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15"/>
  </p:notesMasterIdLst>
  <p:sldIdLst>
    <p:sldId id="256" r:id="rId2"/>
    <p:sldId id="264" r:id="rId3"/>
    <p:sldId id="262" r:id="rId4"/>
    <p:sldId id="263" r:id="rId5"/>
    <p:sldId id="265" r:id="rId6"/>
    <p:sldId id="266" r:id="rId7"/>
    <p:sldId id="270" r:id="rId8"/>
    <p:sldId id="271" r:id="rId9"/>
    <p:sldId id="273" r:id="rId10"/>
    <p:sldId id="274" r:id="rId11"/>
    <p:sldId id="275" r:id="rId12"/>
    <p:sldId id="277" r:id="rId13"/>
    <p:sldId id="258" r:id="rId14"/>
  </p:sldIdLst>
  <p:sldSz cx="23766463" cy="133683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10">
          <p15:clr>
            <a:srgbClr val="A4A3A4"/>
          </p15:clr>
        </p15:guide>
        <p15:guide id="2" pos="748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6CA8"/>
    <a:srgbClr val="3871AA"/>
    <a:srgbClr val="9B261F"/>
    <a:srgbClr val="9A2720"/>
    <a:srgbClr val="2E6AA6"/>
    <a:srgbClr val="5787B7"/>
    <a:srgbClr val="A6A6A6"/>
    <a:srgbClr val="00B050"/>
    <a:srgbClr val="B7635E"/>
    <a:srgbClr val="B7B7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2" autoAdjust="0"/>
    <p:restoredTop sz="94671" autoAdjust="0"/>
  </p:normalViewPr>
  <p:slideViewPr>
    <p:cSldViewPr snapToGrid="0">
      <p:cViewPr varScale="1">
        <p:scale>
          <a:sx n="48" d="100"/>
          <a:sy n="48" d="100"/>
        </p:scale>
        <p:origin x="1280" y="20"/>
      </p:cViewPr>
      <p:guideLst>
        <p:guide orient="horz" pos="4210"/>
        <p:guide pos="7485"/>
      </p:guideLst>
    </p:cSldViewPr>
  </p:slideViewPr>
  <p:notesTextViewPr>
    <p:cViewPr>
      <p:scale>
        <a:sx n="1" d="1"/>
        <a:sy n="1" d="1"/>
      </p:scale>
      <p:origin x="0" y="0"/>
    </p:cViewPr>
  </p:notesTextViewPr>
  <p:notesViewPr>
    <p:cSldViewPr snapToGrid="0">
      <p:cViewPr varScale="1">
        <p:scale>
          <a:sx n="59" d="100"/>
          <a:sy n="59" d="100"/>
        </p:scale>
        <p:origin x="279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E00293-07CB-4386-A3CC-F4611DD33F0F}"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901A16E1-9C51-4F27-8ABC-368244363E0B}">
      <dgm:prSet phldrT="[Text]" custT="1"/>
      <dgm:spPr/>
      <dgm:t>
        <a:bodyPr/>
        <a:lstStyle/>
        <a:p>
          <a:r>
            <a:rPr lang="en-US" altLang="en-US" sz="2800" b="1" kern="1200" dirty="0">
              <a:solidFill>
                <a:schemeClr val="tx1"/>
              </a:solidFill>
              <a:latin typeface="+mj-lt"/>
              <a:ea typeface="+mn-ea"/>
              <a:cs typeface="+mn-cs"/>
            </a:rPr>
            <a:t>According to the selectivity</a:t>
          </a:r>
        </a:p>
      </dgm:t>
    </dgm:pt>
    <dgm:pt modelId="{BA955ADF-666D-4932-BD4D-3AF40BCE8824}" type="parTrans" cxnId="{97711F4D-8849-4A5B-8957-0CC0E01160EC}">
      <dgm:prSet/>
      <dgm:spPr/>
      <dgm:t>
        <a:bodyPr/>
        <a:lstStyle/>
        <a:p>
          <a:endParaRPr lang="en-US"/>
        </a:p>
      </dgm:t>
    </dgm:pt>
    <dgm:pt modelId="{5580CC5D-B164-4B2C-A872-BD87D10046AE}" type="sibTrans" cxnId="{97711F4D-8849-4A5B-8957-0CC0E01160EC}">
      <dgm:prSet/>
      <dgm:spPr/>
      <dgm:t>
        <a:bodyPr/>
        <a:lstStyle/>
        <a:p>
          <a:endParaRPr lang="en-US"/>
        </a:p>
      </dgm:t>
    </dgm:pt>
    <dgm:pt modelId="{FD4B4780-D96C-4270-B6D4-CB8F197D857F}">
      <dgm:prSet phldrT="[Text]" custT="1"/>
      <dgm:spPr/>
      <dgm:t>
        <a:bodyPr/>
        <a:lstStyle/>
        <a:p>
          <a:r>
            <a:rPr lang="en-US" altLang="en-US" sz="2800" b="1" kern="1200" dirty="0">
              <a:solidFill>
                <a:schemeClr val="tx1"/>
              </a:solidFill>
              <a:latin typeface="+mj-lt"/>
              <a:ea typeface="+mn-ea"/>
              <a:cs typeface="+mn-cs"/>
            </a:rPr>
            <a:t>Non-Selective</a:t>
          </a:r>
          <a:r>
            <a:rPr lang="en-US" sz="2800" b="1" kern="1200" dirty="0">
              <a:latin typeface="+mj-lt"/>
            </a:rPr>
            <a:t> </a:t>
          </a:r>
        </a:p>
      </dgm:t>
    </dgm:pt>
    <dgm:pt modelId="{1394BB5B-856E-45E1-BDE4-FD7774645FAF}" type="parTrans" cxnId="{CF7648EB-A059-426B-9E89-A5C2E8D581DF}">
      <dgm:prSet/>
      <dgm:spPr/>
      <dgm:t>
        <a:bodyPr/>
        <a:lstStyle/>
        <a:p>
          <a:endParaRPr lang="en-US" sz="1200" b="1">
            <a:latin typeface="+mj-lt"/>
          </a:endParaRPr>
        </a:p>
      </dgm:t>
    </dgm:pt>
    <dgm:pt modelId="{A8D2D441-FEDE-41F7-B286-379F60A88220}" type="sibTrans" cxnId="{CF7648EB-A059-426B-9E89-A5C2E8D581DF}">
      <dgm:prSet/>
      <dgm:spPr/>
      <dgm:t>
        <a:bodyPr/>
        <a:lstStyle/>
        <a:p>
          <a:endParaRPr lang="en-US"/>
        </a:p>
      </dgm:t>
    </dgm:pt>
    <dgm:pt modelId="{5C963830-33AA-4349-972C-EAFAC050B78B}">
      <dgm:prSet phldrT="[Text]" custT="1"/>
      <dgm:spPr/>
      <dgm:t>
        <a:bodyPr/>
        <a:lstStyle/>
        <a:p>
          <a:r>
            <a:rPr lang="en-US" altLang="en-US" sz="2800" b="1" kern="1200" dirty="0">
              <a:solidFill>
                <a:schemeClr val="tx1"/>
              </a:solidFill>
              <a:latin typeface="+mj-lt"/>
              <a:ea typeface="+mn-ea"/>
              <a:cs typeface="+mn-cs"/>
            </a:rPr>
            <a:t>Mixed </a:t>
          </a:r>
          <a:r>
            <a:rPr lang="en-US" altLang="en-US" sz="2800" b="1" kern="1200" dirty="0">
              <a:solidFill>
                <a:schemeClr val="tx1"/>
              </a:solidFill>
              <a:latin typeface="+mj-lt"/>
              <a:ea typeface="+mn-ea"/>
              <a:cs typeface="+mn-cs"/>
              <a:sym typeface="Symbol" pitchFamily="18" charset="2"/>
            </a:rPr>
            <a:t>,  blockers</a:t>
          </a:r>
          <a:endParaRPr lang="en-US" altLang="en-US" sz="2800" b="1" kern="1200" dirty="0">
            <a:solidFill>
              <a:schemeClr val="tx1"/>
            </a:solidFill>
            <a:latin typeface="+mj-lt"/>
            <a:ea typeface="+mn-ea"/>
            <a:cs typeface="+mn-cs"/>
          </a:endParaRPr>
        </a:p>
      </dgm:t>
    </dgm:pt>
    <dgm:pt modelId="{44BEF4E8-BD8D-4FC0-AE43-699A54E0ED5D}" type="parTrans" cxnId="{29AF058C-02F2-41A1-BCF3-74D08521A2FF}">
      <dgm:prSet/>
      <dgm:spPr/>
      <dgm:t>
        <a:bodyPr/>
        <a:lstStyle/>
        <a:p>
          <a:endParaRPr lang="en-US" sz="1200" b="1">
            <a:latin typeface="+mj-lt"/>
          </a:endParaRPr>
        </a:p>
      </dgm:t>
    </dgm:pt>
    <dgm:pt modelId="{B7076154-56A9-4B8D-AF65-4CD2434A1B1A}" type="sibTrans" cxnId="{29AF058C-02F2-41A1-BCF3-74D08521A2FF}">
      <dgm:prSet/>
      <dgm:spPr/>
      <dgm:t>
        <a:bodyPr/>
        <a:lstStyle/>
        <a:p>
          <a:endParaRPr lang="en-US"/>
        </a:p>
      </dgm:t>
    </dgm:pt>
    <dgm:pt modelId="{097B774E-1793-4C76-942A-E237FD6AADFB}">
      <dgm:prSet phldrT="[Text]" custT="1"/>
      <dgm:spPr/>
      <dgm:t>
        <a:bodyPr/>
        <a:lstStyle/>
        <a:p>
          <a:r>
            <a:rPr lang="en-US" altLang="en-US" sz="2800" b="1" kern="1200" dirty="0">
              <a:solidFill>
                <a:schemeClr val="tx1"/>
              </a:solidFill>
              <a:latin typeface="+mj-lt"/>
              <a:ea typeface="+mn-ea"/>
              <a:cs typeface="+mn-cs"/>
            </a:rPr>
            <a:t>Selective</a:t>
          </a:r>
        </a:p>
      </dgm:t>
    </dgm:pt>
    <dgm:pt modelId="{45087AC2-DAB5-4B61-9D62-E22DA6967608}" type="parTrans" cxnId="{7688A3FC-A004-4620-88BD-CE9D48119CC7}">
      <dgm:prSet/>
      <dgm:spPr/>
      <dgm:t>
        <a:bodyPr/>
        <a:lstStyle/>
        <a:p>
          <a:endParaRPr lang="en-US" sz="1200" b="1">
            <a:latin typeface="+mj-lt"/>
          </a:endParaRPr>
        </a:p>
      </dgm:t>
    </dgm:pt>
    <dgm:pt modelId="{33E1C4A3-067D-468D-B7AC-4F097C6F3991}" type="sibTrans" cxnId="{7688A3FC-A004-4620-88BD-CE9D48119CC7}">
      <dgm:prSet/>
      <dgm:spPr/>
      <dgm:t>
        <a:bodyPr/>
        <a:lstStyle/>
        <a:p>
          <a:endParaRPr lang="en-US"/>
        </a:p>
      </dgm:t>
    </dgm:pt>
    <dgm:pt modelId="{2133D50D-7352-449B-A8A9-6F4D190F89CB}" type="asst">
      <dgm:prSet custT="1"/>
      <dgm:spPr/>
      <dgm:t>
        <a:bodyPr/>
        <a:lstStyle/>
        <a:p>
          <a:r>
            <a:rPr lang="en-US" altLang="en-US" sz="2000" b="1" kern="1200" dirty="0">
              <a:solidFill>
                <a:schemeClr val="tx1"/>
              </a:solidFill>
              <a:latin typeface="+mn-lt"/>
              <a:ea typeface="+mn-ea"/>
              <a:cs typeface="+mn-cs"/>
            </a:rPr>
            <a:t>Propranolol</a:t>
          </a:r>
          <a:r>
            <a:rPr lang="en-US" altLang="en-US" sz="2800" b="1" kern="1200" dirty="0">
              <a:solidFill>
                <a:schemeClr val="tx1"/>
              </a:solidFill>
              <a:latin typeface="+mj-lt"/>
              <a:ea typeface="+mn-ea"/>
              <a:cs typeface="+mn-cs"/>
            </a:rPr>
            <a:t>*</a:t>
          </a:r>
          <a:r>
            <a:rPr lang="en-US" altLang="en-US" sz="2800" b="1" kern="1200" dirty="0">
              <a:solidFill>
                <a:srgbClr val="00B050"/>
              </a:solidFill>
              <a:latin typeface="+mj-lt"/>
              <a:ea typeface="+mn-ea"/>
              <a:cs typeface="+mn-cs"/>
            </a:rPr>
            <a:t>*</a:t>
          </a:r>
        </a:p>
      </dgm:t>
    </dgm:pt>
    <dgm:pt modelId="{C18A6163-B4C4-41D9-82FA-E33674653223}" type="parTrans" cxnId="{D4DE9175-68DA-4347-9F51-6D804B601363}">
      <dgm:prSet/>
      <dgm:spPr/>
      <dgm:t>
        <a:bodyPr/>
        <a:lstStyle/>
        <a:p>
          <a:endParaRPr lang="en-US" sz="1200" b="1">
            <a:latin typeface="+mj-lt"/>
          </a:endParaRPr>
        </a:p>
      </dgm:t>
    </dgm:pt>
    <dgm:pt modelId="{1F8523C6-6689-417A-96CD-B9FE6F2E9A73}" type="sibTrans" cxnId="{D4DE9175-68DA-4347-9F51-6D804B601363}">
      <dgm:prSet/>
      <dgm:spPr/>
      <dgm:t>
        <a:bodyPr/>
        <a:lstStyle/>
        <a:p>
          <a:endParaRPr lang="en-US"/>
        </a:p>
      </dgm:t>
    </dgm:pt>
    <dgm:pt modelId="{18FBD51E-525D-4B00-A7C6-92D6F0A8E1E5}" type="asst">
      <dgm:prSet custT="1"/>
      <dgm:spPr/>
      <dgm:t>
        <a:bodyPr/>
        <a:lstStyle/>
        <a:p>
          <a:r>
            <a:rPr lang="en-US" altLang="en-US" sz="2000" b="1" dirty="0">
              <a:latin typeface="+mn-lt"/>
            </a:rPr>
            <a:t>Sotalol</a:t>
          </a:r>
          <a:endParaRPr lang="en-US" sz="2000" b="1" dirty="0">
            <a:latin typeface="+mn-lt"/>
          </a:endParaRPr>
        </a:p>
      </dgm:t>
    </dgm:pt>
    <dgm:pt modelId="{A7EAB22D-D48C-423F-800C-A52903477DE2}" type="parTrans" cxnId="{239DD688-91F1-4FD9-941B-1A0D1D46CCFD}">
      <dgm:prSet/>
      <dgm:spPr/>
      <dgm:t>
        <a:bodyPr/>
        <a:lstStyle/>
        <a:p>
          <a:endParaRPr lang="en-US" sz="1200" b="1">
            <a:latin typeface="+mj-lt"/>
          </a:endParaRPr>
        </a:p>
      </dgm:t>
    </dgm:pt>
    <dgm:pt modelId="{BBA705FF-3DBE-4D0A-B396-D56DF678EE0B}" type="sibTrans" cxnId="{239DD688-91F1-4FD9-941B-1A0D1D46CCFD}">
      <dgm:prSet/>
      <dgm:spPr/>
      <dgm:t>
        <a:bodyPr/>
        <a:lstStyle/>
        <a:p>
          <a:endParaRPr lang="en-US"/>
        </a:p>
      </dgm:t>
    </dgm:pt>
    <dgm:pt modelId="{378C2641-8134-4054-8FDD-38BEFCF45631}" type="asst">
      <dgm:prSet custT="1"/>
      <dgm:spPr/>
      <dgm:t>
        <a:bodyPr/>
        <a:lstStyle/>
        <a:p>
          <a:r>
            <a:rPr lang="en-US" altLang="en-US" sz="2000" b="1" kern="1200" dirty="0">
              <a:latin typeface="+mn-lt"/>
            </a:rPr>
            <a:t>Timolol</a:t>
          </a:r>
          <a:r>
            <a:rPr lang="en-US" altLang="en-US" sz="2000" b="1" kern="1200" dirty="0">
              <a:latin typeface="+mj-lt"/>
            </a:rPr>
            <a:t> </a:t>
          </a:r>
          <a:r>
            <a:rPr lang="en-US" altLang="en-US" sz="2800" b="1" kern="1200" dirty="0">
              <a:solidFill>
                <a:srgbClr val="00B050"/>
              </a:solidFill>
              <a:latin typeface="+mj-lt"/>
              <a:ea typeface="+mn-ea"/>
              <a:cs typeface="+mn-cs"/>
            </a:rPr>
            <a:t>*</a:t>
          </a:r>
        </a:p>
      </dgm:t>
    </dgm:pt>
    <dgm:pt modelId="{57172ECE-89ED-436F-A79E-A0C911777295}" type="parTrans" cxnId="{CCAAAE03-6954-4565-9FFB-D904F9A1A1E0}">
      <dgm:prSet/>
      <dgm:spPr/>
      <dgm:t>
        <a:bodyPr/>
        <a:lstStyle/>
        <a:p>
          <a:endParaRPr lang="en-US" sz="1200" b="1">
            <a:latin typeface="+mj-lt"/>
          </a:endParaRPr>
        </a:p>
      </dgm:t>
    </dgm:pt>
    <dgm:pt modelId="{EB8BB78B-F8BC-413A-BC0E-5732AD7E753A}" type="sibTrans" cxnId="{CCAAAE03-6954-4565-9FFB-D904F9A1A1E0}">
      <dgm:prSet/>
      <dgm:spPr/>
      <dgm:t>
        <a:bodyPr/>
        <a:lstStyle/>
        <a:p>
          <a:endParaRPr lang="en-US"/>
        </a:p>
      </dgm:t>
    </dgm:pt>
    <dgm:pt modelId="{39927234-18EE-4680-8D88-B90B13165C7E}" type="asst">
      <dgm:prSet custT="1"/>
      <dgm:spPr/>
      <dgm:t>
        <a:bodyPr/>
        <a:lstStyle/>
        <a:p>
          <a:r>
            <a:rPr lang="en-US" altLang="en-US" sz="2400" b="1" i="0" u="sng" kern="1200" dirty="0">
              <a:latin typeface="+mn-lt"/>
            </a:rPr>
            <a:t>Labetalol</a:t>
          </a:r>
          <a:r>
            <a:rPr lang="en-US" altLang="en-US" sz="2800" b="1" kern="1200" dirty="0">
              <a:solidFill>
                <a:srgbClr val="0070C0"/>
              </a:solidFill>
              <a:latin typeface="+mj-lt"/>
            </a:rPr>
            <a:t>*</a:t>
          </a:r>
          <a:r>
            <a:rPr lang="en-US" altLang="en-US" sz="2800" b="1" kern="1200" dirty="0">
              <a:latin typeface="+mj-lt"/>
            </a:rPr>
            <a:t> </a:t>
          </a:r>
          <a:r>
            <a:rPr lang="en-US" altLang="en-US" sz="2800" b="1" kern="1200" dirty="0">
              <a:solidFill>
                <a:schemeClr val="tx1"/>
              </a:solidFill>
              <a:latin typeface="+mj-lt"/>
              <a:ea typeface="+mn-ea"/>
              <a:cs typeface="+mn-cs"/>
            </a:rPr>
            <a:t>*</a:t>
          </a:r>
          <a:r>
            <a:rPr lang="en-US" altLang="en-US" sz="2800" b="1" kern="1200" dirty="0">
              <a:solidFill>
                <a:srgbClr val="FF0000"/>
              </a:solidFill>
              <a:latin typeface="+mj-lt"/>
            </a:rPr>
            <a:t> </a:t>
          </a:r>
          <a:r>
            <a:rPr lang="en-US" altLang="en-US" sz="2800" b="1" kern="1200" dirty="0">
              <a:solidFill>
                <a:srgbClr val="00B050"/>
              </a:solidFill>
              <a:latin typeface="+mj-lt"/>
              <a:ea typeface="+mn-ea"/>
              <a:cs typeface="+mn-cs"/>
            </a:rPr>
            <a:t>*</a:t>
          </a:r>
        </a:p>
      </dgm:t>
    </dgm:pt>
    <dgm:pt modelId="{821A09C8-72CD-45D5-97F7-CE5D662C0FD0}" type="parTrans" cxnId="{13F19CB6-676B-4CB7-BA0C-061CB77E762B}">
      <dgm:prSet/>
      <dgm:spPr/>
      <dgm:t>
        <a:bodyPr/>
        <a:lstStyle/>
        <a:p>
          <a:endParaRPr lang="en-US" sz="1200" b="1">
            <a:latin typeface="+mj-lt"/>
          </a:endParaRPr>
        </a:p>
      </dgm:t>
    </dgm:pt>
    <dgm:pt modelId="{FD702EFA-33E1-4AE1-85E4-18958344917A}" type="sibTrans" cxnId="{13F19CB6-676B-4CB7-BA0C-061CB77E762B}">
      <dgm:prSet/>
      <dgm:spPr/>
      <dgm:t>
        <a:bodyPr/>
        <a:lstStyle/>
        <a:p>
          <a:endParaRPr lang="en-US"/>
        </a:p>
      </dgm:t>
    </dgm:pt>
    <dgm:pt modelId="{B9FEE7DB-3252-4F42-8803-1539DAE49762}" type="asst">
      <dgm:prSet custT="1"/>
      <dgm:spPr/>
      <dgm:t>
        <a:bodyPr/>
        <a:lstStyle/>
        <a:p>
          <a:r>
            <a:rPr lang="en-US" altLang="en-US" sz="2000" b="1" kern="1200" dirty="0">
              <a:latin typeface="+mn-lt"/>
            </a:rPr>
            <a:t>Carvedilol</a:t>
          </a:r>
          <a:r>
            <a:rPr lang="en-US" altLang="en-US" sz="2000" b="1" kern="1200" dirty="0">
              <a:latin typeface="+mj-lt"/>
            </a:rPr>
            <a:t> </a:t>
          </a:r>
          <a:r>
            <a:rPr lang="en-US" altLang="en-US" sz="2800" b="1" kern="1200" dirty="0">
              <a:solidFill>
                <a:srgbClr val="00B050"/>
              </a:solidFill>
              <a:latin typeface="+mj-lt"/>
              <a:ea typeface="+mn-ea"/>
              <a:cs typeface="+mn-cs"/>
            </a:rPr>
            <a:t>*</a:t>
          </a:r>
        </a:p>
      </dgm:t>
    </dgm:pt>
    <dgm:pt modelId="{43349BD2-E0FE-41D1-8DCC-27EA6BDFADF3}" type="parTrans" cxnId="{C7B13DF0-7947-477E-8A1B-E75B6941CE33}">
      <dgm:prSet/>
      <dgm:spPr/>
      <dgm:t>
        <a:bodyPr/>
        <a:lstStyle/>
        <a:p>
          <a:endParaRPr lang="en-US" sz="1200" b="1">
            <a:latin typeface="+mj-lt"/>
          </a:endParaRPr>
        </a:p>
      </dgm:t>
    </dgm:pt>
    <dgm:pt modelId="{D00B7804-79AD-4E70-AEC7-A57CCAC15868}" type="sibTrans" cxnId="{C7B13DF0-7947-477E-8A1B-E75B6941CE33}">
      <dgm:prSet/>
      <dgm:spPr/>
      <dgm:t>
        <a:bodyPr/>
        <a:lstStyle/>
        <a:p>
          <a:endParaRPr lang="en-US"/>
        </a:p>
      </dgm:t>
    </dgm:pt>
    <dgm:pt modelId="{A35CB8DD-DC31-438D-8B43-BE5326BA068A}" type="asst">
      <dgm:prSet custT="1"/>
      <dgm:spPr/>
      <dgm:t>
        <a:bodyPr/>
        <a:lstStyle/>
        <a:p>
          <a:r>
            <a:rPr lang="en-US" altLang="en-US" sz="2000" b="1" dirty="0">
              <a:latin typeface="+mn-lt"/>
            </a:rPr>
            <a:t>Atenolol</a:t>
          </a:r>
          <a:endParaRPr lang="en-US" sz="2000" b="1" dirty="0">
            <a:latin typeface="+mn-lt"/>
          </a:endParaRPr>
        </a:p>
      </dgm:t>
    </dgm:pt>
    <dgm:pt modelId="{B8ED616B-4883-45B4-8DE7-6F9386F65BDC}" type="parTrans" cxnId="{4897A441-D0F3-415E-8DDA-4106D5B61606}">
      <dgm:prSet/>
      <dgm:spPr/>
      <dgm:t>
        <a:bodyPr/>
        <a:lstStyle/>
        <a:p>
          <a:endParaRPr lang="en-US" sz="1200" b="1">
            <a:latin typeface="+mj-lt"/>
          </a:endParaRPr>
        </a:p>
      </dgm:t>
    </dgm:pt>
    <dgm:pt modelId="{C989A3F6-9269-4B4F-B12E-7B530801DAA0}" type="sibTrans" cxnId="{4897A441-D0F3-415E-8DDA-4106D5B61606}">
      <dgm:prSet/>
      <dgm:spPr/>
      <dgm:t>
        <a:bodyPr/>
        <a:lstStyle/>
        <a:p>
          <a:endParaRPr lang="en-US"/>
        </a:p>
      </dgm:t>
    </dgm:pt>
    <dgm:pt modelId="{1F889032-6C8B-400A-86B5-2C954A27014D}" type="asst">
      <dgm:prSet custT="1"/>
      <dgm:spPr/>
      <dgm:t>
        <a:bodyPr/>
        <a:lstStyle/>
        <a:p>
          <a:r>
            <a:rPr lang="en-US" altLang="en-US" sz="2000" b="1" dirty="0">
              <a:latin typeface="+mn-lt"/>
            </a:rPr>
            <a:t>Bisoprolol</a:t>
          </a:r>
          <a:endParaRPr lang="en-US" sz="2000" b="1" dirty="0">
            <a:solidFill>
              <a:schemeClr val="tx1"/>
            </a:solidFill>
            <a:latin typeface="+mn-lt"/>
          </a:endParaRPr>
        </a:p>
      </dgm:t>
    </dgm:pt>
    <dgm:pt modelId="{F4658C71-21F1-4237-B6CE-91E4184FB6FE}" type="parTrans" cxnId="{F9966D5E-0B0D-4B61-83E4-253DDA259836}">
      <dgm:prSet/>
      <dgm:spPr/>
      <dgm:t>
        <a:bodyPr/>
        <a:lstStyle/>
        <a:p>
          <a:endParaRPr lang="en-US" sz="1200" b="1">
            <a:latin typeface="+mj-lt"/>
          </a:endParaRPr>
        </a:p>
      </dgm:t>
    </dgm:pt>
    <dgm:pt modelId="{27B406F3-FD6E-49F7-BAEA-18F6266497B9}" type="sibTrans" cxnId="{F9966D5E-0B0D-4B61-83E4-253DDA259836}">
      <dgm:prSet/>
      <dgm:spPr/>
      <dgm:t>
        <a:bodyPr/>
        <a:lstStyle/>
        <a:p>
          <a:endParaRPr lang="en-US"/>
        </a:p>
      </dgm:t>
    </dgm:pt>
    <dgm:pt modelId="{8C4D3A3B-6093-4BF1-B49C-A2B63FB9C084}" type="asst">
      <dgm:prSet custT="1"/>
      <dgm:spPr/>
      <dgm:t>
        <a:bodyPr/>
        <a:lstStyle/>
        <a:p>
          <a:r>
            <a:rPr lang="en-US" altLang="en-US" sz="2000" b="1" kern="1200" dirty="0">
              <a:latin typeface="+mn-lt"/>
            </a:rPr>
            <a:t>Metoprolol</a:t>
          </a:r>
          <a:r>
            <a:rPr lang="en-US" altLang="en-US" sz="2000" b="1" kern="1200" dirty="0">
              <a:latin typeface="+mj-lt"/>
            </a:rPr>
            <a:t> </a:t>
          </a:r>
          <a:r>
            <a:rPr lang="en-US" altLang="en-US" sz="2800" b="1" kern="1200" dirty="0">
              <a:solidFill>
                <a:srgbClr val="00B050"/>
              </a:solidFill>
              <a:latin typeface="+mj-lt"/>
              <a:ea typeface="+mn-ea"/>
              <a:cs typeface="+mn-cs"/>
            </a:rPr>
            <a:t>*</a:t>
          </a:r>
        </a:p>
      </dgm:t>
    </dgm:pt>
    <dgm:pt modelId="{53989916-D078-4AED-8012-5C8DEC7B30BF}" type="parTrans" cxnId="{ADD21A78-B5AC-4696-8E4D-3FED6DDC9E76}">
      <dgm:prSet/>
      <dgm:spPr/>
      <dgm:t>
        <a:bodyPr/>
        <a:lstStyle/>
        <a:p>
          <a:endParaRPr lang="en-US" sz="1200" b="1">
            <a:latin typeface="+mj-lt"/>
          </a:endParaRPr>
        </a:p>
      </dgm:t>
    </dgm:pt>
    <dgm:pt modelId="{27FC3990-656C-43CA-AB08-1807B33B8FF7}" type="sibTrans" cxnId="{ADD21A78-B5AC-4696-8E4D-3FED6DDC9E76}">
      <dgm:prSet/>
      <dgm:spPr/>
      <dgm:t>
        <a:bodyPr/>
        <a:lstStyle/>
        <a:p>
          <a:endParaRPr lang="en-US"/>
        </a:p>
      </dgm:t>
    </dgm:pt>
    <dgm:pt modelId="{DE5574BA-6D9A-4F73-993E-C30ECF90EFFE}" type="asst">
      <dgm:prSet custT="1"/>
      <dgm:spPr/>
      <dgm:t>
        <a:bodyPr/>
        <a:lstStyle/>
        <a:p>
          <a:pPr rtl="1"/>
          <a:r>
            <a:rPr lang="en-US" altLang="en-US" sz="2000" b="1" dirty="0">
              <a:latin typeface="+mn-lt"/>
            </a:rPr>
            <a:t>Esmolol</a:t>
          </a:r>
          <a:endParaRPr lang="ar-SA" altLang="en-US" sz="2000" b="1" dirty="0">
            <a:latin typeface="+mn-lt"/>
          </a:endParaRPr>
        </a:p>
      </dgm:t>
    </dgm:pt>
    <dgm:pt modelId="{A553259A-7B44-47AB-A1B4-952DC52D4F72}" type="parTrans" cxnId="{8FB845B3-E055-443F-A451-B20A45A43D81}">
      <dgm:prSet/>
      <dgm:spPr/>
      <dgm:t>
        <a:bodyPr/>
        <a:lstStyle/>
        <a:p>
          <a:pPr rtl="1"/>
          <a:endParaRPr lang="ar-SA"/>
        </a:p>
      </dgm:t>
    </dgm:pt>
    <dgm:pt modelId="{AD2366A0-F5D1-4E73-8220-9F4370E6943B}" type="sibTrans" cxnId="{8FB845B3-E055-443F-A451-B20A45A43D81}">
      <dgm:prSet/>
      <dgm:spPr/>
      <dgm:t>
        <a:bodyPr/>
        <a:lstStyle/>
        <a:p>
          <a:pPr rtl="1"/>
          <a:endParaRPr lang="ar-SA"/>
        </a:p>
      </dgm:t>
    </dgm:pt>
    <dgm:pt modelId="{85BA5FA6-1111-494D-A2B1-04A04FF8302C}" type="pres">
      <dgm:prSet presAssocID="{87E00293-07CB-4386-A3CC-F4611DD33F0F}" presName="Name0" presStyleCnt="0">
        <dgm:presLayoutVars>
          <dgm:orgChart val="1"/>
          <dgm:chPref val="1"/>
          <dgm:dir/>
          <dgm:animOne val="branch"/>
          <dgm:animLvl val="lvl"/>
          <dgm:resizeHandles/>
        </dgm:presLayoutVars>
      </dgm:prSet>
      <dgm:spPr/>
    </dgm:pt>
    <dgm:pt modelId="{418A8EED-8F19-461D-9B74-602879A666D1}" type="pres">
      <dgm:prSet presAssocID="{901A16E1-9C51-4F27-8ABC-368244363E0B}" presName="hierRoot1" presStyleCnt="0">
        <dgm:presLayoutVars>
          <dgm:hierBranch val="init"/>
        </dgm:presLayoutVars>
      </dgm:prSet>
      <dgm:spPr/>
    </dgm:pt>
    <dgm:pt modelId="{340BE988-4FAB-460A-941E-BCD9710581A2}" type="pres">
      <dgm:prSet presAssocID="{901A16E1-9C51-4F27-8ABC-368244363E0B}" presName="rootComposite1" presStyleCnt="0"/>
      <dgm:spPr/>
    </dgm:pt>
    <dgm:pt modelId="{F1796AE3-0B0F-4B2F-A35B-48CFFCEF0D81}" type="pres">
      <dgm:prSet presAssocID="{901A16E1-9C51-4F27-8ABC-368244363E0B}" presName="rootText1" presStyleLbl="alignAcc1" presStyleIdx="0" presStyleCnt="0">
        <dgm:presLayoutVars>
          <dgm:chPref val="3"/>
        </dgm:presLayoutVars>
      </dgm:prSet>
      <dgm:spPr/>
    </dgm:pt>
    <dgm:pt modelId="{B687EC11-EC61-4D48-8922-77B2C06D8113}" type="pres">
      <dgm:prSet presAssocID="{901A16E1-9C51-4F27-8ABC-368244363E0B}" presName="topArc1" presStyleLbl="parChTrans1D1" presStyleIdx="0" presStyleCnt="26"/>
      <dgm:spPr/>
    </dgm:pt>
    <dgm:pt modelId="{786B0ADE-8BF8-4376-A18B-286C47D37684}" type="pres">
      <dgm:prSet presAssocID="{901A16E1-9C51-4F27-8ABC-368244363E0B}" presName="bottomArc1" presStyleLbl="parChTrans1D1" presStyleIdx="1" presStyleCnt="26"/>
      <dgm:spPr/>
    </dgm:pt>
    <dgm:pt modelId="{75F56467-5EBA-4AFB-ADCF-6CCC0E3D522A}" type="pres">
      <dgm:prSet presAssocID="{901A16E1-9C51-4F27-8ABC-368244363E0B}" presName="topConnNode1" presStyleLbl="node1" presStyleIdx="0" presStyleCnt="0"/>
      <dgm:spPr/>
    </dgm:pt>
    <dgm:pt modelId="{07091505-748D-4F5D-B721-C582746834D7}" type="pres">
      <dgm:prSet presAssocID="{901A16E1-9C51-4F27-8ABC-368244363E0B}" presName="hierChild2" presStyleCnt="0"/>
      <dgm:spPr/>
    </dgm:pt>
    <dgm:pt modelId="{4388D775-9C4A-467F-B5CD-10237A7BC85F}" type="pres">
      <dgm:prSet presAssocID="{1394BB5B-856E-45E1-BDE4-FD7774645FAF}" presName="Name28" presStyleLbl="parChTrans1D2" presStyleIdx="0" presStyleCnt="3"/>
      <dgm:spPr/>
    </dgm:pt>
    <dgm:pt modelId="{008094E5-B094-4CF4-8CF1-454896514B90}" type="pres">
      <dgm:prSet presAssocID="{FD4B4780-D96C-4270-B6D4-CB8F197D857F}" presName="hierRoot2" presStyleCnt="0">
        <dgm:presLayoutVars>
          <dgm:hierBranch val="init"/>
        </dgm:presLayoutVars>
      </dgm:prSet>
      <dgm:spPr/>
    </dgm:pt>
    <dgm:pt modelId="{3ABD0B72-714D-47D0-8AA1-BB801A6EC195}" type="pres">
      <dgm:prSet presAssocID="{FD4B4780-D96C-4270-B6D4-CB8F197D857F}" presName="rootComposite2" presStyleCnt="0"/>
      <dgm:spPr/>
    </dgm:pt>
    <dgm:pt modelId="{02515B44-1B4B-4F64-9667-3DB8A5ED6FBA}" type="pres">
      <dgm:prSet presAssocID="{FD4B4780-D96C-4270-B6D4-CB8F197D857F}" presName="rootText2" presStyleLbl="alignAcc1" presStyleIdx="0" presStyleCnt="0">
        <dgm:presLayoutVars>
          <dgm:chPref val="3"/>
        </dgm:presLayoutVars>
      </dgm:prSet>
      <dgm:spPr/>
    </dgm:pt>
    <dgm:pt modelId="{E253C6B5-694B-4354-91F9-F6789AF2980D}" type="pres">
      <dgm:prSet presAssocID="{FD4B4780-D96C-4270-B6D4-CB8F197D857F}" presName="topArc2" presStyleLbl="parChTrans1D1" presStyleIdx="2" presStyleCnt="26"/>
      <dgm:spPr/>
    </dgm:pt>
    <dgm:pt modelId="{33F0A4A9-38E0-45B4-B294-F328B322EB78}" type="pres">
      <dgm:prSet presAssocID="{FD4B4780-D96C-4270-B6D4-CB8F197D857F}" presName="bottomArc2" presStyleLbl="parChTrans1D1" presStyleIdx="3" presStyleCnt="26"/>
      <dgm:spPr/>
    </dgm:pt>
    <dgm:pt modelId="{477BDC37-01C8-4E53-9C5A-525E24D55A44}" type="pres">
      <dgm:prSet presAssocID="{FD4B4780-D96C-4270-B6D4-CB8F197D857F}" presName="topConnNode2" presStyleLbl="node2" presStyleIdx="0" presStyleCnt="0"/>
      <dgm:spPr/>
    </dgm:pt>
    <dgm:pt modelId="{A6DEEE3C-4A1C-400A-A363-44BAE7B92115}" type="pres">
      <dgm:prSet presAssocID="{FD4B4780-D96C-4270-B6D4-CB8F197D857F}" presName="hierChild4" presStyleCnt="0"/>
      <dgm:spPr/>
    </dgm:pt>
    <dgm:pt modelId="{CED91294-C59A-4EA9-8ED5-974C7D7E59A4}" type="pres">
      <dgm:prSet presAssocID="{FD4B4780-D96C-4270-B6D4-CB8F197D857F}" presName="hierChild5" presStyleCnt="0"/>
      <dgm:spPr/>
    </dgm:pt>
    <dgm:pt modelId="{6962F6F1-93A9-4204-8080-9E167162B66E}" type="pres">
      <dgm:prSet presAssocID="{C18A6163-B4C4-41D9-82FA-E33674653223}" presName="Name101" presStyleLbl="parChTrans1D3" presStyleIdx="0" presStyleCnt="9"/>
      <dgm:spPr/>
    </dgm:pt>
    <dgm:pt modelId="{E19691E4-349B-4648-923D-41810E2D9F69}" type="pres">
      <dgm:prSet presAssocID="{2133D50D-7352-449B-A8A9-6F4D190F89CB}" presName="hierRoot3" presStyleCnt="0">
        <dgm:presLayoutVars>
          <dgm:hierBranch val="init"/>
        </dgm:presLayoutVars>
      </dgm:prSet>
      <dgm:spPr/>
    </dgm:pt>
    <dgm:pt modelId="{60B50142-00F4-4B9B-A141-77E48C149496}" type="pres">
      <dgm:prSet presAssocID="{2133D50D-7352-449B-A8A9-6F4D190F89CB}" presName="rootComposite3" presStyleCnt="0"/>
      <dgm:spPr/>
    </dgm:pt>
    <dgm:pt modelId="{A9E78C0A-B75E-41CE-99D9-074E317E55E1}" type="pres">
      <dgm:prSet presAssocID="{2133D50D-7352-449B-A8A9-6F4D190F89CB}" presName="rootText3" presStyleLbl="alignAcc1" presStyleIdx="0" presStyleCnt="0" custLinFactNeighborX="1628" custLinFactNeighborY="83941">
        <dgm:presLayoutVars>
          <dgm:chPref val="3"/>
        </dgm:presLayoutVars>
      </dgm:prSet>
      <dgm:spPr/>
    </dgm:pt>
    <dgm:pt modelId="{B0D78EB8-4A13-4D41-AE99-A39C3084F55B}" type="pres">
      <dgm:prSet presAssocID="{2133D50D-7352-449B-A8A9-6F4D190F89CB}" presName="topArc3" presStyleLbl="parChTrans1D1" presStyleIdx="4" presStyleCnt="26"/>
      <dgm:spPr/>
    </dgm:pt>
    <dgm:pt modelId="{6AE1C71A-8731-4D3A-8A32-8A1095E8B76E}" type="pres">
      <dgm:prSet presAssocID="{2133D50D-7352-449B-A8A9-6F4D190F89CB}" presName="bottomArc3" presStyleLbl="parChTrans1D1" presStyleIdx="5" presStyleCnt="26"/>
      <dgm:spPr/>
    </dgm:pt>
    <dgm:pt modelId="{C1F170CB-BF09-48BC-A77E-6DA2942D0F60}" type="pres">
      <dgm:prSet presAssocID="{2133D50D-7352-449B-A8A9-6F4D190F89CB}" presName="topConnNode3" presStyleLbl="asst2" presStyleIdx="0" presStyleCnt="0"/>
      <dgm:spPr/>
    </dgm:pt>
    <dgm:pt modelId="{A6D378CB-58FE-4CB0-B023-56F71C1DCD72}" type="pres">
      <dgm:prSet presAssocID="{2133D50D-7352-449B-A8A9-6F4D190F89CB}" presName="hierChild6" presStyleCnt="0"/>
      <dgm:spPr/>
    </dgm:pt>
    <dgm:pt modelId="{BD2D8511-81E9-4E80-9E32-2ABF672ED60E}" type="pres">
      <dgm:prSet presAssocID="{2133D50D-7352-449B-A8A9-6F4D190F89CB}" presName="hierChild7" presStyleCnt="0"/>
      <dgm:spPr/>
    </dgm:pt>
    <dgm:pt modelId="{EDC24EC2-6A09-4247-993C-25BFFC542903}" type="pres">
      <dgm:prSet presAssocID="{A7EAB22D-D48C-423F-800C-A52903477DE2}" presName="Name101" presStyleLbl="parChTrans1D3" presStyleIdx="1" presStyleCnt="9"/>
      <dgm:spPr/>
    </dgm:pt>
    <dgm:pt modelId="{06B6EBA0-4BAD-4511-A127-1EB6D5AC2150}" type="pres">
      <dgm:prSet presAssocID="{18FBD51E-525D-4B00-A7C6-92D6F0A8E1E5}" presName="hierRoot3" presStyleCnt="0">
        <dgm:presLayoutVars>
          <dgm:hierBranch val="init"/>
        </dgm:presLayoutVars>
      </dgm:prSet>
      <dgm:spPr/>
    </dgm:pt>
    <dgm:pt modelId="{5A354720-1BC0-4916-9FD9-06B23440E32F}" type="pres">
      <dgm:prSet presAssocID="{18FBD51E-525D-4B00-A7C6-92D6F0A8E1E5}" presName="rootComposite3" presStyleCnt="0"/>
      <dgm:spPr/>
    </dgm:pt>
    <dgm:pt modelId="{62850C1C-615B-4329-ADB4-790D7F62A7CD}" type="pres">
      <dgm:prSet presAssocID="{18FBD51E-525D-4B00-A7C6-92D6F0A8E1E5}" presName="rootText3" presStyleLbl="alignAcc1" presStyleIdx="0" presStyleCnt="0">
        <dgm:presLayoutVars>
          <dgm:chPref val="3"/>
        </dgm:presLayoutVars>
      </dgm:prSet>
      <dgm:spPr/>
    </dgm:pt>
    <dgm:pt modelId="{2220752B-CAF4-47E5-B942-BC232AA36555}" type="pres">
      <dgm:prSet presAssocID="{18FBD51E-525D-4B00-A7C6-92D6F0A8E1E5}" presName="topArc3" presStyleLbl="parChTrans1D1" presStyleIdx="6" presStyleCnt="26"/>
      <dgm:spPr/>
    </dgm:pt>
    <dgm:pt modelId="{2C3756B3-47BC-418C-9B8E-0D16480485F2}" type="pres">
      <dgm:prSet presAssocID="{18FBD51E-525D-4B00-A7C6-92D6F0A8E1E5}" presName="bottomArc3" presStyleLbl="parChTrans1D1" presStyleIdx="7" presStyleCnt="26"/>
      <dgm:spPr/>
    </dgm:pt>
    <dgm:pt modelId="{7C8A4E33-37BD-4520-81A4-4F1B596619D9}" type="pres">
      <dgm:prSet presAssocID="{18FBD51E-525D-4B00-A7C6-92D6F0A8E1E5}" presName="topConnNode3" presStyleLbl="asst2" presStyleIdx="0" presStyleCnt="0"/>
      <dgm:spPr/>
    </dgm:pt>
    <dgm:pt modelId="{5CE9D8E7-BC14-4D95-A7DB-876B5C01266C}" type="pres">
      <dgm:prSet presAssocID="{18FBD51E-525D-4B00-A7C6-92D6F0A8E1E5}" presName="hierChild6" presStyleCnt="0"/>
      <dgm:spPr/>
    </dgm:pt>
    <dgm:pt modelId="{F0608864-6184-4E4F-92AE-93B122BBCC84}" type="pres">
      <dgm:prSet presAssocID="{18FBD51E-525D-4B00-A7C6-92D6F0A8E1E5}" presName="hierChild7" presStyleCnt="0"/>
      <dgm:spPr/>
    </dgm:pt>
    <dgm:pt modelId="{B02DDD31-68CC-4688-BFC8-6FF952949B54}" type="pres">
      <dgm:prSet presAssocID="{57172ECE-89ED-436F-A79E-A0C911777295}" presName="Name101" presStyleLbl="parChTrans1D3" presStyleIdx="2" presStyleCnt="9"/>
      <dgm:spPr/>
    </dgm:pt>
    <dgm:pt modelId="{08485FB6-A95F-46D2-8F3B-8A1048F89F55}" type="pres">
      <dgm:prSet presAssocID="{378C2641-8134-4054-8FDD-38BEFCF45631}" presName="hierRoot3" presStyleCnt="0">
        <dgm:presLayoutVars>
          <dgm:hierBranch val="init"/>
        </dgm:presLayoutVars>
      </dgm:prSet>
      <dgm:spPr/>
    </dgm:pt>
    <dgm:pt modelId="{B3DA0B8A-CE73-437C-8192-B169F44E1BCF}" type="pres">
      <dgm:prSet presAssocID="{378C2641-8134-4054-8FDD-38BEFCF45631}" presName="rootComposite3" presStyleCnt="0"/>
      <dgm:spPr/>
    </dgm:pt>
    <dgm:pt modelId="{EFD52018-11E1-4D74-95C5-5034E42DAB3C}" type="pres">
      <dgm:prSet presAssocID="{378C2641-8134-4054-8FDD-38BEFCF45631}" presName="rootText3" presStyleLbl="alignAcc1" presStyleIdx="0" presStyleCnt="0" custLinFactX="20445" custLinFactNeighborX="100000" custLinFactNeighborY="-15262">
        <dgm:presLayoutVars>
          <dgm:chPref val="3"/>
        </dgm:presLayoutVars>
      </dgm:prSet>
      <dgm:spPr/>
    </dgm:pt>
    <dgm:pt modelId="{F7ED89C8-939F-4E93-91B4-693E37F4F805}" type="pres">
      <dgm:prSet presAssocID="{378C2641-8134-4054-8FDD-38BEFCF45631}" presName="topArc3" presStyleLbl="parChTrans1D1" presStyleIdx="8" presStyleCnt="26"/>
      <dgm:spPr/>
    </dgm:pt>
    <dgm:pt modelId="{3F0E1E26-F6F5-461A-B290-A9C5C7585FC6}" type="pres">
      <dgm:prSet presAssocID="{378C2641-8134-4054-8FDD-38BEFCF45631}" presName="bottomArc3" presStyleLbl="parChTrans1D1" presStyleIdx="9" presStyleCnt="26"/>
      <dgm:spPr/>
    </dgm:pt>
    <dgm:pt modelId="{A52929E2-E674-420D-8982-AC858DD5F9E3}" type="pres">
      <dgm:prSet presAssocID="{378C2641-8134-4054-8FDD-38BEFCF45631}" presName="topConnNode3" presStyleLbl="asst2" presStyleIdx="0" presStyleCnt="0"/>
      <dgm:spPr/>
    </dgm:pt>
    <dgm:pt modelId="{EA7642AC-3629-4A61-B999-FAC4E42BE871}" type="pres">
      <dgm:prSet presAssocID="{378C2641-8134-4054-8FDD-38BEFCF45631}" presName="hierChild6" presStyleCnt="0"/>
      <dgm:spPr/>
    </dgm:pt>
    <dgm:pt modelId="{191E0182-FA3F-44EA-B6E9-B0BA0C1C5C61}" type="pres">
      <dgm:prSet presAssocID="{378C2641-8134-4054-8FDD-38BEFCF45631}" presName="hierChild7" presStyleCnt="0"/>
      <dgm:spPr/>
    </dgm:pt>
    <dgm:pt modelId="{19EE8C2A-C147-41DB-A212-B8DB4C708698}" type="pres">
      <dgm:prSet presAssocID="{44BEF4E8-BD8D-4FC0-AE43-699A54E0ED5D}" presName="Name28" presStyleLbl="parChTrans1D2" presStyleIdx="1" presStyleCnt="3"/>
      <dgm:spPr/>
    </dgm:pt>
    <dgm:pt modelId="{D2FFAA6E-FFFC-470A-8A53-7FC7E2113AFF}" type="pres">
      <dgm:prSet presAssocID="{5C963830-33AA-4349-972C-EAFAC050B78B}" presName="hierRoot2" presStyleCnt="0">
        <dgm:presLayoutVars>
          <dgm:hierBranch val="init"/>
        </dgm:presLayoutVars>
      </dgm:prSet>
      <dgm:spPr/>
    </dgm:pt>
    <dgm:pt modelId="{C962A3D6-C8B0-429A-B545-438242ABC1DD}" type="pres">
      <dgm:prSet presAssocID="{5C963830-33AA-4349-972C-EAFAC050B78B}" presName="rootComposite2" presStyleCnt="0"/>
      <dgm:spPr/>
    </dgm:pt>
    <dgm:pt modelId="{C2238E7E-EE30-4E79-A497-4A69219350D6}" type="pres">
      <dgm:prSet presAssocID="{5C963830-33AA-4349-972C-EAFAC050B78B}" presName="rootText2" presStyleLbl="alignAcc1" presStyleIdx="0" presStyleCnt="0">
        <dgm:presLayoutVars>
          <dgm:chPref val="3"/>
        </dgm:presLayoutVars>
      </dgm:prSet>
      <dgm:spPr/>
    </dgm:pt>
    <dgm:pt modelId="{885B0846-97A7-4A88-9CF0-8B512FD8147E}" type="pres">
      <dgm:prSet presAssocID="{5C963830-33AA-4349-972C-EAFAC050B78B}" presName="topArc2" presStyleLbl="parChTrans1D1" presStyleIdx="10" presStyleCnt="26"/>
      <dgm:spPr/>
    </dgm:pt>
    <dgm:pt modelId="{19C5C906-30BE-4319-937E-A978647E487D}" type="pres">
      <dgm:prSet presAssocID="{5C963830-33AA-4349-972C-EAFAC050B78B}" presName="bottomArc2" presStyleLbl="parChTrans1D1" presStyleIdx="11" presStyleCnt="26"/>
      <dgm:spPr/>
    </dgm:pt>
    <dgm:pt modelId="{455CD300-11BA-4F6B-9BC9-5A2C19AF041B}" type="pres">
      <dgm:prSet presAssocID="{5C963830-33AA-4349-972C-EAFAC050B78B}" presName="topConnNode2" presStyleLbl="node2" presStyleIdx="0" presStyleCnt="0"/>
      <dgm:spPr/>
    </dgm:pt>
    <dgm:pt modelId="{485546E2-7EEA-482B-A9F9-BD47C2B51392}" type="pres">
      <dgm:prSet presAssocID="{5C963830-33AA-4349-972C-EAFAC050B78B}" presName="hierChild4" presStyleCnt="0"/>
      <dgm:spPr/>
    </dgm:pt>
    <dgm:pt modelId="{98E8EE6B-E397-402B-9519-DED291F19E3D}" type="pres">
      <dgm:prSet presAssocID="{5C963830-33AA-4349-972C-EAFAC050B78B}" presName="hierChild5" presStyleCnt="0"/>
      <dgm:spPr/>
    </dgm:pt>
    <dgm:pt modelId="{88359044-3654-4F30-9E0F-A9D08EB8AEDC}" type="pres">
      <dgm:prSet presAssocID="{821A09C8-72CD-45D5-97F7-CE5D662C0FD0}" presName="Name101" presStyleLbl="parChTrans1D3" presStyleIdx="3" presStyleCnt="9"/>
      <dgm:spPr/>
    </dgm:pt>
    <dgm:pt modelId="{96D0A7BC-9171-4434-9FC1-0FFE22661A18}" type="pres">
      <dgm:prSet presAssocID="{39927234-18EE-4680-8D88-B90B13165C7E}" presName="hierRoot3" presStyleCnt="0">
        <dgm:presLayoutVars>
          <dgm:hierBranch val="init"/>
        </dgm:presLayoutVars>
      </dgm:prSet>
      <dgm:spPr/>
    </dgm:pt>
    <dgm:pt modelId="{D3FA927E-7D64-46C3-B416-C8EE076DF219}" type="pres">
      <dgm:prSet presAssocID="{39927234-18EE-4680-8D88-B90B13165C7E}" presName="rootComposite3" presStyleCnt="0"/>
      <dgm:spPr/>
    </dgm:pt>
    <dgm:pt modelId="{982D7FA5-D897-467D-A593-D0AE3219E9D9}" type="pres">
      <dgm:prSet presAssocID="{39927234-18EE-4680-8D88-B90B13165C7E}" presName="rootText3" presStyleLbl="alignAcc1" presStyleIdx="0" presStyleCnt="0">
        <dgm:presLayoutVars>
          <dgm:chPref val="3"/>
        </dgm:presLayoutVars>
      </dgm:prSet>
      <dgm:spPr/>
    </dgm:pt>
    <dgm:pt modelId="{ACD5CCE6-F07A-43C3-B8BD-D74F526B2DDD}" type="pres">
      <dgm:prSet presAssocID="{39927234-18EE-4680-8D88-B90B13165C7E}" presName="topArc3" presStyleLbl="parChTrans1D1" presStyleIdx="12" presStyleCnt="26"/>
      <dgm:spPr/>
    </dgm:pt>
    <dgm:pt modelId="{69186445-02E7-4FE7-9900-B2B6390D942D}" type="pres">
      <dgm:prSet presAssocID="{39927234-18EE-4680-8D88-B90B13165C7E}" presName="bottomArc3" presStyleLbl="parChTrans1D1" presStyleIdx="13" presStyleCnt="26"/>
      <dgm:spPr/>
    </dgm:pt>
    <dgm:pt modelId="{77D42FE8-0A20-433A-B908-4A8127123624}" type="pres">
      <dgm:prSet presAssocID="{39927234-18EE-4680-8D88-B90B13165C7E}" presName="topConnNode3" presStyleLbl="asst2" presStyleIdx="0" presStyleCnt="0"/>
      <dgm:spPr/>
    </dgm:pt>
    <dgm:pt modelId="{A4D77440-DCB5-426C-A13B-0D1D19F95F83}" type="pres">
      <dgm:prSet presAssocID="{39927234-18EE-4680-8D88-B90B13165C7E}" presName="hierChild6" presStyleCnt="0"/>
      <dgm:spPr/>
    </dgm:pt>
    <dgm:pt modelId="{0E342587-1C4F-41D5-BC83-5D351D281F2D}" type="pres">
      <dgm:prSet presAssocID="{39927234-18EE-4680-8D88-B90B13165C7E}" presName="hierChild7" presStyleCnt="0"/>
      <dgm:spPr/>
    </dgm:pt>
    <dgm:pt modelId="{F2869EE8-C240-479C-89F3-5C69025F927E}" type="pres">
      <dgm:prSet presAssocID="{43349BD2-E0FE-41D1-8DCC-27EA6BDFADF3}" presName="Name101" presStyleLbl="parChTrans1D3" presStyleIdx="4" presStyleCnt="9"/>
      <dgm:spPr/>
    </dgm:pt>
    <dgm:pt modelId="{9F921AD5-E8B2-48B3-8ADB-697169111F54}" type="pres">
      <dgm:prSet presAssocID="{B9FEE7DB-3252-4F42-8803-1539DAE49762}" presName="hierRoot3" presStyleCnt="0">
        <dgm:presLayoutVars>
          <dgm:hierBranch val="init"/>
        </dgm:presLayoutVars>
      </dgm:prSet>
      <dgm:spPr/>
    </dgm:pt>
    <dgm:pt modelId="{586BFC6E-BC09-47DA-804E-54618421DEA2}" type="pres">
      <dgm:prSet presAssocID="{B9FEE7DB-3252-4F42-8803-1539DAE49762}" presName="rootComposite3" presStyleCnt="0"/>
      <dgm:spPr/>
    </dgm:pt>
    <dgm:pt modelId="{6383B42C-C8FF-40F1-A20F-E0DE7329FC53}" type="pres">
      <dgm:prSet presAssocID="{B9FEE7DB-3252-4F42-8803-1539DAE49762}" presName="rootText3" presStyleLbl="alignAcc1" presStyleIdx="0" presStyleCnt="0">
        <dgm:presLayoutVars>
          <dgm:chPref val="3"/>
        </dgm:presLayoutVars>
      </dgm:prSet>
      <dgm:spPr/>
    </dgm:pt>
    <dgm:pt modelId="{17F7A5C2-E178-4CB6-A7DE-AC417E3F495D}" type="pres">
      <dgm:prSet presAssocID="{B9FEE7DB-3252-4F42-8803-1539DAE49762}" presName="topArc3" presStyleLbl="parChTrans1D1" presStyleIdx="14" presStyleCnt="26"/>
      <dgm:spPr/>
    </dgm:pt>
    <dgm:pt modelId="{ED016292-68EF-48F2-8330-92CB162B1732}" type="pres">
      <dgm:prSet presAssocID="{B9FEE7DB-3252-4F42-8803-1539DAE49762}" presName="bottomArc3" presStyleLbl="parChTrans1D1" presStyleIdx="15" presStyleCnt="26"/>
      <dgm:spPr/>
    </dgm:pt>
    <dgm:pt modelId="{6277A64E-C710-45BB-899F-0713BAF658E6}" type="pres">
      <dgm:prSet presAssocID="{B9FEE7DB-3252-4F42-8803-1539DAE49762}" presName="topConnNode3" presStyleLbl="asst2" presStyleIdx="0" presStyleCnt="0"/>
      <dgm:spPr/>
    </dgm:pt>
    <dgm:pt modelId="{228039DB-42C2-4915-98B2-9862BD6F2C2E}" type="pres">
      <dgm:prSet presAssocID="{B9FEE7DB-3252-4F42-8803-1539DAE49762}" presName="hierChild6" presStyleCnt="0"/>
      <dgm:spPr/>
    </dgm:pt>
    <dgm:pt modelId="{95A23D76-D0F7-42DC-8D88-901570C51C33}" type="pres">
      <dgm:prSet presAssocID="{B9FEE7DB-3252-4F42-8803-1539DAE49762}" presName="hierChild7" presStyleCnt="0"/>
      <dgm:spPr/>
    </dgm:pt>
    <dgm:pt modelId="{BB538949-BB4F-4AE8-A03F-14ABA8A6236E}" type="pres">
      <dgm:prSet presAssocID="{45087AC2-DAB5-4B61-9D62-E22DA6967608}" presName="Name28" presStyleLbl="parChTrans1D2" presStyleIdx="2" presStyleCnt="3"/>
      <dgm:spPr/>
    </dgm:pt>
    <dgm:pt modelId="{C5BCFBD3-0252-49EB-AD2B-5189678FDACA}" type="pres">
      <dgm:prSet presAssocID="{097B774E-1793-4C76-942A-E237FD6AADFB}" presName="hierRoot2" presStyleCnt="0">
        <dgm:presLayoutVars>
          <dgm:hierBranch val="init"/>
        </dgm:presLayoutVars>
      </dgm:prSet>
      <dgm:spPr/>
    </dgm:pt>
    <dgm:pt modelId="{85675D57-841B-4E88-8F47-4A73E3661562}" type="pres">
      <dgm:prSet presAssocID="{097B774E-1793-4C76-942A-E237FD6AADFB}" presName="rootComposite2" presStyleCnt="0"/>
      <dgm:spPr/>
    </dgm:pt>
    <dgm:pt modelId="{B6FD79AE-17A1-4AE2-90C2-F9471792ED6D}" type="pres">
      <dgm:prSet presAssocID="{097B774E-1793-4C76-942A-E237FD6AADFB}" presName="rootText2" presStyleLbl="alignAcc1" presStyleIdx="0" presStyleCnt="0">
        <dgm:presLayoutVars>
          <dgm:chPref val="3"/>
        </dgm:presLayoutVars>
      </dgm:prSet>
      <dgm:spPr/>
    </dgm:pt>
    <dgm:pt modelId="{8EE8C97D-6EE6-4685-9410-D28856F96D79}" type="pres">
      <dgm:prSet presAssocID="{097B774E-1793-4C76-942A-E237FD6AADFB}" presName="topArc2" presStyleLbl="parChTrans1D1" presStyleIdx="16" presStyleCnt="26"/>
      <dgm:spPr/>
    </dgm:pt>
    <dgm:pt modelId="{172C8447-B0D2-4D8B-8DE7-654730055FAF}" type="pres">
      <dgm:prSet presAssocID="{097B774E-1793-4C76-942A-E237FD6AADFB}" presName="bottomArc2" presStyleLbl="parChTrans1D1" presStyleIdx="17" presStyleCnt="26"/>
      <dgm:spPr/>
    </dgm:pt>
    <dgm:pt modelId="{61FDB850-590C-4DC7-ADEA-2AF9CCAA803E}" type="pres">
      <dgm:prSet presAssocID="{097B774E-1793-4C76-942A-E237FD6AADFB}" presName="topConnNode2" presStyleLbl="node2" presStyleIdx="0" presStyleCnt="0"/>
      <dgm:spPr/>
    </dgm:pt>
    <dgm:pt modelId="{7416FDEC-3120-46F1-B4E8-5E266617E83D}" type="pres">
      <dgm:prSet presAssocID="{097B774E-1793-4C76-942A-E237FD6AADFB}" presName="hierChild4" presStyleCnt="0"/>
      <dgm:spPr/>
    </dgm:pt>
    <dgm:pt modelId="{FEDF2CCB-B55D-49AD-A700-28B670509046}" type="pres">
      <dgm:prSet presAssocID="{097B774E-1793-4C76-942A-E237FD6AADFB}" presName="hierChild5" presStyleCnt="0"/>
      <dgm:spPr/>
    </dgm:pt>
    <dgm:pt modelId="{A4D6E05E-80B4-4C78-8B97-49287272D645}" type="pres">
      <dgm:prSet presAssocID="{B8ED616B-4883-45B4-8DE7-6F9386F65BDC}" presName="Name101" presStyleLbl="parChTrans1D3" presStyleIdx="5" presStyleCnt="9"/>
      <dgm:spPr/>
    </dgm:pt>
    <dgm:pt modelId="{2469A750-4A0D-496B-B4C7-6CD67DC0533C}" type="pres">
      <dgm:prSet presAssocID="{A35CB8DD-DC31-438D-8B43-BE5326BA068A}" presName="hierRoot3" presStyleCnt="0">
        <dgm:presLayoutVars>
          <dgm:hierBranch val="init"/>
        </dgm:presLayoutVars>
      </dgm:prSet>
      <dgm:spPr/>
    </dgm:pt>
    <dgm:pt modelId="{081BE29D-5086-431C-9D96-EA3F90815772}" type="pres">
      <dgm:prSet presAssocID="{A35CB8DD-DC31-438D-8B43-BE5326BA068A}" presName="rootComposite3" presStyleCnt="0"/>
      <dgm:spPr/>
    </dgm:pt>
    <dgm:pt modelId="{61D64BB7-5AFC-448E-902E-4867602F0543}" type="pres">
      <dgm:prSet presAssocID="{A35CB8DD-DC31-438D-8B43-BE5326BA068A}" presName="rootText3" presStyleLbl="alignAcc1" presStyleIdx="0" presStyleCnt="0">
        <dgm:presLayoutVars>
          <dgm:chPref val="3"/>
        </dgm:presLayoutVars>
      </dgm:prSet>
      <dgm:spPr/>
    </dgm:pt>
    <dgm:pt modelId="{4A9EA3EA-7D7C-43B4-B477-EB864C6CE1AF}" type="pres">
      <dgm:prSet presAssocID="{A35CB8DD-DC31-438D-8B43-BE5326BA068A}" presName="topArc3" presStyleLbl="parChTrans1D1" presStyleIdx="18" presStyleCnt="26"/>
      <dgm:spPr/>
    </dgm:pt>
    <dgm:pt modelId="{75E22454-853E-4494-B8CB-E43FCC78E534}" type="pres">
      <dgm:prSet presAssocID="{A35CB8DD-DC31-438D-8B43-BE5326BA068A}" presName="bottomArc3" presStyleLbl="parChTrans1D1" presStyleIdx="19" presStyleCnt="26"/>
      <dgm:spPr/>
    </dgm:pt>
    <dgm:pt modelId="{BEE0FF3C-6835-47B6-9D51-19E8513D439E}" type="pres">
      <dgm:prSet presAssocID="{A35CB8DD-DC31-438D-8B43-BE5326BA068A}" presName="topConnNode3" presStyleLbl="asst2" presStyleIdx="0" presStyleCnt="0"/>
      <dgm:spPr/>
    </dgm:pt>
    <dgm:pt modelId="{B4D4D88E-6C79-42A5-9CD3-8CF6F755A56A}" type="pres">
      <dgm:prSet presAssocID="{A35CB8DD-DC31-438D-8B43-BE5326BA068A}" presName="hierChild6" presStyleCnt="0"/>
      <dgm:spPr/>
    </dgm:pt>
    <dgm:pt modelId="{10E545F8-5D0B-4976-A9D8-3CDFE77F202A}" type="pres">
      <dgm:prSet presAssocID="{A35CB8DD-DC31-438D-8B43-BE5326BA068A}" presName="hierChild7" presStyleCnt="0"/>
      <dgm:spPr/>
    </dgm:pt>
    <dgm:pt modelId="{3CD9E01A-11C5-4472-9464-F6E93ECAD2A3}" type="pres">
      <dgm:prSet presAssocID="{F4658C71-21F1-4237-B6CE-91E4184FB6FE}" presName="Name101" presStyleLbl="parChTrans1D3" presStyleIdx="6" presStyleCnt="9"/>
      <dgm:spPr/>
    </dgm:pt>
    <dgm:pt modelId="{83CBF181-FEF1-496F-B966-E41424C28EA6}" type="pres">
      <dgm:prSet presAssocID="{1F889032-6C8B-400A-86B5-2C954A27014D}" presName="hierRoot3" presStyleCnt="0">
        <dgm:presLayoutVars>
          <dgm:hierBranch val="init"/>
        </dgm:presLayoutVars>
      </dgm:prSet>
      <dgm:spPr/>
    </dgm:pt>
    <dgm:pt modelId="{1A648174-97A9-4D0D-BC3B-98259D600427}" type="pres">
      <dgm:prSet presAssocID="{1F889032-6C8B-400A-86B5-2C954A27014D}" presName="rootComposite3" presStyleCnt="0"/>
      <dgm:spPr/>
    </dgm:pt>
    <dgm:pt modelId="{13451418-CC03-494D-BFAB-2754F30D2143}" type="pres">
      <dgm:prSet presAssocID="{1F889032-6C8B-400A-86B5-2C954A27014D}" presName="rootText3" presStyleLbl="alignAcc1" presStyleIdx="0" presStyleCnt="0">
        <dgm:presLayoutVars>
          <dgm:chPref val="3"/>
        </dgm:presLayoutVars>
      </dgm:prSet>
      <dgm:spPr/>
    </dgm:pt>
    <dgm:pt modelId="{EB7017B6-AD5C-460B-9904-251B99A95466}" type="pres">
      <dgm:prSet presAssocID="{1F889032-6C8B-400A-86B5-2C954A27014D}" presName="topArc3" presStyleLbl="parChTrans1D1" presStyleIdx="20" presStyleCnt="26"/>
      <dgm:spPr/>
    </dgm:pt>
    <dgm:pt modelId="{3018DBF6-CA0D-4CDA-81BB-7A5D91DD9FF6}" type="pres">
      <dgm:prSet presAssocID="{1F889032-6C8B-400A-86B5-2C954A27014D}" presName="bottomArc3" presStyleLbl="parChTrans1D1" presStyleIdx="21" presStyleCnt="26"/>
      <dgm:spPr/>
    </dgm:pt>
    <dgm:pt modelId="{A7F3DD46-B3C8-475A-BC52-7F7F79A1F8BB}" type="pres">
      <dgm:prSet presAssocID="{1F889032-6C8B-400A-86B5-2C954A27014D}" presName="topConnNode3" presStyleLbl="asst2" presStyleIdx="0" presStyleCnt="0"/>
      <dgm:spPr/>
    </dgm:pt>
    <dgm:pt modelId="{A1A98C85-0EF7-43C3-A0C7-8B59235E7ADE}" type="pres">
      <dgm:prSet presAssocID="{1F889032-6C8B-400A-86B5-2C954A27014D}" presName="hierChild6" presStyleCnt="0"/>
      <dgm:spPr/>
    </dgm:pt>
    <dgm:pt modelId="{17DD5380-6EE4-4CCF-8B8F-BCA352319C98}" type="pres">
      <dgm:prSet presAssocID="{1F889032-6C8B-400A-86B5-2C954A27014D}" presName="hierChild7" presStyleCnt="0"/>
      <dgm:spPr/>
    </dgm:pt>
    <dgm:pt modelId="{62DC23E7-E590-4A30-8750-C462687A842B}" type="pres">
      <dgm:prSet presAssocID="{A553259A-7B44-47AB-A1B4-952DC52D4F72}" presName="Name101" presStyleLbl="parChTrans1D3" presStyleIdx="7" presStyleCnt="9"/>
      <dgm:spPr/>
    </dgm:pt>
    <dgm:pt modelId="{D63789DA-8384-4747-AD98-43E5C262C0A1}" type="pres">
      <dgm:prSet presAssocID="{DE5574BA-6D9A-4F73-993E-C30ECF90EFFE}" presName="hierRoot3" presStyleCnt="0">
        <dgm:presLayoutVars>
          <dgm:hierBranch val="init"/>
        </dgm:presLayoutVars>
      </dgm:prSet>
      <dgm:spPr/>
    </dgm:pt>
    <dgm:pt modelId="{1355A273-1436-42FE-92E6-D54980B2209B}" type="pres">
      <dgm:prSet presAssocID="{DE5574BA-6D9A-4F73-993E-C30ECF90EFFE}" presName="rootComposite3" presStyleCnt="0"/>
      <dgm:spPr/>
    </dgm:pt>
    <dgm:pt modelId="{0AA075A7-C287-4B68-A936-CE47B1264BEC}" type="pres">
      <dgm:prSet presAssocID="{DE5574BA-6D9A-4F73-993E-C30ECF90EFFE}" presName="rootText3" presStyleLbl="alignAcc1" presStyleIdx="0" presStyleCnt="0">
        <dgm:presLayoutVars>
          <dgm:chPref val="3"/>
        </dgm:presLayoutVars>
      </dgm:prSet>
      <dgm:spPr/>
    </dgm:pt>
    <dgm:pt modelId="{0D85AA37-251A-442B-BCF2-93D852797359}" type="pres">
      <dgm:prSet presAssocID="{DE5574BA-6D9A-4F73-993E-C30ECF90EFFE}" presName="topArc3" presStyleLbl="parChTrans1D1" presStyleIdx="22" presStyleCnt="26"/>
      <dgm:spPr/>
    </dgm:pt>
    <dgm:pt modelId="{BC95EDBF-007A-4187-B9C1-8515BDD341CA}" type="pres">
      <dgm:prSet presAssocID="{DE5574BA-6D9A-4F73-993E-C30ECF90EFFE}" presName="bottomArc3" presStyleLbl="parChTrans1D1" presStyleIdx="23" presStyleCnt="26"/>
      <dgm:spPr/>
    </dgm:pt>
    <dgm:pt modelId="{6F4C9D41-8461-48CB-822E-58C76322F3BE}" type="pres">
      <dgm:prSet presAssocID="{DE5574BA-6D9A-4F73-993E-C30ECF90EFFE}" presName="topConnNode3" presStyleLbl="asst2" presStyleIdx="0" presStyleCnt="0"/>
      <dgm:spPr/>
    </dgm:pt>
    <dgm:pt modelId="{5709E992-74B8-4BB0-AC46-6FBD3BD62FAA}" type="pres">
      <dgm:prSet presAssocID="{DE5574BA-6D9A-4F73-993E-C30ECF90EFFE}" presName="hierChild6" presStyleCnt="0"/>
      <dgm:spPr/>
    </dgm:pt>
    <dgm:pt modelId="{C53592DC-5FBA-4159-91D1-4A49A5F9A6C2}" type="pres">
      <dgm:prSet presAssocID="{DE5574BA-6D9A-4F73-993E-C30ECF90EFFE}" presName="hierChild7" presStyleCnt="0"/>
      <dgm:spPr/>
    </dgm:pt>
    <dgm:pt modelId="{0B9DA088-C08D-4B0F-A768-EF238792F07E}" type="pres">
      <dgm:prSet presAssocID="{53989916-D078-4AED-8012-5C8DEC7B30BF}" presName="Name101" presStyleLbl="parChTrans1D3" presStyleIdx="8" presStyleCnt="9"/>
      <dgm:spPr/>
    </dgm:pt>
    <dgm:pt modelId="{889FB3B2-8505-43FD-99B9-AF0D9FDF72C4}" type="pres">
      <dgm:prSet presAssocID="{8C4D3A3B-6093-4BF1-B49C-A2B63FB9C084}" presName="hierRoot3" presStyleCnt="0">
        <dgm:presLayoutVars>
          <dgm:hierBranch val="init"/>
        </dgm:presLayoutVars>
      </dgm:prSet>
      <dgm:spPr/>
    </dgm:pt>
    <dgm:pt modelId="{1D34DC76-5DF9-487D-9AA9-833B67CAF4F8}" type="pres">
      <dgm:prSet presAssocID="{8C4D3A3B-6093-4BF1-B49C-A2B63FB9C084}" presName="rootComposite3" presStyleCnt="0"/>
      <dgm:spPr/>
    </dgm:pt>
    <dgm:pt modelId="{94BEFA05-8BD9-48EA-B4BC-75F7010B16D8}" type="pres">
      <dgm:prSet presAssocID="{8C4D3A3B-6093-4BF1-B49C-A2B63FB9C084}" presName="rootText3" presStyleLbl="alignAcc1" presStyleIdx="0" presStyleCnt="0">
        <dgm:presLayoutVars>
          <dgm:chPref val="3"/>
        </dgm:presLayoutVars>
      </dgm:prSet>
      <dgm:spPr/>
    </dgm:pt>
    <dgm:pt modelId="{D47658DE-6711-4990-A6E9-72BFC750B4C6}" type="pres">
      <dgm:prSet presAssocID="{8C4D3A3B-6093-4BF1-B49C-A2B63FB9C084}" presName="topArc3" presStyleLbl="parChTrans1D1" presStyleIdx="24" presStyleCnt="26"/>
      <dgm:spPr/>
    </dgm:pt>
    <dgm:pt modelId="{4F9EA5B8-4260-4AFB-936B-BE25FC715803}" type="pres">
      <dgm:prSet presAssocID="{8C4D3A3B-6093-4BF1-B49C-A2B63FB9C084}" presName="bottomArc3" presStyleLbl="parChTrans1D1" presStyleIdx="25" presStyleCnt="26"/>
      <dgm:spPr/>
    </dgm:pt>
    <dgm:pt modelId="{10C0BF0C-1294-445E-A99B-A466DB3A078B}" type="pres">
      <dgm:prSet presAssocID="{8C4D3A3B-6093-4BF1-B49C-A2B63FB9C084}" presName="topConnNode3" presStyleLbl="asst2" presStyleIdx="0" presStyleCnt="0"/>
      <dgm:spPr/>
    </dgm:pt>
    <dgm:pt modelId="{317B529E-08CD-4561-9F5B-20EBE68F2ABF}" type="pres">
      <dgm:prSet presAssocID="{8C4D3A3B-6093-4BF1-B49C-A2B63FB9C084}" presName="hierChild6" presStyleCnt="0"/>
      <dgm:spPr/>
    </dgm:pt>
    <dgm:pt modelId="{EE9F58E2-ED70-4879-8D0D-11339C27ABFB}" type="pres">
      <dgm:prSet presAssocID="{8C4D3A3B-6093-4BF1-B49C-A2B63FB9C084}" presName="hierChild7" presStyleCnt="0"/>
      <dgm:spPr/>
    </dgm:pt>
    <dgm:pt modelId="{3072C53E-B143-4856-9465-5861EFB59ECC}" type="pres">
      <dgm:prSet presAssocID="{901A16E1-9C51-4F27-8ABC-368244363E0B}" presName="hierChild3" presStyleCnt="0"/>
      <dgm:spPr/>
    </dgm:pt>
  </dgm:ptLst>
  <dgm:cxnLst>
    <dgm:cxn modelId="{DE76BD02-718D-45E5-A706-64155B265933}" type="presOf" srcId="{2133D50D-7352-449B-A8A9-6F4D190F89CB}" destId="{A9E78C0A-B75E-41CE-99D9-074E317E55E1}" srcOrd="0" destOrd="0" presId="urn:microsoft.com/office/officeart/2008/layout/HalfCircleOrganizationChart"/>
    <dgm:cxn modelId="{CCAAAE03-6954-4565-9FFB-D904F9A1A1E0}" srcId="{FD4B4780-D96C-4270-B6D4-CB8F197D857F}" destId="{378C2641-8134-4054-8FDD-38BEFCF45631}" srcOrd="2" destOrd="0" parTransId="{57172ECE-89ED-436F-A79E-A0C911777295}" sibTransId="{EB8BB78B-F8BC-413A-BC0E-5732AD7E753A}"/>
    <dgm:cxn modelId="{B132D104-C724-4637-89EE-962DB437D75A}" type="presOf" srcId="{B9FEE7DB-3252-4F42-8803-1539DAE49762}" destId="{6277A64E-C710-45BB-899F-0713BAF658E6}" srcOrd="1" destOrd="0" presId="urn:microsoft.com/office/officeart/2008/layout/HalfCircleOrganizationChart"/>
    <dgm:cxn modelId="{F915F205-228D-4FC6-BFA8-7087E050A8F6}" type="presOf" srcId="{39927234-18EE-4680-8D88-B90B13165C7E}" destId="{982D7FA5-D897-467D-A593-D0AE3219E9D9}" srcOrd="0" destOrd="0" presId="urn:microsoft.com/office/officeart/2008/layout/HalfCircleOrganizationChart"/>
    <dgm:cxn modelId="{4403470C-916B-480F-B53E-CD77375EFF7B}" type="presOf" srcId="{53989916-D078-4AED-8012-5C8DEC7B30BF}" destId="{0B9DA088-C08D-4B0F-A768-EF238792F07E}" srcOrd="0" destOrd="0" presId="urn:microsoft.com/office/officeart/2008/layout/HalfCircleOrganizationChart"/>
    <dgm:cxn modelId="{FC333611-68FA-41D5-8675-8E15382F21F6}" type="presOf" srcId="{44BEF4E8-BD8D-4FC0-AE43-699A54E0ED5D}" destId="{19EE8C2A-C147-41DB-A212-B8DB4C708698}" srcOrd="0" destOrd="0" presId="urn:microsoft.com/office/officeart/2008/layout/HalfCircleOrganizationChart"/>
    <dgm:cxn modelId="{8177C52D-2828-4D50-8AEF-4220126980D0}" type="presOf" srcId="{901A16E1-9C51-4F27-8ABC-368244363E0B}" destId="{F1796AE3-0B0F-4B2F-A35B-48CFFCEF0D81}" srcOrd="0" destOrd="0" presId="urn:microsoft.com/office/officeart/2008/layout/HalfCircleOrganizationChart"/>
    <dgm:cxn modelId="{7E84FA2F-8054-4025-BB57-13AFF5D4CB55}" type="presOf" srcId="{5C963830-33AA-4349-972C-EAFAC050B78B}" destId="{C2238E7E-EE30-4E79-A497-4A69219350D6}" srcOrd="0" destOrd="0" presId="urn:microsoft.com/office/officeart/2008/layout/HalfCircleOrganizationChart"/>
    <dgm:cxn modelId="{52AD143A-659A-46DA-9DEC-53C59C314B93}" type="presOf" srcId="{A553259A-7B44-47AB-A1B4-952DC52D4F72}" destId="{62DC23E7-E590-4A30-8750-C462687A842B}" srcOrd="0" destOrd="0" presId="urn:microsoft.com/office/officeart/2008/layout/HalfCircleOrganizationChart"/>
    <dgm:cxn modelId="{4934373B-0B88-467A-BF85-0CEA2D861DBA}" type="presOf" srcId="{8C4D3A3B-6093-4BF1-B49C-A2B63FB9C084}" destId="{94BEFA05-8BD9-48EA-B4BC-75F7010B16D8}" srcOrd="0" destOrd="0" presId="urn:microsoft.com/office/officeart/2008/layout/HalfCircleOrganizationChart"/>
    <dgm:cxn modelId="{53FB5F40-9904-4963-B8AC-56EEDC876221}" type="presOf" srcId="{B8ED616B-4883-45B4-8DE7-6F9386F65BDC}" destId="{A4D6E05E-80B4-4C78-8B97-49287272D645}" srcOrd="0" destOrd="0" presId="urn:microsoft.com/office/officeart/2008/layout/HalfCircleOrganizationChart"/>
    <dgm:cxn modelId="{F9966D5E-0B0D-4B61-83E4-253DDA259836}" srcId="{097B774E-1793-4C76-942A-E237FD6AADFB}" destId="{1F889032-6C8B-400A-86B5-2C954A27014D}" srcOrd="1" destOrd="0" parTransId="{F4658C71-21F1-4237-B6CE-91E4184FB6FE}" sibTransId="{27B406F3-FD6E-49F7-BAEA-18F6266497B9}"/>
    <dgm:cxn modelId="{4897A441-D0F3-415E-8DDA-4106D5B61606}" srcId="{097B774E-1793-4C76-942A-E237FD6AADFB}" destId="{A35CB8DD-DC31-438D-8B43-BE5326BA068A}" srcOrd="0" destOrd="0" parTransId="{B8ED616B-4883-45B4-8DE7-6F9386F65BDC}" sibTransId="{C989A3F6-9269-4B4F-B12E-7B530801DAA0}"/>
    <dgm:cxn modelId="{7F6C2B63-178F-43CE-B786-1E624393A340}" type="presOf" srcId="{378C2641-8134-4054-8FDD-38BEFCF45631}" destId="{EFD52018-11E1-4D74-95C5-5034E42DAB3C}" srcOrd="0" destOrd="0" presId="urn:microsoft.com/office/officeart/2008/layout/HalfCircleOrganizationChart"/>
    <dgm:cxn modelId="{34B5904B-051D-4E73-BE89-9AA714561DCE}" type="presOf" srcId="{57172ECE-89ED-436F-A79E-A0C911777295}" destId="{B02DDD31-68CC-4688-BFC8-6FF952949B54}" srcOrd="0" destOrd="0" presId="urn:microsoft.com/office/officeart/2008/layout/HalfCircleOrganizationChart"/>
    <dgm:cxn modelId="{1B6FF74B-0A35-41FC-A2A5-D2F6DBCD6FDD}" type="presOf" srcId="{18FBD51E-525D-4B00-A7C6-92D6F0A8E1E5}" destId="{7C8A4E33-37BD-4520-81A4-4F1B596619D9}" srcOrd="1" destOrd="0" presId="urn:microsoft.com/office/officeart/2008/layout/HalfCircleOrganizationChart"/>
    <dgm:cxn modelId="{97711F4D-8849-4A5B-8957-0CC0E01160EC}" srcId="{87E00293-07CB-4386-A3CC-F4611DD33F0F}" destId="{901A16E1-9C51-4F27-8ABC-368244363E0B}" srcOrd="0" destOrd="0" parTransId="{BA955ADF-666D-4932-BD4D-3AF40BCE8824}" sibTransId="{5580CC5D-B164-4B2C-A872-BD87D10046AE}"/>
    <dgm:cxn modelId="{5F0E2571-C45E-490D-AD94-9B34F818A6FE}" type="presOf" srcId="{18FBD51E-525D-4B00-A7C6-92D6F0A8E1E5}" destId="{62850C1C-615B-4329-ADB4-790D7F62A7CD}" srcOrd="0" destOrd="0" presId="urn:microsoft.com/office/officeart/2008/layout/HalfCircleOrganizationChart"/>
    <dgm:cxn modelId="{C6FD7054-C272-4100-A0DA-3CE3C632D304}" type="presOf" srcId="{097B774E-1793-4C76-942A-E237FD6AADFB}" destId="{61FDB850-590C-4DC7-ADEA-2AF9CCAA803E}" srcOrd="1" destOrd="0" presId="urn:microsoft.com/office/officeart/2008/layout/HalfCircleOrganizationChart"/>
    <dgm:cxn modelId="{C3462A75-230D-45F6-BC6F-3E2297A8175F}" type="presOf" srcId="{87E00293-07CB-4386-A3CC-F4611DD33F0F}" destId="{85BA5FA6-1111-494D-A2B1-04A04FF8302C}" srcOrd="0" destOrd="0" presId="urn:microsoft.com/office/officeart/2008/layout/HalfCircleOrganizationChart"/>
    <dgm:cxn modelId="{D4DE9175-68DA-4347-9F51-6D804B601363}" srcId="{FD4B4780-D96C-4270-B6D4-CB8F197D857F}" destId="{2133D50D-7352-449B-A8A9-6F4D190F89CB}" srcOrd="0" destOrd="0" parTransId="{C18A6163-B4C4-41D9-82FA-E33674653223}" sibTransId="{1F8523C6-6689-417A-96CD-B9FE6F2E9A73}"/>
    <dgm:cxn modelId="{BE0EF875-4400-48F9-80D8-5F0F0240D51F}" type="presOf" srcId="{901A16E1-9C51-4F27-8ABC-368244363E0B}" destId="{75F56467-5EBA-4AFB-ADCF-6CCC0E3D522A}" srcOrd="1" destOrd="0" presId="urn:microsoft.com/office/officeart/2008/layout/HalfCircleOrganizationChart"/>
    <dgm:cxn modelId="{433C8856-7150-44D4-A452-0994490771C2}" type="presOf" srcId="{1F889032-6C8B-400A-86B5-2C954A27014D}" destId="{A7F3DD46-B3C8-475A-BC52-7F7F79A1F8BB}" srcOrd="1" destOrd="0" presId="urn:microsoft.com/office/officeart/2008/layout/HalfCircleOrganizationChart"/>
    <dgm:cxn modelId="{ADD21A78-B5AC-4696-8E4D-3FED6DDC9E76}" srcId="{097B774E-1793-4C76-942A-E237FD6AADFB}" destId="{8C4D3A3B-6093-4BF1-B49C-A2B63FB9C084}" srcOrd="3" destOrd="0" parTransId="{53989916-D078-4AED-8012-5C8DEC7B30BF}" sibTransId="{27FC3990-656C-43CA-AB08-1807B33B8FF7}"/>
    <dgm:cxn modelId="{FA6AAC58-7282-4C61-913C-2B95D81174E7}" type="presOf" srcId="{FD4B4780-D96C-4270-B6D4-CB8F197D857F}" destId="{477BDC37-01C8-4E53-9C5A-525E24D55A44}" srcOrd="1" destOrd="0" presId="urn:microsoft.com/office/officeart/2008/layout/HalfCircleOrganizationChart"/>
    <dgm:cxn modelId="{1867317C-0BCC-4C5B-A887-DD53F3B54F1F}" type="presOf" srcId="{1394BB5B-856E-45E1-BDE4-FD7774645FAF}" destId="{4388D775-9C4A-467F-B5CD-10237A7BC85F}" srcOrd="0" destOrd="0" presId="urn:microsoft.com/office/officeart/2008/layout/HalfCircleOrganizationChart"/>
    <dgm:cxn modelId="{71B8387F-16BA-45F0-800F-A513CEF20F3D}" type="presOf" srcId="{DE5574BA-6D9A-4F73-993E-C30ECF90EFFE}" destId="{0AA075A7-C287-4B68-A936-CE47B1264BEC}" srcOrd="0" destOrd="0" presId="urn:microsoft.com/office/officeart/2008/layout/HalfCircleOrganizationChart"/>
    <dgm:cxn modelId="{239DD688-91F1-4FD9-941B-1A0D1D46CCFD}" srcId="{FD4B4780-D96C-4270-B6D4-CB8F197D857F}" destId="{18FBD51E-525D-4B00-A7C6-92D6F0A8E1E5}" srcOrd="1" destOrd="0" parTransId="{A7EAB22D-D48C-423F-800C-A52903477DE2}" sibTransId="{BBA705FF-3DBE-4D0A-B396-D56DF678EE0B}"/>
    <dgm:cxn modelId="{27C1C789-0D0F-4859-8950-757BE8FCE65B}" type="presOf" srcId="{B9FEE7DB-3252-4F42-8803-1539DAE49762}" destId="{6383B42C-C8FF-40F1-A20F-E0DE7329FC53}" srcOrd="0" destOrd="0" presId="urn:microsoft.com/office/officeart/2008/layout/HalfCircleOrganizationChart"/>
    <dgm:cxn modelId="{29AF058C-02F2-41A1-BCF3-74D08521A2FF}" srcId="{901A16E1-9C51-4F27-8ABC-368244363E0B}" destId="{5C963830-33AA-4349-972C-EAFAC050B78B}" srcOrd="1" destOrd="0" parTransId="{44BEF4E8-BD8D-4FC0-AE43-699A54E0ED5D}" sibTransId="{B7076154-56A9-4B8D-AF65-4CD2434A1B1A}"/>
    <dgm:cxn modelId="{76D33E90-8840-49D0-AD19-E66E452417D5}" type="presOf" srcId="{A35CB8DD-DC31-438D-8B43-BE5326BA068A}" destId="{BEE0FF3C-6835-47B6-9D51-19E8513D439E}" srcOrd="1" destOrd="0" presId="urn:microsoft.com/office/officeart/2008/layout/HalfCircleOrganizationChart"/>
    <dgm:cxn modelId="{6CCD9F90-AA84-442E-BA92-852D49B38514}" type="presOf" srcId="{1F889032-6C8B-400A-86B5-2C954A27014D}" destId="{13451418-CC03-494D-BFAB-2754F30D2143}" srcOrd="0" destOrd="0" presId="urn:microsoft.com/office/officeart/2008/layout/HalfCircleOrganizationChart"/>
    <dgm:cxn modelId="{F70AE797-D96B-4F7C-BFAC-65B7B392B502}" type="presOf" srcId="{A35CB8DD-DC31-438D-8B43-BE5326BA068A}" destId="{61D64BB7-5AFC-448E-902E-4867602F0543}" srcOrd="0" destOrd="0" presId="urn:microsoft.com/office/officeart/2008/layout/HalfCircleOrganizationChart"/>
    <dgm:cxn modelId="{3FB5859C-D30E-44E4-9848-B2E2B4126F53}" type="presOf" srcId="{DE5574BA-6D9A-4F73-993E-C30ECF90EFFE}" destId="{6F4C9D41-8461-48CB-822E-58C76322F3BE}" srcOrd="1" destOrd="0" presId="urn:microsoft.com/office/officeart/2008/layout/HalfCircleOrganizationChart"/>
    <dgm:cxn modelId="{F8D178A4-1A87-42C0-8937-2A811F069BC9}" type="presOf" srcId="{8C4D3A3B-6093-4BF1-B49C-A2B63FB9C084}" destId="{10C0BF0C-1294-445E-A99B-A466DB3A078B}" srcOrd="1" destOrd="0" presId="urn:microsoft.com/office/officeart/2008/layout/HalfCircleOrganizationChart"/>
    <dgm:cxn modelId="{3AC945A8-735A-41F7-B001-A543A1660618}" type="presOf" srcId="{821A09C8-72CD-45D5-97F7-CE5D662C0FD0}" destId="{88359044-3654-4F30-9E0F-A9D08EB8AEDC}" srcOrd="0" destOrd="0" presId="urn:microsoft.com/office/officeart/2008/layout/HalfCircleOrganizationChart"/>
    <dgm:cxn modelId="{B154BEB0-CB3E-4CAD-B769-0A8F888770B2}" type="presOf" srcId="{FD4B4780-D96C-4270-B6D4-CB8F197D857F}" destId="{02515B44-1B4B-4F64-9667-3DB8A5ED6FBA}" srcOrd="0" destOrd="0" presId="urn:microsoft.com/office/officeart/2008/layout/HalfCircleOrganizationChart"/>
    <dgm:cxn modelId="{8FB845B3-E055-443F-A451-B20A45A43D81}" srcId="{097B774E-1793-4C76-942A-E237FD6AADFB}" destId="{DE5574BA-6D9A-4F73-993E-C30ECF90EFFE}" srcOrd="2" destOrd="0" parTransId="{A553259A-7B44-47AB-A1B4-952DC52D4F72}" sibTransId="{AD2366A0-F5D1-4E73-8220-9F4370E6943B}"/>
    <dgm:cxn modelId="{13F19CB6-676B-4CB7-BA0C-061CB77E762B}" srcId="{5C963830-33AA-4349-972C-EAFAC050B78B}" destId="{39927234-18EE-4680-8D88-B90B13165C7E}" srcOrd="0" destOrd="0" parTransId="{821A09C8-72CD-45D5-97F7-CE5D662C0FD0}" sibTransId="{FD702EFA-33E1-4AE1-85E4-18958344917A}"/>
    <dgm:cxn modelId="{7B064EB7-6809-4080-8327-C6F893D3E06A}" type="presOf" srcId="{2133D50D-7352-449B-A8A9-6F4D190F89CB}" destId="{C1F170CB-BF09-48BC-A77E-6DA2942D0F60}" srcOrd="1" destOrd="0" presId="urn:microsoft.com/office/officeart/2008/layout/HalfCircleOrganizationChart"/>
    <dgm:cxn modelId="{057038B9-B18B-46DE-9550-A42592E3D7A3}" type="presOf" srcId="{39927234-18EE-4680-8D88-B90B13165C7E}" destId="{77D42FE8-0A20-433A-B908-4A8127123624}" srcOrd="1" destOrd="0" presId="urn:microsoft.com/office/officeart/2008/layout/HalfCircleOrganizationChart"/>
    <dgm:cxn modelId="{F5E95CBA-0E5E-4B02-A503-43AC25169F9C}" type="presOf" srcId="{378C2641-8134-4054-8FDD-38BEFCF45631}" destId="{A52929E2-E674-420D-8982-AC858DD5F9E3}" srcOrd="1" destOrd="0" presId="urn:microsoft.com/office/officeart/2008/layout/HalfCircleOrganizationChart"/>
    <dgm:cxn modelId="{C68E8EC9-3315-461B-B8C7-1C91CB655BA8}" type="presOf" srcId="{5C963830-33AA-4349-972C-EAFAC050B78B}" destId="{455CD300-11BA-4F6B-9BC9-5A2C19AF041B}" srcOrd="1" destOrd="0" presId="urn:microsoft.com/office/officeart/2008/layout/HalfCircleOrganizationChart"/>
    <dgm:cxn modelId="{E8A1F8D1-09DA-4DA8-B76F-B840B20F3553}" type="presOf" srcId="{F4658C71-21F1-4237-B6CE-91E4184FB6FE}" destId="{3CD9E01A-11C5-4472-9464-F6E93ECAD2A3}" srcOrd="0" destOrd="0" presId="urn:microsoft.com/office/officeart/2008/layout/HalfCircleOrganizationChart"/>
    <dgm:cxn modelId="{DC9E7BDB-1A67-4291-9A58-AA842864A850}" type="presOf" srcId="{A7EAB22D-D48C-423F-800C-A52903477DE2}" destId="{EDC24EC2-6A09-4247-993C-25BFFC542903}" srcOrd="0" destOrd="0" presId="urn:microsoft.com/office/officeart/2008/layout/HalfCircleOrganizationChart"/>
    <dgm:cxn modelId="{4605E9E1-A572-4C3F-B347-346E268ECE7F}" type="presOf" srcId="{097B774E-1793-4C76-942A-E237FD6AADFB}" destId="{B6FD79AE-17A1-4AE2-90C2-F9471792ED6D}" srcOrd="0" destOrd="0" presId="urn:microsoft.com/office/officeart/2008/layout/HalfCircleOrganizationChart"/>
    <dgm:cxn modelId="{EA0730E3-707A-48A2-8D38-F8B9C47C1577}" type="presOf" srcId="{C18A6163-B4C4-41D9-82FA-E33674653223}" destId="{6962F6F1-93A9-4204-8080-9E167162B66E}" srcOrd="0" destOrd="0" presId="urn:microsoft.com/office/officeart/2008/layout/HalfCircleOrganizationChart"/>
    <dgm:cxn modelId="{CF7648EB-A059-426B-9E89-A5C2E8D581DF}" srcId="{901A16E1-9C51-4F27-8ABC-368244363E0B}" destId="{FD4B4780-D96C-4270-B6D4-CB8F197D857F}" srcOrd="0" destOrd="0" parTransId="{1394BB5B-856E-45E1-BDE4-FD7774645FAF}" sibTransId="{A8D2D441-FEDE-41F7-B286-379F60A88220}"/>
    <dgm:cxn modelId="{C7B13DF0-7947-477E-8A1B-E75B6941CE33}" srcId="{5C963830-33AA-4349-972C-EAFAC050B78B}" destId="{B9FEE7DB-3252-4F42-8803-1539DAE49762}" srcOrd="1" destOrd="0" parTransId="{43349BD2-E0FE-41D1-8DCC-27EA6BDFADF3}" sibTransId="{D00B7804-79AD-4E70-AEC7-A57CCAC15868}"/>
    <dgm:cxn modelId="{182850F8-AD21-4DBF-B41B-AC486732893A}" type="presOf" srcId="{45087AC2-DAB5-4B61-9D62-E22DA6967608}" destId="{BB538949-BB4F-4AE8-A03F-14ABA8A6236E}" srcOrd="0" destOrd="0" presId="urn:microsoft.com/office/officeart/2008/layout/HalfCircleOrganizationChart"/>
    <dgm:cxn modelId="{90D0A0F9-0A9A-49BB-B7E6-AB98AA939438}" type="presOf" srcId="{43349BD2-E0FE-41D1-8DCC-27EA6BDFADF3}" destId="{F2869EE8-C240-479C-89F3-5C69025F927E}" srcOrd="0" destOrd="0" presId="urn:microsoft.com/office/officeart/2008/layout/HalfCircleOrganizationChart"/>
    <dgm:cxn modelId="{7688A3FC-A004-4620-88BD-CE9D48119CC7}" srcId="{901A16E1-9C51-4F27-8ABC-368244363E0B}" destId="{097B774E-1793-4C76-942A-E237FD6AADFB}" srcOrd="2" destOrd="0" parTransId="{45087AC2-DAB5-4B61-9D62-E22DA6967608}" sibTransId="{33E1C4A3-067D-468D-B7AC-4F097C6F3991}"/>
    <dgm:cxn modelId="{60E0F8D2-A5F2-43C3-B388-375C031D4595}" type="presParOf" srcId="{85BA5FA6-1111-494D-A2B1-04A04FF8302C}" destId="{418A8EED-8F19-461D-9B74-602879A666D1}" srcOrd="0" destOrd="0" presId="urn:microsoft.com/office/officeart/2008/layout/HalfCircleOrganizationChart"/>
    <dgm:cxn modelId="{58509E4C-1CC2-43E9-991F-B703B4720768}" type="presParOf" srcId="{418A8EED-8F19-461D-9B74-602879A666D1}" destId="{340BE988-4FAB-460A-941E-BCD9710581A2}" srcOrd="0" destOrd="0" presId="urn:microsoft.com/office/officeart/2008/layout/HalfCircleOrganizationChart"/>
    <dgm:cxn modelId="{3394398D-EB0A-4697-B826-2824F4B48F76}" type="presParOf" srcId="{340BE988-4FAB-460A-941E-BCD9710581A2}" destId="{F1796AE3-0B0F-4B2F-A35B-48CFFCEF0D81}" srcOrd="0" destOrd="0" presId="urn:microsoft.com/office/officeart/2008/layout/HalfCircleOrganizationChart"/>
    <dgm:cxn modelId="{EC7860F4-EBAE-4210-BC6B-E8EC001CAEE9}" type="presParOf" srcId="{340BE988-4FAB-460A-941E-BCD9710581A2}" destId="{B687EC11-EC61-4D48-8922-77B2C06D8113}" srcOrd="1" destOrd="0" presId="urn:microsoft.com/office/officeart/2008/layout/HalfCircleOrganizationChart"/>
    <dgm:cxn modelId="{EBB9A2A6-2A93-43A7-AFCB-730BC6D68CB0}" type="presParOf" srcId="{340BE988-4FAB-460A-941E-BCD9710581A2}" destId="{786B0ADE-8BF8-4376-A18B-286C47D37684}" srcOrd="2" destOrd="0" presId="urn:microsoft.com/office/officeart/2008/layout/HalfCircleOrganizationChart"/>
    <dgm:cxn modelId="{CEB2E9B0-0EF3-4CD5-B7B2-D5BF499A086F}" type="presParOf" srcId="{340BE988-4FAB-460A-941E-BCD9710581A2}" destId="{75F56467-5EBA-4AFB-ADCF-6CCC0E3D522A}" srcOrd="3" destOrd="0" presId="urn:microsoft.com/office/officeart/2008/layout/HalfCircleOrganizationChart"/>
    <dgm:cxn modelId="{9663975F-0FD5-48F1-A66B-CC33296BE345}" type="presParOf" srcId="{418A8EED-8F19-461D-9B74-602879A666D1}" destId="{07091505-748D-4F5D-B721-C582746834D7}" srcOrd="1" destOrd="0" presId="urn:microsoft.com/office/officeart/2008/layout/HalfCircleOrganizationChart"/>
    <dgm:cxn modelId="{D2E70DBC-3951-4FAE-83E2-B13C25C1C2D2}" type="presParOf" srcId="{07091505-748D-4F5D-B721-C582746834D7}" destId="{4388D775-9C4A-467F-B5CD-10237A7BC85F}" srcOrd="0" destOrd="0" presId="urn:microsoft.com/office/officeart/2008/layout/HalfCircleOrganizationChart"/>
    <dgm:cxn modelId="{C11C491E-8609-4CD1-9C3B-B79C35E0E5D4}" type="presParOf" srcId="{07091505-748D-4F5D-B721-C582746834D7}" destId="{008094E5-B094-4CF4-8CF1-454896514B90}" srcOrd="1" destOrd="0" presId="urn:microsoft.com/office/officeart/2008/layout/HalfCircleOrganizationChart"/>
    <dgm:cxn modelId="{925932D2-0157-4271-BDFE-B5CE682AAE3E}" type="presParOf" srcId="{008094E5-B094-4CF4-8CF1-454896514B90}" destId="{3ABD0B72-714D-47D0-8AA1-BB801A6EC195}" srcOrd="0" destOrd="0" presId="urn:microsoft.com/office/officeart/2008/layout/HalfCircleOrganizationChart"/>
    <dgm:cxn modelId="{8630DCA5-CF83-484B-A1E9-2F5A15EB0141}" type="presParOf" srcId="{3ABD0B72-714D-47D0-8AA1-BB801A6EC195}" destId="{02515B44-1B4B-4F64-9667-3DB8A5ED6FBA}" srcOrd="0" destOrd="0" presId="urn:microsoft.com/office/officeart/2008/layout/HalfCircleOrganizationChart"/>
    <dgm:cxn modelId="{AC61D349-66C4-424A-9E5E-9AA6BBB46BC1}" type="presParOf" srcId="{3ABD0B72-714D-47D0-8AA1-BB801A6EC195}" destId="{E253C6B5-694B-4354-91F9-F6789AF2980D}" srcOrd="1" destOrd="0" presId="urn:microsoft.com/office/officeart/2008/layout/HalfCircleOrganizationChart"/>
    <dgm:cxn modelId="{9DB660A7-70E7-42CD-94A2-EF7679C4BBB8}" type="presParOf" srcId="{3ABD0B72-714D-47D0-8AA1-BB801A6EC195}" destId="{33F0A4A9-38E0-45B4-B294-F328B322EB78}" srcOrd="2" destOrd="0" presId="urn:microsoft.com/office/officeart/2008/layout/HalfCircleOrganizationChart"/>
    <dgm:cxn modelId="{4E4F6FBD-A741-4513-936F-33E76842CE8F}" type="presParOf" srcId="{3ABD0B72-714D-47D0-8AA1-BB801A6EC195}" destId="{477BDC37-01C8-4E53-9C5A-525E24D55A44}" srcOrd="3" destOrd="0" presId="urn:microsoft.com/office/officeart/2008/layout/HalfCircleOrganizationChart"/>
    <dgm:cxn modelId="{EBFF8640-55E5-4B53-B156-E1E86E837C0C}" type="presParOf" srcId="{008094E5-B094-4CF4-8CF1-454896514B90}" destId="{A6DEEE3C-4A1C-400A-A363-44BAE7B92115}" srcOrd="1" destOrd="0" presId="urn:microsoft.com/office/officeart/2008/layout/HalfCircleOrganizationChart"/>
    <dgm:cxn modelId="{C9401C47-2D9B-41DC-8F12-860CBA3A4EF3}" type="presParOf" srcId="{008094E5-B094-4CF4-8CF1-454896514B90}" destId="{CED91294-C59A-4EA9-8ED5-974C7D7E59A4}" srcOrd="2" destOrd="0" presId="urn:microsoft.com/office/officeart/2008/layout/HalfCircleOrganizationChart"/>
    <dgm:cxn modelId="{F0AE218A-779E-44A2-96F3-501A193D7F04}" type="presParOf" srcId="{CED91294-C59A-4EA9-8ED5-974C7D7E59A4}" destId="{6962F6F1-93A9-4204-8080-9E167162B66E}" srcOrd="0" destOrd="0" presId="urn:microsoft.com/office/officeart/2008/layout/HalfCircleOrganizationChart"/>
    <dgm:cxn modelId="{317A6F93-BB50-45FE-9D52-1CFF53CE6778}" type="presParOf" srcId="{CED91294-C59A-4EA9-8ED5-974C7D7E59A4}" destId="{E19691E4-349B-4648-923D-41810E2D9F69}" srcOrd="1" destOrd="0" presId="urn:microsoft.com/office/officeart/2008/layout/HalfCircleOrganizationChart"/>
    <dgm:cxn modelId="{4E42765A-40D2-4658-805C-2D9EF4067B1D}" type="presParOf" srcId="{E19691E4-349B-4648-923D-41810E2D9F69}" destId="{60B50142-00F4-4B9B-A141-77E48C149496}" srcOrd="0" destOrd="0" presId="urn:microsoft.com/office/officeart/2008/layout/HalfCircleOrganizationChart"/>
    <dgm:cxn modelId="{6AD18B53-4B4E-459A-B04C-7B8ED0F99BFF}" type="presParOf" srcId="{60B50142-00F4-4B9B-A141-77E48C149496}" destId="{A9E78C0A-B75E-41CE-99D9-074E317E55E1}" srcOrd="0" destOrd="0" presId="urn:microsoft.com/office/officeart/2008/layout/HalfCircleOrganizationChart"/>
    <dgm:cxn modelId="{459CD844-FBA2-405E-9E91-078077EFFEB7}" type="presParOf" srcId="{60B50142-00F4-4B9B-A141-77E48C149496}" destId="{B0D78EB8-4A13-4D41-AE99-A39C3084F55B}" srcOrd="1" destOrd="0" presId="urn:microsoft.com/office/officeart/2008/layout/HalfCircleOrganizationChart"/>
    <dgm:cxn modelId="{31DDC8A2-F82C-4E0F-AFCB-851C2D38BC7E}" type="presParOf" srcId="{60B50142-00F4-4B9B-A141-77E48C149496}" destId="{6AE1C71A-8731-4D3A-8A32-8A1095E8B76E}" srcOrd="2" destOrd="0" presId="urn:microsoft.com/office/officeart/2008/layout/HalfCircleOrganizationChart"/>
    <dgm:cxn modelId="{7AA9EC84-55B6-4FBA-AFB0-E1714A2D0433}" type="presParOf" srcId="{60B50142-00F4-4B9B-A141-77E48C149496}" destId="{C1F170CB-BF09-48BC-A77E-6DA2942D0F60}" srcOrd="3" destOrd="0" presId="urn:microsoft.com/office/officeart/2008/layout/HalfCircleOrganizationChart"/>
    <dgm:cxn modelId="{A8FC2B82-F1C5-43A4-8E8E-63E5D022C14C}" type="presParOf" srcId="{E19691E4-349B-4648-923D-41810E2D9F69}" destId="{A6D378CB-58FE-4CB0-B023-56F71C1DCD72}" srcOrd="1" destOrd="0" presId="urn:microsoft.com/office/officeart/2008/layout/HalfCircleOrganizationChart"/>
    <dgm:cxn modelId="{7030BA5A-37B3-442F-A9A5-AB84364ABB76}" type="presParOf" srcId="{E19691E4-349B-4648-923D-41810E2D9F69}" destId="{BD2D8511-81E9-4E80-9E32-2ABF672ED60E}" srcOrd="2" destOrd="0" presId="urn:microsoft.com/office/officeart/2008/layout/HalfCircleOrganizationChart"/>
    <dgm:cxn modelId="{9664E445-9860-4AE2-9026-4B216C313564}" type="presParOf" srcId="{CED91294-C59A-4EA9-8ED5-974C7D7E59A4}" destId="{EDC24EC2-6A09-4247-993C-25BFFC542903}" srcOrd="2" destOrd="0" presId="urn:microsoft.com/office/officeart/2008/layout/HalfCircleOrganizationChart"/>
    <dgm:cxn modelId="{99AF640F-76C6-4355-88B2-2376757E8107}" type="presParOf" srcId="{CED91294-C59A-4EA9-8ED5-974C7D7E59A4}" destId="{06B6EBA0-4BAD-4511-A127-1EB6D5AC2150}" srcOrd="3" destOrd="0" presId="urn:microsoft.com/office/officeart/2008/layout/HalfCircleOrganizationChart"/>
    <dgm:cxn modelId="{B1F54AB6-952A-43B9-81D8-C763574E3947}" type="presParOf" srcId="{06B6EBA0-4BAD-4511-A127-1EB6D5AC2150}" destId="{5A354720-1BC0-4916-9FD9-06B23440E32F}" srcOrd="0" destOrd="0" presId="urn:microsoft.com/office/officeart/2008/layout/HalfCircleOrganizationChart"/>
    <dgm:cxn modelId="{0C6D027B-4A13-4678-A130-5BB7157A3943}" type="presParOf" srcId="{5A354720-1BC0-4916-9FD9-06B23440E32F}" destId="{62850C1C-615B-4329-ADB4-790D7F62A7CD}" srcOrd="0" destOrd="0" presId="urn:microsoft.com/office/officeart/2008/layout/HalfCircleOrganizationChart"/>
    <dgm:cxn modelId="{3B0F8F93-2F98-4C0E-97B3-8B8B3DE31EB1}" type="presParOf" srcId="{5A354720-1BC0-4916-9FD9-06B23440E32F}" destId="{2220752B-CAF4-47E5-B942-BC232AA36555}" srcOrd="1" destOrd="0" presId="urn:microsoft.com/office/officeart/2008/layout/HalfCircleOrganizationChart"/>
    <dgm:cxn modelId="{73FB7AB1-27A9-4719-81C1-34807364D4D5}" type="presParOf" srcId="{5A354720-1BC0-4916-9FD9-06B23440E32F}" destId="{2C3756B3-47BC-418C-9B8E-0D16480485F2}" srcOrd="2" destOrd="0" presId="urn:microsoft.com/office/officeart/2008/layout/HalfCircleOrganizationChart"/>
    <dgm:cxn modelId="{AF9AC9BC-C15F-43D1-896C-CB9CF973BF2F}" type="presParOf" srcId="{5A354720-1BC0-4916-9FD9-06B23440E32F}" destId="{7C8A4E33-37BD-4520-81A4-4F1B596619D9}" srcOrd="3" destOrd="0" presId="urn:microsoft.com/office/officeart/2008/layout/HalfCircleOrganizationChart"/>
    <dgm:cxn modelId="{2911155A-377B-4B51-9D6A-00629F8882CD}" type="presParOf" srcId="{06B6EBA0-4BAD-4511-A127-1EB6D5AC2150}" destId="{5CE9D8E7-BC14-4D95-A7DB-876B5C01266C}" srcOrd="1" destOrd="0" presId="urn:microsoft.com/office/officeart/2008/layout/HalfCircleOrganizationChart"/>
    <dgm:cxn modelId="{9777C331-FF45-47FA-9BDF-3C4916D452F4}" type="presParOf" srcId="{06B6EBA0-4BAD-4511-A127-1EB6D5AC2150}" destId="{F0608864-6184-4E4F-92AE-93B122BBCC84}" srcOrd="2" destOrd="0" presId="urn:microsoft.com/office/officeart/2008/layout/HalfCircleOrganizationChart"/>
    <dgm:cxn modelId="{C1E8D600-5AD2-4542-8B44-8C6446A53B9A}" type="presParOf" srcId="{CED91294-C59A-4EA9-8ED5-974C7D7E59A4}" destId="{B02DDD31-68CC-4688-BFC8-6FF952949B54}" srcOrd="4" destOrd="0" presId="urn:microsoft.com/office/officeart/2008/layout/HalfCircleOrganizationChart"/>
    <dgm:cxn modelId="{54F1B03A-3A97-4125-8211-AE5F79271779}" type="presParOf" srcId="{CED91294-C59A-4EA9-8ED5-974C7D7E59A4}" destId="{08485FB6-A95F-46D2-8F3B-8A1048F89F55}" srcOrd="5" destOrd="0" presId="urn:microsoft.com/office/officeart/2008/layout/HalfCircleOrganizationChart"/>
    <dgm:cxn modelId="{5F8D9534-0DE7-4935-86C2-032EA07D3897}" type="presParOf" srcId="{08485FB6-A95F-46D2-8F3B-8A1048F89F55}" destId="{B3DA0B8A-CE73-437C-8192-B169F44E1BCF}" srcOrd="0" destOrd="0" presId="urn:microsoft.com/office/officeart/2008/layout/HalfCircleOrganizationChart"/>
    <dgm:cxn modelId="{D01855A4-0DBA-449A-836F-5791FCF91051}" type="presParOf" srcId="{B3DA0B8A-CE73-437C-8192-B169F44E1BCF}" destId="{EFD52018-11E1-4D74-95C5-5034E42DAB3C}" srcOrd="0" destOrd="0" presId="urn:microsoft.com/office/officeart/2008/layout/HalfCircleOrganizationChart"/>
    <dgm:cxn modelId="{F66C58A2-C8B2-4661-802D-95E238929B68}" type="presParOf" srcId="{B3DA0B8A-CE73-437C-8192-B169F44E1BCF}" destId="{F7ED89C8-939F-4E93-91B4-693E37F4F805}" srcOrd="1" destOrd="0" presId="urn:microsoft.com/office/officeart/2008/layout/HalfCircleOrganizationChart"/>
    <dgm:cxn modelId="{F26F2A0A-A4E6-49A0-8752-3637C380867C}" type="presParOf" srcId="{B3DA0B8A-CE73-437C-8192-B169F44E1BCF}" destId="{3F0E1E26-F6F5-461A-B290-A9C5C7585FC6}" srcOrd="2" destOrd="0" presId="urn:microsoft.com/office/officeart/2008/layout/HalfCircleOrganizationChart"/>
    <dgm:cxn modelId="{120C9E7F-A137-41CD-ADCA-F026566C3A72}" type="presParOf" srcId="{B3DA0B8A-CE73-437C-8192-B169F44E1BCF}" destId="{A52929E2-E674-420D-8982-AC858DD5F9E3}" srcOrd="3" destOrd="0" presId="urn:microsoft.com/office/officeart/2008/layout/HalfCircleOrganizationChart"/>
    <dgm:cxn modelId="{63C4BB0A-C8AD-46E9-A445-EA52EB19CC1B}" type="presParOf" srcId="{08485FB6-A95F-46D2-8F3B-8A1048F89F55}" destId="{EA7642AC-3629-4A61-B999-FAC4E42BE871}" srcOrd="1" destOrd="0" presId="urn:microsoft.com/office/officeart/2008/layout/HalfCircleOrganizationChart"/>
    <dgm:cxn modelId="{9A1C50C1-B8CF-4479-BEBF-224E589380E2}" type="presParOf" srcId="{08485FB6-A95F-46D2-8F3B-8A1048F89F55}" destId="{191E0182-FA3F-44EA-B6E9-B0BA0C1C5C61}" srcOrd="2" destOrd="0" presId="urn:microsoft.com/office/officeart/2008/layout/HalfCircleOrganizationChart"/>
    <dgm:cxn modelId="{3F126A2F-E236-4EE9-92B6-C49929E155B4}" type="presParOf" srcId="{07091505-748D-4F5D-B721-C582746834D7}" destId="{19EE8C2A-C147-41DB-A212-B8DB4C708698}" srcOrd="2" destOrd="0" presId="urn:microsoft.com/office/officeart/2008/layout/HalfCircleOrganizationChart"/>
    <dgm:cxn modelId="{24B36BBC-36D4-4224-B520-CC9706DCF074}" type="presParOf" srcId="{07091505-748D-4F5D-B721-C582746834D7}" destId="{D2FFAA6E-FFFC-470A-8A53-7FC7E2113AFF}" srcOrd="3" destOrd="0" presId="urn:microsoft.com/office/officeart/2008/layout/HalfCircleOrganizationChart"/>
    <dgm:cxn modelId="{4DA87773-95C8-4D8A-89ED-05615467D0CA}" type="presParOf" srcId="{D2FFAA6E-FFFC-470A-8A53-7FC7E2113AFF}" destId="{C962A3D6-C8B0-429A-B545-438242ABC1DD}" srcOrd="0" destOrd="0" presId="urn:microsoft.com/office/officeart/2008/layout/HalfCircleOrganizationChart"/>
    <dgm:cxn modelId="{E8CB9136-5C9F-46E8-AFFE-220861ED0315}" type="presParOf" srcId="{C962A3D6-C8B0-429A-B545-438242ABC1DD}" destId="{C2238E7E-EE30-4E79-A497-4A69219350D6}" srcOrd="0" destOrd="0" presId="urn:microsoft.com/office/officeart/2008/layout/HalfCircleOrganizationChart"/>
    <dgm:cxn modelId="{A15EADC4-8DF6-4744-9389-BFB955E089D9}" type="presParOf" srcId="{C962A3D6-C8B0-429A-B545-438242ABC1DD}" destId="{885B0846-97A7-4A88-9CF0-8B512FD8147E}" srcOrd="1" destOrd="0" presId="urn:microsoft.com/office/officeart/2008/layout/HalfCircleOrganizationChart"/>
    <dgm:cxn modelId="{47188507-6A2B-4D9F-A51F-77AD8D004CEE}" type="presParOf" srcId="{C962A3D6-C8B0-429A-B545-438242ABC1DD}" destId="{19C5C906-30BE-4319-937E-A978647E487D}" srcOrd="2" destOrd="0" presId="urn:microsoft.com/office/officeart/2008/layout/HalfCircleOrganizationChart"/>
    <dgm:cxn modelId="{679CC8D5-6EFA-407D-A45B-CB3FB4C1306F}" type="presParOf" srcId="{C962A3D6-C8B0-429A-B545-438242ABC1DD}" destId="{455CD300-11BA-4F6B-9BC9-5A2C19AF041B}" srcOrd="3" destOrd="0" presId="urn:microsoft.com/office/officeart/2008/layout/HalfCircleOrganizationChart"/>
    <dgm:cxn modelId="{30925591-603B-453C-A2CC-E34EC6469571}" type="presParOf" srcId="{D2FFAA6E-FFFC-470A-8A53-7FC7E2113AFF}" destId="{485546E2-7EEA-482B-A9F9-BD47C2B51392}" srcOrd="1" destOrd="0" presId="urn:microsoft.com/office/officeart/2008/layout/HalfCircleOrganizationChart"/>
    <dgm:cxn modelId="{325347BB-D9AB-4843-A5FB-1D686443E8EB}" type="presParOf" srcId="{D2FFAA6E-FFFC-470A-8A53-7FC7E2113AFF}" destId="{98E8EE6B-E397-402B-9519-DED291F19E3D}" srcOrd="2" destOrd="0" presId="urn:microsoft.com/office/officeart/2008/layout/HalfCircleOrganizationChart"/>
    <dgm:cxn modelId="{03CCD355-2889-4539-B48A-6223682F73DF}" type="presParOf" srcId="{98E8EE6B-E397-402B-9519-DED291F19E3D}" destId="{88359044-3654-4F30-9E0F-A9D08EB8AEDC}" srcOrd="0" destOrd="0" presId="urn:microsoft.com/office/officeart/2008/layout/HalfCircleOrganizationChart"/>
    <dgm:cxn modelId="{7DB7DE2D-5D6C-4CED-86F3-85A0E94328D7}" type="presParOf" srcId="{98E8EE6B-E397-402B-9519-DED291F19E3D}" destId="{96D0A7BC-9171-4434-9FC1-0FFE22661A18}" srcOrd="1" destOrd="0" presId="urn:microsoft.com/office/officeart/2008/layout/HalfCircleOrganizationChart"/>
    <dgm:cxn modelId="{9F0AC797-E2B6-452E-B5B9-912A92A119B9}" type="presParOf" srcId="{96D0A7BC-9171-4434-9FC1-0FFE22661A18}" destId="{D3FA927E-7D64-46C3-B416-C8EE076DF219}" srcOrd="0" destOrd="0" presId="urn:microsoft.com/office/officeart/2008/layout/HalfCircleOrganizationChart"/>
    <dgm:cxn modelId="{50C075B8-A2E4-4ACD-A450-B7C11A2ABD8B}" type="presParOf" srcId="{D3FA927E-7D64-46C3-B416-C8EE076DF219}" destId="{982D7FA5-D897-467D-A593-D0AE3219E9D9}" srcOrd="0" destOrd="0" presId="urn:microsoft.com/office/officeart/2008/layout/HalfCircleOrganizationChart"/>
    <dgm:cxn modelId="{C5954B16-5086-4375-BF06-578B17588E7D}" type="presParOf" srcId="{D3FA927E-7D64-46C3-B416-C8EE076DF219}" destId="{ACD5CCE6-F07A-43C3-B8BD-D74F526B2DDD}" srcOrd="1" destOrd="0" presId="urn:microsoft.com/office/officeart/2008/layout/HalfCircleOrganizationChart"/>
    <dgm:cxn modelId="{31DBECDC-4599-478D-92B5-CC1206F48C0C}" type="presParOf" srcId="{D3FA927E-7D64-46C3-B416-C8EE076DF219}" destId="{69186445-02E7-4FE7-9900-B2B6390D942D}" srcOrd="2" destOrd="0" presId="urn:microsoft.com/office/officeart/2008/layout/HalfCircleOrganizationChart"/>
    <dgm:cxn modelId="{B73CF0ED-D22D-451D-84CA-650DA637E742}" type="presParOf" srcId="{D3FA927E-7D64-46C3-B416-C8EE076DF219}" destId="{77D42FE8-0A20-433A-B908-4A8127123624}" srcOrd="3" destOrd="0" presId="urn:microsoft.com/office/officeart/2008/layout/HalfCircleOrganizationChart"/>
    <dgm:cxn modelId="{40EB2559-F421-4922-8CFB-A347ED087633}" type="presParOf" srcId="{96D0A7BC-9171-4434-9FC1-0FFE22661A18}" destId="{A4D77440-DCB5-426C-A13B-0D1D19F95F83}" srcOrd="1" destOrd="0" presId="urn:microsoft.com/office/officeart/2008/layout/HalfCircleOrganizationChart"/>
    <dgm:cxn modelId="{62A810D4-EAAE-4AEA-9BD5-2B6DF1D1F208}" type="presParOf" srcId="{96D0A7BC-9171-4434-9FC1-0FFE22661A18}" destId="{0E342587-1C4F-41D5-BC83-5D351D281F2D}" srcOrd="2" destOrd="0" presId="urn:microsoft.com/office/officeart/2008/layout/HalfCircleOrganizationChart"/>
    <dgm:cxn modelId="{602E2E5C-E55F-41B8-A8B6-4F43CF89290B}" type="presParOf" srcId="{98E8EE6B-E397-402B-9519-DED291F19E3D}" destId="{F2869EE8-C240-479C-89F3-5C69025F927E}" srcOrd="2" destOrd="0" presId="urn:microsoft.com/office/officeart/2008/layout/HalfCircleOrganizationChart"/>
    <dgm:cxn modelId="{BA6C603A-0EF2-4184-A8A8-91D93AE45742}" type="presParOf" srcId="{98E8EE6B-E397-402B-9519-DED291F19E3D}" destId="{9F921AD5-E8B2-48B3-8ADB-697169111F54}" srcOrd="3" destOrd="0" presId="urn:microsoft.com/office/officeart/2008/layout/HalfCircleOrganizationChart"/>
    <dgm:cxn modelId="{91ADE076-CFCD-4A96-8BB9-5169614783DF}" type="presParOf" srcId="{9F921AD5-E8B2-48B3-8ADB-697169111F54}" destId="{586BFC6E-BC09-47DA-804E-54618421DEA2}" srcOrd="0" destOrd="0" presId="urn:microsoft.com/office/officeart/2008/layout/HalfCircleOrganizationChart"/>
    <dgm:cxn modelId="{31F60927-3461-42FA-8557-CB37D378CCEC}" type="presParOf" srcId="{586BFC6E-BC09-47DA-804E-54618421DEA2}" destId="{6383B42C-C8FF-40F1-A20F-E0DE7329FC53}" srcOrd="0" destOrd="0" presId="urn:microsoft.com/office/officeart/2008/layout/HalfCircleOrganizationChart"/>
    <dgm:cxn modelId="{FF46E1FB-CE0A-4021-BE3F-BD7CD1B991B7}" type="presParOf" srcId="{586BFC6E-BC09-47DA-804E-54618421DEA2}" destId="{17F7A5C2-E178-4CB6-A7DE-AC417E3F495D}" srcOrd="1" destOrd="0" presId="urn:microsoft.com/office/officeart/2008/layout/HalfCircleOrganizationChart"/>
    <dgm:cxn modelId="{6F3DE380-B686-476B-B953-096406F0EDE3}" type="presParOf" srcId="{586BFC6E-BC09-47DA-804E-54618421DEA2}" destId="{ED016292-68EF-48F2-8330-92CB162B1732}" srcOrd="2" destOrd="0" presId="urn:microsoft.com/office/officeart/2008/layout/HalfCircleOrganizationChart"/>
    <dgm:cxn modelId="{3FA3FCA2-C8FA-4BC8-AEAB-BA10BCE6124A}" type="presParOf" srcId="{586BFC6E-BC09-47DA-804E-54618421DEA2}" destId="{6277A64E-C710-45BB-899F-0713BAF658E6}" srcOrd="3" destOrd="0" presId="urn:microsoft.com/office/officeart/2008/layout/HalfCircleOrganizationChart"/>
    <dgm:cxn modelId="{21338BE4-2AF9-4349-BFAC-128706324471}" type="presParOf" srcId="{9F921AD5-E8B2-48B3-8ADB-697169111F54}" destId="{228039DB-42C2-4915-98B2-9862BD6F2C2E}" srcOrd="1" destOrd="0" presId="urn:microsoft.com/office/officeart/2008/layout/HalfCircleOrganizationChart"/>
    <dgm:cxn modelId="{28AC411A-8CE3-4A3A-B289-6F862D7DEB45}" type="presParOf" srcId="{9F921AD5-E8B2-48B3-8ADB-697169111F54}" destId="{95A23D76-D0F7-42DC-8D88-901570C51C33}" srcOrd="2" destOrd="0" presId="urn:microsoft.com/office/officeart/2008/layout/HalfCircleOrganizationChart"/>
    <dgm:cxn modelId="{CFC037C2-CCD1-4D1A-AA6B-CABB8B6DF66F}" type="presParOf" srcId="{07091505-748D-4F5D-B721-C582746834D7}" destId="{BB538949-BB4F-4AE8-A03F-14ABA8A6236E}" srcOrd="4" destOrd="0" presId="urn:microsoft.com/office/officeart/2008/layout/HalfCircleOrganizationChart"/>
    <dgm:cxn modelId="{0701DEC6-1A89-4D8D-BDE5-F04C529A3425}" type="presParOf" srcId="{07091505-748D-4F5D-B721-C582746834D7}" destId="{C5BCFBD3-0252-49EB-AD2B-5189678FDACA}" srcOrd="5" destOrd="0" presId="urn:microsoft.com/office/officeart/2008/layout/HalfCircleOrganizationChart"/>
    <dgm:cxn modelId="{CB90223E-EE4A-45DE-A10A-C7FE15A02471}" type="presParOf" srcId="{C5BCFBD3-0252-49EB-AD2B-5189678FDACA}" destId="{85675D57-841B-4E88-8F47-4A73E3661562}" srcOrd="0" destOrd="0" presId="urn:microsoft.com/office/officeart/2008/layout/HalfCircleOrganizationChart"/>
    <dgm:cxn modelId="{E264888E-FD3A-4FA4-9CCD-CB2945C8C828}" type="presParOf" srcId="{85675D57-841B-4E88-8F47-4A73E3661562}" destId="{B6FD79AE-17A1-4AE2-90C2-F9471792ED6D}" srcOrd="0" destOrd="0" presId="urn:microsoft.com/office/officeart/2008/layout/HalfCircleOrganizationChart"/>
    <dgm:cxn modelId="{38C13430-051C-4C50-8B2F-F3A8601FC886}" type="presParOf" srcId="{85675D57-841B-4E88-8F47-4A73E3661562}" destId="{8EE8C97D-6EE6-4685-9410-D28856F96D79}" srcOrd="1" destOrd="0" presId="urn:microsoft.com/office/officeart/2008/layout/HalfCircleOrganizationChart"/>
    <dgm:cxn modelId="{30C412C5-E117-482D-8A7A-6A39C06696FB}" type="presParOf" srcId="{85675D57-841B-4E88-8F47-4A73E3661562}" destId="{172C8447-B0D2-4D8B-8DE7-654730055FAF}" srcOrd="2" destOrd="0" presId="urn:microsoft.com/office/officeart/2008/layout/HalfCircleOrganizationChart"/>
    <dgm:cxn modelId="{02432355-FF4E-45DA-B050-EAF7D50EA774}" type="presParOf" srcId="{85675D57-841B-4E88-8F47-4A73E3661562}" destId="{61FDB850-590C-4DC7-ADEA-2AF9CCAA803E}" srcOrd="3" destOrd="0" presId="urn:microsoft.com/office/officeart/2008/layout/HalfCircleOrganizationChart"/>
    <dgm:cxn modelId="{0DFA511E-D5E9-47AE-8CFC-F83DA03163FD}" type="presParOf" srcId="{C5BCFBD3-0252-49EB-AD2B-5189678FDACA}" destId="{7416FDEC-3120-46F1-B4E8-5E266617E83D}" srcOrd="1" destOrd="0" presId="urn:microsoft.com/office/officeart/2008/layout/HalfCircleOrganizationChart"/>
    <dgm:cxn modelId="{B2DD1C1C-10F1-4ECC-BFD1-007F579DBAD5}" type="presParOf" srcId="{C5BCFBD3-0252-49EB-AD2B-5189678FDACA}" destId="{FEDF2CCB-B55D-49AD-A700-28B670509046}" srcOrd="2" destOrd="0" presId="urn:microsoft.com/office/officeart/2008/layout/HalfCircleOrganizationChart"/>
    <dgm:cxn modelId="{B6725D40-675C-4BDB-89B0-E2D513AD8F85}" type="presParOf" srcId="{FEDF2CCB-B55D-49AD-A700-28B670509046}" destId="{A4D6E05E-80B4-4C78-8B97-49287272D645}" srcOrd="0" destOrd="0" presId="urn:microsoft.com/office/officeart/2008/layout/HalfCircleOrganizationChart"/>
    <dgm:cxn modelId="{F4094754-A52D-4F9F-803C-4E125B917841}" type="presParOf" srcId="{FEDF2CCB-B55D-49AD-A700-28B670509046}" destId="{2469A750-4A0D-496B-B4C7-6CD67DC0533C}" srcOrd="1" destOrd="0" presId="urn:microsoft.com/office/officeart/2008/layout/HalfCircleOrganizationChart"/>
    <dgm:cxn modelId="{06E3B0A5-B892-4536-833C-95E0D3F85AFE}" type="presParOf" srcId="{2469A750-4A0D-496B-B4C7-6CD67DC0533C}" destId="{081BE29D-5086-431C-9D96-EA3F90815772}" srcOrd="0" destOrd="0" presId="urn:microsoft.com/office/officeart/2008/layout/HalfCircleOrganizationChart"/>
    <dgm:cxn modelId="{F025F16C-76F6-4A05-BC07-ED2424F52FA4}" type="presParOf" srcId="{081BE29D-5086-431C-9D96-EA3F90815772}" destId="{61D64BB7-5AFC-448E-902E-4867602F0543}" srcOrd="0" destOrd="0" presId="urn:microsoft.com/office/officeart/2008/layout/HalfCircleOrganizationChart"/>
    <dgm:cxn modelId="{EE7D0302-04E5-475C-A818-53ED176C322C}" type="presParOf" srcId="{081BE29D-5086-431C-9D96-EA3F90815772}" destId="{4A9EA3EA-7D7C-43B4-B477-EB864C6CE1AF}" srcOrd="1" destOrd="0" presId="urn:microsoft.com/office/officeart/2008/layout/HalfCircleOrganizationChart"/>
    <dgm:cxn modelId="{EA0B932F-26F7-40C0-A379-03FFC4B732AD}" type="presParOf" srcId="{081BE29D-5086-431C-9D96-EA3F90815772}" destId="{75E22454-853E-4494-B8CB-E43FCC78E534}" srcOrd="2" destOrd="0" presId="urn:microsoft.com/office/officeart/2008/layout/HalfCircleOrganizationChart"/>
    <dgm:cxn modelId="{1654514E-2D3C-46FA-948E-158201F3E14F}" type="presParOf" srcId="{081BE29D-5086-431C-9D96-EA3F90815772}" destId="{BEE0FF3C-6835-47B6-9D51-19E8513D439E}" srcOrd="3" destOrd="0" presId="urn:microsoft.com/office/officeart/2008/layout/HalfCircleOrganizationChart"/>
    <dgm:cxn modelId="{7BDB076C-B97E-4B80-811C-6886B12BF2D3}" type="presParOf" srcId="{2469A750-4A0D-496B-B4C7-6CD67DC0533C}" destId="{B4D4D88E-6C79-42A5-9CD3-8CF6F755A56A}" srcOrd="1" destOrd="0" presId="urn:microsoft.com/office/officeart/2008/layout/HalfCircleOrganizationChart"/>
    <dgm:cxn modelId="{FBAECB78-4117-438F-9B1B-975E97EA1F74}" type="presParOf" srcId="{2469A750-4A0D-496B-B4C7-6CD67DC0533C}" destId="{10E545F8-5D0B-4976-A9D8-3CDFE77F202A}" srcOrd="2" destOrd="0" presId="urn:microsoft.com/office/officeart/2008/layout/HalfCircleOrganizationChart"/>
    <dgm:cxn modelId="{A8D634A8-AB85-4ADB-8F83-941E9ECBE416}" type="presParOf" srcId="{FEDF2CCB-B55D-49AD-A700-28B670509046}" destId="{3CD9E01A-11C5-4472-9464-F6E93ECAD2A3}" srcOrd="2" destOrd="0" presId="urn:microsoft.com/office/officeart/2008/layout/HalfCircleOrganizationChart"/>
    <dgm:cxn modelId="{E08347BB-CF98-40FB-8DDD-E98C4F469D6D}" type="presParOf" srcId="{FEDF2CCB-B55D-49AD-A700-28B670509046}" destId="{83CBF181-FEF1-496F-B966-E41424C28EA6}" srcOrd="3" destOrd="0" presId="urn:microsoft.com/office/officeart/2008/layout/HalfCircleOrganizationChart"/>
    <dgm:cxn modelId="{94985746-EEFB-43F3-93DF-6E66BFAFF737}" type="presParOf" srcId="{83CBF181-FEF1-496F-B966-E41424C28EA6}" destId="{1A648174-97A9-4D0D-BC3B-98259D600427}" srcOrd="0" destOrd="0" presId="urn:microsoft.com/office/officeart/2008/layout/HalfCircleOrganizationChart"/>
    <dgm:cxn modelId="{0658DF11-51EA-4907-840F-35169059B54D}" type="presParOf" srcId="{1A648174-97A9-4D0D-BC3B-98259D600427}" destId="{13451418-CC03-494D-BFAB-2754F30D2143}" srcOrd="0" destOrd="0" presId="urn:microsoft.com/office/officeart/2008/layout/HalfCircleOrganizationChart"/>
    <dgm:cxn modelId="{CD3B7B5E-1C42-40E9-8502-7AA95C2E4F01}" type="presParOf" srcId="{1A648174-97A9-4D0D-BC3B-98259D600427}" destId="{EB7017B6-AD5C-460B-9904-251B99A95466}" srcOrd="1" destOrd="0" presId="urn:microsoft.com/office/officeart/2008/layout/HalfCircleOrganizationChart"/>
    <dgm:cxn modelId="{FD85D7F4-9BBE-4FD8-832B-A0BA7DEEBB89}" type="presParOf" srcId="{1A648174-97A9-4D0D-BC3B-98259D600427}" destId="{3018DBF6-CA0D-4CDA-81BB-7A5D91DD9FF6}" srcOrd="2" destOrd="0" presId="urn:microsoft.com/office/officeart/2008/layout/HalfCircleOrganizationChart"/>
    <dgm:cxn modelId="{A0E1182C-8AD3-4293-8DC0-4D68334A39A2}" type="presParOf" srcId="{1A648174-97A9-4D0D-BC3B-98259D600427}" destId="{A7F3DD46-B3C8-475A-BC52-7F7F79A1F8BB}" srcOrd="3" destOrd="0" presId="urn:microsoft.com/office/officeart/2008/layout/HalfCircleOrganizationChart"/>
    <dgm:cxn modelId="{C5E2352B-CB2D-4EBE-B166-2F674DC7E554}" type="presParOf" srcId="{83CBF181-FEF1-496F-B966-E41424C28EA6}" destId="{A1A98C85-0EF7-43C3-A0C7-8B59235E7ADE}" srcOrd="1" destOrd="0" presId="urn:microsoft.com/office/officeart/2008/layout/HalfCircleOrganizationChart"/>
    <dgm:cxn modelId="{AA656047-AED9-44B0-AB5B-5204DFD7AEB0}" type="presParOf" srcId="{83CBF181-FEF1-496F-B966-E41424C28EA6}" destId="{17DD5380-6EE4-4CCF-8B8F-BCA352319C98}" srcOrd="2" destOrd="0" presId="urn:microsoft.com/office/officeart/2008/layout/HalfCircleOrganizationChart"/>
    <dgm:cxn modelId="{F6E2BEFF-A7F0-4013-A26C-1F6003B77FC6}" type="presParOf" srcId="{FEDF2CCB-B55D-49AD-A700-28B670509046}" destId="{62DC23E7-E590-4A30-8750-C462687A842B}" srcOrd="4" destOrd="0" presId="urn:microsoft.com/office/officeart/2008/layout/HalfCircleOrganizationChart"/>
    <dgm:cxn modelId="{B4A597E3-BE84-4941-BC30-05B0BC6A1216}" type="presParOf" srcId="{FEDF2CCB-B55D-49AD-A700-28B670509046}" destId="{D63789DA-8384-4747-AD98-43E5C262C0A1}" srcOrd="5" destOrd="0" presId="urn:microsoft.com/office/officeart/2008/layout/HalfCircleOrganizationChart"/>
    <dgm:cxn modelId="{01991A79-C3F7-461C-BF3E-EFFEA8EB7D71}" type="presParOf" srcId="{D63789DA-8384-4747-AD98-43E5C262C0A1}" destId="{1355A273-1436-42FE-92E6-D54980B2209B}" srcOrd="0" destOrd="0" presId="urn:microsoft.com/office/officeart/2008/layout/HalfCircleOrganizationChart"/>
    <dgm:cxn modelId="{D0AD63DC-8E84-4C6E-B2FF-0F9944319278}" type="presParOf" srcId="{1355A273-1436-42FE-92E6-D54980B2209B}" destId="{0AA075A7-C287-4B68-A936-CE47B1264BEC}" srcOrd="0" destOrd="0" presId="urn:microsoft.com/office/officeart/2008/layout/HalfCircleOrganizationChart"/>
    <dgm:cxn modelId="{4391B4F6-CE4D-4158-BAC8-8A7E80F9AE1F}" type="presParOf" srcId="{1355A273-1436-42FE-92E6-D54980B2209B}" destId="{0D85AA37-251A-442B-BCF2-93D852797359}" srcOrd="1" destOrd="0" presId="urn:microsoft.com/office/officeart/2008/layout/HalfCircleOrganizationChart"/>
    <dgm:cxn modelId="{59B149D0-180E-4A0C-86F4-708503C4FE99}" type="presParOf" srcId="{1355A273-1436-42FE-92E6-D54980B2209B}" destId="{BC95EDBF-007A-4187-B9C1-8515BDD341CA}" srcOrd="2" destOrd="0" presId="urn:microsoft.com/office/officeart/2008/layout/HalfCircleOrganizationChart"/>
    <dgm:cxn modelId="{79EDC9AD-29B2-4A35-8AE9-FC88EAE98471}" type="presParOf" srcId="{1355A273-1436-42FE-92E6-D54980B2209B}" destId="{6F4C9D41-8461-48CB-822E-58C76322F3BE}" srcOrd="3" destOrd="0" presId="urn:microsoft.com/office/officeart/2008/layout/HalfCircleOrganizationChart"/>
    <dgm:cxn modelId="{C5F19F3C-1192-4A05-B1FC-880323955C55}" type="presParOf" srcId="{D63789DA-8384-4747-AD98-43E5C262C0A1}" destId="{5709E992-74B8-4BB0-AC46-6FBD3BD62FAA}" srcOrd="1" destOrd="0" presId="urn:microsoft.com/office/officeart/2008/layout/HalfCircleOrganizationChart"/>
    <dgm:cxn modelId="{6B984F29-B01C-43AA-AEB4-DB0834CF7DA9}" type="presParOf" srcId="{D63789DA-8384-4747-AD98-43E5C262C0A1}" destId="{C53592DC-5FBA-4159-91D1-4A49A5F9A6C2}" srcOrd="2" destOrd="0" presId="urn:microsoft.com/office/officeart/2008/layout/HalfCircleOrganizationChart"/>
    <dgm:cxn modelId="{8A99F067-FF2A-4D57-9854-6DF8373A641A}" type="presParOf" srcId="{FEDF2CCB-B55D-49AD-A700-28B670509046}" destId="{0B9DA088-C08D-4B0F-A768-EF238792F07E}" srcOrd="6" destOrd="0" presId="urn:microsoft.com/office/officeart/2008/layout/HalfCircleOrganizationChart"/>
    <dgm:cxn modelId="{829D23BB-DA53-4223-9027-520AD127FCCD}" type="presParOf" srcId="{FEDF2CCB-B55D-49AD-A700-28B670509046}" destId="{889FB3B2-8505-43FD-99B9-AF0D9FDF72C4}" srcOrd="7" destOrd="0" presId="urn:microsoft.com/office/officeart/2008/layout/HalfCircleOrganizationChart"/>
    <dgm:cxn modelId="{2553376B-8B45-4AE4-A167-6A6C2BC41395}" type="presParOf" srcId="{889FB3B2-8505-43FD-99B9-AF0D9FDF72C4}" destId="{1D34DC76-5DF9-487D-9AA9-833B67CAF4F8}" srcOrd="0" destOrd="0" presId="urn:microsoft.com/office/officeart/2008/layout/HalfCircleOrganizationChart"/>
    <dgm:cxn modelId="{2AB2E542-C1F0-432C-B149-D5EC2B49EBC6}" type="presParOf" srcId="{1D34DC76-5DF9-487D-9AA9-833B67CAF4F8}" destId="{94BEFA05-8BD9-48EA-B4BC-75F7010B16D8}" srcOrd="0" destOrd="0" presId="urn:microsoft.com/office/officeart/2008/layout/HalfCircleOrganizationChart"/>
    <dgm:cxn modelId="{BE40BA91-E543-4DA4-A302-B57A59766817}" type="presParOf" srcId="{1D34DC76-5DF9-487D-9AA9-833B67CAF4F8}" destId="{D47658DE-6711-4990-A6E9-72BFC750B4C6}" srcOrd="1" destOrd="0" presId="urn:microsoft.com/office/officeart/2008/layout/HalfCircleOrganizationChart"/>
    <dgm:cxn modelId="{4685A42C-C8C2-4F37-8C4E-FAC73217FA30}" type="presParOf" srcId="{1D34DC76-5DF9-487D-9AA9-833B67CAF4F8}" destId="{4F9EA5B8-4260-4AFB-936B-BE25FC715803}" srcOrd="2" destOrd="0" presId="urn:microsoft.com/office/officeart/2008/layout/HalfCircleOrganizationChart"/>
    <dgm:cxn modelId="{64508B2E-513D-4EF5-8D4D-8A4644D9FB77}" type="presParOf" srcId="{1D34DC76-5DF9-487D-9AA9-833B67CAF4F8}" destId="{10C0BF0C-1294-445E-A99B-A466DB3A078B}" srcOrd="3" destOrd="0" presId="urn:microsoft.com/office/officeart/2008/layout/HalfCircleOrganizationChart"/>
    <dgm:cxn modelId="{535D968B-1A6C-47F0-835C-3EE119BC1630}" type="presParOf" srcId="{889FB3B2-8505-43FD-99B9-AF0D9FDF72C4}" destId="{317B529E-08CD-4561-9F5B-20EBE68F2ABF}" srcOrd="1" destOrd="0" presId="urn:microsoft.com/office/officeart/2008/layout/HalfCircleOrganizationChart"/>
    <dgm:cxn modelId="{CF1F39AD-EA06-4789-BC76-FE0B6F465648}" type="presParOf" srcId="{889FB3B2-8505-43FD-99B9-AF0D9FDF72C4}" destId="{EE9F58E2-ED70-4879-8D0D-11339C27ABFB}" srcOrd="2" destOrd="0" presId="urn:microsoft.com/office/officeart/2008/layout/HalfCircleOrganizationChart"/>
    <dgm:cxn modelId="{78631055-58F5-4177-B11B-D2447EDA5334}" type="presParOf" srcId="{418A8EED-8F19-461D-9B74-602879A666D1}" destId="{3072C53E-B143-4856-9465-5861EFB59ECC}"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9DA088-C08D-4B0F-A768-EF238792F07E}">
      <dsp:nvSpPr>
        <dsp:cNvPr id="0" name=""/>
        <dsp:cNvSpPr/>
      </dsp:nvSpPr>
      <dsp:spPr>
        <a:xfrm>
          <a:off x="21220624" y="5928317"/>
          <a:ext cx="1480782" cy="3603831"/>
        </a:xfrm>
        <a:custGeom>
          <a:avLst/>
          <a:gdLst/>
          <a:ahLst/>
          <a:cxnLst/>
          <a:rect l="0" t="0" r="0" b="0"/>
          <a:pathLst>
            <a:path>
              <a:moveTo>
                <a:pt x="0" y="0"/>
              </a:moveTo>
              <a:lnTo>
                <a:pt x="0" y="3603831"/>
              </a:lnTo>
              <a:lnTo>
                <a:pt x="1480782" y="36038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DC23E7-E590-4A30-8750-C462687A842B}">
      <dsp:nvSpPr>
        <dsp:cNvPr id="0" name=""/>
        <dsp:cNvSpPr/>
      </dsp:nvSpPr>
      <dsp:spPr>
        <a:xfrm>
          <a:off x="19739841" y="5928317"/>
          <a:ext cx="1480782" cy="3603831"/>
        </a:xfrm>
        <a:custGeom>
          <a:avLst/>
          <a:gdLst/>
          <a:ahLst/>
          <a:cxnLst/>
          <a:rect l="0" t="0" r="0" b="0"/>
          <a:pathLst>
            <a:path>
              <a:moveTo>
                <a:pt x="1480782" y="0"/>
              </a:moveTo>
              <a:lnTo>
                <a:pt x="1480782" y="3603831"/>
              </a:lnTo>
              <a:lnTo>
                <a:pt x="0" y="36038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D9E01A-11C5-4472-9464-F6E93ECAD2A3}">
      <dsp:nvSpPr>
        <dsp:cNvPr id="0" name=""/>
        <dsp:cNvSpPr/>
      </dsp:nvSpPr>
      <dsp:spPr>
        <a:xfrm>
          <a:off x="21220624" y="5928317"/>
          <a:ext cx="1480782" cy="1070445"/>
        </a:xfrm>
        <a:custGeom>
          <a:avLst/>
          <a:gdLst/>
          <a:ahLst/>
          <a:cxnLst/>
          <a:rect l="0" t="0" r="0" b="0"/>
          <a:pathLst>
            <a:path>
              <a:moveTo>
                <a:pt x="0" y="0"/>
              </a:moveTo>
              <a:lnTo>
                <a:pt x="0" y="1070445"/>
              </a:lnTo>
              <a:lnTo>
                <a:pt x="1480782" y="10704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D6E05E-80B4-4C78-8B97-49287272D645}">
      <dsp:nvSpPr>
        <dsp:cNvPr id="0" name=""/>
        <dsp:cNvSpPr/>
      </dsp:nvSpPr>
      <dsp:spPr>
        <a:xfrm>
          <a:off x="19739841" y="5928317"/>
          <a:ext cx="1480782" cy="1070445"/>
        </a:xfrm>
        <a:custGeom>
          <a:avLst/>
          <a:gdLst/>
          <a:ahLst/>
          <a:cxnLst/>
          <a:rect l="0" t="0" r="0" b="0"/>
          <a:pathLst>
            <a:path>
              <a:moveTo>
                <a:pt x="1480782" y="0"/>
              </a:moveTo>
              <a:lnTo>
                <a:pt x="1480782" y="1070445"/>
              </a:lnTo>
              <a:lnTo>
                <a:pt x="0" y="10704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538949-BB4F-4AE8-A03F-14ABA8A6236E}">
      <dsp:nvSpPr>
        <dsp:cNvPr id="0" name=""/>
        <dsp:cNvSpPr/>
      </dsp:nvSpPr>
      <dsp:spPr>
        <a:xfrm>
          <a:off x="12585699" y="3394930"/>
          <a:ext cx="8634924" cy="749311"/>
        </a:xfrm>
        <a:custGeom>
          <a:avLst/>
          <a:gdLst/>
          <a:ahLst/>
          <a:cxnLst/>
          <a:rect l="0" t="0" r="0" b="0"/>
          <a:pathLst>
            <a:path>
              <a:moveTo>
                <a:pt x="0" y="0"/>
              </a:moveTo>
              <a:lnTo>
                <a:pt x="0" y="374655"/>
              </a:lnTo>
              <a:lnTo>
                <a:pt x="8634924" y="374655"/>
              </a:lnTo>
              <a:lnTo>
                <a:pt x="8634924" y="7493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869EE8-C240-479C-89F3-5C69025F927E}">
      <dsp:nvSpPr>
        <dsp:cNvPr id="0" name=""/>
        <dsp:cNvSpPr/>
      </dsp:nvSpPr>
      <dsp:spPr>
        <a:xfrm>
          <a:off x="12585699" y="5928317"/>
          <a:ext cx="1480782" cy="1070445"/>
        </a:xfrm>
        <a:custGeom>
          <a:avLst/>
          <a:gdLst/>
          <a:ahLst/>
          <a:cxnLst/>
          <a:rect l="0" t="0" r="0" b="0"/>
          <a:pathLst>
            <a:path>
              <a:moveTo>
                <a:pt x="0" y="0"/>
              </a:moveTo>
              <a:lnTo>
                <a:pt x="0" y="1070445"/>
              </a:lnTo>
              <a:lnTo>
                <a:pt x="1480782" y="10704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359044-3654-4F30-9E0F-A9D08EB8AEDC}">
      <dsp:nvSpPr>
        <dsp:cNvPr id="0" name=""/>
        <dsp:cNvSpPr/>
      </dsp:nvSpPr>
      <dsp:spPr>
        <a:xfrm>
          <a:off x="11104917" y="5928317"/>
          <a:ext cx="1480782" cy="1070445"/>
        </a:xfrm>
        <a:custGeom>
          <a:avLst/>
          <a:gdLst/>
          <a:ahLst/>
          <a:cxnLst/>
          <a:rect l="0" t="0" r="0" b="0"/>
          <a:pathLst>
            <a:path>
              <a:moveTo>
                <a:pt x="1480782" y="0"/>
              </a:moveTo>
              <a:lnTo>
                <a:pt x="1480782" y="1070445"/>
              </a:lnTo>
              <a:lnTo>
                <a:pt x="0" y="10704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EE8C2A-C147-41DB-A212-B8DB4C708698}">
      <dsp:nvSpPr>
        <dsp:cNvPr id="0" name=""/>
        <dsp:cNvSpPr/>
      </dsp:nvSpPr>
      <dsp:spPr>
        <a:xfrm>
          <a:off x="12539979" y="3394930"/>
          <a:ext cx="91440" cy="749311"/>
        </a:xfrm>
        <a:custGeom>
          <a:avLst/>
          <a:gdLst/>
          <a:ahLst/>
          <a:cxnLst/>
          <a:rect l="0" t="0" r="0" b="0"/>
          <a:pathLst>
            <a:path>
              <a:moveTo>
                <a:pt x="45720" y="0"/>
              </a:moveTo>
              <a:lnTo>
                <a:pt x="45720" y="7493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2DDD31-68CC-4688-BFC8-6FF952949B54}">
      <dsp:nvSpPr>
        <dsp:cNvPr id="0" name=""/>
        <dsp:cNvSpPr/>
      </dsp:nvSpPr>
      <dsp:spPr>
        <a:xfrm>
          <a:off x="3950775" y="5928317"/>
          <a:ext cx="1460979" cy="3429569"/>
        </a:xfrm>
        <a:custGeom>
          <a:avLst/>
          <a:gdLst/>
          <a:ahLst/>
          <a:cxnLst/>
          <a:rect l="0" t="0" r="0" b="0"/>
          <a:pathLst>
            <a:path>
              <a:moveTo>
                <a:pt x="0" y="0"/>
              </a:moveTo>
              <a:lnTo>
                <a:pt x="0" y="3429569"/>
              </a:lnTo>
              <a:lnTo>
                <a:pt x="1460979" y="34295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C24EC2-6A09-4247-993C-25BFFC542903}">
      <dsp:nvSpPr>
        <dsp:cNvPr id="0" name=""/>
        <dsp:cNvSpPr/>
      </dsp:nvSpPr>
      <dsp:spPr>
        <a:xfrm>
          <a:off x="3950775" y="5928317"/>
          <a:ext cx="1480782" cy="1070445"/>
        </a:xfrm>
        <a:custGeom>
          <a:avLst/>
          <a:gdLst/>
          <a:ahLst/>
          <a:cxnLst/>
          <a:rect l="0" t="0" r="0" b="0"/>
          <a:pathLst>
            <a:path>
              <a:moveTo>
                <a:pt x="0" y="0"/>
              </a:moveTo>
              <a:lnTo>
                <a:pt x="0" y="1070445"/>
              </a:lnTo>
              <a:lnTo>
                <a:pt x="1480782" y="10704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62F6F1-93A9-4204-8080-9E167162B66E}">
      <dsp:nvSpPr>
        <dsp:cNvPr id="0" name=""/>
        <dsp:cNvSpPr/>
      </dsp:nvSpPr>
      <dsp:spPr>
        <a:xfrm>
          <a:off x="2528083" y="5928317"/>
          <a:ext cx="1422692" cy="2028890"/>
        </a:xfrm>
        <a:custGeom>
          <a:avLst/>
          <a:gdLst/>
          <a:ahLst/>
          <a:cxnLst/>
          <a:rect l="0" t="0" r="0" b="0"/>
          <a:pathLst>
            <a:path>
              <a:moveTo>
                <a:pt x="1422692" y="0"/>
              </a:moveTo>
              <a:lnTo>
                <a:pt x="1422692" y="2028890"/>
              </a:lnTo>
              <a:lnTo>
                <a:pt x="0" y="20288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88D775-9C4A-467F-B5CD-10237A7BC85F}">
      <dsp:nvSpPr>
        <dsp:cNvPr id="0" name=""/>
        <dsp:cNvSpPr/>
      </dsp:nvSpPr>
      <dsp:spPr>
        <a:xfrm>
          <a:off x="3950775" y="3394930"/>
          <a:ext cx="8634924" cy="749311"/>
        </a:xfrm>
        <a:custGeom>
          <a:avLst/>
          <a:gdLst/>
          <a:ahLst/>
          <a:cxnLst/>
          <a:rect l="0" t="0" r="0" b="0"/>
          <a:pathLst>
            <a:path>
              <a:moveTo>
                <a:pt x="8634924" y="0"/>
              </a:moveTo>
              <a:lnTo>
                <a:pt x="8634924" y="374655"/>
              </a:lnTo>
              <a:lnTo>
                <a:pt x="0" y="374655"/>
              </a:lnTo>
              <a:lnTo>
                <a:pt x="0" y="7493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87EC11-EC61-4D48-8922-77B2C06D8113}">
      <dsp:nvSpPr>
        <dsp:cNvPr id="0" name=""/>
        <dsp:cNvSpPr/>
      </dsp:nvSpPr>
      <dsp:spPr>
        <a:xfrm>
          <a:off x="11693662" y="1610855"/>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6B0ADE-8BF8-4376-A18B-286C47D37684}">
      <dsp:nvSpPr>
        <dsp:cNvPr id="0" name=""/>
        <dsp:cNvSpPr/>
      </dsp:nvSpPr>
      <dsp:spPr>
        <a:xfrm>
          <a:off x="11693662" y="1610855"/>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796AE3-0B0F-4B2F-A35B-48CFFCEF0D81}">
      <dsp:nvSpPr>
        <dsp:cNvPr id="0" name=""/>
        <dsp:cNvSpPr/>
      </dsp:nvSpPr>
      <dsp:spPr>
        <a:xfrm>
          <a:off x="10801624" y="1931988"/>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altLang="en-US" sz="2800" b="1" kern="1200" dirty="0">
              <a:solidFill>
                <a:schemeClr val="tx1"/>
              </a:solidFill>
              <a:latin typeface="+mj-lt"/>
              <a:ea typeface="+mn-ea"/>
              <a:cs typeface="+mn-cs"/>
            </a:rPr>
            <a:t>According to the selectivity</a:t>
          </a:r>
        </a:p>
      </dsp:txBody>
      <dsp:txXfrm>
        <a:off x="10801624" y="1931988"/>
        <a:ext cx="3568150" cy="1141808"/>
      </dsp:txXfrm>
    </dsp:sp>
    <dsp:sp modelId="{E253C6B5-694B-4354-91F9-F6789AF2980D}">
      <dsp:nvSpPr>
        <dsp:cNvPr id="0" name=""/>
        <dsp:cNvSpPr/>
      </dsp:nvSpPr>
      <dsp:spPr>
        <a:xfrm>
          <a:off x="3058738" y="4144241"/>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F0A4A9-38E0-45B4-B294-F328B322EB78}">
      <dsp:nvSpPr>
        <dsp:cNvPr id="0" name=""/>
        <dsp:cNvSpPr/>
      </dsp:nvSpPr>
      <dsp:spPr>
        <a:xfrm>
          <a:off x="3058738" y="4144241"/>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515B44-1B4B-4F64-9667-3DB8A5ED6FBA}">
      <dsp:nvSpPr>
        <dsp:cNvPr id="0" name=""/>
        <dsp:cNvSpPr/>
      </dsp:nvSpPr>
      <dsp:spPr>
        <a:xfrm>
          <a:off x="2166700" y="4465375"/>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altLang="en-US" sz="2800" b="1" kern="1200" dirty="0">
              <a:solidFill>
                <a:schemeClr val="tx1"/>
              </a:solidFill>
              <a:latin typeface="+mj-lt"/>
              <a:ea typeface="+mn-ea"/>
              <a:cs typeface="+mn-cs"/>
            </a:rPr>
            <a:t>Non-Selective</a:t>
          </a:r>
          <a:r>
            <a:rPr lang="en-US" sz="2800" b="1" kern="1200" dirty="0">
              <a:latin typeface="+mj-lt"/>
            </a:rPr>
            <a:t> </a:t>
          </a:r>
        </a:p>
      </dsp:txBody>
      <dsp:txXfrm>
        <a:off x="2166700" y="4465375"/>
        <a:ext cx="3568150" cy="1141808"/>
      </dsp:txXfrm>
    </dsp:sp>
    <dsp:sp modelId="{B0D78EB8-4A13-4D41-AE99-A39C3084F55B}">
      <dsp:nvSpPr>
        <dsp:cNvPr id="0" name=""/>
        <dsp:cNvSpPr/>
      </dsp:nvSpPr>
      <dsp:spPr>
        <a:xfrm>
          <a:off x="958096" y="7636073"/>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E1C71A-8731-4D3A-8A32-8A1095E8B76E}">
      <dsp:nvSpPr>
        <dsp:cNvPr id="0" name=""/>
        <dsp:cNvSpPr/>
      </dsp:nvSpPr>
      <dsp:spPr>
        <a:xfrm>
          <a:off x="958096" y="7636073"/>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E78C0A-B75E-41CE-99D9-074E317E55E1}">
      <dsp:nvSpPr>
        <dsp:cNvPr id="0" name=""/>
        <dsp:cNvSpPr/>
      </dsp:nvSpPr>
      <dsp:spPr>
        <a:xfrm>
          <a:off x="66059" y="7957207"/>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solidFill>
                <a:schemeClr val="tx1"/>
              </a:solidFill>
              <a:latin typeface="+mn-lt"/>
              <a:ea typeface="+mn-ea"/>
              <a:cs typeface="+mn-cs"/>
            </a:rPr>
            <a:t>Propranolol</a:t>
          </a:r>
          <a:r>
            <a:rPr lang="en-US" altLang="en-US" sz="2800" b="1" kern="1200" dirty="0">
              <a:solidFill>
                <a:schemeClr val="tx1"/>
              </a:solidFill>
              <a:latin typeface="+mj-lt"/>
              <a:ea typeface="+mn-ea"/>
              <a:cs typeface="+mn-cs"/>
            </a:rPr>
            <a:t>*</a:t>
          </a:r>
          <a:r>
            <a:rPr lang="en-US" altLang="en-US" sz="2800" b="1" kern="1200" dirty="0">
              <a:solidFill>
                <a:srgbClr val="00B050"/>
              </a:solidFill>
              <a:latin typeface="+mj-lt"/>
              <a:ea typeface="+mn-ea"/>
              <a:cs typeface="+mn-cs"/>
            </a:rPr>
            <a:t>*</a:t>
          </a:r>
        </a:p>
      </dsp:txBody>
      <dsp:txXfrm>
        <a:off x="66059" y="7957207"/>
        <a:ext cx="3568150" cy="1141808"/>
      </dsp:txXfrm>
    </dsp:sp>
    <dsp:sp modelId="{2220752B-CAF4-47E5-B942-BC232AA36555}">
      <dsp:nvSpPr>
        <dsp:cNvPr id="0" name=""/>
        <dsp:cNvSpPr/>
      </dsp:nvSpPr>
      <dsp:spPr>
        <a:xfrm>
          <a:off x="5217469" y="6677628"/>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3756B3-47BC-418C-9B8E-0D16480485F2}">
      <dsp:nvSpPr>
        <dsp:cNvPr id="0" name=""/>
        <dsp:cNvSpPr/>
      </dsp:nvSpPr>
      <dsp:spPr>
        <a:xfrm>
          <a:off x="5217469" y="6677628"/>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850C1C-615B-4329-ADB4-790D7F62A7CD}">
      <dsp:nvSpPr>
        <dsp:cNvPr id="0" name=""/>
        <dsp:cNvSpPr/>
      </dsp:nvSpPr>
      <dsp:spPr>
        <a:xfrm>
          <a:off x="4325431" y="6998762"/>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latin typeface="+mn-lt"/>
            </a:rPr>
            <a:t>Sotalol</a:t>
          </a:r>
          <a:endParaRPr lang="en-US" sz="2000" b="1" kern="1200" dirty="0">
            <a:latin typeface="+mn-lt"/>
          </a:endParaRPr>
        </a:p>
      </dsp:txBody>
      <dsp:txXfrm>
        <a:off x="4325431" y="6998762"/>
        <a:ext cx="3568150" cy="1141808"/>
      </dsp:txXfrm>
    </dsp:sp>
    <dsp:sp modelId="{F7ED89C8-939F-4E93-91B4-693E37F4F805}">
      <dsp:nvSpPr>
        <dsp:cNvPr id="0" name=""/>
        <dsp:cNvSpPr/>
      </dsp:nvSpPr>
      <dsp:spPr>
        <a:xfrm>
          <a:off x="5197666" y="9036752"/>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0E1E26-F6F5-461A-B290-A9C5C7585FC6}">
      <dsp:nvSpPr>
        <dsp:cNvPr id="0" name=""/>
        <dsp:cNvSpPr/>
      </dsp:nvSpPr>
      <dsp:spPr>
        <a:xfrm>
          <a:off x="5197666" y="9036752"/>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D52018-11E1-4D74-95C5-5034E42DAB3C}">
      <dsp:nvSpPr>
        <dsp:cNvPr id="0" name=""/>
        <dsp:cNvSpPr/>
      </dsp:nvSpPr>
      <dsp:spPr>
        <a:xfrm>
          <a:off x="4305628" y="9357886"/>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latin typeface="+mn-lt"/>
            </a:rPr>
            <a:t>Timolol</a:t>
          </a:r>
          <a:r>
            <a:rPr lang="en-US" altLang="en-US" sz="2000" b="1" kern="1200" dirty="0">
              <a:latin typeface="+mj-lt"/>
            </a:rPr>
            <a:t> </a:t>
          </a:r>
          <a:r>
            <a:rPr lang="en-US" altLang="en-US" sz="2800" b="1" kern="1200" dirty="0">
              <a:solidFill>
                <a:srgbClr val="00B050"/>
              </a:solidFill>
              <a:latin typeface="+mj-lt"/>
              <a:ea typeface="+mn-ea"/>
              <a:cs typeface="+mn-cs"/>
            </a:rPr>
            <a:t>*</a:t>
          </a:r>
        </a:p>
      </dsp:txBody>
      <dsp:txXfrm>
        <a:off x="4305628" y="9357886"/>
        <a:ext cx="3568150" cy="1141808"/>
      </dsp:txXfrm>
    </dsp:sp>
    <dsp:sp modelId="{885B0846-97A7-4A88-9CF0-8B512FD8147E}">
      <dsp:nvSpPr>
        <dsp:cNvPr id="0" name=""/>
        <dsp:cNvSpPr/>
      </dsp:nvSpPr>
      <dsp:spPr>
        <a:xfrm>
          <a:off x="11693662" y="4144241"/>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C5C906-30BE-4319-937E-A978647E487D}">
      <dsp:nvSpPr>
        <dsp:cNvPr id="0" name=""/>
        <dsp:cNvSpPr/>
      </dsp:nvSpPr>
      <dsp:spPr>
        <a:xfrm>
          <a:off x="11693662" y="4144241"/>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238E7E-EE30-4E79-A497-4A69219350D6}">
      <dsp:nvSpPr>
        <dsp:cNvPr id="0" name=""/>
        <dsp:cNvSpPr/>
      </dsp:nvSpPr>
      <dsp:spPr>
        <a:xfrm>
          <a:off x="10801624" y="4465375"/>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altLang="en-US" sz="2800" b="1" kern="1200" dirty="0">
              <a:solidFill>
                <a:schemeClr val="tx1"/>
              </a:solidFill>
              <a:latin typeface="+mj-lt"/>
              <a:ea typeface="+mn-ea"/>
              <a:cs typeface="+mn-cs"/>
            </a:rPr>
            <a:t>Mixed </a:t>
          </a:r>
          <a:r>
            <a:rPr lang="en-US" altLang="en-US" sz="2800" b="1" kern="1200" dirty="0">
              <a:solidFill>
                <a:schemeClr val="tx1"/>
              </a:solidFill>
              <a:latin typeface="+mj-lt"/>
              <a:ea typeface="+mn-ea"/>
              <a:cs typeface="+mn-cs"/>
              <a:sym typeface="Symbol" pitchFamily="18" charset="2"/>
            </a:rPr>
            <a:t>,  blockers</a:t>
          </a:r>
          <a:endParaRPr lang="en-US" altLang="en-US" sz="2800" b="1" kern="1200" dirty="0">
            <a:solidFill>
              <a:schemeClr val="tx1"/>
            </a:solidFill>
            <a:latin typeface="+mj-lt"/>
            <a:ea typeface="+mn-ea"/>
            <a:cs typeface="+mn-cs"/>
          </a:endParaRPr>
        </a:p>
      </dsp:txBody>
      <dsp:txXfrm>
        <a:off x="10801624" y="4465375"/>
        <a:ext cx="3568150" cy="1141808"/>
      </dsp:txXfrm>
    </dsp:sp>
    <dsp:sp modelId="{ACD5CCE6-F07A-43C3-B8BD-D74F526B2DDD}">
      <dsp:nvSpPr>
        <dsp:cNvPr id="0" name=""/>
        <dsp:cNvSpPr/>
      </dsp:nvSpPr>
      <dsp:spPr>
        <a:xfrm>
          <a:off x="9534931" y="6677628"/>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186445-02E7-4FE7-9900-B2B6390D942D}">
      <dsp:nvSpPr>
        <dsp:cNvPr id="0" name=""/>
        <dsp:cNvSpPr/>
      </dsp:nvSpPr>
      <dsp:spPr>
        <a:xfrm>
          <a:off x="9534931" y="6677628"/>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2D7FA5-D897-467D-A593-D0AE3219E9D9}">
      <dsp:nvSpPr>
        <dsp:cNvPr id="0" name=""/>
        <dsp:cNvSpPr/>
      </dsp:nvSpPr>
      <dsp:spPr>
        <a:xfrm>
          <a:off x="8642893" y="6998762"/>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altLang="en-US" sz="2400" b="1" i="0" u="sng" kern="1200" dirty="0">
              <a:latin typeface="+mn-lt"/>
            </a:rPr>
            <a:t>Labetalol</a:t>
          </a:r>
          <a:r>
            <a:rPr lang="en-US" altLang="en-US" sz="2800" b="1" kern="1200" dirty="0">
              <a:solidFill>
                <a:srgbClr val="0070C0"/>
              </a:solidFill>
              <a:latin typeface="+mj-lt"/>
            </a:rPr>
            <a:t>*</a:t>
          </a:r>
          <a:r>
            <a:rPr lang="en-US" altLang="en-US" sz="2800" b="1" kern="1200" dirty="0">
              <a:latin typeface="+mj-lt"/>
            </a:rPr>
            <a:t> </a:t>
          </a:r>
          <a:r>
            <a:rPr lang="en-US" altLang="en-US" sz="2800" b="1" kern="1200" dirty="0">
              <a:solidFill>
                <a:schemeClr val="tx1"/>
              </a:solidFill>
              <a:latin typeface="+mj-lt"/>
              <a:ea typeface="+mn-ea"/>
              <a:cs typeface="+mn-cs"/>
            </a:rPr>
            <a:t>*</a:t>
          </a:r>
          <a:r>
            <a:rPr lang="en-US" altLang="en-US" sz="2800" b="1" kern="1200" dirty="0">
              <a:solidFill>
                <a:srgbClr val="FF0000"/>
              </a:solidFill>
              <a:latin typeface="+mj-lt"/>
            </a:rPr>
            <a:t> </a:t>
          </a:r>
          <a:r>
            <a:rPr lang="en-US" altLang="en-US" sz="2800" b="1" kern="1200" dirty="0">
              <a:solidFill>
                <a:srgbClr val="00B050"/>
              </a:solidFill>
              <a:latin typeface="+mj-lt"/>
              <a:ea typeface="+mn-ea"/>
              <a:cs typeface="+mn-cs"/>
            </a:rPr>
            <a:t>*</a:t>
          </a:r>
        </a:p>
      </dsp:txBody>
      <dsp:txXfrm>
        <a:off x="8642893" y="6998762"/>
        <a:ext cx="3568150" cy="1141808"/>
      </dsp:txXfrm>
    </dsp:sp>
    <dsp:sp modelId="{17F7A5C2-E178-4CB6-A7DE-AC417E3F495D}">
      <dsp:nvSpPr>
        <dsp:cNvPr id="0" name=""/>
        <dsp:cNvSpPr/>
      </dsp:nvSpPr>
      <dsp:spPr>
        <a:xfrm>
          <a:off x="13852393" y="6677628"/>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16292-68EF-48F2-8330-92CB162B1732}">
      <dsp:nvSpPr>
        <dsp:cNvPr id="0" name=""/>
        <dsp:cNvSpPr/>
      </dsp:nvSpPr>
      <dsp:spPr>
        <a:xfrm>
          <a:off x="13852393" y="6677628"/>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83B42C-C8FF-40F1-A20F-E0DE7329FC53}">
      <dsp:nvSpPr>
        <dsp:cNvPr id="0" name=""/>
        <dsp:cNvSpPr/>
      </dsp:nvSpPr>
      <dsp:spPr>
        <a:xfrm>
          <a:off x="12960355" y="6998762"/>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latin typeface="+mn-lt"/>
            </a:rPr>
            <a:t>Carvedilol</a:t>
          </a:r>
          <a:r>
            <a:rPr lang="en-US" altLang="en-US" sz="2000" b="1" kern="1200" dirty="0">
              <a:latin typeface="+mj-lt"/>
            </a:rPr>
            <a:t> </a:t>
          </a:r>
          <a:r>
            <a:rPr lang="en-US" altLang="en-US" sz="2800" b="1" kern="1200" dirty="0">
              <a:solidFill>
                <a:srgbClr val="00B050"/>
              </a:solidFill>
              <a:latin typeface="+mj-lt"/>
              <a:ea typeface="+mn-ea"/>
              <a:cs typeface="+mn-cs"/>
            </a:rPr>
            <a:t>*</a:t>
          </a:r>
        </a:p>
      </dsp:txBody>
      <dsp:txXfrm>
        <a:off x="12960355" y="6998762"/>
        <a:ext cx="3568150" cy="1141808"/>
      </dsp:txXfrm>
    </dsp:sp>
    <dsp:sp modelId="{8EE8C97D-6EE6-4685-9410-D28856F96D79}">
      <dsp:nvSpPr>
        <dsp:cNvPr id="0" name=""/>
        <dsp:cNvSpPr/>
      </dsp:nvSpPr>
      <dsp:spPr>
        <a:xfrm>
          <a:off x="20328586" y="4144241"/>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2C8447-B0D2-4D8B-8DE7-654730055FAF}">
      <dsp:nvSpPr>
        <dsp:cNvPr id="0" name=""/>
        <dsp:cNvSpPr/>
      </dsp:nvSpPr>
      <dsp:spPr>
        <a:xfrm>
          <a:off x="20328586" y="4144241"/>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FD79AE-17A1-4AE2-90C2-F9471792ED6D}">
      <dsp:nvSpPr>
        <dsp:cNvPr id="0" name=""/>
        <dsp:cNvSpPr/>
      </dsp:nvSpPr>
      <dsp:spPr>
        <a:xfrm>
          <a:off x="19436548" y="4465375"/>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altLang="en-US" sz="2800" b="1" kern="1200" dirty="0">
              <a:solidFill>
                <a:schemeClr val="tx1"/>
              </a:solidFill>
              <a:latin typeface="+mj-lt"/>
              <a:ea typeface="+mn-ea"/>
              <a:cs typeface="+mn-cs"/>
            </a:rPr>
            <a:t>Selective</a:t>
          </a:r>
        </a:p>
      </dsp:txBody>
      <dsp:txXfrm>
        <a:off x="19436548" y="4465375"/>
        <a:ext cx="3568150" cy="1141808"/>
      </dsp:txXfrm>
    </dsp:sp>
    <dsp:sp modelId="{4A9EA3EA-7D7C-43B4-B477-EB864C6CE1AF}">
      <dsp:nvSpPr>
        <dsp:cNvPr id="0" name=""/>
        <dsp:cNvSpPr/>
      </dsp:nvSpPr>
      <dsp:spPr>
        <a:xfrm>
          <a:off x="18169855" y="6677628"/>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E22454-853E-4494-B8CB-E43FCC78E534}">
      <dsp:nvSpPr>
        <dsp:cNvPr id="0" name=""/>
        <dsp:cNvSpPr/>
      </dsp:nvSpPr>
      <dsp:spPr>
        <a:xfrm>
          <a:off x="18169855" y="6677628"/>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D64BB7-5AFC-448E-902E-4867602F0543}">
      <dsp:nvSpPr>
        <dsp:cNvPr id="0" name=""/>
        <dsp:cNvSpPr/>
      </dsp:nvSpPr>
      <dsp:spPr>
        <a:xfrm>
          <a:off x="17277817" y="6998762"/>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latin typeface="+mn-lt"/>
            </a:rPr>
            <a:t>Atenolol</a:t>
          </a:r>
          <a:endParaRPr lang="en-US" sz="2000" b="1" kern="1200" dirty="0">
            <a:latin typeface="+mn-lt"/>
          </a:endParaRPr>
        </a:p>
      </dsp:txBody>
      <dsp:txXfrm>
        <a:off x="17277817" y="6998762"/>
        <a:ext cx="3568150" cy="1141808"/>
      </dsp:txXfrm>
    </dsp:sp>
    <dsp:sp modelId="{EB7017B6-AD5C-460B-9904-251B99A95466}">
      <dsp:nvSpPr>
        <dsp:cNvPr id="0" name=""/>
        <dsp:cNvSpPr/>
      </dsp:nvSpPr>
      <dsp:spPr>
        <a:xfrm>
          <a:off x="22487317" y="6677628"/>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18DBF6-CA0D-4CDA-81BB-7A5D91DD9FF6}">
      <dsp:nvSpPr>
        <dsp:cNvPr id="0" name=""/>
        <dsp:cNvSpPr/>
      </dsp:nvSpPr>
      <dsp:spPr>
        <a:xfrm>
          <a:off x="22487317" y="6677628"/>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451418-CC03-494D-BFAB-2754F30D2143}">
      <dsp:nvSpPr>
        <dsp:cNvPr id="0" name=""/>
        <dsp:cNvSpPr/>
      </dsp:nvSpPr>
      <dsp:spPr>
        <a:xfrm>
          <a:off x="21595279" y="6998762"/>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latin typeface="+mn-lt"/>
            </a:rPr>
            <a:t>Bisoprolol</a:t>
          </a:r>
          <a:endParaRPr lang="en-US" sz="2000" b="1" kern="1200" dirty="0">
            <a:solidFill>
              <a:schemeClr val="tx1"/>
            </a:solidFill>
            <a:latin typeface="+mn-lt"/>
          </a:endParaRPr>
        </a:p>
      </dsp:txBody>
      <dsp:txXfrm>
        <a:off x="21595279" y="6998762"/>
        <a:ext cx="3568150" cy="1141808"/>
      </dsp:txXfrm>
    </dsp:sp>
    <dsp:sp modelId="{0D85AA37-251A-442B-BCF2-93D852797359}">
      <dsp:nvSpPr>
        <dsp:cNvPr id="0" name=""/>
        <dsp:cNvSpPr/>
      </dsp:nvSpPr>
      <dsp:spPr>
        <a:xfrm>
          <a:off x="18169855" y="9211015"/>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95EDBF-007A-4187-B9C1-8515BDD341CA}">
      <dsp:nvSpPr>
        <dsp:cNvPr id="0" name=""/>
        <dsp:cNvSpPr/>
      </dsp:nvSpPr>
      <dsp:spPr>
        <a:xfrm>
          <a:off x="18169855" y="9211015"/>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A075A7-C287-4B68-A936-CE47B1264BEC}">
      <dsp:nvSpPr>
        <dsp:cNvPr id="0" name=""/>
        <dsp:cNvSpPr/>
      </dsp:nvSpPr>
      <dsp:spPr>
        <a:xfrm>
          <a:off x="17277817" y="9532149"/>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en-US" altLang="en-US" sz="2000" b="1" kern="1200" dirty="0">
              <a:latin typeface="+mn-lt"/>
            </a:rPr>
            <a:t>Esmolol</a:t>
          </a:r>
          <a:endParaRPr lang="ar-SA" altLang="en-US" sz="2000" b="1" kern="1200" dirty="0">
            <a:latin typeface="+mn-lt"/>
          </a:endParaRPr>
        </a:p>
      </dsp:txBody>
      <dsp:txXfrm>
        <a:off x="17277817" y="9532149"/>
        <a:ext cx="3568150" cy="1141808"/>
      </dsp:txXfrm>
    </dsp:sp>
    <dsp:sp modelId="{D47658DE-6711-4990-A6E9-72BFC750B4C6}">
      <dsp:nvSpPr>
        <dsp:cNvPr id="0" name=""/>
        <dsp:cNvSpPr/>
      </dsp:nvSpPr>
      <dsp:spPr>
        <a:xfrm>
          <a:off x="22487317" y="9211015"/>
          <a:ext cx="1784075" cy="178407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9EA5B8-4260-4AFB-936B-BE25FC715803}">
      <dsp:nvSpPr>
        <dsp:cNvPr id="0" name=""/>
        <dsp:cNvSpPr/>
      </dsp:nvSpPr>
      <dsp:spPr>
        <a:xfrm>
          <a:off x="22487317" y="9211015"/>
          <a:ext cx="1784075" cy="178407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BEFA05-8BD9-48EA-B4BC-75F7010B16D8}">
      <dsp:nvSpPr>
        <dsp:cNvPr id="0" name=""/>
        <dsp:cNvSpPr/>
      </dsp:nvSpPr>
      <dsp:spPr>
        <a:xfrm>
          <a:off x="21595279" y="9532149"/>
          <a:ext cx="3568150" cy="114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latin typeface="+mn-lt"/>
            </a:rPr>
            <a:t>Metoprolol</a:t>
          </a:r>
          <a:r>
            <a:rPr lang="en-US" altLang="en-US" sz="2000" b="1" kern="1200" dirty="0">
              <a:latin typeface="+mj-lt"/>
            </a:rPr>
            <a:t> </a:t>
          </a:r>
          <a:r>
            <a:rPr lang="en-US" altLang="en-US" sz="2800" b="1" kern="1200" dirty="0">
              <a:solidFill>
                <a:srgbClr val="00B050"/>
              </a:solidFill>
              <a:latin typeface="+mj-lt"/>
              <a:ea typeface="+mn-ea"/>
              <a:cs typeface="+mn-cs"/>
            </a:rPr>
            <a:t>*</a:t>
          </a:r>
        </a:p>
      </dsp:txBody>
      <dsp:txXfrm>
        <a:off x="21595279" y="9532149"/>
        <a:ext cx="3568150" cy="1141808"/>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pPr/>
              <a:t>3/24/2017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pPr/>
              <a:t>‹#›</a:t>
            </a:fld>
            <a:endParaRPr lang="en-US" dirty="0"/>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1106698" rtl="0" eaLnBrk="1" latinLnBrk="0" hangingPunct="1">
      <a:defRPr sz="1452" kern="1200">
        <a:solidFill>
          <a:schemeClr val="tx1"/>
        </a:solidFill>
        <a:latin typeface="+mn-lt"/>
        <a:ea typeface="+mn-ea"/>
        <a:cs typeface="+mn-cs"/>
      </a:defRPr>
    </a:lvl1pPr>
    <a:lvl2pPr marL="553349" algn="l" defTabSz="1106698" rtl="0" eaLnBrk="1" latinLnBrk="0" hangingPunct="1">
      <a:defRPr sz="1452" kern="1200">
        <a:solidFill>
          <a:schemeClr val="tx1"/>
        </a:solidFill>
        <a:latin typeface="+mn-lt"/>
        <a:ea typeface="+mn-ea"/>
        <a:cs typeface="+mn-cs"/>
      </a:defRPr>
    </a:lvl2pPr>
    <a:lvl3pPr marL="1106698" algn="l" defTabSz="1106698" rtl="0" eaLnBrk="1" latinLnBrk="0" hangingPunct="1">
      <a:defRPr sz="1452" kern="1200">
        <a:solidFill>
          <a:schemeClr val="tx1"/>
        </a:solidFill>
        <a:latin typeface="+mn-lt"/>
        <a:ea typeface="+mn-ea"/>
        <a:cs typeface="+mn-cs"/>
      </a:defRPr>
    </a:lvl3pPr>
    <a:lvl4pPr marL="1660047" algn="l" defTabSz="1106698" rtl="0" eaLnBrk="1" latinLnBrk="0" hangingPunct="1">
      <a:defRPr sz="1452" kern="1200">
        <a:solidFill>
          <a:schemeClr val="tx1"/>
        </a:solidFill>
        <a:latin typeface="+mn-lt"/>
        <a:ea typeface="+mn-ea"/>
        <a:cs typeface="+mn-cs"/>
      </a:defRPr>
    </a:lvl4pPr>
    <a:lvl5pPr marL="2213397" algn="l" defTabSz="1106698" rtl="0" eaLnBrk="1" latinLnBrk="0" hangingPunct="1">
      <a:defRPr sz="1452" kern="1200">
        <a:solidFill>
          <a:schemeClr val="tx1"/>
        </a:solidFill>
        <a:latin typeface="+mn-lt"/>
        <a:ea typeface="+mn-ea"/>
        <a:cs typeface="+mn-cs"/>
      </a:defRPr>
    </a:lvl5pPr>
    <a:lvl6pPr marL="2766746" algn="l" defTabSz="1106698" rtl="0" eaLnBrk="1" latinLnBrk="0" hangingPunct="1">
      <a:defRPr sz="1452" kern="1200">
        <a:solidFill>
          <a:schemeClr val="tx1"/>
        </a:solidFill>
        <a:latin typeface="+mn-lt"/>
        <a:ea typeface="+mn-ea"/>
        <a:cs typeface="+mn-cs"/>
      </a:defRPr>
    </a:lvl6pPr>
    <a:lvl7pPr marL="3320095" algn="l" defTabSz="1106698" rtl="0" eaLnBrk="1" latinLnBrk="0" hangingPunct="1">
      <a:defRPr sz="1452" kern="1200">
        <a:solidFill>
          <a:schemeClr val="tx1"/>
        </a:solidFill>
        <a:latin typeface="+mn-lt"/>
        <a:ea typeface="+mn-ea"/>
        <a:cs typeface="+mn-cs"/>
      </a:defRPr>
    </a:lvl7pPr>
    <a:lvl8pPr marL="3873444" algn="l" defTabSz="1106698" rtl="0" eaLnBrk="1" latinLnBrk="0" hangingPunct="1">
      <a:defRPr sz="1452" kern="1200">
        <a:solidFill>
          <a:schemeClr val="tx1"/>
        </a:solidFill>
        <a:latin typeface="+mn-lt"/>
        <a:ea typeface="+mn-ea"/>
        <a:cs typeface="+mn-cs"/>
      </a:defRPr>
    </a:lvl8pPr>
    <a:lvl9pPr marL="4426793" algn="l" defTabSz="1106698" rtl="0" eaLnBrk="1" latinLnBrk="0" hangingPunct="1">
      <a:defRPr sz="1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E3CDC-BBCB-493C-B2EF-FA0E3B60DDD2}" type="slidenum">
              <a:rPr lang="en-US" smtClean="0"/>
              <a:pPr/>
              <a:t>1</a:t>
            </a:fld>
            <a:endParaRPr lang="en-US" dirty="0"/>
          </a:p>
        </p:txBody>
      </p:sp>
    </p:spTree>
    <p:extLst>
      <p:ext uri="{BB962C8B-B14F-4D97-AF65-F5344CB8AC3E}">
        <p14:creationId xmlns:p14="http://schemas.microsoft.com/office/powerpoint/2010/main" val="731438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marL="0" algn="r" defTabSz="1106698" rtl="1" eaLnBrk="1" latinLnBrk="0" hangingPunct="1"/>
            <a:endParaRPr lang="ar-SA" dirty="0"/>
          </a:p>
        </p:txBody>
      </p:sp>
      <p:sp>
        <p:nvSpPr>
          <p:cNvPr id="4" name="عنصر نائب لرقم الشريحة 3"/>
          <p:cNvSpPr>
            <a:spLocks noGrp="1"/>
          </p:cNvSpPr>
          <p:nvPr>
            <p:ph type="sldNum" sz="quarter" idx="10"/>
          </p:nvPr>
        </p:nvSpPr>
        <p:spPr/>
        <p:txBody>
          <a:bodyPr/>
          <a:lstStyle/>
          <a:p>
            <a:fld id="{9ABE3CDC-BBCB-493C-B2EF-FA0E3B60DDD2}" type="slidenum">
              <a:rPr lang="en-US" smtClean="0"/>
              <a:pPr/>
              <a:t>3</a:t>
            </a:fld>
            <a:endParaRPr lang="en-US" dirty="0"/>
          </a:p>
        </p:txBody>
      </p:sp>
    </p:spTree>
    <p:extLst>
      <p:ext uri="{BB962C8B-B14F-4D97-AF65-F5344CB8AC3E}">
        <p14:creationId xmlns:p14="http://schemas.microsoft.com/office/powerpoint/2010/main" val="726245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E3CDC-BBCB-493C-B2EF-FA0E3B60DDD2}" type="slidenum">
              <a:rPr lang="en-US" smtClean="0"/>
              <a:pPr/>
              <a:t>9</a:t>
            </a:fld>
            <a:endParaRPr lang="en-US" dirty="0"/>
          </a:p>
        </p:txBody>
      </p:sp>
    </p:spTree>
    <p:extLst>
      <p:ext uri="{BB962C8B-B14F-4D97-AF65-F5344CB8AC3E}">
        <p14:creationId xmlns:p14="http://schemas.microsoft.com/office/powerpoint/2010/main" val="54063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3.jpe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2.jpeg"/><Relationship Id="rId4" Type="http://schemas.openxmlformats.org/officeDocument/2006/relationships/image" Target="../media/image5.png"/><Relationship Id="rId9"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808" y="2187829"/>
            <a:ext cx="17824847" cy="4654162"/>
          </a:xfrm>
        </p:spPr>
        <p:txBody>
          <a:bodyPr anchor="b"/>
          <a:lstStyle>
            <a:lvl1pPr algn="ctr">
              <a:defRPr sz="11696"/>
            </a:lvl1pPr>
          </a:lstStyle>
          <a:p>
            <a:r>
              <a:rPr lang="en-US"/>
              <a:t>Click to edit Master title style</a:t>
            </a:r>
            <a:endParaRPr lang="en-US" dirty="0"/>
          </a:p>
        </p:txBody>
      </p:sp>
      <p:sp>
        <p:nvSpPr>
          <p:cNvPr id="3" name="Subtitle 2"/>
          <p:cNvSpPr>
            <a:spLocks noGrp="1"/>
          </p:cNvSpPr>
          <p:nvPr>
            <p:ph type="subTitle" idx="1"/>
          </p:nvPr>
        </p:nvSpPr>
        <p:spPr>
          <a:xfrm>
            <a:off x="2970808" y="7021473"/>
            <a:ext cx="17824847" cy="3227586"/>
          </a:xfrm>
        </p:spPr>
        <p:txBody>
          <a:bodyPr/>
          <a:lstStyle>
            <a:lvl1pPr marL="0" indent="0" algn="ctr">
              <a:buNone/>
              <a:defRPr sz="4678"/>
            </a:lvl1pPr>
            <a:lvl2pPr marL="891220" indent="0" algn="ctr">
              <a:buNone/>
              <a:defRPr sz="3899"/>
            </a:lvl2pPr>
            <a:lvl3pPr marL="1782440" indent="0" algn="ctr">
              <a:buNone/>
              <a:defRPr sz="3509"/>
            </a:lvl3pPr>
            <a:lvl4pPr marL="2673660" indent="0" algn="ctr">
              <a:buNone/>
              <a:defRPr sz="3119"/>
            </a:lvl4pPr>
            <a:lvl5pPr marL="3564880" indent="0" algn="ctr">
              <a:buNone/>
              <a:defRPr sz="3119"/>
            </a:lvl5pPr>
            <a:lvl6pPr marL="4456100" indent="0" algn="ctr">
              <a:buNone/>
              <a:defRPr sz="3119"/>
            </a:lvl6pPr>
            <a:lvl7pPr marL="5347320" indent="0" algn="ctr">
              <a:buNone/>
              <a:defRPr sz="3119"/>
            </a:lvl7pPr>
            <a:lvl8pPr marL="6238540" indent="0" algn="ctr">
              <a:buNone/>
              <a:defRPr sz="3119"/>
            </a:lvl8pPr>
            <a:lvl9pPr marL="7129760" indent="0" algn="ctr">
              <a:buNone/>
              <a:defRPr sz="311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AEA75C-B77B-4AF9-BF42-980433339437}" type="datetime1">
              <a:rPr lang="en-US" smtClean="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FC90E-8276-4409-9486-97887BD13FE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24242-AB85-4E72-A2B7-BFB751098A5B}" type="datetime1">
              <a:rPr lang="en-US" smtClean="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FC90E-8276-4409-9486-97887BD13FE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07875" y="711740"/>
            <a:ext cx="5124644" cy="1132904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33944" y="711740"/>
            <a:ext cx="15076850" cy="113290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2D7F91-7380-47D4-8C81-A9ED0FFF0527}" type="datetime1">
              <a:rPr lang="en-US" smtClean="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FC90E-8276-4409-9486-97887BD13FE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C235B7-65E9-41C1-BEE5-D9EA41ACDAE3}" type="datetime1">
              <a:rPr lang="en-US" smtClean="0"/>
              <a:pPr/>
              <a:t>3/24/2017</a:t>
            </a:fld>
            <a:endParaRPr lang="en-US" dirty="0"/>
          </a:p>
        </p:txBody>
      </p:sp>
      <p:sp>
        <p:nvSpPr>
          <p:cNvPr id="6" name="Footer Placeholder 5"/>
          <p:cNvSpPr>
            <a:spLocks noGrp="1"/>
          </p:cNvSpPr>
          <p:nvPr>
            <p:ph type="ftr" sz="quarter" idx="11"/>
          </p:nvPr>
        </p:nvSpPr>
        <p:spPr/>
        <p:txBody>
          <a:bodyPr/>
          <a:lstStyle/>
          <a:p>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sp>
        <p:nvSpPr>
          <p:cNvPr id="10" name="Rectangle 9"/>
          <p:cNvSpPr/>
          <p:nvPr userDrawn="1"/>
        </p:nvSpPr>
        <p:spPr>
          <a:xfrm>
            <a:off x="1253816" y="8734237"/>
            <a:ext cx="5013238" cy="2616101"/>
          </a:xfrm>
          <a:prstGeom prst="rect">
            <a:avLst/>
          </a:prstGeom>
        </p:spPr>
        <p:txBody>
          <a:bodyPr wrap="square">
            <a:spAutoFit/>
          </a:bodyPr>
          <a:lstStyle/>
          <a:p>
            <a:pPr algn="l">
              <a:spcBef>
                <a:spcPts val="800"/>
              </a:spcBef>
            </a:pPr>
            <a:r>
              <a:rPr lang="en-US" sz="3600" dirty="0">
                <a:solidFill>
                  <a:srgbClr val="2E6AA6"/>
                </a:solidFill>
              </a:rPr>
              <a:t>Titles</a:t>
            </a:r>
          </a:p>
          <a:p>
            <a:pPr algn="l">
              <a:spcBef>
                <a:spcPts val="800"/>
              </a:spcBef>
            </a:pPr>
            <a:r>
              <a:rPr lang="en-US" sz="3600" dirty="0">
                <a:solidFill>
                  <a:srgbClr val="9B261F"/>
                </a:solidFill>
              </a:rPr>
              <a:t>Very important</a:t>
            </a:r>
          </a:p>
          <a:p>
            <a:pPr algn="l">
              <a:spcBef>
                <a:spcPts val="800"/>
              </a:spcBef>
            </a:pPr>
            <a:r>
              <a:rPr lang="en-US" sz="3600" dirty="0">
                <a:solidFill>
                  <a:srgbClr val="A6A6A6"/>
                </a:solidFill>
              </a:rPr>
              <a:t>Extra information</a:t>
            </a:r>
          </a:p>
          <a:p>
            <a:pPr algn="l">
              <a:spcBef>
                <a:spcPts val="800"/>
              </a:spcBef>
            </a:pPr>
            <a:r>
              <a:rPr lang="en-US" sz="3600" dirty="0">
                <a:solidFill>
                  <a:srgbClr val="00B050"/>
                </a:solidFill>
              </a:rPr>
              <a:t>Doctor’s notes</a:t>
            </a:r>
          </a:p>
        </p:txBody>
      </p:sp>
      <p:grpSp>
        <p:nvGrpSpPr>
          <p:cNvPr id="11" name="Group 10"/>
          <p:cNvGrpSpPr/>
          <p:nvPr userDrawn="1"/>
        </p:nvGrpSpPr>
        <p:grpSpPr>
          <a:xfrm>
            <a:off x="844087" y="10253920"/>
            <a:ext cx="280422" cy="207404"/>
            <a:chOff x="-4889" y="0"/>
            <a:chExt cx="150376" cy="171424"/>
          </a:xfrm>
          <a:solidFill>
            <a:srgbClr val="A6A6A6"/>
          </a:solidFill>
        </p:grpSpPr>
        <p:sp>
          <p:nvSpPr>
            <p:cNvPr id="12"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sz="2905" dirty="0"/>
            </a:p>
          </p:txBody>
        </p:sp>
        <p:sp>
          <p:nvSpPr>
            <p:cNvPr id="13"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sz="2905" dirty="0"/>
            </a:p>
          </p:txBody>
        </p:sp>
      </p:grpSp>
      <p:grpSp>
        <p:nvGrpSpPr>
          <p:cNvPr id="14" name="Group 13"/>
          <p:cNvGrpSpPr/>
          <p:nvPr userDrawn="1"/>
        </p:nvGrpSpPr>
        <p:grpSpPr>
          <a:xfrm>
            <a:off x="820375" y="10876215"/>
            <a:ext cx="280422" cy="207404"/>
            <a:chOff x="-4889" y="0"/>
            <a:chExt cx="150376" cy="171424"/>
          </a:xfrm>
          <a:solidFill>
            <a:srgbClr val="00B050"/>
          </a:solidFill>
        </p:grpSpPr>
        <p:sp>
          <p:nvSpPr>
            <p:cNvPr id="15"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sz="2905" dirty="0"/>
            </a:p>
          </p:txBody>
        </p:sp>
        <p:sp>
          <p:nvSpPr>
            <p:cNvPr id="16"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sz="2905" dirty="0"/>
            </a:p>
          </p:txBody>
        </p:sp>
      </p:grpSp>
      <p:grpSp>
        <p:nvGrpSpPr>
          <p:cNvPr id="17" name="Group 16"/>
          <p:cNvGrpSpPr/>
          <p:nvPr userDrawn="1"/>
        </p:nvGrpSpPr>
        <p:grpSpPr>
          <a:xfrm>
            <a:off x="832231" y="9009330"/>
            <a:ext cx="280422" cy="207404"/>
            <a:chOff x="-4889" y="0"/>
            <a:chExt cx="150376" cy="171424"/>
          </a:xfrm>
          <a:solidFill>
            <a:srgbClr val="5787B7"/>
          </a:solidFill>
        </p:grpSpPr>
        <p:sp>
          <p:nvSpPr>
            <p:cNvPr id="18"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sz="2905" dirty="0"/>
            </a:p>
          </p:txBody>
        </p:sp>
        <p:sp>
          <p:nvSpPr>
            <p:cNvPr id="19"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sz="2905" dirty="0"/>
            </a:p>
          </p:txBody>
        </p:sp>
      </p:grpSp>
      <p:grpSp>
        <p:nvGrpSpPr>
          <p:cNvPr id="20" name="Group 19"/>
          <p:cNvGrpSpPr/>
          <p:nvPr userDrawn="1"/>
        </p:nvGrpSpPr>
        <p:grpSpPr>
          <a:xfrm>
            <a:off x="832231" y="9631625"/>
            <a:ext cx="280422" cy="207404"/>
            <a:chOff x="-4889" y="0"/>
            <a:chExt cx="150376" cy="171424"/>
          </a:xfrm>
          <a:solidFill>
            <a:srgbClr val="9B261F"/>
          </a:solidFill>
        </p:grpSpPr>
        <p:sp>
          <p:nvSpPr>
            <p:cNvPr id="21"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sz="2905" dirty="0"/>
            </a:p>
          </p:txBody>
        </p:sp>
        <p:sp>
          <p:nvSpPr>
            <p:cNvPr id="22"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sz="2905" dirty="0"/>
            </a:p>
          </p:txBody>
        </p:sp>
      </p:grpSp>
      <p:pic>
        <p:nvPicPr>
          <p:cNvPr id="24" name="Picture 23"/>
          <p:cNvPicPr>
            <a:picLocks noChangeAspect="1"/>
          </p:cNvPicPr>
          <p:nvPr userDrawn="1"/>
        </p:nvPicPr>
        <p:blipFill rotWithShape="1">
          <a:blip r:embed="rId4">
            <a:extLst>
              <a:ext uri="{28A0092B-C50C-407E-A947-70E740481C1C}">
                <a14:useLocalDpi xmlns:a14="http://schemas.microsoft.com/office/drawing/2010/main" val="0"/>
              </a:ext>
            </a:extLst>
          </a:blip>
          <a:srcRect l="7961" r="73567"/>
          <a:stretch/>
        </p:blipFill>
        <p:spPr>
          <a:xfrm rot="16200000">
            <a:off x="10748906" y="350781"/>
            <a:ext cx="2268771" cy="23766343"/>
          </a:xfrm>
          <a:prstGeom prst="rect">
            <a:avLst/>
          </a:prstGeom>
        </p:spPr>
      </p:pic>
    </p:spTree>
    <p:extLst>
      <p:ext uri="{BB962C8B-B14F-4D97-AF65-F5344CB8AC3E}">
        <p14:creationId xmlns:p14="http://schemas.microsoft.com/office/powerpoint/2010/main" val="20575414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36" name="Picture 35"/>
          <p:cNvPicPr>
            <a:picLocks noChangeAspect="1"/>
          </p:cNvPicPr>
          <p:nvPr userDrawn="1"/>
        </p:nvPicPr>
        <p:blipFill rotWithShape="1">
          <a:blip r:embed="rId2">
            <a:extLst>
              <a:ext uri="{28A0092B-C50C-407E-A947-70E740481C1C}">
                <a14:useLocalDpi xmlns:a14="http://schemas.microsoft.com/office/drawing/2010/main" val="0"/>
              </a:ext>
            </a:extLst>
          </a:blip>
          <a:srcRect t="69821"/>
          <a:stretch/>
        </p:blipFill>
        <p:spPr>
          <a:xfrm flipH="1">
            <a:off x="3093406" y="8184170"/>
            <a:ext cx="8559889" cy="3719842"/>
          </a:xfrm>
          <a:prstGeom prst="rect">
            <a:avLst/>
          </a:prstGeom>
        </p:spPr>
      </p:pic>
      <p:sp>
        <p:nvSpPr>
          <p:cNvPr id="5" name="Date Placeholder 4"/>
          <p:cNvSpPr>
            <a:spLocks noGrp="1"/>
          </p:cNvSpPr>
          <p:nvPr>
            <p:ph type="dt" sz="half" idx="10"/>
          </p:nvPr>
        </p:nvSpPr>
        <p:spPr/>
        <p:txBody>
          <a:bodyPr/>
          <a:lstStyle/>
          <a:p>
            <a:fld id="{AECF4DBB-A0BE-4B82-BC6C-708D25B22D0F}" type="datetime1">
              <a:rPr lang="en-US" smtClean="0"/>
              <a:pPr/>
              <a:t>3/24/2017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FC90E-8276-4409-9486-97887BD13FEA}" type="slidenum">
              <a:rPr lang="en-US" smtClean="0"/>
              <a:pPr/>
              <a:t>‹#›</a:t>
            </a:fld>
            <a:endParaRPr lang="en-US" dirty="0"/>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sp>
        <p:nvSpPr>
          <p:cNvPr id="2" name="TextBox 1"/>
          <p:cNvSpPr txBox="1"/>
          <p:nvPr userDrawn="1"/>
        </p:nvSpPr>
        <p:spPr>
          <a:xfrm>
            <a:off x="17465831" y="4174526"/>
            <a:ext cx="3731624" cy="6798015"/>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905" dirty="0"/>
              <a:t>Rawan Alqahtani</a:t>
            </a:r>
          </a:p>
          <a:p>
            <a:r>
              <a:rPr lang="en-US" sz="2905" dirty="0"/>
              <a:t>Alanoud</a:t>
            </a:r>
            <a:r>
              <a:rPr lang="en-US" sz="2905" baseline="0" dirty="0"/>
              <a:t> </a:t>
            </a:r>
            <a:r>
              <a:rPr lang="en-US" sz="2905" dirty="0"/>
              <a:t>Alsaikhan</a:t>
            </a:r>
          </a:p>
          <a:p>
            <a:r>
              <a:rPr lang="en-US" sz="2905" dirty="0"/>
              <a:t>Allulu Alsulayhim</a:t>
            </a:r>
          </a:p>
          <a:p>
            <a:r>
              <a:rPr lang="en-US" sz="2905" dirty="0"/>
              <a:t>Anwar Alajmi</a:t>
            </a:r>
          </a:p>
          <a:p>
            <a:r>
              <a:rPr lang="en-US" sz="2905" dirty="0"/>
              <a:t>Ashwaq Almajed</a:t>
            </a:r>
          </a:p>
          <a:p>
            <a:r>
              <a:rPr lang="en-US" sz="2905" dirty="0"/>
              <a:t>Atheer Alrsheed</a:t>
            </a:r>
          </a:p>
          <a:p>
            <a:r>
              <a:rPr lang="en-US" sz="2905" dirty="0"/>
              <a:t>Jawaher Abanumy</a:t>
            </a:r>
          </a:p>
          <a:p>
            <a:r>
              <a:rPr lang="en-US" sz="2905" dirty="0"/>
              <a:t>Laila Mathkour</a:t>
            </a:r>
          </a:p>
          <a:p>
            <a:r>
              <a:rPr lang="en-US" sz="2905" dirty="0"/>
              <a:t>Maha Alissa</a:t>
            </a:r>
          </a:p>
          <a:p>
            <a:r>
              <a:rPr lang="en-US" sz="2905" dirty="0"/>
              <a:t>Najd Altheeb</a:t>
            </a:r>
          </a:p>
          <a:p>
            <a:r>
              <a:rPr lang="en-US" sz="2905" dirty="0"/>
              <a:t>Rana Barasain</a:t>
            </a:r>
          </a:p>
          <a:p>
            <a:r>
              <a:rPr lang="en-US" sz="2905" dirty="0"/>
              <a:t>Reem Alshathri</a:t>
            </a:r>
          </a:p>
          <a:p>
            <a:r>
              <a:rPr lang="en-US" sz="2905" dirty="0"/>
              <a:t>Sama Alharbi</a:t>
            </a:r>
          </a:p>
          <a:p>
            <a:r>
              <a:rPr lang="en-US" sz="2905" dirty="0"/>
              <a:t>Shoag Alahmari</a:t>
            </a:r>
          </a:p>
          <a:p>
            <a:r>
              <a:rPr lang="en-US" sz="2905" dirty="0"/>
              <a:t>Shrooq Alsomali</a:t>
            </a:r>
          </a:p>
        </p:txBody>
      </p:sp>
      <p:sp>
        <p:nvSpPr>
          <p:cNvPr id="3" name="TextBox 2"/>
          <p:cNvSpPr txBox="1"/>
          <p:nvPr userDrawn="1"/>
        </p:nvSpPr>
        <p:spPr>
          <a:xfrm>
            <a:off x="12523179" y="6570027"/>
            <a:ext cx="3959074" cy="5456878"/>
          </a:xfrm>
          <a:prstGeom prst="rect">
            <a:avLst/>
          </a:prstGeom>
          <a:noFill/>
        </p:spPr>
        <p:txBody>
          <a:bodyPr wrap="square" rtlCol="0">
            <a:spAutoFit/>
          </a:bodyPr>
          <a:lstStyle/>
          <a:p>
            <a:r>
              <a:rPr lang="en-US" sz="2905" b="1" dirty="0"/>
              <a:t>Team members:</a:t>
            </a:r>
          </a:p>
          <a:p>
            <a:endParaRPr lang="en-US" sz="2905" dirty="0"/>
          </a:p>
          <a:p>
            <a:r>
              <a:rPr lang="en-US" sz="2905" dirty="0"/>
              <a:t>Abdulaziz Redwan</a:t>
            </a:r>
          </a:p>
          <a:p>
            <a:r>
              <a:rPr lang="en-US" sz="2905" dirty="0"/>
              <a:t> Khalid Aleisa</a:t>
            </a:r>
          </a:p>
          <a:p>
            <a:r>
              <a:rPr lang="en-US" sz="2905" dirty="0"/>
              <a:t>Omar Turkistani</a:t>
            </a:r>
          </a:p>
          <a:p>
            <a:r>
              <a:rPr lang="en-US" sz="2905" dirty="0"/>
              <a:t>Faris Nafisah</a:t>
            </a:r>
          </a:p>
          <a:p>
            <a:r>
              <a:rPr lang="en-US" sz="2905" dirty="0"/>
              <a:t>Mohammed Khoja</a:t>
            </a:r>
          </a:p>
          <a:p>
            <a:r>
              <a:rPr lang="en-US" sz="2905" dirty="0"/>
              <a:t>Abdulrahman Alarifi</a:t>
            </a:r>
          </a:p>
          <a:p>
            <a:r>
              <a:rPr lang="en-US" sz="2905" dirty="0"/>
              <a:t>Abdulrahman Aljurayyan</a:t>
            </a:r>
          </a:p>
          <a:p>
            <a:r>
              <a:rPr lang="en-US" sz="2905" dirty="0"/>
              <a:t>Moayed Ahmad</a:t>
            </a:r>
          </a:p>
          <a:p>
            <a:r>
              <a:rPr lang="en-US" sz="2905" dirty="0"/>
              <a:t>Faisal Alabbad</a:t>
            </a:r>
          </a:p>
          <a:p>
            <a:endParaRPr lang="en-US" sz="2905" dirty="0"/>
          </a:p>
        </p:txBody>
      </p:sp>
      <p:sp>
        <p:nvSpPr>
          <p:cNvPr id="24" name="Rectangle 23"/>
          <p:cNvSpPr/>
          <p:nvPr userDrawn="1"/>
        </p:nvSpPr>
        <p:spPr>
          <a:xfrm>
            <a:off x="251390" y="8374801"/>
            <a:ext cx="6428934" cy="2776466"/>
          </a:xfrm>
          <a:prstGeom prst="rect">
            <a:avLst/>
          </a:prstGeom>
        </p:spPr>
        <p:txBody>
          <a:bodyPr wrap="square">
            <a:spAutoFit/>
          </a:bodyPr>
          <a:lstStyle/>
          <a:p>
            <a:pPr algn="l"/>
            <a:endParaRPr lang="en-US" sz="3600" baseline="0" dirty="0">
              <a:solidFill>
                <a:schemeClr val="bg1">
                  <a:lumMod val="50000"/>
                </a:schemeClr>
              </a:solidFill>
            </a:endParaRPr>
          </a:p>
          <a:p>
            <a:pPr marL="0" marR="0" lvl="0" indent="0" algn="l" defTabSz="609630" rtl="0" eaLnBrk="1" fontAlgn="auto" latinLnBrk="0" hangingPunct="1">
              <a:lnSpc>
                <a:spcPct val="100000"/>
              </a:lnSpc>
              <a:spcBef>
                <a:spcPts val="0"/>
              </a:spcBef>
              <a:spcAft>
                <a:spcPts val="0"/>
              </a:spcAft>
              <a:buClrTx/>
              <a:buSzTx/>
              <a:buFontTx/>
              <a:buNone/>
              <a:tabLst/>
              <a:defRPr/>
            </a:pPr>
            <a:r>
              <a:rPr lang="en-US" sz="3600" dirty="0">
                <a:solidFill>
                  <a:schemeClr val="bg1">
                    <a:lumMod val="50000"/>
                  </a:schemeClr>
                </a:solidFill>
              </a:rPr>
              <a:t>Contact</a:t>
            </a:r>
            <a:r>
              <a:rPr lang="en-US" sz="3600" baseline="0" dirty="0">
                <a:solidFill>
                  <a:schemeClr val="bg1">
                    <a:lumMod val="50000"/>
                  </a:schemeClr>
                </a:solidFill>
              </a:rPr>
              <a:t> us :</a:t>
            </a:r>
          </a:p>
          <a:p>
            <a:pPr marL="0" marR="0" lvl="0" indent="0" algn="l" defTabSz="609630" rtl="0" eaLnBrk="1" fontAlgn="auto" latinLnBrk="0" hangingPunct="1">
              <a:lnSpc>
                <a:spcPct val="150000"/>
              </a:lnSpc>
              <a:spcBef>
                <a:spcPts val="0"/>
              </a:spcBef>
              <a:spcAft>
                <a:spcPts val="0"/>
              </a:spcAft>
              <a:buClrTx/>
              <a:buSzTx/>
              <a:buFontTx/>
              <a:buNone/>
              <a:tabLst/>
              <a:defRPr/>
            </a:pPr>
            <a:r>
              <a:rPr lang="en-US" sz="3600" baseline="0" dirty="0">
                <a:solidFill>
                  <a:schemeClr val="bg1">
                    <a:lumMod val="50000"/>
                  </a:schemeClr>
                </a:solidFill>
              </a:rPr>
              <a:t>	@Pharma436</a:t>
            </a:r>
          </a:p>
          <a:p>
            <a:pPr algn="l">
              <a:lnSpc>
                <a:spcPct val="150000"/>
              </a:lnSpc>
            </a:pPr>
            <a:r>
              <a:rPr lang="en-US" sz="3600" baseline="0" dirty="0">
                <a:solidFill>
                  <a:schemeClr val="bg1">
                    <a:lumMod val="50000"/>
                  </a:schemeClr>
                </a:solidFill>
              </a:rPr>
              <a:t> 	Pharma436@outlook.com</a:t>
            </a:r>
          </a:p>
        </p:txBody>
      </p:sp>
      <p:pic>
        <p:nvPicPr>
          <p:cNvPr id="25" name="Picture 2" descr="Image result for outlook"/>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9266" y="10643758"/>
            <a:ext cx="508109" cy="50750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Image result for twitter 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47035" y="9879716"/>
            <a:ext cx="404162" cy="32874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userDrawn="1"/>
        </p:nvPicPr>
        <p:blipFill rotWithShape="1">
          <a:blip r:embed="rId6" cstate="print"/>
          <a:srcRect b="24399"/>
          <a:stretch/>
        </p:blipFill>
        <p:spPr>
          <a:xfrm>
            <a:off x="19104044" y="2524384"/>
            <a:ext cx="1600517" cy="1303928"/>
          </a:xfrm>
          <a:prstGeom prst="rect">
            <a:avLst/>
          </a:prstGeom>
        </p:spPr>
      </p:pic>
      <p:pic>
        <p:nvPicPr>
          <p:cNvPr id="28" name="Picture 27"/>
          <p:cNvPicPr>
            <a:picLocks noChangeAspect="1"/>
          </p:cNvPicPr>
          <p:nvPr userDrawn="1"/>
        </p:nvPicPr>
        <p:blipFill rotWithShape="1">
          <a:blip r:embed="rId7" cstate="print"/>
          <a:srcRect b="22140"/>
          <a:stretch/>
        </p:blipFill>
        <p:spPr>
          <a:xfrm>
            <a:off x="11644778" y="2192435"/>
            <a:ext cx="1671920" cy="1618041"/>
          </a:xfrm>
          <a:prstGeom prst="rect">
            <a:avLst/>
          </a:prstGeom>
        </p:spPr>
      </p:pic>
      <p:pic>
        <p:nvPicPr>
          <p:cNvPr id="29" name="Picture 28"/>
          <p:cNvPicPr>
            <a:picLocks noChangeAspect="1"/>
          </p:cNvPicPr>
          <p:nvPr userDrawn="1"/>
        </p:nvPicPr>
        <p:blipFill rotWithShape="1">
          <a:blip r:embed="rId8" cstate="print">
            <a:extLst>
              <a:ext uri="{28A0092B-C50C-407E-A947-70E740481C1C}">
                <a14:useLocalDpi xmlns:a14="http://schemas.microsoft.com/office/drawing/2010/main" val="0"/>
              </a:ext>
            </a:extLst>
          </a:blip>
          <a:srcRect l="15000" t="31264" r="17501" b="25042"/>
          <a:stretch/>
        </p:blipFill>
        <p:spPr>
          <a:xfrm rot="1164955">
            <a:off x="12544520" y="3418273"/>
            <a:ext cx="322467" cy="183562"/>
          </a:xfrm>
          <a:prstGeom prst="rect">
            <a:avLst/>
          </a:prstGeom>
        </p:spPr>
      </p:pic>
      <p:pic>
        <p:nvPicPr>
          <p:cNvPr id="30" name="Picture 29"/>
          <p:cNvPicPr>
            <a:picLocks noChangeAspect="1"/>
          </p:cNvPicPr>
          <p:nvPr userDrawn="1"/>
        </p:nvPicPr>
        <p:blipFill rotWithShape="1">
          <a:blip r:embed="rId8" cstate="print">
            <a:extLst>
              <a:ext uri="{28A0092B-C50C-407E-A947-70E740481C1C}">
                <a14:useLocalDpi xmlns:a14="http://schemas.microsoft.com/office/drawing/2010/main" val="0"/>
              </a:ext>
            </a:extLst>
          </a:blip>
          <a:srcRect l="15000" t="31264" r="17501" b="25042"/>
          <a:stretch/>
        </p:blipFill>
        <p:spPr>
          <a:xfrm rot="20416561">
            <a:off x="19338720" y="3277462"/>
            <a:ext cx="322467" cy="183562"/>
          </a:xfrm>
          <a:prstGeom prst="rect">
            <a:avLst/>
          </a:prstGeom>
        </p:spPr>
      </p:pic>
      <p:cxnSp>
        <p:nvCxnSpPr>
          <p:cNvPr id="31" name="Straight Connector 30"/>
          <p:cNvCxnSpPr/>
          <p:nvPr userDrawn="1"/>
        </p:nvCxnSpPr>
        <p:spPr>
          <a:xfrm flipH="1" flipV="1">
            <a:off x="11563749" y="3810472"/>
            <a:ext cx="9633706" cy="1784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userDrawn="1"/>
        </p:nvSpPr>
        <p:spPr>
          <a:xfrm>
            <a:off x="12597584" y="4180340"/>
            <a:ext cx="3743317" cy="1807290"/>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667" b="1" dirty="0"/>
              <a:t>Team leaders :</a:t>
            </a:r>
          </a:p>
          <a:p>
            <a:pPr marL="0" marR="0" lvl="0" indent="0" algn="l" defTabSz="609630" rtl="0" eaLnBrk="1" fontAlgn="auto" latinLnBrk="0" hangingPunct="1">
              <a:lnSpc>
                <a:spcPct val="100000"/>
              </a:lnSpc>
              <a:spcBef>
                <a:spcPts val="0"/>
              </a:spcBef>
              <a:spcAft>
                <a:spcPts val="0"/>
              </a:spcAft>
              <a:buClrTx/>
              <a:buSzTx/>
              <a:buFontTx/>
              <a:buNone/>
              <a:tabLst/>
              <a:defRPr/>
            </a:pPr>
            <a:endParaRPr lang="en-US" sz="2667" b="1" dirty="0"/>
          </a:p>
          <a:p>
            <a:pPr marL="0" marR="0" lvl="0" indent="0" algn="l" defTabSz="609630" rtl="0" eaLnBrk="1" fontAlgn="auto" latinLnBrk="0" hangingPunct="1">
              <a:lnSpc>
                <a:spcPct val="100000"/>
              </a:lnSpc>
              <a:spcBef>
                <a:spcPts val="0"/>
              </a:spcBef>
              <a:spcAft>
                <a:spcPts val="0"/>
              </a:spcAft>
              <a:buClrTx/>
              <a:buSzTx/>
              <a:buFontTx/>
              <a:buNone/>
              <a:tabLst/>
              <a:defRPr/>
            </a:pPr>
            <a:r>
              <a:rPr lang="en-US" sz="2905" dirty="0"/>
              <a:t>Abdulrahman Thekry </a:t>
            </a:r>
          </a:p>
          <a:p>
            <a:r>
              <a:rPr lang="en-US" sz="2905" dirty="0"/>
              <a:t>Ghadah Almuhana </a:t>
            </a:r>
          </a:p>
        </p:txBody>
      </p:sp>
      <p:cxnSp>
        <p:nvCxnSpPr>
          <p:cNvPr id="42" name="Straight Connector 41"/>
          <p:cNvCxnSpPr>
            <a:cxnSpLocks/>
          </p:cNvCxnSpPr>
          <p:nvPr userDrawn="1"/>
        </p:nvCxnSpPr>
        <p:spPr>
          <a:xfrm>
            <a:off x="11621586" y="3828312"/>
            <a:ext cx="10763" cy="803832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47" name="Oval 46"/>
          <p:cNvSpPr/>
          <p:nvPr userDrawn="1"/>
        </p:nvSpPr>
        <p:spPr>
          <a:xfrm>
            <a:off x="11334333" y="3599887"/>
            <a:ext cx="600416" cy="441326"/>
          </a:xfrm>
          <a:prstGeom prst="ellipse">
            <a:avLst/>
          </a:prstGeom>
          <a:solidFill>
            <a:srgbClr val="387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dirty="0"/>
          </a:p>
        </p:txBody>
      </p:sp>
      <p:sp>
        <p:nvSpPr>
          <p:cNvPr id="48" name="Oval 47"/>
          <p:cNvSpPr/>
          <p:nvPr userDrawn="1"/>
        </p:nvSpPr>
        <p:spPr>
          <a:xfrm>
            <a:off x="11419702" y="3662380"/>
            <a:ext cx="425295" cy="3122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dirty="0"/>
          </a:p>
        </p:txBody>
      </p:sp>
      <p:pic>
        <p:nvPicPr>
          <p:cNvPr id="35" name="Picture 34"/>
          <p:cNvPicPr>
            <a:picLocks noChangeAspect="1"/>
          </p:cNvPicPr>
          <p:nvPr userDrawn="1"/>
        </p:nvPicPr>
        <p:blipFill rotWithShape="1">
          <a:blip r:embed="rId9">
            <a:extLst>
              <a:ext uri="{28A0092B-C50C-407E-A947-70E740481C1C}">
                <a14:useLocalDpi xmlns:a14="http://schemas.microsoft.com/office/drawing/2010/main" val="0"/>
              </a:ext>
            </a:extLst>
          </a:blip>
          <a:srcRect l="7961" r="73567"/>
          <a:stretch/>
        </p:blipFill>
        <p:spPr>
          <a:xfrm rot="16200000">
            <a:off x="10779661" y="404975"/>
            <a:ext cx="2207150" cy="23766468"/>
          </a:xfrm>
          <a:prstGeom prst="rect">
            <a:avLst/>
          </a:prstGeom>
        </p:spPr>
      </p:pic>
      <p:sp>
        <p:nvSpPr>
          <p:cNvPr id="4" name="Rectangle 3"/>
          <p:cNvSpPr/>
          <p:nvPr userDrawn="1"/>
        </p:nvSpPr>
        <p:spPr>
          <a:xfrm>
            <a:off x="3046989" y="12125583"/>
            <a:ext cx="20719479" cy="1266202"/>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Rectangle 9"/>
          <p:cNvSpPr/>
          <p:nvPr userDrawn="1"/>
        </p:nvSpPr>
        <p:spPr>
          <a:xfrm>
            <a:off x="838375" y="13073241"/>
            <a:ext cx="2466214" cy="318547"/>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userDrawn="1"/>
        </p:nvSpPr>
        <p:spPr>
          <a:xfrm>
            <a:off x="2472322" y="13190907"/>
            <a:ext cx="1337763" cy="167511"/>
          </a:xfrm>
          <a:prstGeom prst="rect">
            <a:avLst/>
          </a:prstGeom>
          <a:solidFill>
            <a:srgbClr val="2C6CA8"/>
          </a:solidFill>
          <a:ln>
            <a:solidFill>
              <a:srgbClr val="2C6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3" name="Picture 32"/>
          <p:cNvPicPr>
            <a:picLocks noChangeAspect="1"/>
          </p:cNvPicPr>
          <p:nvPr userDrawn="1"/>
        </p:nvPicPr>
        <p:blipFill rotWithShape="1">
          <a:blip r:embed="rId10">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spTree>
    <p:extLst>
      <p:ext uri="{BB962C8B-B14F-4D97-AF65-F5344CB8AC3E}">
        <p14:creationId xmlns:p14="http://schemas.microsoft.com/office/powerpoint/2010/main" val="16959594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E29538-DB50-4DCB-AA82-02E96A6B61C8}" type="datetime1">
              <a:rPr lang="en-US" smtClean="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FC90E-8276-4409-9486-97887BD13FE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616755-8ED0-4063-B354-03703B410D56}" type="datetime1">
              <a:rPr lang="en-US" smtClean="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FC90E-8276-4409-9486-97887BD13FEA}" type="slidenum">
              <a:rPr lang="en-US" smtClean="0"/>
              <a:pPr/>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7961" r="73567"/>
          <a:stretch/>
        </p:blipFill>
        <p:spPr>
          <a:xfrm rot="16200000">
            <a:off x="10748911" y="374228"/>
            <a:ext cx="2268771" cy="23766343"/>
          </a:xfrm>
          <a:prstGeom prst="rect">
            <a:avLst/>
          </a:prstGeom>
        </p:spPr>
      </p:pic>
      <p:sp>
        <p:nvSpPr>
          <p:cNvPr id="9" name="Slide Number Placeholder 5"/>
          <p:cNvSpPr txBox="1">
            <a:spLocks/>
          </p:cNvSpPr>
          <p:nvPr userDrawn="1"/>
        </p:nvSpPr>
        <p:spPr>
          <a:xfrm>
            <a:off x="-4159131" y="12511733"/>
            <a:ext cx="5347454" cy="711740"/>
          </a:xfrm>
          <a:prstGeom prst="rect">
            <a:avLst/>
          </a:prstGeom>
        </p:spPr>
        <p:txBody>
          <a:bodyPr vert="horz" lIns="121923" tIns="60961" rIns="121923" bIns="60961" rtlCol="0" anchor="ctr"/>
          <a:lstStyle>
            <a:defPPr>
              <a:defRPr lang="en-US"/>
            </a:defPPr>
            <a:lvl1pPr marL="0" algn="r" defTabSz="457200" rtl="0" eaLnBrk="1" latinLnBrk="0" hangingPunct="1">
              <a:defRPr sz="2339"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z="4267" smtClean="0">
                <a:solidFill>
                  <a:schemeClr val="bg1"/>
                </a:solidFill>
              </a:rPr>
              <a:pPr/>
              <a:t>‹#›</a:t>
            </a:fld>
            <a:endParaRPr lang="en-US" sz="4267" dirty="0">
              <a:solidFill>
                <a:schemeClr val="bg1"/>
              </a:solidFil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33944" y="3558701"/>
            <a:ext cx="10100747" cy="848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031772" y="3558701"/>
            <a:ext cx="10100747" cy="848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045515-EC16-4B6F-9756-63E2AB9B453B}" type="datetime1">
              <a:rPr lang="en-US" smtClean="0"/>
              <a:pPr/>
              <a:t>3/24/2017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FC90E-8276-4409-9486-97887BD13FE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7040" y="711741"/>
            <a:ext cx="20498574" cy="25839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37041" y="3277101"/>
            <a:ext cx="10054327"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a:t>Click to edit Master text styles</a:t>
            </a:r>
          </a:p>
        </p:txBody>
      </p:sp>
      <p:sp>
        <p:nvSpPr>
          <p:cNvPr id="4" name="Content Placeholder 3"/>
          <p:cNvSpPr>
            <a:spLocks noGrp="1"/>
          </p:cNvSpPr>
          <p:nvPr>
            <p:ph sz="half" idx="2"/>
          </p:nvPr>
        </p:nvSpPr>
        <p:spPr>
          <a:xfrm>
            <a:off x="1637041" y="4883157"/>
            <a:ext cx="10054327" cy="7182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031772" y="3277101"/>
            <a:ext cx="10103842"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a:t>Click to edit Master text styles</a:t>
            </a:r>
          </a:p>
        </p:txBody>
      </p:sp>
      <p:sp>
        <p:nvSpPr>
          <p:cNvPr id="6" name="Content Placeholder 5"/>
          <p:cNvSpPr>
            <a:spLocks noGrp="1"/>
          </p:cNvSpPr>
          <p:nvPr>
            <p:ph sz="quarter" idx="4"/>
          </p:nvPr>
        </p:nvSpPr>
        <p:spPr>
          <a:xfrm>
            <a:off x="12031772" y="4883157"/>
            <a:ext cx="10103842" cy="7182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330270-8752-4EC4-92D9-3FE80747DFA2}" type="datetime1">
              <a:rPr lang="en-US" smtClean="0"/>
              <a:pPr/>
              <a:t>3/24/2017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AFC90E-8276-4409-9486-97887BD13FE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D8D45A-846A-4BD0-97F9-C974993AA88A}" type="datetime1">
              <a:rPr lang="en-US" smtClean="0"/>
              <a:pPr/>
              <a:t>3/24/2017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AFC90E-8276-4409-9486-97887BD13FE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F0EA4-A824-4DF7-A402-8B5D2559A003}" type="datetime1">
              <a:rPr lang="en-US" smtClean="0"/>
              <a:pPr/>
              <a:t>3/24/2017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AFC90E-8276-4409-9486-97887BD13FE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a:t>Click to edit Master title style</a:t>
            </a:r>
            <a:endParaRPr lang="en-US" dirty="0"/>
          </a:p>
        </p:txBody>
      </p:sp>
      <p:sp>
        <p:nvSpPr>
          <p:cNvPr id="3" name="Content Placeholder 2"/>
          <p:cNvSpPr>
            <a:spLocks noGrp="1"/>
          </p:cNvSpPr>
          <p:nvPr>
            <p:ph idx="1"/>
          </p:nvPr>
        </p:nvSpPr>
        <p:spPr>
          <a:xfrm>
            <a:off x="10103842" y="1924794"/>
            <a:ext cx="12031772" cy="9500185"/>
          </a:xfrm>
        </p:spPr>
        <p:txBody>
          <a:bodyPr/>
          <a:lstStyle>
            <a:lvl1pPr>
              <a:defRPr sz="6238"/>
            </a:lvl1pPr>
            <a:lvl2pPr>
              <a:defRPr sz="5458"/>
            </a:lvl2pPr>
            <a:lvl3pPr>
              <a:defRPr sz="4678"/>
            </a:lvl3pPr>
            <a:lvl4pPr>
              <a:defRPr sz="3899"/>
            </a:lvl4pPr>
            <a:lvl5pPr>
              <a:defRPr sz="3899"/>
            </a:lvl5pPr>
            <a:lvl6pPr>
              <a:defRPr sz="3899"/>
            </a:lvl6pPr>
            <a:lvl7pPr>
              <a:defRPr sz="3899"/>
            </a:lvl7pPr>
            <a:lvl8pPr>
              <a:defRPr sz="3899"/>
            </a:lvl8pPr>
            <a:lvl9pPr>
              <a:defRPr sz="38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a:t>Click to edit Master text styles</a:t>
            </a:r>
          </a:p>
        </p:txBody>
      </p:sp>
      <p:sp>
        <p:nvSpPr>
          <p:cNvPr id="5" name="Date Placeholder 4"/>
          <p:cNvSpPr>
            <a:spLocks noGrp="1"/>
          </p:cNvSpPr>
          <p:nvPr>
            <p:ph type="dt" sz="half" idx="10"/>
          </p:nvPr>
        </p:nvSpPr>
        <p:spPr/>
        <p:txBody>
          <a:bodyPr/>
          <a:lstStyle/>
          <a:p>
            <a:fld id="{32380C9D-CBF6-42EF-8987-71BA080627CD}" type="datetime1">
              <a:rPr lang="en-US" smtClean="0"/>
              <a:pPr/>
              <a:t>3/24/2017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FC90E-8276-4409-9486-97887BD13FE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0103842" y="1924794"/>
            <a:ext cx="12031772" cy="9500185"/>
          </a:xfrm>
        </p:spPr>
        <p:txBody>
          <a:bodyPr anchor="t"/>
          <a:lstStyle>
            <a:lvl1pPr marL="0" indent="0">
              <a:buNone/>
              <a:defRPr sz="6238"/>
            </a:lvl1pPr>
            <a:lvl2pPr marL="891220" indent="0">
              <a:buNone/>
              <a:defRPr sz="5458"/>
            </a:lvl2pPr>
            <a:lvl3pPr marL="1782440" indent="0">
              <a:buNone/>
              <a:defRPr sz="4678"/>
            </a:lvl3pPr>
            <a:lvl4pPr marL="2673660" indent="0">
              <a:buNone/>
              <a:defRPr sz="3899"/>
            </a:lvl4pPr>
            <a:lvl5pPr marL="3564880" indent="0">
              <a:buNone/>
              <a:defRPr sz="3899"/>
            </a:lvl5pPr>
            <a:lvl6pPr marL="4456100" indent="0">
              <a:buNone/>
              <a:defRPr sz="3899"/>
            </a:lvl6pPr>
            <a:lvl7pPr marL="5347320" indent="0">
              <a:buNone/>
              <a:defRPr sz="3899"/>
            </a:lvl7pPr>
            <a:lvl8pPr marL="6238540" indent="0">
              <a:buNone/>
              <a:defRPr sz="3899"/>
            </a:lvl8pPr>
            <a:lvl9pPr marL="7129760" indent="0">
              <a:buNone/>
              <a:defRPr sz="3899"/>
            </a:lvl9pPr>
          </a:lstStyle>
          <a:p>
            <a:r>
              <a:rPr lang="en-US" dirty="0"/>
              <a:t>Drag picture to placeholder or click icon to add</a:t>
            </a:r>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a:t>Click to edit Master text styles</a:t>
            </a:r>
          </a:p>
        </p:txBody>
      </p:sp>
      <p:sp>
        <p:nvSpPr>
          <p:cNvPr id="5" name="Date Placeholder 4"/>
          <p:cNvSpPr>
            <a:spLocks noGrp="1"/>
          </p:cNvSpPr>
          <p:nvPr>
            <p:ph type="dt" sz="half" idx="10"/>
          </p:nvPr>
        </p:nvSpPr>
        <p:spPr/>
        <p:txBody>
          <a:bodyPr/>
          <a:lstStyle/>
          <a:p>
            <a:fld id="{ADA1AFB0-C155-48EC-8BA8-CCD1EB702E7C}" type="datetime1">
              <a:rPr lang="en-US" smtClean="0"/>
              <a:pPr/>
              <a:t>3/24/2017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FC90E-8276-4409-9486-97887BD13FE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33945" y="711741"/>
            <a:ext cx="20498574" cy="25839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33945" y="3558701"/>
            <a:ext cx="20498574" cy="84820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33944" y="12390470"/>
            <a:ext cx="5347454" cy="711740"/>
          </a:xfrm>
          <a:prstGeom prst="rect">
            <a:avLst/>
          </a:prstGeom>
        </p:spPr>
        <p:txBody>
          <a:bodyPr vert="horz" lIns="91440" tIns="45720" rIns="91440" bIns="45720" rtlCol="0" anchor="ctr"/>
          <a:lstStyle>
            <a:lvl1pPr algn="l">
              <a:defRPr sz="2339">
                <a:solidFill>
                  <a:schemeClr val="tx1">
                    <a:tint val="75000"/>
                  </a:schemeClr>
                </a:solidFill>
              </a:defRPr>
            </a:lvl1pPr>
          </a:lstStyle>
          <a:p>
            <a:fld id="{C5D6F499-0F42-43CC-94B7-308DA7B9533A}" type="datetime1">
              <a:rPr lang="en-US" smtClean="0"/>
              <a:pPr/>
              <a:t>3/24/2017</a:t>
            </a:fld>
            <a:endParaRPr lang="en-US" dirty="0"/>
          </a:p>
        </p:txBody>
      </p:sp>
      <p:sp>
        <p:nvSpPr>
          <p:cNvPr id="5" name="Footer Placeholder 4"/>
          <p:cNvSpPr>
            <a:spLocks noGrp="1"/>
          </p:cNvSpPr>
          <p:nvPr>
            <p:ph type="ftr" sz="quarter" idx="3"/>
          </p:nvPr>
        </p:nvSpPr>
        <p:spPr>
          <a:xfrm>
            <a:off x="7872641" y="12390470"/>
            <a:ext cx="8021181" cy="711740"/>
          </a:xfrm>
          <a:prstGeom prst="rect">
            <a:avLst/>
          </a:prstGeom>
        </p:spPr>
        <p:txBody>
          <a:bodyPr vert="horz" lIns="91440" tIns="45720" rIns="91440" bIns="45720" rtlCol="0" anchor="ctr"/>
          <a:lstStyle>
            <a:lvl1pPr algn="ctr">
              <a:defRPr sz="233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6785065" y="12390470"/>
            <a:ext cx="5347454" cy="711740"/>
          </a:xfrm>
          <a:prstGeom prst="rect">
            <a:avLst/>
          </a:prstGeom>
        </p:spPr>
        <p:txBody>
          <a:bodyPr vert="horz" lIns="91440" tIns="45720" rIns="91440" bIns="45720" rtlCol="0" anchor="ctr"/>
          <a:lstStyle>
            <a:lvl1pPr algn="r">
              <a:defRPr sz="2339">
                <a:solidFill>
                  <a:schemeClr val="tx1">
                    <a:tint val="75000"/>
                  </a:schemeClr>
                </a:solidFill>
              </a:defRPr>
            </a:lvl1pPr>
          </a:lstStyle>
          <a:p>
            <a:fld id="{E7AFC90E-8276-4409-9486-97887BD13FEA}" type="slidenum">
              <a:rPr lang="en-US" smtClean="0"/>
              <a:pPr/>
              <a:t>‹#›</a:t>
            </a:fld>
            <a:endParaRPr lang="en-US" dirty="0"/>
          </a:p>
        </p:txBody>
      </p:sp>
    </p:spTree>
    <p:extLst>
      <p:ext uri="{BB962C8B-B14F-4D97-AF65-F5344CB8AC3E}">
        <p14:creationId xmlns:p14="http://schemas.microsoft.com/office/powerpoint/2010/main" val="53268098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hf hdr="0" ftr="0" dt="0"/>
  <p:txStyles>
    <p:title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p:titleStyle>
    <p:body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p:bodyStyle>
    <p:otherStyle>
      <a:defPPr>
        <a:defRPr lang="en-US"/>
      </a:defPPr>
      <a:lvl1pPr marL="0" algn="l" defTabSz="1782440" rtl="0" eaLnBrk="1" latinLnBrk="0" hangingPunct="1">
        <a:defRPr sz="3509" kern="1200">
          <a:solidFill>
            <a:schemeClr val="tx1"/>
          </a:solidFill>
          <a:latin typeface="+mn-lt"/>
          <a:ea typeface="+mn-ea"/>
          <a:cs typeface="+mn-cs"/>
        </a:defRPr>
      </a:lvl1pPr>
      <a:lvl2pPr marL="891220" algn="l" defTabSz="1782440" rtl="0" eaLnBrk="1" latinLnBrk="0" hangingPunct="1">
        <a:defRPr sz="3509" kern="1200">
          <a:solidFill>
            <a:schemeClr val="tx1"/>
          </a:solidFill>
          <a:latin typeface="+mn-lt"/>
          <a:ea typeface="+mn-ea"/>
          <a:cs typeface="+mn-cs"/>
        </a:defRPr>
      </a:lvl2pPr>
      <a:lvl3pPr marL="1782440" algn="l" defTabSz="1782440" rtl="0" eaLnBrk="1" latinLnBrk="0" hangingPunct="1">
        <a:defRPr sz="3509" kern="1200">
          <a:solidFill>
            <a:schemeClr val="tx1"/>
          </a:solidFill>
          <a:latin typeface="+mn-lt"/>
          <a:ea typeface="+mn-ea"/>
          <a:cs typeface="+mn-cs"/>
        </a:defRPr>
      </a:lvl3pPr>
      <a:lvl4pPr marL="2673660" algn="l" defTabSz="1782440" rtl="0" eaLnBrk="1" latinLnBrk="0" hangingPunct="1">
        <a:defRPr sz="3509" kern="1200">
          <a:solidFill>
            <a:schemeClr val="tx1"/>
          </a:solidFill>
          <a:latin typeface="+mn-lt"/>
          <a:ea typeface="+mn-ea"/>
          <a:cs typeface="+mn-cs"/>
        </a:defRPr>
      </a:lvl4pPr>
      <a:lvl5pPr marL="3564880" algn="l" defTabSz="1782440" rtl="0" eaLnBrk="1" latinLnBrk="0" hangingPunct="1">
        <a:defRPr sz="3509" kern="1200">
          <a:solidFill>
            <a:schemeClr val="tx1"/>
          </a:solidFill>
          <a:latin typeface="+mn-lt"/>
          <a:ea typeface="+mn-ea"/>
          <a:cs typeface="+mn-cs"/>
        </a:defRPr>
      </a:lvl5pPr>
      <a:lvl6pPr marL="4456100" algn="l" defTabSz="1782440" rtl="0" eaLnBrk="1" latinLnBrk="0" hangingPunct="1">
        <a:defRPr sz="3509" kern="1200">
          <a:solidFill>
            <a:schemeClr val="tx1"/>
          </a:solidFill>
          <a:latin typeface="+mn-lt"/>
          <a:ea typeface="+mn-ea"/>
          <a:cs typeface="+mn-cs"/>
        </a:defRPr>
      </a:lvl6pPr>
      <a:lvl7pPr marL="5347320" algn="l" defTabSz="1782440" rtl="0" eaLnBrk="1" latinLnBrk="0" hangingPunct="1">
        <a:defRPr sz="3509" kern="1200">
          <a:solidFill>
            <a:schemeClr val="tx1"/>
          </a:solidFill>
          <a:latin typeface="+mn-lt"/>
          <a:ea typeface="+mn-ea"/>
          <a:cs typeface="+mn-cs"/>
        </a:defRPr>
      </a:lvl7pPr>
      <a:lvl8pPr marL="6238540" algn="l" defTabSz="1782440" rtl="0" eaLnBrk="1" latinLnBrk="0" hangingPunct="1">
        <a:defRPr sz="3509" kern="1200">
          <a:solidFill>
            <a:schemeClr val="tx1"/>
          </a:solidFill>
          <a:latin typeface="+mn-lt"/>
          <a:ea typeface="+mn-ea"/>
          <a:cs typeface="+mn-cs"/>
        </a:defRPr>
      </a:lvl8pPr>
      <a:lvl9pPr marL="7129760" algn="l" defTabSz="1782440" rtl="0" eaLnBrk="1" latinLnBrk="0" hangingPunct="1">
        <a:defRPr sz="3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docs.google.com/presentation/d/1vYmR0lNwAagBLygEWbJ0dStgttIoclFud4BzidOwkq4/edit"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g"/><Relationship Id="rId1" Type="http://schemas.openxmlformats.org/officeDocument/2006/relationships/slideLayout" Target="../slideLayouts/slideLayout3.xml"/><Relationship Id="rId5" Type="http://schemas.openxmlformats.org/officeDocument/2006/relationships/image" Target="../media/image17.jpeg"/><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9.gif"/><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image" Target="../media/image21.jpg"/><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1593411"/>
            <a:ext cx="17068799" cy="1569660"/>
          </a:xfrm>
          <a:prstGeom prst="rect">
            <a:avLst/>
          </a:prstGeom>
          <a:noFill/>
        </p:spPr>
        <p:txBody>
          <a:bodyPr wrap="square" rtlCol="0">
            <a:spAutoFit/>
          </a:bodyPr>
          <a:lstStyle/>
          <a:p>
            <a:pPr algn="ctr"/>
            <a:r>
              <a:rPr lang="en-US" altLang="en-US" sz="9600" dirty="0">
                <a:solidFill>
                  <a:srgbClr val="0070C0"/>
                </a:solidFill>
                <a:latin typeface="+mj-lt"/>
                <a:sym typeface="Symbol" pitchFamily="18" charset="2"/>
              </a:rPr>
              <a:t>-</a:t>
            </a:r>
            <a:r>
              <a:rPr lang="en-US" altLang="en-US" sz="9600" dirty="0">
                <a:solidFill>
                  <a:srgbClr val="0070C0"/>
                </a:solidFill>
                <a:latin typeface="+mj-lt"/>
              </a:rPr>
              <a:t> Adrenoceptors blockers</a:t>
            </a:r>
            <a:endParaRPr lang="en-US" sz="9600" dirty="0">
              <a:solidFill>
                <a:srgbClr val="0070C0"/>
              </a:solidFill>
              <a:latin typeface="+mj-lt"/>
            </a:endParaRPr>
          </a:p>
        </p:txBody>
      </p:sp>
      <p:sp>
        <p:nvSpPr>
          <p:cNvPr id="3" name="TextBox 2"/>
          <p:cNvSpPr txBox="1"/>
          <p:nvPr/>
        </p:nvSpPr>
        <p:spPr>
          <a:xfrm>
            <a:off x="8803758" y="4143588"/>
            <a:ext cx="13565587" cy="6001643"/>
          </a:xfrm>
          <a:prstGeom prst="rect">
            <a:avLst/>
          </a:prstGeom>
          <a:noFill/>
        </p:spPr>
        <p:txBody>
          <a:bodyPr wrap="square" rtlCol="0">
            <a:spAutoFit/>
          </a:bodyPr>
          <a:lstStyle/>
          <a:p>
            <a:r>
              <a:rPr lang="en-US" sz="3200" dirty="0">
                <a:solidFill>
                  <a:schemeClr val="accent4">
                    <a:lumMod val="75000"/>
                  </a:schemeClr>
                </a:solidFill>
              </a:rPr>
              <a:t>OBJECTIVES: </a:t>
            </a:r>
          </a:p>
          <a:p>
            <a:pPr marL="914400" lvl="1" indent="-457200">
              <a:buFont typeface="Arial" charset="0"/>
              <a:buChar char="•"/>
            </a:pPr>
            <a:r>
              <a:rPr lang="en-US" sz="3200" dirty="0"/>
              <a:t>Describe the different classifications for drugs that can block sympathetic nervous system.</a:t>
            </a:r>
          </a:p>
          <a:p>
            <a:pPr marL="914400" lvl="1" indent="-457200">
              <a:buFont typeface="Arial" charset="0"/>
              <a:buChar char="•"/>
            </a:pPr>
            <a:r>
              <a:rPr lang="en-US" sz="3200" dirty="0"/>
              <a:t>Describe the kinetics, dynamics, uses and side effects of alpha adrenergic drugs. </a:t>
            </a:r>
          </a:p>
          <a:p>
            <a:pPr marL="914400" lvl="1" indent="-457200">
              <a:buFont typeface="Arial" charset="0"/>
              <a:buChar char="•"/>
            </a:pPr>
            <a:r>
              <a:rPr lang="en-US" sz="3200" dirty="0"/>
              <a:t>Identify Difference between selective and non selective beta blockers.</a:t>
            </a:r>
          </a:p>
          <a:p>
            <a:pPr marL="914400" lvl="1" indent="-457200">
              <a:buFont typeface="Arial" charset="0"/>
              <a:buChar char="•"/>
            </a:pPr>
            <a:r>
              <a:rPr lang="en-US" sz="3200" dirty="0"/>
              <a:t>Identify the different classifications for beta receptors blockers.</a:t>
            </a:r>
          </a:p>
          <a:p>
            <a:pPr marL="914400" lvl="1" indent="-457200">
              <a:buFont typeface="Arial" charset="0"/>
              <a:buChar char="•"/>
            </a:pPr>
            <a:r>
              <a:rPr lang="en-US" sz="3200" dirty="0"/>
              <a:t>Describe the kinetics, dynamics, uses and side effects of beta adrenergic drugs. </a:t>
            </a:r>
          </a:p>
          <a:p>
            <a:pPr marL="914400" lvl="1" indent="-457200">
              <a:buFont typeface="Arial" charset="0"/>
              <a:buChar char="•"/>
            </a:pPr>
            <a:r>
              <a:rPr lang="en-US" sz="3200" dirty="0"/>
              <a:t>Know the preferable drug for diseases such as hypertension, glaucoma, arrhythmia, myocardial infarction, anxiety, migraine and ect.... </a:t>
            </a:r>
          </a:p>
          <a:p>
            <a:endParaRPr lang="en-US" sz="3200" dirty="0">
              <a:solidFill>
                <a:schemeClr val="accent4">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805" y="4113245"/>
            <a:ext cx="3877389" cy="3226785"/>
          </a:xfrm>
          <a:prstGeom prst="rect">
            <a:avLst/>
          </a:prstGeom>
        </p:spPr>
      </p:pic>
    </p:spTree>
    <p:extLst>
      <p:ext uri="{BB962C8B-B14F-4D97-AF65-F5344CB8AC3E}">
        <p14:creationId xmlns:p14="http://schemas.microsoft.com/office/powerpoint/2010/main" val="805842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52893"/>
            <a:ext cx="23766463" cy="769441"/>
          </a:xfrm>
          <a:prstGeom prst="rect">
            <a:avLst/>
          </a:prstGeom>
          <a:noFill/>
        </p:spPr>
        <p:txBody>
          <a:bodyPr wrap="square" rtlCol="0">
            <a:spAutoFit/>
          </a:bodyPr>
          <a:lstStyle/>
          <a:p>
            <a:pPr algn="ctr"/>
            <a:r>
              <a:rPr lang="en-US" sz="4400" b="1" u="sng" dirty="0">
                <a:solidFill>
                  <a:srgbClr val="0070C0"/>
                </a:solidFill>
              </a:rPr>
              <a:t>Cont…. Propranolol</a:t>
            </a:r>
            <a:endParaRPr lang="en-US" sz="2400" b="1" u="sng" dirty="0">
              <a:solidFill>
                <a:srgbClr val="0070C0"/>
              </a:solidFill>
            </a:endParaRPr>
          </a:p>
        </p:txBody>
      </p:sp>
      <p:sp>
        <p:nvSpPr>
          <p:cNvPr id="3" name="TextBox 2"/>
          <p:cNvSpPr txBox="1"/>
          <p:nvPr/>
        </p:nvSpPr>
        <p:spPr>
          <a:xfrm>
            <a:off x="1537836" y="9663079"/>
            <a:ext cx="10701867" cy="1938992"/>
          </a:xfrm>
          <a:prstGeom prst="rect">
            <a:avLst/>
          </a:prstGeom>
          <a:noFill/>
        </p:spPr>
        <p:txBody>
          <a:bodyPr wrap="square" rtlCol="0">
            <a:spAutoFit/>
          </a:bodyPr>
          <a:lstStyle/>
          <a:p>
            <a:pPr marL="514350" indent="-514350">
              <a:buFont typeface="+mj-lt"/>
              <a:buAutoNum type="arabicPeriod" startAt="6"/>
            </a:pPr>
            <a:r>
              <a:rPr lang="en-US" sz="2400" dirty="0"/>
              <a:t>Metabolism by blocking mainly </a:t>
            </a:r>
            <a:r>
              <a:rPr lang="en-US" sz="2400" dirty="0">
                <a:solidFill>
                  <a:srgbClr val="C00000"/>
                </a:solidFill>
              </a:rPr>
              <a:t>Beta2: </a:t>
            </a:r>
          </a:p>
          <a:p>
            <a:pPr marL="971550" lvl="1" indent="-514350">
              <a:buFont typeface="Arial" charset="0"/>
              <a:buChar char="•"/>
            </a:pPr>
            <a:r>
              <a:rPr lang="en-US" sz="2400" dirty="0"/>
              <a:t>In liver:: decrease </a:t>
            </a:r>
            <a:r>
              <a:rPr lang="en-US" sz="2400" dirty="0">
                <a:solidFill>
                  <a:srgbClr val="C00000"/>
                </a:solidFill>
              </a:rPr>
              <a:t>glycogenolysis </a:t>
            </a:r>
            <a:r>
              <a:rPr lang="en-US" sz="2400" dirty="0"/>
              <a:t>thus causing </a:t>
            </a:r>
            <a:r>
              <a:rPr lang="en-US" sz="2400" dirty="0">
                <a:solidFill>
                  <a:srgbClr val="C00000"/>
                </a:solidFill>
              </a:rPr>
              <a:t>hypoglycemia</a:t>
            </a:r>
            <a:r>
              <a:rPr lang="en-US" sz="2400" dirty="0"/>
              <a:t>. </a:t>
            </a:r>
          </a:p>
          <a:p>
            <a:pPr marL="971550" lvl="1" indent="-514350">
              <a:buFont typeface="Arial" charset="0"/>
              <a:buChar char="•"/>
            </a:pPr>
            <a:r>
              <a:rPr lang="en-US" sz="2400" dirty="0"/>
              <a:t>In pancreas: decrease </a:t>
            </a:r>
            <a:r>
              <a:rPr lang="en-US" sz="2400" dirty="0">
                <a:solidFill>
                  <a:srgbClr val="C00000"/>
                </a:solidFill>
              </a:rPr>
              <a:t>glucagon secretion.</a:t>
            </a:r>
          </a:p>
          <a:p>
            <a:pPr marL="971550" lvl="1" indent="-514350">
              <a:buFont typeface="Arial" charset="0"/>
              <a:buChar char="•"/>
            </a:pPr>
            <a:r>
              <a:rPr lang="en-US" sz="2400" dirty="0"/>
              <a:t>In adipocytes: decrease </a:t>
            </a:r>
            <a:r>
              <a:rPr lang="en-US" sz="2400" dirty="0">
                <a:solidFill>
                  <a:srgbClr val="C00000"/>
                </a:solidFill>
              </a:rPr>
              <a:t>lipolysis. </a:t>
            </a:r>
          </a:p>
          <a:p>
            <a:pPr marL="971550" lvl="1" indent="-514350">
              <a:buFont typeface="Arial" charset="0"/>
              <a:buChar char="•"/>
            </a:pPr>
            <a:r>
              <a:rPr lang="en-US" sz="2400" dirty="0"/>
              <a:t>In skeletal muscles: decrease </a:t>
            </a:r>
            <a:r>
              <a:rPr lang="en-US" sz="2400" dirty="0">
                <a:solidFill>
                  <a:srgbClr val="C00000"/>
                </a:solidFill>
              </a:rPr>
              <a:t>glycolysis. </a:t>
            </a:r>
          </a:p>
        </p:txBody>
      </p:sp>
      <p:sp>
        <p:nvSpPr>
          <p:cNvPr id="5" name="TextBox 4"/>
          <p:cNvSpPr txBox="1"/>
          <p:nvPr/>
        </p:nvSpPr>
        <p:spPr>
          <a:xfrm>
            <a:off x="1537836" y="1322334"/>
            <a:ext cx="16437930" cy="8217634"/>
          </a:xfrm>
          <a:prstGeom prst="rect">
            <a:avLst/>
          </a:prstGeom>
          <a:noFill/>
        </p:spPr>
        <p:txBody>
          <a:bodyPr wrap="square" rtlCol="0">
            <a:spAutoFit/>
          </a:bodyPr>
          <a:lstStyle/>
          <a:p>
            <a:r>
              <a:rPr lang="en-US" sz="2400" dirty="0">
                <a:solidFill>
                  <a:srgbClr val="0070C0"/>
                </a:solidFill>
              </a:rPr>
              <a:t>Actions: </a:t>
            </a:r>
          </a:p>
          <a:p>
            <a:pPr marL="514350" indent="-514350">
              <a:buFont typeface="+mj-lt"/>
              <a:buAutoNum type="arabicPeriod"/>
            </a:pPr>
            <a:r>
              <a:rPr lang="en-US" sz="2400" dirty="0"/>
              <a:t>Heart: </a:t>
            </a:r>
            <a:r>
              <a:rPr lang="en-US" altLang="en-US" sz="2400" b="1" dirty="0">
                <a:latin typeface="Arial Narrow" charset="0"/>
              </a:rPr>
              <a:t>by blocking</a:t>
            </a:r>
            <a:r>
              <a:rPr lang="en-US" altLang="en-US" sz="2400" b="1" dirty="0">
                <a:solidFill>
                  <a:srgbClr val="FF0000"/>
                </a:solidFill>
                <a:latin typeface="Arial Narrow" charset="0"/>
              </a:rPr>
              <a:t> </a:t>
            </a:r>
            <a:r>
              <a:rPr lang="en-US" altLang="en-US" sz="2400" b="1" dirty="0">
                <a:solidFill>
                  <a:srgbClr val="C00000"/>
                </a:solidFill>
                <a:latin typeface="Symbol" charset="2"/>
              </a:rPr>
              <a:t>b</a:t>
            </a:r>
            <a:r>
              <a:rPr lang="en-US" altLang="en-US" sz="2400" b="1" baseline="-25000" dirty="0">
                <a:solidFill>
                  <a:srgbClr val="C00000"/>
                </a:solidFill>
                <a:latin typeface="Symbol" charset="2"/>
              </a:rPr>
              <a:t>1</a:t>
            </a:r>
            <a:r>
              <a:rPr lang="en-US" altLang="en-US" sz="2400" b="1" dirty="0">
                <a:solidFill>
                  <a:srgbClr val="FF0000"/>
                </a:solidFill>
                <a:latin typeface="Arial Narrow" charset="0"/>
              </a:rPr>
              <a:t> </a:t>
            </a:r>
            <a:endParaRPr lang="en-US" sz="2400" dirty="0"/>
          </a:p>
          <a:p>
            <a:pPr marL="971550" lvl="1" indent="-514350">
              <a:buFont typeface="Arial" charset="0"/>
              <a:buChar char="•"/>
            </a:pPr>
            <a:r>
              <a:rPr lang="en-US" sz="2400" dirty="0"/>
              <a:t>Inhibit heart properties which leads to </a:t>
            </a:r>
            <a:r>
              <a:rPr lang="en-US" sz="2400" dirty="0">
                <a:solidFill>
                  <a:srgbClr val="C00000"/>
                </a:solidFill>
              </a:rPr>
              <a:t>decrease in cardiac output.</a:t>
            </a:r>
          </a:p>
          <a:p>
            <a:pPr marL="971550" lvl="1" indent="-514350">
              <a:buFont typeface="Arial" charset="0"/>
              <a:buChar char="•"/>
            </a:pPr>
            <a:r>
              <a:rPr lang="en-US" sz="2400" dirty="0"/>
              <a:t>Has anti-ischemic action. (decrease cardiac work thus </a:t>
            </a:r>
            <a:r>
              <a:rPr lang="en-US" sz="2400" dirty="0">
                <a:solidFill>
                  <a:srgbClr val="C00000"/>
                </a:solidFill>
              </a:rPr>
              <a:t>prevent more oxygen consumption.)</a:t>
            </a:r>
          </a:p>
          <a:p>
            <a:pPr marL="971550" lvl="1" indent="-514350">
              <a:buFont typeface="Arial" charset="0"/>
              <a:buChar char="•"/>
            </a:pPr>
            <a:r>
              <a:rPr lang="en-US" sz="2400" dirty="0"/>
              <a:t>Has anti-arrhythmic effect. Decreases </a:t>
            </a:r>
            <a:r>
              <a:rPr lang="en-US" sz="2400" dirty="0">
                <a:solidFill>
                  <a:srgbClr val="C00000"/>
                </a:solidFill>
              </a:rPr>
              <a:t>excitability</a:t>
            </a:r>
            <a:r>
              <a:rPr lang="en-US" sz="2400" dirty="0"/>
              <a:t>, </a:t>
            </a:r>
            <a:r>
              <a:rPr lang="en-US" sz="2400" dirty="0">
                <a:solidFill>
                  <a:srgbClr val="C00000"/>
                </a:solidFill>
              </a:rPr>
              <a:t>automaticity</a:t>
            </a:r>
            <a:r>
              <a:rPr lang="en-US" sz="2400" dirty="0"/>
              <a:t> and </a:t>
            </a:r>
            <a:r>
              <a:rPr lang="en-US" sz="2400" dirty="0">
                <a:solidFill>
                  <a:srgbClr val="C00000"/>
                </a:solidFill>
              </a:rPr>
              <a:t>conductivity</a:t>
            </a:r>
            <a:r>
              <a:rPr lang="en-US" sz="2400" dirty="0"/>
              <a:t> by membrane stabilizing action. </a:t>
            </a:r>
          </a:p>
          <a:p>
            <a:pPr marL="971550" lvl="1" indent="-514350">
              <a:buFont typeface="Arial" charset="0"/>
              <a:buChar char="•"/>
            </a:pPr>
            <a:endParaRPr lang="en-US" sz="2400" dirty="0"/>
          </a:p>
          <a:p>
            <a:pPr marL="514350" indent="-514350">
              <a:buFont typeface="+mj-lt"/>
              <a:buAutoNum type="arabicPeriod"/>
            </a:pPr>
            <a:r>
              <a:rPr lang="en-US" sz="2400" dirty="0"/>
              <a:t>Blood pressure by block </a:t>
            </a:r>
            <a:r>
              <a:rPr lang="en-US" sz="2400" dirty="0">
                <a:solidFill>
                  <a:srgbClr val="C00000"/>
                </a:solidFill>
              </a:rPr>
              <a:t>beta 1 and 2: </a:t>
            </a:r>
          </a:p>
          <a:p>
            <a:pPr marL="971550" lvl="1" indent="-514350">
              <a:buFont typeface="Arial" charset="0"/>
              <a:buChar char="•"/>
            </a:pPr>
            <a:r>
              <a:rPr lang="en-US" sz="2400" dirty="0"/>
              <a:t>Has anti-hypertensive action by many ways: </a:t>
            </a:r>
          </a:p>
          <a:p>
            <a:pPr marL="1428750" lvl="2" indent="-514350">
              <a:buFont typeface="Courier New" charset="0"/>
              <a:buChar char="o"/>
            </a:pPr>
            <a:r>
              <a:rPr lang="en-US" sz="2400" dirty="0">
                <a:solidFill>
                  <a:srgbClr val="C00000"/>
                </a:solidFill>
              </a:rPr>
              <a:t>Decrease cardiac output</a:t>
            </a:r>
            <a:r>
              <a:rPr lang="en-US" sz="2400" dirty="0"/>
              <a:t> by inhibiting heart properties. </a:t>
            </a:r>
          </a:p>
          <a:p>
            <a:pPr marL="1428750" lvl="2" indent="-514350">
              <a:buFont typeface="Courier New" charset="0"/>
              <a:buChar char="o"/>
            </a:pPr>
            <a:r>
              <a:rPr lang="en-US" sz="2400" dirty="0">
                <a:solidFill>
                  <a:srgbClr val="C00000"/>
                </a:solidFill>
              </a:rPr>
              <a:t>Decrease renin and RASS system. </a:t>
            </a:r>
          </a:p>
          <a:p>
            <a:pPr marL="1428750" lvl="2" indent="-514350">
              <a:buFont typeface="Courier New" charset="0"/>
              <a:buChar char="o"/>
            </a:pPr>
            <a:r>
              <a:rPr lang="en-US" sz="2400" dirty="0"/>
              <a:t>Presynaptic inhibition of nor-epinephrine release form adrenergic nerves. </a:t>
            </a:r>
          </a:p>
          <a:p>
            <a:pPr marL="1428750" lvl="2" indent="-514350">
              <a:buFont typeface="Courier New" charset="0"/>
              <a:buChar char="o"/>
            </a:pPr>
            <a:r>
              <a:rPr lang="en-US" sz="2400" dirty="0"/>
              <a:t>Inhibiting sympathetic outflow in CNS. </a:t>
            </a:r>
          </a:p>
          <a:p>
            <a:pPr marL="1428750" lvl="2" indent="-514350">
              <a:buFont typeface="Courier New" charset="0"/>
              <a:buChar char="o"/>
            </a:pPr>
            <a:endParaRPr lang="en-US" sz="2400" dirty="0"/>
          </a:p>
          <a:p>
            <a:pPr marL="514350" indent="-514350">
              <a:buFont typeface="+mj-lt"/>
              <a:buAutoNum type="arabicPeriod"/>
            </a:pPr>
            <a:r>
              <a:rPr lang="en-US" sz="2400" dirty="0"/>
              <a:t>Blood vessels by blocking</a:t>
            </a:r>
            <a:r>
              <a:rPr lang="en-US" sz="2400" dirty="0">
                <a:solidFill>
                  <a:srgbClr val="C00000"/>
                </a:solidFill>
              </a:rPr>
              <a:t> Beta2: </a:t>
            </a:r>
          </a:p>
          <a:p>
            <a:pPr marL="971550" lvl="1" indent="-514350">
              <a:buFont typeface="Arial" charset="0"/>
              <a:buChar char="•"/>
            </a:pPr>
            <a:r>
              <a:rPr lang="en-US" sz="2400" dirty="0"/>
              <a:t>Vasoconstriction which leads to decrease blood flow mainly to muscles and the other organs (causes cold extremities). </a:t>
            </a:r>
          </a:p>
          <a:p>
            <a:pPr marL="800100" lvl="1" indent="-342900">
              <a:buFont typeface="Arial" charset="0"/>
              <a:buChar char="•"/>
            </a:pPr>
            <a:r>
              <a:rPr lang="en-US" sz="2400" dirty="0">
                <a:solidFill>
                  <a:srgbClr val="FF0000"/>
                </a:solidFill>
              </a:rPr>
              <a:t>Blood flow to the brain is not affected at all. </a:t>
            </a:r>
          </a:p>
          <a:p>
            <a:pPr marL="514350" indent="-514350">
              <a:buFont typeface="+mj-lt"/>
              <a:buAutoNum type="arabicPeriod"/>
            </a:pPr>
            <a:endParaRPr lang="en-US" sz="2400" dirty="0"/>
          </a:p>
          <a:p>
            <a:pPr marL="514350" indent="-514350">
              <a:buFont typeface="+mj-lt"/>
              <a:buAutoNum type="arabicPeriod"/>
            </a:pPr>
            <a:r>
              <a:rPr lang="en-US" sz="2400" dirty="0"/>
              <a:t>Bronchi by blocking </a:t>
            </a:r>
            <a:r>
              <a:rPr lang="en-US" sz="2400" dirty="0">
                <a:solidFill>
                  <a:srgbClr val="C00000"/>
                </a:solidFill>
              </a:rPr>
              <a:t>Beta2: </a:t>
            </a:r>
          </a:p>
          <a:p>
            <a:pPr marL="971550" lvl="1" indent="-514350">
              <a:buFont typeface="Arial" charset="0"/>
              <a:buChar char="•"/>
            </a:pPr>
            <a:r>
              <a:rPr lang="en-US" sz="2400" dirty="0"/>
              <a:t>Bronchospasm specially in susceptible patients. </a:t>
            </a:r>
            <a:r>
              <a:rPr lang="en-US" sz="2400" dirty="0">
                <a:solidFill>
                  <a:schemeClr val="bg1">
                    <a:lumMod val="50000"/>
                  </a:schemeClr>
                </a:solidFill>
              </a:rPr>
              <a:t>As in asthma and COPD.</a:t>
            </a:r>
            <a:r>
              <a:rPr lang="en-US" sz="2400" dirty="0"/>
              <a:t> </a:t>
            </a:r>
          </a:p>
          <a:p>
            <a:pPr marL="514350" indent="-514350">
              <a:buFont typeface="+mj-lt"/>
              <a:buAutoNum type="arabicPeriod"/>
            </a:pPr>
            <a:endParaRPr lang="en-US" sz="2400" dirty="0"/>
          </a:p>
          <a:p>
            <a:pPr marL="514350" indent="-514350">
              <a:buFont typeface="+mj-lt"/>
              <a:buAutoNum type="arabicPeriod"/>
            </a:pPr>
            <a:r>
              <a:rPr lang="en-US" sz="2400" dirty="0"/>
              <a:t>Intestine by blocking </a:t>
            </a:r>
            <a:r>
              <a:rPr lang="en-US" sz="2400" dirty="0">
                <a:solidFill>
                  <a:srgbClr val="C00000"/>
                </a:solidFill>
              </a:rPr>
              <a:t>Beta2: </a:t>
            </a:r>
          </a:p>
          <a:p>
            <a:pPr marL="971550" lvl="1" indent="-514350">
              <a:buFont typeface="Arial" charset="0"/>
              <a:buChar char="•"/>
            </a:pPr>
            <a:r>
              <a:rPr lang="en-US" sz="2400" dirty="0"/>
              <a:t>Increase intestinal motility. </a:t>
            </a:r>
          </a:p>
        </p:txBody>
      </p:sp>
      <p:sp>
        <p:nvSpPr>
          <p:cNvPr id="7" name="TextBox 2"/>
          <p:cNvSpPr txBox="1"/>
          <p:nvPr/>
        </p:nvSpPr>
        <p:spPr>
          <a:xfrm>
            <a:off x="11394895" y="9286880"/>
            <a:ext cx="10701867" cy="1200329"/>
          </a:xfrm>
          <a:prstGeom prst="rect">
            <a:avLst/>
          </a:prstGeom>
          <a:noFill/>
        </p:spPr>
        <p:txBody>
          <a:bodyPr wrap="square" rtlCol="0">
            <a:spAutoFit/>
          </a:bodyPr>
          <a:lstStyle/>
          <a:p>
            <a:pPr marL="971550" lvl="1" indent="-514350">
              <a:buFont typeface="Arial" charset="0"/>
              <a:buChar char="•"/>
            </a:pPr>
            <a:endParaRPr lang="en-US" sz="2400" dirty="0"/>
          </a:p>
          <a:p>
            <a:pPr marL="514350" indent="-514350">
              <a:buFont typeface="+mj-lt"/>
              <a:buAutoNum type="arabicPeriod" startAt="7"/>
            </a:pPr>
            <a:r>
              <a:rPr lang="en-US" sz="2400" dirty="0"/>
              <a:t>On peripheral and central nervous system: </a:t>
            </a:r>
          </a:p>
          <a:p>
            <a:pPr marL="971550" lvl="1" indent="-514350">
              <a:buFont typeface="Arial" charset="0"/>
              <a:buChar char="•"/>
            </a:pPr>
            <a:r>
              <a:rPr lang="en-US" sz="2400" dirty="0"/>
              <a:t>Has local anesthetic effect which then decreases tremor and anxiety. </a:t>
            </a:r>
          </a:p>
        </p:txBody>
      </p:sp>
    </p:spTree>
    <p:extLst>
      <p:ext uri="{BB962C8B-B14F-4D97-AF65-F5344CB8AC3E}">
        <p14:creationId xmlns:p14="http://schemas.microsoft.com/office/powerpoint/2010/main" val="453684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888139"/>
            <a:ext cx="10646229" cy="76020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4400" dirty="0">
                <a:solidFill>
                  <a:srgbClr val="0070C0"/>
                </a:solidFill>
              </a:rPr>
              <a:t>Labetalol</a:t>
            </a:r>
          </a:p>
          <a:p>
            <a:pPr marL="457200" indent="-457200">
              <a:buFont typeface="Arial" charset="0"/>
              <a:buChar char="•"/>
            </a:pPr>
            <a:r>
              <a:rPr lang="en-US" sz="2800" dirty="0"/>
              <a:t>Blocks alpha1 and beta. </a:t>
            </a:r>
          </a:p>
          <a:p>
            <a:pPr marL="457200" indent="-457200">
              <a:buFont typeface="Arial" charset="0"/>
              <a:buChar char="•"/>
            </a:pPr>
            <a:r>
              <a:rPr lang="en-US" sz="2800" dirty="0"/>
              <a:t>Rapid acting and non-selective with ISA.</a:t>
            </a:r>
          </a:p>
          <a:p>
            <a:pPr marL="457200" indent="-457200">
              <a:buFont typeface="Arial" charset="0"/>
              <a:buChar char="•"/>
            </a:pPr>
            <a:r>
              <a:rPr lang="en-US" sz="2800" dirty="0"/>
              <a:t>Local anesthetic effect. </a:t>
            </a:r>
          </a:p>
          <a:p>
            <a:pPr marL="457200" indent="-457200">
              <a:buFont typeface="Arial" charset="0"/>
              <a:buChar char="•"/>
            </a:pPr>
            <a:r>
              <a:rPr lang="en-US" sz="2800" dirty="0"/>
              <a:t>Do not alter serum lipid or blood glucose. </a:t>
            </a:r>
          </a:p>
          <a:p>
            <a:pPr marL="457200" indent="-457200">
              <a:buFont typeface="Arial" charset="0"/>
              <a:buChar char="•"/>
            </a:pPr>
            <a:r>
              <a:rPr lang="en-US" sz="2800" dirty="0"/>
              <a:t>Given p.o of IV. </a:t>
            </a:r>
          </a:p>
          <a:p>
            <a:pPr marL="457200" indent="-457200">
              <a:buFont typeface="Arial" charset="0"/>
              <a:buChar char="•"/>
            </a:pPr>
            <a:endParaRPr lang="en-US" sz="2800" dirty="0"/>
          </a:p>
          <a:p>
            <a:r>
              <a:rPr lang="en-US" sz="3600" dirty="0">
                <a:solidFill>
                  <a:srgbClr val="0070C0"/>
                </a:solidFill>
              </a:rPr>
              <a:t>Used in: </a:t>
            </a:r>
          </a:p>
          <a:p>
            <a:pPr marL="457200" indent="-457200">
              <a:buFont typeface="Arial" charset="0"/>
              <a:buChar char="•"/>
            </a:pPr>
            <a:r>
              <a:rPr lang="en-US" sz="2800" dirty="0"/>
              <a:t>Severe hypertension in pheochromocytoma.</a:t>
            </a:r>
          </a:p>
          <a:p>
            <a:pPr marL="457200" indent="-457200">
              <a:buFont typeface="Arial" charset="0"/>
              <a:buChar char="•"/>
            </a:pPr>
            <a:r>
              <a:rPr lang="en-US" sz="2800" dirty="0"/>
              <a:t>Hypertension crisis (e.g. during abrupt withdrawal of clonidine). </a:t>
            </a:r>
          </a:p>
          <a:p>
            <a:pPr marL="457200" indent="-457200">
              <a:buFont typeface="Arial" charset="0"/>
              <a:buChar char="•"/>
            </a:pPr>
            <a:r>
              <a:rPr lang="en-US" sz="2800" b="1" dirty="0"/>
              <a:t>Used in pregnancy-induced hypertension. </a:t>
            </a:r>
          </a:p>
          <a:p>
            <a:pPr marL="571500" indent="-571500">
              <a:buFont typeface="Arial" charset="0"/>
              <a:buChar char="•"/>
            </a:pPr>
            <a:endParaRPr lang="en-US" sz="3600" dirty="0">
              <a:solidFill>
                <a:srgbClr val="0070C0"/>
              </a:solidFill>
            </a:endParaRPr>
          </a:p>
          <a:p>
            <a:r>
              <a:rPr lang="en-US" sz="3600" dirty="0">
                <a:solidFill>
                  <a:srgbClr val="0070C0"/>
                </a:solidFill>
              </a:rPr>
              <a:t>ADRs: </a:t>
            </a:r>
          </a:p>
          <a:p>
            <a:pPr marL="457200" indent="-457200">
              <a:buFont typeface="Arial" charset="0"/>
              <a:buChar char="•"/>
            </a:pPr>
            <a:r>
              <a:rPr lang="en-US" sz="2800" dirty="0"/>
              <a:t>Orthostatic hypotension. </a:t>
            </a:r>
          </a:p>
          <a:p>
            <a:pPr marL="457200" indent="-457200">
              <a:buFont typeface="Arial" charset="0"/>
              <a:buChar char="•"/>
            </a:pPr>
            <a:r>
              <a:rPr lang="en-US" sz="2800" b="1" dirty="0"/>
              <a:t>Sedation</a:t>
            </a:r>
            <a:r>
              <a:rPr lang="en-US" sz="2800" dirty="0"/>
              <a:t>.</a:t>
            </a:r>
          </a:p>
          <a:p>
            <a:pPr marL="457200" indent="-457200">
              <a:buFont typeface="Arial" charset="0"/>
              <a:buChar char="•"/>
            </a:pPr>
            <a:r>
              <a:rPr lang="en-US" sz="2800" dirty="0"/>
              <a:t>Dizziness.</a:t>
            </a:r>
          </a:p>
        </p:txBody>
      </p:sp>
      <p:sp>
        <p:nvSpPr>
          <p:cNvPr id="3" name="TextBox 2"/>
          <p:cNvSpPr txBox="1"/>
          <p:nvPr/>
        </p:nvSpPr>
        <p:spPr>
          <a:xfrm>
            <a:off x="11131778" y="118424"/>
            <a:ext cx="12569371" cy="557075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4400" dirty="0">
                <a:solidFill>
                  <a:srgbClr val="0070C0"/>
                </a:solidFill>
              </a:rPr>
              <a:t>Carvedilol </a:t>
            </a:r>
          </a:p>
          <a:p>
            <a:pPr marL="457200" indent="-457200">
              <a:buFont typeface="Arial" charset="0"/>
              <a:buChar char="•"/>
            </a:pPr>
            <a:r>
              <a:rPr lang="en-US" sz="2800" dirty="0"/>
              <a:t>Block Alpha1 and Beta. </a:t>
            </a:r>
          </a:p>
          <a:p>
            <a:pPr marL="457200" indent="-457200">
              <a:buFont typeface="Arial" charset="0"/>
              <a:buChar char="•"/>
            </a:pPr>
            <a:r>
              <a:rPr lang="en-US" sz="2800" dirty="0"/>
              <a:t>Non selective with no ISA and no local anesthetic effect. </a:t>
            </a:r>
          </a:p>
          <a:p>
            <a:pPr marL="457200" indent="-457200">
              <a:buFont typeface="Arial" charset="0"/>
              <a:buChar char="•"/>
            </a:pPr>
            <a:r>
              <a:rPr lang="en-US" sz="2800" b="1" dirty="0"/>
              <a:t>Has anti-oxidant action. </a:t>
            </a:r>
          </a:p>
          <a:p>
            <a:pPr marL="457200" indent="-457200">
              <a:buFont typeface="Arial" charset="0"/>
              <a:buChar char="•"/>
            </a:pPr>
            <a:r>
              <a:rPr lang="en-US" sz="2800" dirty="0"/>
              <a:t>Favorable metabolic action. </a:t>
            </a:r>
          </a:p>
          <a:p>
            <a:endParaRPr lang="en-US" sz="3600" dirty="0">
              <a:solidFill>
                <a:srgbClr val="0070C0"/>
              </a:solidFill>
            </a:endParaRPr>
          </a:p>
          <a:p>
            <a:r>
              <a:rPr lang="en-US" sz="3600" dirty="0">
                <a:solidFill>
                  <a:srgbClr val="0070C0"/>
                </a:solidFill>
              </a:rPr>
              <a:t>Used in: </a:t>
            </a:r>
          </a:p>
          <a:p>
            <a:pPr marL="457200" indent="-457200">
              <a:buFont typeface="Arial" charset="0"/>
              <a:buChar char="•"/>
            </a:pPr>
            <a:r>
              <a:rPr lang="en-US" sz="2800" b="1" dirty="0"/>
              <a:t>Effectively in congestive heart failure </a:t>
            </a:r>
            <a:r>
              <a:rPr lang="en-US" sz="2800" dirty="0"/>
              <a:t>by reversing its pathophysiological changes. </a:t>
            </a:r>
          </a:p>
          <a:p>
            <a:endParaRPr lang="en-US" sz="3600" dirty="0">
              <a:solidFill>
                <a:srgbClr val="0070C0"/>
              </a:solidFill>
            </a:endParaRPr>
          </a:p>
          <a:p>
            <a:r>
              <a:rPr lang="en-US" sz="3600" dirty="0">
                <a:solidFill>
                  <a:srgbClr val="0070C0"/>
                </a:solidFill>
              </a:rPr>
              <a:t>ADRs: </a:t>
            </a:r>
          </a:p>
          <a:p>
            <a:pPr marL="457200" indent="-457200">
              <a:buFont typeface="Arial" charset="0"/>
              <a:buChar char="•"/>
            </a:pPr>
            <a:r>
              <a:rPr lang="en-US" sz="2800" dirty="0"/>
              <a:t>Edema.</a:t>
            </a:r>
          </a:p>
        </p:txBody>
      </p:sp>
      <p:sp>
        <p:nvSpPr>
          <p:cNvPr id="4" name="TextBox 1"/>
          <p:cNvSpPr txBox="1"/>
          <p:nvPr/>
        </p:nvSpPr>
        <p:spPr>
          <a:xfrm>
            <a:off x="11131778" y="5969101"/>
            <a:ext cx="12565063" cy="5878532"/>
          </a:xfrm>
          <a:prstGeom prst="rect">
            <a:avLst/>
          </a:prstGeom>
          <a:solidFill>
            <a:schemeClr val="bg1"/>
          </a:solidFill>
          <a:ln w="19050">
            <a:solidFill>
              <a:schemeClr val="accent1"/>
            </a:solidFill>
          </a:ln>
        </p:spPr>
        <p:txBody>
          <a:bodyPr wrap="square" rtlCol="0">
            <a:spAutoFit/>
          </a:bodyPr>
          <a:lstStyle/>
          <a:p>
            <a:pPr algn="ctr"/>
            <a:r>
              <a:rPr lang="en-US" sz="4000" b="1" i="1" u="sng" dirty="0">
                <a:solidFill>
                  <a:srgbClr val="0070C0"/>
                </a:solidFill>
              </a:rPr>
              <a:t>Selective beta1-receptor blockers</a:t>
            </a:r>
          </a:p>
          <a:p>
            <a:pPr marL="457200" indent="-457200">
              <a:buFont typeface="Arial" charset="0"/>
              <a:buChar char="•"/>
            </a:pPr>
            <a:endParaRPr lang="en-US" sz="2800" dirty="0"/>
          </a:p>
          <a:p>
            <a:pPr marL="457200" indent="-457200">
              <a:buFont typeface="Arial" charset="0"/>
              <a:buChar char="•"/>
            </a:pPr>
            <a:r>
              <a:rPr lang="en-US" sz="2800" dirty="0"/>
              <a:t>Selectivity in low doses but lost at high doses. </a:t>
            </a:r>
          </a:p>
          <a:p>
            <a:pPr marL="457200" indent="-457200">
              <a:buFont typeface="Arial" charset="0"/>
              <a:buChar char="•"/>
            </a:pPr>
            <a:r>
              <a:rPr lang="en-US" sz="2800" dirty="0"/>
              <a:t>Such as (</a:t>
            </a:r>
            <a:r>
              <a:rPr lang="en-US" altLang="en-US" sz="2800" b="1" dirty="0"/>
              <a:t>Atenolol</a:t>
            </a:r>
            <a:r>
              <a:rPr lang="en-US" altLang="en-US" sz="2800" dirty="0"/>
              <a:t> / </a:t>
            </a:r>
            <a:r>
              <a:rPr lang="en-US" altLang="x-none" sz="2800" b="1" dirty="0">
                <a:latin typeface="Times New Roman" charset="0"/>
                <a:ea typeface="Times New Roman" charset="0"/>
                <a:cs typeface="Times New Roman" charset="0"/>
              </a:rPr>
              <a:t>bisoprolol </a:t>
            </a:r>
            <a:r>
              <a:rPr lang="en-US" altLang="en-US" sz="2800" dirty="0"/>
              <a:t>/ </a:t>
            </a:r>
            <a:r>
              <a:rPr lang="en-US" altLang="x-none" sz="2800" b="1" dirty="0"/>
              <a:t>Esmolol /  Metoprolol</a:t>
            </a:r>
            <a:r>
              <a:rPr lang="en-US" altLang="x-none" sz="2800" b="1" dirty="0">
                <a:latin typeface="Times New Roman" charset="0"/>
                <a:ea typeface="Times New Roman" charset="0"/>
                <a:cs typeface="Times New Roman" charset="0"/>
              </a:rPr>
              <a:t> )</a:t>
            </a:r>
            <a:endParaRPr lang="en-US" sz="2800" dirty="0"/>
          </a:p>
          <a:p>
            <a:pPr marL="457200" indent="-457200">
              <a:buFont typeface="Arial" charset="0"/>
              <a:buChar char="•"/>
            </a:pPr>
            <a:r>
              <a:rPr lang="en-US" sz="2800" dirty="0"/>
              <a:t>No change in lipid or glucose. </a:t>
            </a:r>
          </a:p>
          <a:p>
            <a:pPr marL="457200" indent="-457200">
              <a:buFont typeface="Arial" charset="0"/>
              <a:buChar char="•"/>
            </a:pPr>
            <a:r>
              <a:rPr lang="en-US" sz="2800" b="1" dirty="0"/>
              <a:t>No bronchoconstriction. </a:t>
            </a:r>
          </a:p>
          <a:p>
            <a:pPr marL="457200" indent="-457200">
              <a:buFont typeface="Arial" charset="0"/>
              <a:buChar char="•"/>
            </a:pPr>
            <a:r>
              <a:rPr lang="en-US" sz="2800" b="1" dirty="0"/>
              <a:t>Are preferable in patients with: </a:t>
            </a:r>
          </a:p>
          <a:p>
            <a:pPr marL="1657350" lvl="2" indent="-742950">
              <a:buFont typeface="+mj-lt"/>
              <a:buAutoNum type="arabicPeriod"/>
            </a:pPr>
            <a:r>
              <a:rPr lang="en-US" sz="2800" dirty="0"/>
              <a:t>Asthma and COPD. </a:t>
            </a:r>
          </a:p>
          <a:p>
            <a:pPr marL="1657350" lvl="2" indent="-742950">
              <a:buFont typeface="+mj-lt"/>
              <a:buAutoNum type="arabicPeriod"/>
            </a:pPr>
            <a:r>
              <a:rPr lang="en-US" sz="2800" dirty="0"/>
              <a:t>Raynaud’s phenomenon and PVD. </a:t>
            </a:r>
          </a:p>
          <a:p>
            <a:pPr marL="1657350" lvl="2" indent="-742950">
              <a:buFont typeface="+mj-lt"/>
              <a:buAutoNum type="arabicPeriod"/>
            </a:pPr>
            <a:r>
              <a:rPr lang="en-US" sz="2800" dirty="0"/>
              <a:t>Diabetics and other dyslipidemias. </a:t>
            </a:r>
          </a:p>
          <a:p>
            <a:pPr marL="1657350" lvl="2" indent="-742950">
              <a:buFont typeface="+mj-lt"/>
              <a:buAutoNum type="arabicPeriod"/>
            </a:pPr>
            <a:r>
              <a:rPr lang="en-US" sz="2800" dirty="0"/>
              <a:t>Variant angina. </a:t>
            </a:r>
          </a:p>
          <a:p>
            <a:pPr marL="1657350" lvl="2" indent="-742950">
              <a:buFont typeface="+mj-lt"/>
              <a:buAutoNum type="arabicPeriod"/>
            </a:pPr>
            <a:endParaRPr lang="en-US" sz="2800" dirty="0"/>
          </a:p>
          <a:p>
            <a:pPr marL="1657350" lvl="2" indent="-742950">
              <a:buFont typeface="+mj-lt"/>
              <a:buAutoNum type="arabicPeriod"/>
            </a:pPr>
            <a:endParaRPr lang="en-US" sz="2800" dirty="0"/>
          </a:p>
        </p:txBody>
      </p:sp>
      <p:sp>
        <p:nvSpPr>
          <p:cNvPr id="5" name="مستطيل 4"/>
          <p:cNvSpPr/>
          <p:nvPr/>
        </p:nvSpPr>
        <p:spPr>
          <a:xfrm>
            <a:off x="4479568" y="2603480"/>
            <a:ext cx="5128210" cy="356838"/>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rtl="1"/>
            <a:r>
              <a:rPr lang="en-US" dirty="0">
                <a:solidFill>
                  <a:schemeClr val="bg1">
                    <a:lumMod val="50000"/>
                  </a:schemeClr>
                </a:solidFill>
              </a:rPr>
              <a:t>Labetalol = L(</a:t>
            </a:r>
            <a:r>
              <a:rPr lang="en-US" altLang="en-US" b="1" dirty="0">
                <a:solidFill>
                  <a:schemeClr val="bg1">
                    <a:lumMod val="50000"/>
                  </a:schemeClr>
                </a:solidFill>
                <a:sym typeface="Symbol" pitchFamily="18" charset="2"/>
              </a:rPr>
              <a:t></a:t>
            </a:r>
            <a:r>
              <a:rPr lang="en-US" altLang="en-US" dirty="0">
                <a:solidFill>
                  <a:schemeClr val="bg1">
                    <a:lumMod val="50000"/>
                  </a:schemeClr>
                </a:solidFill>
                <a:sym typeface="Symbol" pitchFamily="18" charset="2"/>
              </a:rPr>
              <a:t>)(beta)LOL </a:t>
            </a:r>
            <a:r>
              <a:rPr lang="en-US" altLang="en-US" dirty="0">
                <a:solidFill>
                  <a:schemeClr val="bg1">
                    <a:lumMod val="50000"/>
                  </a:schemeClr>
                </a:solidFill>
                <a:sym typeface="Wingdings"/>
              </a:rPr>
              <a:t> so </a:t>
            </a:r>
            <a:r>
              <a:rPr lang="en-US" altLang="en-US" b="1" dirty="0">
                <a:solidFill>
                  <a:schemeClr val="bg1">
                    <a:lumMod val="50000"/>
                  </a:schemeClr>
                </a:solidFill>
              </a:rPr>
              <a:t>Mixed </a:t>
            </a:r>
            <a:r>
              <a:rPr lang="en-US" altLang="en-US" b="1" dirty="0">
                <a:solidFill>
                  <a:schemeClr val="bg1">
                    <a:lumMod val="50000"/>
                  </a:schemeClr>
                </a:solidFill>
                <a:sym typeface="Symbol" pitchFamily="18" charset="2"/>
              </a:rPr>
              <a:t>,  blockers</a:t>
            </a:r>
            <a:r>
              <a:rPr lang="en-US" altLang="en-US" dirty="0">
                <a:solidFill>
                  <a:schemeClr val="bg1">
                    <a:lumMod val="50000"/>
                  </a:schemeClr>
                </a:solidFill>
                <a:sym typeface="Wingdings"/>
              </a:rPr>
              <a:t> </a:t>
            </a:r>
            <a:endParaRPr lang="ar-SA" dirty="0">
              <a:solidFill>
                <a:schemeClr val="bg1">
                  <a:lumMod val="50000"/>
                </a:schemeClr>
              </a:solidFill>
            </a:endParaRPr>
          </a:p>
        </p:txBody>
      </p:sp>
      <p:sp>
        <p:nvSpPr>
          <p:cNvPr id="6" name="مستطيل 5"/>
          <p:cNvSpPr/>
          <p:nvPr/>
        </p:nvSpPr>
        <p:spPr>
          <a:xfrm>
            <a:off x="7043673" y="3118091"/>
            <a:ext cx="1947554" cy="450974"/>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rtl="1"/>
            <a:r>
              <a:rPr lang="ar-SA" dirty="0">
                <a:solidFill>
                  <a:schemeClr val="bg1">
                    <a:lumMod val="50000"/>
                  </a:schemeClr>
                </a:solidFill>
              </a:rPr>
              <a:t>رجع عيسى</a:t>
            </a:r>
            <a:r>
              <a:rPr lang="en-US" dirty="0">
                <a:solidFill>
                  <a:schemeClr val="bg1">
                    <a:lumMod val="50000"/>
                  </a:schemeClr>
                </a:solidFill>
              </a:rPr>
              <a:t>(ISA)</a:t>
            </a:r>
            <a:r>
              <a:rPr lang="ar-SA" dirty="0">
                <a:solidFill>
                  <a:schemeClr val="bg1">
                    <a:lumMod val="50000"/>
                  </a:schemeClr>
                </a:solidFill>
              </a:rPr>
              <a:t> لبيته </a:t>
            </a:r>
          </a:p>
        </p:txBody>
      </p:sp>
      <p:sp>
        <p:nvSpPr>
          <p:cNvPr id="7" name="مستطيل 6"/>
          <p:cNvSpPr/>
          <p:nvPr/>
        </p:nvSpPr>
        <p:spPr>
          <a:xfrm>
            <a:off x="15277967" y="934422"/>
            <a:ext cx="4795025" cy="339207"/>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algn="r" rtl="1"/>
            <a:r>
              <a:rPr lang="en-US" dirty="0">
                <a:solidFill>
                  <a:schemeClr val="bg1">
                    <a:lumMod val="50000"/>
                  </a:schemeClr>
                </a:solidFill>
              </a:rPr>
              <a:t>CarveDILOL </a:t>
            </a:r>
            <a:r>
              <a:rPr lang="en-US" dirty="0">
                <a:solidFill>
                  <a:schemeClr val="bg1">
                    <a:lumMod val="50000"/>
                  </a:schemeClr>
                </a:solidFill>
                <a:sym typeface="Wingdings"/>
              </a:rPr>
              <a:t> DI mean two so mixed blocker..</a:t>
            </a:r>
            <a:endParaRPr lang="en-US" dirty="0">
              <a:solidFill>
                <a:schemeClr val="bg1">
                  <a:lumMod val="50000"/>
                </a:schemeClr>
              </a:solidFill>
            </a:endParaRPr>
          </a:p>
        </p:txBody>
      </p:sp>
    </p:spTree>
    <p:extLst>
      <p:ext uri="{BB962C8B-B14F-4D97-AF65-F5344CB8AC3E}">
        <p14:creationId xmlns:p14="http://schemas.microsoft.com/office/powerpoint/2010/main" val="1578529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7"/>
          <p:cNvGraphicFramePr>
            <a:graphicFrameLocks noGrp="1"/>
          </p:cNvGraphicFramePr>
          <p:nvPr>
            <p:extLst>
              <p:ext uri="{D42A27DB-BD31-4B8C-83A1-F6EECF244321}">
                <p14:modId xmlns:p14="http://schemas.microsoft.com/office/powerpoint/2010/main" val="489612858"/>
              </p:ext>
            </p:extLst>
          </p:nvPr>
        </p:nvGraphicFramePr>
        <p:xfrm>
          <a:off x="0" y="0"/>
          <a:ext cx="23766463" cy="11909503"/>
        </p:xfrm>
        <a:graphic>
          <a:graphicData uri="http://schemas.openxmlformats.org/drawingml/2006/table">
            <a:tbl>
              <a:tblPr>
                <a:tableStyleId>{7DF18680-E054-41AD-8BC1-D1AEF772440D}</a:tableStyleId>
              </a:tblPr>
              <a:tblGrid>
                <a:gridCol w="5002130">
                  <a:extLst>
                    <a:ext uri="{9D8B030D-6E8A-4147-A177-3AD203B41FA5}">
                      <a16:colId xmlns:a16="http://schemas.microsoft.com/office/drawing/2014/main" val="20000"/>
                    </a:ext>
                  </a:extLst>
                </a:gridCol>
                <a:gridCol w="5213725">
                  <a:extLst>
                    <a:ext uri="{9D8B030D-6E8A-4147-A177-3AD203B41FA5}">
                      <a16:colId xmlns:a16="http://schemas.microsoft.com/office/drawing/2014/main" val="20001"/>
                    </a:ext>
                  </a:extLst>
                </a:gridCol>
                <a:gridCol w="13550608">
                  <a:extLst>
                    <a:ext uri="{9D8B030D-6E8A-4147-A177-3AD203B41FA5}">
                      <a16:colId xmlns:a16="http://schemas.microsoft.com/office/drawing/2014/main" val="20002"/>
                    </a:ext>
                  </a:extLst>
                </a:gridCol>
              </a:tblGrid>
              <a:tr h="1109819">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4800" b="1" u="none" strike="noStrike" cap="none" normalizeH="0" baseline="0" dirty="0">
                          <a:ln>
                            <a:noFill/>
                          </a:ln>
                          <a:effectLst/>
                        </a:rPr>
                        <a:t>Drug </a:t>
                      </a:r>
                      <a:endParaRPr kumimoji="0" lang="en-US" altLang="x-none" sz="4800" b="1" i="1"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4800" b="1" u="none" strike="noStrike" cap="none" normalizeH="0" baseline="0" dirty="0">
                          <a:ln>
                            <a:noFill/>
                          </a:ln>
                          <a:effectLst/>
                        </a:rPr>
                        <a:t>features</a:t>
                      </a:r>
                      <a:endParaRPr kumimoji="0" lang="el-GR" altLang="x-none" sz="4800" b="1" i="1"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4800" b="1" u="none" strike="noStrike" cap="none" normalizeH="0" baseline="0" dirty="0">
                          <a:ln>
                            <a:noFill/>
                          </a:ln>
                          <a:effectLst/>
                        </a:rPr>
                        <a:t>Uses </a:t>
                      </a:r>
                      <a:endParaRPr kumimoji="0" lang="en-US" altLang="x-none" sz="4800" b="1" i="1"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0"/>
                  </a:ext>
                </a:extLst>
              </a:tr>
              <a:tr h="801802">
                <a:tc rowSpan="3">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Propranolol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rowSpan="3">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Non-selective.</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1, </a:t>
                      </a: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2 </a:t>
                      </a:r>
                      <a:r>
                        <a:rPr kumimoji="0" lang="en-US" altLang="x-none" sz="2400" u="none" strike="noStrike" cap="none" normalizeH="0" baseline="0" dirty="0">
                          <a:ln>
                            <a:noFill/>
                          </a:ln>
                          <a:effectLst/>
                        </a:rPr>
                        <a:t>blocker.</a:t>
                      </a:r>
                      <a:endParaRPr kumimoji="0" lang="el-GR" altLang="x-none" sz="2400" b="1" u="none" strike="noStrike" cap="none" normalizeH="0" baseline="0" dirty="0">
                        <a:ln>
                          <a:noFill/>
                        </a:ln>
                        <a:solidFill>
                          <a:schemeClr val="tx1"/>
                        </a:solidFill>
                        <a:effectLst/>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Migraine prophylaxis.</a:t>
                      </a:r>
                      <a:endParaRPr kumimoji="0" lang="en-US" altLang="x-none" sz="2400" b="1" u="none" strike="noStrike" cap="none" normalizeH="0" baseline="0" dirty="0">
                        <a:ln>
                          <a:noFill/>
                        </a:ln>
                        <a:effectLst/>
                      </a:endParaRPr>
                    </a:p>
                  </a:txBody>
                  <a:tcPr marT="45712" marB="45712" anchor="ctr" horzOverflow="overflow"/>
                </a:tc>
                <a:extLst>
                  <a:ext uri="{0D108BD9-81ED-4DB2-BD59-A6C34878D82A}">
                    <a16:rowId xmlns:a16="http://schemas.microsoft.com/office/drawing/2014/main" val="10001"/>
                  </a:ext>
                </a:extLst>
              </a:tr>
              <a:tr h="801802">
                <a:tc vMerge="1">
                  <a:txBody>
                    <a:bodyPr/>
                    <a:lstStyle/>
                    <a:p>
                      <a:endParaRPr lang="en-US"/>
                    </a:p>
                  </a:txBody>
                  <a:tcPr/>
                </a:tc>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Hyperthyroidism (thyrotoxicosis).</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2"/>
                  </a:ext>
                </a:extLst>
              </a:tr>
              <a:tr h="801802">
                <a:tc vMerge="1">
                  <a:txBody>
                    <a:bodyPr/>
                    <a:lstStyle/>
                    <a:p>
                      <a:endParaRPr lang="en-US"/>
                    </a:p>
                  </a:txBody>
                  <a:tcPr/>
                </a:tc>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Relieve anxiety (specially social and performance types).</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3"/>
                  </a:ext>
                </a:extLst>
              </a:tr>
              <a:tr h="1070719">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Timolol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Non-selective.</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1, </a:t>
                      </a: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2 </a:t>
                      </a:r>
                      <a:r>
                        <a:rPr kumimoji="0" lang="en-US" altLang="x-none" sz="2400" u="none" strike="noStrike" cap="none" normalizeH="0" baseline="0" dirty="0">
                          <a:ln>
                            <a:noFill/>
                          </a:ln>
                          <a:effectLst/>
                        </a:rPr>
                        <a:t>blocker.</a:t>
                      </a:r>
                      <a:endParaRPr kumimoji="0" lang="el-GR" altLang="x-none" sz="2400" b="1" i="0" u="none" strike="noStrike" cap="none" normalizeH="0" baseline="0" dirty="0">
                        <a:ln>
                          <a:noFill/>
                        </a:ln>
                        <a:solidFill>
                          <a:srgbClr val="C00000"/>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Glaucoma.</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4"/>
                  </a:ext>
                </a:extLst>
              </a:tr>
              <a:tr h="831462">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Atenolol</a:t>
                      </a:r>
                      <a:endParaRPr kumimoji="0" lang="en-US" altLang="x-none" sz="2400" b="1" u="none" strike="noStrike" cap="none" normalizeH="0" baseline="0" dirty="0">
                        <a:ln>
                          <a:noFill/>
                        </a:ln>
                        <a:effectLst/>
                      </a:endParaRPr>
                    </a:p>
                  </a:txBody>
                  <a:tcPr marT="45712" marB="45712" anchor="ctr" horzOverflow="overflow"/>
                </a:tc>
                <a:tc rowSpan="4">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Selective .</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1</a:t>
                      </a:r>
                      <a:r>
                        <a:rPr kumimoji="0" lang="en-US" altLang="x-none" sz="2400" u="none" strike="noStrike" cap="none" normalizeH="0" baseline="0" dirty="0">
                          <a:ln>
                            <a:noFill/>
                          </a:ln>
                          <a:effectLst/>
                        </a:rPr>
                        <a:t> blocker.</a:t>
                      </a:r>
                      <a:endParaRPr kumimoji="0" lang="en-US" altLang="x-none" sz="2400" b="1" i="0" u="none" strike="noStrike" cap="none" normalizeH="0" baseline="0" dirty="0">
                        <a:ln>
                          <a:noFill/>
                        </a:ln>
                        <a:solidFill>
                          <a:srgbClr val="C00000"/>
                        </a:solidFill>
                        <a:effectLst/>
                        <a:latin typeface="Times New Roman" charset="0"/>
                        <a:ea typeface="Times New Roman" charset="0"/>
                        <a:cs typeface="Times New Roman" charset="0"/>
                      </a:endParaRPr>
                    </a:p>
                  </a:txBody>
                  <a:tcPr marT="45712" marB="45712" anchor="ctr" horzOverflow="overflow"/>
                </a:tc>
                <a:tc rowSpan="2">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Myocardial infarction.</a:t>
                      </a:r>
                      <a:endParaRPr kumimoji="0" lang="en-US" altLang="x-none" sz="2400" b="1" u="none" strike="noStrike" cap="none" normalizeH="0" baseline="0" dirty="0">
                        <a:ln>
                          <a:noFill/>
                        </a:ln>
                        <a:effectLst/>
                      </a:endParaRPr>
                    </a:p>
                  </a:txBody>
                  <a:tcPr marT="45712" marB="45712" anchor="ctr" horzOverflow="overflow"/>
                </a:tc>
                <a:extLst>
                  <a:ext uri="{0D108BD9-81ED-4DB2-BD59-A6C34878D82A}">
                    <a16:rowId xmlns:a16="http://schemas.microsoft.com/office/drawing/2014/main" val="10005"/>
                  </a:ext>
                </a:extLst>
              </a:tr>
              <a:tr h="415731">
                <a:tc rowSpan="2">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bisoprolol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415731">
                <a:tc vMerge="1">
                  <a:txBody>
                    <a:bodyPr/>
                    <a:lstStyle/>
                    <a:p>
                      <a:endParaRPr lang="en-US"/>
                    </a:p>
                  </a:txBody>
                  <a:tcPr/>
                </a:tc>
                <a:tc v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Hypertension.</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7"/>
                  </a:ext>
                </a:extLst>
              </a:tr>
              <a:tr h="831462">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defRPr/>
                      </a:pPr>
                      <a:r>
                        <a:rPr kumimoji="0" lang="en-US" altLang="x-none" sz="2400" u="none" strike="noStrike" cap="none" normalizeH="0" baseline="0" dirty="0">
                          <a:ln>
                            <a:noFill/>
                          </a:ln>
                          <a:effectLst/>
                        </a:rPr>
                        <a:t>Metoprolol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1538511">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Esmolol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Selective.</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1</a:t>
                      </a:r>
                      <a:r>
                        <a:rPr kumimoji="0" lang="en-US" altLang="x-none" sz="2400" u="none" strike="noStrike" cap="none" normalizeH="0" baseline="0" dirty="0">
                          <a:ln>
                            <a:noFill/>
                          </a:ln>
                          <a:effectLst/>
                        </a:rPr>
                        <a:t> blocker.</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Ultra short acting.</a:t>
                      </a:r>
                      <a:endParaRPr kumimoji="0" lang="en-US" altLang="x-none" sz="2400" b="1" i="0" u="none" strike="noStrike" cap="none" normalizeH="0" baseline="0" dirty="0">
                        <a:ln>
                          <a:noFill/>
                        </a:ln>
                        <a:solidFill>
                          <a:srgbClr val="0000FF"/>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Cardiac arrhythmia. </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9"/>
                  </a:ext>
                </a:extLst>
              </a:tr>
              <a:tr h="1674204">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Carvedilol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Non selective.</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α</a:t>
                      </a:r>
                      <a:r>
                        <a:rPr kumimoji="0" lang="en-US" altLang="x-none" sz="2400" u="none" strike="noStrike" cap="none" normalizeH="0" baseline="0" dirty="0">
                          <a:ln>
                            <a:noFill/>
                          </a:ln>
                          <a:effectLst/>
                        </a:rPr>
                        <a:t>, B blocker.</a:t>
                      </a:r>
                      <a:endParaRPr kumimoji="0" lang="en-US" altLang="x-none" sz="2400" b="1" i="0" u="none" strike="noStrike" cap="none" normalizeH="0" baseline="0" dirty="0">
                        <a:ln>
                          <a:noFill/>
                        </a:ln>
                        <a:solidFill>
                          <a:srgbClr val="C00000"/>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Congestive heart failure.</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10"/>
                  </a:ext>
                </a:extLst>
              </a:tr>
              <a:tr h="808229">
                <a:tc rowSpan="2">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Labetalol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rowSpan="2">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Non-selective.</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α</a:t>
                      </a:r>
                      <a:r>
                        <a:rPr kumimoji="0" lang="en-US" altLang="x-none" sz="2400" u="none" strike="noStrike" cap="none" normalizeH="0" baseline="0" dirty="0">
                          <a:ln>
                            <a:noFill/>
                          </a:ln>
                          <a:effectLst/>
                        </a:rPr>
                        <a:t>, B blocker.</a:t>
                      </a:r>
                      <a:endParaRPr kumimoji="0" lang="en-US" altLang="x-none" sz="2400" b="1" i="0" u="none" strike="noStrike" cap="none" normalizeH="0" baseline="0" dirty="0">
                        <a:ln>
                          <a:noFill/>
                        </a:ln>
                        <a:solidFill>
                          <a:srgbClr val="C00000"/>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Hypertension in pregnancy.</a:t>
                      </a:r>
                      <a:endParaRPr kumimoji="0" lang="en-US" altLang="x-none" sz="2400" b="1" u="none" strike="noStrike" cap="none" normalizeH="0" baseline="0" dirty="0">
                        <a:ln>
                          <a:noFill/>
                        </a:ln>
                        <a:effectLst/>
                      </a:endParaRPr>
                    </a:p>
                  </a:txBody>
                  <a:tcPr marT="45712" marB="45712" anchor="ctr" horzOverflow="overflow"/>
                </a:tc>
                <a:extLst>
                  <a:ext uri="{0D108BD9-81ED-4DB2-BD59-A6C34878D82A}">
                    <a16:rowId xmlns:a16="http://schemas.microsoft.com/office/drawing/2014/main" val="10011"/>
                  </a:ext>
                </a:extLst>
              </a:tr>
              <a:tr h="808229">
                <a:tc vMerge="1">
                  <a:txBody>
                    <a:bodyPr/>
                    <a:lstStyle/>
                    <a:p>
                      <a:endParaRPr lang="en-US"/>
                    </a:p>
                  </a:txBody>
                  <a:tcPr/>
                </a:tc>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Hypertension emergency.</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404361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5280154"/>
            <a:ext cx="11589487" cy="1446550"/>
          </a:xfrm>
          <a:prstGeom prst="rect">
            <a:avLst/>
          </a:prstGeom>
          <a:noFill/>
        </p:spPr>
        <p:txBody>
          <a:bodyPr wrap="square" rtlCol="0">
            <a:spAutoFit/>
          </a:bodyPr>
          <a:lstStyle/>
          <a:p>
            <a:pPr algn="ctr"/>
            <a:r>
              <a:rPr lang="en-US" sz="8800" b="1" u="sng" dirty="0">
                <a:solidFill>
                  <a:srgbClr val="0070C0"/>
                </a:solidFill>
                <a:hlinkClick r:id="rId2"/>
              </a:rPr>
              <a:t>Editing file</a:t>
            </a:r>
            <a:endParaRPr lang="en-US" sz="8800" b="1" u="sng" dirty="0">
              <a:solidFill>
                <a:srgbClr val="0070C0"/>
              </a:solidFill>
            </a:endParaRPr>
          </a:p>
        </p:txBody>
      </p:sp>
    </p:spTree>
    <p:extLst>
      <p:ext uri="{BB962C8B-B14F-4D97-AF65-F5344CB8AC3E}">
        <p14:creationId xmlns:p14="http://schemas.microsoft.com/office/powerpoint/2010/main" val="37472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7329" y="471055"/>
            <a:ext cx="8939081" cy="757130"/>
          </a:xfrm>
          <a:prstGeom prst="rect">
            <a:avLst/>
          </a:prstGeom>
        </p:spPr>
        <p:txBody>
          <a:bodyPr wrap="square">
            <a:spAutoFit/>
          </a:bodyPr>
          <a:lstStyle/>
          <a:p>
            <a:pPr>
              <a:lnSpc>
                <a:spcPct val="90000"/>
              </a:lnSpc>
            </a:pPr>
            <a:r>
              <a:rPr lang="en-US" altLang="en-US" sz="4800" b="1" dirty="0">
                <a:solidFill>
                  <a:srgbClr val="0070C0"/>
                </a:solidFill>
                <a:sym typeface="Symbol" pitchFamily="18" charset="2"/>
              </a:rPr>
              <a:t>–Adrenergic receptors </a:t>
            </a:r>
            <a:endParaRPr lang="en-US" altLang="en-US" sz="4800" b="1" dirty="0">
              <a:solidFill>
                <a:srgbClr val="0070C0"/>
              </a:solidFill>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09368724"/>
              </p:ext>
            </p:extLst>
          </p:nvPr>
        </p:nvGraphicFramePr>
        <p:xfrm>
          <a:off x="997870" y="1682705"/>
          <a:ext cx="16000071" cy="5664200"/>
        </p:xfrm>
        <a:graphic>
          <a:graphicData uri="http://schemas.openxmlformats.org/drawingml/2006/table">
            <a:tbl>
              <a:tblPr rtl="1" firstRow="1" bandRow="1">
                <a:tableStyleId>{69012ECD-51FC-41F1-AA8D-1B2483CD663E}</a:tableStyleId>
              </a:tblPr>
              <a:tblGrid>
                <a:gridCol w="3394674">
                  <a:extLst>
                    <a:ext uri="{9D8B030D-6E8A-4147-A177-3AD203B41FA5}">
                      <a16:colId xmlns:a16="http://schemas.microsoft.com/office/drawing/2014/main" val="20000"/>
                    </a:ext>
                  </a:extLst>
                </a:gridCol>
                <a:gridCol w="4842751">
                  <a:extLst>
                    <a:ext uri="{9D8B030D-6E8A-4147-A177-3AD203B41FA5}">
                      <a16:colId xmlns:a16="http://schemas.microsoft.com/office/drawing/2014/main" val="20001"/>
                    </a:ext>
                  </a:extLst>
                </a:gridCol>
                <a:gridCol w="5412487">
                  <a:extLst>
                    <a:ext uri="{9D8B030D-6E8A-4147-A177-3AD203B41FA5}">
                      <a16:colId xmlns:a16="http://schemas.microsoft.com/office/drawing/2014/main" val="20002"/>
                    </a:ext>
                  </a:extLst>
                </a:gridCol>
                <a:gridCol w="2350159">
                  <a:extLst>
                    <a:ext uri="{9D8B030D-6E8A-4147-A177-3AD203B41FA5}">
                      <a16:colId xmlns:a16="http://schemas.microsoft.com/office/drawing/2014/main" val="20003"/>
                    </a:ext>
                  </a:extLst>
                </a:gridCol>
              </a:tblGrid>
              <a:tr h="956323">
                <a:tc>
                  <a:txBody>
                    <a:bodyPr/>
                    <a:lstStyle/>
                    <a:p>
                      <a:pPr algn="ctr" rtl="1"/>
                      <a:r>
                        <a:rPr lang="en-US" sz="3200" dirty="0"/>
                        <a:t>Beta 3</a:t>
                      </a:r>
                      <a:endParaRPr lang="ar-SA" sz="3200" dirty="0"/>
                    </a:p>
                  </a:txBody>
                  <a:tcPr marL="84435" marR="84435" marT="42217" marB="42217" anchor="ctr">
                    <a:lnR w="12700" cap="flat" cmpd="sng" algn="ctr">
                      <a:solidFill>
                        <a:schemeClr val="bg1"/>
                      </a:solidFill>
                      <a:prstDash val="solid"/>
                      <a:round/>
                      <a:headEnd type="none" w="med" len="med"/>
                      <a:tailEnd type="none" w="med" len="med"/>
                    </a:lnR>
                  </a:tcPr>
                </a:tc>
                <a:tc>
                  <a:txBody>
                    <a:bodyPr/>
                    <a:lstStyle/>
                    <a:p>
                      <a:pPr algn="ctr" rtl="1"/>
                      <a:r>
                        <a:rPr lang="en-US" sz="3200" dirty="0"/>
                        <a:t>Beta</a:t>
                      </a:r>
                      <a:r>
                        <a:rPr lang="en-US" sz="3200" baseline="0" dirty="0"/>
                        <a:t> 2</a:t>
                      </a:r>
                      <a:endParaRPr lang="ar-SA" sz="3200" dirty="0"/>
                    </a:p>
                  </a:txBody>
                  <a:tcPr marL="84435" marR="84435" marT="42217" marB="4221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rtl="1"/>
                      <a:r>
                        <a:rPr lang="en-US" sz="3200" dirty="0"/>
                        <a:t>Beta 1</a:t>
                      </a:r>
                      <a:r>
                        <a:rPr lang="ar-SA" sz="3200" dirty="0"/>
                        <a:t> </a:t>
                      </a:r>
                    </a:p>
                  </a:txBody>
                  <a:tcPr marL="84435" marR="84435" marT="42217" marB="42217"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rtl="1"/>
                      <a:endParaRPr lang="ar-SA" sz="3200" dirty="0"/>
                    </a:p>
                  </a:txBody>
                  <a:tcPr marL="84435" marR="84435" marT="42217" marB="42217"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21107">
                <a:tc>
                  <a:txBody>
                    <a:bodyPr/>
                    <a:lstStyle/>
                    <a:p>
                      <a:pPr algn="ctr" rtl="1"/>
                      <a:r>
                        <a:rPr lang="en-US" altLang="en-US" sz="3300" b="1" dirty="0">
                          <a:solidFill>
                            <a:schemeClr val="tx1">
                              <a:lumMod val="85000"/>
                              <a:lumOff val="15000"/>
                            </a:schemeClr>
                          </a:solidFill>
                          <a:latin typeface="+mn-lt"/>
                          <a:cs typeface="Times New Roman" pitchFamily="18" charset="0"/>
                          <a:sym typeface="Symbol" pitchFamily="18" charset="2"/>
                        </a:rPr>
                        <a:t>Adipose tissue</a:t>
                      </a:r>
                      <a:endParaRPr lang="ar-SA" sz="3200" b="1" dirty="0">
                        <a:solidFill>
                          <a:schemeClr val="tx1">
                            <a:lumMod val="85000"/>
                            <a:lumOff val="15000"/>
                          </a:schemeClr>
                        </a:solidFill>
                        <a:latin typeface="+mn-lt"/>
                      </a:endParaRPr>
                    </a:p>
                  </a:txBody>
                  <a:tcPr marL="84435" marR="84435" marT="42217" marB="42217" anchor="ctr">
                    <a:lnR w="12700" cap="flat" cmpd="sng" algn="ctr">
                      <a:solidFill>
                        <a:schemeClr val="accent1"/>
                      </a:solidFill>
                      <a:prstDash val="solid"/>
                      <a:round/>
                      <a:headEnd type="none" w="med" len="med"/>
                      <a:tailEnd type="none" w="med" len="med"/>
                    </a:lnR>
                  </a:tcPr>
                </a:tc>
                <a:tc>
                  <a:txBody>
                    <a:bodyPr/>
                    <a:lstStyle/>
                    <a:p>
                      <a:pPr algn="ctr" rtl="1"/>
                      <a:r>
                        <a:rPr lang="en-US" sz="3200" b="1" dirty="0">
                          <a:solidFill>
                            <a:schemeClr val="tx1">
                              <a:lumMod val="85000"/>
                              <a:lumOff val="15000"/>
                            </a:schemeClr>
                          </a:solidFill>
                          <a:latin typeface="+mn-lt"/>
                        </a:rPr>
                        <a:t>Smooth muscle</a:t>
                      </a: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rtl="1"/>
                      <a:r>
                        <a:rPr lang="en-US" altLang="en-US" sz="3300" b="1" dirty="0">
                          <a:solidFill>
                            <a:schemeClr val="tx1">
                              <a:lumMod val="85000"/>
                              <a:lumOff val="15000"/>
                            </a:schemeClr>
                          </a:solidFill>
                          <a:latin typeface="+mn-lt"/>
                          <a:cs typeface="Times New Roman" pitchFamily="18" charset="0"/>
                        </a:rPr>
                        <a:t>Heart</a:t>
                      </a:r>
                      <a:endParaRPr lang="ar-SA" altLang="en-US" sz="3300" b="1" dirty="0">
                        <a:solidFill>
                          <a:schemeClr val="tx1">
                            <a:lumMod val="85000"/>
                            <a:lumOff val="15000"/>
                          </a:schemeClr>
                        </a:solidFill>
                        <a:latin typeface="+mn-lt"/>
                        <a:cs typeface="Times New Roman" pitchFamily="18" charset="0"/>
                      </a:endParaRP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rtl="1"/>
                      <a:r>
                        <a:rPr lang="en-US" sz="4100" b="1" dirty="0">
                          <a:solidFill>
                            <a:schemeClr val="accent1"/>
                          </a:solidFill>
                        </a:rPr>
                        <a:t>Site</a:t>
                      </a: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86770">
                <a:tc>
                  <a:txBody>
                    <a:bodyPr/>
                    <a:lstStyle/>
                    <a:p>
                      <a:pPr algn="ctr" rtl="1"/>
                      <a:r>
                        <a:rPr lang="en-US" altLang="en-US" sz="3300" b="0" kern="1200" dirty="0">
                          <a:solidFill>
                            <a:schemeClr val="tx1"/>
                          </a:solidFill>
                          <a:latin typeface="+mn-lt"/>
                          <a:ea typeface="+mn-ea"/>
                          <a:cs typeface="Arial" pitchFamily="34" charset="0"/>
                          <a:sym typeface="Symbol" pitchFamily="18" charset="2"/>
                        </a:rPr>
                        <a:t> Lipolysis. </a:t>
                      </a:r>
                      <a:endParaRPr lang="ar-SA" altLang="en-US" sz="3300" b="0" kern="1200" dirty="0">
                        <a:solidFill>
                          <a:schemeClr val="tx1"/>
                        </a:solidFill>
                        <a:latin typeface="+mn-lt"/>
                        <a:ea typeface="+mn-ea"/>
                        <a:cs typeface="Arial" pitchFamily="34" charset="0"/>
                        <a:sym typeface="Symbol" pitchFamily="18" charset="2"/>
                      </a:endParaRPr>
                    </a:p>
                  </a:txBody>
                  <a:tcPr marL="84435" marR="84435" marT="42217" marB="42217" anchor="ctr">
                    <a:lnR w="12700" cap="flat" cmpd="sng" algn="ctr">
                      <a:solidFill>
                        <a:schemeClr val="accent1"/>
                      </a:solidFill>
                      <a:prstDash val="solid"/>
                      <a:round/>
                      <a:headEnd type="none" w="med" len="med"/>
                      <a:tailEnd type="none" w="med" len="med"/>
                    </a:lnR>
                  </a:tcPr>
                </a:tc>
                <a:tc>
                  <a:txBody>
                    <a:bodyPr/>
                    <a:lstStyle/>
                    <a:p>
                      <a:pPr marL="0" algn="l" defTabSz="1782440" rtl="0" eaLnBrk="1" latinLnBrk="0" hangingPunct="1">
                        <a:spcBef>
                          <a:spcPts val="1200"/>
                        </a:spcBef>
                        <a:buFont typeface="Arial" pitchFamily="34" charset="0"/>
                        <a:buChar char="•"/>
                      </a:pPr>
                      <a:r>
                        <a:rPr lang="en-US" altLang="en-US" sz="3300" b="0" kern="1200" dirty="0">
                          <a:solidFill>
                            <a:schemeClr val="tx1"/>
                          </a:solidFill>
                          <a:latin typeface="+mn-lt"/>
                          <a:ea typeface="+mn-ea"/>
                          <a:cs typeface="Arial" pitchFamily="34" charset="0"/>
                          <a:sym typeface="Symbol" pitchFamily="18" charset="2"/>
                        </a:rPr>
                        <a:t> Relaxation of smooth muscles. </a:t>
                      </a:r>
                      <a:endParaRPr lang="en-US" altLang="en-US" sz="3300" b="0" kern="1200" dirty="0">
                        <a:solidFill>
                          <a:schemeClr val="tx1"/>
                        </a:solidFill>
                        <a:latin typeface="+mn-lt"/>
                        <a:ea typeface="+mn-ea"/>
                        <a:cs typeface="Arial" pitchFamily="34" charset="0"/>
                      </a:endParaRPr>
                    </a:p>
                    <a:p>
                      <a:pPr marL="0" algn="l" defTabSz="1782440" rtl="0" eaLnBrk="1" latinLnBrk="0" hangingPunct="1">
                        <a:spcBef>
                          <a:spcPts val="1200"/>
                        </a:spcBef>
                        <a:buFont typeface="Arial" pitchFamily="34" charset="0"/>
                        <a:buChar char="•"/>
                      </a:pPr>
                      <a:r>
                        <a:rPr lang="en-US" altLang="en-US" sz="3300" b="0" kern="1200" dirty="0">
                          <a:solidFill>
                            <a:schemeClr val="tx1"/>
                          </a:solidFill>
                          <a:latin typeface="+mn-lt"/>
                          <a:ea typeface="+mn-ea"/>
                          <a:cs typeface="Arial" pitchFamily="34" charset="0"/>
                          <a:sym typeface="Symbol" pitchFamily="18" charset="2"/>
                        </a:rPr>
                        <a:t> Hyperglycemia due to:</a:t>
                      </a:r>
                    </a:p>
                    <a:p>
                      <a:pPr marL="0" algn="l" defTabSz="1782440" rtl="0" eaLnBrk="1" latinLnBrk="0" hangingPunct="1">
                        <a:spcBef>
                          <a:spcPts val="1200"/>
                        </a:spcBef>
                        <a:buFont typeface="Courier New" pitchFamily="49" charset="0"/>
                        <a:buChar char="o"/>
                      </a:pPr>
                      <a:r>
                        <a:rPr lang="en-US" altLang="en-US" sz="2600" b="1" kern="1200" dirty="0">
                          <a:solidFill>
                            <a:schemeClr val="accent1">
                              <a:lumMod val="60000"/>
                              <a:lumOff val="40000"/>
                            </a:schemeClr>
                          </a:solidFill>
                          <a:latin typeface="+mn-lt"/>
                          <a:ea typeface="+mn-ea"/>
                          <a:cs typeface="+mn-cs"/>
                          <a:sym typeface="Symbol" pitchFamily="18" charset="2"/>
                        </a:rPr>
                        <a:t> Release of glucagon from pancreas.</a:t>
                      </a:r>
                    </a:p>
                    <a:p>
                      <a:pPr marL="0" algn="l" defTabSz="1782440" rtl="0" eaLnBrk="1" latinLnBrk="0" hangingPunct="1">
                        <a:spcBef>
                          <a:spcPts val="1200"/>
                        </a:spcBef>
                        <a:buFont typeface="Courier New" pitchFamily="49" charset="0"/>
                        <a:buChar char="o"/>
                      </a:pPr>
                      <a:r>
                        <a:rPr lang="en-US" altLang="en-US" sz="2600" b="1" kern="1200" dirty="0">
                          <a:solidFill>
                            <a:schemeClr val="accent1">
                              <a:lumMod val="60000"/>
                              <a:lumOff val="40000"/>
                            </a:schemeClr>
                          </a:solidFill>
                          <a:latin typeface="+mn-lt"/>
                          <a:ea typeface="+mn-ea"/>
                          <a:cs typeface="+mn-cs"/>
                          <a:sym typeface="Symbol" pitchFamily="18" charset="2"/>
                        </a:rPr>
                        <a:t> Glycogenolysis &amp; gluconeogenesis in liver (With 1)</a:t>
                      </a:r>
                      <a:endParaRPr lang="ar-SA" sz="3200" dirty="0">
                        <a:latin typeface="+mn-lt"/>
                      </a:endParaRP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l" rtl="0" eaLnBrk="1" hangingPunct="1">
                        <a:spcBef>
                          <a:spcPts val="1200"/>
                        </a:spcBef>
                        <a:buFont typeface="Arial" pitchFamily="34" charset="0"/>
                        <a:buChar char="•"/>
                      </a:pPr>
                      <a:r>
                        <a:rPr lang="en-US" altLang="en-US" sz="3300" b="0" dirty="0">
                          <a:latin typeface="+mn-lt"/>
                          <a:cs typeface="Arial" pitchFamily="34" charset="0"/>
                        </a:rPr>
                        <a:t> Increase heart Rate</a:t>
                      </a:r>
                    </a:p>
                    <a:p>
                      <a:pPr algn="l" rtl="0" eaLnBrk="1" hangingPunct="1">
                        <a:spcBef>
                          <a:spcPts val="1200"/>
                        </a:spcBef>
                        <a:buFont typeface="Arial" pitchFamily="34" charset="0"/>
                        <a:buNone/>
                      </a:pPr>
                      <a:r>
                        <a:rPr lang="en-US" altLang="en-US" sz="3300" b="0" dirty="0">
                          <a:latin typeface="+mn-lt"/>
                          <a:cs typeface="Arial" pitchFamily="34" charset="0"/>
                        </a:rPr>
                        <a:t> </a:t>
                      </a:r>
                      <a:r>
                        <a:rPr lang="en-US" altLang="en-US" sz="2600" b="1" kern="1200" dirty="0">
                          <a:solidFill>
                            <a:schemeClr val="tx1"/>
                          </a:solidFill>
                          <a:latin typeface="+mn-lt"/>
                          <a:ea typeface="+mn-ea"/>
                          <a:cs typeface="Arial" pitchFamily="34" charset="0"/>
                          <a:sym typeface="Symbol" pitchFamily="18" charset="2"/>
                        </a:rPr>
                        <a:t>(Positive chronotropic effect).</a:t>
                      </a:r>
                    </a:p>
                    <a:p>
                      <a:pPr algn="l" rtl="0" eaLnBrk="1" hangingPunct="1">
                        <a:spcBef>
                          <a:spcPts val="1200"/>
                        </a:spcBef>
                        <a:buFont typeface="Arial" pitchFamily="34" charset="0"/>
                        <a:buChar char="•"/>
                      </a:pPr>
                      <a:r>
                        <a:rPr lang="en-US" altLang="en-US" sz="3300" b="0" dirty="0">
                          <a:latin typeface="+mn-lt"/>
                          <a:cs typeface="Arial" pitchFamily="34" charset="0"/>
                          <a:sym typeface="Symbol" pitchFamily="18" charset="2"/>
                        </a:rPr>
                        <a:t> Increase in contractility </a:t>
                      </a:r>
                    </a:p>
                    <a:p>
                      <a:pPr algn="l" rtl="0" eaLnBrk="1" hangingPunct="1">
                        <a:spcBef>
                          <a:spcPts val="1200"/>
                        </a:spcBef>
                        <a:buFont typeface="Arial" pitchFamily="34" charset="0"/>
                        <a:buChar char="•"/>
                      </a:pPr>
                      <a:r>
                        <a:rPr lang="en-US" altLang="en-US" sz="2600" b="1" kern="1200" dirty="0">
                          <a:solidFill>
                            <a:schemeClr val="tx1"/>
                          </a:solidFill>
                          <a:latin typeface="+mn-lt"/>
                          <a:ea typeface="+mn-ea"/>
                          <a:cs typeface="Arial" pitchFamily="34" charset="0"/>
                          <a:sym typeface="Symbol" pitchFamily="18" charset="2"/>
                        </a:rPr>
                        <a:t>(Positive inotropic action).</a:t>
                      </a:r>
                    </a:p>
                    <a:p>
                      <a:pPr algn="l" rtl="0" eaLnBrk="1" hangingPunct="1">
                        <a:spcBef>
                          <a:spcPts val="1200"/>
                        </a:spcBef>
                        <a:buFont typeface="Arial" pitchFamily="34" charset="0"/>
                        <a:buChar char="•"/>
                      </a:pPr>
                      <a:r>
                        <a:rPr lang="en-US" altLang="en-US" sz="3300" b="0" dirty="0">
                          <a:latin typeface="+mn-lt"/>
                          <a:cs typeface="Arial" pitchFamily="34" charset="0"/>
                          <a:sym typeface="Symbol" pitchFamily="18" charset="2"/>
                        </a:rPr>
                        <a:t> Increase in conduction velocity  </a:t>
                      </a:r>
                      <a:r>
                        <a:rPr lang="en-US" altLang="en-US" sz="2600" b="1" kern="1200" dirty="0">
                          <a:solidFill>
                            <a:schemeClr val="tx1"/>
                          </a:solidFill>
                          <a:latin typeface="+mn-lt"/>
                          <a:ea typeface="+mn-ea"/>
                          <a:cs typeface="Arial" pitchFamily="34" charset="0"/>
                          <a:sym typeface="Symbol" pitchFamily="18" charset="2"/>
                        </a:rPr>
                        <a:t>(Positive dromotropic).</a:t>
                      </a:r>
                      <a:endParaRPr lang="ar-SA" sz="3200" dirty="0">
                        <a:latin typeface="+mn-lt"/>
                      </a:endParaRP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marL="0" marR="0" indent="0" algn="ctr" defTabSz="1782440" rtl="1" eaLnBrk="1" fontAlgn="auto" latinLnBrk="0" hangingPunct="1">
                        <a:lnSpc>
                          <a:spcPct val="100000"/>
                        </a:lnSpc>
                        <a:spcBef>
                          <a:spcPts val="0"/>
                        </a:spcBef>
                        <a:spcAft>
                          <a:spcPts val="0"/>
                        </a:spcAft>
                        <a:buClrTx/>
                        <a:buSzTx/>
                        <a:buFontTx/>
                        <a:buNone/>
                        <a:tabLst/>
                        <a:defRPr/>
                      </a:pPr>
                      <a:r>
                        <a:rPr lang="en-US" sz="4100" b="1" kern="1200" dirty="0">
                          <a:solidFill>
                            <a:schemeClr val="accent1"/>
                          </a:solidFill>
                          <a:latin typeface="+mn-lt"/>
                          <a:ea typeface="+mn-ea"/>
                          <a:cs typeface="+mn-cs"/>
                        </a:rPr>
                        <a:t>Action</a:t>
                      </a:r>
                      <a:endParaRPr lang="ar-SA" sz="4100" b="1" kern="1200" dirty="0">
                        <a:solidFill>
                          <a:schemeClr val="accent1"/>
                        </a:solidFill>
                        <a:latin typeface="+mn-lt"/>
                        <a:ea typeface="+mn-ea"/>
                        <a:cs typeface="+mn-cs"/>
                      </a:endParaRPr>
                    </a:p>
                    <a:p>
                      <a:pPr rtl="1"/>
                      <a:endParaRPr lang="ar-SA" sz="3200" dirty="0">
                        <a:solidFill>
                          <a:schemeClr val="accent1"/>
                        </a:solidFill>
                      </a:endParaRP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pic>
        <p:nvPicPr>
          <p:cNvPr id="4" name="Picture 3" descr="beta1.gif"/>
          <p:cNvPicPr>
            <a:picLocks noChangeAspect="1"/>
          </p:cNvPicPr>
          <p:nvPr/>
        </p:nvPicPr>
        <p:blipFill rotWithShape="1">
          <a:blip r:embed="rId2"/>
          <a:srcRect b="5459"/>
          <a:stretch/>
        </p:blipFill>
        <p:spPr>
          <a:xfrm>
            <a:off x="5156869" y="7801425"/>
            <a:ext cx="7682074" cy="3958776"/>
          </a:xfrm>
          <a:prstGeom prst="rect">
            <a:avLst/>
          </a:prstGeom>
        </p:spPr>
      </p:pic>
      <p:pic>
        <p:nvPicPr>
          <p:cNvPr id="5" name="Picture 4" descr="beta2a.gif"/>
          <p:cNvPicPr>
            <a:picLocks noChangeAspect="1"/>
          </p:cNvPicPr>
          <p:nvPr/>
        </p:nvPicPr>
        <p:blipFill>
          <a:blip r:embed="rId3"/>
          <a:stretch>
            <a:fillRect/>
          </a:stretch>
        </p:blipFill>
        <p:spPr>
          <a:xfrm>
            <a:off x="17269691" y="1228185"/>
            <a:ext cx="6091166" cy="9932194"/>
          </a:xfrm>
          <a:prstGeom prst="rect">
            <a:avLst/>
          </a:prstGeom>
        </p:spPr>
      </p:pic>
    </p:spTree>
    <p:extLst>
      <p:ext uri="{BB962C8B-B14F-4D97-AF65-F5344CB8AC3E}">
        <p14:creationId xmlns:p14="http://schemas.microsoft.com/office/powerpoint/2010/main" val="150601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4116760183"/>
              </p:ext>
            </p:extLst>
          </p:nvPr>
        </p:nvGraphicFramePr>
        <p:xfrm>
          <a:off x="-812800" y="-1175946"/>
          <a:ext cx="25171400" cy="126059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65018" y="831273"/>
            <a:ext cx="5957455" cy="369332"/>
          </a:xfrm>
          <a:prstGeom prst="rect">
            <a:avLst/>
          </a:prstGeom>
          <a:noFill/>
        </p:spPr>
        <p:txBody>
          <a:bodyPr wrap="square" rtlCol="1">
            <a:spAutoFit/>
          </a:bodyPr>
          <a:lstStyle/>
          <a:p>
            <a:endParaRPr lang="ar-SA" dirty="0"/>
          </a:p>
        </p:txBody>
      </p:sp>
      <p:sp>
        <p:nvSpPr>
          <p:cNvPr id="9" name="Rectangle 2"/>
          <p:cNvSpPr txBox="1">
            <a:spLocks noChangeArrowheads="1"/>
          </p:cNvSpPr>
          <p:nvPr/>
        </p:nvSpPr>
        <p:spPr>
          <a:xfrm>
            <a:off x="0" y="0"/>
            <a:ext cx="11750683" cy="1510146"/>
          </a:xfrm>
          <a:prstGeom prst="rect">
            <a:avLst/>
          </a:prstGeom>
        </p:spPr>
        <p:txBody>
          <a:bodyPr vert="horz" lIns="91440" tIns="45720" rIns="91440" bIns="45720" rtlCol="1" anchor="ctr">
            <a:noAutofit/>
          </a:bodyPr>
          <a:lstStyle/>
          <a:p>
            <a:pPr marR="0" lvl="0" indent="0" defTabSz="914400" fontAlgn="auto">
              <a:lnSpc>
                <a:spcPct val="90000"/>
              </a:lnSpc>
              <a:spcBef>
                <a:spcPct val="0"/>
              </a:spcBef>
              <a:spcAft>
                <a:spcPts val="0"/>
              </a:spcAft>
              <a:buClrTx/>
              <a:buSzTx/>
              <a:buFontTx/>
              <a:buNone/>
              <a:tabLst/>
              <a:defRPr/>
            </a:pPr>
            <a:r>
              <a:rPr lang="en-US" altLang="en-US" sz="4800" b="1" dirty="0">
                <a:solidFill>
                  <a:srgbClr val="0070C0"/>
                </a:solidFill>
                <a:sym typeface="Symbol" pitchFamily="18" charset="2"/>
              </a:rPr>
              <a:t>Classification of -</a:t>
            </a:r>
            <a:r>
              <a:rPr lang="en-US" altLang="en-US" sz="4800" b="1" dirty="0">
                <a:solidFill>
                  <a:srgbClr val="0070C0"/>
                </a:solidFill>
              </a:rPr>
              <a:t> Adrenoceptors Blockers</a:t>
            </a:r>
          </a:p>
        </p:txBody>
      </p:sp>
      <p:sp>
        <p:nvSpPr>
          <p:cNvPr id="10" name="TextBox 9"/>
          <p:cNvSpPr txBox="1"/>
          <p:nvPr/>
        </p:nvSpPr>
        <p:spPr>
          <a:xfrm>
            <a:off x="8242751" y="7951147"/>
            <a:ext cx="8681783" cy="3970318"/>
          </a:xfrm>
          <a:prstGeom prst="rect">
            <a:avLst/>
          </a:prstGeom>
          <a:noFill/>
        </p:spPr>
        <p:txBody>
          <a:bodyPr wrap="square" rtlCol="1">
            <a:spAutoFit/>
          </a:bodyPr>
          <a:lstStyle/>
          <a:p>
            <a:r>
              <a:rPr lang="en-US" sz="2800" dirty="0">
                <a:solidFill>
                  <a:srgbClr val="0070C0"/>
                </a:solidFill>
              </a:rPr>
              <a:t>*</a:t>
            </a:r>
            <a:r>
              <a:rPr lang="en-US" sz="2800" b="1" dirty="0"/>
              <a:t>It has Intrinsic Sympathomimetic Activity (ISA)</a:t>
            </a:r>
            <a:r>
              <a:rPr lang="ar-SA" sz="2800" b="1" dirty="0"/>
              <a:t> </a:t>
            </a:r>
            <a:r>
              <a:rPr lang="en-US" sz="2800" b="1" dirty="0"/>
              <a:t>, which mean it gives initial agonist action.</a:t>
            </a:r>
          </a:p>
          <a:p>
            <a:r>
              <a:rPr lang="en-US" altLang="en-US" sz="2800" b="1" dirty="0">
                <a:latin typeface="+mj-lt"/>
              </a:rPr>
              <a:t>*</a:t>
            </a:r>
            <a:r>
              <a:rPr lang="en-US" sz="2800" dirty="0"/>
              <a:t>They</a:t>
            </a:r>
            <a:r>
              <a:rPr lang="en-US" sz="2800" dirty="0">
                <a:solidFill>
                  <a:srgbClr val="FF0000"/>
                </a:solidFill>
              </a:rPr>
              <a:t> </a:t>
            </a:r>
            <a:r>
              <a:rPr lang="en-US" sz="2800" dirty="0"/>
              <a:t>produce local anesthesia by removing the pain by blocking the NA channels which leads </a:t>
            </a:r>
            <a:r>
              <a:rPr lang="en-US" sz="2800" b="1" dirty="0"/>
              <a:t>stabilization to the cell membrane </a:t>
            </a:r>
            <a:r>
              <a:rPr lang="en-US" sz="2800" dirty="0"/>
              <a:t>of the nerve, so it won’t respond to the stimulation</a:t>
            </a:r>
          </a:p>
          <a:p>
            <a:r>
              <a:rPr lang="en-US" sz="2800" dirty="0"/>
              <a:t> (No pain sensation) (Quinidine-like action Antiarrhythmic action)</a:t>
            </a:r>
          </a:p>
          <a:p>
            <a:r>
              <a:rPr lang="en-US" sz="2800" dirty="0">
                <a:solidFill>
                  <a:srgbClr val="00B050"/>
                </a:solidFill>
              </a:rPr>
              <a:t>*</a:t>
            </a:r>
            <a:r>
              <a:rPr lang="en-US" sz="2800" dirty="0"/>
              <a:t>Lipid soluble </a:t>
            </a:r>
            <a:endParaRPr lang="ar-SA" dirty="0"/>
          </a:p>
        </p:txBody>
      </p:sp>
      <p:sp>
        <p:nvSpPr>
          <p:cNvPr id="12" name="مستطيل 30"/>
          <p:cNvSpPr/>
          <p:nvPr/>
        </p:nvSpPr>
        <p:spPr>
          <a:xfrm>
            <a:off x="8077278" y="7855179"/>
            <a:ext cx="8712122" cy="4032021"/>
          </a:xfrm>
          <a:prstGeom prst="rect">
            <a:avLst/>
          </a:prstGeom>
          <a:noFill/>
          <a:ln>
            <a:solidFill>
              <a:srgbClr val="2C6CA8"/>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مستطيل 7"/>
          <p:cNvSpPr/>
          <p:nvPr/>
        </p:nvSpPr>
        <p:spPr>
          <a:xfrm>
            <a:off x="386237" y="1274182"/>
            <a:ext cx="5489104" cy="1204332"/>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algn="r" rtl="1"/>
            <a:r>
              <a:rPr lang="ar-SA" dirty="0">
                <a:solidFill>
                  <a:schemeClr val="bg1">
                    <a:lumMod val="50000"/>
                  </a:schemeClr>
                </a:solidFill>
              </a:rPr>
              <a:t>تسب </a:t>
            </a:r>
            <a:r>
              <a:rPr lang="en-US" dirty="0">
                <a:solidFill>
                  <a:schemeClr val="bg1">
                    <a:lumMod val="50000"/>
                  </a:schemeClr>
                </a:solidFill>
              </a:rPr>
              <a:t> (TSP)</a:t>
            </a:r>
            <a:r>
              <a:rPr lang="ar-SA" dirty="0" err="1">
                <a:solidFill>
                  <a:schemeClr val="bg1">
                    <a:lumMod val="50000"/>
                  </a:schemeClr>
                </a:solidFill>
              </a:rPr>
              <a:t>هالدرقز</a:t>
            </a:r>
            <a:r>
              <a:rPr lang="en-US" dirty="0">
                <a:solidFill>
                  <a:schemeClr val="bg1">
                    <a:lumMod val="50000"/>
                  </a:schemeClr>
                </a:solidFill>
              </a:rPr>
              <a:t> </a:t>
            </a:r>
            <a:r>
              <a:rPr lang="ar-SA" dirty="0">
                <a:solidFill>
                  <a:schemeClr val="bg1">
                    <a:lumMod val="50000"/>
                  </a:schemeClr>
                </a:solidFill>
              </a:rPr>
              <a:t> </a:t>
            </a:r>
            <a:r>
              <a:rPr lang="ar-SA" dirty="0" err="1">
                <a:solidFill>
                  <a:schemeClr val="bg1">
                    <a:lumMod val="50000"/>
                  </a:schemeClr>
                </a:solidFill>
              </a:rPr>
              <a:t>لانها</a:t>
            </a:r>
            <a:r>
              <a:rPr lang="ar-SA" dirty="0">
                <a:solidFill>
                  <a:schemeClr val="bg1">
                    <a:lumMod val="50000"/>
                  </a:schemeClr>
                </a:solidFill>
              </a:rPr>
              <a:t> </a:t>
            </a:r>
            <a:r>
              <a:rPr lang="en-US" dirty="0">
                <a:solidFill>
                  <a:schemeClr val="bg1">
                    <a:lumMod val="50000"/>
                  </a:schemeClr>
                </a:solidFill>
              </a:rPr>
              <a:t> non selective</a:t>
            </a:r>
            <a:r>
              <a:rPr lang="ar-SA" dirty="0">
                <a:solidFill>
                  <a:schemeClr val="bg1">
                    <a:lumMod val="50000"/>
                  </a:schemeClr>
                </a:solidFill>
              </a:rPr>
              <a:t>ولها </a:t>
            </a:r>
            <a:r>
              <a:rPr lang="en-US" dirty="0">
                <a:solidFill>
                  <a:schemeClr val="bg1">
                    <a:lumMod val="50000"/>
                  </a:schemeClr>
                </a:solidFill>
              </a:rPr>
              <a:t>many side effect </a:t>
            </a:r>
          </a:p>
          <a:p>
            <a:pPr rtl="1"/>
            <a:r>
              <a:rPr lang="en-US" dirty="0">
                <a:solidFill>
                  <a:schemeClr val="bg1">
                    <a:lumMod val="50000"/>
                  </a:schemeClr>
                </a:solidFill>
              </a:rPr>
              <a:t>T </a:t>
            </a:r>
            <a:r>
              <a:rPr lang="en-US" dirty="0">
                <a:solidFill>
                  <a:schemeClr val="bg1">
                    <a:lumMod val="50000"/>
                  </a:schemeClr>
                </a:solidFill>
                <a:sym typeface="Wingdings"/>
              </a:rPr>
              <a:t> Timolol </a:t>
            </a:r>
          </a:p>
          <a:p>
            <a:pPr rtl="1"/>
            <a:r>
              <a:rPr lang="en-US" dirty="0">
                <a:solidFill>
                  <a:schemeClr val="bg1">
                    <a:lumMod val="50000"/>
                  </a:schemeClr>
                </a:solidFill>
                <a:sym typeface="Wingdings"/>
              </a:rPr>
              <a:t>S  Sotalol </a:t>
            </a:r>
          </a:p>
          <a:p>
            <a:pPr rtl="1"/>
            <a:r>
              <a:rPr lang="en-US" dirty="0">
                <a:solidFill>
                  <a:schemeClr val="bg1">
                    <a:lumMod val="50000"/>
                  </a:schemeClr>
                </a:solidFill>
                <a:sym typeface="Wingdings"/>
              </a:rPr>
              <a:t>P  Propranolol</a:t>
            </a:r>
            <a:endParaRPr lang="ar-SA" dirty="0">
              <a:solidFill>
                <a:schemeClr val="bg1">
                  <a:lumMod val="50000"/>
                </a:schemeClr>
              </a:solidFill>
            </a:endParaRPr>
          </a:p>
        </p:txBody>
      </p:sp>
      <p:sp>
        <p:nvSpPr>
          <p:cNvPr id="11" name="مستطيل 10"/>
          <p:cNvSpPr/>
          <p:nvPr/>
        </p:nvSpPr>
        <p:spPr>
          <a:xfrm>
            <a:off x="13489878" y="1853529"/>
            <a:ext cx="10095068" cy="605893"/>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algn="r" rtl="1"/>
            <a:r>
              <a:rPr lang="ar-SA" dirty="0">
                <a:solidFill>
                  <a:schemeClr val="bg1">
                    <a:lumMod val="50000"/>
                  </a:schemeClr>
                </a:solidFill>
              </a:rPr>
              <a:t>هل قابلت </a:t>
            </a:r>
            <a:r>
              <a:rPr lang="en-US" dirty="0">
                <a:solidFill>
                  <a:schemeClr val="bg1">
                    <a:lumMod val="50000"/>
                  </a:schemeClr>
                </a:solidFill>
              </a:rPr>
              <a:t>( meto =meet)</a:t>
            </a:r>
            <a:r>
              <a:rPr lang="ar-SA" dirty="0">
                <a:solidFill>
                  <a:schemeClr val="bg1">
                    <a:lumMod val="50000"/>
                  </a:schemeClr>
                </a:solidFill>
              </a:rPr>
              <a:t> اللي اسمو</a:t>
            </a:r>
            <a:r>
              <a:rPr lang="en-US" dirty="0">
                <a:solidFill>
                  <a:schemeClr val="bg1">
                    <a:lumMod val="50000"/>
                  </a:schemeClr>
                </a:solidFill>
              </a:rPr>
              <a:t>(Esmo)</a:t>
            </a:r>
            <a:r>
              <a:rPr lang="ar-SA" dirty="0">
                <a:solidFill>
                  <a:schemeClr val="bg1">
                    <a:lumMod val="50000"/>
                  </a:schemeClr>
                </a:solidFill>
              </a:rPr>
              <a:t>بيسو</a:t>
            </a:r>
            <a:r>
              <a:rPr lang="en-US" dirty="0">
                <a:solidFill>
                  <a:schemeClr val="bg1">
                    <a:lumMod val="50000"/>
                  </a:schemeClr>
                </a:solidFill>
              </a:rPr>
              <a:t>(Biso)</a:t>
            </a:r>
            <a:r>
              <a:rPr lang="ar-SA" dirty="0">
                <a:solidFill>
                  <a:schemeClr val="bg1">
                    <a:lumMod val="50000"/>
                  </a:schemeClr>
                </a:solidFill>
              </a:rPr>
              <a:t> الساعة ١٠</a:t>
            </a:r>
            <a:r>
              <a:rPr lang="en-US" dirty="0">
                <a:solidFill>
                  <a:schemeClr val="bg1">
                    <a:lumMod val="50000"/>
                  </a:schemeClr>
                </a:solidFill>
              </a:rPr>
              <a:t>(At ten =Aten) </a:t>
            </a:r>
            <a:r>
              <a:rPr lang="ar-SA" dirty="0">
                <a:solidFill>
                  <a:schemeClr val="bg1">
                    <a:lumMod val="50000"/>
                  </a:schemeClr>
                </a:solidFill>
              </a:rPr>
              <a:t> وبما اني حددت وقت </a:t>
            </a:r>
            <a:r>
              <a:rPr lang="en-US" dirty="0">
                <a:solidFill>
                  <a:schemeClr val="bg1">
                    <a:lumMod val="50000"/>
                  </a:schemeClr>
                </a:solidFill>
              </a:rPr>
              <a:t>so selective drugs</a:t>
            </a:r>
          </a:p>
          <a:p>
            <a:pPr algn="ctr" rtl="1"/>
            <a:r>
              <a:rPr lang="en-US" dirty="0">
                <a:solidFill>
                  <a:schemeClr val="bg1">
                    <a:lumMod val="50000"/>
                  </a:schemeClr>
                </a:solidFill>
              </a:rPr>
              <a:t>Did you meto elly Esmo Biso Aten  </a:t>
            </a:r>
            <a:r>
              <a:rPr lang="ar-SA" dirty="0">
                <a:solidFill>
                  <a:schemeClr val="bg1">
                    <a:lumMod val="50000"/>
                  </a:schemeClr>
                </a:solidFill>
              </a:rPr>
              <a:t> </a:t>
            </a:r>
            <a:endParaRPr lang="en-US" dirty="0">
              <a:solidFill>
                <a:schemeClr val="bg1">
                  <a:lumMod val="50000"/>
                </a:schemeClr>
              </a:solidFill>
            </a:endParaRPr>
          </a:p>
        </p:txBody>
      </p:sp>
      <p:sp>
        <p:nvSpPr>
          <p:cNvPr id="13" name="مستطيل 12"/>
          <p:cNvSpPr/>
          <p:nvPr/>
        </p:nvSpPr>
        <p:spPr>
          <a:xfrm>
            <a:off x="13024624" y="4494206"/>
            <a:ext cx="4795025" cy="357847"/>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algn="r" rtl="1"/>
            <a:r>
              <a:rPr lang="en-US" dirty="0">
                <a:solidFill>
                  <a:schemeClr val="bg1">
                    <a:lumMod val="50000"/>
                  </a:schemeClr>
                </a:solidFill>
              </a:rPr>
              <a:t>CARvedilol </a:t>
            </a:r>
            <a:r>
              <a:rPr lang="en-US" dirty="0">
                <a:solidFill>
                  <a:schemeClr val="bg1">
                    <a:lumMod val="50000"/>
                  </a:schemeClr>
                </a:solidFill>
                <a:sym typeface="Wingdings"/>
              </a:rPr>
              <a:t> car needs benzene(lipid soluble).</a:t>
            </a:r>
            <a:endParaRPr lang="en-US" dirty="0">
              <a:solidFill>
                <a:schemeClr val="bg1">
                  <a:lumMod val="50000"/>
                </a:schemeClr>
              </a:solidFill>
            </a:endParaRPr>
          </a:p>
        </p:txBody>
      </p:sp>
      <p:sp>
        <p:nvSpPr>
          <p:cNvPr id="14" name="مستطيل 13"/>
          <p:cNvSpPr/>
          <p:nvPr/>
        </p:nvSpPr>
        <p:spPr>
          <a:xfrm>
            <a:off x="13024624" y="5035681"/>
            <a:ext cx="4795025" cy="339207"/>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algn="r" rtl="1"/>
            <a:r>
              <a:rPr lang="en-US" dirty="0">
                <a:solidFill>
                  <a:schemeClr val="bg1">
                    <a:lumMod val="50000"/>
                  </a:schemeClr>
                </a:solidFill>
              </a:rPr>
              <a:t>CarveDILOL </a:t>
            </a:r>
            <a:r>
              <a:rPr lang="en-US" dirty="0">
                <a:solidFill>
                  <a:schemeClr val="bg1">
                    <a:lumMod val="50000"/>
                  </a:schemeClr>
                </a:solidFill>
                <a:sym typeface="Wingdings"/>
              </a:rPr>
              <a:t> DI mean two so mixed blocker..</a:t>
            </a:r>
            <a:endParaRPr lang="en-US" dirty="0">
              <a:solidFill>
                <a:schemeClr val="bg1">
                  <a:lumMod val="50000"/>
                </a:schemeClr>
              </a:solidFill>
            </a:endParaRPr>
          </a:p>
        </p:txBody>
      </p:sp>
      <p:sp>
        <p:nvSpPr>
          <p:cNvPr id="15" name="مستطيل 14"/>
          <p:cNvSpPr/>
          <p:nvPr/>
        </p:nvSpPr>
        <p:spPr>
          <a:xfrm>
            <a:off x="6622473" y="5114018"/>
            <a:ext cx="5128210" cy="356838"/>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rtl="1"/>
            <a:r>
              <a:rPr lang="en-US" dirty="0">
                <a:solidFill>
                  <a:schemeClr val="bg1">
                    <a:lumMod val="50000"/>
                  </a:schemeClr>
                </a:solidFill>
              </a:rPr>
              <a:t>Labetalol = L(</a:t>
            </a:r>
            <a:r>
              <a:rPr lang="en-US" altLang="en-US" b="1" dirty="0">
                <a:solidFill>
                  <a:schemeClr val="bg1">
                    <a:lumMod val="50000"/>
                  </a:schemeClr>
                </a:solidFill>
                <a:sym typeface="Symbol" pitchFamily="18" charset="2"/>
              </a:rPr>
              <a:t></a:t>
            </a:r>
            <a:r>
              <a:rPr lang="en-US" altLang="en-US" dirty="0">
                <a:solidFill>
                  <a:schemeClr val="bg1">
                    <a:lumMod val="50000"/>
                  </a:schemeClr>
                </a:solidFill>
                <a:sym typeface="Symbol" pitchFamily="18" charset="2"/>
              </a:rPr>
              <a:t>)(beta)LOL </a:t>
            </a:r>
            <a:r>
              <a:rPr lang="en-US" altLang="en-US" dirty="0">
                <a:solidFill>
                  <a:schemeClr val="bg1">
                    <a:lumMod val="50000"/>
                  </a:schemeClr>
                </a:solidFill>
                <a:sym typeface="Wingdings"/>
              </a:rPr>
              <a:t> so </a:t>
            </a:r>
            <a:r>
              <a:rPr lang="en-US" altLang="en-US" b="1" dirty="0">
                <a:solidFill>
                  <a:schemeClr val="bg1">
                    <a:lumMod val="50000"/>
                  </a:schemeClr>
                </a:solidFill>
              </a:rPr>
              <a:t>Mixed </a:t>
            </a:r>
            <a:r>
              <a:rPr lang="en-US" altLang="en-US" b="1" dirty="0">
                <a:solidFill>
                  <a:schemeClr val="bg1">
                    <a:lumMod val="50000"/>
                  </a:schemeClr>
                </a:solidFill>
                <a:sym typeface="Symbol" pitchFamily="18" charset="2"/>
              </a:rPr>
              <a:t>,  blockers</a:t>
            </a:r>
            <a:r>
              <a:rPr lang="en-US" altLang="en-US" dirty="0">
                <a:solidFill>
                  <a:schemeClr val="bg1">
                    <a:lumMod val="50000"/>
                  </a:schemeClr>
                </a:solidFill>
                <a:sym typeface="Wingdings"/>
              </a:rPr>
              <a:t> </a:t>
            </a:r>
            <a:endParaRPr lang="ar-SA" dirty="0">
              <a:solidFill>
                <a:schemeClr val="bg1">
                  <a:lumMod val="50000"/>
                </a:schemeClr>
              </a:solidFill>
            </a:endParaRPr>
          </a:p>
        </p:txBody>
      </p:sp>
      <p:sp>
        <p:nvSpPr>
          <p:cNvPr id="16" name="مستطيل 15"/>
          <p:cNvSpPr/>
          <p:nvPr/>
        </p:nvSpPr>
        <p:spPr>
          <a:xfrm>
            <a:off x="6622473" y="6157302"/>
            <a:ext cx="1805329" cy="1587812"/>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rtl="1"/>
            <a:r>
              <a:rPr lang="en-US" dirty="0">
                <a:solidFill>
                  <a:schemeClr val="bg1">
                    <a:lumMod val="50000"/>
                  </a:schemeClr>
                </a:solidFill>
              </a:rPr>
              <a:t>Labetalol is an example of ISA effect</a:t>
            </a:r>
          </a:p>
          <a:p>
            <a:pPr rtl="1"/>
            <a:r>
              <a:rPr lang="ar-SA" dirty="0">
                <a:solidFill>
                  <a:schemeClr val="bg1">
                    <a:lumMod val="50000"/>
                  </a:schemeClr>
                </a:solidFill>
              </a:rPr>
              <a:t>رجع عيسى</a:t>
            </a:r>
            <a:r>
              <a:rPr lang="en-US" dirty="0">
                <a:solidFill>
                  <a:schemeClr val="bg1">
                    <a:lumMod val="50000"/>
                  </a:schemeClr>
                </a:solidFill>
              </a:rPr>
              <a:t>(ISA)</a:t>
            </a:r>
            <a:r>
              <a:rPr lang="ar-SA" dirty="0">
                <a:solidFill>
                  <a:schemeClr val="bg1">
                    <a:lumMod val="50000"/>
                  </a:schemeClr>
                </a:solidFill>
              </a:rPr>
              <a:t> لبيته </a:t>
            </a:r>
            <a:r>
              <a:rPr lang="en-US" dirty="0">
                <a:solidFill>
                  <a:schemeClr val="bg1">
                    <a:lumMod val="50000"/>
                  </a:schemeClr>
                </a:solidFill>
              </a:rPr>
              <a:t>(LABETAlol)</a:t>
            </a:r>
            <a:r>
              <a:rPr lang="ar-SA" dirty="0">
                <a:solidFill>
                  <a:schemeClr val="bg1">
                    <a:lumMod val="50000"/>
                  </a:schemeClr>
                </a:solidFill>
              </a:rPr>
              <a:t>  </a:t>
            </a:r>
          </a:p>
        </p:txBody>
      </p:sp>
      <p:sp>
        <p:nvSpPr>
          <p:cNvPr id="3" name="مستطيل 2"/>
          <p:cNvSpPr/>
          <p:nvPr/>
        </p:nvSpPr>
        <p:spPr>
          <a:xfrm>
            <a:off x="617348" y="9852724"/>
            <a:ext cx="6672452" cy="1231106"/>
          </a:xfrm>
          <a:prstGeom prst="rect">
            <a:avLst/>
          </a:prstGeom>
          <a:ln>
            <a:solidFill>
              <a:schemeClr val="accent1"/>
            </a:solidFill>
            <a:prstDash val="dash"/>
          </a:ln>
        </p:spPr>
        <p:txBody>
          <a:bodyPr wrap="square">
            <a:spAutoFit/>
          </a:bodyPr>
          <a:lstStyle/>
          <a:p>
            <a:r>
              <a:rPr lang="en-US" sz="2800" b="1" dirty="0"/>
              <a:t>According to presence of </a:t>
            </a:r>
            <a:r>
              <a:rPr lang="en-US" sz="2800" b="1" u="sng" dirty="0"/>
              <a:t>membrane stabilizing</a:t>
            </a:r>
            <a:r>
              <a:rPr lang="en-US" sz="2800" b="1" dirty="0"/>
              <a:t> effects i.e. </a:t>
            </a:r>
            <a:r>
              <a:rPr lang="en-US" sz="2800" b="1" u="sng" dirty="0"/>
              <a:t>Prop</a:t>
            </a:r>
            <a:r>
              <a:rPr lang="en-US" sz="2800" b="1" dirty="0"/>
              <a:t>ranolol, </a:t>
            </a:r>
            <a:r>
              <a:rPr lang="en-US" sz="2800" b="1" u="sng" dirty="0"/>
              <a:t>labet</a:t>
            </a:r>
            <a:r>
              <a:rPr lang="en-US" sz="2800" b="1" dirty="0"/>
              <a:t>alol. </a:t>
            </a:r>
          </a:p>
          <a:p>
            <a:endParaRPr lang="en-US" dirty="0"/>
          </a:p>
        </p:txBody>
      </p:sp>
      <p:sp>
        <p:nvSpPr>
          <p:cNvPr id="17" name="مستطيل 16"/>
          <p:cNvSpPr/>
          <p:nvPr/>
        </p:nvSpPr>
        <p:spPr>
          <a:xfrm>
            <a:off x="5634390" y="11063943"/>
            <a:ext cx="1655410" cy="428245"/>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marL="0" algn="r" defTabSz="457200" rtl="1" eaLnBrk="1" latinLnBrk="0" hangingPunct="1"/>
            <a:r>
              <a:rPr lang="ar-SA" dirty="0">
                <a:solidFill>
                  <a:schemeClr val="bg1">
                    <a:lumMod val="50000"/>
                  </a:schemeClr>
                </a:solidFill>
              </a:rPr>
              <a:t>برب  البيت انه ثابت</a:t>
            </a:r>
            <a:endParaRPr lang="en-US" dirty="0">
              <a:solidFill>
                <a:schemeClr val="bg1">
                  <a:lumMod val="50000"/>
                </a:schemeClr>
              </a:solidFill>
            </a:endParaRPr>
          </a:p>
        </p:txBody>
      </p:sp>
    </p:spTree>
    <p:extLst>
      <p:ext uri="{BB962C8B-B14F-4D97-AF65-F5344CB8AC3E}">
        <p14:creationId xmlns:p14="http://schemas.microsoft.com/office/powerpoint/2010/main" val="367239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332509"/>
            <a:ext cx="11859491" cy="969818"/>
          </a:xfrm>
          <a:prstGeom prst="rect">
            <a:avLst/>
          </a:prstGeom>
        </p:spPr>
        <p:txBody>
          <a:bodyPr vert="horz" lIns="91440" tIns="45720" rIns="91440" bIns="45720" rtlCol="1" anchor="ctr">
            <a:noAutofit/>
          </a:bodyPr>
          <a:lstStyle/>
          <a:p>
            <a:pPr defTabSz="914400">
              <a:lnSpc>
                <a:spcPct val="90000"/>
              </a:lnSpc>
              <a:spcBef>
                <a:spcPct val="0"/>
              </a:spcBef>
              <a:defRPr/>
            </a:pPr>
            <a:r>
              <a:rPr lang="en-US" altLang="en-US" sz="4000" b="1" dirty="0">
                <a:solidFill>
                  <a:srgbClr val="0070C0"/>
                </a:solidFill>
                <a:sym typeface="Symbol" pitchFamily="18" charset="2"/>
              </a:rPr>
              <a:t>Pharmacokinetic of –blockers</a:t>
            </a:r>
          </a:p>
          <a:p>
            <a:pPr marR="0" lvl="0" indent="0" defTabSz="914400" fontAlgn="auto">
              <a:lnSpc>
                <a:spcPct val="90000"/>
              </a:lnSpc>
              <a:spcBef>
                <a:spcPct val="0"/>
              </a:spcBef>
              <a:spcAft>
                <a:spcPts val="0"/>
              </a:spcAft>
              <a:buClrTx/>
              <a:buSzTx/>
              <a:buFontTx/>
              <a:buNone/>
              <a:tabLst/>
              <a:defRPr/>
            </a:pPr>
            <a:endParaRPr lang="en-US" altLang="en-US" sz="3600" b="1" dirty="0">
              <a:solidFill>
                <a:srgbClr val="0070C0"/>
              </a:solidFill>
              <a:latin typeface="+mj-lt"/>
            </a:endParaRPr>
          </a:p>
        </p:txBody>
      </p:sp>
      <p:sp>
        <p:nvSpPr>
          <p:cNvPr id="5" name="Rectangle 3"/>
          <p:cNvSpPr txBox="1">
            <a:spLocks noChangeArrowheads="1"/>
          </p:cNvSpPr>
          <p:nvPr/>
        </p:nvSpPr>
        <p:spPr>
          <a:xfrm>
            <a:off x="0" y="924362"/>
            <a:ext cx="10638263" cy="9514356"/>
          </a:xfrm>
          <a:prstGeom prst="rect">
            <a:avLst/>
          </a:prstGeom>
        </p:spPr>
        <p:txBody>
          <a:bodyPr rtlCol="1">
            <a:noAutofit/>
          </a:bodyPr>
          <a:lstStyle/>
          <a:p>
            <a:pPr marL="445610" marR="0" lvl="0" indent="-445610" algn="l" defTabSz="1782440" rtl="0" eaLnBrk="1" fontAlgn="auto" latinLnBrk="0" hangingPunct="1">
              <a:lnSpc>
                <a:spcPct val="90000"/>
              </a:lnSpc>
              <a:spcBef>
                <a:spcPts val="1949"/>
              </a:spcBef>
              <a:spcAft>
                <a:spcPts val="0"/>
              </a:spcAft>
              <a:buClrTx/>
              <a:buSzTx/>
              <a:buFont typeface="Arial" panose="020B0604020202020204" pitchFamily="34" charset="0"/>
              <a:buChar char="•"/>
              <a:tabLst/>
              <a:defRPr/>
            </a:pPr>
            <a:r>
              <a:rPr lang="en-US" altLang="en-US" sz="2800" dirty="0">
                <a:sym typeface="Symbol" pitchFamily="18" charset="2"/>
              </a:rPr>
              <a:t>Most of them are lipid soluble:</a:t>
            </a:r>
          </a:p>
          <a:p>
            <a:pPr marL="1336830" marR="0" lvl="1" indent="-445610" algn="l" defTabSz="1782440" rtl="0" eaLnBrk="1" fontAlgn="auto" latinLnBrk="0" hangingPunct="1">
              <a:lnSpc>
                <a:spcPct val="90000"/>
              </a:lnSpc>
              <a:spcBef>
                <a:spcPts val="975"/>
              </a:spcBef>
              <a:spcAft>
                <a:spcPts val="0"/>
              </a:spcAft>
              <a:buClrTx/>
              <a:buSzTx/>
              <a:buFont typeface="Courier New" pitchFamily="49" charset="0"/>
              <a:buChar char="o"/>
              <a:tabLst/>
              <a:defRPr/>
            </a:pPr>
            <a:r>
              <a:rPr lang="en-US" altLang="en-US" sz="2800" dirty="0">
                <a:solidFill>
                  <a:schemeClr val="accent1">
                    <a:lumMod val="60000"/>
                    <a:lumOff val="40000"/>
                  </a:schemeClr>
                </a:solidFill>
                <a:sym typeface="Symbol" pitchFamily="18" charset="2"/>
              </a:rPr>
              <a:t>Well absorbed orally. </a:t>
            </a:r>
          </a:p>
          <a:p>
            <a:pPr marL="1336830" marR="0" lvl="1" indent="-445610" algn="l" defTabSz="1782440" rtl="0" eaLnBrk="1" fontAlgn="auto" latinLnBrk="0" hangingPunct="1">
              <a:lnSpc>
                <a:spcPct val="90000"/>
              </a:lnSpc>
              <a:spcBef>
                <a:spcPts val="975"/>
              </a:spcBef>
              <a:spcAft>
                <a:spcPts val="0"/>
              </a:spcAft>
              <a:buClrTx/>
              <a:buSzTx/>
              <a:buFont typeface="Courier New" pitchFamily="49" charset="0"/>
              <a:buChar char="o"/>
              <a:tabLst/>
              <a:defRPr/>
            </a:pPr>
            <a:r>
              <a:rPr lang="en-US" altLang="en-US" sz="2800" dirty="0">
                <a:solidFill>
                  <a:schemeClr val="accent1">
                    <a:lumMod val="60000"/>
                    <a:lumOff val="40000"/>
                  </a:schemeClr>
                </a:solidFill>
                <a:sym typeface="Symbol" pitchFamily="18" charset="2"/>
              </a:rPr>
              <a:t>Are rapidly distributed.</a:t>
            </a:r>
          </a:p>
          <a:p>
            <a:pPr marL="1336830" marR="0" lvl="1" indent="-445610" algn="l" defTabSz="1782440" rtl="0" eaLnBrk="1" fontAlgn="auto" latinLnBrk="0" hangingPunct="1">
              <a:lnSpc>
                <a:spcPct val="90000"/>
              </a:lnSpc>
              <a:spcBef>
                <a:spcPts val="975"/>
              </a:spcBef>
              <a:spcAft>
                <a:spcPts val="0"/>
              </a:spcAft>
              <a:buClrTx/>
              <a:buSzTx/>
              <a:buFont typeface="Courier New" pitchFamily="49" charset="0"/>
              <a:buChar char="o"/>
              <a:tabLst/>
              <a:defRPr/>
            </a:pPr>
            <a:r>
              <a:rPr lang="en-US" altLang="en-US" sz="2800" dirty="0">
                <a:solidFill>
                  <a:schemeClr val="accent1">
                    <a:lumMod val="60000"/>
                    <a:lumOff val="40000"/>
                  </a:schemeClr>
                </a:solidFill>
                <a:sym typeface="Symbol" pitchFamily="18" charset="2"/>
              </a:rPr>
              <a:t>Cross readily BBB.  </a:t>
            </a:r>
          </a:p>
          <a:p>
            <a:pPr marL="1336830" lvl="1" indent="-445610" defTabSz="1782440">
              <a:lnSpc>
                <a:spcPct val="90000"/>
              </a:lnSpc>
              <a:spcBef>
                <a:spcPts val="975"/>
              </a:spcBef>
              <a:buFont typeface="Courier New" pitchFamily="49" charset="0"/>
              <a:buChar char="o"/>
              <a:defRPr/>
            </a:pPr>
            <a:r>
              <a:rPr lang="en-US" altLang="en-US" sz="2800" dirty="0">
                <a:solidFill>
                  <a:schemeClr val="accent1">
                    <a:lumMod val="60000"/>
                    <a:lumOff val="40000"/>
                  </a:schemeClr>
                </a:solidFill>
                <a:sym typeface="Symbol" pitchFamily="18" charset="2"/>
              </a:rPr>
              <a:t>CNS depressant effects </a:t>
            </a:r>
            <a:r>
              <a:rPr lang="en-US" altLang="en-US" sz="2800" dirty="0">
                <a:solidFill>
                  <a:schemeClr val="accent1">
                    <a:lumMod val="75000"/>
                  </a:schemeClr>
                </a:solidFill>
                <a:sym typeface="Symbol" pitchFamily="18" charset="2"/>
              </a:rPr>
              <a:t>i.e. Sedative effect</a:t>
            </a:r>
            <a:r>
              <a:rPr lang="en-US" altLang="en-US" sz="2800" dirty="0">
                <a:solidFill>
                  <a:schemeClr val="accent1">
                    <a:lumMod val="75000"/>
                  </a:schemeClr>
                </a:solidFill>
                <a:sym typeface="Wingdings 3"/>
              </a:rPr>
              <a:t> Anxiety</a:t>
            </a:r>
            <a:r>
              <a:rPr lang="en-US" altLang="en-US" sz="2800" dirty="0">
                <a:solidFill>
                  <a:schemeClr val="accent1">
                    <a:lumMod val="75000"/>
                  </a:schemeClr>
                </a:solidFill>
                <a:sym typeface="Symbol" pitchFamily="18" charset="2"/>
              </a:rPr>
              <a:t>.</a:t>
            </a:r>
          </a:p>
          <a:p>
            <a:pPr marL="1336830" lvl="1" indent="-445610" defTabSz="1782440">
              <a:lnSpc>
                <a:spcPct val="90000"/>
              </a:lnSpc>
              <a:spcBef>
                <a:spcPts val="975"/>
              </a:spcBef>
              <a:buFont typeface="Courier New" pitchFamily="49" charset="0"/>
              <a:buChar char="o"/>
              <a:defRPr/>
            </a:pPr>
            <a:r>
              <a:rPr lang="en-US" altLang="en-US" sz="2800" dirty="0">
                <a:solidFill>
                  <a:schemeClr val="accent1">
                    <a:lumMod val="60000"/>
                    <a:lumOff val="40000"/>
                  </a:schemeClr>
                </a:solidFill>
                <a:sym typeface="Symbol" pitchFamily="18" charset="2"/>
              </a:rPr>
              <a:t>Short t1/2. </a:t>
            </a:r>
          </a:p>
          <a:p>
            <a:pPr marL="1336830" marR="0" lvl="1" indent="-445610" algn="l" defTabSz="1782440" rtl="0" eaLnBrk="1" fontAlgn="auto" latinLnBrk="0" hangingPunct="1">
              <a:lnSpc>
                <a:spcPct val="90000"/>
              </a:lnSpc>
              <a:spcBef>
                <a:spcPts val="975"/>
              </a:spcBef>
              <a:spcAft>
                <a:spcPts val="0"/>
              </a:spcAft>
              <a:buClrTx/>
              <a:buSzTx/>
              <a:buFont typeface="Courier New" pitchFamily="49" charset="0"/>
              <a:buChar char="o"/>
              <a:tabLst/>
              <a:defRPr/>
            </a:pPr>
            <a:r>
              <a:rPr lang="en-US" altLang="en-US" sz="2800" dirty="0">
                <a:solidFill>
                  <a:schemeClr val="accent1">
                    <a:lumMod val="60000"/>
                    <a:lumOff val="40000"/>
                  </a:schemeClr>
                </a:solidFill>
                <a:sym typeface="Symbol" pitchFamily="18" charset="2"/>
              </a:rPr>
              <a:t>Metoprolol, propranolol, timolol, labetalol, carvedilol.</a:t>
            </a:r>
          </a:p>
          <a:p>
            <a:pPr marL="1336830" marR="0" lvl="1" indent="-445610" algn="l" defTabSz="1782440" rtl="0" eaLnBrk="1" fontAlgn="auto" latinLnBrk="0" hangingPunct="1">
              <a:lnSpc>
                <a:spcPct val="90000"/>
              </a:lnSpc>
              <a:spcBef>
                <a:spcPts val="975"/>
              </a:spcBef>
              <a:spcAft>
                <a:spcPts val="0"/>
              </a:spcAft>
              <a:buClrTx/>
              <a:buSzTx/>
              <a:buFont typeface="Courier New" pitchFamily="49" charset="0"/>
              <a:buChar char="o"/>
              <a:tabLst/>
              <a:defRPr/>
            </a:pPr>
            <a:endParaRPr lang="en-US" altLang="en-US" sz="2800" dirty="0">
              <a:solidFill>
                <a:schemeClr val="accent1">
                  <a:lumMod val="60000"/>
                  <a:lumOff val="40000"/>
                </a:schemeClr>
              </a:solidFill>
              <a:sym typeface="Symbol" pitchFamily="18" charset="2"/>
            </a:endParaRPr>
          </a:p>
          <a:p>
            <a:pPr marL="445610" indent="-445610" defTabSz="1782440">
              <a:lnSpc>
                <a:spcPct val="90000"/>
              </a:lnSpc>
              <a:spcBef>
                <a:spcPts val="1949"/>
              </a:spcBef>
              <a:buFont typeface="Arial" pitchFamily="34" charset="0"/>
              <a:buChar char="•"/>
              <a:defRPr/>
            </a:pPr>
            <a:endParaRPr lang="en-US" altLang="en-US" sz="2800" dirty="0">
              <a:sym typeface="Symbol" pitchFamily="18" charset="2"/>
            </a:endParaRPr>
          </a:p>
          <a:p>
            <a:pPr marL="445610" indent="-445610" defTabSz="1782440">
              <a:lnSpc>
                <a:spcPct val="90000"/>
              </a:lnSpc>
              <a:spcBef>
                <a:spcPts val="1949"/>
              </a:spcBef>
              <a:buFont typeface="Arial" pitchFamily="34" charset="0"/>
              <a:buChar char="•"/>
              <a:defRPr/>
            </a:pPr>
            <a:r>
              <a:rPr lang="en-US" altLang="en-US" sz="2800" dirty="0">
                <a:sym typeface="Symbol" pitchFamily="18" charset="2"/>
              </a:rPr>
              <a:t>Some of them are hydrophilic:</a:t>
            </a:r>
          </a:p>
          <a:p>
            <a:pPr marL="1336830" lvl="1" indent="-445610" defTabSz="1782440">
              <a:lnSpc>
                <a:spcPct val="90000"/>
              </a:lnSpc>
              <a:spcBef>
                <a:spcPts val="975"/>
              </a:spcBef>
              <a:buFont typeface="Courier New" pitchFamily="49" charset="0"/>
              <a:buChar char="o"/>
              <a:defRPr/>
            </a:pPr>
            <a:r>
              <a:rPr lang="en-US" altLang="en-US" sz="2800" dirty="0">
                <a:solidFill>
                  <a:schemeClr val="accent1">
                    <a:lumMod val="60000"/>
                    <a:lumOff val="40000"/>
                  </a:schemeClr>
                </a:solidFill>
                <a:sym typeface="Symbol" pitchFamily="18" charset="2"/>
              </a:rPr>
              <a:t>Irregular Oral  absorption. </a:t>
            </a:r>
          </a:p>
          <a:p>
            <a:pPr marL="1336830" lvl="1" indent="-445610" defTabSz="1782440">
              <a:lnSpc>
                <a:spcPct val="90000"/>
              </a:lnSpc>
              <a:spcBef>
                <a:spcPts val="975"/>
              </a:spcBef>
              <a:buFont typeface="Courier New" pitchFamily="49" charset="0"/>
              <a:buChar char="o"/>
              <a:defRPr/>
            </a:pPr>
            <a:r>
              <a:rPr lang="en-US" altLang="en-US" sz="2800" dirty="0">
                <a:solidFill>
                  <a:schemeClr val="accent1">
                    <a:lumMod val="60000"/>
                    <a:lumOff val="40000"/>
                  </a:schemeClr>
                </a:solidFill>
                <a:sym typeface="Symbol" pitchFamily="18" charset="2"/>
              </a:rPr>
              <a:t>Doesn’t cross readily BBB.</a:t>
            </a:r>
          </a:p>
          <a:p>
            <a:pPr marL="1336830" lvl="1" indent="-445610" defTabSz="1782440">
              <a:lnSpc>
                <a:spcPct val="90000"/>
              </a:lnSpc>
              <a:spcBef>
                <a:spcPts val="975"/>
              </a:spcBef>
              <a:buFont typeface="Courier New" pitchFamily="49" charset="0"/>
              <a:buChar char="o"/>
              <a:defRPr/>
            </a:pPr>
            <a:r>
              <a:rPr lang="en-US" altLang="en-US" sz="2800" dirty="0">
                <a:solidFill>
                  <a:schemeClr val="accent1">
                    <a:lumMod val="60000"/>
                    <a:lumOff val="40000"/>
                  </a:schemeClr>
                </a:solidFill>
                <a:sym typeface="Symbol" pitchFamily="18" charset="2"/>
              </a:rPr>
              <a:t>Long t1/2.</a:t>
            </a:r>
          </a:p>
          <a:p>
            <a:pPr marL="1336830" lvl="1" indent="-445610" defTabSz="1782440">
              <a:lnSpc>
                <a:spcPct val="90000"/>
              </a:lnSpc>
              <a:spcBef>
                <a:spcPts val="975"/>
              </a:spcBef>
              <a:buFont typeface="Courier New" pitchFamily="49" charset="0"/>
              <a:buChar char="o"/>
              <a:defRPr/>
            </a:pPr>
            <a:r>
              <a:rPr lang="en-US" altLang="en-US" sz="2800" dirty="0">
                <a:solidFill>
                  <a:schemeClr val="accent1">
                    <a:lumMod val="60000"/>
                    <a:lumOff val="40000"/>
                  </a:schemeClr>
                </a:solidFill>
                <a:sym typeface="Symbol" pitchFamily="18" charset="2"/>
              </a:rPr>
              <a:t>Low CNS  side effects.</a:t>
            </a:r>
          </a:p>
          <a:p>
            <a:pPr marL="1336830" lvl="1" indent="-445610" defTabSz="1782440">
              <a:lnSpc>
                <a:spcPct val="90000"/>
              </a:lnSpc>
              <a:spcBef>
                <a:spcPts val="975"/>
              </a:spcBef>
              <a:buFont typeface="Courier New" pitchFamily="49" charset="0"/>
              <a:buChar char="o"/>
              <a:defRPr/>
            </a:pPr>
            <a:r>
              <a:rPr lang="en-US" altLang="en-US" sz="2800" dirty="0">
                <a:solidFill>
                  <a:schemeClr val="accent1">
                    <a:lumMod val="60000"/>
                    <a:lumOff val="40000"/>
                  </a:schemeClr>
                </a:solidFill>
                <a:sym typeface="Symbol" pitchFamily="18" charset="2"/>
              </a:rPr>
              <a:t>Atenolol, Bisoprolol, Esmolol, Sotalol.</a:t>
            </a:r>
          </a:p>
          <a:p>
            <a:pPr marL="445610" lvl="0" indent="-445610" defTabSz="1782440">
              <a:lnSpc>
                <a:spcPct val="90000"/>
              </a:lnSpc>
              <a:spcBef>
                <a:spcPts val="1949"/>
              </a:spcBef>
              <a:buFont typeface="Arial" pitchFamily="34" charset="0"/>
              <a:buChar char="•"/>
              <a:defRPr/>
            </a:pPr>
            <a:r>
              <a:rPr lang="en-US" altLang="en-US" sz="2800" dirty="0">
                <a:sym typeface="Symbol" pitchFamily="18" charset="2"/>
              </a:rPr>
              <a:t>Most of them have half-life from 3-10 hrs </a:t>
            </a:r>
          </a:p>
          <a:p>
            <a:pPr marL="445610" lvl="0" indent="-445610" defTabSz="1782440">
              <a:lnSpc>
                <a:spcPct val="90000"/>
              </a:lnSpc>
              <a:spcBef>
                <a:spcPts val="1949"/>
              </a:spcBef>
              <a:defRPr/>
            </a:pPr>
            <a:r>
              <a:rPr lang="en-US" altLang="en-US" sz="2800" dirty="0">
                <a:sym typeface="Symbol" pitchFamily="18" charset="2"/>
              </a:rPr>
              <a:t>except  </a:t>
            </a:r>
            <a:r>
              <a:rPr lang="en-US" altLang="en-US" sz="2800" dirty="0">
                <a:solidFill>
                  <a:srgbClr val="C00000"/>
                </a:solidFill>
                <a:sym typeface="Symbol" pitchFamily="18" charset="2"/>
              </a:rPr>
              <a:t>Esmolol (10 min. given intravenously).</a:t>
            </a:r>
          </a:p>
          <a:p>
            <a:pPr marL="445610" lvl="0" indent="-445610" defTabSz="1782440">
              <a:lnSpc>
                <a:spcPct val="90000"/>
              </a:lnSpc>
              <a:spcBef>
                <a:spcPts val="1949"/>
              </a:spcBef>
              <a:defRPr/>
            </a:pPr>
            <a:r>
              <a:rPr lang="en-US" altLang="en-US" sz="2800" dirty="0">
                <a:solidFill>
                  <a:schemeClr val="bg1">
                    <a:lumMod val="50000"/>
                  </a:schemeClr>
                </a:solidFill>
                <a:sym typeface="Symbol" pitchFamily="18" charset="2"/>
              </a:rPr>
              <a:t>(Because it gets removed by esterase enzyme in the blood that’s why its name start with ESM which refer to ester methyl)</a:t>
            </a:r>
          </a:p>
          <a:p>
            <a:pPr marL="445610" marR="0" lvl="0" indent="-445610" algn="l" defTabSz="1782440" rtl="0" eaLnBrk="1" fontAlgn="auto" latinLnBrk="0" hangingPunct="1">
              <a:lnSpc>
                <a:spcPct val="90000"/>
              </a:lnSpc>
              <a:spcBef>
                <a:spcPts val="1949"/>
              </a:spcBef>
              <a:spcAft>
                <a:spcPts val="0"/>
              </a:spcAft>
              <a:buClrTx/>
              <a:buSzTx/>
              <a:buFont typeface="Arial" pitchFamily="34" charset="0"/>
              <a:buChar char="•"/>
              <a:tabLst/>
              <a:defRPr/>
            </a:pPr>
            <a:r>
              <a:rPr lang="en-US" altLang="en-US" sz="2800" dirty="0">
                <a:sym typeface="Symbol" pitchFamily="18" charset="2"/>
              </a:rPr>
              <a:t>Most of them metabolized in liver &amp; excreted in urine.</a:t>
            </a:r>
          </a:p>
        </p:txBody>
      </p:sp>
      <p:sp>
        <p:nvSpPr>
          <p:cNvPr id="7" name="Rectangle 6"/>
          <p:cNvSpPr/>
          <p:nvPr/>
        </p:nvSpPr>
        <p:spPr>
          <a:xfrm>
            <a:off x="11859491" y="924362"/>
            <a:ext cx="12175614" cy="12343892"/>
          </a:xfrm>
          <a:prstGeom prst="rect">
            <a:avLst/>
          </a:prstGeom>
        </p:spPr>
        <p:txBody>
          <a:bodyPr wrap="square">
            <a:spAutoFit/>
          </a:bodyPr>
          <a:lstStyle/>
          <a:p>
            <a:pPr marL="445610" indent="-445610" defTabSz="1782440">
              <a:lnSpc>
                <a:spcPct val="90000"/>
              </a:lnSpc>
              <a:spcBef>
                <a:spcPts val="1949"/>
              </a:spcBef>
              <a:buFont typeface="Arial" pitchFamily="34" charset="0"/>
              <a:buChar char="•"/>
              <a:defRPr/>
            </a:pPr>
            <a:r>
              <a:rPr lang="en-US" altLang="en-US" sz="3600" b="1" dirty="0">
                <a:solidFill>
                  <a:srgbClr val="002060"/>
                </a:solidFill>
                <a:sym typeface="Symbol" pitchFamily="18" charset="2"/>
              </a:rPr>
              <a:t>Metabolic effects:</a:t>
            </a:r>
          </a:p>
          <a:p>
            <a:pPr>
              <a:spcBef>
                <a:spcPts val="1200"/>
              </a:spcBef>
              <a:buFont typeface="Courier New" pitchFamily="49" charset="0"/>
              <a:buChar char="o"/>
              <a:defRPr/>
            </a:pPr>
            <a:r>
              <a:rPr lang="en-US" altLang="en-US" sz="2800" dirty="0">
                <a:sym typeface="Symbol" pitchFamily="18" charset="2"/>
              </a:rPr>
              <a:t> Hypoglycemia </a:t>
            </a:r>
            <a:r>
              <a:rPr lang="en-US" altLang="en-US" sz="2800" b="1" dirty="0">
                <a:sym typeface="Symbol" pitchFamily="18" charset="2"/>
              </a:rPr>
              <a:t>due to:</a:t>
            </a:r>
            <a:endParaRPr lang="en-US" altLang="en-US" sz="2800" dirty="0">
              <a:sym typeface="Symbol" pitchFamily="18" charset="2"/>
            </a:endParaRPr>
          </a:p>
          <a:p>
            <a:pPr lvl="1">
              <a:spcBef>
                <a:spcPts val="1200"/>
              </a:spcBef>
              <a:buFontTx/>
              <a:buChar char="-"/>
              <a:defRPr/>
            </a:pPr>
            <a:r>
              <a:rPr lang="en-US" altLang="en-US" sz="2800" dirty="0">
                <a:solidFill>
                  <a:schemeClr val="accent1">
                    <a:lumMod val="60000"/>
                    <a:lumOff val="40000"/>
                  </a:schemeClr>
                </a:solidFill>
                <a:sym typeface="Symbol" pitchFamily="18" charset="2"/>
              </a:rPr>
              <a:t> glycogenolysis in liver </a:t>
            </a:r>
          </a:p>
          <a:p>
            <a:pPr lvl="1">
              <a:spcBef>
                <a:spcPts val="1200"/>
              </a:spcBef>
              <a:buFontTx/>
              <a:buChar char="-"/>
              <a:defRPr/>
            </a:pPr>
            <a:r>
              <a:rPr lang="en-US" altLang="en-US" sz="2800" dirty="0">
                <a:solidFill>
                  <a:schemeClr val="accent1">
                    <a:lumMod val="60000"/>
                    <a:lumOff val="40000"/>
                  </a:schemeClr>
                </a:solidFill>
                <a:sym typeface="Symbol" pitchFamily="18" charset="2"/>
              </a:rPr>
              <a:t> glucagon secretion in pancreas</a:t>
            </a:r>
          </a:p>
          <a:p>
            <a:pPr lvl="1">
              <a:spcBef>
                <a:spcPts val="1200"/>
              </a:spcBef>
              <a:buFontTx/>
              <a:buChar char="-"/>
              <a:defRPr/>
            </a:pPr>
            <a:r>
              <a:rPr lang="en-US" altLang="en-US" sz="2800" dirty="0">
                <a:solidFill>
                  <a:schemeClr val="accent1">
                    <a:lumMod val="60000"/>
                    <a:lumOff val="40000"/>
                  </a:schemeClr>
                </a:solidFill>
                <a:sym typeface="Symbol" pitchFamily="18" charset="2"/>
              </a:rPr>
              <a:t> lipolysis </a:t>
            </a:r>
            <a:r>
              <a:rPr lang="en-US" altLang="en-US" sz="2800" dirty="0">
                <a:solidFill>
                  <a:schemeClr val="accent1">
                    <a:lumMod val="60000"/>
                    <a:lumOff val="40000"/>
                  </a:schemeClr>
                </a:solidFill>
                <a:sym typeface="Wingdings 3"/>
              </a:rPr>
              <a:t>in adipocytes</a:t>
            </a:r>
            <a:endParaRPr lang="en-US" altLang="en-US" sz="2800" dirty="0">
              <a:solidFill>
                <a:schemeClr val="accent1">
                  <a:lumMod val="60000"/>
                  <a:lumOff val="40000"/>
                </a:schemeClr>
              </a:solidFill>
              <a:sym typeface="Symbol" pitchFamily="18" charset="2"/>
            </a:endParaRPr>
          </a:p>
          <a:p>
            <a:pPr>
              <a:spcBef>
                <a:spcPts val="1200"/>
              </a:spcBef>
              <a:buFont typeface="Courier New" pitchFamily="49" charset="0"/>
              <a:buChar char="o"/>
              <a:defRPr/>
            </a:pPr>
            <a:r>
              <a:rPr lang="en-US" altLang="en-US" sz="2800" dirty="0">
                <a:sym typeface="Symbol" pitchFamily="18" charset="2"/>
              </a:rPr>
              <a:t> Na+ retention</a:t>
            </a:r>
            <a:r>
              <a:rPr lang="en-US" altLang="en-US" sz="2800" dirty="0">
                <a:sym typeface="Wingdings 3"/>
              </a:rPr>
              <a:t> 2ndry to BP renal perfusion. </a:t>
            </a:r>
            <a:endParaRPr lang="en-US" altLang="en-US" sz="2800" dirty="0">
              <a:sym typeface="Symbol" pitchFamily="18" charset="2"/>
            </a:endParaRPr>
          </a:p>
          <a:p>
            <a:pPr>
              <a:lnSpc>
                <a:spcPct val="90000"/>
              </a:lnSpc>
              <a:buFont typeface="Courier New" pitchFamily="49" charset="0"/>
              <a:buChar char="o"/>
              <a:defRPr/>
            </a:pPr>
            <a:r>
              <a:rPr lang="en-US" altLang="en-US" sz="2800" dirty="0">
                <a:sym typeface="Symbol" pitchFamily="18" charset="2"/>
              </a:rPr>
              <a:t> All –Adrenergic blockers </a:t>
            </a:r>
            <a:r>
              <a:rPr lang="en-US" altLang="en-US" sz="2800" u="sng" dirty="0">
                <a:sym typeface="Symbol" pitchFamily="18" charset="2"/>
              </a:rPr>
              <a:t>mask</a:t>
            </a:r>
            <a:r>
              <a:rPr lang="en-US" altLang="en-US" sz="2800" dirty="0">
                <a:sym typeface="Symbol" pitchFamily="18" charset="2"/>
              </a:rPr>
              <a:t> </a:t>
            </a:r>
            <a:r>
              <a:rPr lang="en-US" altLang="en-US" sz="2800" dirty="0">
                <a:solidFill>
                  <a:schemeClr val="bg1">
                    <a:lumMod val="50000"/>
                  </a:schemeClr>
                </a:solidFill>
                <a:sym typeface="Symbol" pitchFamily="18" charset="2"/>
              </a:rPr>
              <a:t>(hide) </a:t>
            </a:r>
            <a:r>
              <a:rPr lang="en-US" altLang="en-US" sz="2800" dirty="0">
                <a:sym typeface="Symbol" pitchFamily="18" charset="2"/>
              </a:rPr>
              <a:t>hypoglycemic manifestations (</a:t>
            </a:r>
            <a:r>
              <a:rPr lang="en-US" altLang="en-US" sz="2800" b="1" dirty="0">
                <a:solidFill>
                  <a:srgbClr val="BFBFBF"/>
                </a:solidFill>
                <a:latin typeface="Times New Roman" charset="0"/>
                <a:ea typeface="Arial" charset="0"/>
                <a:cs typeface="Arial" charset="0"/>
                <a:sym typeface="Symbol" charset="2"/>
              </a:rPr>
              <a:t>familiar symptoms) </a:t>
            </a:r>
            <a:r>
              <a:rPr lang="en-US" altLang="en-US" sz="2800" dirty="0">
                <a:sym typeface="Symbol" pitchFamily="18" charset="2"/>
              </a:rPr>
              <a:t>in diabetic patients </a:t>
            </a:r>
            <a:r>
              <a:rPr lang="en-US" altLang="en-US" sz="2800" dirty="0">
                <a:sym typeface="Wingdings 3"/>
              </a:rPr>
              <a:t> </a:t>
            </a:r>
            <a:r>
              <a:rPr lang="en-US" altLang="en-US" sz="2800" dirty="0">
                <a:solidFill>
                  <a:srgbClr val="C00000"/>
                </a:solidFill>
                <a:sym typeface="Symbol" pitchFamily="18" charset="2"/>
              </a:rPr>
              <a:t>COMA</a:t>
            </a:r>
          </a:p>
          <a:p>
            <a:pPr marL="445610" marR="0" lvl="0" indent="-445610" defTabSz="1782440" fontAlgn="auto">
              <a:lnSpc>
                <a:spcPct val="90000"/>
              </a:lnSpc>
              <a:spcBef>
                <a:spcPts val="1949"/>
              </a:spcBef>
              <a:spcAft>
                <a:spcPts val="0"/>
              </a:spcAft>
              <a:buClrTx/>
              <a:buSzTx/>
              <a:buFont typeface="Arial" pitchFamily="34" charset="0"/>
              <a:buChar char="•"/>
              <a:tabLst/>
              <a:defRPr/>
            </a:pPr>
            <a:r>
              <a:rPr lang="en-US" altLang="en-US" sz="3600" b="1" dirty="0">
                <a:solidFill>
                  <a:srgbClr val="002060"/>
                </a:solidFill>
                <a:sym typeface="Wingdings 3"/>
              </a:rPr>
              <a:t>Anti-arrhythmic effects:</a:t>
            </a:r>
          </a:p>
          <a:p>
            <a:pPr marL="445610" lvl="0" indent="-445610" defTabSz="1782440">
              <a:lnSpc>
                <a:spcPct val="90000"/>
              </a:lnSpc>
              <a:spcBef>
                <a:spcPts val="1949"/>
              </a:spcBef>
              <a:buFont typeface="Courier New" pitchFamily="49" charset="0"/>
              <a:buChar char="o"/>
              <a:defRPr/>
            </a:pPr>
            <a:r>
              <a:rPr lang="en-US" altLang="en-US" sz="2800" dirty="0">
                <a:sym typeface="Symbol" pitchFamily="18" charset="2"/>
              </a:rPr>
              <a:t> </a:t>
            </a:r>
            <a:r>
              <a:rPr lang="en-US" altLang="en-US" sz="2800" dirty="0">
                <a:sym typeface="Wingdings 3"/>
              </a:rPr>
              <a:t>excitability, </a:t>
            </a:r>
            <a:r>
              <a:rPr lang="en-US" altLang="en-US" sz="2800" dirty="0">
                <a:sym typeface="Symbol" pitchFamily="18" charset="2"/>
              </a:rPr>
              <a:t></a:t>
            </a:r>
            <a:r>
              <a:rPr lang="en-US" altLang="en-US" sz="2800" dirty="0">
                <a:sym typeface="Wingdings 3"/>
              </a:rPr>
              <a:t> automaticity &amp; </a:t>
            </a:r>
            <a:r>
              <a:rPr lang="en-US" altLang="en-US" sz="2800" dirty="0">
                <a:sym typeface="Symbol" pitchFamily="18" charset="2"/>
              </a:rPr>
              <a:t></a:t>
            </a:r>
            <a:r>
              <a:rPr lang="en-US" altLang="en-US" sz="2800" dirty="0">
                <a:sym typeface="Wingdings 3"/>
              </a:rPr>
              <a:t> conductivity, </a:t>
            </a:r>
            <a:r>
              <a:rPr lang="en-US" altLang="en-US" sz="2800" b="1" dirty="0">
                <a:sym typeface="Wingdings 3"/>
              </a:rPr>
              <a:t>due to:</a:t>
            </a:r>
          </a:p>
          <a:p>
            <a:pPr marL="445610" lvl="0" indent="-445610" defTabSz="1782440">
              <a:lnSpc>
                <a:spcPct val="90000"/>
              </a:lnSpc>
              <a:spcBef>
                <a:spcPts val="1949"/>
              </a:spcBef>
              <a:defRPr/>
            </a:pPr>
            <a:r>
              <a:rPr lang="en-US" altLang="en-US" sz="2800" dirty="0">
                <a:sym typeface="Wingdings 3"/>
              </a:rPr>
              <a:t> </a:t>
            </a:r>
            <a:r>
              <a:rPr lang="en-US" altLang="en-US" sz="2800" dirty="0">
                <a:solidFill>
                  <a:schemeClr val="accent1">
                    <a:lumMod val="60000"/>
                    <a:lumOff val="40000"/>
                  </a:schemeClr>
                </a:solidFill>
                <a:sym typeface="Wingdings 3"/>
              </a:rPr>
              <a:t>its sympathetic blocking.</a:t>
            </a:r>
          </a:p>
          <a:p>
            <a:pPr marL="445610" lvl="0" indent="-445610" defTabSz="1782440">
              <a:lnSpc>
                <a:spcPct val="90000"/>
              </a:lnSpc>
              <a:spcBef>
                <a:spcPts val="1949"/>
              </a:spcBef>
              <a:defRPr/>
            </a:pPr>
            <a:endParaRPr lang="en-US" altLang="en-US" sz="3600" dirty="0">
              <a:sym typeface="Wingdings 3"/>
            </a:endParaRPr>
          </a:p>
          <a:p>
            <a:pPr marL="571500" indent="-571500">
              <a:lnSpc>
                <a:spcPct val="90000"/>
              </a:lnSpc>
              <a:buFont typeface="Arial" charset="0"/>
              <a:buChar char="•"/>
            </a:pPr>
            <a:r>
              <a:rPr lang="en-US" altLang="en-US" sz="3600" b="1" dirty="0">
                <a:solidFill>
                  <a:srgbClr val="002060"/>
                </a:solidFill>
                <a:sym typeface="Symbol" pitchFamily="18" charset="2"/>
              </a:rPr>
              <a:t>Respiratory tract:</a:t>
            </a:r>
            <a:r>
              <a:rPr lang="en-US" altLang="en-US" sz="3600" b="1" dirty="0">
                <a:solidFill>
                  <a:srgbClr val="002060"/>
                </a:solidFill>
                <a:sym typeface="Wingdings 3"/>
              </a:rPr>
              <a:t> </a:t>
            </a:r>
            <a:r>
              <a:rPr lang="en-US" altLang="en-US" sz="3600" b="1" dirty="0">
                <a:solidFill>
                  <a:srgbClr val="C00000"/>
                </a:solidFill>
                <a:latin typeface="Symbol" pitchFamily="18" charset="2"/>
              </a:rPr>
              <a:t>b</a:t>
            </a:r>
            <a:r>
              <a:rPr lang="en-US" altLang="en-US" sz="3600" b="1" baseline="-25000" dirty="0">
                <a:solidFill>
                  <a:srgbClr val="C00000"/>
                </a:solidFill>
                <a:latin typeface="Symbol" pitchFamily="18" charset="2"/>
              </a:rPr>
              <a:t>2</a:t>
            </a:r>
            <a:endParaRPr lang="en-US" altLang="en-US" sz="3600" b="1" dirty="0">
              <a:solidFill>
                <a:srgbClr val="C00000"/>
              </a:solidFill>
              <a:sym typeface="Symbol" pitchFamily="18" charset="2"/>
            </a:endParaRPr>
          </a:p>
          <a:p>
            <a:pPr>
              <a:lnSpc>
                <a:spcPct val="90000"/>
              </a:lnSpc>
              <a:buFont typeface="Courier New" pitchFamily="49" charset="0"/>
              <a:buChar char="o"/>
            </a:pPr>
            <a:r>
              <a:rPr lang="en-US" altLang="en-US" sz="2800" dirty="0">
                <a:sym typeface="Symbol" pitchFamily="18" charset="2"/>
              </a:rPr>
              <a:t> Bronchoconstriction</a:t>
            </a:r>
          </a:p>
          <a:p>
            <a:pPr>
              <a:lnSpc>
                <a:spcPct val="90000"/>
              </a:lnSpc>
            </a:pPr>
            <a:endParaRPr lang="en-US" altLang="en-US" sz="2800" dirty="0">
              <a:sym typeface="Symbol" pitchFamily="18" charset="2"/>
            </a:endParaRPr>
          </a:p>
          <a:p>
            <a:pPr>
              <a:lnSpc>
                <a:spcPct val="90000"/>
              </a:lnSpc>
              <a:buFont typeface="Wingdings" pitchFamily="2" charset="2"/>
              <a:buChar char="Ø"/>
            </a:pPr>
            <a:r>
              <a:rPr lang="en-US" altLang="en-US" sz="2800" dirty="0">
                <a:sym typeface="Symbol" pitchFamily="18" charset="2"/>
              </a:rPr>
              <a:t> </a:t>
            </a:r>
            <a:r>
              <a:rPr lang="en-US" altLang="en-US" sz="2800" dirty="0">
                <a:solidFill>
                  <a:srgbClr val="C00000"/>
                </a:solidFill>
                <a:sym typeface="Symbol" pitchFamily="18" charset="2"/>
              </a:rPr>
              <a:t>Contraindicated in asthmatic patients.</a:t>
            </a:r>
          </a:p>
          <a:p>
            <a:pPr>
              <a:lnSpc>
                <a:spcPct val="90000"/>
              </a:lnSpc>
            </a:pPr>
            <a:endParaRPr lang="en-US" altLang="en-US" sz="2800" dirty="0">
              <a:sym typeface="Symbol" pitchFamily="18" charset="2"/>
            </a:endParaRPr>
          </a:p>
          <a:p>
            <a:pPr marL="571500" indent="-571500">
              <a:lnSpc>
                <a:spcPct val="90000"/>
              </a:lnSpc>
              <a:buFont typeface="Arial" charset="0"/>
              <a:buChar char="•"/>
            </a:pPr>
            <a:r>
              <a:rPr lang="en-US" altLang="en-US" sz="3600" b="1" dirty="0">
                <a:solidFill>
                  <a:srgbClr val="002060"/>
                </a:solidFill>
                <a:sym typeface="Symbol" pitchFamily="18" charset="2"/>
              </a:rPr>
              <a:t>Eye: </a:t>
            </a:r>
          </a:p>
          <a:p>
            <a:pPr>
              <a:lnSpc>
                <a:spcPct val="90000"/>
              </a:lnSpc>
              <a:buFont typeface="Courier New" pitchFamily="49" charset="0"/>
              <a:buChar char="o"/>
            </a:pPr>
            <a:r>
              <a:rPr lang="en-US" altLang="en-US" sz="2800" dirty="0">
                <a:sym typeface="Symbol" pitchFamily="18" charset="2"/>
              </a:rPr>
              <a:t>  Aqueous humor production from ciliary body </a:t>
            </a:r>
          </a:p>
          <a:p>
            <a:pPr>
              <a:lnSpc>
                <a:spcPct val="90000"/>
              </a:lnSpc>
              <a:buFont typeface="Courier New" pitchFamily="49" charset="0"/>
              <a:buChar char="o"/>
            </a:pPr>
            <a:r>
              <a:rPr lang="en-US" altLang="en-US" sz="2800" dirty="0">
                <a:sym typeface="Symbol" pitchFamily="18" charset="2"/>
              </a:rPr>
              <a:t>  Reduce intraocular pressure (IOP) </a:t>
            </a:r>
          </a:p>
          <a:p>
            <a:pPr>
              <a:lnSpc>
                <a:spcPct val="90000"/>
              </a:lnSpc>
              <a:buFont typeface="Courier New" pitchFamily="49" charset="0"/>
              <a:buChar char="o"/>
            </a:pPr>
            <a:r>
              <a:rPr lang="en-US" altLang="en-US" sz="2800" b="1" dirty="0">
                <a:solidFill>
                  <a:srgbClr val="C00000"/>
                </a:solidFill>
                <a:cs typeface="Arial" pitchFamily="34" charset="0"/>
                <a:sym typeface="Symbol" pitchFamily="18" charset="2"/>
              </a:rPr>
              <a:t>e.g. timolol as eye drops</a:t>
            </a:r>
          </a:p>
          <a:p>
            <a:endParaRPr lang="en-US" altLang="en-US" sz="2800" b="1" dirty="0">
              <a:solidFill>
                <a:srgbClr val="003399"/>
              </a:solidFill>
              <a:latin typeface="Times New Roman" pitchFamily="18" charset="0"/>
              <a:cs typeface="Arial" pitchFamily="34" charset="0"/>
              <a:sym typeface="Symbol" pitchFamily="18" charset="2"/>
            </a:endParaRPr>
          </a:p>
          <a:p>
            <a:pPr>
              <a:lnSpc>
                <a:spcPct val="90000"/>
              </a:lnSpc>
            </a:pPr>
            <a:endParaRPr lang="en-US" altLang="en-US" sz="2800" dirty="0">
              <a:sym typeface="Symbol" pitchFamily="18" charset="2"/>
            </a:endParaRPr>
          </a:p>
          <a:p>
            <a:pPr>
              <a:lnSpc>
                <a:spcPct val="90000"/>
              </a:lnSpc>
              <a:buFontTx/>
              <a:buChar char="-"/>
              <a:defRPr/>
            </a:pPr>
            <a:endParaRPr lang="en-US" altLang="en-US" sz="2800" dirty="0">
              <a:sym typeface="Wingdings 3"/>
            </a:endParaRPr>
          </a:p>
        </p:txBody>
      </p:sp>
      <p:sp>
        <p:nvSpPr>
          <p:cNvPr id="8" name="Rectangle 7"/>
          <p:cNvSpPr/>
          <p:nvPr/>
        </p:nvSpPr>
        <p:spPr>
          <a:xfrm>
            <a:off x="11628864" y="278031"/>
            <a:ext cx="10741402" cy="646331"/>
          </a:xfrm>
          <a:prstGeom prst="rect">
            <a:avLst/>
          </a:prstGeom>
        </p:spPr>
        <p:txBody>
          <a:bodyPr wrap="none">
            <a:spAutoFit/>
          </a:bodyPr>
          <a:lstStyle/>
          <a:p>
            <a:pPr>
              <a:lnSpc>
                <a:spcPct val="90000"/>
              </a:lnSpc>
              <a:defRPr/>
            </a:pPr>
            <a:r>
              <a:rPr lang="en-US" altLang="en-US" sz="4000" b="1" dirty="0">
                <a:solidFill>
                  <a:srgbClr val="0070C0"/>
                </a:solidFill>
                <a:sym typeface="Symbol" pitchFamily="18" charset="2"/>
              </a:rPr>
              <a:t>Pharmacological actions of –Adrenergic blockers</a:t>
            </a:r>
          </a:p>
        </p:txBody>
      </p:sp>
      <p:sp>
        <p:nvSpPr>
          <p:cNvPr id="3" name="مستطيل 2"/>
          <p:cNvSpPr/>
          <p:nvPr/>
        </p:nvSpPr>
        <p:spPr>
          <a:xfrm>
            <a:off x="15879334" y="11323401"/>
            <a:ext cx="5814013" cy="379142"/>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algn="ctr"/>
            <a:r>
              <a:rPr lang="en-US" dirty="0">
                <a:solidFill>
                  <a:schemeClr val="bg1">
                    <a:lumMod val="50000"/>
                  </a:schemeClr>
                </a:solidFill>
              </a:rPr>
              <a:t>It is the time(timolol)  for eye drops</a:t>
            </a:r>
            <a:r>
              <a:rPr lang="ar-SA" dirty="0">
                <a:solidFill>
                  <a:schemeClr val="bg1">
                    <a:lumMod val="50000"/>
                  </a:schemeClr>
                </a:solidFill>
              </a:rPr>
              <a:t>يله جاء وقت قطرة العين ..... </a:t>
            </a:r>
          </a:p>
        </p:txBody>
      </p:sp>
      <p:sp>
        <p:nvSpPr>
          <p:cNvPr id="9" name="مستطيل 8"/>
          <p:cNvSpPr/>
          <p:nvPr/>
        </p:nvSpPr>
        <p:spPr>
          <a:xfrm>
            <a:off x="1115120" y="4561918"/>
            <a:ext cx="6581080" cy="873682"/>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rtl="1"/>
            <a:r>
              <a:rPr lang="en-US" dirty="0">
                <a:solidFill>
                  <a:schemeClr val="bg1">
                    <a:lumMod val="50000"/>
                  </a:schemeClr>
                </a:solidFill>
              </a:rPr>
              <a:t>Tim(Timolol) came Labeta (Labetalol) by the car (Carvedilol) to prepare(propranolol) the meat (Metoprolol) with oil (Lipid soluble).</a:t>
            </a:r>
            <a:endParaRPr lang="ar-SA" dirty="0">
              <a:solidFill>
                <a:schemeClr val="bg1">
                  <a:lumMod val="50000"/>
                </a:schemeClr>
              </a:solidFill>
            </a:endParaRPr>
          </a:p>
        </p:txBody>
      </p:sp>
      <p:sp>
        <p:nvSpPr>
          <p:cNvPr id="10" name="مستطيل 9"/>
          <p:cNvSpPr/>
          <p:nvPr/>
        </p:nvSpPr>
        <p:spPr>
          <a:xfrm>
            <a:off x="6703741" y="8916920"/>
            <a:ext cx="4925123" cy="573105"/>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marL="0" algn="r" defTabSz="457200" rtl="1" eaLnBrk="1" latinLnBrk="0" hangingPunct="1"/>
            <a:r>
              <a:rPr lang="ar-SA" dirty="0">
                <a:solidFill>
                  <a:schemeClr val="bg1">
                    <a:lumMod val="50000"/>
                  </a:schemeClr>
                </a:solidFill>
              </a:rPr>
              <a:t>لما نعطي </a:t>
            </a:r>
            <a:r>
              <a:rPr lang="ar-SA" dirty="0" err="1">
                <a:solidFill>
                  <a:schemeClr val="bg1">
                    <a:lumMod val="50000"/>
                  </a:schemeClr>
                </a:solidFill>
              </a:rPr>
              <a:t>الانجيكشن</a:t>
            </a:r>
            <a:r>
              <a:rPr lang="ar-SA" dirty="0">
                <a:solidFill>
                  <a:schemeClr val="bg1">
                    <a:lumMod val="50000"/>
                  </a:schemeClr>
                </a:solidFill>
              </a:rPr>
              <a:t> </a:t>
            </a:r>
            <a:r>
              <a:rPr lang="en-US" dirty="0">
                <a:solidFill>
                  <a:schemeClr val="bg1">
                    <a:lumMod val="50000"/>
                  </a:schemeClr>
                </a:solidFill>
              </a:rPr>
              <a:t>(IV)</a:t>
            </a:r>
            <a:r>
              <a:rPr lang="ar-SA" dirty="0">
                <a:solidFill>
                  <a:schemeClr val="bg1">
                    <a:lumMod val="50000"/>
                  </a:schemeClr>
                </a:solidFill>
              </a:rPr>
              <a:t> نسمي ونقول اسم الله </a:t>
            </a:r>
            <a:r>
              <a:rPr lang="en-US" dirty="0">
                <a:solidFill>
                  <a:schemeClr val="bg1">
                    <a:lumMod val="50000"/>
                  </a:schemeClr>
                </a:solidFill>
              </a:rPr>
              <a:t>(Esmolol)</a:t>
            </a:r>
            <a:r>
              <a:rPr lang="ar-SA" dirty="0">
                <a:solidFill>
                  <a:schemeClr val="bg1">
                    <a:lumMod val="50000"/>
                  </a:schemeClr>
                </a:solidFill>
              </a:rPr>
              <a:t>عليك  وكل شيء يتيسر و يصير بسرعة</a:t>
            </a:r>
            <a:r>
              <a:rPr lang="en-US" dirty="0">
                <a:solidFill>
                  <a:schemeClr val="bg1">
                    <a:lumMod val="50000"/>
                  </a:schemeClr>
                </a:solidFill>
              </a:rPr>
              <a:t>(rapid action10min)</a:t>
            </a:r>
            <a:r>
              <a:rPr lang="ar-SA" dirty="0">
                <a:solidFill>
                  <a:schemeClr val="bg1">
                    <a:lumMod val="50000"/>
                  </a:schemeClr>
                </a:solidFill>
              </a:rPr>
              <a:t> </a:t>
            </a:r>
          </a:p>
        </p:txBody>
      </p:sp>
    </p:spTree>
    <p:extLst>
      <p:ext uri="{BB962C8B-B14F-4D97-AF65-F5344CB8AC3E}">
        <p14:creationId xmlns:p14="http://schemas.microsoft.com/office/powerpoint/2010/main" val="37842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7" y="293981"/>
            <a:ext cx="11896106" cy="646331"/>
          </a:xfrm>
          <a:prstGeom prst="rect">
            <a:avLst/>
          </a:prstGeom>
        </p:spPr>
        <p:txBody>
          <a:bodyPr wrap="square">
            <a:spAutoFit/>
          </a:bodyPr>
          <a:lstStyle/>
          <a:p>
            <a:pPr>
              <a:lnSpc>
                <a:spcPct val="90000"/>
              </a:lnSpc>
              <a:defRPr/>
            </a:pPr>
            <a:r>
              <a:rPr lang="en-US" altLang="en-US" sz="4000" b="1" dirty="0">
                <a:solidFill>
                  <a:srgbClr val="0070C0"/>
                </a:solidFill>
                <a:sym typeface="Symbol" pitchFamily="18" charset="2"/>
              </a:rPr>
              <a:t>Con. Pharmacological actions of –Adrenergic blockers</a:t>
            </a:r>
          </a:p>
        </p:txBody>
      </p:sp>
      <p:sp>
        <p:nvSpPr>
          <p:cNvPr id="5" name="TextBox 4"/>
          <p:cNvSpPr txBox="1"/>
          <p:nvPr/>
        </p:nvSpPr>
        <p:spPr>
          <a:xfrm>
            <a:off x="415637" y="1330036"/>
            <a:ext cx="10002982" cy="10371044"/>
          </a:xfrm>
          <a:prstGeom prst="rect">
            <a:avLst/>
          </a:prstGeom>
          <a:noFill/>
        </p:spPr>
        <p:txBody>
          <a:bodyPr wrap="square" rtlCol="1">
            <a:spAutoFit/>
          </a:bodyPr>
          <a:lstStyle/>
          <a:p>
            <a:pPr marL="445610" lvl="0" indent="-445610" defTabSz="1782440">
              <a:lnSpc>
                <a:spcPct val="90000"/>
              </a:lnSpc>
              <a:spcBef>
                <a:spcPts val="1949"/>
              </a:spcBef>
              <a:buFont typeface="Arial" pitchFamily="34" charset="0"/>
              <a:buChar char="•"/>
              <a:defRPr/>
            </a:pPr>
            <a:r>
              <a:rPr lang="en-US" altLang="en-US" sz="3600" b="1" dirty="0">
                <a:solidFill>
                  <a:srgbClr val="002060"/>
                </a:solidFill>
                <a:sym typeface="Symbol" pitchFamily="18" charset="2"/>
              </a:rPr>
              <a:t>Cardiovascular system: </a:t>
            </a:r>
          </a:p>
          <a:p>
            <a:pPr marL="445610" lvl="0" indent="-445610" defTabSz="1782440">
              <a:lnSpc>
                <a:spcPts val="2500"/>
              </a:lnSpc>
              <a:spcBef>
                <a:spcPts val="1949"/>
              </a:spcBef>
              <a:buFont typeface="Courier New" pitchFamily="49" charset="0"/>
              <a:buChar char="o"/>
              <a:defRPr/>
            </a:pPr>
            <a:r>
              <a:rPr lang="en-US" altLang="en-US" sz="2800" dirty="0">
                <a:sym typeface="Wingdings 3"/>
              </a:rPr>
              <a:t>Negative (inotropic, chronotropic, dromotropic) </a:t>
            </a:r>
            <a:r>
              <a:rPr lang="en-US" sz="2800" b="1" dirty="0">
                <a:uFill>
                  <a:solidFill>
                    <a:srgbClr val="FF0000"/>
                  </a:solidFill>
                </a:uFill>
                <a:latin typeface="Arial Narrow" pitchFamily="34" charset="0"/>
                <a:sym typeface="Wingdings 3"/>
              </a:rPr>
              <a:t>  CO </a:t>
            </a:r>
            <a:endParaRPr lang="en-US" altLang="en-US" sz="2800" dirty="0">
              <a:sym typeface="Wingdings 3"/>
            </a:endParaRPr>
          </a:p>
          <a:p>
            <a:pPr marL="445610" lvl="0" indent="-445610" defTabSz="1782440">
              <a:lnSpc>
                <a:spcPts val="2500"/>
              </a:lnSpc>
              <a:spcBef>
                <a:spcPts val="1949"/>
              </a:spcBef>
              <a:buFont typeface="Courier New" pitchFamily="49" charset="0"/>
              <a:buChar char="o"/>
              <a:defRPr/>
            </a:pPr>
            <a:endParaRPr lang="en-US" altLang="en-US" sz="3600" dirty="0">
              <a:sym typeface="Wingdings 3"/>
            </a:endParaRPr>
          </a:p>
          <a:p>
            <a:pPr marL="445610" indent="-445610" defTabSz="1782440">
              <a:lnSpc>
                <a:spcPct val="90000"/>
              </a:lnSpc>
              <a:spcBef>
                <a:spcPts val="1949"/>
              </a:spcBef>
              <a:buFont typeface="Arial" pitchFamily="34" charset="0"/>
              <a:buChar char="•"/>
              <a:defRPr/>
            </a:pPr>
            <a:r>
              <a:rPr lang="en-US" altLang="en-US" sz="3600" b="1" dirty="0">
                <a:solidFill>
                  <a:srgbClr val="002060"/>
                </a:solidFill>
                <a:sym typeface="Wingdings 3"/>
              </a:rPr>
              <a:t>Blood vessels: </a:t>
            </a:r>
            <a:r>
              <a:rPr lang="en-US" altLang="en-US" sz="3200" b="1" dirty="0">
                <a:solidFill>
                  <a:srgbClr val="C00000"/>
                </a:solidFill>
                <a:latin typeface="Symbol" pitchFamily="18" charset="2"/>
              </a:rPr>
              <a:t>b</a:t>
            </a:r>
            <a:r>
              <a:rPr lang="en-US" altLang="en-US" sz="3200" b="1" baseline="-25000" dirty="0">
                <a:solidFill>
                  <a:srgbClr val="C00000"/>
                </a:solidFill>
                <a:latin typeface="Symbol" pitchFamily="18" charset="2"/>
              </a:rPr>
              <a:t>2 </a:t>
            </a:r>
            <a:endParaRPr lang="en-US" altLang="en-US" sz="3200" b="1" dirty="0">
              <a:solidFill>
                <a:srgbClr val="C00000"/>
              </a:solidFill>
              <a:sym typeface="Wingdings 3"/>
            </a:endParaRPr>
          </a:p>
          <a:p>
            <a:pPr marL="445610" indent="-445610" defTabSz="1782440">
              <a:lnSpc>
                <a:spcPts val="2500"/>
              </a:lnSpc>
              <a:spcBef>
                <a:spcPts val="1949"/>
              </a:spcBef>
              <a:buFont typeface="Courier New" pitchFamily="49" charset="0"/>
              <a:buChar char="o"/>
              <a:defRPr/>
            </a:pPr>
            <a:r>
              <a:rPr lang="en-US" altLang="en-US" sz="2800" dirty="0">
                <a:sym typeface="Wingdings 3"/>
              </a:rPr>
              <a:t> peripheral resistance (PR) by blocking vasodilatory effect </a:t>
            </a:r>
            <a:r>
              <a:rPr lang="en-US" altLang="en-US" sz="2800" b="1" dirty="0">
                <a:solidFill>
                  <a:srgbClr val="C00000"/>
                </a:solidFill>
                <a:latin typeface="Symbol" pitchFamily="18" charset="2"/>
              </a:rPr>
              <a:t>b</a:t>
            </a:r>
            <a:r>
              <a:rPr lang="en-US" altLang="en-US" sz="2800" b="1" baseline="-25000" dirty="0">
                <a:solidFill>
                  <a:srgbClr val="C00000"/>
                </a:solidFill>
                <a:latin typeface="Symbol" pitchFamily="18" charset="2"/>
              </a:rPr>
              <a:t>2</a:t>
            </a:r>
            <a:r>
              <a:rPr lang="en-US" altLang="en-US" sz="2800" dirty="0">
                <a:solidFill>
                  <a:srgbClr val="C00000"/>
                </a:solidFill>
                <a:sym typeface="Wingdings 3"/>
              </a:rPr>
              <a:t> </a:t>
            </a:r>
          </a:p>
          <a:p>
            <a:pPr marL="445610" indent="-445610" defTabSz="1782440">
              <a:lnSpc>
                <a:spcPts val="2500"/>
              </a:lnSpc>
              <a:spcBef>
                <a:spcPts val="1949"/>
              </a:spcBef>
              <a:buFont typeface="Courier New" pitchFamily="49" charset="0"/>
              <a:buChar char="o"/>
              <a:defRPr/>
            </a:pPr>
            <a:r>
              <a:rPr lang="en-US" altLang="en-US" sz="2800" dirty="0">
                <a:sym typeface="Wingdings 3"/>
              </a:rPr>
              <a:t>blood flow to organs  cold extremities</a:t>
            </a:r>
          </a:p>
          <a:p>
            <a:pPr marL="445610" indent="-445610" defTabSz="1782440">
              <a:lnSpc>
                <a:spcPts val="2500"/>
              </a:lnSpc>
              <a:spcBef>
                <a:spcPts val="1949"/>
              </a:spcBef>
              <a:buFont typeface="Courier New" pitchFamily="49" charset="0"/>
              <a:buChar char="o"/>
              <a:defRPr/>
            </a:pPr>
            <a:r>
              <a:rPr lang="en-US" altLang="en-US" sz="2800" dirty="0">
                <a:sym typeface="Wingdings 3"/>
              </a:rPr>
              <a:t>contraindicated in peripheral diseases </a:t>
            </a:r>
            <a:r>
              <a:rPr lang="en-US" altLang="en-US" sz="2800" b="1" dirty="0">
                <a:sym typeface="Wingdings 3"/>
              </a:rPr>
              <a:t>like </a:t>
            </a:r>
            <a:r>
              <a:rPr lang="en-US" altLang="en-US" sz="2800" b="1" dirty="0">
                <a:sym typeface="Symbol" pitchFamily="18" charset="2"/>
              </a:rPr>
              <a:t>Reynaud's disease </a:t>
            </a:r>
            <a:r>
              <a:rPr lang="en-US" altLang="en-US" sz="2800" dirty="0">
                <a:solidFill>
                  <a:schemeClr val="bg1">
                    <a:lumMod val="50000"/>
                  </a:schemeClr>
                </a:solidFill>
                <a:sym typeface="Symbol" pitchFamily="18" charset="2"/>
              </a:rPr>
              <a:t>(Cold and numb feeling in fingers an toes due to vasospasm in response to cold or stress )</a:t>
            </a:r>
            <a:r>
              <a:rPr lang="en-US" altLang="en-US" sz="2800" dirty="0">
                <a:solidFill>
                  <a:schemeClr val="bg1">
                    <a:lumMod val="50000"/>
                  </a:schemeClr>
                </a:solidFill>
                <a:sym typeface="Wingdings 3"/>
              </a:rPr>
              <a:t> </a:t>
            </a:r>
          </a:p>
          <a:p>
            <a:pPr marL="445610" indent="-445610" defTabSz="1782440">
              <a:lnSpc>
                <a:spcPct val="90000"/>
              </a:lnSpc>
              <a:spcBef>
                <a:spcPts val="1949"/>
              </a:spcBef>
              <a:buFont typeface="Arial" pitchFamily="34" charset="0"/>
              <a:buChar char="•"/>
              <a:defRPr/>
            </a:pPr>
            <a:r>
              <a:rPr lang="en-US" altLang="en-US" sz="3600" b="1" dirty="0">
                <a:solidFill>
                  <a:srgbClr val="002060"/>
                </a:solidFill>
                <a:sym typeface="Wingdings 3"/>
              </a:rPr>
              <a:t>Blood pressure:</a:t>
            </a:r>
          </a:p>
          <a:p>
            <a:pPr marL="445610" indent="-445610" defTabSz="1782440">
              <a:lnSpc>
                <a:spcPct val="90000"/>
              </a:lnSpc>
              <a:spcBef>
                <a:spcPts val="1949"/>
              </a:spcBef>
              <a:buFont typeface="Courier New" pitchFamily="49" charset="0"/>
              <a:buChar char="o"/>
              <a:defRPr/>
            </a:pPr>
            <a:r>
              <a:rPr lang="en-US" altLang="en-US" sz="2800" dirty="0">
                <a:sym typeface="Wingdings 3"/>
              </a:rPr>
              <a:t>Antihypertensive   BP in hypertensive patients </a:t>
            </a:r>
            <a:r>
              <a:rPr lang="en-US" altLang="en-US" sz="2800" b="1" dirty="0">
                <a:sym typeface="Wingdings 3"/>
              </a:rPr>
              <a:t>due to  it effects on:</a:t>
            </a:r>
          </a:p>
          <a:p>
            <a:pPr marL="1336830" lvl="1" indent="-445610" defTabSz="1782440">
              <a:lnSpc>
                <a:spcPct val="90000"/>
              </a:lnSpc>
              <a:spcBef>
                <a:spcPts val="975"/>
              </a:spcBef>
              <a:buFont typeface="Courier New" pitchFamily="49" charset="0"/>
              <a:buChar char="o"/>
              <a:defRPr/>
            </a:pPr>
            <a:r>
              <a:rPr lang="en-US" altLang="en-US" sz="2800" dirty="0">
                <a:solidFill>
                  <a:schemeClr val="accent1">
                    <a:lumMod val="60000"/>
                    <a:lumOff val="40000"/>
                  </a:schemeClr>
                </a:solidFill>
                <a:sym typeface="Wingdings 3"/>
              </a:rPr>
              <a:t> Inhibiting heart properties   cardiac output (</a:t>
            </a:r>
            <a:r>
              <a:rPr lang="en-US" altLang="en-US" sz="2800" b="1" dirty="0">
                <a:solidFill>
                  <a:srgbClr val="C00000"/>
                </a:solidFill>
                <a:latin typeface="Symbol" pitchFamily="18" charset="2"/>
              </a:rPr>
              <a:t>b</a:t>
            </a:r>
            <a:r>
              <a:rPr lang="en-US" altLang="en-US" sz="2800" b="1" baseline="-25000" dirty="0">
                <a:solidFill>
                  <a:srgbClr val="C00000"/>
                </a:solidFill>
                <a:latin typeface="Symbol" pitchFamily="18" charset="2"/>
              </a:rPr>
              <a:t>1</a:t>
            </a:r>
            <a:r>
              <a:rPr lang="en-US" altLang="en-US" sz="2800" dirty="0">
                <a:solidFill>
                  <a:schemeClr val="accent1">
                    <a:lumMod val="60000"/>
                    <a:lumOff val="40000"/>
                  </a:schemeClr>
                </a:solidFill>
                <a:sym typeface="Wingdings 3"/>
              </a:rPr>
              <a:t>)</a:t>
            </a:r>
          </a:p>
          <a:p>
            <a:pPr marL="1336830" lvl="1" indent="-445610" defTabSz="1782440">
              <a:lnSpc>
                <a:spcPct val="90000"/>
              </a:lnSpc>
              <a:spcBef>
                <a:spcPts val="975"/>
              </a:spcBef>
              <a:buFont typeface="Courier New" pitchFamily="49" charset="0"/>
              <a:buChar char="o"/>
              <a:defRPr/>
            </a:pPr>
            <a:r>
              <a:rPr lang="en-US" altLang="en-US" sz="2800" b="1" dirty="0">
                <a:solidFill>
                  <a:schemeClr val="accent1">
                    <a:lumMod val="60000"/>
                    <a:lumOff val="40000"/>
                  </a:schemeClr>
                </a:solidFill>
                <a:latin typeface="Symbol" pitchFamily="18" charset="2"/>
              </a:rPr>
              <a:t>b</a:t>
            </a:r>
            <a:r>
              <a:rPr lang="en-US" altLang="en-US" sz="2800" dirty="0">
                <a:solidFill>
                  <a:schemeClr val="accent1">
                    <a:lumMod val="60000"/>
                    <a:lumOff val="40000"/>
                  </a:schemeClr>
                </a:solidFill>
                <a:sym typeface="Wingdings 3"/>
              </a:rPr>
              <a:t> Blockade  renin secretion  Ang II &amp; aldosterone secretion (</a:t>
            </a:r>
            <a:r>
              <a:rPr lang="en-US" altLang="en-US" sz="2800" dirty="0">
                <a:solidFill>
                  <a:schemeClr val="accent1">
                    <a:lumMod val="60000"/>
                    <a:lumOff val="40000"/>
                  </a:schemeClr>
                </a:solidFill>
                <a:sym typeface="Symbol"/>
              </a:rPr>
              <a:t></a:t>
            </a:r>
            <a:r>
              <a:rPr lang="en-US" altLang="en-US" sz="2800" dirty="0">
                <a:solidFill>
                  <a:schemeClr val="accent1">
                    <a:lumMod val="60000"/>
                    <a:lumOff val="40000"/>
                  </a:schemeClr>
                </a:solidFill>
                <a:sym typeface="Wingdings 3"/>
              </a:rPr>
              <a:t>1). </a:t>
            </a:r>
          </a:p>
          <a:p>
            <a:pPr marL="1336830" lvl="1" indent="-445610" defTabSz="1782440">
              <a:lnSpc>
                <a:spcPct val="90000"/>
              </a:lnSpc>
              <a:spcBef>
                <a:spcPts val="975"/>
              </a:spcBef>
              <a:buFont typeface="Courier New" pitchFamily="49" charset="0"/>
              <a:buChar char="o"/>
              <a:defRPr/>
            </a:pPr>
            <a:r>
              <a:rPr lang="en-US" altLang="en-US" sz="2800" dirty="0">
                <a:solidFill>
                  <a:schemeClr val="accent1">
                    <a:lumMod val="60000"/>
                    <a:lumOff val="40000"/>
                  </a:schemeClr>
                </a:solidFill>
                <a:sym typeface="Wingdings 3"/>
              </a:rPr>
              <a:t>Presynaptic inhibition of NE release from adrenergic nerves</a:t>
            </a:r>
            <a:endParaRPr lang="en-US" altLang="en-US" sz="2800" dirty="0">
              <a:sym typeface="Wingdings 3"/>
            </a:endParaRPr>
          </a:p>
          <a:p>
            <a:pPr marL="571500" indent="-571500">
              <a:lnSpc>
                <a:spcPct val="90000"/>
              </a:lnSpc>
              <a:buFont typeface="Arial" charset="0"/>
              <a:buChar char="•"/>
            </a:pPr>
            <a:r>
              <a:rPr lang="en-US" altLang="en-US" sz="3600" b="1" dirty="0">
                <a:solidFill>
                  <a:srgbClr val="002060"/>
                </a:solidFill>
                <a:sym typeface="Symbol" pitchFamily="18" charset="2"/>
              </a:rPr>
              <a:t>Intestine:</a:t>
            </a:r>
          </a:p>
          <a:p>
            <a:pPr>
              <a:lnSpc>
                <a:spcPct val="90000"/>
              </a:lnSpc>
            </a:pPr>
            <a:r>
              <a:rPr lang="en-US" altLang="en-US" sz="2800" dirty="0">
                <a:sym typeface="Wingdings 3" pitchFamily="18" charset="2"/>
              </a:rPr>
              <a:t> Intestinal motility</a:t>
            </a:r>
            <a:endParaRPr lang="en-US" altLang="en-US" sz="2800" dirty="0">
              <a:sym typeface="Symbol" pitchFamily="18" charset="2"/>
            </a:endParaRPr>
          </a:p>
          <a:p>
            <a:pPr marL="445610" indent="-445610" defTabSz="1782440">
              <a:lnSpc>
                <a:spcPct val="90000"/>
              </a:lnSpc>
              <a:spcBef>
                <a:spcPts val="1949"/>
              </a:spcBef>
              <a:defRPr/>
            </a:pPr>
            <a:endParaRPr lang="ar-SA" dirty="0"/>
          </a:p>
        </p:txBody>
      </p:sp>
      <p:sp>
        <p:nvSpPr>
          <p:cNvPr id="6" name="TextBox 5"/>
          <p:cNvSpPr txBox="1"/>
          <p:nvPr/>
        </p:nvSpPr>
        <p:spPr>
          <a:xfrm>
            <a:off x="12552218" y="1274617"/>
            <a:ext cx="9864437" cy="3748206"/>
          </a:xfrm>
          <a:prstGeom prst="rect">
            <a:avLst/>
          </a:prstGeom>
          <a:noFill/>
        </p:spPr>
        <p:txBody>
          <a:bodyPr wrap="square" rtlCol="1">
            <a:spAutoFit/>
          </a:bodyPr>
          <a:lstStyle/>
          <a:p>
            <a:pPr marL="445610" indent="-445610" defTabSz="1782440">
              <a:lnSpc>
                <a:spcPct val="90000"/>
              </a:lnSpc>
              <a:spcBef>
                <a:spcPts val="1949"/>
              </a:spcBef>
              <a:buFont typeface="Arial" pitchFamily="34" charset="0"/>
              <a:buChar char="•"/>
              <a:defRPr/>
            </a:pPr>
            <a:r>
              <a:rPr lang="en-US" altLang="en-US" sz="3600" b="1" dirty="0">
                <a:solidFill>
                  <a:srgbClr val="002060"/>
                </a:solidFill>
                <a:sym typeface="Wingdings 3"/>
              </a:rPr>
              <a:t>Antianginal effects (ischemic heart disease):</a:t>
            </a:r>
          </a:p>
          <a:p>
            <a:pPr marL="445610" indent="-445610" defTabSz="1782440">
              <a:lnSpc>
                <a:spcPct val="90000"/>
              </a:lnSpc>
              <a:spcBef>
                <a:spcPts val="1949"/>
              </a:spcBef>
              <a:buFont typeface="Courier New" pitchFamily="49" charset="0"/>
              <a:buChar char="o"/>
              <a:defRPr/>
            </a:pPr>
            <a:r>
              <a:rPr lang="en-US" altLang="en-US" sz="2800" dirty="0">
                <a:sym typeface="Symbol" pitchFamily="18" charset="2"/>
              </a:rPr>
              <a:t> Heart rate (bradycardia)</a:t>
            </a:r>
          </a:p>
          <a:p>
            <a:pPr marL="445610" indent="-445610" defTabSz="1782440">
              <a:lnSpc>
                <a:spcPct val="90000"/>
              </a:lnSpc>
              <a:spcBef>
                <a:spcPts val="1949"/>
              </a:spcBef>
              <a:buFont typeface="Courier New" pitchFamily="49" charset="0"/>
              <a:buChar char="o"/>
              <a:defRPr/>
            </a:pPr>
            <a:r>
              <a:rPr lang="en-US" altLang="en-US" sz="2800" dirty="0">
                <a:sym typeface="Symbol" pitchFamily="18" charset="2"/>
              </a:rPr>
              <a:t> force of contraction</a:t>
            </a:r>
            <a:endParaRPr lang="en-US" altLang="en-US" sz="2800" dirty="0">
              <a:sym typeface="Wingdings 3"/>
            </a:endParaRPr>
          </a:p>
          <a:p>
            <a:pPr marL="445610" indent="-445610" defTabSz="1782440">
              <a:lnSpc>
                <a:spcPct val="90000"/>
              </a:lnSpc>
              <a:spcBef>
                <a:spcPts val="1949"/>
              </a:spcBef>
              <a:buFont typeface="Courier New" pitchFamily="49" charset="0"/>
              <a:buChar char="o"/>
              <a:defRPr/>
            </a:pPr>
            <a:r>
              <a:rPr lang="en-US" altLang="en-US" sz="2800" dirty="0">
                <a:sym typeface="Symbol" pitchFamily="18" charset="2"/>
              </a:rPr>
              <a:t></a:t>
            </a:r>
            <a:r>
              <a:rPr lang="en-US" altLang="en-US" sz="2800" dirty="0">
                <a:sym typeface="Wingdings 3"/>
              </a:rPr>
              <a:t> cardiac work </a:t>
            </a:r>
            <a:endParaRPr lang="en-US" altLang="en-US" sz="2800" dirty="0">
              <a:sym typeface="Symbol" pitchFamily="18" charset="2"/>
            </a:endParaRPr>
          </a:p>
          <a:p>
            <a:pPr marL="445610" indent="-445610" defTabSz="1782440">
              <a:lnSpc>
                <a:spcPct val="90000"/>
              </a:lnSpc>
              <a:spcBef>
                <a:spcPts val="1949"/>
              </a:spcBef>
              <a:buFont typeface="Courier New" pitchFamily="49" charset="0"/>
              <a:buChar char="o"/>
              <a:defRPr/>
            </a:pPr>
            <a:r>
              <a:rPr lang="en-US" altLang="en-US" sz="2800" dirty="0">
                <a:sym typeface="Symbol" pitchFamily="18" charset="2"/>
              </a:rPr>
              <a:t> Oxygen consumption </a:t>
            </a:r>
            <a:r>
              <a:rPr lang="en-US" altLang="en-US" sz="2800" dirty="0">
                <a:sym typeface="Wingdings 3"/>
              </a:rPr>
              <a:t>due to bradycardia</a:t>
            </a:r>
          </a:p>
          <a:p>
            <a:pPr marL="445610" indent="-445610" defTabSz="1782440">
              <a:lnSpc>
                <a:spcPct val="90000"/>
              </a:lnSpc>
              <a:spcBef>
                <a:spcPts val="1949"/>
              </a:spcBef>
              <a:buFont typeface="Wingdings" pitchFamily="2" charset="2"/>
              <a:buChar char="Ø"/>
              <a:defRPr/>
            </a:pPr>
            <a:endParaRPr lang="en-US" altLang="en-US" sz="2800" dirty="0">
              <a:solidFill>
                <a:schemeClr val="bg1">
                  <a:lumMod val="50000"/>
                </a:schemeClr>
              </a:solidFill>
              <a:sym typeface="Symbol" pitchFamily="18" charset="2"/>
            </a:endParaRPr>
          </a:p>
        </p:txBody>
      </p:sp>
      <p:sp>
        <p:nvSpPr>
          <p:cNvPr id="7" name="TextBox 6"/>
          <p:cNvSpPr txBox="1"/>
          <p:nvPr/>
        </p:nvSpPr>
        <p:spPr>
          <a:xfrm>
            <a:off x="14974456" y="8573292"/>
            <a:ext cx="7647709" cy="3046988"/>
          </a:xfrm>
          <a:prstGeom prst="rect">
            <a:avLst/>
          </a:prstGeom>
          <a:noFill/>
        </p:spPr>
        <p:txBody>
          <a:bodyPr wrap="square" rtlCol="1">
            <a:spAutoFit/>
          </a:bodyPr>
          <a:lstStyle/>
          <a:p>
            <a:r>
              <a:rPr lang="en-US" sz="2400" b="1" dirty="0">
                <a:solidFill>
                  <a:schemeClr val="bg1">
                    <a:lumMod val="50000"/>
                  </a:schemeClr>
                </a:solidFill>
              </a:rPr>
              <a:t>Angina is chest pain or discomfort caused when your heart muscle doesn't get enough oxygen-rich blood. It may feel like pressure or squeezing in your chest. The discomfort also can occur in your shoulders, arms, neck, jaw, or back. Angina pain may even feel like indigestion.</a:t>
            </a:r>
            <a:br>
              <a:rPr lang="en-US" sz="2400" b="1" dirty="0">
                <a:solidFill>
                  <a:schemeClr val="bg1">
                    <a:lumMod val="50000"/>
                  </a:schemeClr>
                </a:solidFill>
              </a:rPr>
            </a:br>
            <a:r>
              <a:rPr lang="en-US" sz="2400" b="1" dirty="0">
                <a:solidFill>
                  <a:schemeClr val="bg1">
                    <a:lumMod val="50000"/>
                  </a:schemeClr>
                </a:solidFill>
              </a:rPr>
              <a:t>But, angina is not a disease. It is a symptom of an underlying heart problem, usually coronary heart disease (CHD).</a:t>
            </a:r>
            <a:endParaRPr lang="ar-SA" sz="2400" b="1" dirty="0">
              <a:solidFill>
                <a:schemeClr val="bg1">
                  <a:lumMod val="50000"/>
                </a:schemeClr>
              </a:solidFill>
            </a:endParaRPr>
          </a:p>
        </p:txBody>
      </p:sp>
      <p:sp>
        <p:nvSpPr>
          <p:cNvPr id="8" name="مستطيل 30"/>
          <p:cNvSpPr/>
          <p:nvPr/>
        </p:nvSpPr>
        <p:spPr>
          <a:xfrm>
            <a:off x="14835910" y="8503556"/>
            <a:ext cx="7924800" cy="3116724"/>
          </a:xfrm>
          <a:prstGeom prst="rect">
            <a:avLst/>
          </a:prstGeom>
          <a:noFill/>
          <a:ln>
            <a:solidFill>
              <a:srgbClr val="2C6CA8"/>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descr="betablockers-in-cardiovascular-diseases-9-638.jpg"/>
          <p:cNvPicPr>
            <a:picLocks noChangeAspect="1"/>
          </p:cNvPicPr>
          <p:nvPr/>
        </p:nvPicPr>
        <p:blipFill>
          <a:blip r:embed="rId2"/>
          <a:stretch>
            <a:fillRect/>
          </a:stretch>
        </p:blipFill>
        <p:spPr>
          <a:xfrm>
            <a:off x="13522037" y="4509423"/>
            <a:ext cx="7924798" cy="395926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87079" y="297074"/>
            <a:ext cx="22166677" cy="12328578"/>
          </a:xfrm>
          <a:prstGeom prst="rect">
            <a:avLst/>
          </a:prstGeom>
        </p:spPr>
        <p:txBody>
          <a:bodyPr>
            <a:normAutofit/>
          </a:bodyPr>
          <a:lst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a:lstStyle>
          <a:p>
            <a:pPr>
              <a:buFont typeface="Wingdings" charset="2"/>
              <a:buNone/>
            </a:pPr>
            <a:r>
              <a:rPr lang="en-US" altLang="en-US" sz="4000" b="1" dirty="0">
                <a:solidFill>
                  <a:srgbClr val="0070C0"/>
                </a:solidFill>
                <a:sym typeface="Symbol" charset="2"/>
              </a:rPr>
              <a:t>Clinical Uses of –receptor  blockers</a:t>
            </a:r>
          </a:p>
          <a:p>
            <a:pPr>
              <a:spcBef>
                <a:spcPts val="1170"/>
              </a:spcBef>
            </a:pPr>
            <a:r>
              <a:rPr lang="en-US" altLang="en-US" sz="3600" b="1" dirty="0">
                <a:solidFill>
                  <a:srgbClr val="002060"/>
                </a:solidFill>
                <a:sym typeface="Symbol" charset="2"/>
              </a:rPr>
              <a:t>Cardiovascular disorders</a:t>
            </a:r>
          </a:p>
          <a:p>
            <a:pPr lvl="1">
              <a:spcBef>
                <a:spcPct val="0"/>
              </a:spcBef>
              <a:buFont typeface="Courier New" charset="0"/>
              <a:buChar char="o"/>
            </a:pPr>
            <a:r>
              <a:rPr lang="en-US" altLang="en-US" sz="2800" dirty="0">
                <a:sym typeface="Symbol" charset="2"/>
              </a:rPr>
              <a:t>Hypertension</a:t>
            </a:r>
          </a:p>
          <a:p>
            <a:pPr lvl="1">
              <a:spcBef>
                <a:spcPct val="0"/>
              </a:spcBef>
              <a:buFont typeface="Courier New" charset="0"/>
              <a:buChar char="o"/>
            </a:pPr>
            <a:r>
              <a:rPr lang="en-US" altLang="en-US" sz="2800" dirty="0">
                <a:sym typeface="Symbol" charset="2"/>
              </a:rPr>
              <a:t>Arrhythmia</a:t>
            </a:r>
          </a:p>
          <a:p>
            <a:pPr lvl="1">
              <a:spcBef>
                <a:spcPct val="0"/>
              </a:spcBef>
              <a:buFont typeface="Courier New" charset="0"/>
              <a:buChar char="o"/>
            </a:pPr>
            <a:r>
              <a:rPr lang="en-US" altLang="en-US" sz="2800" dirty="0">
                <a:sym typeface="Symbol" charset="2"/>
              </a:rPr>
              <a:t>Angina pectoris</a:t>
            </a:r>
          </a:p>
          <a:p>
            <a:pPr lvl="1">
              <a:spcBef>
                <a:spcPct val="0"/>
              </a:spcBef>
              <a:buFont typeface="Courier New" charset="0"/>
              <a:buChar char="o"/>
            </a:pPr>
            <a:r>
              <a:rPr lang="en-US" altLang="en-US" sz="2800" dirty="0">
                <a:sym typeface="Symbol" charset="2"/>
              </a:rPr>
              <a:t>Myocardial infarction </a:t>
            </a:r>
            <a:r>
              <a:rPr lang="en-US" altLang="en-US" sz="2400" b="1" dirty="0">
                <a:solidFill>
                  <a:schemeClr val="bg1">
                    <a:lumMod val="50000"/>
                  </a:schemeClr>
                </a:solidFill>
                <a:sym typeface="Symbol" charset="2"/>
              </a:rPr>
              <a:t>(used as secondary prophylactic)</a:t>
            </a:r>
          </a:p>
          <a:p>
            <a:pPr lvl="1">
              <a:spcBef>
                <a:spcPct val="0"/>
              </a:spcBef>
              <a:buFont typeface="Courier New" charset="0"/>
              <a:buChar char="o"/>
            </a:pPr>
            <a:r>
              <a:rPr lang="en-US" altLang="en-US" sz="2800" dirty="0">
                <a:sym typeface="Symbol" charset="2"/>
              </a:rPr>
              <a:t>Congestive heart failure </a:t>
            </a:r>
            <a:r>
              <a:rPr lang="en-US" altLang="en-US" sz="2400" b="1" dirty="0">
                <a:solidFill>
                  <a:schemeClr val="bg1">
                    <a:lumMod val="50000"/>
                  </a:schemeClr>
                </a:solidFill>
                <a:sym typeface="Symbol" charset="2"/>
              </a:rPr>
              <a:t>(used with another drug)</a:t>
            </a:r>
            <a:endParaRPr lang="en-US" altLang="en-US" dirty="0">
              <a:solidFill>
                <a:srgbClr val="A6A6A6"/>
              </a:solidFill>
              <a:latin typeface="+mj-lt"/>
              <a:sym typeface="Symbol" charset="2"/>
            </a:endParaRPr>
          </a:p>
          <a:p>
            <a:pPr>
              <a:spcBef>
                <a:spcPts val="1170"/>
              </a:spcBef>
            </a:pPr>
            <a:r>
              <a:rPr lang="en-US" altLang="en-US" sz="3600" b="1" dirty="0">
                <a:solidFill>
                  <a:srgbClr val="002060"/>
                </a:solidFill>
                <a:sym typeface="Symbol" charset="2"/>
              </a:rPr>
              <a:t>Pheochromocytoma</a:t>
            </a:r>
          </a:p>
          <a:p>
            <a:pPr>
              <a:spcBef>
                <a:spcPts val="1170"/>
              </a:spcBef>
            </a:pPr>
            <a:r>
              <a:rPr lang="en-US" altLang="en-US" sz="3600" b="1" dirty="0">
                <a:solidFill>
                  <a:srgbClr val="002060"/>
                </a:solidFill>
                <a:sym typeface="Symbol" charset="2"/>
              </a:rPr>
              <a:t>Chronic glaucoma</a:t>
            </a:r>
          </a:p>
          <a:p>
            <a:pPr>
              <a:spcBef>
                <a:spcPts val="1170"/>
              </a:spcBef>
            </a:pPr>
            <a:r>
              <a:rPr lang="en-US" altLang="en-US" sz="3600" b="1" dirty="0">
                <a:solidFill>
                  <a:srgbClr val="002060"/>
                </a:solidFill>
                <a:sym typeface="Symbol" charset="2"/>
              </a:rPr>
              <a:t>Hyperthyroidism (thyrotoxicosis) </a:t>
            </a:r>
            <a:endParaRPr lang="ar-SA" altLang="en-US" sz="3600" b="1" dirty="0">
              <a:solidFill>
                <a:srgbClr val="002060"/>
              </a:solidFill>
              <a:sym typeface="Symbol" charset="2"/>
            </a:endParaRPr>
          </a:p>
          <a:p>
            <a:pPr marL="0" indent="0">
              <a:spcBef>
                <a:spcPts val="1170"/>
              </a:spcBef>
              <a:buNone/>
            </a:pPr>
            <a:r>
              <a:rPr lang="ar-SA" altLang="en-US" sz="3600" b="1" dirty="0">
                <a:solidFill>
                  <a:srgbClr val="002060"/>
                </a:solidFill>
                <a:sym typeface="Symbol" charset="2"/>
              </a:rPr>
              <a:t>    </a:t>
            </a:r>
            <a:r>
              <a:rPr lang="en-US" altLang="en-US" sz="2400" b="1" dirty="0">
                <a:solidFill>
                  <a:schemeClr val="bg1">
                    <a:lumMod val="50000"/>
                  </a:schemeClr>
                </a:solidFill>
                <a:sym typeface="Symbol" charset="2"/>
              </a:rPr>
              <a:t>(increase in thyroid hormone which may lead to tachycardia)</a:t>
            </a:r>
          </a:p>
          <a:p>
            <a:pPr>
              <a:spcBef>
                <a:spcPts val="1170"/>
              </a:spcBef>
            </a:pPr>
            <a:r>
              <a:rPr lang="en-US" altLang="en-US" sz="3600" b="1" dirty="0">
                <a:solidFill>
                  <a:srgbClr val="002060"/>
                </a:solidFill>
                <a:sym typeface="Symbol" charset="2"/>
              </a:rPr>
              <a:t>Migraine prophylaxis</a:t>
            </a:r>
          </a:p>
          <a:p>
            <a:pPr>
              <a:spcBef>
                <a:spcPts val="1170"/>
              </a:spcBef>
            </a:pPr>
            <a:r>
              <a:rPr lang="en-US" altLang="en-US" sz="3600" b="1" dirty="0">
                <a:solidFill>
                  <a:srgbClr val="002060"/>
                </a:solidFill>
                <a:sym typeface="Symbol" charset="2"/>
              </a:rPr>
              <a:t> Anxiety </a:t>
            </a:r>
            <a:r>
              <a:rPr lang="ar-SA" altLang="en-US" sz="2400" b="1" dirty="0">
                <a:solidFill>
                  <a:schemeClr val="bg1">
                    <a:lumMod val="50000"/>
                  </a:schemeClr>
                </a:solidFill>
                <a:sym typeface="Symbol" charset="2"/>
              </a:rPr>
              <a:t>التوتر</a:t>
            </a:r>
            <a:endParaRPr lang="en-US" altLang="en-US" sz="2400" b="1" dirty="0">
              <a:solidFill>
                <a:schemeClr val="bg1">
                  <a:lumMod val="50000"/>
                </a:schemeClr>
              </a:solidFill>
              <a:sym typeface="Symbol" charset="2"/>
            </a:endParaRPr>
          </a:p>
          <a:p>
            <a:pPr>
              <a:spcBef>
                <a:spcPts val="1170"/>
              </a:spcBef>
              <a:buFont typeface="Arial" panose="020B0604020202020204" pitchFamily="34" charset="0"/>
              <a:buNone/>
            </a:pPr>
            <a:endParaRPr lang="en-US" altLang="en-US" sz="3600" dirty="0">
              <a:solidFill>
                <a:srgbClr val="003399"/>
              </a:solidFill>
              <a:sym typeface="Symbol" charset="2"/>
            </a:endParaRPr>
          </a:p>
          <a:p>
            <a:pPr>
              <a:spcBef>
                <a:spcPts val="1170"/>
              </a:spcBef>
              <a:buFont typeface="Arial" panose="020B0604020202020204" pitchFamily="34" charset="0"/>
              <a:buNone/>
            </a:pPr>
            <a:endParaRPr lang="en-US" altLang="en-US" sz="1754" b="1" u="sng" dirty="0">
              <a:solidFill>
                <a:srgbClr val="CC0000"/>
              </a:solidFill>
              <a:latin typeface="Monotype Corsiva" charset="0"/>
              <a:ea typeface="Arial" charset="0"/>
              <a:cs typeface="Arial" charset="0"/>
              <a:sym typeface="Symbol" charset="2"/>
            </a:endParaRPr>
          </a:p>
          <a:p>
            <a:pPr>
              <a:spcBef>
                <a:spcPts val="1170"/>
              </a:spcBef>
              <a:buFont typeface="Arial" panose="020B0604020202020204" pitchFamily="34" charset="0"/>
              <a:buNone/>
            </a:pPr>
            <a:endParaRPr lang="en-US" altLang="en-US" b="1" dirty="0">
              <a:latin typeface="Times New Roman" charset="0"/>
              <a:ea typeface="Arial" charset="0"/>
              <a:cs typeface="Arial" charset="0"/>
              <a:sym typeface="Symbol" charset="2"/>
            </a:endParaRPr>
          </a:p>
          <a:p>
            <a:pPr>
              <a:spcBef>
                <a:spcPts val="1170"/>
              </a:spcBef>
              <a:buFont typeface="Arial" panose="020B0604020202020204" pitchFamily="34" charset="0"/>
              <a:buNone/>
            </a:pPr>
            <a:r>
              <a:rPr lang="en-US" altLang="en-US" b="1" dirty="0">
                <a:latin typeface="Times New Roman" charset="0"/>
                <a:ea typeface="Arial" charset="0"/>
                <a:cs typeface="Arial" charset="0"/>
                <a:sym typeface="Symbol" charset="2"/>
              </a:rPr>
              <a:t> </a:t>
            </a:r>
          </a:p>
        </p:txBody>
      </p:sp>
      <p:sp>
        <p:nvSpPr>
          <p:cNvPr id="7" name="Rectangle 6"/>
          <p:cNvSpPr/>
          <p:nvPr/>
        </p:nvSpPr>
        <p:spPr>
          <a:xfrm>
            <a:off x="9970884" y="402446"/>
            <a:ext cx="11880850" cy="3775393"/>
          </a:xfrm>
          <a:prstGeom prst="rect">
            <a:avLst/>
          </a:prstGeom>
        </p:spPr>
        <p:txBody>
          <a:bodyPr wrap="square">
            <a:spAutoFit/>
          </a:bodyPr>
          <a:lstStyle/>
          <a:p>
            <a:pPr>
              <a:spcBef>
                <a:spcPts val="1170"/>
              </a:spcBef>
              <a:buFont typeface="Arial" panose="020B0604020202020204" pitchFamily="34" charset="0"/>
              <a:buNone/>
              <a:defRPr/>
            </a:pPr>
            <a:r>
              <a:rPr lang="en-US" sz="3600" dirty="0">
                <a:solidFill>
                  <a:srgbClr val="003399"/>
                </a:solidFill>
                <a:sym typeface="Symbol" pitchFamily="18" charset="2"/>
              </a:rPr>
              <a:t>In Hypertension:  </a:t>
            </a:r>
          </a:p>
          <a:p>
            <a:pPr>
              <a:lnSpc>
                <a:spcPts val="4873"/>
              </a:lnSpc>
              <a:spcBef>
                <a:spcPts val="1170"/>
              </a:spcBef>
              <a:buFont typeface="Arial" panose="020B0604020202020204" pitchFamily="34" charset="0"/>
              <a:buNone/>
              <a:defRPr/>
            </a:pPr>
            <a:r>
              <a:rPr lang="en-US" sz="2800" dirty="0">
                <a:sym typeface="Wingdings 3"/>
              </a:rPr>
              <a:t>Propranolol, atenolol, bisoprolol</a:t>
            </a:r>
            <a:r>
              <a:rPr lang="ar-SA" sz="2800" dirty="0">
                <a:sym typeface="Wingdings 3"/>
              </a:rPr>
              <a:t> </a:t>
            </a:r>
            <a:r>
              <a:rPr lang="en-US" sz="2800" dirty="0">
                <a:sym typeface="Wingdings 3"/>
              </a:rPr>
              <a:t>: </a:t>
            </a:r>
            <a:r>
              <a:rPr lang="en-US" sz="2800" dirty="0">
                <a:sym typeface="Symbol" pitchFamily="18" charset="2"/>
              </a:rPr>
              <a:t> blockers</a:t>
            </a:r>
            <a:endParaRPr lang="en-US" sz="2800" dirty="0">
              <a:sym typeface="Wingdings 3"/>
            </a:endParaRPr>
          </a:p>
          <a:p>
            <a:pPr>
              <a:lnSpc>
                <a:spcPts val="4873"/>
              </a:lnSpc>
              <a:spcBef>
                <a:spcPts val="1170"/>
              </a:spcBef>
              <a:buFont typeface="Arial" panose="020B0604020202020204" pitchFamily="34" charset="0"/>
              <a:buNone/>
              <a:defRPr/>
            </a:pPr>
            <a:r>
              <a:rPr lang="en-US" sz="2800" dirty="0">
                <a:solidFill>
                  <a:srgbClr val="C00000"/>
                </a:solidFill>
                <a:sym typeface="Wingdings 3"/>
              </a:rPr>
              <a:t> Labetalol </a:t>
            </a:r>
            <a:r>
              <a:rPr lang="en-US" sz="2800" b="1" dirty="0">
                <a:sym typeface="Wingdings 3"/>
              </a:rPr>
              <a:t>(I.V.): </a:t>
            </a:r>
            <a:r>
              <a:rPr lang="en-US" sz="2800" b="1" dirty="0">
                <a:sym typeface="Symbol" pitchFamily="18" charset="2"/>
              </a:rPr>
              <a:t>,  blockers, </a:t>
            </a:r>
            <a:r>
              <a:rPr lang="en-US" sz="2800" b="1" dirty="0">
                <a:sym typeface="Wingdings 3"/>
              </a:rPr>
              <a:t>Used in </a:t>
            </a:r>
          </a:p>
          <a:p>
            <a:pPr>
              <a:lnSpc>
                <a:spcPts val="4873"/>
              </a:lnSpc>
              <a:spcBef>
                <a:spcPts val="1170"/>
              </a:spcBef>
              <a:buFont typeface="Arial" panose="020B0604020202020204" pitchFamily="34" charset="0"/>
              <a:buNone/>
              <a:defRPr/>
            </a:pPr>
            <a:r>
              <a:rPr lang="en-US" sz="4000" b="1" dirty="0">
                <a:solidFill>
                  <a:schemeClr val="bg1">
                    <a:lumMod val="50000"/>
                  </a:schemeClr>
                </a:solidFill>
                <a:sym typeface="Wingdings 3"/>
              </a:rPr>
              <a:t>*</a:t>
            </a:r>
            <a:r>
              <a:rPr lang="en-US" sz="2800" b="1" dirty="0">
                <a:sym typeface="Wingdings 3"/>
              </a:rPr>
              <a:t>hypertensive pregnant &amp; hypertensive crisis</a:t>
            </a:r>
            <a:r>
              <a:rPr lang="en-US" sz="2800" dirty="0">
                <a:sym typeface="Wingdings 3"/>
              </a:rPr>
              <a:t>.</a:t>
            </a:r>
          </a:p>
          <a:p>
            <a:pPr>
              <a:lnSpc>
                <a:spcPts val="4873"/>
              </a:lnSpc>
              <a:spcBef>
                <a:spcPts val="1170"/>
              </a:spcBef>
              <a:defRPr/>
            </a:pPr>
            <a:r>
              <a:rPr lang="en-US" sz="2400" b="1" dirty="0">
                <a:solidFill>
                  <a:schemeClr val="bg1">
                    <a:lumMod val="50000"/>
                  </a:schemeClr>
                </a:solidFill>
                <a:latin typeface="Times New Roman" pitchFamily="18" charset="0"/>
                <a:sym typeface="Wingdings 3"/>
              </a:rPr>
              <a:t>*Remember: α-methyl dopa does this too</a:t>
            </a:r>
            <a:endParaRPr lang="en-US" sz="2400" dirty="0">
              <a:solidFill>
                <a:schemeClr val="bg1">
                  <a:lumMod val="50000"/>
                </a:schemeClr>
              </a:solidFill>
              <a:sym typeface="Wingdings 3"/>
            </a:endParaRPr>
          </a:p>
        </p:txBody>
      </p:sp>
      <p:pic>
        <p:nvPicPr>
          <p:cNvPr id="8"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9895" y="0"/>
            <a:ext cx="5328522" cy="4216400"/>
          </a:xfrm>
          <a:prstGeom prst="rect">
            <a:avLst/>
          </a:prstGeom>
        </p:spPr>
      </p:pic>
      <p:sp>
        <p:nvSpPr>
          <p:cNvPr id="9" name="Rectangle 8"/>
          <p:cNvSpPr/>
          <p:nvPr/>
        </p:nvSpPr>
        <p:spPr>
          <a:xfrm>
            <a:off x="9970884" y="4406608"/>
            <a:ext cx="11880850" cy="2400657"/>
          </a:xfrm>
          <a:prstGeom prst="rect">
            <a:avLst/>
          </a:prstGeom>
        </p:spPr>
        <p:txBody>
          <a:bodyPr wrap="square">
            <a:spAutoFit/>
          </a:bodyPr>
          <a:lstStyle/>
          <a:p>
            <a:pPr>
              <a:spcBef>
                <a:spcPts val="1170"/>
              </a:spcBef>
              <a:buFont typeface="Arial" panose="020B0604020202020204" pitchFamily="34" charset="0"/>
              <a:buNone/>
              <a:defRPr/>
            </a:pPr>
            <a:r>
              <a:rPr lang="en-US" sz="3600" dirty="0">
                <a:solidFill>
                  <a:srgbClr val="003399"/>
                </a:solidFill>
                <a:sym typeface="Wingdings 3"/>
              </a:rPr>
              <a:t>In c</a:t>
            </a:r>
            <a:r>
              <a:rPr lang="en-US" sz="3600" dirty="0">
                <a:solidFill>
                  <a:srgbClr val="003399"/>
                </a:solidFill>
                <a:sym typeface="Symbol" pitchFamily="18" charset="2"/>
              </a:rPr>
              <a:t>ardiac arrhythmias:</a:t>
            </a:r>
          </a:p>
          <a:p>
            <a:pPr>
              <a:spcBef>
                <a:spcPts val="1170"/>
              </a:spcBef>
              <a:buFont typeface="Arial" panose="020B0604020202020204" pitchFamily="34" charset="0"/>
              <a:buNone/>
              <a:defRPr/>
            </a:pPr>
            <a:r>
              <a:rPr lang="en-US" sz="2800" dirty="0">
                <a:sym typeface="Symbol" pitchFamily="18" charset="2"/>
              </a:rPr>
              <a:t>In supraventricular &amp; ventricular arrhythmias.  </a:t>
            </a:r>
          </a:p>
          <a:p>
            <a:pPr>
              <a:spcBef>
                <a:spcPts val="1170"/>
              </a:spcBef>
              <a:buFont typeface="Arial" panose="020B0604020202020204" pitchFamily="34" charset="0"/>
              <a:buNone/>
              <a:defRPr/>
            </a:pPr>
            <a:r>
              <a:rPr lang="en-US" sz="2800" dirty="0">
                <a:sym typeface="Wingdings 3"/>
              </a:rPr>
              <a:t>Bisoprolol and </a:t>
            </a:r>
            <a:r>
              <a:rPr lang="en-US" sz="2800" dirty="0">
                <a:sym typeface="Symbol" pitchFamily="18" charset="2"/>
              </a:rPr>
              <a:t>carvedilol</a:t>
            </a:r>
            <a:r>
              <a:rPr lang="ar-SA" sz="2800" dirty="0">
                <a:solidFill>
                  <a:srgbClr val="A6A6A6"/>
                </a:solidFill>
                <a:sym typeface="Symbol" pitchFamily="18" charset="2"/>
              </a:rPr>
              <a:t>*</a:t>
            </a:r>
            <a:r>
              <a:rPr lang="en-US" sz="2800" dirty="0">
                <a:sym typeface="Symbol" pitchFamily="18" charset="2"/>
              </a:rPr>
              <a:t> </a:t>
            </a:r>
            <a:r>
              <a:rPr lang="en-US" sz="2800" dirty="0">
                <a:sym typeface="Wingdings 3"/>
              </a:rPr>
              <a:t>are preferred </a:t>
            </a:r>
          </a:p>
          <a:p>
            <a:pPr algn="r" rtl="1">
              <a:spcBef>
                <a:spcPts val="1170"/>
              </a:spcBef>
              <a:buFont typeface="Arial" panose="020B0604020202020204" pitchFamily="34" charset="0"/>
              <a:buNone/>
              <a:defRPr/>
            </a:pPr>
            <a:r>
              <a:rPr lang="ar-SA" sz="2800" dirty="0">
                <a:solidFill>
                  <a:srgbClr val="A6A6A6"/>
                </a:solidFill>
                <a:sym typeface="Symbol" pitchFamily="18" charset="2"/>
              </a:rPr>
              <a:t>                                                                *(مضاد للأكسدة ويستخدم أيضا ك </a:t>
            </a:r>
            <a:r>
              <a:rPr lang="en-US" sz="2800" dirty="0">
                <a:solidFill>
                  <a:srgbClr val="A6A6A6"/>
                </a:solidFill>
                <a:sym typeface="Symbol" pitchFamily="18" charset="2"/>
              </a:rPr>
              <a:t>(</a:t>
            </a:r>
            <a:r>
              <a:rPr lang="en-US" sz="2800" dirty="0">
                <a:solidFill>
                  <a:srgbClr val="A6A6A6"/>
                </a:solidFill>
                <a:sym typeface="Wingdings 3"/>
              </a:rPr>
              <a:t>antiaging</a:t>
            </a:r>
          </a:p>
        </p:txBody>
      </p:sp>
      <p:pic>
        <p:nvPicPr>
          <p:cNvPr id="10"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29895" y="4406608"/>
            <a:ext cx="5328522" cy="3624179"/>
          </a:xfrm>
          <a:prstGeom prst="rect">
            <a:avLst/>
          </a:prstGeom>
        </p:spPr>
      </p:pic>
      <p:sp>
        <p:nvSpPr>
          <p:cNvPr id="11" name="Rectangle 10"/>
          <p:cNvSpPr/>
          <p:nvPr/>
        </p:nvSpPr>
        <p:spPr>
          <a:xfrm>
            <a:off x="9970884" y="7073207"/>
            <a:ext cx="9205842" cy="1508105"/>
          </a:xfrm>
          <a:prstGeom prst="rect">
            <a:avLst/>
          </a:prstGeom>
        </p:spPr>
        <p:txBody>
          <a:bodyPr wrap="square">
            <a:spAutoFit/>
          </a:bodyPr>
          <a:lstStyle/>
          <a:p>
            <a:pPr>
              <a:spcBef>
                <a:spcPts val="1170"/>
              </a:spcBef>
              <a:buFont typeface="Arial" panose="020B0604020202020204" pitchFamily="34" charset="0"/>
              <a:buNone/>
              <a:defRPr/>
            </a:pPr>
            <a:r>
              <a:rPr lang="en-US" sz="3600" dirty="0">
                <a:solidFill>
                  <a:srgbClr val="003399"/>
                </a:solidFill>
                <a:sym typeface="Symbol" pitchFamily="18" charset="2"/>
              </a:rPr>
              <a:t>Angina pectoris:</a:t>
            </a:r>
          </a:p>
          <a:p>
            <a:pPr marL="457200" indent="-457200">
              <a:spcBef>
                <a:spcPts val="0"/>
              </a:spcBef>
              <a:buFont typeface="Courier New" charset="0"/>
              <a:buChar char="o"/>
              <a:defRPr/>
            </a:pPr>
            <a:r>
              <a:rPr lang="en-US" sz="2800" dirty="0">
                <a:sym typeface="Symbol" pitchFamily="18" charset="2"/>
              </a:rPr>
              <a:t> heart rate,  cardiac work &amp; oxygen demand.</a:t>
            </a:r>
          </a:p>
          <a:p>
            <a:pPr marL="457200" indent="-457200">
              <a:spcBef>
                <a:spcPts val="0"/>
              </a:spcBef>
              <a:buFont typeface="Courier New" charset="0"/>
              <a:buChar char="o"/>
              <a:defRPr/>
            </a:pPr>
            <a:r>
              <a:rPr lang="en-US" sz="2800" dirty="0">
                <a:sym typeface="Symbol" pitchFamily="18" charset="2"/>
              </a:rPr>
              <a:t> the frequency of angina episodes.</a:t>
            </a:r>
          </a:p>
        </p:txBody>
      </p:sp>
      <p:pic>
        <p:nvPicPr>
          <p:cNvPr id="12" name="صورة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29896" y="8581312"/>
            <a:ext cx="5328522" cy="3377070"/>
          </a:xfrm>
          <a:prstGeom prst="rect">
            <a:avLst/>
          </a:prstGeom>
        </p:spPr>
      </p:pic>
      <p:sp>
        <p:nvSpPr>
          <p:cNvPr id="13" name="Rectangle 12"/>
          <p:cNvSpPr/>
          <p:nvPr/>
        </p:nvSpPr>
        <p:spPr>
          <a:xfrm>
            <a:off x="287079" y="7629037"/>
            <a:ext cx="5504121" cy="3847207"/>
          </a:xfrm>
          <a:prstGeom prst="rect">
            <a:avLst/>
          </a:prstGeom>
        </p:spPr>
        <p:txBody>
          <a:bodyPr wrap="square">
            <a:spAutoFit/>
          </a:bodyPr>
          <a:lstStyle/>
          <a:p>
            <a:pPr>
              <a:spcBef>
                <a:spcPct val="0"/>
              </a:spcBef>
              <a:buFont typeface="Arial" charset="0"/>
              <a:buNone/>
            </a:pPr>
            <a:r>
              <a:rPr lang="en-US" altLang="en-US" sz="3600" dirty="0">
                <a:solidFill>
                  <a:srgbClr val="003399"/>
                </a:solidFill>
                <a:sym typeface="Symbol" charset="2"/>
              </a:rPr>
              <a:t>Pheochromocytoma:</a:t>
            </a:r>
          </a:p>
          <a:p>
            <a:pPr>
              <a:spcBef>
                <a:spcPct val="0"/>
              </a:spcBef>
              <a:buFont typeface="Arial" charset="0"/>
              <a:buNone/>
            </a:pPr>
            <a:r>
              <a:rPr lang="en-US" altLang="en-US" sz="2800" dirty="0">
                <a:ea typeface="Arial" charset="0"/>
                <a:cs typeface="Arial" charset="0"/>
                <a:sym typeface="Symbol" charset="2"/>
              </a:rPr>
              <a:t>used with -blockers </a:t>
            </a:r>
            <a:r>
              <a:rPr lang="en-US" altLang="en-US" sz="2800" dirty="0">
                <a:solidFill>
                  <a:srgbClr val="C00000"/>
                </a:solidFill>
                <a:ea typeface="Arial" charset="0"/>
                <a:cs typeface="Arial" charset="0"/>
                <a:sym typeface="Symbol" charset="2"/>
              </a:rPr>
              <a:t>(never alone)*</a:t>
            </a:r>
          </a:p>
          <a:p>
            <a:pPr>
              <a:spcBef>
                <a:spcPct val="0"/>
              </a:spcBef>
            </a:pPr>
            <a:r>
              <a:rPr lang="en-US" altLang="en-US" sz="2800" dirty="0">
                <a:ea typeface="Arial" charset="0"/>
                <a:cs typeface="Arial" charset="0"/>
                <a:sym typeface="Symbol" charset="2"/>
              </a:rPr>
              <a:t>-blockers lower the elevated blood pressure.</a:t>
            </a:r>
          </a:p>
          <a:p>
            <a:pPr>
              <a:spcBef>
                <a:spcPct val="0"/>
              </a:spcBef>
            </a:pPr>
            <a:r>
              <a:rPr lang="en-US" altLang="en-US" sz="2800" dirty="0">
                <a:ea typeface="Arial" charset="0"/>
                <a:cs typeface="Arial" charset="0"/>
                <a:sym typeface="Symbol" charset="2"/>
              </a:rPr>
              <a:t>-blockers protect the heart from NE.</a:t>
            </a:r>
          </a:p>
          <a:p>
            <a:pPr algn="r" rtl="1">
              <a:spcBef>
                <a:spcPct val="0"/>
              </a:spcBef>
              <a:buFont typeface="Wingdings" charset="2"/>
              <a:buNone/>
            </a:pPr>
            <a:r>
              <a:rPr lang="en-US" altLang="en-US" sz="2800" dirty="0">
                <a:ea typeface="Arial" charset="0"/>
                <a:cs typeface="Arial" charset="0"/>
                <a:sym typeface="Symbol" charset="2"/>
              </a:rPr>
              <a:t> </a:t>
            </a:r>
            <a:endParaRPr lang="ar-SA" altLang="en-US" sz="2800" dirty="0">
              <a:ea typeface="Arial" charset="0"/>
              <a:cs typeface="Arial" charset="0"/>
              <a:sym typeface="Symbol" charset="2"/>
            </a:endParaRPr>
          </a:p>
          <a:p>
            <a:pPr algn="r" rtl="1">
              <a:spcBef>
                <a:spcPct val="0"/>
              </a:spcBef>
              <a:buFont typeface="Wingdings" charset="2"/>
              <a:buNone/>
            </a:pPr>
            <a:r>
              <a:rPr lang="ar-SA" altLang="en-US" sz="2000" dirty="0">
                <a:solidFill>
                  <a:schemeClr val="bg1">
                    <a:lumMod val="50000"/>
                  </a:schemeClr>
                </a:solidFill>
                <a:ea typeface="Arial" charset="0"/>
                <a:cs typeface="Arial" charset="0"/>
                <a:sym typeface="Symbol" charset="2"/>
              </a:rPr>
              <a:t>*(ما يستخدم لحاله عشان </a:t>
            </a:r>
            <a:r>
              <a:rPr lang="ar-SA" altLang="en-US" sz="2000" dirty="0" err="1">
                <a:solidFill>
                  <a:schemeClr val="bg1">
                    <a:lumMod val="50000"/>
                  </a:schemeClr>
                </a:solidFill>
                <a:ea typeface="Arial" charset="0"/>
                <a:cs typeface="Arial" charset="0"/>
                <a:sym typeface="Symbol" charset="2"/>
              </a:rPr>
              <a:t>مايصير</a:t>
            </a:r>
            <a:r>
              <a:rPr lang="ar-SA" altLang="en-US" sz="2000" dirty="0">
                <a:solidFill>
                  <a:schemeClr val="bg1">
                    <a:lumMod val="50000"/>
                  </a:schemeClr>
                </a:solidFill>
                <a:ea typeface="Arial" charset="0"/>
                <a:cs typeface="Arial" charset="0"/>
                <a:sym typeface="Symbol" charset="2"/>
              </a:rPr>
              <a:t> ارتفاع حاد في ضغط الدم، في المقابل نقدر نستخدم الفا لحاله بدون بيتا )</a:t>
            </a:r>
          </a:p>
        </p:txBody>
      </p:sp>
      <p:pic>
        <p:nvPicPr>
          <p:cNvPr id="14" name="صورة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56400" y="8920757"/>
            <a:ext cx="5628967" cy="2698179"/>
          </a:xfrm>
          <a:prstGeom prst="rect">
            <a:avLst/>
          </a:prstGeom>
        </p:spPr>
      </p:pic>
      <p:cxnSp>
        <p:nvCxnSpPr>
          <p:cNvPr id="4" name="Straight Arrow Connector 3"/>
          <p:cNvCxnSpPr/>
          <p:nvPr/>
        </p:nvCxnSpPr>
        <p:spPr>
          <a:xfrm>
            <a:off x="4756842" y="7996981"/>
            <a:ext cx="3124200" cy="754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777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down)">
                                      <p:cBhvr>
                                        <p:cTn id="10" dur="500"/>
                                        <p:tgtEl>
                                          <p:spTgt spid="2">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ipe(down)">
                                      <p:cBhvr>
                                        <p:cTn id="13" dur="500"/>
                                        <p:tgtEl>
                                          <p:spTgt spid="2">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wipe(down)">
                                      <p:cBhvr>
                                        <p:cTn id="19" dur="500"/>
                                        <p:tgtEl>
                                          <p:spTgt spid="2">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down)">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wipe(down)">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wipe(down)">
                                      <p:cBhvr>
                                        <p:cTn id="37" dur="50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wipe(down)">
                                      <p:cBhvr>
                                        <p:cTn id="42" dur="5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wipe(down)">
                                      <p:cBhvr>
                                        <p:cTn id="47" dur="5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wipe(down)">
                                      <p:cBhvr>
                                        <p:cTn id="5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09073" y="297074"/>
            <a:ext cx="19587411" cy="11277305"/>
          </a:xfrm>
          <a:prstGeom prst="rect">
            <a:avLst/>
          </a:prstGeom>
        </p:spPr>
        <p:txBody>
          <a:bodyPr rtlCol="1">
            <a:noAutofit/>
          </a:bodyPr>
          <a:lst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a:lstStyle>
          <a:p>
            <a:pPr>
              <a:lnSpc>
                <a:spcPts val="4873"/>
              </a:lnSpc>
              <a:spcBef>
                <a:spcPts val="1170"/>
              </a:spcBef>
              <a:buFont typeface="Arial" panose="020B0604020202020204" pitchFamily="34" charset="0"/>
              <a:buNone/>
              <a:defRPr/>
            </a:pPr>
            <a:endParaRPr lang="en-US" sz="4800" dirty="0">
              <a:solidFill>
                <a:srgbClr val="4E00C0"/>
              </a:solidFill>
              <a:latin typeface="+mj-lt"/>
              <a:cs typeface="+mj-cs"/>
              <a:sym typeface="Wingdings 3"/>
            </a:endParaRPr>
          </a:p>
          <a:p>
            <a:pPr>
              <a:lnSpc>
                <a:spcPts val="4873"/>
              </a:lnSpc>
              <a:spcBef>
                <a:spcPts val="1170"/>
              </a:spcBef>
              <a:buFont typeface="Arial" panose="020B0604020202020204" pitchFamily="34" charset="0"/>
              <a:buNone/>
              <a:defRPr/>
            </a:pPr>
            <a:endParaRPr lang="en-US" sz="4800" dirty="0">
              <a:latin typeface="+mj-lt"/>
              <a:cs typeface="+mj-cs"/>
              <a:sym typeface="Symbol" pitchFamily="18" charset="2"/>
            </a:endParaRPr>
          </a:p>
          <a:p>
            <a:pPr>
              <a:buFont typeface="Arial" panose="020B0604020202020204" pitchFamily="34" charset="0"/>
              <a:buNone/>
              <a:defRPr/>
            </a:pPr>
            <a:endParaRPr lang="en-US" sz="4800" b="1" dirty="0">
              <a:latin typeface="Times New Roman" pitchFamily="18" charset="0"/>
              <a:cs typeface="+mj-cs"/>
              <a:sym typeface="Symbol" pitchFamily="18" charset="2"/>
            </a:endParaRPr>
          </a:p>
          <a:p>
            <a:pPr>
              <a:buFont typeface="Arial" panose="020B0604020202020204" pitchFamily="34" charset="0"/>
              <a:buNone/>
              <a:defRPr/>
            </a:pPr>
            <a:r>
              <a:rPr lang="en-US" sz="4800" b="1" dirty="0">
                <a:latin typeface="Times New Roman" pitchFamily="18" charset="0"/>
                <a:cs typeface="+mj-cs"/>
                <a:sym typeface="Symbol" pitchFamily="18" charset="2"/>
              </a:rPr>
              <a:t> </a:t>
            </a:r>
          </a:p>
        </p:txBody>
      </p:sp>
      <p:sp>
        <p:nvSpPr>
          <p:cNvPr id="2" name="Rectangle 1"/>
          <p:cNvSpPr/>
          <p:nvPr/>
        </p:nvSpPr>
        <p:spPr>
          <a:xfrm>
            <a:off x="409073" y="325207"/>
            <a:ext cx="8912312" cy="646331"/>
          </a:xfrm>
          <a:prstGeom prst="rect">
            <a:avLst/>
          </a:prstGeom>
        </p:spPr>
        <p:txBody>
          <a:bodyPr wrap="none">
            <a:spAutoFit/>
          </a:bodyPr>
          <a:lstStyle/>
          <a:p>
            <a:pPr marL="445610" indent="-445610" defTabSz="1782440">
              <a:lnSpc>
                <a:spcPct val="90000"/>
              </a:lnSpc>
              <a:spcBef>
                <a:spcPts val="1949"/>
              </a:spcBef>
            </a:pPr>
            <a:r>
              <a:rPr lang="en-US" altLang="en-US" sz="4000" b="1" dirty="0">
                <a:solidFill>
                  <a:srgbClr val="0070C0"/>
                </a:solidFill>
                <a:sym typeface="Symbol" charset="2"/>
              </a:rPr>
              <a:t>Con. Clinical Uses of –receptor  blockers</a:t>
            </a:r>
          </a:p>
        </p:txBody>
      </p:sp>
      <p:sp>
        <p:nvSpPr>
          <p:cNvPr id="3" name="Rectangle 2"/>
          <p:cNvSpPr/>
          <p:nvPr/>
        </p:nvSpPr>
        <p:spPr>
          <a:xfrm>
            <a:off x="409073" y="1611310"/>
            <a:ext cx="11880850" cy="1692771"/>
          </a:xfrm>
          <a:prstGeom prst="rect">
            <a:avLst/>
          </a:prstGeom>
        </p:spPr>
        <p:txBody>
          <a:bodyPr>
            <a:spAutoFit/>
          </a:bodyPr>
          <a:lstStyle/>
          <a:p>
            <a:pPr>
              <a:spcBef>
                <a:spcPts val="0"/>
              </a:spcBef>
              <a:buFont typeface="Arial" panose="020B0604020202020204" pitchFamily="34" charset="0"/>
              <a:buNone/>
              <a:defRPr/>
            </a:pPr>
            <a:r>
              <a:rPr lang="en-US" sz="2800" u="sng" dirty="0">
                <a:solidFill>
                  <a:srgbClr val="003399"/>
                </a:solidFill>
                <a:sym typeface="Symbol" pitchFamily="18" charset="2"/>
              </a:rPr>
              <a:t>C</a:t>
            </a:r>
            <a:r>
              <a:rPr lang="en-US" sz="2800" dirty="0">
                <a:solidFill>
                  <a:srgbClr val="003399"/>
                </a:solidFill>
                <a:sym typeface="Symbol" pitchFamily="18" charset="2"/>
              </a:rPr>
              <a:t>ongestive heart failure:</a:t>
            </a:r>
          </a:p>
          <a:p>
            <a:pPr>
              <a:spcBef>
                <a:spcPts val="0"/>
              </a:spcBef>
              <a:buFont typeface="Arial" panose="020B0604020202020204" pitchFamily="34" charset="0"/>
              <a:buNone/>
              <a:defRPr/>
            </a:pPr>
            <a:r>
              <a:rPr lang="en-US" sz="2800" dirty="0">
                <a:solidFill>
                  <a:srgbClr val="C00000"/>
                </a:solidFill>
                <a:sym typeface="Symbol" pitchFamily="18" charset="2"/>
              </a:rPr>
              <a:t>e.g. </a:t>
            </a:r>
            <a:r>
              <a:rPr lang="en-US" sz="2800" u="sng" dirty="0">
                <a:solidFill>
                  <a:srgbClr val="C00000"/>
                </a:solidFill>
                <a:sym typeface="Symbol" pitchFamily="18" charset="2"/>
              </a:rPr>
              <a:t>c</a:t>
            </a:r>
            <a:r>
              <a:rPr lang="en-US" sz="2800" dirty="0">
                <a:solidFill>
                  <a:srgbClr val="C00000"/>
                </a:solidFill>
                <a:sym typeface="Symbol" pitchFamily="18" charset="2"/>
              </a:rPr>
              <a:t>arvedilol: </a:t>
            </a:r>
          </a:p>
          <a:p>
            <a:pPr>
              <a:spcBef>
                <a:spcPts val="0"/>
              </a:spcBef>
              <a:buFont typeface="Arial" panose="020B0604020202020204" pitchFamily="34" charset="0"/>
              <a:buNone/>
              <a:defRPr/>
            </a:pPr>
            <a:r>
              <a:rPr lang="en-US" sz="2400" b="1" dirty="0">
                <a:sym typeface="Symbol" pitchFamily="18" charset="2"/>
              </a:rPr>
              <a:t>antioxidant</a:t>
            </a:r>
            <a:r>
              <a:rPr lang="en-US" sz="2400" dirty="0">
                <a:solidFill>
                  <a:srgbClr val="008A3E"/>
                </a:solidFill>
                <a:sym typeface="Symbol" pitchFamily="18" charset="2"/>
              </a:rPr>
              <a:t> </a:t>
            </a:r>
            <a:r>
              <a:rPr lang="en-US" sz="2400" dirty="0">
                <a:sym typeface="Symbol" pitchFamily="18" charset="2"/>
              </a:rPr>
              <a:t>and non selective </a:t>
            </a:r>
            <a:r>
              <a:rPr lang="el-GR" sz="2400" dirty="0"/>
              <a:t>α</a:t>
            </a:r>
            <a:r>
              <a:rPr lang="en-US" sz="2400" dirty="0"/>
              <a:t>,B blocker</a:t>
            </a:r>
          </a:p>
          <a:p>
            <a:pPr>
              <a:spcBef>
                <a:spcPts val="0"/>
              </a:spcBef>
              <a:buFont typeface="Symbol" charset="2"/>
              <a:buChar char="¯"/>
              <a:defRPr/>
            </a:pPr>
            <a:r>
              <a:rPr lang="en-US" sz="2400" dirty="0">
                <a:sym typeface="Symbol" pitchFamily="18" charset="2"/>
              </a:rPr>
              <a:t>myocardial remodeling &amp;  risk of sudden death.    </a:t>
            </a:r>
            <a:endParaRPr lang="ar-SA" sz="2400" dirty="0">
              <a:sym typeface="Symbol" pitchFamily="18" charset="2"/>
            </a:endParaRPr>
          </a:p>
        </p:txBody>
      </p:sp>
      <p:pic>
        <p:nvPicPr>
          <p:cNvPr id="8"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7568" y="1270786"/>
            <a:ext cx="3553491" cy="2784090"/>
          </a:xfrm>
          <a:prstGeom prst="rect">
            <a:avLst/>
          </a:prstGeom>
        </p:spPr>
      </p:pic>
      <p:sp>
        <p:nvSpPr>
          <p:cNvPr id="9" name="Rectangle 8"/>
          <p:cNvSpPr/>
          <p:nvPr/>
        </p:nvSpPr>
        <p:spPr>
          <a:xfrm>
            <a:off x="409073" y="4618317"/>
            <a:ext cx="11880850" cy="3385542"/>
          </a:xfrm>
          <a:prstGeom prst="rect">
            <a:avLst/>
          </a:prstGeom>
        </p:spPr>
        <p:txBody>
          <a:bodyPr>
            <a:spAutoFit/>
          </a:bodyPr>
          <a:lstStyle/>
          <a:p>
            <a:pPr>
              <a:spcBef>
                <a:spcPts val="0"/>
              </a:spcBef>
              <a:buFont typeface="Arial" panose="020B0604020202020204" pitchFamily="34" charset="0"/>
              <a:buNone/>
              <a:defRPr/>
            </a:pPr>
            <a:r>
              <a:rPr lang="en-US" sz="2800" dirty="0">
                <a:solidFill>
                  <a:srgbClr val="003399"/>
                </a:solidFill>
                <a:sym typeface="Symbol" pitchFamily="18" charset="2"/>
              </a:rPr>
              <a:t>Myocardial infarction</a:t>
            </a:r>
            <a:r>
              <a:rPr lang="ar-SA" sz="2800" dirty="0">
                <a:solidFill>
                  <a:srgbClr val="A6A6A6"/>
                </a:solidFill>
                <a:sym typeface="Symbol" pitchFamily="18" charset="2"/>
              </a:rPr>
              <a:t>*</a:t>
            </a:r>
            <a:r>
              <a:rPr lang="en-US" sz="2800" dirty="0">
                <a:solidFill>
                  <a:srgbClr val="003399"/>
                </a:solidFill>
                <a:sym typeface="Symbol" pitchFamily="18" charset="2"/>
              </a:rPr>
              <a:t>:</a:t>
            </a:r>
          </a:p>
          <a:p>
            <a:pPr>
              <a:spcBef>
                <a:spcPts val="0"/>
              </a:spcBef>
              <a:buFont typeface="Arial" panose="020B0604020202020204" pitchFamily="34" charset="0"/>
              <a:buNone/>
              <a:defRPr/>
            </a:pPr>
            <a:r>
              <a:rPr lang="en-US" sz="2800" dirty="0">
                <a:sym typeface="Wingdings 3"/>
              </a:rPr>
              <a:t>Have cardio-protective effect</a:t>
            </a:r>
            <a:r>
              <a:rPr lang="ar-SA" sz="2800" dirty="0">
                <a:sym typeface="Wingdings 3"/>
              </a:rPr>
              <a:t>.</a:t>
            </a:r>
            <a:endParaRPr lang="en-US" sz="2800" dirty="0">
              <a:sym typeface="Symbol" pitchFamily="18" charset="2"/>
            </a:endParaRPr>
          </a:p>
          <a:p>
            <a:pPr>
              <a:spcBef>
                <a:spcPts val="0"/>
              </a:spcBef>
              <a:buFont typeface="Arial" panose="020B0604020202020204" pitchFamily="34" charset="0"/>
              <a:buNone/>
              <a:defRPr/>
            </a:pPr>
            <a:r>
              <a:rPr lang="en-US" sz="2800" dirty="0">
                <a:sym typeface="Wingdings 3"/>
              </a:rPr>
              <a:t> infarct size</a:t>
            </a:r>
          </a:p>
          <a:p>
            <a:pPr>
              <a:spcBef>
                <a:spcPts val="0"/>
              </a:spcBef>
              <a:buFont typeface="Wingdings 3" pitchFamily="18" charset="2"/>
              <a:buChar char="¤"/>
              <a:defRPr/>
            </a:pPr>
            <a:r>
              <a:rPr lang="en-US" sz="2800" dirty="0">
                <a:sym typeface="Wingdings 3"/>
              </a:rPr>
              <a:t>morbidity &amp; mortality </a:t>
            </a:r>
          </a:p>
          <a:p>
            <a:pPr>
              <a:spcBef>
                <a:spcPts val="0"/>
              </a:spcBef>
              <a:buFont typeface="Arial" panose="020B0604020202020204" pitchFamily="34" charset="0"/>
              <a:buNone/>
              <a:defRPr/>
            </a:pPr>
            <a:r>
              <a:rPr lang="en-US" sz="2800" dirty="0">
                <a:sym typeface="Wingdings 3"/>
              </a:rPr>
              <a:t></a:t>
            </a:r>
            <a:r>
              <a:rPr lang="en-US" sz="2800" dirty="0">
                <a:sym typeface="Symbol" pitchFamily="18" charset="2"/>
              </a:rPr>
              <a:t> myocardial O2 demand.</a:t>
            </a:r>
          </a:p>
          <a:p>
            <a:pPr>
              <a:spcBef>
                <a:spcPts val="0"/>
              </a:spcBef>
              <a:defRPr/>
            </a:pPr>
            <a:r>
              <a:rPr lang="en-US" sz="2800" dirty="0">
                <a:sym typeface="Symbol" pitchFamily="18" charset="2"/>
              </a:rPr>
              <a:t>   Anti-arrhythmic action.</a:t>
            </a:r>
          </a:p>
          <a:p>
            <a:pPr>
              <a:spcBef>
                <a:spcPts val="0"/>
              </a:spcBef>
              <a:defRPr/>
            </a:pPr>
            <a:r>
              <a:rPr lang="en-US" sz="2800" dirty="0">
                <a:sym typeface="Symbol" pitchFamily="18" charset="2"/>
              </a:rPr>
              <a:t> </a:t>
            </a:r>
            <a:r>
              <a:rPr lang="en-US" sz="2800" dirty="0">
                <a:sym typeface="Wingdings 3"/>
              </a:rPr>
              <a:t> </a:t>
            </a:r>
            <a:r>
              <a:rPr lang="en-US" sz="2800" dirty="0">
                <a:sym typeface="Symbol" pitchFamily="18" charset="2"/>
              </a:rPr>
              <a:t>incidence of sudden death. </a:t>
            </a:r>
          </a:p>
          <a:p>
            <a:pPr algn="r" rtl="1">
              <a:buFont typeface="Arial" panose="020B0604020202020204" pitchFamily="34" charset="0"/>
              <a:buNone/>
              <a:defRPr/>
            </a:pPr>
            <a:r>
              <a:rPr lang="en-US" dirty="0">
                <a:solidFill>
                  <a:srgbClr val="A6A6A6"/>
                </a:solidFill>
                <a:sym typeface="Symbol" pitchFamily="18" charset="2"/>
              </a:rPr>
              <a:t>                                                                               </a:t>
            </a:r>
            <a:r>
              <a:rPr lang="ar-SA" dirty="0">
                <a:solidFill>
                  <a:srgbClr val="A6A6A6"/>
                </a:solidFill>
                <a:sym typeface="Symbol" pitchFamily="18" charset="2"/>
              </a:rPr>
              <a:t>*(عادة يصيب مرضى السكر، اللي ضغطهم مرتفع وما </a:t>
            </a:r>
            <a:r>
              <a:rPr lang="ar-SA" dirty="0" err="1">
                <a:solidFill>
                  <a:srgbClr val="A6A6A6"/>
                </a:solidFill>
                <a:sym typeface="Symbol" pitchFamily="18" charset="2"/>
              </a:rPr>
              <a:t>ياخذون</a:t>
            </a:r>
            <a:r>
              <a:rPr lang="ar-SA" dirty="0">
                <a:solidFill>
                  <a:srgbClr val="A6A6A6"/>
                </a:solidFill>
                <a:sym typeface="Symbol" pitchFamily="18" charset="2"/>
              </a:rPr>
              <a:t> ادوية واللي عندهم مشكلة في تخثر الدم )</a:t>
            </a:r>
            <a:endParaRPr lang="en-US" dirty="0">
              <a:solidFill>
                <a:srgbClr val="A6A6A6"/>
              </a:solidFill>
              <a:sym typeface="Symbol" pitchFamily="18" charset="2"/>
            </a:endParaRPr>
          </a:p>
        </p:txBody>
      </p:sp>
      <p:pic>
        <p:nvPicPr>
          <p:cNvPr id="10"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1250" y="4618317"/>
            <a:ext cx="4969809" cy="2849283"/>
          </a:xfrm>
          <a:prstGeom prst="rect">
            <a:avLst/>
          </a:prstGeom>
        </p:spPr>
      </p:pic>
      <p:sp>
        <p:nvSpPr>
          <p:cNvPr id="11" name="Rectangle 10"/>
          <p:cNvSpPr/>
          <p:nvPr/>
        </p:nvSpPr>
        <p:spPr>
          <a:xfrm>
            <a:off x="409073" y="9312065"/>
            <a:ext cx="11880850" cy="954107"/>
          </a:xfrm>
          <a:prstGeom prst="rect">
            <a:avLst/>
          </a:prstGeom>
        </p:spPr>
        <p:txBody>
          <a:bodyPr>
            <a:spAutoFit/>
          </a:bodyPr>
          <a:lstStyle/>
          <a:p>
            <a:pPr>
              <a:buFont typeface="Wingdings" charset="2"/>
              <a:buNone/>
            </a:pPr>
            <a:r>
              <a:rPr lang="en-US" altLang="en-US" sz="2800" dirty="0">
                <a:solidFill>
                  <a:srgbClr val="003399"/>
                </a:solidFill>
                <a:sym typeface="Symbol" charset="2"/>
              </a:rPr>
              <a:t>In glaucoma</a:t>
            </a:r>
          </a:p>
          <a:p>
            <a:pPr>
              <a:buFont typeface="Wingdings" charset="2"/>
              <a:buNone/>
            </a:pPr>
            <a:r>
              <a:rPr lang="en-US" altLang="en-US" sz="2800" dirty="0">
                <a:solidFill>
                  <a:srgbClr val="C00000"/>
                </a:solidFill>
                <a:ea typeface="Arial" charset="0"/>
                <a:cs typeface="Arial" charset="0"/>
                <a:sym typeface="Symbol" charset="2"/>
              </a:rPr>
              <a:t>e.g. </a:t>
            </a:r>
            <a:r>
              <a:rPr lang="en-US" altLang="en-US" sz="2800" b="1" dirty="0">
                <a:ea typeface="Arial" charset="0"/>
                <a:cs typeface="Arial" charset="0"/>
                <a:sym typeface="Symbol" charset="2"/>
              </a:rPr>
              <a:t>Timolol</a:t>
            </a:r>
            <a:r>
              <a:rPr lang="en-US" altLang="en-US" sz="2800" dirty="0">
                <a:ea typeface="Arial" charset="0"/>
                <a:cs typeface="Arial" charset="0"/>
                <a:sym typeface="Symbol" charset="2"/>
              </a:rPr>
              <a:t> as eye drops</a:t>
            </a:r>
          </a:p>
        </p:txBody>
      </p:sp>
      <p:pic>
        <p:nvPicPr>
          <p:cNvPr id="12" name="صورة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91250" y="8419446"/>
            <a:ext cx="4969809" cy="3154933"/>
          </a:xfrm>
          <a:prstGeom prst="rect">
            <a:avLst/>
          </a:prstGeom>
        </p:spPr>
      </p:pic>
      <p:sp>
        <p:nvSpPr>
          <p:cNvPr id="13" name="Rectangle 12"/>
          <p:cNvSpPr/>
          <p:nvPr/>
        </p:nvSpPr>
        <p:spPr>
          <a:xfrm>
            <a:off x="11885613" y="1057312"/>
            <a:ext cx="11880850" cy="2246769"/>
          </a:xfrm>
          <a:prstGeom prst="rect">
            <a:avLst/>
          </a:prstGeom>
        </p:spPr>
        <p:txBody>
          <a:bodyPr>
            <a:spAutoFit/>
          </a:bodyPr>
          <a:lstStyle/>
          <a:p>
            <a:pPr>
              <a:buFont typeface="Arial" charset="0"/>
              <a:buNone/>
            </a:pPr>
            <a:r>
              <a:rPr lang="en-US" altLang="en-US" sz="2800" dirty="0">
                <a:solidFill>
                  <a:srgbClr val="003399"/>
                </a:solidFill>
                <a:sym typeface="Symbol" charset="2"/>
              </a:rPr>
              <a:t>In Hyperthyroidism</a:t>
            </a:r>
          </a:p>
          <a:p>
            <a:pPr marL="457200" indent="-457200">
              <a:buFont typeface="Courier New" charset="0"/>
              <a:buChar char="o"/>
            </a:pPr>
            <a:r>
              <a:rPr lang="en-US" altLang="en-US" sz="2800" dirty="0">
                <a:ea typeface="Arial" charset="0"/>
                <a:cs typeface="Arial" charset="0"/>
                <a:sym typeface="Symbol" charset="2"/>
              </a:rPr>
              <a:t>Protect the heart against</a:t>
            </a:r>
          </a:p>
          <a:p>
            <a:r>
              <a:rPr lang="en-US" altLang="en-US" sz="2800" dirty="0">
                <a:ea typeface="Arial" charset="0"/>
                <a:cs typeface="Arial" charset="0"/>
                <a:sym typeface="Symbol" charset="2"/>
              </a:rPr>
              <a:t>sympathetic over stimulation</a:t>
            </a:r>
          </a:p>
          <a:p>
            <a:pPr marL="457200" indent="-457200">
              <a:buFont typeface="Courier New" charset="0"/>
              <a:buChar char="o"/>
            </a:pPr>
            <a:r>
              <a:rPr lang="en-US" altLang="en-US" sz="2800" dirty="0">
                <a:ea typeface="Arial" charset="0"/>
                <a:cs typeface="Arial" charset="0"/>
                <a:sym typeface="Symbol" charset="2"/>
              </a:rPr>
              <a:t>Controls symptoms; tachycardia,</a:t>
            </a:r>
          </a:p>
          <a:p>
            <a:r>
              <a:rPr lang="en-US" altLang="en-US" sz="2800" dirty="0">
                <a:ea typeface="Arial" charset="0"/>
                <a:cs typeface="Arial" charset="0"/>
                <a:sym typeface="Symbol" charset="2"/>
              </a:rPr>
              <a:t> tremors, sweating.</a:t>
            </a:r>
          </a:p>
        </p:txBody>
      </p:sp>
      <p:pic>
        <p:nvPicPr>
          <p:cNvPr id="14" name="صورة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55612" y="325207"/>
            <a:ext cx="5872167" cy="3832195"/>
          </a:xfrm>
          <a:prstGeom prst="rect">
            <a:avLst/>
          </a:prstGeom>
        </p:spPr>
      </p:pic>
      <p:sp>
        <p:nvSpPr>
          <p:cNvPr id="15" name="Rectangle 14"/>
          <p:cNvSpPr/>
          <p:nvPr/>
        </p:nvSpPr>
        <p:spPr>
          <a:xfrm>
            <a:off x="11885613" y="5243228"/>
            <a:ext cx="11880850" cy="1815882"/>
          </a:xfrm>
          <a:prstGeom prst="rect">
            <a:avLst/>
          </a:prstGeom>
        </p:spPr>
        <p:txBody>
          <a:bodyPr>
            <a:spAutoFit/>
          </a:bodyPr>
          <a:lstStyle/>
          <a:p>
            <a:pPr>
              <a:buFont typeface="Arial" charset="0"/>
              <a:buNone/>
            </a:pPr>
            <a:r>
              <a:rPr lang="en-US" altLang="en-US" sz="2800" dirty="0">
                <a:solidFill>
                  <a:srgbClr val="003399"/>
                </a:solidFill>
                <a:sym typeface="Symbol" charset="2"/>
              </a:rPr>
              <a:t>In anxiety (Social and performance type)</a:t>
            </a:r>
          </a:p>
          <a:p>
            <a:pPr>
              <a:buFont typeface="Arial" charset="0"/>
              <a:buNone/>
            </a:pPr>
            <a:r>
              <a:rPr lang="en-US" altLang="en-US" sz="2800" dirty="0">
                <a:sym typeface="Symbol" charset="2"/>
              </a:rPr>
              <a:t>e.g. </a:t>
            </a:r>
            <a:r>
              <a:rPr lang="en-US" altLang="en-US" sz="2800" b="1" dirty="0">
                <a:sym typeface="Symbol" charset="2"/>
              </a:rPr>
              <a:t>Propranolol</a:t>
            </a:r>
          </a:p>
          <a:p>
            <a:pPr>
              <a:buFont typeface="Arial" charset="0"/>
              <a:buNone/>
            </a:pPr>
            <a:r>
              <a:rPr lang="en-US" altLang="en-US" sz="2800" dirty="0">
                <a:ea typeface="Arial" charset="0"/>
                <a:cs typeface="Arial" charset="0"/>
                <a:sym typeface="Symbol" charset="2"/>
              </a:rPr>
              <a:t>Controls symptoms; tachycardia,</a:t>
            </a:r>
          </a:p>
          <a:p>
            <a:pPr>
              <a:buFont typeface="Arial" charset="0"/>
              <a:buNone/>
            </a:pPr>
            <a:r>
              <a:rPr lang="en-US" altLang="en-US" sz="2800" dirty="0">
                <a:ea typeface="Arial" charset="0"/>
                <a:cs typeface="Arial" charset="0"/>
                <a:sym typeface="Symbol" charset="2"/>
              </a:rPr>
              <a:t> tremors, sweating</a:t>
            </a:r>
            <a:r>
              <a:rPr lang="en-US" altLang="en-US" dirty="0">
                <a:ea typeface="Arial" charset="0"/>
                <a:cs typeface="Arial" charset="0"/>
                <a:sym typeface="Symbol" charset="2"/>
              </a:rPr>
              <a:t>.</a:t>
            </a:r>
          </a:p>
        </p:txBody>
      </p:sp>
      <p:pic>
        <p:nvPicPr>
          <p:cNvPr id="16" name="صورة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528557" y="4618318"/>
            <a:ext cx="4384961" cy="3385542"/>
          </a:xfrm>
          <a:prstGeom prst="rect">
            <a:avLst/>
          </a:prstGeom>
        </p:spPr>
      </p:pic>
      <p:sp>
        <p:nvSpPr>
          <p:cNvPr id="17" name="Rectangle 16"/>
          <p:cNvSpPr/>
          <p:nvPr/>
        </p:nvSpPr>
        <p:spPr>
          <a:xfrm>
            <a:off x="11885613" y="8260728"/>
            <a:ext cx="11880850" cy="2677656"/>
          </a:xfrm>
          <a:prstGeom prst="rect">
            <a:avLst/>
          </a:prstGeom>
        </p:spPr>
        <p:txBody>
          <a:bodyPr>
            <a:spAutoFit/>
          </a:bodyPr>
          <a:lstStyle/>
          <a:p>
            <a:pPr>
              <a:spcBef>
                <a:spcPct val="0"/>
              </a:spcBef>
              <a:buFont typeface="Wingdings" charset="2"/>
              <a:buNone/>
            </a:pPr>
            <a:r>
              <a:rPr lang="en-US" altLang="en-US" sz="2800" dirty="0">
                <a:solidFill>
                  <a:srgbClr val="2C6CA8"/>
                </a:solidFill>
                <a:ea typeface="Arial" charset="0"/>
                <a:cs typeface="Arial" charset="0"/>
                <a:sym typeface="Symbol" charset="2"/>
              </a:rPr>
              <a:t>Migraine: </a:t>
            </a:r>
          </a:p>
          <a:p>
            <a:pPr>
              <a:spcBef>
                <a:spcPct val="0"/>
              </a:spcBef>
              <a:buFont typeface="Arial" charset="0"/>
              <a:buNone/>
            </a:pPr>
            <a:r>
              <a:rPr lang="en-US" altLang="en-US" sz="2800" dirty="0">
                <a:ea typeface="Arial" charset="0"/>
                <a:cs typeface="Arial" charset="0"/>
                <a:sym typeface="Symbol" charset="2"/>
              </a:rPr>
              <a:t>Prophylactic</a:t>
            </a:r>
          </a:p>
          <a:p>
            <a:pPr>
              <a:spcBef>
                <a:spcPct val="0"/>
              </a:spcBef>
              <a:buFont typeface="Wingdings 3" charset="2"/>
              <a:buChar char="¤"/>
            </a:pPr>
            <a:r>
              <a:rPr lang="en-US" altLang="en-US" sz="2800" dirty="0">
                <a:ea typeface="Arial" charset="0"/>
                <a:cs typeface="Arial" charset="0"/>
                <a:sym typeface="Symbol" charset="2"/>
              </a:rPr>
              <a:t>reduce episodes of chronic migraine </a:t>
            </a:r>
          </a:p>
          <a:p>
            <a:pPr>
              <a:spcBef>
                <a:spcPct val="0"/>
              </a:spcBef>
              <a:buFont typeface="Wingdings 3" charset="2"/>
              <a:buChar char="¤"/>
            </a:pPr>
            <a:r>
              <a:rPr lang="en-US" altLang="en-US" sz="2800" dirty="0">
                <a:ea typeface="Arial" charset="0"/>
                <a:cs typeface="Arial" charset="0"/>
                <a:sym typeface="Symbol" charset="2"/>
              </a:rPr>
              <a:t>catecholamine-induced vasodilatation in </a:t>
            </a:r>
          </a:p>
          <a:p>
            <a:pPr>
              <a:spcBef>
                <a:spcPct val="0"/>
              </a:spcBef>
            </a:pPr>
            <a:r>
              <a:rPr lang="en-US" altLang="en-US" sz="2800" dirty="0">
                <a:ea typeface="Arial" charset="0"/>
                <a:cs typeface="Arial" charset="0"/>
                <a:sym typeface="Symbol" charset="2"/>
              </a:rPr>
              <a:t>the brain vasculature </a:t>
            </a:r>
          </a:p>
          <a:p>
            <a:pPr>
              <a:spcBef>
                <a:spcPct val="0"/>
              </a:spcBef>
              <a:buFont typeface="Arial" charset="0"/>
              <a:buNone/>
            </a:pPr>
            <a:r>
              <a:rPr lang="en-US" altLang="en-US" sz="2800" dirty="0">
                <a:solidFill>
                  <a:srgbClr val="C00000"/>
                </a:solidFill>
                <a:ea typeface="Arial" charset="0"/>
                <a:cs typeface="Arial" charset="0"/>
                <a:sym typeface="Symbol" charset="2"/>
              </a:rPr>
              <a:t>e.g. </a:t>
            </a:r>
            <a:r>
              <a:rPr lang="en-US" altLang="en-US" sz="2800" b="1" dirty="0">
                <a:solidFill>
                  <a:schemeClr val="tx1">
                    <a:lumMod val="95000"/>
                    <a:lumOff val="5000"/>
                  </a:schemeClr>
                </a:solidFill>
                <a:ea typeface="Arial" charset="0"/>
                <a:cs typeface="Arial" charset="0"/>
                <a:sym typeface="Symbol" charset="2"/>
              </a:rPr>
              <a:t>propranolol</a:t>
            </a:r>
          </a:p>
        </p:txBody>
      </p:sp>
      <p:pic>
        <p:nvPicPr>
          <p:cNvPr id="18" name="صورة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528557" y="8464776"/>
            <a:ext cx="4616158" cy="3465563"/>
          </a:xfrm>
          <a:prstGeom prst="rect">
            <a:avLst/>
          </a:prstGeom>
        </p:spPr>
      </p:pic>
      <p:sp>
        <p:nvSpPr>
          <p:cNvPr id="19" name="مستطيل 18"/>
          <p:cNvSpPr/>
          <p:nvPr/>
        </p:nvSpPr>
        <p:spPr>
          <a:xfrm>
            <a:off x="152948" y="10453988"/>
            <a:ext cx="5814013" cy="379142"/>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algn="ctr"/>
            <a:r>
              <a:rPr lang="en-US" dirty="0">
                <a:solidFill>
                  <a:schemeClr val="bg1">
                    <a:lumMod val="50000"/>
                  </a:schemeClr>
                </a:solidFill>
              </a:rPr>
              <a:t>It is the time(timolol)  for eye drops</a:t>
            </a:r>
            <a:r>
              <a:rPr lang="ar-SA" dirty="0">
                <a:solidFill>
                  <a:schemeClr val="bg1">
                    <a:lumMod val="50000"/>
                  </a:schemeClr>
                </a:solidFill>
              </a:rPr>
              <a:t>يله جاء وقت قطرة العين ..... </a:t>
            </a:r>
          </a:p>
        </p:txBody>
      </p:sp>
      <p:sp>
        <p:nvSpPr>
          <p:cNvPr id="20" name="مستطيل 19"/>
          <p:cNvSpPr/>
          <p:nvPr/>
        </p:nvSpPr>
        <p:spPr>
          <a:xfrm>
            <a:off x="12012025" y="7059110"/>
            <a:ext cx="5814013" cy="716509"/>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marL="0" algn="ctr" defTabSz="457200" rtl="1" eaLnBrk="1" latinLnBrk="0" hangingPunct="1"/>
            <a:r>
              <a:rPr lang="ar-SA" dirty="0">
                <a:solidFill>
                  <a:schemeClr val="bg1">
                    <a:lumMod val="50000"/>
                  </a:schemeClr>
                </a:solidFill>
              </a:rPr>
              <a:t>تخيلوا شخص عنده رهاب اجتماعي او رهاب مسرح وكل ما سنحت له الفرصة يقول برب </a:t>
            </a:r>
            <a:r>
              <a:rPr lang="en-US" dirty="0">
                <a:solidFill>
                  <a:schemeClr val="bg1">
                    <a:lumMod val="50000"/>
                  </a:schemeClr>
                </a:solidFill>
              </a:rPr>
              <a:t>(PROPranolol)</a:t>
            </a:r>
            <a:r>
              <a:rPr lang="ar-SA" dirty="0">
                <a:solidFill>
                  <a:schemeClr val="bg1">
                    <a:lumMod val="50000"/>
                  </a:schemeClr>
                </a:solidFill>
              </a:rPr>
              <a:t> عشان يتهرب منهم. </a:t>
            </a:r>
          </a:p>
        </p:txBody>
      </p:sp>
      <p:sp>
        <p:nvSpPr>
          <p:cNvPr id="21" name="مستطيل 20"/>
          <p:cNvSpPr/>
          <p:nvPr/>
        </p:nvSpPr>
        <p:spPr>
          <a:xfrm>
            <a:off x="12012025" y="10903952"/>
            <a:ext cx="5814013" cy="345519"/>
          </a:xfrm>
          <a:prstGeom prst="rect">
            <a:avLst/>
          </a:prstGeom>
          <a:ln>
            <a:solidFill>
              <a:schemeClr val="accent2">
                <a:lumMod val="75000"/>
              </a:schemeClr>
            </a:solidFill>
            <a:prstDash val="dash"/>
          </a:ln>
        </p:spPr>
        <p:style>
          <a:lnRef idx="2">
            <a:schemeClr val="accent2"/>
          </a:lnRef>
          <a:fillRef idx="1">
            <a:schemeClr val="lt1"/>
          </a:fillRef>
          <a:effectRef idx="0">
            <a:schemeClr val="accent2"/>
          </a:effectRef>
          <a:fontRef idx="minor">
            <a:schemeClr val="dk1"/>
          </a:fontRef>
        </p:style>
        <p:txBody>
          <a:bodyPr rtlCol="1" anchor="ctr"/>
          <a:lstStyle/>
          <a:p>
            <a:pPr marL="0" algn="ctr" defTabSz="457200" rtl="1" eaLnBrk="1" latinLnBrk="0" hangingPunct="1"/>
            <a:r>
              <a:rPr lang="ar-SA" dirty="0">
                <a:solidFill>
                  <a:schemeClr val="bg1">
                    <a:lumMod val="50000"/>
                  </a:schemeClr>
                </a:solidFill>
              </a:rPr>
              <a:t>شخص عنده مرض الشقيقة ومن ألمها يمشي ويقول بربك هذا آلم يستحمل!</a:t>
            </a:r>
          </a:p>
        </p:txBody>
      </p:sp>
      <p:sp>
        <p:nvSpPr>
          <p:cNvPr id="5" name="TextBox 4"/>
          <p:cNvSpPr txBox="1"/>
          <p:nvPr/>
        </p:nvSpPr>
        <p:spPr>
          <a:xfrm>
            <a:off x="454711" y="845664"/>
            <a:ext cx="8948057" cy="369332"/>
          </a:xfrm>
          <a:prstGeom prst="rect">
            <a:avLst/>
          </a:prstGeom>
          <a:noFill/>
        </p:spPr>
        <p:txBody>
          <a:bodyPr wrap="square" rtlCol="0">
            <a:spAutoFit/>
          </a:bodyPr>
          <a:lstStyle/>
          <a:p>
            <a:r>
              <a:rPr lang="en-US" dirty="0">
                <a:solidFill>
                  <a:schemeClr val="bg1">
                    <a:lumMod val="50000"/>
                  </a:schemeClr>
                </a:solidFill>
              </a:rPr>
              <a:t>All the pictures are extra</a:t>
            </a:r>
          </a:p>
        </p:txBody>
      </p:sp>
    </p:spTree>
    <p:extLst>
      <p:ext uri="{BB962C8B-B14F-4D97-AF65-F5344CB8AC3E}">
        <p14:creationId xmlns:p14="http://schemas.microsoft.com/office/powerpoint/2010/main" val="2470051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72809" y="272727"/>
            <a:ext cx="10532921" cy="1188297"/>
          </a:xfrm>
          <a:prstGeom prst="rect">
            <a:avLst/>
          </a:prstGeom>
        </p:spPr>
        <p:txBody>
          <a:bodyPr/>
          <a:lst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a:lstStyle>
          <a:p>
            <a:r>
              <a:rPr lang="en-US" altLang="en-US" sz="4000" b="1" dirty="0">
                <a:solidFill>
                  <a:srgbClr val="0070C0"/>
                </a:solidFill>
                <a:latin typeface="+mn-lt"/>
                <a:ea typeface="+mn-ea"/>
                <a:cs typeface="+mn-cs"/>
                <a:sym typeface="Symbol" charset="2"/>
              </a:rPr>
              <a:t>Adverse Effects of -</a:t>
            </a:r>
            <a:r>
              <a:rPr lang="en-US" altLang="en-US" sz="4000" b="1" dirty="0">
                <a:solidFill>
                  <a:srgbClr val="0070C0"/>
                </a:solidFill>
                <a:latin typeface="+mn-lt"/>
                <a:ea typeface="+mn-ea"/>
                <a:cs typeface="+mn-cs"/>
              </a:rPr>
              <a:t> Adrenoceptors blockers</a:t>
            </a:r>
          </a:p>
        </p:txBody>
      </p:sp>
      <p:sp>
        <p:nvSpPr>
          <p:cNvPr id="3" name="Rectangle 3"/>
          <p:cNvSpPr txBox="1">
            <a:spLocks noChangeArrowheads="1"/>
          </p:cNvSpPr>
          <p:nvPr/>
        </p:nvSpPr>
        <p:spPr>
          <a:xfrm>
            <a:off x="205903" y="1200710"/>
            <a:ext cx="13153259" cy="11734430"/>
          </a:xfrm>
          <a:prstGeom prst="rect">
            <a:avLst/>
          </a:prstGeom>
        </p:spPr>
        <p:txBody>
          <a:bodyPr/>
          <a:lst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a:lstStyle>
          <a:p>
            <a:pPr>
              <a:spcBef>
                <a:spcPct val="0"/>
              </a:spcBef>
              <a:buFont typeface="Arial" charset="0"/>
              <a:buNone/>
            </a:pPr>
            <a:r>
              <a:rPr lang="en-US" altLang="en-US" sz="2800" dirty="0">
                <a:solidFill>
                  <a:srgbClr val="0070C0"/>
                </a:solidFill>
                <a:latin typeface="+mj-lt"/>
                <a:ea typeface="Arial" charset="0"/>
                <a:cs typeface="Arial" charset="0"/>
                <a:sym typeface="Symbol" charset="2"/>
              </a:rPr>
              <a:t>Due to blockade of 1- receptor: </a:t>
            </a:r>
          </a:p>
          <a:p>
            <a:pPr>
              <a:spcBef>
                <a:spcPct val="0"/>
              </a:spcBef>
            </a:pPr>
            <a:r>
              <a:rPr lang="en-US" altLang="en-US" sz="2800" dirty="0">
                <a:latin typeface="+mj-lt"/>
                <a:ea typeface="Arial" charset="0"/>
                <a:cs typeface="Arial" charset="0"/>
                <a:sym typeface="Symbol" charset="2"/>
              </a:rPr>
              <a:t>Bradycardia, hypotension, heart failure</a:t>
            </a:r>
          </a:p>
          <a:p>
            <a:pPr marL="0" indent="0">
              <a:spcBef>
                <a:spcPct val="0"/>
              </a:spcBef>
              <a:buNone/>
            </a:pPr>
            <a:endParaRPr lang="en-US" altLang="en-US" sz="2800" dirty="0">
              <a:latin typeface="+mj-lt"/>
              <a:ea typeface="Arial" charset="0"/>
              <a:cs typeface="Arial" charset="0"/>
              <a:sym typeface="Symbol" charset="2"/>
            </a:endParaRPr>
          </a:p>
          <a:p>
            <a:pPr>
              <a:spcBef>
                <a:spcPct val="0"/>
              </a:spcBef>
              <a:buFont typeface="Arial" charset="0"/>
              <a:buNone/>
            </a:pPr>
            <a:endParaRPr lang="en-US" altLang="en-US" sz="1000" dirty="0">
              <a:solidFill>
                <a:srgbClr val="0000FF"/>
              </a:solidFill>
              <a:latin typeface="+mj-lt"/>
              <a:ea typeface="Arial" charset="0"/>
              <a:cs typeface="Arial" charset="0"/>
              <a:sym typeface="Symbol" charset="2"/>
            </a:endParaRPr>
          </a:p>
          <a:p>
            <a:pPr>
              <a:spcBef>
                <a:spcPct val="0"/>
              </a:spcBef>
              <a:buFont typeface="Arial" charset="0"/>
              <a:buNone/>
            </a:pPr>
            <a:r>
              <a:rPr lang="en-US" altLang="en-US" sz="2800" dirty="0">
                <a:solidFill>
                  <a:srgbClr val="0070C0"/>
                </a:solidFill>
                <a:latin typeface="+mj-lt"/>
                <a:ea typeface="Arial" charset="0"/>
                <a:cs typeface="Arial" charset="0"/>
                <a:sym typeface="Symbol" charset="2"/>
              </a:rPr>
              <a:t>Due to blockade of 2- receptor:</a:t>
            </a:r>
          </a:p>
          <a:p>
            <a:pPr>
              <a:spcBef>
                <a:spcPct val="0"/>
              </a:spcBef>
              <a:buFont typeface="Arial" charset="0"/>
              <a:buNone/>
            </a:pPr>
            <a:r>
              <a:rPr lang="en-US" altLang="en-US" sz="2800" dirty="0">
                <a:solidFill>
                  <a:srgbClr val="C00000"/>
                </a:solidFill>
                <a:latin typeface="+mj-lt"/>
                <a:ea typeface="Arial" charset="0"/>
                <a:cs typeface="Arial" charset="0"/>
                <a:sym typeface="Symbol" charset="2"/>
              </a:rPr>
              <a:t>only with non-selective  blockers</a:t>
            </a:r>
          </a:p>
          <a:p>
            <a:pPr>
              <a:spcBef>
                <a:spcPct val="0"/>
              </a:spcBef>
            </a:pPr>
            <a:r>
              <a:rPr lang="en-US" altLang="en-US" sz="2800" dirty="0">
                <a:latin typeface="+mj-lt"/>
                <a:ea typeface="Arial" charset="0"/>
                <a:cs typeface="Arial" charset="0"/>
                <a:sym typeface="Symbol" charset="2"/>
              </a:rPr>
              <a:t>Hypoglycemia</a:t>
            </a:r>
          </a:p>
          <a:p>
            <a:pPr>
              <a:spcBef>
                <a:spcPct val="0"/>
              </a:spcBef>
            </a:pPr>
            <a:r>
              <a:rPr lang="en-US" altLang="en-US" sz="2800" b="1" dirty="0">
                <a:latin typeface="+mj-lt"/>
                <a:ea typeface="Arial" charset="0"/>
                <a:cs typeface="Arial" charset="0"/>
                <a:sym typeface="Symbol" charset="2"/>
              </a:rPr>
              <a:t>Bronchoconstriction (</a:t>
            </a:r>
            <a:r>
              <a:rPr lang="en-US" altLang="en-US" sz="2800" b="1" dirty="0">
                <a:solidFill>
                  <a:srgbClr val="C00000"/>
                </a:solidFill>
                <a:latin typeface="+mj-lt"/>
                <a:ea typeface="Arial" charset="0"/>
                <a:cs typeface="Arial" charset="0"/>
                <a:sym typeface="Symbol" charset="2"/>
              </a:rPr>
              <a:t>#</a:t>
            </a:r>
            <a:r>
              <a:rPr lang="en-US" altLang="en-US" sz="2800" b="1" dirty="0">
                <a:latin typeface="+mj-lt"/>
                <a:ea typeface="Arial" charset="0"/>
                <a:cs typeface="Arial" charset="0"/>
                <a:sym typeface="Symbol" charset="2"/>
              </a:rPr>
              <a:t> Asthma, emphysema).</a:t>
            </a:r>
          </a:p>
          <a:p>
            <a:pPr>
              <a:spcBef>
                <a:spcPct val="0"/>
              </a:spcBef>
            </a:pPr>
            <a:r>
              <a:rPr lang="en-US" altLang="en-US" sz="2800" dirty="0">
                <a:latin typeface="+mj-lt"/>
                <a:ea typeface="Arial" charset="0"/>
                <a:cs typeface="Arial" charset="0"/>
                <a:sym typeface="Symbol" charset="2"/>
              </a:rPr>
              <a:t>Cold extremities &amp; intermittent claudication (</a:t>
            </a:r>
            <a:r>
              <a:rPr lang="en-US" altLang="ar-SA" sz="2800" dirty="0">
                <a:latin typeface="+mj-lt"/>
              </a:rPr>
              <a:t>cramping pain in the leg is induced by exercise, due to obstruction of the arteries.)</a:t>
            </a:r>
            <a:r>
              <a:rPr lang="en-US" altLang="en-US" sz="2800" dirty="0">
                <a:latin typeface="+mj-lt"/>
                <a:ea typeface="Arial" charset="0"/>
                <a:cs typeface="Arial" charset="0"/>
                <a:sym typeface="Symbol" charset="2"/>
              </a:rPr>
              <a:t> </a:t>
            </a:r>
            <a:r>
              <a:rPr lang="en-US" altLang="en-US" sz="2800" dirty="0">
                <a:latin typeface="+mj-lt"/>
                <a:ea typeface="Arial" charset="0"/>
                <a:cs typeface="Arial" charset="0"/>
                <a:sym typeface="Wingdings 3" charset="2"/>
              </a:rPr>
              <a:t>by vasoconstriction</a:t>
            </a:r>
            <a:r>
              <a:rPr lang="en-US" altLang="en-US" sz="2800" b="1" dirty="0">
                <a:latin typeface="+mj-lt"/>
                <a:ea typeface="Arial" charset="0"/>
                <a:cs typeface="Arial" charset="0"/>
                <a:sym typeface="Wingdings 3" charset="2"/>
              </a:rPr>
              <a:t>(# Reynaud’s disease</a:t>
            </a:r>
            <a:r>
              <a:rPr lang="en-US" altLang="en-US" sz="2800" dirty="0">
                <a:latin typeface="+mj-lt"/>
                <a:ea typeface="Arial" charset="0"/>
                <a:cs typeface="Arial" charset="0"/>
                <a:sym typeface="Wingdings 3" charset="2"/>
              </a:rPr>
              <a:t>)</a:t>
            </a:r>
            <a:endParaRPr lang="en-US" altLang="en-US" sz="2800" dirty="0">
              <a:latin typeface="+mj-lt"/>
              <a:ea typeface="Arial" charset="0"/>
              <a:cs typeface="Arial" charset="0"/>
              <a:sym typeface="Symbol" charset="2"/>
            </a:endParaRPr>
          </a:p>
          <a:p>
            <a:pPr>
              <a:spcBef>
                <a:spcPct val="0"/>
              </a:spcBef>
            </a:pPr>
            <a:r>
              <a:rPr lang="en-US" altLang="en-US" sz="2800" dirty="0">
                <a:latin typeface="+mj-lt"/>
                <a:ea typeface="Arial" charset="0"/>
                <a:cs typeface="Arial" charset="0"/>
                <a:sym typeface="Wingdings 3" charset="2"/>
              </a:rPr>
              <a:t>Erectile dysfunction &amp; impotence</a:t>
            </a:r>
          </a:p>
          <a:p>
            <a:pPr>
              <a:spcBef>
                <a:spcPct val="0"/>
              </a:spcBef>
            </a:pPr>
            <a:r>
              <a:rPr lang="en-US" altLang="en-US" sz="2800" dirty="0">
                <a:latin typeface="+mj-lt"/>
                <a:ea typeface="Arial" charset="0"/>
                <a:cs typeface="Arial" charset="0"/>
                <a:sym typeface="Wingdings 3" charset="2"/>
              </a:rPr>
              <a:t> TG hypertriglycerides </a:t>
            </a:r>
          </a:p>
          <a:p>
            <a:pPr>
              <a:spcBef>
                <a:spcPct val="0"/>
              </a:spcBef>
            </a:pPr>
            <a:r>
              <a:rPr lang="en-US" altLang="en-US" sz="2800" dirty="0">
                <a:solidFill>
                  <a:srgbClr val="C00000"/>
                </a:solidFill>
                <a:latin typeface="+mj-lt"/>
                <a:ea typeface="Arial" charset="0"/>
                <a:cs typeface="Arial" charset="0"/>
                <a:sym typeface="Symbol" charset="2"/>
              </a:rPr>
              <a:t>All –Adrenergic blockers </a:t>
            </a:r>
            <a:r>
              <a:rPr lang="en-US" altLang="en-US" sz="2800" b="1" dirty="0">
                <a:latin typeface="+mj-lt"/>
                <a:ea typeface="Arial" charset="0"/>
                <a:cs typeface="Arial" charset="0"/>
                <a:sym typeface="Symbol" charset="2"/>
              </a:rPr>
              <a:t>mask hypoglycemic manifestations </a:t>
            </a:r>
            <a:r>
              <a:rPr lang="en-US" altLang="en-US" sz="2800" b="1" dirty="0">
                <a:latin typeface="+mj-lt"/>
                <a:ea typeface="Arial" charset="0"/>
                <a:cs typeface="Arial" charset="0"/>
                <a:sym typeface="Wingdings 3" charset="2"/>
              </a:rPr>
              <a:t>i.e. tachycardia, sweating,…  </a:t>
            </a:r>
            <a:r>
              <a:rPr lang="en-US" altLang="en-US" sz="2800" b="1" dirty="0">
                <a:latin typeface="+mj-lt"/>
                <a:ea typeface="Arial" charset="0"/>
                <a:cs typeface="Arial" charset="0"/>
                <a:sym typeface="Symbol" charset="2"/>
              </a:rPr>
              <a:t>COMA</a:t>
            </a:r>
          </a:p>
          <a:p>
            <a:pPr marL="0" indent="0">
              <a:spcBef>
                <a:spcPct val="0"/>
              </a:spcBef>
              <a:buNone/>
            </a:pPr>
            <a:endParaRPr lang="en-US" altLang="en-US" sz="2800" dirty="0">
              <a:latin typeface="+mj-lt"/>
              <a:ea typeface="Arial" charset="0"/>
              <a:cs typeface="Arial" charset="0"/>
              <a:sym typeface="Symbol" charset="2"/>
            </a:endParaRPr>
          </a:p>
          <a:p>
            <a:pPr>
              <a:lnSpc>
                <a:spcPct val="100000"/>
              </a:lnSpc>
              <a:defRPr/>
            </a:pPr>
            <a:r>
              <a:rPr lang="en-US" sz="2800" b="1" dirty="0">
                <a:latin typeface="+mj-lt"/>
                <a:ea typeface="Arial" charset="0"/>
                <a:cs typeface="Arial" charset="0"/>
                <a:sym typeface="Symbol" pitchFamily="18" charset="2"/>
              </a:rPr>
              <a:t>Depression, and hallucinations.</a:t>
            </a:r>
          </a:p>
          <a:p>
            <a:pPr>
              <a:lnSpc>
                <a:spcPct val="100000"/>
              </a:lnSpc>
              <a:defRPr/>
            </a:pPr>
            <a:r>
              <a:rPr lang="en-US" sz="2800" b="1" dirty="0">
                <a:latin typeface="+mj-lt"/>
                <a:ea typeface="Arial" charset="0"/>
                <a:cs typeface="Arial" charset="0"/>
                <a:sym typeface="Symbol" pitchFamily="18" charset="2"/>
              </a:rPr>
              <a:t> Gastrointestinal disturbances.</a:t>
            </a:r>
          </a:p>
          <a:p>
            <a:pPr>
              <a:lnSpc>
                <a:spcPct val="100000"/>
              </a:lnSpc>
              <a:defRPr/>
            </a:pPr>
            <a:r>
              <a:rPr lang="en-US" sz="2800" b="1" dirty="0">
                <a:latin typeface="+mj-lt"/>
                <a:ea typeface="Arial" charset="0"/>
                <a:cs typeface="Arial" charset="0"/>
                <a:sym typeface="Symbol" pitchFamily="18" charset="2"/>
              </a:rPr>
              <a:t> Sodium retention</a:t>
            </a:r>
          </a:p>
          <a:p>
            <a:pPr marL="0" indent="0">
              <a:spcBef>
                <a:spcPct val="0"/>
              </a:spcBef>
              <a:buNone/>
            </a:pPr>
            <a:endParaRPr lang="en-US" altLang="en-US" sz="1100" dirty="0">
              <a:latin typeface="+mj-lt"/>
              <a:ea typeface="Arial" charset="0"/>
              <a:cs typeface="Arial" charset="0"/>
              <a:sym typeface="Wingdings 3" charset="2"/>
            </a:endParaRPr>
          </a:p>
          <a:p>
            <a:pPr>
              <a:spcBef>
                <a:spcPct val="0"/>
              </a:spcBef>
              <a:buFont typeface="Wingdings" charset="2"/>
              <a:buChar char="§"/>
            </a:pPr>
            <a:endParaRPr lang="en-US" altLang="en-US" sz="1400" b="1" dirty="0">
              <a:latin typeface="Times New Roman" charset="0"/>
              <a:ea typeface="Arial" charset="0"/>
              <a:cs typeface="Arial" charset="0"/>
              <a:sym typeface="Wingdings 3" charset="2"/>
            </a:endParaRPr>
          </a:p>
          <a:p>
            <a:pPr>
              <a:spcBef>
                <a:spcPct val="0"/>
              </a:spcBef>
              <a:buFont typeface="Wingdings" charset="2"/>
              <a:buChar char="§"/>
            </a:pPr>
            <a:endParaRPr lang="en-US" altLang="en-US" sz="1400" b="1" dirty="0">
              <a:latin typeface="Times New Roman" charset="0"/>
              <a:ea typeface="Arial" charset="0"/>
              <a:cs typeface="Arial" charset="0"/>
              <a:sym typeface="Symbol" charset="2"/>
            </a:endParaRPr>
          </a:p>
        </p:txBody>
      </p:sp>
      <p:sp>
        <p:nvSpPr>
          <p:cNvPr id="4" name="Rectangle 3"/>
          <p:cNvSpPr/>
          <p:nvPr/>
        </p:nvSpPr>
        <p:spPr>
          <a:xfrm>
            <a:off x="272809" y="8806948"/>
            <a:ext cx="18282820" cy="3416320"/>
          </a:xfrm>
          <a:prstGeom prst="rect">
            <a:avLst/>
          </a:prstGeom>
        </p:spPr>
        <p:txBody>
          <a:bodyPr wrap="square">
            <a:spAutoFit/>
          </a:bodyPr>
          <a:lstStyle/>
          <a:p>
            <a:pPr>
              <a:buNone/>
              <a:defRPr/>
            </a:pPr>
            <a:r>
              <a:rPr lang="en-US" sz="2800" dirty="0">
                <a:solidFill>
                  <a:srgbClr val="2C6CA8"/>
                </a:solidFill>
              </a:rPr>
              <a:t>Precautions</a:t>
            </a:r>
          </a:p>
          <a:p>
            <a:pPr>
              <a:buNone/>
              <a:defRPr/>
            </a:pPr>
            <a:r>
              <a:rPr lang="en-US" sz="2800" dirty="0">
                <a:solidFill>
                  <a:schemeClr val="tx1">
                    <a:lumMod val="95000"/>
                    <a:lumOff val="5000"/>
                  </a:schemeClr>
                </a:solidFill>
              </a:rPr>
              <a:t>Sudden stoppage will give rise to a withdrawal syndrome</a:t>
            </a:r>
            <a:r>
              <a:rPr lang="en-US" sz="2800" dirty="0">
                <a:solidFill>
                  <a:schemeClr val="bg1">
                    <a:lumMod val="50000"/>
                  </a:schemeClr>
                </a:solidFill>
              </a:rPr>
              <a:t>*</a:t>
            </a:r>
            <a:r>
              <a:rPr lang="en-US" sz="2800" dirty="0">
                <a:solidFill>
                  <a:schemeClr val="tx1">
                    <a:lumMod val="95000"/>
                    <a:lumOff val="5000"/>
                  </a:schemeClr>
                </a:solidFill>
              </a:rPr>
              <a:t>:</a:t>
            </a:r>
          </a:p>
          <a:p>
            <a:pPr>
              <a:buNone/>
              <a:defRPr/>
            </a:pPr>
            <a:r>
              <a:rPr lang="en-US" sz="2800" dirty="0"/>
              <a:t>Rebound angina, arrhythmia, myocardial infarction &amp;</a:t>
            </a:r>
          </a:p>
          <a:p>
            <a:pPr>
              <a:buNone/>
              <a:defRPr/>
            </a:pPr>
            <a:r>
              <a:rPr lang="en-US" sz="2800" dirty="0"/>
              <a:t>Hypertension </a:t>
            </a:r>
            <a:r>
              <a:rPr lang="en-US" sz="2800" dirty="0">
                <a:solidFill>
                  <a:srgbClr val="C00000"/>
                </a:solidFill>
              </a:rPr>
              <a:t>WHY ? </a:t>
            </a:r>
            <a:r>
              <a:rPr lang="en-US" sz="2800" dirty="0">
                <a:sym typeface="Wingdings 3"/>
              </a:rPr>
              <a:t> **</a:t>
            </a:r>
            <a:r>
              <a:rPr lang="en-US" sz="2800" u="heavy" dirty="0">
                <a:uFill>
                  <a:solidFill>
                    <a:srgbClr val="FF0000"/>
                  </a:solidFill>
                </a:uFill>
                <a:sym typeface="Wingdings 3"/>
              </a:rPr>
              <a:t>U</a:t>
            </a:r>
            <a:r>
              <a:rPr lang="en-US" sz="2800" u="heavy" dirty="0">
                <a:uFill>
                  <a:solidFill>
                    <a:srgbClr val="FF0000"/>
                  </a:solidFill>
                </a:uFill>
              </a:rPr>
              <a:t>p-regulation of </a:t>
            </a:r>
            <a:r>
              <a:rPr lang="en-US" sz="2800" u="heavy" dirty="0">
                <a:uFill>
                  <a:solidFill>
                    <a:srgbClr val="FF0000"/>
                  </a:solidFill>
                </a:uFill>
                <a:sym typeface="Symbol"/>
              </a:rPr>
              <a:t></a:t>
            </a:r>
            <a:r>
              <a:rPr lang="en-US" sz="2800" u="heavy" dirty="0">
                <a:uFill>
                  <a:solidFill>
                    <a:srgbClr val="FF0000"/>
                  </a:solidFill>
                </a:uFill>
              </a:rPr>
              <a:t>-receptors.</a:t>
            </a:r>
          </a:p>
          <a:p>
            <a:pPr>
              <a:buNone/>
              <a:defRPr/>
            </a:pPr>
            <a:r>
              <a:rPr lang="en-US" sz="2800" dirty="0"/>
              <a:t>To prevent withdrawal manifestations</a:t>
            </a:r>
            <a:r>
              <a:rPr lang="en-US" sz="2800" dirty="0">
                <a:sym typeface="Wingdings 3"/>
              </a:rPr>
              <a:t>  drug </a:t>
            </a:r>
            <a:r>
              <a:rPr lang="en-US" sz="2800" dirty="0"/>
              <a:t>withdrawn gradually.</a:t>
            </a:r>
            <a:endParaRPr lang="en-US" sz="2800" dirty="0">
              <a:cs typeface="Arial" pitchFamily="34" charset="0"/>
              <a:sym typeface="Symbol" pitchFamily="18" charset="2"/>
            </a:endParaRPr>
          </a:p>
          <a:p>
            <a:pPr algn="r">
              <a:spcBef>
                <a:spcPts val="0"/>
              </a:spcBef>
              <a:buNone/>
              <a:defRPr/>
            </a:pPr>
            <a:r>
              <a:rPr lang="en-US" sz="2000" dirty="0">
                <a:solidFill>
                  <a:schemeClr val="bg1">
                    <a:lumMod val="50000"/>
                  </a:schemeClr>
                </a:solidFill>
                <a:sym typeface="Symbol" pitchFamily="18" charset="2"/>
              </a:rPr>
              <a:t>                                                                                                                           </a:t>
            </a:r>
            <a:r>
              <a:rPr lang="ar-SA" sz="2000" dirty="0">
                <a:solidFill>
                  <a:schemeClr val="bg1">
                    <a:lumMod val="50000"/>
                  </a:schemeClr>
                </a:solidFill>
                <a:sym typeface="Symbol" pitchFamily="18" charset="2"/>
              </a:rPr>
              <a:t>*(لازم اذا جاء يوقف الدواء يكون تدريجي عشان ما يصير عنده اعراض الانسحاب)</a:t>
            </a:r>
          </a:p>
          <a:p>
            <a:pPr algn="r" rtl="1">
              <a:spcBef>
                <a:spcPts val="0"/>
              </a:spcBef>
              <a:buNone/>
              <a:defRPr/>
            </a:pPr>
            <a:r>
              <a:rPr lang="ar-SA" sz="2000" dirty="0">
                <a:solidFill>
                  <a:schemeClr val="bg1">
                    <a:lumMod val="50000"/>
                  </a:schemeClr>
                </a:solidFill>
                <a:cs typeface="Arial" pitchFamily="34" charset="0"/>
                <a:sym typeface="Symbol" pitchFamily="18" charset="2"/>
              </a:rPr>
              <a:t>** (زي الواحد لما يكون مكبوت أو مسجون وفجاءة يفكون عنه يبدأ يسوي كل شيء بالهبل وبزيادة ، نفس الفكرة هنا بيتا </a:t>
            </a:r>
            <a:r>
              <a:rPr lang="ar-SA" sz="2000" dirty="0" err="1">
                <a:solidFill>
                  <a:schemeClr val="bg1">
                    <a:lumMod val="50000"/>
                  </a:schemeClr>
                </a:solidFill>
                <a:cs typeface="Arial" pitchFamily="34" charset="0"/>
                <a:sym typeface="Symbol" pitchFamily="18" charset="2"/>
              </a:rPr>
              <a:t>ريسبتور</a:t>
            </a:r>
            <a:r>
              <a:rPr lang="ar-SA" sz="2000" dirty="0">
                <a:solidFill>
                  <a:schemeClr val="bg1">
                    <a:lumMod val="50000"/>
                  </a:schemeClr>
                </a:solidFill>
                <a:cs typeface="Arial" pitchFamily="34" charset="0"/>
                <a:sym typeface="Symbol" pitchFamily="18" charset="2"/>
              </a:rPr>
              <a:t> يكون مكبوت </a:t>
            </a:r>
            <a:r>
              <a:rPr lang="ar-SA" sz="2000" dirty="0" err="1">
                <a:solidFill>
                  <a:schemeClr val="bg1">
                    <a:lumMod val="50000"/>
                  </a:schemeClr>
                </a:solidFill>
                <a:cs typeface="Arial" pitchFamily="34" charset="0"/>
                <a:sym typeface="Symbol" pitchFamily="18" charset="2"/>
              </a:rPr>
              <a:t>بالبلوكرز</a:t>
            </a:r>
            <a:r>
              <a:rPr lang="ar-SA" sz="2000" dirty="0">
                <a:solidFill>
                  <a:schemeClr val="bg1">
                    <a:lumMod val="50000"/>
                  </a:schemeClr>
                </a:solidFill>
                <a:cs typeface="Arial" pitchFamily="34" charset="0"/>
                <a:sym typeface="Symbol" pitchFamily="18" charset="2"/>
              </a:rPr>
              <a:t> فلما أوقف الدرق فجاءة يبدأ يتحرر ويطلع او يعرض </a:t>
            </a:r>
            <a:r>
              <a:rPr lang="ar-SA" sz="2000" dirty="0" err="1">
                <a:solidFill>
                  <a:schemeClr val="bg1">
                    <a:lumMod val="50000"/>
                  </a:schemeClr>
                </a:solidFill>
                <a:cs typeface="Arial" pitchFamily="34" charset="0"/>
                <a:sym typeface="Symbol" pitchFamily="18" charset="2"/>
              </a:rPr>
              <a:t>ريستبتورز</a:t>
            </a:r>
            <a:r>
              <a:rPr lang="ar-SA" sz="2000" dirty="0">
                <a:solidFill>
                  <a:schemeClr val="bg1">
                    <a:lumMod val="50000"/>
                  </a:schemeClr>
                </a:solidFill>
                <a:cs typeface="Arial" pitchFamily="34" charset="0"/>
                <a:sym typeface="Symbol" pitchFamily="18" charset="2"/>
              </a:rPr>
              <a:t> بالهبل او بزيادة). </a:t>
            </a:r>
            <a:endParaRPr lang="en-US" sz="2000" dirty="0">
              <a:solidFill>
                <a:schemeClr val="bg1">
                  <a:lumMod val="50000"/>
                </a:schemeClr>
              </a:solidFill>
              <a:cs typeface="Arial" pitchFamily="34" charset="0"/>
              <a:sym typeface="Symbol" pitchFamily="18" charset="2"/>
            </a:endParaRPr>
          </a:p>
          <a:p>
            <a:pPr algn="r">
              <a:buNone/>
              <a:defRPr/>
            </a:pPr>
            <a:endParaRPr lang="en-US" sz="1600" b="1" dirty="0">
              <a:latin typeface="Times New Roman" pitchFamily="18" charset="0"/>
              <a:cs typeface="Arial" pitchFamily="34" charset="0"/>
              <a:sym typeface="Symbol" pitchFamily="18" charset="2"/>
            </a:endParaRPr>
          </a:p>
        </p:txBody>
      </p:sp>
      <p:sp>
        <p:nvSpPr>
          <p:cNvPr id="5" name="Rectangle 2"/>
          <p:cNvSpPr txBox="1">
            <a:spLocks noChangeArrowheads="1"/>
          </p:cNvSpPr>
          <p:nvPr/>
        </p:nvSpPr>
        <p:spPr>
          <a:xfrm>
            <a:off x="13524913" y="272726"/>
            <a:ext cx="16246243" cy="1188297"/>
          </a:xfrm>
          <a:prstGeom prst="rect">
            <a:avLst/>
          </a:prstGeom>
        </p:spPr>
        <p:txBody>
          <a:bodyPr>
            <a:normAutofit fontScale="97500"/>
          </a:bodyPr>
          <a:lst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a:lstStyle>
          <a:p>
            <a:r>
              <a:rPr lang="en-US" altLang="en-US" sz="4000" b="1" dirty="0">
                <a:solidFill>
                  <a:srgbClr val="0070C0"/>
                </a:solidFill>
                <a:latin typeface="+mn-lt"/>
                <a:ea typeface="+mn-ea"/>
                <a:cs typeface="+mn-cs"/>
                <a:sym typeface="Symbol" charset="2"/>
              </a:rPr>
              <a:t>Contraindications of -</a:t>
            </a:r>
            <a:r>
              <a:rPr lang="en-US" altLang="en-US" sz="4000" b="1" dirty="0">
                <a:solidFill>
                  <a:srgbClr val="0070C0"/>
                </a:solidFill>
                <a:latin typeface="+mn-lt"/>
                <a:ea typeface="+mn-ea"/>
                <a:cs typeface="+mn-cs"/>
              </a:rPr>
              <a:t> Adrenoceptors blockers</a:t>
            </a:r>
          </a:p>
        </p:txBody>
      </p:sp>
      <p:sp>
        <p:nvSpPr>
          <p:cNvPr id="7" name="Content Placeholder 2"/>
          <p:cNvSpPr txBox="1">
            <a:spLocks/>
          </p:cNvSpPr>
          <p:nvPr/>
        </p:nvSpPr>
        <p:spPr>
          <a:xfrm>
            <a:off x="14064514" y="1200710"/>
            <a:ext cx="8982230" cy="11347615"/>
          </a:xfrm>
          <a:prstGeom prst="rect">
            <a:avLst/>
          </a:prstGeom>
        </p:spPr>
        <p:txBody>
          <a:bodyPr>
            <a:normAutofit/>
          </a:bodyPr>
          <a:lst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a:lstStyle>
          <a:p>
            <a:pPr>
              <a:buFont typeface="Courier New" charset="0"/>
              <a:buChar char="o"/>
            </a:pPr>
            <a:r>
              <a:rPr lang="en-US" altLang="ar-SA" sz="3600" dirty="0">
                <a:solidFill>
                  <a:schemeClr val="tx1">
                    <a:lumMod val="95000"/>
                    <a:lumOff val="5000"/>
                  </a:schemeClr>
                </a:solidFill>
                <a:latin typeface="+mj-lt"/>
              </a:rPr>
              <a:t>Heart Block</a:t>
            </a:r>
            <a:r>
              <a:rPr lang="en-US" altLang="ar-SA" sz="3600" dirty="0">
                <a:solidFill>
                  <a:srgbClr val="0000FF"/>
                </a:solidFill>
                <a:latin typeface="+mj-lt"/>
              </a:rPr>
              <a:t> </a:t>
            </a:r>
            <a:r>
              <a:rPr lang="en-US" altLang="ar-SA" sz="3600" dirty="0">
                <a:latin typeface="+mj-lt"/>
              </a:rPr>
              <a:t>(beta blockers can precipitate heart block).</a:t>
            </a:r>
          </a:p>
          <a:p>
            <a:pPr>
              <a:buFont typeface="Courier New" charset="0"/>
              <a:buChar char="o"/>
            </a:pPr>
            <a:r>
              <a:rPr lang="en-US" altLang="ar-SA" sz="3600" dirty="0">
                <a:latin typeface="+mj-lt"/>
              </a:rPr>
              <a:t> </a:t>
            </a:r>
            <a:r>
              <a:rPr lang="en-US" altLang="ar-SA" sz="3600" dirty="0">
                <a:solidFill>
                  <a:schemeClr val="tx1">
                    <a:lumMod val="95000"/>
                    <a:lumOff val="5000"/>
                  </a:schemeClr>
                </a:solidFill>
                <a:latin typeface="+mj-lt"/>
              </a:rPr>
              <a:t>Bronchial Asthma </a:t>
            </a:r>
            <a:r>
              <a:rPr lang="en-US" altLang="ar-SA" sz="3600" dirty="0">
                <a:latin typeface="+mj-lt"/>
              </a:rPr>
              <a:t>(safer with cardio-selective</a:t>
            </a:r>
            <a:r>
              <a:rPr lang="ar-SA" altLang="ar-SA" sz="3600" dirty="0">
                <a:solidFill>
                  <a:schemeClr val="bg1">
                    <a:lumMod val="50000"/>
                  </a:schemeClr>
                </a:solidFill>
                <a:latin typeface="+mj-lt"/>
              </a:rPr>
              <a:t>*</a:t>
            </a:r>
            <a:r>
              <a:rPr lang="en-US" altLang="ar-SA" sz="3600" dirty="0">
                <a:latin typeface="+mj-lt"/>
              </a:rPr>
              <a:t> </a:t>
            </a:r>
            <a:r>
              <a:rPr lang="en-US" altLang="ar-SA" sz="3600" dirty="0">
                <a:latin typeface="+mj-lt"/>
                <a:sym typeface="Symbol" charset="2"/>
              </a:rPr>
              <a:t></a:t>
            </a:r>
            <a:r>
              <a:rPr lang="en-US" altLang="ar-SA" sz="3600" dirty="0">
                <a:latin typeface="+mj-lt"/>
              </a:rPr>
              <a:t>-blockers).</a:t>
            </a:r>
          </a:p>
          <a:p>
            <a:pPr>
              <a:buFont typeface="Courier New" charset="0"/>
              <a:buChar char="o"/>
            </a:pPr>
            <a:r>
              <a:rPr lang="en-US" altLang="ar-SA" sz="3600" dirty="0">
                <a:solidFill>
                  <a:schemeClr val="tx1">
                    <a:lumMod val="95000"/>
                    <a:lumOff val="5000"/>
                  </a:schemeClr>
                </a:solidFill>
                <a:latin typeface="+mj-lt"/>
              </a:rPr>
              <a:t> Peripheral vascular disease</a:t>
            </a:r>
            <a:r>
              <a:rPr lang="en-US" altLang="ar-SA" sz="3600" dirty="0">
                <a:solidFill>
                  <a:srgbClr val="0000FF"/>
                </a:solidFill>
                <a:latin typeface="+mj-lt"/>
              </a:rPr>
              <a:t> </a:t>
            </a:r>
            <a:r>
              <a:rPr lang="en-US" altLang="ar-SA" sz="3600" dirty="0">
                <a:latin typeface="+mj-lt"/>
              </a:rPr>
              <a:t>(safer with cardio-selective </a:t>
            </a:r>
            <a:r>
              <a:rPr lang="en-US" altLang="ar-SA" sz="3600" dirty="0">
                <a:latin typeface="+mj-lt"/>
                <a:sym typeface="Symbol" charset="2"/>
              </a:rPr>
              <a:t></a:t>
            </a:r>
            <a:r>
              <a:rPr lang="en-US" altLang="ar-SA" sz="3600" dirty="0">
                <a:latin typeface="+mj-lt"/>
              </a:rPr>
              <a:t>-blockers).</a:t>
            </a:r>
          </a:p>
          <a:p>
            <a:pPr>
              <a:buFont typeface="Courier New" charset="0"/>
              <a:buChar char="o"/>
            </a:pPr>
            <a:r>
              <a:rPr lang="en-US" altLang="ar-SA" sz="3600" dirty="0">
                <a:latin typeface="+mj-lt"/>
              </a:rPr>
              <a:t> </a:t>
            </a:r>
            <a:r>
              <a:rPr lang="en-US" altLang="ar-SA" sz="3600" b="1" dirty="0">
                <a:solidFill>
                  <a:schemeClr val="tx1">
                    <a:lumMod val="95000"/>
                    <a:lumOff val="5000"/>
                  </a:schemeClr>
                </a:solidFill>
                <a:latin typeface="+mj-lt"/>
              </a:rPr>
              <a:t>Diabetic patients  </a:t>
            </a:r>
            <a:r>
              <a:rPr lang="en-US" altLang="ar-SA" sz="3600" b="1" dirty="0">
                <a:latin typeface="+mj-lt"/>
                <a:sym typeface="Wingdings 3" charset="2"/>
              </a:rPr>
              <a:t> Masking of hypoglycemia </a:t>
            </a:r>
            <a:r>
              <a:rPr lang="en-US" altLang="ar-SA" sz="3600" dirty="0">
                <a:latin typeface="+mj-lt"/>
                <a:sym typeface="Wingdings 3" charset="2"/>
              </a:rPr>
              <a:t>/ </a:t>
            </a:r>
            <a:r>
              <a:rPr lang="en-US" altLang="ar-SA" sz="3600" dirty="0">
                <a:solidFill>
                  <a:srgbClr val="CC0000"/>
                </a:solidFill>
                <a:latin typeface="+mj-lt"/>
                <a:sym typeface="Wingdings 3" charset="2"/>
              </a:rPr>
              <a:t>GIVEN CAUSIOUSLY</a:t>
            </a:r>
            <a:endParaRPr lang="en-US" altLang="ar-SA" sz="3600" dirty="0">
              <a:solidFill>
                <a:srgbClr val="CC0000"/>
              </a:solidFill>
              <a:latin typeface="+mj-lt"/>
            </a:endParaRPr>
          </a:p>
          <a:p>
            <a:pPr>
              <a:buFont typeface="Courier New" charset="0"/>
              <a:buChar char="o"/>
            </a:pPr>
            <a:r>
              <a:rPr lang="en-US" altLang="ar-SA" sz="3600" dirty="0">
                <a:latin typeface="+mj-lt"/>
              </a:rPr>
              <a:t> Hypotension</a:t>
            </a:r>
          </a:p>
          <a:p>
            <a:pPr>
              <a:buFont typeface="Courier New" charset="0"/>
              <a:buChar char="o"/>
            </a:pPr>
            <a:r>
              <a:rPr lang="en-US" altLang="ar-SA" sz="3600" dirty="0">
                <a:latin typeface="+mj-lt"/>
              </a:rPr>
              <a:t> Alone in pheochromocytoma (must be given with an </a:t>
            </a:r>
            <a:r>
              <a:rPr lang="en-US" altLang="ar-SA" sz="3600" dirty="0">
                <a:latin typeface="+mj-lt"/>
                <a:sym typeface="Symbol" charset="2"/>
              </a:rPr>
              <a:t></a:t>
            </a:r>
            <a:r>
              <a:rPr lang="en-US" altLang="ar-SA" sz="3600" dirty="0">
                <a:latin typeface="+mj-lt"/>
              </a:rPr>
              <a:t>-blockers).</a:t>
            </a:r>
            <a:endParaRPr lang="en-US" altLang="ar-SA" sz="3600" dirty="0">
              <a:latin typeface="+mj-lt"/>
              <a:sym typeface="Symbol" charset="2"/>
            </a:endParaRPr>
          </a:p>
          <a:p>
            <a:pPr algn="r" rtl="1">
              <a:buFont typeface="Arial" charset="0"/>
              <a:buNone/>
            </a:pPr>
            <a:r>
              <a:rPr lang="en-US" altLang="ar-SA" sz="3600" dirty="0">
                <a:solidFill>
                  <a:schemeClr val="bg1">
                    <a:lumMod val="50000"/>
                  </a:schemeClr>
                </a:solidFill>
                <a:latin typeface="+mj-lt"/>
                <a:ea typeface="Arial" charset="0"/>
              </a:rPr>
              <a:t>                                     </a:t>
            </a:r>
            <a:r>
              <a:rPr lang="ar-SA" altLang="ar-SA" sz="3600" dirty="0">
                <a:solidFill>
                  <a:schemeClr val="bg1">
                    <a:lumMod val="50000"/>
                  </a:schemeClr>
                </a:solidFill>
                <a:latin typeface="+mj-lt"/>
                <a:ea typeface="Arial" charset="0"/>
              </a:rPr>
              <a:t>*(يعني خاص ب البيتا </a:t>
            </a:r>
            <a:r>
              <a:rPr lang="en-US" altLang="ar-SA" sz="3600" dirty="0">
                <a:solidFill>
                  <a:schemeClr val="bg1">
                    <a:lumMod val="50000"/>
                  </a:schemeClr>
                </a:solidFill>
                <a:latin typeface="+mj-lt"/>
                <a:ea typeface="Arial" charset="0"/>
              </a:rPr>
              <a:t>1</a:t>
            </a:r>
            <a:r>
              <a:rPr lang="ar-SA" altLang="ar-SA" sz="3600" dirty="0">
                <a:solidFill>
                  <a:schemeClr val="bg1">
                    <a:lumMod val="50000"/>
                  </a:schemeClr>
                </a:solidFill>
                <a:latin typeface="+mj-lt"/>
                <a:ea typeface="Arial" charset="0"/>
              </a:rPr>
              <a:t> )</a:t>
            </a:r>
          </a:p>
        </p:txBody>
      </p:sp>
    </p:spTree>
    <p:extLst>
      <p:ext uri="{BB962C8B-B14F-4D97-AF65-F5344CB8AC3E}">
        <p14:creationId xmlns:p14="http://schemas.microsoft.com/office/powerpoint/2010/main" val="79039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left)">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left)">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left)">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wipe(left)">
                                      <p:cBhvr>
                                        <p:cTn id="57" dur="5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wipe(left)">
                                      <p:cBhvr>
                                        <p:cTn id="62" dur="500"/>
                                        <p:tgtEl>
                                          <p:spTgt spid="3">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wipe(left)">
                                      <p:cBhvr>
                                        <p:cTn id="6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52893"/>
            <a:ext cx="23766463" cy="769441"/>
          </a:xfrm>
          <a:prstGeom prst="rect">
            <a:avLst/>
          </a:prstGeom>
          <a:noFill/>
        </p:spPr>
        <p:txBody>
          <a:bodyPr wrap="square" rtlCol="0">
            <a:spAutoFit/>
          </a:bodyPr>
          <a:lstStyle/>
          <a:p>
            <a:pPr algn="ctr"/>
            <a:r>
              <a:rPr lang="en-US" sz="4400" b="1" u="sng" dirty="0">
                <a:solidFill>
                  <a:srgbClr val="0070C0"/>
                </a:solidFill>
              </a:rPr>
              <a:t>Propranolol</a:t>
            </a:r>
            <a:endParaRPr lang="en-US" sz="2400" b="1" u="sng" dirty="0">
              <a:solidFill>
                <a:srgbClr val="0070C0"/>
              </a:solidFill>
            </a:endParaRPr>
          </a:p>
        </p:txBody>
      </p:sp>
      <p:sp>
        <p:nvSpPr>
          <p:cNvPr id="3" name="TextBox 2"/>
          <p:cNvSpPr txBox="1"/>
          <p:nvPr/>
        </p:nvSpPr>
        <p:spPr>
          <a:xfrm>
            <a:off x="581468" y="2021515"/>
            <a:ext cx="9795909" cy="8956298"/>
          </a:xfrm>
          <a:prstGeom prst="rect">
            <a:avLst/>
          </a:prstGeom>
          <a:noFill/>
        </p:spPr>
        <p:txBody>
          <a:bodyPr wrap="square" rtlCol="0">
            <a:spAutoFit/>
          </a:bodyPr>
          <a:lstStyle/>
          <a:p>
            <a:pPr marL="457200" indent="-457200">
              <a:buFont typeface="Arial" charset="0"/>
              <a:buChar char="•"/>
            </a:pPr>
            <a:r>
              <a:rPr lang="en-US" sz="2800" dirty="0"/>
              <a:t>Non-selective competitive blocker of </a:t>
            </a:r>
            <a:r>
              <a:rPr lang="en-US" altLang="en-US" sz="2800" b="1" dirty="0">
                <a:solidFill>
                  <a:srgbClr val="C00000"/>
                </a:solidFill>
                <a:latin typeface="Symbol" charset="2"/>
              </a:rPr>
              <a:t>b</a:t>
            </a:r>
            <a:r>
              <a:rPr lang="en-US" altLang="en-US" sz="2800" b="1" baseline="-25000" dirty="0">
                <a:solidFill>
                  <a:srgbClr val="C00000"/>
                </a:solidFill>
                <a:latin typeface="Symbol" charset="2"/>
              </a:rPr>
              <a:t>1</a:t>
            </a:r>
            <a:r>
              <a:rPr lang="en-US" altLang="en-US" sz="2800" b="1" dirty="0">
                <a:solidFill>
                  <a:srgbClr val="C00000"/>
                </a:solidFill>
                <a:latin typeface="Arial Narrow" charset="0"/>
              </a:rPr>
              <a:t> &amp; </a:t>
            </a:r>
            <a:r>
              <a:rPr lang="en-US" altLang="en-US" sz="2800" b="1" dirty="0">
                <a:solidFill>
                  <a:srgbClr val="C00000"/>
                </a:solidFill>
                <a:latin typeface="Symbol" charset="2"/>
              </a:rPr>
              <a:t>b</a:t>
            </a:r>
            <a:r>
              <a:rPr lang="en-US" altLang="en-US" sz="2800" b="1" baseline="-25000" dirty="0">
                <a:solidFill>
                  <a:srgbClr val="C00000"/>
                </a:solidFill>
                <a:latin typeface="Symbol" charset="2"/>
              </a:rPr>
              <a:t>2</a:t>
            </a:r>
            <a:r>
              <a:rPr lang="en-US" altLang="en-US" sz="2800" b="1" dirty="0">
                <a:solidFill>
                  <a:srgbClr val="C00000"/>
                </a:solidFill>
                <a:latin typeface="Arial Narrow" charset="0"/>
              </a:rPr>
              <a:t> </a:t>
            </a:r>
          </a:p>
          <a:p>
            <a:pPr marL="457200" indent="-457200">
              <a:buFont typeface="Arial" charset="0"/>
              <a:buChar char="•"/>
            </a:pPr>
            <a:r>
              <a:rPr lang="en-US" sz="2800" dirty="0"/>
              <a:t>It also has a membrane stabilizing action (quinidine-like) with a local anesthetic effect and may cause some sedating effect too. </a:t>
            </a:r>
          </a:p>
          <a:p>
            <a:endParaRPr lang="en-US" sz="2800" dirty="0"/>
          </a:p>
          <a:p>
            <a:endParaRPr lang="en-US" sz="2800" dirty="0"/>
          </a:p>
          <a:p>
            <a:r>
              <a:rPr lang="en-US" sz="3600" dirty="0">
                <a:solidFill>
                  <a:srgbClr val="0070C0"/>
                </a:solidFill>
              </a:rPr>
              <a:t>Kinetics: </a:t>
            </a:r>
          </a:p>
          <a:p>
            <a:pPr marL="457200" indent="-457200">
              <a:buFont typeface="Arial" charset="0"/>
              <a:buChar char="•"/>
            </a:pPr>
            <a:r>
              <a:rPr lang="en-US" sz="2800" dirty="0"/>
              <a:t>Its </a:t>
            </a:r>
            <a:r>
              <a:rPr lang="en-US" sz="2800" dirty="0">
                <a:solidFill>
                  <a:srgbClr val="C00000"/>
                </a:solidFill>
              </a:rPr>
              <a:t>lipid soluble </a:t>
            </a:r>
            <a:r>
              <a:rPr lang="en-US" sz="2800" dirty="0"/>
              <a:t>so that it’s completely absorbed but </a:t>
            </a:r>
            <a:r>
              <a:rPr lang="en-US" sz="2800" dirty="0">
                <a:solidFill>
                  <a:srgbClr val="C00000"/>
                </a:solidFill>
              </a:rPr>
              <a:t>70% could be destroyed during 1st pass hepatic metabolism.</a:t>
            </a:r>
          </a:p>
          <a:p>
            <a:pPr marL="457200" indent="-457200">
              <a:buFont typeface="Arial" charset="0"/>
              <a:buChar char="•"/>
            </a:pPr>
            <a:r>
              <a:rPr lang="en-US" sz="2800" dirty="0"/>
              <a:t>90-95% is protein bounded. </a:t>
            </a:r>
          </a:p>
          <a:p>
            <a:pPr marL="457200" indent="-457200">
              <a:buFont typeface="Arial" charset="0"/>
              <a:buChar char="•"/>
            </a:pPr>
            <a:r>
              <a:rPr lang="en-US" sz="2800" dirty="0"/>
              <a:t>Can cross the BBB. </a:t>
            </a:r>
            <a:r>
              <a:rPr lang="en-US" sz="2800" dirty="0">
                <a:solidFill>
                  <a:schemeClr val="bg1">
                    <a:lumMod val="50000"/>
                  </a:schemeClr>
                </a:solidFill>
              </a:rPr>
              <a:t>Because its lipid soluble</a:t>
            </a:r>
          </a:p>
          <a:p>
            <a:pPr marL="457200" indent="-457200">
              <a:buFont typeface="Arial" charset="0"/>
              <a:buChar char="•"/>
            </a:pPr>
            <a:r>
              <a:rPr lang="en-US" sz="2800" dirty="0"/>
              <a:t>Given p.o</a:t>
            </a:r>
            <a:r>
              <a:rPr lang="ar-SA" sz="2800" dirty="0"/>
              <a:t> </a:t>
            </a:r>
            <a:r>
              <a:rPr lang="en-US" sz="2000" dirty="0">
                <a:solidFill>
                  <a:schemeClr val="bg1">
                    <a:lumMod val="50000"/>
                  </a:schemeClr>
                </a:solidFill>
              </a:rPr>
              <a:t>(Per os =by mouth or orally) </a:t>
            </a:r>
            <a:r>
              <a:rPr lang="en-US" sz="2800" dirty="0"/>
              <a:t>or parenteral.</a:t>
            </a:r>
          </a:p>
          <a:p>
            <a:pPr marL="457200" indent="-457200">
              <a:buFont typeface="Wingdings" charset="2"/>
              <a:buChar char="v"/>
            </a:pPr>
            <a:endParaRPr lang="en-US" sz="2800" dirty="0"/>
          </a:p>
          <a:p>
            <a:r>
              <a:rPr lang="en-US" sz="3600" dirty="0">
                <a:solidFill>
                  <a:srgbClr val="0070C0"/>
                </a:solidFill>
              </a:rPr>
              <a:t>Dynamics: </a:t>
            </a:r>
          </a:p>
          <a:p>
            <a:pPr marL="914400" lvl="1" indent="-457200">
              <a:buFont typeface="Arial" charset="0"/>
              <a:buChar char="•"/>
            </a:pPr>
            <a:r>
              <a:rPr lang="en-US" sz="2800" dirty="0"/>
              <a:t>Beta-blocking effect: </a:t>
            </a:r>
          </a:p>
          <a:p>
            <a:pPr marL="914400" lvl="1" indent="-457200">
              <a:buFont typeface="Courier New" charset="0"/>
              <a:buChar char="o"/>
            </a:pPr>
            <a:r>
              <a:rPr lang="en-US" sz="2800" dirty="0"/>
              <a:t>Membrane stabilization: it blocks </a:t>
            </a:r>
            <a:r>
              <a:rPr lang="en-US" sz="2800" dirty="0">
                <a:solidFill>
                  <a:srgbClr val="C00000"/>
                </a:solidFill>
              </a:rPr>
              <a:t>Na channels</a:t>
            </a:r>
            <a:r>
              <a:rPr lang="en-US" sz="2800" dirty="0">
                <a:solidFill>
                  <a:srgbClr val="FF0000"/>
                </a:solidFill>
              </a:rPr>
              <a:t> </a:t>
            </a:r>
            <a:r>
              <a:rPr lang="en-US" sz="2800" dirty="0"/>
              <a:t>which leads to direct depressant of the myocardium (anti-arrhythmic effect). </a:t>
            </a:r>
          </a:p>
          <a:p>
            <a:pPr marL="914400" lvl="1" indent="-457200">
              <a:buFont typeface="Courier New" charset="0"/>
              <a:buChar char="o"/>
            </a:pPr>
            <a:r>
              <a:rPr lang="en-US" sz="2800" dirty="0"/>
              <a:t>CNS effect: </a:t>
            </a:r>
            <a:r>
              <a:rPr lang="en-US" sz="2800" b="1" dirty="0"/>
              <a:t>has sedative effect. </a:t>
            </a:r>
            <a:r>
              <a:rPr lang="en-US" sz="2800" dirty="0"/>
              <a:t>Also it decreases the tremor and anxiety thus used to protect against social anxiety and performance anxiety. </a:t>
            </a:r>
          </a:p>
        </p:txBody>
      </p:sp>
      <p:sp>
        <p:nvSpPr>
          <p:cNvPr id="7" name="TextBox 3"/>
          <p:cNvSpPr txBox="1"/>
          <p:nvPr/>
        </p:nvSpPr>
        <p:spPr>
          <a:xfrm>
            <a:off x="14325600" y="3842491"/>
            <a:ext cx="8788400" cy="5509200"/>
          </a:xfrm>
          <a:prstGeom prst="rect">
            <a:avLst/>
          </a:prstGeom>
          <a:noFill/>
        </p:spPr>
        <p:txBody>
          <a:bodyPr wrap="square" rtlCol="0">
            <a:spAutoFit/>
          </a:bodyPr>
          <a:lstStyle/>
          <a:p>
            <a:r>
              <a:rPr lang="en-US" sz="3600" dirty="0">
                <a:solidFill>
                  <a:srgbClr val="0070C0"/>
                </a:solidFill>
              </a:rPr>
              <a:t>Uses: </a:t>
            </a:r>
          </a:p>
          <a:p>
            <a:pPr marL="742950" indent="-742950">
              <a:buFont typeface="+mj-lt"/>
              <a:buAutoNum type="arabicPeriod"/>
            </a:pPr>
            <a:r>
              <a:rPr lang="en-US" sz="2800" dirty="0"/>
              <a:t>Hypertension. </a:t>
            </a:r>
          </a:p>
          <a:p>
            <a:pPr marL="742950" indent="-742950">
              <a:buFont typeface="+mj-lt"/>
              <a:buAutoNum type="arabicPeriod"/>
            </a:pPr>
            <a:r>
              <a:rPr lang="en-US" sz="2800" dirty="0"/>
              <a:t>Arrhythmia.</a:t>
            </a:r>
          </a:p>
          <a:p>
            <a:pPr marL="742950" indent="-742950">
              <a:buFont typeface="+mj-lt"/>
              <a:buAutoNum type="arabicPeriod"/>
            </a:pPr>
            <a:r>
              <a:rPr lang="en-US" sz="2800" dirty="0"/>
              <a:t>Angina. </a:t>
            </a:r>
          </a:p>
          <a:p>
            <a:pPr marL="742950" indent="-742950">
              <a:buFont typeface="+mj-lt"/>
              <a:buAutoNum type="arabicPeriod"/>
            </a:pPr>
            <a:r>
              <a:rPr lang="en-US" sz="2800" dirty="0"/>
              <a:t>Myocardial infarction. </a:t>
            </a:r>
          </a:p>
          <a:p>
            <a:pPr marL="742950" indent="-742950">
              <a:buFont typeface="+mj-lt"/>
              <a:buAutoNum type="arabicPeriod"/>
            </a:pPr>
            <a:r>
              <a:rPr lang="en-US" sz="2800" dirty="0"/>
              <a:t>Migraine as a prophylactic therapy. </a:t>
            </a:r>
          </a:p>
          <a:p>
            <a:pPr marL="742950" indent="-742950">
              <a:buFont typeface="+mj-lt"/>
              <a:buAutoNum type="arabicPeriod"/>
            </a:pPr>
            <a:r>
              <a:rPr lang="en-US" sz="2800" dirty="0"/>
              <a:t>Pheochromocytoma (used in combination with alpha blocker and never used alone. </a:t>
            </a:r>
          </a:p>
          <a:p>
            <a:pPr marL="742950" indent="-742950">
              <a:buFont typeface="+mj-lt"/>
              <a:buAutoNum type="arabicPeriod"/>
            </a:pPr>
            <a:r>
              <a:rPr lang="en-US" sz="2800" dirty="0"/>
              <a:t>Chronic glaucoma. </a:t>
            </a:r>
          </a:p>
          <a:p>
            <a:pPr marL="742950" indent="-742950">
              <a:buFont typeface="+mj-lt"/>
              <a:buAutoNum type="arabicPeriod"/>
            </a:pPr>
            <a:r>
              <a:rPr lang="en-US" sz="2800" dirty="0"/>
              <a:t>Tremors. </a:t>
            </a:r>
          </a:p>
          <a:p>
            <a:pPr marL="742950" indent="-742950">
              <a:buFont typeface="+mj-lt"/>
              <a:buAutoNum type="arabicPeriod"/>
            </a:pPr>
            <a:r>
              <a:rPr lang="en-US" sz="2800" dirty="0"/>
              <a:t>Anxiety specially social and performance type. </a:t>
            </a:r>
          </a:p>
          <a:p>
            <a:pPr marL="742950" indent="-742950">
              <a:buFont typeface="+mj-lt"/>
              <a:buAutoNum type="arabicPeriod"/>
            </a:pPr>
            <a:r>
              <a:rPr lang="en-US" sz="2800" dirty="0"/>
              <a:t>Hyperthyroidism. </a:t>
            </a:r>
          </a:p>
        </p:txBody>
      </p:sp>
    </p:spTree>
    <p:extLst>
      <p:ext uri="{BB962C8B-B14F-4D97-AF65-F5344CB8AC3E}">
        <p14:creationId xmlns:p14="http://schemas.microsoft.com/office/powerpoint/2010/main" val="20248242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2296</Words>
  <Application>Microsoft Office PowerPoint</Application>
  <PresentationFormat>Custom</PresentationFormat>
  <Paragraphs>366</Paragraphs>
  <Slides>13</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Arial Narrow</vt:lpstr>
      <vt:lpstr>Calibri</vt:lpstr>
      <vt:lpstr>Calibri Light</vt:lpstr>
      <vt:lpstr>Courier New</vt:lpstr>
      <vt:lpstr>Monotype Corsiva</vt:lpstr>
      <vt:lpstr>Symbol</vt:lpstr>
      <vt:lpstr>Times New Roman</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trad</cp:lastModifiedBy>
  <cp:revision>165</cp:revision>
  <dcterms:created xsi:type="dcterms:W3CDTF">2016-12-17T14:42:51Z</dcterms:created>
  <dcterms:modified xsi:type="dcterms:W3CDTF">2017-03-24T15:54:48Z</dcterms:modified>
</cp:coreProperties>
</file>