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7"/>
  </p:notesMasterIdLst>
  <p:sldIdLst>
    <p:sldId id="256" r:id="rId2"/>
    <p:sldId id="27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8" r:id="rId16"/>
  </p:sldIdLst>
  <p:sldSz cx="23766463" cy="13368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B050"/>
    <a:srgbClr val="2C6CA8"/>
    <a:srgbClr val="3871AA"/>
    <a:srgbClr val="9B261F"/>
    <a:srgbClr val="9A2720"/>
    <a:srgbClr val="2E6AA6"/>
    <a:srgbClr val="5787B7"/>
    <a:srgbClr val="A6A6A6"/>
    <a:srgbClr val="B76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1" autoAdjust="0"/>
    <p:restoredTop sz="94660"/>
  </p:normalViewPr>
  <p:slideViewPr>
    <p:cSldViewPr snapToGrid="0">
      <p:cViewPr varScale="1">
        <p:scale>
          <a:sx n="29" d="100"/>
          <a:sy n="29" d="100"/>
        </p:scale>
        <p:origin x="30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1pPr>
    <a:lvl2pPr marL="553349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2pPr>
    <a:lvl3pPr marL="1106698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3pPr>
    <a:lvl4pPr marL="166004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4pPr>
    <a:lvl5pPr marL="2213397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5pPr>
    <a:lvl6pPr marL="2766746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6pPr>
    <a:lvl7pPr marL="3320095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7pPr>
    <a:lvl8pPr marL="3873444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8pPr>
    <a:lvl9pPr marL="4426793" algn="l" defTabSz="1106698" rtl="0" eaLnBrk="1" latinLnBrk="0" hangingPunct="1">
      <a:defRPr sz="14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3CDC-BBCB-493C-B2EF-FA0E3B60D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.png"/><Relationship Id="rId10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808" y="2187829"/>
            <a:ext cx="17824847" cy="4654162"/>
          </a:xfrm>
        </p:spPr>
        <p:txBody>
          <a:bodyPr anchor="b"/>
          <a:lstStyle>
            <a:lvl1pPr algn="ctr">
              <a:defRPr sz="116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808" y="7021473"/>
            <a:ext cx="17824847" cy="3227586"/>
          </a:xfrm>
        </p:spPr>
        <p:txBody>
          <a:bodyPr/>
          <a:lstStyle>
            <a:lvl1pPr marL="0" indent="0" algn="ctr">
              <a:buNone/>
              <a:defRPr sz="4678"/>
            </a:lvl1pPr>
            <a:lvl2pPr marL="891220" indent="0" algn="ctr">
              <a:buNone/>
              <a:defRPr sz="3899"/>
            </a:lvl2pPr>
            <a:lvl3pPr marL="1782440" indent="0" algn="ctr">
              <a:buNone/>
              <a:defRPr sz="3509"/>
            </a:lvl3pPr>
            <a:lvl4pPr marL="2673660" indent="0" algn="ctr">
              <a:buNone/>
              <a:defRPr sz="3119"/>
            </a:lvl4pPr>
            <a:lvl5pPr marL="3564880" indent="0" algn="ctr">
              <a:buNone/>
              <a:defRPr sz="3119"/>
            </a:lvl5pPr>
            <a:lvl6pPr marL="4456100" indent="0" algn="ctr">
              <a:buNone/>
              <a:defRPr sz="3119"/>
            </a:lvl6pPr>
            <a:lvl7pPr marL="5347320" indent="0" algn="ctr">
              <a:buNone/>
              <a:defRPr sz="3119"/>
            </a:lvl7pPr>
            <a:lvl8pPr marL="6238540" indent="0" algn="ctr">
              <a:buNone/>
              <a:defRPr sz="3119"/>
            </a:lvl8pPr>
            <a:lvl9pPr marL="7129760" indent="0" algn="ctr">
              <a:buNone/>
              <a:defRPr sz="31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A75C-B77B-4AF9-BF42-980433339437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4242-AB85-4E72-A2B7-BFB751098A5B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7875" y="711740"/>
            <a:ext cx="5124644" cy="113290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944" y="711740"/>
            <a:ext cx="15076850" cy="113290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7F91-7380-47D4-8C81-A9ED0FFF0527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35B7-65E9-41C1-BEE5-D9EA41ACDAE3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53816" y="8734237"/>
            <a:ext cx="50132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2E6AA6"/>
                </a:solidFill>
              </a:rPr>
              <a:t>Titles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9B261F"/>
                </a:solidFill>
              </a:rPr>
              <a:t>Very important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A6A6A6"/>
                </a:solidFill>
              </a:rPr>
              <a:t>Extra information</a:t>
            </a:r>
          </a:p>
          <a:p>
            <a:pPr algn="l">
              <a:spcBef>
                <a:spcPts val="800"/>
              </a:spcBef>
            </a:pPr>
            <a:r>
              <a:rPr lang="en-US" sz="3600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44087" y="10253920"/>
            <a:ext cx="280422" cy="207404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2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3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20375" y="10876215"/>
            <a:ext cx="280422" cy="207404"/>
            <a:chOff x="-4889" y="0"/>
            <a:chExt cx="150376" cy="171424"/>
          </a:xfrm>
          <a:solidFill>
            <a:srgbClr val="00B050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32231" y="9009330"/>
            <a:ext cx="280422" cy="207404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32231" y="9631625"/>
            <a:ext cx="280422" cy="207404"/>
            <a:chOff x="-4889" y="0"/>
            <a:chExt cx="150376" cy="171424"/>
          </a:xfrm>
          <a:solidFill>
            <a:srgbClr val="9B261F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905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06" y="350781"/>
            <a:ext cx="2268771" cy="237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14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1"/>
          <a:stretch/>
        </p:blipFill>
        <p:spPr>
          <a:xfrm flipH="1">
            <a:off x="3093406" y="8184170"/>
            <a:ext cx="8559889" cy="37198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DBB-A0BE-4B82-BC6C-708D25B22D0F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0569537" y="398002"/>
            <a:ext cx="2523206" cy="191758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465831" y="4174526"/>
            <a:ext cx="3731624" cy="67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Rawan Alqahtani</a:t>
            </a:r>
          </a:p>
          <a:p>
            <a:r>
              <a:rPr lang="en-US" sz="2905" dirty="0" err="1"/>
              <a:t>Alanoud</a:t>
            </a:r>
            <a:r>
              <a:rPr lang="en-US" sz="2905" baseline="0" dirty="0"/>
              <a:t> </a:t>
            </a:r>
            <a:r>
              <a:rPr lang="en-US" sz="2905" dirty="0" err="1"/>
              <a:t>Alsaikhan</a:t>
            </a:r>
            <a:endParaRPr lang="en-US" sz="2905" dirty="0"/>
          </a:p>
          <a:p>
            <a:r>
              <a:rPr lang="en-US" sz="2905" dirty="0"/>
              <a:t>Allulu Alsulayhim</a:t>
            </a:r>
          </a:p>
          <a:p>
            <a:r>
              <a:rPr lang="en-US" sz="2905" dirty="0"/>
              <a:t>Anwar Alajmi</a:t>
            </a:r>
          </a:p>
          <a:p>
            <a:r>
              <a:rPr lang="en-US" sz="2905" dirty="0"/>
              <a:t>Ashwaq Almajed</a:t>
            </a:r>
          </a:p>
          <a:p>
            <a:r>
              <a:rPr lang="en-US" sz="2905" dirty="0"/>
              <a:t>Atheer Alrsheed</a:t>
            </a:r>
          </a:p>
          <a:p>
            <a:r>
              <a:rPr lang="en-US" sz="2905" dirty="0"/>
              <a:t>Jawaher Abanumy</a:t>
            </a:r>
          </a:p>
          <a:p>
            <a:r>
              <a:rPr lang="en-US" sz="2905" dirty="0"/>
              <a:t>Laila Mathkour</a:t>
            </a:r>
          </a:p>
          <a:p>
            <a:r>
              <a:rPr lang="en-US" sz="2905" dirty="0"/>
              <a:t>Maha Alissa</a:t>
            </a:r>
          </a:p>
          <a:p>
            <a:r>
              <a:rPr lang="en-US" sz="2905" dirty="0"/>
              <a:t>Najd Altheeb</a:t>
            </a:r>
          </a:p>
          <a:p>
            <a:r>
              <a:rPr lang="en-US" sz="2905" dirty="0"/>
              <a:t>Rana Barasain</a:t>
            </a:r>
          </a:p>
          <a:p>
            <a:r>
              <a:rPr lang="en-US" sz="2905" dirty="0"/>
              <a:t>Reem Alshathri</a:t>
            </a:r>
          </a:p>
          <a:p>
            <a:r>
              <a:rPr lang="en-US" sz="2905" dirty="0"/>
              <a:t>Sama Alharbi</a:t>
            </a:r>
          </a:p>
          <a:p>
            <a:r>
              <a:rPr lang="en-US" sz="2905" dirty="0"/>
              <a:t>Shoag Alahmari</a:t>
            </a:r>
          </a:p>
          <a:p>
            <a:r>
              <a:rPr lang="en-US" sz="2905" dirty="0"/>
              <a:t>Shrooq Alsomali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2523179" y="6570027"/>
            <a:ext cx="3959074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5" b="1" dirty="0"/>
              <a:t>Team members:</a:t>
            </a:r>
          </a:p>
          <a:p>
            <a:endParaRPr lang="en-US" sz="2905" dirty="0"/>
          </a:p>
          <a:p>
            <a:r>
              <a:rPr lang="en-US" sz="2905" dirty="0" err="1"/>
              <a:t>Abdulaziz</a:t>
            </a:r>
            <a:r>
              <a:rPr lang="en-US" sz="2905" dirty="0"/>
              <a:t> Redwan</a:t>
            </a:r>
          </a:p>
          <a:p>
            <a:r>
              <a:rPr lang="en-US" sz="2905" dirty="0"/>
              <a:t> Khalid Aleisa</a:t>
            </a:r>
          </a:p>
          <a:p>
            <a:r>
              <a:rPr lang="en-US" sz="2905" dirty="0"/>
              <a:t>Omar Turkistani</a:t>
            </a:r>
          </a:p>
          <a:p>
            <a:r>
              <a:rPr lang="en-US" sz="2905" dirty="0"/>
              <a:t>Faris Nafisah</a:t>
            </a:r>
          </a:p>
          <a:p>
            <a:r>
              <a:rPr lang="en-US" sz="2905" dirty="0"/>
              <a:t>Mohammed Khoja</a:t>
            </a:r>
          </a:p>
          <a:p>
            <a:r>
              <a:rPr lang="en-US" sz="2905" dirty="0"/>
              <a:t>Abdulrahman Alarifi</a:t>
            </a:r>
          </a:p>
          <a:p>
            <a:r>
              <a:rPr lang="en-US" sz="2905" dirty="0"/>
              <a:t>Abdulrahman Aljurayyan</a:t>
            </a:r>
          </a:p>
          <a:p>
            <a:r>
              <a:rPr lang="en-US" sz="2905" dirty="0"/>
              <a:t>Moayed Ahmad</a:t>
            </a:r>
          </a:p>
          <a:p>
            <a:r>
              <a:rPr lang="en-US" sz="2905" dirty="0"/>
              <a:t>Faisal Alabbad</a:t>
            </a:r>
          </a:p>
          <a:p>
            <a:endParaRPr lang="en-US" sz="2905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390" y="8374801"/>
            <a:ext cx="6428934" cy="2776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600" baseline="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us :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3600" baseline="0" dirty="0">
                <a:solidFill>
                  <a:schemeClr val="bg1">
                    <a:lumMod val="50000"/>
                  </a:schemeClr>
                </a:solidFill>
              </a:rPr>
              <a:t> 	Pharma436@outlook.com</a:t>
            </a:r>
          </a:p>
        </p:txBody>
      </p:sp>
      <p:pic>
        <p:nvPicPr>
          <p:cNvPr id="25" name="Picture 2" descr="Image result for outloo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6" y="10643758"/>
            <a:ext cx="508109" cy="5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5" y="9879716"/>
            <a:ext cx="404162" cy="3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b="24399"/>
          <a:stretch/>
        </p:blipFill>
        <p:spPr>
          <a:xfrm>
            <a:off x="19104044" y="2524384"/>
            <a:ext cx="1600517" cy="13039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/>
          <a:srcRect b="22140"/>
          <a:stretch/>
        </p:blipFill>
        <p:spPr>
          <a:xfrm>
            <a:off x="11644778" y="2192435"/>
            <a:ext cx="1671920" cy="161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2544520" y="3418273"/>
            <a:ext cx="322467" cy="183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19338720" y="3277462"/>
            <a:ext cx="322467" cy="183562"/>
          </a:xfrm>
          <a:prstGeom prst="rect">
            <a:avLst/>
          </a:prstGeom>
        </p:spPr>
      </p:pic>
      <p:cxnSp>
        <p:nvCxnSpPr>
          <p:cNvPr id="31" name="Straight Connector 30"/>
          <p:cNvCxnSpPr/>
          <p:nvPr userDrawn="1"/>
        </p:nvCxnSpPr>
        <p:spPr>
          <a:xfrm flipH="1" flipV="1">
            <a:off x="11563749" y="3810472"/>
            <a:ext cx="9633706" cy="1784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2597584" y="4180340"/>
            <a:ext cx="3743317" cy="180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67" b="1" dirty="0"/>
              <a:t>Team leaders :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67" b="1" dirty="0"/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5" dirty="0"/>
              <a:t>Abdulrahman Thekry </a:t>
            </a:r>
          </a:p>
          <a:p>
            <a:r>
              <a:rPr lang="en-US" sz="2905" dirty="0" err="1"/>
              <a:t>Ghadah</a:t>
            </a:r>
            <a:r>
              <a:rPr lang="en-US" sz="2905" dirty="0"/>
              <a:t> </a:t>
            </a:r>
            <a:r>
              <a:rPr lang="en-US" sz="2905" dirty="0" err="1"/>
              <a:t>Almuhana</a:t>
            </a:r>
            <a:r>
              <a:rPr lang="en-US" sz="2905" dirty="0"/>
              <a:t> </a:t>
            </a:r>
          </a:p>
        </p:txBody>
      </p:sp>
      <p:cxnSp>
        <p:nvCxnSpPr>
          <p:cNvPr id="42" name="Straight Connector 41"/>
          <p:cNvCxnSpPr>
            <a:cxnSpLocks/>
          </p:cNvCxnSpPr>
          <p:nvPr userDrawn="1"/>
        </p:nvCxnSpPr>
        <p:spPr>
          <a:xfrm>
            <a:off x="11621586" y="3828312"/>
            <a:ext cx="10763" cy="8038320"/>
          </a:xfrm>
          <a:prstGeom prst="line">
            <a:avLst/>
          </a:prstGeom>
          <a:ln w="38100">
            <a:solidFill>
              <a:srgbClr val="9A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11334333" y="3599887"/>
            <a:ext cx="600416" cy="441326"/>
          </a:xfrm>
          <a:prstGeom prst="ellipse">
            <a:avLst/>
          </a:prstGeom>
          <a:solidFill>
            <a:srgbClr val="387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sp>
        <p:nvSpPr>
          <p:cNvPr id="48" name="Oval 47"/>
          <p:cNvSpPr/>
          <p:nvPr userDrawn="1"/>
        </p:nvSpPr>
        <p:spPr>
          <a:xfrm>
            <a:off x="11419702" y="3662380"/>
            <a:ext cx="425295" cy="31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05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79661" y="404975"/>
            <a:ext cx="2207150" cy="237664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46989" y="12125583"/>
            <a:ext cx="20719479" cy="1266202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838375" y="13073241"/>
            <a:ext cx="2466214" cy="318547"/>
          </a:xfrm>
          <a:prstGeom prst="rect">
            <a:avLst/>
          </a:prstGeom>
          <a:solidFill>
            <a:srgbClr val="2C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2472322" y="13190907"/>
            <a:ext cx="1337763" cy="167511"/>
          </a:xfrm>
          <a:prstGeom prst="rect">
            <a:avLst/>
          </a:prstGeom>
          <a:solidFill>
            <a:srgbClr val="2C6CA8"/>
          </a:solidFill>
          <a:ln>
            <a:solidFill>
              <a:srgbClr val="2C6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710895" y="636717"/>
            <a:ext cx="2949302" cy="1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9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538-DB50-4DCB-AA82-02E96A6B61C8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6755-8ED0-4063-B354-03703B410D56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r="73567"/>
          <a:stretch/>
        </p:blipFill>
        <p:spPr>
          <a:xfrm rot="16200000">
            <a:off x="10748911" y="374228"/>
            <a:ext cx="2268771" cy="2376634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4159131" y="12511733"/>
            <a:ext cx="5347454" cy="711740"/>
          </a:xfrm>
          <a:prstGeom prst="rect">
            <a:avLst/>
          </a:prstGeom>
        </p:spPr>
        <p:txBody>
          <a:bodyPr vert="horz" lIns="121923" tIns="60961" rIns="121923" bIns="60961" rtlCol="0" anchor="ctr"/>
          <a:lstStyle>
            <a:defPPr>
              <a:defRPr lang="en-US"/>
            </a:defPPr>
            <a:lvl1pPr marL="0" algn="r" defTabSz="457200" rtl="0" eaLnBrk="1" latinLnBrk="0" hangingPunct="1">
              <a:defRPr sz="23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z="4267" smtClean="0">
                <a:solidFill>
                  <a:schemeClr val="bg1"/>
                </a:solidFill>
              </a:rPr>
              <a:pPr/>
              <a:t>‹#›</a:t>
            </a:fld>
            <a:endParaRPr lang="en-US" sz="4267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944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1772" y="3558701"/>
            <a:ext cx="10100747" cy="8482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5515-EC16-4B6F-9756-63E2AB9B453B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0" y="711741"/>
            <a:ext cx="20498574" cy="2583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041" y="3277101"/>
            <a:ext cx="10054327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041" y="4883157"/>
            <a:ext cx="10054327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1772" y="3277101"/>
            <a:ext cx="10103842" cy="1606056"/>
          </a:xfrm>
        </p:spPr>
        <p:txBody>
          <a:bodyPr anchor="b"/>
          <a:lstStyle>
            <a:lvl1pPr marL="0" indent="0">
              <a:buNone/>
              <a:defRPr sz="4678" b="1"/>
            </a:lvl1pPr>
            <a:lvl2pPr marL="891220" indent="0">
              <a:buNone/>
              <a:defRPr sz="3899" b="1"/>
            </a:lvl2pPr>
            <a:lvl3pPr marL="1782440" indent="0">
              <a:buNone/>
              <a:defRPr sz="3509" b="1"/>
            </a:lvl3pPr>
            <a:lvl4pPr marL="2673660" indent="0">
              <a:buNone/>
              <a:defRPr sz="3119" b="1"/>
            </a:lvl4pPr>
            <a:lvl5pPr marL="3564880" indent="0">
              <a:buNone/>
              <a:defRPr sz="3119" b="1"/>
            </a:lvl5pPr>
            <a:lvl6pPr marL="4456100" indent="0">
              <a:buNone/>
              <a:defRPr sz="3119" b="1"/>
            </a:lvl6pPr>
            <a:lvl7pPr marL="5347320" indent="0">
              <a:buNone/>
              <a:defRPr sz="3119" b="1"/>
            </a:lvl7pPr>
            <a:lvl8pPr marL="6238540" indent="0">
              <a:buNone/>
              <a:defRPr sz="3119" b="1"/>
            </a:lvl8pPr>
            <a:lvl9pPr marL="7129760" indent="0">
              <a:buNone/>
              <a:defRPr sz="31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1772" y="4883157"/>
            <a:ext cx="10103842" cy="718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0270-8752-4EC4-92D9-3FE80747DFA2}" type="datetime1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D45A-846A-4BD0-97F9-C974993AA88A}" type="datetime1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0EA4-A824-4DF7-A402-8B5D2559A003}" type="datetime1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3842" y="1924794"/>
            <a:ext cx="12031772" cy="9500185"/>
          </a:xfrm>
        </p:spPr>
        <p:txBody>
          <a:bodyPr/>
          <a:lstStyle>
            <a:lvl1pPr>
              <a:defRPr sz="6238"/>
            </a:lvl1pPr>
            <a:lvl2pPr>
              <a:defRPr sz="5458"/>
            </a:lvl2pPr>
            <a:lvl3pPr>
              <a:defRPr sz="4678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C9D-CBF6-42EF-8987-71BA080627CD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041" y="891222"/>
            <a:ext cx="7665302" cy="3119279"/>
          </a:xfrm>
        </p:spPr>
        <p:txBody>
          <a:bodyPr anchor="b"/>
          <a:lstStyle>
            <a:lvl1pPr>
              <a:defRPr sz="6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3842" y="1924794"/>
            <a:ext cx="12031772" cy="9500185"/>
          </a:xfrm>
        </p:spPr>
        <p:txBody>
          <a:bodyPr anchor="t"/>
          <a:lstStyle>
            <a:lvl1pPr marL="0" indent="0">
              <a:buNone/>
              <a:defRPr sz="6238"/>
            </a:lvl1pPr>
            <a:lvl2pPr marL="891220" indent="0">
              <a:buNone/>
              <a:defRPr sz="5458"/>
            </a:lvl2pPr>
            <a:lvl3pPr marL="1782440" indent="0">
              <a:buNone/>
              <a:defRPr sz="4678"/>
            </a:lvl3pPr>
            <a:lvl4pPr marL="2673660" indent="0">
              <a:buNone/>
              <a:defRPr sz="3899"/>
            </a:lvl4pPr>
            <a:lvl5pPr marL="3564880" indent="0">
              <a:buNone/>
              <a:defRPr sz="3899"/>
            </a:lvl5pPr>
            <a:lvl6pPr marL="4456100" indent="0">
              <a:buNone/>
              <a:defRPr sz="3899"/>
            </a:lvl6pPr>
            <a:lvl7pPr marL="5347320" indent="0">
              <a:buNone/>
              <a:defRPr sz="3899"/>
            </a:lvl7pPr>
            <a:lvl8pPr marL="6238540" indent="0">
              <a:buNone/>
              <a:defRPr sz="3899"/>
            </a:lvl8pPr>
            <a:lvl9pPr marL="7129760" indent="0">
              <a:buNone/>
              <a:defRPr sz="3899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041" y="4010501"/>
            <a:ext cx="7665302" cy="7429950"/>
          </a:xfrm>
        </p:spPr>
        <p:txBody>
          <a:bodyPr/>
          <a:lstStyle>
            <a:lvl1pPr marL="0" indent="0">
              <a:buNone/>
              <a:defRPr sz="3119"/>
            </a:lvl1pPr>
            <a:lvl2pPr marL="891220" indent="0">
              <a:buNone/>
              <a:defRPr sz="2729"/>
            </a:lvl2pPr>
            <a:lvl3pPr marL="1782440" indent="0">
              <a:buNone/>
              <a:defRPr sz="2339"/>
            </a:lvl3pPr>
            <a:lvl4pPr marL="2673660" indent="0">
              <a:buNone/>
              <a:defRPr sz="1949"/>
            </a:lvl4pPr>
            <a:lvl5pPr marL="3564880" indent="0">
              <a:buNone/>
              <a:defRPr sz="1949"/>
            </a:lvl5pPr>
            <a:lvl6pPr marL="4456100" indent="0">
              <a:buNone/>
              <a:defRPr sz="1949"/>
            </a:lvl6pPr>
            <a:lvl7pPr marL="5347320" indent="0">
              <a:buNone/>
              <a:defRPr sz="1949"/>
            </a:lvl7pPr>
            <a:lvl8pPr marL="6238540" indent="0">
              <a:buNone/>
              <a:defRPr sz="1949"/>
            </a:lvl8pPr>
            <a:lvl9pPr marL="7129760" indent="0">
              <a:buNone/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AFB0-C155-48EC-8BA8-CCD1EB702E7C}" type="datetime1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945" y="711741"/>
            <a:ext cx="20498574" cy="258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945" y="3558701"/>
            <a:ext cx="20498574" cy="848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944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F499-0F42-43CC-94B7-308DA7B9533A}" type="datetime1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2641" y="12390470"/>
            <a:ext cx="8021181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5065" y="12390470"/>
            <a:ext cx="5347454" cy="711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l" defTabSz="1782440" rtl="0" eaLnBrk="1" latinLnBrk="0" hangingPunct="1">
        <a:lnSpc>
          <a:spcPct val="90000"/>
        </a:lnSpc>
        <a:spcBef>
          <a:spcPct val="0"/>
        </a:spcBef>
        <a:buNone/>
        <a:defRPr sz="85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610" indent="-445610" algn="l" defTabSz="1782440" rtl="0" eaLnBrk="1" latinLnBrk="0" hangingPunct="1">
        <a:lnSpc>
          <a:spcPct val="90000"/>
        </a:lnSpc>
        <a:spcBef>
          <a:spcPts val="1949"/>
        </a:spcBef>
        <a:buFont typeface="Arial" panose="020B0604020202020204" pitchFamily="34" charset="0"/>
        <a:buChar char="•"/>
        <a:defRPr sz="5458" kern="1200">
          <a:solidFill>
            <a:schemeClr val="tx1"/>
          </a:solidFill>
          <a:latin typeface="+mn-lt"/>
          <a:ea typeface="+mn-ea"/>
          <a:cs typeface="+mn-cs"/>
        </a:defRPr>
      </a:lvl1pPr>
      <a:lvl2pPr marL="13368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2pPr>
      <a:lvl3pPr marL="22280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192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401049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90171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79293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68415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575370" indent="-445610" algn="l" defTabSz="17824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1pPr>
      <a:lvl2pPr marL="8912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2pPr>
      <a:lvl3pPr marL="17824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3pPr>
      <a:lvl4pPr marL="26736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4pPr>
      <a:lvl5pPr marL="356488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5pPr>
      <a:lvl6pPr marL="445610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6pPr>
      <a:lvl7pPr marL="534732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7pPr>
      <a:lvl8pPr marL="623854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8pPr>
      <a:lvl9pPr marL="7129760" algn="l" defTabSz="1782440" rtl="0" eaLnBrk="1" latinLnBrk="0" hangingPunct="1">
        <a:defRPr sz="3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hyperlink" Target="https://www.youtube.com/watch?v=2uUj05KaVyo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29iS6P2aA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IV4SjrRXM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www.youtube.com/watch?v=Hq4PzD7b2aA" TargetMode="Externa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presentation/d/1vYmR0lNwAagBLygEWbJ0dStgttIoclFud4BzidOwkq4/edit#slide=id.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0.jpeg"/><Relationship Id="rId5" Type="http://schemas.openxmlformats.org/officeDocument/2006/relationships/image" Target="../media/image21.wmf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053" y="336341"/>
            <a:ext cx="10481768" cy="403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1" dirty="0">
                <a:solidFill>
                  <a:srgbClr val="0070C0"/>
                </a:solidFill>
              </a:rPr>
              <a:t>Antiarrhythmic drugs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1052" y="4758729"/>
            <a:ext cx="1595154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</a:rPr>
              <a:t>OBJECTIVES:</a:t>
            </a:r>
          </a:p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Understand definition of arrhythmias and their   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  different types</a:t>
            </a:r>
          </a:p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describe different classes </a:t>
            </a: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Antiarrhythmic drugs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their mechanism of action</a:t>
            </a:r>
          </a:p>
          <a:p>
            <a:pPr marL="685800" indent="-6858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their pharmacological actions, clinical  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uses, adverse effects and their interactions with  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drugs.</a:t>
            </a:r>
          </a:p>
          <a:p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" y="4113245"/>
            <a:ext cx="3877389" cy="32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4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19141"/>
              </p:ext>
            </p:extLst>
          </p:nvPr>
        </p:nvGraphicFramePr>
        <p:xfrm>
          <a:off x="1" y="5514637"/>
          <a:ext cx="23766462" cy="615830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153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0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2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33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Drugs</a:t>
                      </a:r>
                      <a:endParaRPr lang="el-GR" b="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Esmolol</a:t>
                      </a:r>
                      <a:endParaRPr lang="el-GR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Propranolol,</a:t>
                      </a:r>
                      <a:r>
                        <a:rPr lang="en-US" baseline="0" dirty="0"/>
                        <a:t> Atenolol, </a:t>
                      </a:r>
                      <a:r>
                        <a:rPr lang="en-US" baseline="0" dirty="0" err="1"/>
                        <a:t>Metoprolol</a:t>
                      </a:r>
                      <a:endParaRPr lang="el-GR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5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Therapeutic Uses</a:t>
                      </a:r>
                    </a:p>
                    <a:p>
                      <a:pPr algn="ctr"/>
                      <a:r>
                        <a:rPr lang="en-US" dirty="0"/>
                        <a:t>(general)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2950" indent="-742950" algn="l">
                        <a:buFont typeface="+mj-lt"/>
                        <a:buAutoNum type="arabicPeriod"/>
                      </a:pPr>
                      <a:r>
                        <a:rPr lang="en-US" dirty="0"/>
                        <a:t>Atrial arrhythmias associated with emotion:</a:t>
                      </a:r>
                    </a:p>
                    <a:p>
                      <a:pPr marL="1634170" marR="0" lvl="1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3509" kern="1200" dirty="0">
                          <a:effectLst/>
                        </a:rPr>
                        <a:t>After exercise.</a:t>
                      </a:r>
                      <a:endParaRPr lang="en-US" dirty="0">
                        <a:effectLst/>
                      </a:endParaRPr>
                    </a:p>
                    <a:p>
                      <a:pPr marL="1634170" marR="0" lvl="1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>
                          <a:effectLst/>
                        </a:rPr>
                        <a:t>Thyrotoxicosis (↑ thyroxine).</a:t>
                      </a:r>
                      <a:endParaRPr lang="en-US" dirty="0">
                        <a:effectLst/>
                      </a:endParaRPr>
                    </a:p>
                    <a:p>
                      <a:pPr marL="742950" marR="0" lvl="0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509" kern="1200" dirty="0">
                          <a:effectLst/>
                        </a:rPr>
                        <a:t>Wolff-Parkinson-White syndrome (WPW).</a:t>
                      </a:r>
                      <a:endParaRPr lang="en-US" dirty="0">
                        <a:effectLst/>
                      </a:endParaRPr>
                    </a:p>
                    <a:p>
                      <a:pPr marL="742950" marR="0" lvl="0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509" kern="1200" dirty="0">
                          <a:effectLst/>
                        </a:rPr>
                        <a:t>Digitalis-induced (digoxin) arrhythmias.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956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Therapeutic Uses</a:t>
                      </a:r>
                    </a:p>
                    <a:p>
                      <a:pPr algn="ctr"/>
                      <a:r>
                        <a:rPr lang="en-US" dirty="0"/>
                        <a:t>(specific)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>
                          <a:effectLst/>
                        </a:rPr>
                        <a:t>Very short acting (half-life = 9 min).</a:t>
                      </a:r>
                      <a:br>
                        <a:rPr lang="en-US" sz="3509" kern="1200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3509" kern="1200" dirty="0">
                          <a:effectLst/>
                        </a:rPr>
                        <a:t>Given I.V. for rapid control of ventricular rate in patients with atrial flutter or fibrillation.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3509" kern="1200" dirty="0">
                          <a:effectLst/>
                        </a:rPr>
                        <a:t>Used in patients who had myocardial infarction to reduce incidence of sudden death due to ventricular arrhythmias.</a:t>
                      </a:r>
                      <a:endParaRPr lang="en-US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08335" y="137391"/>
            <a:ext cx="5965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Class II Drugs</a:t>
            </a:r>
          </a:p>
          <a:p>
            <a:pPr algn="ctr"/>
            <a:r>
              <a:rPr lang="el-GR" sz="4000" b="1" dirty="0">
                <a:solidFill>
                  <a:srgbClr val="0070C0"/>
                </a:solidFill>
              </a:rPr>
              <a:t>β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4000" b="1" dirty="0" err="1">
                <a:solidFill>
                  <a:srgbClr val="0070C0"/>
                </a:solidFill>
              </a:rPr>
              <a:t>Adrenoceptors</a:t>
            </a:r>
            <a:r>
              <a:rPr lang="en-US" sz="4000" b="1" dirty="0">
                <a:solidFill>
                  <a:srgbClr val="0070C0"/>
                </a:solidFill>
              </a:rPr>
              <a:t> Blockers</a:t>
            </a:r>
            <a:r>
              <a:rPr lang="el-GR"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211" y="1656463"/>
            <a:ext cx="134666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Pharmacological actions: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(protect the heart from the </a:t>
            </a:r>
            <a:r>
              <a:rPr lang="en-US" sz="3200" dirty="0" err="1">
                <a:solidFill>
                  <a:srgbClr val="00B050"/>
                </a:solidFill>
              </a:rPr>
              <a:t>arrhythmogenic</a:t>
            </a:r>
            <a:r>
              <a:rPr lang="en-US" sz="3200" dirty="0">
                <a:solidFill>
                  <a:srgbClr val="00B050"/>
                </a:solidFill>
              </a:rPr>
              <a:t> effect of the sympathetic N.S.)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Block β1- receptors in the heart </a:t>
            </a:r>
          </a:p>
          <a:p>
            <a:pPr lvl="4"/>
            <a:r>
              <a:rPr lang="en-US" sz="2800" dirty="0">
                <a:latin typeface="Wingdings" charset="2"/>
              </a:rPr>
              <a:t> </a:t>
            </a:r>
            <a:endParaRPr lang="en-US" sz="2800" dirty="0"/>
          </a:p>
          <a:p>
            <a:pPr lvl="1"/>
            <a:r>
              <a:rPr lang="en-US" sz="2800" dirty="0"/>
              <a:t>Reduce the sympathetic effect on the heart </a:t>
            </a:r>
          </a:p>
          <a:p>
            <a:pPr lvl="4"/>
            <a:r>
              <a:rPr lang="en-US" sz="2800" dirty="0">
                <a:latin typeface="Wingdings" charset="2"/>
              </a:rPr>
              <a:t> 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Decrease automaticity of S.A. node and ectopic pacemakers.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Prolong refractory period (slow conduction) of the A.V node.</a:t>
            </a:r>
            <a:endParaRPr lang="en-US" sz="28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9"/>
          <a:stretch/>
        </p:blipFill>
        <p:spPr>
          <a:xfrm>
            <a:off x="14173511" y="1107737"/>
            <a:ext cx="4950546" cy="440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5184" r="4779"/>
          <a:stretch/>
        </p:blipFill>
        <p:spPr>
          <a:xfrm>
            <a:off x="19359192" y="2076025"/>
            <a:ext cx="4407271" cy="343861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643" y="313046"/>
            <a:ext cx="1380664" cy="972128"/>
          </a:xfrm>
          <a:prstGeom prst="rect">
            <a:avLst/>
          </a:prstGeom>
        </p:spPr>
      </p:pic>
      <p:sp>
        <p:nvSpPr>
          <p:cNvPr id="8" name="مستطيل 10"/>
          <p:cNvSpPr/>
          <p:nvPr/>
        </p:nvSpPr>
        <p:spPr>
          <a:xfrm>
            <a:off x="13669912" y="7966784"/>
            <a:ext cx="3336324" cy="7908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7F7F7F"/>
                </a:solidFill>
              </a:rPr>
              <a:t>بيتك </a:t>
            </a:r>
            <a:r>
              <a:rPr lang="en-US" sz="2400" dirty="0">
                <a:solidFill>
                  <a:srgbClr val="7F7F7F"/>
                </a:solidFill>
              </a:rPr>
              <a:t>(beta blockers)</a:t>
            </a:r>
            <a:r>
              <a:rPr lang="ar-SA" sz="2400" dirty="0">
                <a:solidFill>
                  <a:srgbClr val="7F7F7F"/>
                </a:solidFill>
              </a:rPr>
              <a:t> مليان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ar-SA" sz="2400" dirty="0">
                <a:solidFill>
                  <a:srgbClr val="7F7F7F"/>
                </a:solidFill>
              </a:rPr>
              <a:t>الكترونيات </a:t>
            </a:r>
            <a:r>
              <a:rPr lang="en-US" sz="2400" dirty="0">
                <a:solidFill>
                  <a:srgbClr val="7F7F7F"/>
                </a:solidFill>
              </a:rPr>
              <a:t>(digitalis)</a:t>
            </a:r>
          </a:p>
        </p:txBody>
      </p:sp>
      <p:sp>
        <p:nvSpPr>
          <p:cNvPr id="9" name="مستطيل 10"/>
          <p:cNvSpPr/>
          <p:nvPr/>
        </p:nvSpPr>
        <p:spPr>
          <a:xfrm>
            <a:off x="12156030" y="9123763"/>
            <a:ext cx="3657600" cy="10915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لما نعطي الانجيكشن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(IV)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 نسمي ونقول اسم الله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Esmolol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عليك  وكل شيء يتيسر و يصير بسرعة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(rapid action9 min)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مستطيل 10"/>
          <p:cNvSpPr/>
          <p:nvPr/>
        </p:nvSpPr>
        <p:spPr>
          <a:xfrm>
            <a:off x="11368216" y="11209762"/>
            <a:ext cx="4445414" cy="4631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000" dirty="0">
                <a:solidFill>
                  <a:srgbClr val="7F7F7F"/>
                </a:solidFill>
              </a:rPr>
              <a:t>half-life = 10 min in beta blockers lecture</a:t>
            </a:r>
            <a:endParaRPr lang="ar-SA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2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65900"/>
              </p:ext>
            </p:extLst>
          </p:nvPr>
        </p:nvGraphicFramePr>
        <p:xfrm>
          <a:off x="0" y="3619504"/>
          <a:ext cx="23766463" cy="8778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31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4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0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906"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600" dirty="0">
                          <a:effectLst/>
                        </a:rPr>
                        <a:t>Drug</a:t>
                      </a:r>
                      <a:endParaRPr lang="en-US" sz="2600" b="0" dirty="0"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Amiodarone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(prototype)</a:t>
                      </a:r>
                      <a:endParaRPr lang="en-US" sz="2600" b="0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210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Therapeutic</a:t>
                      </a:r>
                      <a:r>
                        <a:rPr lang="en-US" sz="2600" baseline="0" dirty="0"/>
                        <a:t> Uses</a:t>
                      </a:r>
                      <a:endParaRPr lang="en-US" sz="2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2950" marR="0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Main use: serious resistant ventricular arrhythmias </a:t>
                      </a:r>
                      <a:endParaRPr lang="en-US" sz="2600" dirty="0">
                        <a:effectLst/>
                      </a:endParaRPr>
                    </a:p>
                    <a:p>
                      <a:pPr marL="742950" marR="0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Maintenance of sinus rhythm after cardioversion</a:t>
                      </a:r>
                      <a:endParaRPr lang="en-US" sz="2600" dirty="0">
                        <a:effectLst/>
                      </a:endParaRPr>
                    </a:p>
                    <a:p>
                      <a:pPr marL="742950" marR="0" indent="-7429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Resistant supraventricular arrhythmias 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(e.g. W.P.W.) 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920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Pharmacokinetics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Extremely long t</a:t>
                      </a:r>
                      <a:r>
                        <a:rPr lang="en-US" sz="2600" kern="1200" baseline="-25000" dirty="0">
                          <a:effectLst/>
                        </a:rPr>
                        <a:t>1/2</a:t>
                      </a:r>
                      <a:r>
                        <a:rPr lang="en-US" sz="2600" kern="1200" dirty="0">
                          <a:effectLst/>
                        </a:rPr>
                        <a:t> = 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13 - 103 </a:t>
                      </a:r>
                      <a:r>
                        <a:rPr lang="en-US" sz="2600" kern="1200" dirty="0" smtClean="0">
                          <a:solidFill>
                            <a:srgbClr val="C00000"/>
                          </a:solidFill>
                          <a:effectLst/>
                        </a:rPr>
                        <a:t>days </a:t>
                      </a:r>
                      <a:r>
                        <a:rPr lang="en-US" sz="2600" kern="1200" dirty="0" smtClean="0">
                          <a:solidFill>
                            <a:srgbClr val="00B050"/>
                          </a:solidFill>
                          <a:effectLst/>
                        </a:rPr>
                        <a:t>(causes</a:t>
                      </a:r>
                      <a:r>
                        <a:rPr lang="en-US" sz="2600" kern="12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600" kern="1200" baseline="0" dirty="0">
                          <a:solidFill>
                            <a:srgbClr val="00B050"/>
                          </a:solidFill>
                          <a:effectLst/>
                        </a:rPr>
                        <a:t>difficulty in controlling the dose)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2600" kern="1200" dirty="0">
                          <a:effectLst/>
                        </a:rPr>
                        <a:t>Metabolized by CYP3A4 and </a:t>
                      </a:r>
                      <a:r>
                        <a:rPr lang="en-US" sz="2600" kern="1200" dirty="0" smtClean="0">
                          <a:effectLst/>
                        </a:rPr>
                        <a:t>CYP2C8 </a:t>
                      </a:r>
                      <a:r>
                        <a:rPr lang="en-US" sz="2600" kern="1200" dirty="0">
                          <a:effectLst/>
                        </a:rPr>
                        <a:t>to its major </a:t>
                      </a:r>
                      <a:r>
                        <a:rPr lang="en-US" sz="2600" u="sng" kern="1200" dirty="0">
                          <a:solidFill>
                            <a:srgbClr val="C00000"/>
                          </a:solidFill>
                          <a:effectLst/>
                        </a:rPr>
                        <a:t>active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600" kern="1200" dirty="0">
                          <a:effectLst/>
                        </a:rPr>
                        <a:t>metabolite: 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N-</a:t>
                      </a:r>
                      <a:r>
                        <a:rPr lang="en-US" sz="2600" kern="1200" dirty="0" err="1">
                          <a:solidFill>
                            <a:srgbClr val="C00000"/>
                          </a:solidFill>
                          <a:effectLst/>
                        </a:rPr>
                        <a:t>desethylamiodarone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600" kern="1200" dirty="0">
                          <a:solidFill>
                            <a:srgbClr val="00B050"/>
                          </a:solidFill>
                          <a:effectLst/>
                        </a:rPr>
                        <a:t>(stronger than Amiodarone itself)</a:t>
                      </a: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Eliminated primarily by hepatic metabolism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Cross placenta and appear in breast milk </a:t>
                      </a:r>
                      <a:r>
                        <a:rPr lang="en-US" sz="2600" kern="1200" dirty="0">
                          <a:solidFill>
                            <a:srgbClr val="00B050"/>
                          </a:solidFill>
                          <a:effectLst/>
                        </a:rPr>
                        <a:t>(must</a:t>
                      </a:r>
                      <a:r>
                        <a:rPr lang="en-US" sz="2600" kern="1200" baseline="0" dirty="0">
                          <a:solidFill>
                            <a:srgbClr val="00B050"/>
                          </a:solidFill>
                          <a:effectLst/>
                        </a:rPr>
                        <a:t> be careful with pregnant and lactating patients)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3401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ADRs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2600" kern="1200" dirty="0">
                          <a:effectLst/>
                        </a:rPr>
                        <a:t>Exacerbation of ventricular arrhythmias 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(with high dose)</a:t>
                      </a:r>
                      <a:r>
                        <a:rPr lang="en-US" sz="2600" kern="1200" dirty="0">
                          <a:effectLst/>
                        </a:rPr>
                        <a:t> </a:t>
                      </a:r>
                      <a:r>
                        <a:rPr lang="en-US" sz="2600" kern="1200" dirty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en-US" sz="2600" kern="1200" dirty="0" err="1">
                          <a:solidFill>
                            <a:srgbClr val="00B050"/>
                          </a:solidFill>
                          <a:effectLst/>
                        </a:rPr>
                        <a:t>proarrhythmic</a:t>
                      </a:r>
                      <a:r>
                        <a:rPr lang="en-US" sz="2600" kern="1200" dirty="0">
                          <a:solidFill>
                            <a:srgbClr val="00B050"/>
                          </a:solidFill>
                          <a:effectLst/>
                        </a:rPr>
                        <a:t>)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Bradycardia and heart failure 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Hyper- or hypothyroidism </a:t>
                      </a:r>
                      <a:r>
                        <a:rPr lang="en-US" sz="2600" kern="1200" dirty="0">
                          <a:solidFill>
                            <a:srgbClr val="00B050"/>
                          </a:solidFill>
                          <a:effectLst/>
                        </a:rPr>
                        <a:t>(due</a:t>
                      </a:r>
                      <a:r>
                        <a:rPr lang="en-US" sz="2600" kern="1200" baseline="0" dirty="0">
                          <a:solidFill>
                            <a:srgbClr val="00B050"/>
                          </a:solidFill>
                          <a:effectLst/>
                        </a:rPr>
                        <a:t> to Iodine found in the drug’s structure)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2600" kern="1200" dirty="0" err="1">
                          <a:effectLst/>
                        </a:rPr>
                        <a:t>Photodermatitis</a:t>
                      </a:r>
                      <a:r>
                        <a:rPr lang="en-US" sz="2600" kern="1200" dirty="0">
                          <a:effectLst/>
                        </a:rPr>
                        <a:t> &amp; skin 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effectLst/>
                        </a:rPr>
                        <a:t>deposits</a:t>
                      </a:r>
                      <a:r>
                        <a:rPr lang="en-US" sz="2600" kern="1200" dirty="0">
                          <a:solidFill>
                            <a:srgbClr val="C00000"/>
                          </a:solidFill>
                          <a:effectLst/>
                        </a:rPr>
                        <a:t> (patients should avoid exposure to the sun) </a:t>
                      </a:r>
                      <a:endParaRPr lang="en-US" sz="26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Neurological:</a:t>
                      </a:r>
                      <a:br>
                        <a:rPr lang="en-US" sz="2600" kern="1200" dirty="0">
                          <a:effectLst/>
                        </a:rPr>
                      </a:br>
                      <a:r>
                        <a:rPr lang="en-US" sz="2600" kern="1200" dirty="0">
                          <a:effectLst/>
                        </a:rPr>
                        <a:t>e.g. Tremors and Peripheral neuropathy 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Nausea, Vomiting and Constipation 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Corneal micro deposits.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kern="1200" dirty="0">
                          <a:effectLst/>
                        </a:rPr>
                        <a:t>Hepatocellular necrosis. </a:t>
                      </a:r>
                      <a:endParaRPr lang="en-US" sz="2600" dirty="0"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600" dirty="0"/>
                        <a:t>Pulmonary fibrosis.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 (very</a:t>
                      </a:r>
                      <a:r>
                        <a:rPr lang="en-US" sz="2600" baseline="0" dirty="0">
                          <a:solidFill>
                            <a:srgbClr val="00B050"/>
                          </a:solidFill>
                        </a:rPr>
                        <a:t> common, 15% incidence)</a:t>
                      </a:r>
                      <a:endParaRPr lang="en-US" sz="2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05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Drug Interactions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l">
                        <a:buFont typeface="+mj-lt"/>
                        <a:buAutoNum type="arabicPeriod"/>
                      </a:pPr>
                      <a:r>
                        <a:rPr lang="en-US" sz="2600" dirty="0"/>
                        <a:t>Co-administration of amiodarone with drugs that prolong the QT interval increases the risk of </a:t>
                      </a:r>
                      <a:r>
                        <a:rPr lang="en-US" sz="2600" dirty="0" err="1"/>
                        <a:t>Torsades</a:t>
                      </a:r>
                      <a:r>
                        <a:rPr lang="en-US" sz="2600" dirty="0"/>
                        <a:t> de Points arrhythmia.</a:t>
                      </a:r>
                    </a:p>
                    <a:p>
                      <a:pPr marL="1348420" lvl="1" indent="-457200" algn="l">
                        <a:buFont typeface="Arial" charset="0"/>
                        <a:buChar char="•"/>
                      </a:pPr>
                      <a:r>
                        <a:rPr lang="en-US" sz="2600" dirty="0"/>
                        <a:t>e.g.:</a:t>
                      </a:r>
                      <a:br>
                        <a:rPr lang="en-US" sz="2600" dirty="0"/>
                      </a:br>
                      <a:r>
                        <a:rPr lang="en-US" sz="2600" dirty="0"/>
                        <a:t>- Macrolide antibiotics (Clarithromycin, Erythromycin)                             </a:t>
                      </a:r>
                      <a:r>
                        <a:rPr lang="en-US" sz="2600" baseline="0" dirty="0"/>
                        <a:t> - </a:t>
                      </a:r>
                      <a:r>
                        <a:rPr lang="en-US" sz="2600" dirty="0"/>
                        <a:t>azole antifungals (Ketoconazole).</a:t>
                      </a:r>
                    </a:p>
                    <a:p>
                      <a:pPr marL="0" indent="0" algn="l">
                        <a:buFont typeface="Arial" charset="0"/>
                        <a:buNone/>
                      </a:pPr>
                      <a:endParaRPr lang="en-US" sz="2600" dirty="0"/>
                    </a:p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                                                                                   (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</a:rPr>
                        <a:t>pharmacodynamic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 interaction)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>
                        <a:buFont typeface="+mj-lt"/>
                        <a:buAutoNum type="arabicPeriod" startAt="2"/>
                      </a:pPr>
                      <a:r>
                        <a:rPr lang="en-US" sz="2600" dirty="0"/>
                        <a:t>Drugs (or substances) that 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inhibit</a:t>
                      </a:r>
                      <a:r>
                        <a:rPr lang="en-US" sz="2600" dirty="0"/>
                        <a:t> these enzymes (</a:t>
                      </a:r>
                      <a:r>
                        <a:rPr lang="en-US" sz="2600" kern="1200" dirty="0">
                          <a:effectLst/>
                        </a:rPr>
                        <a:t>CYP3A4 and CYP2C8)</a:t>
                      </a:r>
                      <a:r>
                        <a:rPr lang="en-US" sz="2600" dirty="0"/>
                        <a:t> Cause </a:t>
                      </a:r>
                      <a:r>
                        <a:rPr lang="en-US" sz="2600" u="sng" dirty="0"/>
                        <a:t>increase</a:t>
                      </a:r>
                      <a:r>
                        <a:rPr lang="en-US" sz="2600" dirty="0"/>
                        <a:t> in serum concentration of </a:t>
                      </a:r>
                      <a:r>
                        <a:rPr lang="en-US" sz="2600" dirty="0" err="1"/>
                        <a:t>amiodarone</a:t>
                      </a:r>
                      <a:r>
                        <a:rPr lang="en-US" sz="2600" dirty="0"/>
                        <a:t> </a:t>
                      </a:r>
                    </a:p>
                    <a:p>
                      <a:pPr marL="891220" lvl="1" indent="0" algn="l">
                        <a:buFontTx/>
                        <a:buNone/>
                      </a:pPr>
                      <a:r>
                        <a:rPr lang="en-US" sz="2600" dirty="0"/>
                        <a:t>e.g. : 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Loratadine, Ritonavir , Trazodone, Cimetidine, Grapefruit juice</a:t>
                      </a:r>
                    </a:p>
                    <a:p>
                      <a:pPr marL="514350" indent="-514350" algn="l">
                        <a:buFont typeface="+mj-lt"/>
                        <a:buAutoNum type="arabicPeriod" startAt="2"/>
                      </a:pPr>
                      <a:r>
                        <a:rPr lang="en-US" sz="2600" dirty="0"/>
                        <a:t>Drugs that 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induce</a:t>
                      </a:r>
                      <a:r>
                        <a:rPr lang="en-US" sz="2600" dirty="0"/>
                        <a:t> these enzymes (</a:t>
                      </a:r>
                      <a:r>
                        <a:rPr lang="en-US" sz="2600" kern="1200" dirty="0">
                          <a:effectLst/>
                        </a:rPr>
                        <a:t>CYP3A4 and CYP2C8)</a:t>
                      </a:r>
                      <a:r>
                        <a:rPr lang="en-US" sz="2600" dirty="0"/>
                        <a:t/>
                      </a:r>
                      <a:br>
                        <a:rPr lang="en-US" sz="2600" dirty="0"/>
                      </a:br>
                      <a:r>
                        <a:rPr lang="en-US" sz="2600" dirty="0"/>
                        <a:t>Cause </a:t>
                      </a:r>
                      <a:r>
                        <a:rPr lang="en-US" sz="2600" u="sng" dirty="0"/>
                        <a:t>decrease</a:t>
                      </a:r>
                      <a:r>
                        <a:rPr lang="en-US" sz="2600" dirty="0"/>
                        <a:t> in serum concentration of amiodarone </a:t>
                      </a:r>
                    </a:p>
                    <a:p>
                      <a:pPr marL="891220" lvl="1" indent="0" algn="l">
                        <a:buFont typeface="+mj-lt"/>
                        <a:buNone/>
                      </a:pPr>
                      <a:r>
                        <a:rPr lang="en-US" sz="2600" dirty="0"/>
                        <a:t>e.g. : </a:t>
                      </a:r>
                      <a:r>
                        <a:rPr lang="en-US" sz="2600" dirty="0">
                          <a:solidFill>
                            <a:srgbClr val="C00000"/>
                          </a:solidFill>
                        </a:rPr>
                        <a:t>Rifampin</a:t>
                      </a:r>
                      <a:r>
                        <a:rPr lang="en-US" sz="2600" dirty="0"/>
                        <a:t>                               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  (pharmacokinetic</a:t>
                      </a:r>
                      <a:r>
                        <a:rPr lang="en-US" sz="2600" baseline="0" dirty="0">
                          <a:solidFill>
                            <a:srgbClr val="00B050"/>
                          </a:solidFill>
                        </a:rPr>
                        <a:t> interaction)</a:t>
                      </a:r>
                      <a:endParaRPr lang="en-US" sz="26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683" y="0"/>
            <a:ext cx="4392780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08227" y="447476"/>
            <a:ext cx="629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Class III Drugs</a:t>
            </a:r>
            <a:r>
              <a:rPr lang="en-US" sz="4000" dirty="0"/>
              <a:t>    </a:t>
            </a:r>
            <a:r>
              <a:rPr lang="en-US" sz="4000" dirty="0">
                <a:sym typeface="Wingdings"/>
              </a:rPr>
              <a:t>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28124" y="330983"/>
            <a:ext cx="11771469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Prolong the action potential duration and refractory period.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Prolong phase 3 repolarization.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52153" y="1361581"/>
            <a:ext cx="169289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Pharmacological effect: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/>
              <a:t>Prolongs action potential duration and therefore prolongs refractory period. </a:t>
            </a:r>
            <a:r>
              <a:rPr lang="en-US" sz="2800" dirty="0">
                <a:solidFill>
                  <a:srgbClr val="C00000"/>
                </a:solidFill>
              </a:rPr>
              <a:t>(Main effect).</a:t>
            </a:r>
            <a:endParaRPr lang="en-US" sz="2800" dirty="0"/>
          </a:p>
          <a:p>
            <a:pPr marL="571500" indent="-571500" defTabSz="1782440">
              <a:buFont typeface="Arial" charset="0"/>
              <a:buChar char="•"/>
              <a:defRPr/>
            </a:pPr>
            <a:r>
              <a:rPr lang="en-US" sz="2800" dirty="0"/>
              <a:t>Additional class IA, II &amp; IV effects. </a:t>
            </a:r>
            <a:r>
              <a:rPr lang="en-US" sz="2800" dirty="0">
                <a:solidFill>
                  <a:srgbClr val="00B050"/>
                </a:solidFill>
              </a:rPr>
              <a:t>(special feature of Amiodarone).</a:t>
            </a:r>
            <a:endParaRPr lang="en-US" sz="2800" dirty="0"/>
          </a:p>
          <a:p>
            <a:pPr marL="571500" indent="-571500">
              <a:buFont typeface="Arial" charset="0"/>
              <a:buChar char="•"/>
            </a:pPr>
            <a:r>
              <a:rPr lang="en-US" sz="2800" dirty="0"/>
              <a:t>Vasodilating effects: (due to its α &amp; β-adrenoceptor blocking effects and its calcium channel blocking effects). 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785" y="363364"/>
            <a:ext cx="1380664" cy="972128"/>
          </a:xfrm>
          <a:prstGeom prst="rect">
            <a:avLst/>
          </a:prstGeom>
        </p:spPr>
      </p:pic>
      <p:sp>
        <p:nvSpPr>
          <p:cNvPr id="8" name="مستطيل 10"/>
          <p:cNvSpPr/>
          <p:nvPr/>
        </p:nvSpPr>
        <p:spPr>
          <a:xfrm>
            <a:off x="9725317" y="3619504"/>
            <a:ext cx="1977081" cy="4489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أمي تدير كل شي </a:t>
            </a:r>
          </a:p>
        </p:txBody>
      </p:sp>
      <p:sp>
        <p:nvSpPr>
          <p:cNvPr id="9" name="مستطيل 10"/>
          <p:cNvSpPr/>
          <p:nvPr/>
        </p:nvSpPr>
        <p:spPr>
          <a:xfrm>
            <a:off x="6203092" y="8971005"/>
            <a:ext cx="5090983" cy="4448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آمي عندها بلاوي كثيرة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cause of many ADRs </a:t>
            </a:r>
            <a:endParaRPr lang="ar-S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مستطيل 10"/>
          <p:cNvSpPr/>
          <p:nvPr/>
        </p:nvSpPr>
        <p:spPr>
          <a:xfrm>
            <a:off x="11145794" y="4180120"/>
            <a:ext cx="2496065" cy="4448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آمي حالتها خطيرة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599593" y="6573795"/>
            <a:ext cx="2496065" cy="4448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أمي حملتنا  وارضعتنا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مستطيل 10"/>
          <p:cNvSpPr/>
          <p:nvPr/>
        </p:nvSpPr>
        <p:spPr>
          <a:xfrm>
            <a:off x="4646141" y="11640064"/>
            <a:ext cx="3212756" cy="7576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آمي صاحبة مشاكل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cause of many drug interactions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مستطيل 10"/>
          <p:cNvSpPr/>
          <p:nvPr/>
        </p:nvSpPr>
        <p:spPr>
          <a:xfrm>
            <a:off x="14041744" y="5263538"/>
            <a:ext cx="4053016" cy="51898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أمي الله يطول بعمرها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long half life</a:t>
            </a:r>
          </a:p>
        </p:txBody>
      </p:sp>
    </p:spTree>
    <p:extLst>
      <p:ext uri="{BB962C8B-B14F-4D97-AF65-F5344CB8AC3E}">
        <p14:creationId xmlns:p14="http://schemas.microsoft.com/office/powerpoint/2010/main" val="294776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593" y="443345"/>
            <a:ext cx="11083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Pure class III: </a:t>
            </a:r>
            <a:r>
              <a:rPr lang="en-US" sz="3200" dirty="0">
                <a:solidFill>
                  <a:srgbClr val="00B050"/>
                </a:solidFill>
              </a:rPr>
              <a:t>(no additional effects, unlike </a:t>
            </a:r>
            <a:r>
              <a:rPr lang="en-US" sz="3200" dirty="0" err="1">
                <a:solidFill>
                  <a:srgbClr val="00B050"/>
                </a:solidFill>
              </a:rPr>
              <a:t>amiodarone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endParaRPr lang="en-US" sz="4000" dirty="0">
              <a:solidFill>
                <a:srgbClr val="0070C0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 err="1">
                <a:solidFill>
                  <a:srgbClr val="C00000"/>
                </a:solidFill>
              </a:rPr>
              <a:t>Ibutilide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Given by rapid I.V. infusion.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Used for the acute conversion of atrial flutter or fibrillation to normal sinus rhythm.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Causes QT interval prolongation </a:t>
            </a:r>
            <a:r>
              <a:rPr lang="en-US" sz="2800" dirty="0">
                <a:solidFill>
                  <a:srgbClr val="C00000"/>
                </a:solidFill>
              </a:rPr>
              <a:t>(may cause </a:t>
            </a:r>
            <a:r>
              <a:rPr lang="en-US" sz="2800" dirty="0" err="1">
                <a:solidFill>
                  <a:srgbClr val="C00000"/>
                </a:solidFill>
              </a:rPr>
              <a:t>torsades</a:t>
            </a:r>
            <a:r>
              <a:rPr lang="en-US" sz="2800" dirty="0">
                <a:solidFill>
                  <a:srgbClr val="C00000"/>
                </a:solidFill>
              </a:rPr>
              <a:t> de pointes).</a:t>
            </a:r>
            <a:r>
              <a:rPr lang="en-US" sz="2800" dirty="0"/>
              <a:t> </a:t>
            </a:r>
          </a:p>
          <a:p>
            <a:pPr marL="1028700" lvl="1" indent="-571500">
              <a:buFont typeface="Arial" charset="0"/>
              <a:buChar char="•"/>
            </a:pPr>
            <a:endParaRPr lang="en-US" sz="3600" dirty="0">
              <a:solidFill>
                <a:srgbClr val="C0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9746" y="443345"/>
            <a:ext cx="96704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Class IV: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Calcium channel blockers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Verapamil, Diltiazem.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800" dirty="0"/>
              <a:t>Main site of action on the A.V. node &amp; S.A. node cause: </a:t>
            </a:r>
          </a:p>
          <a:p>
            <a:pPr marL="1371600" lvl="2" indent="-457200">
              <a:buFont typeface="Wingdings" charset="2"/>
              <a:buChar char="à"/>
            </a:pPr>
            <a:r>
              <a:rPr lang="en-US" sz="2800" dirty="0"/>
              <a:t>Slowing of conduction</a:t>
            </a:r>
          </a:p>
          <a:p>
            <a:pPr marL="1371600" lvl="2" indent="-457200">
              <a:buFont typeface="Wingdings" charset="2"/>
              <a:buChar char="à"/>
            </a:pPr>
            <a:r>
              <a:rPr lang="en-US" sz="2800" dirty="0"/>
              <a:t>Prolongation of effective refractory period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Therapeutic uses</a:t>
            </a:r>
            <a:r>
              <a:rPr lang="en-US" sz="2800" dirty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Atrial arrhythmias.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Re-entry supraventricular arrhythmias e.g. WPW.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u="sng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 effective in ventricular arrhythmias. </a:t>
            </a:r>
            <a:r>
              <a:rPr lang="en-US" sz="2800" dirty="0">
                <a:solidFill>
                  <a:srgbClr val="00B050"/>
                </a:solidFill>
              </a:rPr>
              <a:t>(contraindicated).</a:t>
            </a:r>
            <a:endParaRPr lang="en-US" sz="2800" dirty="0"/>
          </a:p>
          <a:p>
            <a:pPr lvl="1"/>
            <a:endParaRPr lang="en-US" sz="3600" dirty="0"/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rgbClr val="C00000"/>
              </a:solidFill>
            </a:endParaRP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2635" r="4035"/>
          <a:stretch/>
        </p:blipFill>
        <p:spPr>
          <a:xfrm>
            <a:off x="13549745" y="5504515"/>
            <a:ext cx="7758545" cy="5938184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671" y="844804"/>
            <a:ext cx="1380664" cy="972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592" y="4983049"/>
            <a:ext cx="10838225" cy="51398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New Antiarrhythmic Drugs </a:t>
            </a:r>
          </a:p>
          <a:p>
            <a:r>
              <a:rPr lang="en-US" sz="3600" dirty="0" err="1">
                <a:solidFill>
                  <a:srgbClr val="C00000"/>
                </a:solidFill>
              </a:rPr>
              <a:t>Dronedarone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C00000"/>
                </a:solidFill>
              </a:rPr>
              <a:t>non-iodinated </a:t>
            </a:r>
            <a:r>
              <a:rPr lang="en-US" sz="2800" dirty="0"/>
              <a:t>congener </a:t>
            </a:r>
            <a:r>
              <a:rPr lang="en-US" sz="2800" dirty="0">
                <a:solidFill>
                  <a:srgbClr val="00B050"/>
                </a:solidFill>
              </a:rPr>
              <a:t>(similar structure) </a:t>
            </a:r>
            <a:r>
              <a:rPr lang="en-US" sz="2800" dirty="0"/>
              <a:t>of amiodarone.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Has antiarrhythmic properties belonging to all four classes.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Used for maintenance of sinus rhythm following cardioversion in patients with atrial fibrillation.</a:t>
            </a:r>
          </a:p>
          <a:p>
            <a:r>
              <a:rPr lang="en-US" sz="2800" u="sng" dirty="0">
                <a:solidFill>
                  <a:srgbClr val="C00000"/>
                </a:solidFill>
              </a:rPr>
              <a:t>WARNINGS: (contraindications)</a:t>
            </a:r>
            <a:r>
              <a:rPr lang="en-US" sz="280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</a:t>
            </a:r>
            <a:r>
              <a:rPr lang="en-US" sz="2800" u="sng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 be used in patients with severe (class IV) heart failure. Risk of death may be increased in these patients.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</a:t>
            </a:r>
            <a:r>
              <a:rPr lang="en-US" sz="2800" u="sng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 be used in patients with permanent atrial fibrillation. Risk of death and stroke, may be increased in these patients. </a:t>
            </a:r>
          </a:p>
        </p:txBody>
      </p:sp>
      <p:sp>
        <p:nvSpPr>
          <p:cNvPr id="7" name="مستطيل 10"/>
          <p:cNvSpPr/>
          <p:nvPr/>
        </p:nvSpPr>
        <p:spPr>
          <a:xfrm>
            <a:off x="6341411" y="1075528"/>
            <a:ext cx="2471352" cy="7414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7F7F7F"/>
                </a:solidFill>
              </a:rPr>
              <a:t>اي بطلت احط عطر و عطر = </a:t>
            </a:r>
            <a:r>
              <a:rPr lang="en-US" sz="2400" dirty="0">
                <a:solidFill>
                  <a:srgbClr val="7F7F7F"/>
                </a:solidFill>
              </a:rPr>
              <a:t>Atrium</a:t>
            </a:r>
            <a:endParaRPr lang="ar-SA" sz="2400" dirty="0">
              <a:solidFill>
                <a:srgbClr val="7F7F7F"/>
              </a:solidFill>
            </a:endParaRPr>
          </a:p>
        </p:txBody>
      </p:sp>
      <p:sp>
        <p:nvSpPr>
          <p:cNvPr id="10" name="مستطيل 10"/>
          <p:cNvSpPr/>
          <p:nvPr/>
        </p:nvSpPr>
        <p:spPr>
          <a:xfrm>
            <a:off x="11053681" y="1594510"/>
            <a:ext cx="2496064" cy="4448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7F7F7F"/>
                </a:solidFill>
              </a:rPr>
              <a:t>فيه </a:t>
            </a:r>
            <a:r>
              <a:rPr lang="en-US" sz="2400" dirty="0" err="1">
                <a:solidFill>
                  <a:srgbClr val="7F7F7F"/>
                </a:solidFill>
              </a:rPr>
              <a:t>raper</a:t>
            </a:r>
            <a:r>
              <a:rPr lang="en-US" sz="2400" dirty="0">
                <a:solidFill>
                  <a:srgbClr val="7F7F7F"/>
                </a:solidFill>
              </a:rPr>
              <a:t> </a:t>
            </a:r>
            <a:r>
              <a:rPr lang="ar-SA" sz="2400" dirty="0">
                <a:solidFill>
                  <a:srgbClr val="7F7F7F"/>
                </a:solidFill>
              </a:rPr>
              <a:t> اسمها أمل</a:t>
            </a:r>
          </a:p>
        </p:txBody>
      </p:sp>
      <p:sp>
        <p:nvSpPr>
          <p:cNvPr id="12" name="مستطيل 10"/>
          <p:cNvSpPr/>
          <p:nvPr/>
        </p:nvSpPr>
        <p:spPr>
          <a:xfrm>
            <a:off x="18172365" y="1714949"/>
            <a:ext cx="1458096" cy="3954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7F7F7F"/>
                </a:solidFill>
              </a:rPr>
              <a:t>دليتي عازم ؟</a:t>
            </a:r>
          </a:p>
        </p:txBody>
      </p:sp>
      <p:sp>
        <p:nvSpPr>
          <p:cNvPr id="13" name="مستطيل 10"/>
          <p:cNvSpPr/>
          <p:nvPr/>
        </p:nvSpPr>
        <p:spPr>
          <a:xfrm>
            <a:off x="17429017" y="3639818"/>
            <a:ext cx="2767914" cy="71669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400" dirty="0">
                <a:solidFill>
                  <a:srgbClr val="7F7F7F"/>
                </a:solidFill>
              </a:rPr>
              <a:t>Used only for atrial</a:t>
            </a:r>
          </a:p>
          <a:p>
            <a:pPr algn="r" rtl="1"/>
            <a:r>
              <a:rPr lang="ar-SA" sz="2400" dirty="0">
                <a:solidFill>
                  <a:srgbClr val="7F7F7F"/>
                </a:solidFill>
              </a:rPr>
              <a:t>عازم وامل يحبون العطر</a:t>
            </a:r>
          </a:p>
        </p:txBody>
      </p:sp>
    </p:spTree>
    <p:extLst>
      <p:ext uri="{BB962C8B-B14F-4D97-AF65-F5344CB8AC3E}">
        <p14:creationId xmlns:p14="http://schemas.microsoft.com/office/powerpoint/2010/main" val="99007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684" y="9907562"/>
            <a:ext cx="15038156" cy="16927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Nonpharmacologic</a:t>
            </a:r>
            <a:r>
              <a:rPr lang="en-US" sz="3600" dirty="0">
                <a:solidFill>
                  <a:srgbClr val="0070C0"/>
                </a:solidFill>
              </a:rPr>
              <a:t> therapy of arrhythmias: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rgbClr val="C00000"/>
                </a:solidFill>
              </a:rPr>
              <a:t>Implantable Cardiac Defibrillator (ICD):</a:t>
            </a:r>
          </a:p>
          <a:p>
            <a:pPr marL="1028700" lvl="1" indent="-571500">
              <a:buFont typeface="Wingdings" charset="2"/>
              <a:buChar char="§"/>
            </a:pPr>
            <a:r>
              <a:rPr lang="en-US" sz="3200" dirty="0"/>
              <a:t>Can automatically detect and treat fatal arrhythmias such as ventricular fibrillation.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9" y="7065430"/>
            <a:ext cx="6391839" cy="5017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684" y="7283812"/>
            <a:ext cx="16776135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</a:rPr>
              <a:t>Bradyarrhythmias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  <a:p>
            <a:pPr marL="571500" indent="-571500">
              <a:buFont typeface="Wingdings" charset="2"/>
              <a:buChar char="v"/>
            </a:pPr>
            <a:r>
              <a:rPr lang="en-US" sz="3600" dirty="0">
                <a:solidFill>
                  <a:srgbClr val="C00000"/>
                </a:solidFill>
              </a:rPr>
              <a:t>Atropine </a:t>
            </a:r>
            <a:endParaRPr lang="en-US" sz="2800" dirty="0">
              <a:solidFill>
                <a:srgbClr val="C00000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Used in </a:t>
            </a:r>
            <a:r>
              <a:rPr lang="en-US" sz="2800" dirty="0">
                <a:solidFill>
                  <a:srgbClr val="C00000"/>
                </a:solidFill>
              </a:rPr>
              <a:t>sinus bradycardia </a:t>
            </a:r>
            <a:r>
              <a:rPr lang="en-US" sz="2800" dirty="0"/>
              <a:t>after myocardial infarction and in </a:t>
            </a:r>
            <a:r>
              <a:rPr lang="en-US" sz="2800" dirty="0">
                <a:solidFill>
                  <a:srgbClr val="C00000"/>
                </a:solidFill>
              </a:rPr>
              <a:t>heart block.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In emergency heart block </a:t>
            </a:r>
            <a:r>
              <a:rPr lang="en-US" sz="2800" dirty="0" err="1">
                <a:solidFill>
                  <a:srgbClr val="C00000"/>
                </a:solidFill>
              </a:rPr>
              <a:t>Isoprenaline</a:t>
            </a:r>
            <a:r>
              <a:rPr lang="en-US" sz="2800" dirty="0"/>
              <a:t> may be combined with atropine </a:t>
            </a:r>
            <a:r>
              <a:rPr lang="en-US" sz="2800" u="sng" dirty="0">
                <a:solidFill>
                  <a:srgbClr val="C00000"/>
                </a:solidFill>
              </a:rPr>
              <a:t>(CAUTION) </a:t>
            </a:r>
            <a:r>
              <a:rPr lang="en-US" sz="2800" u="sng" dirty="0">
                <a:solidFill>
                  <a:srgbClr val="00B050"/>
                </a:solidFill>
              </a:rPr>
              <a:t>(could cause serious tachycardia)</a:t>
            </a:r>
            <a:r>
              <a:rPr lang="en-US" sz="2800" u="sng" dirty="0"/>
              <a:t> </a:t>
            </a:r>
            <a:endParaRPr lang="en-US" sz="3200" u="sng" dirty="0"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20859"/>
              </p:ext>
            </p:extLst>
          </p:nvPr>
        </p:nvGraphicFramePr>
        <p:xfrm>
          <a:off x="-1" y="3804070"/>
          <a:ext cx="23766464" cy="3261360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544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22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Therapeutic</a:t>
                      </a:r>
                      <a:r>
                        <a:rPr lang="en-US" sz="2800" baseline="0" dirty="0"/>
                        <a:t> Uses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indent="-742950" algn="l">
                        <a:buFont typeface="Arial" charset="0"/>
                        <a:buChar char="•"/>
                      </a:pPr>
                      <a:r>
                        <a:rPr lang="en-US" sz="2800" dirty="0"/>
                        <a:t>Drug of choice for acute management of paroxysmal </a:t>
                      </a: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ar-SA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متقطعة</a:t>
                      </a:r>
                      <a:r>
                        <a:rPr 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en-US" sz="2800" dirty="0"/>
                        <a:t>supraventricular tachycardia.</a:t>
                      </a:r>
                    </a:p>
                    <a:p>
                      <a:pPr marL="742950" indent="-742950" algn="l">
                        <a:buFont typeface="Arial" charset="0"/>
                        <a:buChar char="•"/>
                      </a:pPr>
                      <a:r>
                        <a:rPr lang="en-US" sz="2800" dirty="0"/>
                        <a:t>Preferred over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verapamil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(calcium channel</a:t>
                      </a:r>
                      <a:r>
                        <a:rPr lang="en-US" sz="2800" baseline="0" dirty="0">
                          <a:solidFill>
                            <a:srgbClr val="00B050"/>
                          </a:solidFill>
                        </a:rPr>
                        <a:t> blockers have a 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very strong Inotropic effect)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r>
                        <a:rPr lang="en-US" sz="2800" dirty="0"/>
                        <a:t>adenosine </a:t>
                      </a:r>
                      <a:r>
                        <a:rPr lang="en-US" sz="2800" dirty="0">
                          <a:sym typeface="Wingdings"/>
                        </a:rPr>
                        <a:t> </a:t>
                      </a:r>
                      <a:r>
                        <a:rPr lang="en-US" sz="2800" dirty="0"/>
                        <a:t>safer and does not depress contractility.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Half-life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</a:rPr>
                        <a:t>Less than 10 sec </a:t>
                      </a:r>
                      <a:r>
                        <a:rPr lang="en-US" sz="2800" kern="1200" dirty="0">
                          <a:solidFill>
                            <a:srgbClr val="00B050"/>
                          </a:solidFill>
                          <a:effectLst/>
                        </a:rPr>
                        <a:t>(ideal in emergency).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ADRs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800" kern="1200" dirty="0">
                          <a:effectLst/>
                        </a:rPr>
                        <a:t>Flushing </a:t>
                      </a:r>
                      <a:r>
                        <a:rPr lang="en-US" sz="2800" kern="1200" dirty="0">
                          <a:solidFill>
                            <a:srgbClr val="00B050"/>
                          </a:solidFill>
                          <a:effectLst/>
                        </a:rPr>
                        <a:t>(dilatation</a:t>
                      </a:r>
                      <a:r>
                        <a:rPr lang="en-US" sz="2800" kern="1200" baseline="0" dirty="0">
                          <a:solidFill>
                            <a:srgbClr val="00B050"/>
                          </a:solidFill>
                          <a:effectLst/>
                        </a:rPr>
                        <a:t> of superficial blood vessels)</a:t>
                      </a:r>
                      <a:r>
                        <a:rPr lang="en-US" sz="2800" kern="120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kern="1200" dirty="0">
                          <a:effectLst/>
                        </a:rPr>
                        <a:t>in about 20% of patients.</a:t>
                      </a:r>
                      <a:endParaRPr lang="en-US" sz="2800" dirty="0">
                        <a:effectLst/>
                      </a:endParaRPr>
                    </a:p>
                    <a:p>
                      <a:pPr marL="571500" indent="-571500">
                        <a:buFont typeface="Arial" charset="0"/>
                        <a:buChar char="•"/>
                      </a:pPr>
                      <a:r>
                        <a:rPr lang="en-US" sz="2800" kern="1200" dirty="0">
                          <a:effectLst/>
                        </a:rPr>
                        <a:t>Shortness of breath and chest burning in 10% of patients 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</a:rPr>
                        <a:t>(due to bronchospasm).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571500" marR="0" indent="-57150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800" kern="1200" dirty="0">
                          <a:effectLst/>
                        </a:rPr>
                        <a:t>Brief AV block </a:t>
                      </a:r>
                      <a:r>
                        <a:rPr lang="en-US" sz="2800" kern="12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2800" kern="1200" dirty="0">
                          <a:effectLst/>
                        </a:rPr>
                        <a:t> 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</a:rPr>
                        <a:t>contraindicated in heart block </a:t>
                      </a:r>
                      <a:r>
                        <a:rPr lang="en-US" sz="2800" kern="1200" dirty="0">
                          <a:solidFill>
                            <a:srgbClr val="00B050"/>
                          </a:solidFill>
                          <a:effectLst/>
                        </a:rPr>
                        <a:t>(because it slows</a:t>
                      </a:r>
                      <a:r>
                        <a:rPr lang="en-US" sz="2800" kern="1200" baseline="0" dirty="0">
                          <a:solidFill>
                            <a:srgbClr val="00B050"/>
                          </a:solidFill>
                          <a:effectLst/>
                        </a:rPr>
                        <a:t> conduction velocity in A.V. node). </a:t>
                      </a:r>
                      <a:endParaRPr lang="en-US" sz="2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509" y="278723"/>
            <a:ext cx="179277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dirty="0">
                <a:solidFill>
                  <a:srgbClr val="C00000"/>
                </a:solidFill>
              </a:rPr>
              <a:t>Adenosine</a:t>
            </a:r>
            <a:endParaRPr lang="en-US" sz="2400" dirty="0">
              <a:solidFill>
                <a:srgbClr val="C00000"/>
              </a:solidFill>
            </a:endParaRPr>
          </a:p>
          <a:p>
            <a:pPr fontAlgn="ctr"/>
            <a:r>
              <a:rPr lang="en-US" sz="3200" dirty="0">
                <a:solidFill>
                  <a:srgbClr val="0070C0"/>
                </a:solidFill>
              </a:rPr>
              <a:t>Mechanism of Action:</a:t>
            </a:r>
          </a:p>
          <a:p>
            <a:pPr marL="457200" indent="-457200" fontAlgn="t">
              <a:buFont typeface="Arial" charset="0"/>
              <a:buChar char="•"/>
            </a:pPr>
            <a:r>
              <a:rPr lang="en-US" sz="2800" dirty="0"/>
              <a:t>Inhibits </a:t>
            </a:r>
            <a:r>
              <a:rPr lang="en-US" sz="2800" dirty="0" err="1"/>
              <a:t>cAMP</a:t>
            </a:r>
            <a:r>
              <a:rPr lang="en-US" sz="2800" dirty="0"/>
              <a:t> by binding to adenosine A1 receptors causing the following actions: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en-US" sz="2800" dirty="0"/>
              <a:t>Opening of potassium channels </a:t>
            </a:r>
            <a:r>
              <a:rPr lang="en-US" sz="2800" dirty="0">
                <a:solidFill>
                  <a:srgbClr val="C00000"/>
                </a:solidFill>
              </a:rPr>
              <a:t>(hyperpolarization) </a:t>
            </a:r>
            <a:r>
              <a:rPr lang="en-US" sz="2800" dirty="0">
                <a:solidFill>
                  <a:srgbClr val="00B050"/>
                </a:solidFill>
              </a:rPr>
              <a:t>(-110 instead of -90 </a:t>
            </a:r>
            <a:r>
              <a:rPr lang="en-US" sz="2800" dirty="0">
                <a:solidFill>
                  <a:srgbClr val="00B050"/>
                </a:solidFill>
                <a:sym typeface="Wingdings"/>
              </a:rPr>
              <a:t> more difficult to produce action potential)</a:t>
            </a:r>
            <a:endParaRPr lang="en-US" sz="2800" dirty="0">
              <a:solidFill>
                <a:srgbClr val="C00000"/>
              </a:solidFill>
            </a:endParaRPr>
          </a:p>
          <a:p>
            <a:pPr marL="514350" indent="-514350" fontAlgn="t">
              <a:buFont typeface="+mj-lt"/>
              <a:buAutoNum type="arabicPeriod"/>
            </a:pPr>
            <a:r>
              <a:rPr lang="en-US" sz="2800" dirty="0"/>
              <a:t>Decreasing conduction velocity mainly at AV node </a:t>
            </a:r>
            <a:r>
              <a:rPr lang="en-US" sz="2800" dirty="0">
                <a:solidFill>
                  <a:srgbClr val="C00000"/>
                </a:solidFill>
              </a:rPr>
              <a:t>(negative </a:t>
            </a:r>
            <a:r>
              <a:rPr lang="en-US" sz="2800" dirty="0" err="1">
                <a:solidFill>
                  <a:srgbClr val="C00000"/>
                </a:solidFill>
              </a:rPr>
              <a:t>dromotropic</a:t>
            </a:r>
            <a:r>
              <a:rPr lang="en-US" sz="2800" dirty="0">
                <a:solidFill>
                  <a:srgbClr val="C00000"/>
                </a:solidFill>
              </a:rPr>
              <a:t>* effect).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en-US" sz="2800" dirty="0"/>
              <a:t>Inhibiting phase 4 pacemaker action potential at SA node </a:t>
            </a:r>
            <a:r>
              <a:rPr lang="en-US" sz="2800" dirty="0">
                <a:solidFill>
                  <a:srgbClr val="C00000"/>
                </a:solidFill>
              </a:rPr>
              <a:t>(negative chronotropic* effect).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9" y="146854"/>
            <a:ext cx="3849524" cy="355428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845" y="146854"/>
            <a:ext cx="1380664" cy="972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1204" y="7065430"/>
            <a:ext cx="6844145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Inotropic: effect on contractility.</a:t>
            </a:r>
          </a:p>
          <a:p>
            <a:r>
              <a:rPr lang="en-US" sz="2400" dirty="0" err="1"/>
              <a:t>Dromotropic</a:t>
            </a:r>
            <a:r>
              <a:rPr lang="en-US" sz="2400" dirty="0"/>
              <a:t>: effect on conduction velocity.</a:t>
            </a:r>
          </a:p>
          <a:p>
            <a:r>
              <a:rPr lang="en-US" sz="2400" dirty="0"/>
              <a:t>Chronotropic: effect on heart rate.</a:t>
            </a:r>
          </a:p>
        </p:txBody>
      </p:sp>
      <p:sp>
        <p:nvSpPr>
          <p:cNvPr id="11" name="Multiply 10"/>
          <p:cNvSpPr/>
          <p:nvPr/>
        </p:nvSpPr>
        <p:spPr>
          <a:xfrm>
            <a:off x="17733819" y="146854"/>
            <a:ext cx="3849524" cy="153052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5825075" y="10122196"/>
            <a:ext cx="2250274" cy="11224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9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/>
          <a:stretch/>
        </p:blipFill>
        <p:spPr>
          <a:xfrm>
            <a:off x="0" y="0"/>
            <a:ext cx="14237277" cy="6519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9717"/>
            <a:ext cx="14871700" cy="530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99" y="1350325"/>
            <a:ext cx="8894763" cy="69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280154"/>
            <a:ext cx="11589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0070C0"/>
                </a:solidFill>
                <a:hlinkClick r:id="rId2"/>
              </a:rPr>
              <a:t>Editing file</a:t>
            </a:r>
            <a:endParaRPr lang="en-US" sz="8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4800" y="143979"/>
            <a:ext cx="23892933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Physiology</a:t>
            </a:r>
            <a:r>
              <a:rPr lang="en-US" sz="3000" dirty="0">
                <a:solidFill>
                  <a:srgbClr val="C00000"/>
                </a:solidFill>
              </a:rPr>
              <a:t>(For more understanding </a:t>
            </a:r>
            <a:r>
              <a:rPr lang="en-US" sz="3200" dirty="0">
                <a:solidFill>
                  <a:srgbClr val="C00000"/>
                </a:solidFill>
              </a:rPr>
              <a:t>revise</a:t>
            </a:r>
            <a:r>
              <a:rPr lang="ar-SA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the Physiology lectures</a:t>
            </a:r>
            <a:r>
              <a:rPr lang="en-US" sz="3000" dirty="0">
                <a:solidFill>
                  <a:srgbClr val="C00000"/>
                </a:solidFill>
              </a:rPr>
              <a:t>).</a:t>
            </a:r>
          </a:p>
          <a:p>
            <a:endParaRPr lang="en-US" sz="4400" dirty="0"/>
          </a:p>
          <a:p>
            <a:pPr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1- CARDIAC CONDUCTION SYSTEM:</a:t>
            </a:r>
          </a:p>
          <a:p>
            <a:pPr>
              <a:defRPr/>
            </a:pP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S.A. node.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Inter-nodal pathways.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A.V. node.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Bundle of His and branches.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Purkinje fibers.</a:t>
            </a:r>
          </a:p>
          <a:p>
            <a:pPr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3- Fast response vs slow response: </a:t>
            </a:r>
          </a:p>
          <a:p>
            <a:pPr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" name="Picture 3" descr="ecg_c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1649" y="2759821"/>
            <a:ext cx="5749617" cy="4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cg_em_ev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3903" y="2759821"/>
            <a:ext cx="6375401" cy="40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86" y="7877105"/>
            <a:ext cx="7975600" cy="3899436"/>
          </a:xfrm>
          <a:prstGeom prst="rect">
            <a:avLst/>
          </a:prstGeom>
        </p:spPr>
      </p:pic>
      <p:cxnSp>
        <p:nvCxnSpPr>
          <p:cNvPr id="10" name="رابط كسهم مستقيم 9"/>
          <p:cNvCxnSpPr>
            <a:cxnSpLocks/>
          </p:cNvCxnSpPr>
          <p:nvPr/>
        </p:nvCxnSpPr>
        <p:spPr>
          <a:xfrm>
            <a:off x="6501649" y="8043112"/>
            <a:ext cx="366645" cy="30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308" y="8043112"/>
            <a:ext cx="7108662" cy="3899436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406108" y="7814895"/>
            <a:ext cx="246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Fast response AP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15681640" y="70758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Slow response AP</a:t>
            </a:r>
          </a:p>
        </p:txBody>
      </p:sp>
      <p:cxnSp>
        <p:nvCxnSpPr>
          <p:cNvPr id="15" name="رابط كسهم مستقيم 14"/>
          <p:cNvCxnSpPr>
            <a:endCxn id="11" idx="0"/>
          </p:cNvCxnSpPr>
          <p:nvPr/>
        </p:nvCxnSpPr>
        <p:spPr>
          <a:xfrm>
            <a:off x="16797570" y="7445135"/>
            <a:ext cx="408069" cy="597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864387" y="1738748"/>
            <a:ext cx="5544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2- Electrocardiogram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(ECG):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7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6119" y="321276"/>
            <a:ext cx="230003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What is arrhythmias ?</a:t>
            </a:r>
          </a:p>
          <a:p>
            <a:pPr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abnormality in the :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high= tachycardia (more than 100 beats/min).	                        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= bradycardia  (less than 60 beats/min).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Regularity: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(PAC,PVC).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(Premature atrial contraction, Premature ventricle contraction)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of origin: ectopic pacemakers or disturbance in conduction.          </a:t>
            </a:r>
          </a:p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Examples:</a:t>
            </a:r>
          </a:p>
        </p:txBody>
      </p:sp>
      <p:pic>
        <p:nvPicPr>
          <p:cNvPr id="3" name="Picture 3" descr="ecg_atrial_f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3144"/>
            <a:ext cx="6433608" cy="2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cg_mul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3608" y="5863144"/>
            <a:ext cx="6266391" cy="2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9" y="5863144"/>
            <a:ext cx="11066464" cy="287445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69332" y="8856133"/>
            <a:ext cx="821266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ultimate goal of therapy 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</a:t>
            </a:r>
          </a:p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Restore normal rhythm &amp; condu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ction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 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Maintenance of                   Prevention of more 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normal rhythm                    serious arrhythmias</a:t>
            </a:r>
          </a:p>
          <a:p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245600" y="8906933"/>
            <a:ext cx="143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antiarrhythmic drugs produce these effects?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Slow conduction velocity.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Altering the excitability of cardiac cells by prolonging the effective refractory period.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Suppressing ectopic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pacemaker activity by inhibiting phase 4 slow depolarization.</a:t>
            </a:r>
          </a:p>
          <a:p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82138" y="778008"/>
            <a:ext cx="121864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Classification of the antiarrhythmic drug:</a:t>
            </a:r>
            <a:endParaRPr lang="ar-SA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نتيجة بحث الصور عن ‪sa node action potential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03" y="0"/>
            <a:ext cx="7174259" cy="538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900669" y="4688378"/>
            <a:ext cx="17456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A6A6A6"/>
                </a:solidFill>
              </a:rPr>
              <a:t>Repolarization phase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1646342" y="4919440"/>
            <a:ext cx="17456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A6A6A6"/>
                </a:solidFill>
              </a:rPr>
              <a:t>pacemaker potential phase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6442574" y="1701338"/>
            <a:ext cx="17456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A6A6A6"/>
                </a:solidFill>
              </a:rPr>
              <a:t>depolarization  phase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42097"/>
              </p:ext>
            </p:extLst>
          </p:nvPr>
        </p:nvGraphicFramePr>
        <p:xfrm>
          <a:off x="482138" y="2009115"/>
          <a:ext cx="17456727" cy="8944618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5818909">
                  <a:extLst>
                    <a:ext uri="{9D8B030D-6E8A-4147-A177-3AD203B41FA5}">
                      <a16:colId xmlns:a16="http://schemas.microsoft.com/office/drawing/2014/main" xmlns="" val="4227023314"/>
                    </a:ext>
                  </a:extLst>
                </a:gridCol>
                <a:gridCol w="5818909">
                  <a:extLst>
                    <a:ext uri="{9D8B030D-6E8A-4147-A177-3AD203B41FA5}">
                      <a16:colId xmlns:a16="http://schemas.microsoft.com/office/drawing/2014/main" xmlns="" val="3924844207"/>
                    </a:ext>
                  </a:extLst>
                </a:gridCol>
                <a:gridCol w="5818909">
                  <a:extLst>
                    <a:ext uri="{9D8B030D-6E8A-4147-A177-3AD203B41FA5}">
                      <a16:colId xmlns:a16="http://schemas.microsoft.com/office/drawing/2014/main" xmlns="" val="4248448551"/>
                    </a:ext>
                  </a:extLst>
                </a:gridCol>
              </a:tblGrid>
              <a:tr h="1881653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Effect on pacemaker action potential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MECHANISM OF ACTION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Vaughn-Williams CLASSIFICATION</a:t>
                      </a:r>
                    </a:p>
                    <a:p>
                      <a:pPr algn="ctr" rtl="0"/>
                      <a:r>
                        <a:rPr lang="en-US" sz="2800" dirty="0"/>
                        <a:t>The most accepted</a:t>
                      </a:r>
                      <a:r>
                        <a:rPr lang="en-US" sz="2800" baseline="0" dirty="0"/>
                        <a:t> classification</a:t>
                      </a:r>
                      <a:r>
                        <a:rPr lang="en-US" sz="2800" dirty="0"/>
                        <a:t> </a:t>
                      </a:r>
                      <a:endParaRPr lang="ar-SA" sz="2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5531271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Slow phase 0,4 in &amp; prolong phase 3</a:t>
                      </a:r>
                      <a:endParaRPr lang="ar-SA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it-IT" dirty="0"/>
                        <a:t>Na+ channel blocker (Membrane stabilizing drugs)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IA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509394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Slow phase 0,4 &amp; shorten phase 3</a:t>
                      </a:r>
                      <a:endParaRPr lang="ar-SA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IB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0181842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Markedly Slow phase 0</a:t>
                      </a:r>
                      <a:endParaRPr lang="ar-SA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IC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4131608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Slow phase 4 depolarization</a:t>
                      </a:r>
                      <a:endParaRPr lang="ar-SA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dirty="0"/>
                        <a:t>β</a:t>
                      </a:r>
                      <a:r>
                        <a:rPr lang="en-US" dirty="0"/>
                        <a:t>- adrenoceptor blockers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II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05898346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Prolongs Phase 3</a:t>
                      </a:r>
                      <a:endParaRPr lang="ar-SA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Drugs that prolong action potential duration </a:t>
                      </a:r>
                    </a:p>
                    <a:p>
                      <a:pPr algn="ctr" rtl="0"/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K+</a:t>
                      </a:r>
                      <a:r>
                        <a:rPr lang="en-US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channel blocker</a:t>
                      </a:r>
                      <a:endParaRPr lang="ar-SA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III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1608122"/>
                  </a:ext>
                </a:extLst>
              </a:tr>
              <a:tr h="942016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Slow Phase 4 spontaneous depolarization and conduction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Calcium channel blocker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IV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46982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1961" y="10953732"/>
            <a:ext cx="287707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 bad boy keeps clean.=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 – beta– K – Ca </a:t>
            </a:r>
          </a:p>
        </p:txBody>
      </p:sp>
    </p:spTree>
    <p:extLst>
      <p:ext uri="{BB962C8B-B14F-4D97-AF65-F5344CB8AC3E}">
        <p14:creationId xmlns:p14="http://schemas.microsoft.com/office/powerpoint/2010/main" val="80907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82137" y="551732"/>
            <a:ext cx="121864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rgbClr val="2C6CA8"/>
                </a:solidFill>
              </a:rPr>
              <a:t>Class I:</a:t>
            </a:r>
            <a:endParaRPr lang="ar-SA" sz="5400" dirty="0">
              <a:solidFill>
                <a:srgbClr val="2C6CA8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82137" y="1839083"/>
            <a:ext cx="23284325" cy="94795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/>
              <a:t>Drugs that block the influx of </a:t>
            </a:r>
            <a:r>
              <a:rPr lang="en-US" sz="3200" dirty="0">
                <a:solidFill>
                  <a:srgbClr val="C00000"/>
                </a:solidFill>
              </a:rPr>
              <a:t>Na ions </a:t>
            </a:r>
            <a:r>
              <a:rPr lang="en-US" sz="3200" dirty="0"/>
              <a:t>through </a:t>
            </a:r>
            <a:r>
              <a:rPr lang="en-US" sz="3200" dirty="0">
                <a:solidFill>
                  <a:srgbClr val="C00000"/>
                </a:solidFill>
              </a:rPr>
              <a:t>Na channels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membrane stabilizing effect</a:t>
            </a:r>
            <a:r>
              <a:rPr lang="en-US" sz="3200" dirty="0"/>
              <a:t>).</a:t>
            </a:r>
          </a:p>
          <a:p>
            <a:r>
              <a:rPr lang="en-US" sz="3200" dirty="0">
                <a:solidFill>
                  <a:srgbClr val="00B050"/>
                </a:solidFill>
              </a:rPr>
              <a:t>Either partial or complete block, as a result decrease of rise of phase 0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have the following effects on the pacemaker action potential 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decrease the rate of rise of rapid depolarization (</a:t>
            </a:r>
            <a:r>
              <a:rPr lang="en-US" sz="2800" dirty="0">
                <a:solidFill>
                  <a:srgbClr val="C00000"/>
                </a:solidFill>
              </a:rPr>
              <a:t>Phase 0</a:t>
            </a:r>
            <a:r>
              <a:rPr lang="en-US" sz="2800" dirty="0"/>
              <a:t>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decrease </a:t>
            </a:r>
            <a:r>
              <a:rPr lang="en-US" sz="2800" dirty="0">
                <a:solidFill>
                  <a:srgbClr val="C00000"/>
                </a:solidFill>
              </a:rPr>
              <a:t>phase 4 </a:t>
            </a:r>
            <a:r>
              <a:rPr lang="en-US" sz="2800" dirty="0"/>
              <a:t>slow depolarization (</a:t>
            </a:r>
            <a:r>
              <a:rPr lang="en-US" sz="2800" dirty="0">
                <a:solidFill>
                  <a:srgbClr val="C00000"/>
                </a:solidFill>
              </a:rPr>
              <a:t>suppress pacemaker activity</a:t>
            </a:r>
            <a:r>
              <a:rPr lang="en-US" sz="2800" dirty="0"/>
              <a:t>)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 classified according to their effect on action potential duration (</a:t>
            </a:r>
            <a:r>
              <a:rPr lang="en-US" sz="3200" dirty="0">
                <a:solidFill>
                  <a:srgbClr val="C00000"/>
                </a:solidFill>
              </a:rPr>
              <a:t>phase 3</a:t>
            </a:r>
            <a:r>
              <a:rPr lang="en-US" sz="3200" dirty="0"/>
              <a:t>):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>
                <a:solidFill>
                  <a:srgbClr val="0070C0"/>
                </a:solidFill>
              </a:rPr>
              <a:t>IA</a:t>
            </a:r>
            <a:r>
              <a:rPr lang="fr-FR" sz="2800" dirty="0"/>
              <a:t> : </a:t>
            </a:r>
            <a:r>
              <a:rPr lang="fr-FR" sz="2800" dirty="0" err="1">
                <a:solidFill>
                  <a:srgbClr val="C00000"/>
                </a:solidFill>
              </a:rPr>
              <a:t>prolongs</a:t>
            </a:r>
            <a:r>
              <a:rPr lang="fr-FR" sz="2800" dirty="0"/>
              <a:t> action </a:t>
            </a:r>
            <a:r>
              <a:rPr lang="fr-FR" sz="2800" dirty="0" err="1"/>
              <a:t>potential</a:t>
            </a:r>
            <a:r>
              <a:rPr lang="fr-FR" sz="2800" dirty="0"/>
              <a:t> duration:                          </a:t>
            </a:r>
            <a:r>
              <a:rPr lang="en-US" sz="2800" dirty="0">
                <a:solidFill>
                  <a:srgbClr val="0070C0"/>
                </a:solidFill>
              </a:rPr>
              <a:t>IB</a:t>
            </a:r>
            <a:r>
              <a:rPr lang="en-US" sz="2800" dirty="0"/>
              <a:t> : </a:t>
            </a:r>
            <a:r>
              <a:rPr lang="en-US" sz="2800" dirty="0">
                <a:solidFill>
                  <a:srgbClr val="C00000"/>
                </a:solidFill>
              </a:rPr>
              <a:t>shorten</a:t>
            </a:r>
            <a:r>
              <a:rPr lang="en-US" sz="2800" dirty="0"/>
              <a:t> action potential duration:                              </a:t>
            </a:r>
            <a:r>
              <a:rPr lang="en-US" sz="2800" dirty="0">
                <a:solidFill>
                  <a:srgbClr val="0070C0"/>
                </a:solidFill>
              </a:rPr>
              <a:t>IC</a:t>
            </a:r>
            <a:r>
              <a:rPr lang="en-US" sz="2800" dirty="0"/>
              <a:t> : </a:t>
            </a:r>
            <a:r>
              <a:rPr lang="en-US" sz="2800" dirty="0">
                <a:solidFill>
                  <a:srgbClr val="C00000"/>
                </a:solidFill>
              </a:rPr>
              <a:t>no</a:t>
            </a:r>
            <a:r>
              <a:rPr lang="en-US" sz="2800" dirty="0"/>
              <a:t> effect on action potential duration: 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fr-FR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fr-FR" sz="2800" dirty="0"/>
          </a:p>
          <a:p>
            <a:pPr>
              <a:lnSpc>
                <a:spcPct val="150000"/>
              </a:lnSpc>
            </a:pPr>
            <a:endParaRPr lang="fr-FR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  <a:p>
            <a:r>
              <a:rPr lang="en-US" dirty="0"/>
              <a:t>  </a:t>
            </a:r>
            <a:endParaRPr lang="ar-SA" dirty="0"/>
          </a:p>
        </p:txBody>
      </p:sp>
      <p:pic>
        <p:nvPicPr>
          <p:cNvPr id="4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233" y="2538449"/>
            <a:ext cx="3962399" cy="34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12" y="2426928"/>
            <a:ext cx="3945321" cy="3352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4" y="7253847"/>
            <a:ext cx="5537698" cy="44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3" y="7253847"/>
            <a:ext cx="5723420" cy="44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584" y="7253847"/>
            <a:ext cx="5872055" cy="442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39169" y="7253847"/>
            <a:ext cx="133778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for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ctive people who have potential for more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duration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16747" y="7253847"/>
            <a:ext cx="1613835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 for Bored, not active people; have less or shortened potential.</a:t>
            </a:r>
          </a:p>
        </p:txBody>
      </p:sp>
    </p:spTree>
    <p:extLst>
      <p:ext uri="{BB962C8B-B14F-4D97-AF65-F5344CB8AC3E}">
        <p14:creationId xmlns:p14="http://schemas.microsoft.com/office/powerpoint/2010/main" val="7597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12769"/>
              </p:ext>
            </p:extLst>
          </p:nvPr>
        </p:nvGraphicFramePr>
        <p:xfrm>
          <a:off x="-1" y="0"/>
          <a:ext cx="23766464" cy="13475368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6011862">
                  <a:extLst>
                    <a:ext uri="{9D8B030D-6E8A-4147-A177-3AD203B41FA5}">
                      <a16:colId xmlns:a16="http://schemas.microsoft.com/office/drawing/2014/main" xmlns="" val="3945527532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xmlns="" val="679360522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3764018428"/>
                    </a:ext>
                  </a:extLst>
                </a:gridCol>
                <a:gridCol w="3429002">
                  <a:extLst>
                    <a:ext uri="{9D8B030D-6E8A-4147-A177-3AD203B41FA5}">
                      <a16:colId xmlns:a16="http://schemas.microsoft.com/office/drawing/2014/main" xmlns="" val="217191606"/>
                    </a:ext>
                  </a:extLst>
                </a:gridCol>
              </a:tblGrid>
              <a:tr h="1277854"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6000" dirty="0"/>
                        <a:t>CLASS IA</a:t>
                      </a:r>
                      <a:endParaRPr lang="ar-SA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3196378"/>
                  </a:ext>
                </a:extLst>
              </a:tr>
              <a:tr h="1277855">
                <a:tc>
                  <a:txBody>
                    <a:bodyPr/>
                    <a:lstStyle/>
                    <a:p>
                      <a:pPr algn="ctr" rtl="0"/>
                      <a:r>
                        <a:rPr lang="en-US" sz="6600" dirty="0">
                          <a:solidFill>
                            <a:schemeClr val="accent6"/>
                          </a:solidFill>
                        </a:rPr>
                        <a:t>Procainamide</a:t>
                      </a:r>
                      <a:endParaRPr lang="ar-SA" sz="28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6600" dirty="0">
                          <a:solidFill>
                            <a:schemeClr val="accent2"/>
                          </a:solidFill>
                        </a:rPr>
                        <a:t>Quinidine</a:t>
                      </a:r>
                      <a:endParaRPr lang="ar-SA" sz="4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Drug 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180029"/>
                  </a:ext>
                </a:extLst>
              </a:tr>
              <a:tr h="551557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Similar to 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Quinidine</a:t>
                      </a:r>
                      <a:r>
                        <a:rPr lang="en-US" sz="2800" dirty="0"/>
                        <a:t> except : </a:t>
                      </a:r>
                    </a:p>
                    <a:p>
                      <a:pPr algn="l" rtl="0"/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less toxic on the heart. 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there is No anticholinergic or α-blocking actions.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Actions on ANS (indirect)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Cardiac effects (direct)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Pharmacological action </a:t>
                      </a:r>
                      <a:endParaRPr lang="ar-SA" sz="2800" dirty="0"/>
                    </a:p>
                    <a:p>
                      <a:pPr algn="ctr" rtl="0"/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873581"/>
                  </a:ext>
                </a:extLst>
              </a:tr>
              <a:tr h="4185346">
                <a:tc vMerge="1">
                  <a:txBody>
                    <a:bodyPr/>
                    <a:lstStyle/>
                    <a:p>
                      <a:pPr algn="l" rtl="0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Anticholinergic effect: 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atropine like effect</a:t>
                      </a:r>
                    </a:p>
                    <a:p>
                      <a:pPr marL="1348420" lvl="1" indent="-457200" algn="l" rtl="0">
                        <a:buFont typeface="Wingdings" charset="2"/>
                        <a:buChar char="v"/>
                      </a:pPr>
                      <a:r>
                        <a:rPr lang="en-US" sz="2800" dirty="0"/>
                        <a:t>Increase conduction through the A.V. node (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risk of ventricular tachycardia</a:t>
                      </a:r>
                      <a:r>
                        <a:rPr lang="en-US" sz="2800" dirty="0"/>
                        <a:t>) </a:t>
                      </a:r>
                      <a:endParaRPr lang="ar-SA" sz="2800" dirty="0"/>
                    </a:p>
                    <a:p>
                      <a:pPr algn="l" rtl="0"/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 startAt="2"/>
                      </a:pPr>
                      <a:r>
                        <a:rPr lang="el-GR" sz="2800" dirty="0"/>
                        <a:t>α-</a:t>
                      </a:r>
                      <a:r>
                        <a:rPr lang="en-US" sz="2800" dirty="0"/>
                        <a:t>adrenergic blocking effect: </a:t>
                      </a:r>
                    </a:p>
                    <a:p>
                      <a:pPr marL="1348420" lvl="1" indent="-457200" algn="l" rtl="0">
                        <a:buFont typeface="Wingdings" charset="2"/>
                        <a:buChar char="v"/>
                      </a:pPr>
                      <a:r>
                        <a:rPr lang="en-US" sz="2800" dirty="0"/>
                        <a:t>cause vasodilatation &amp; reflex sinus tachycardia (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seen more after I.V dose</a:t>
                      </a:r>
                      <a:r>
                        <a:rPr lang="en-US" sz="2800" dirty="0"/>
                        <a:t>)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Membrane stabilizing effect.</a:t>
                      </a:r>
                      <a:endParaRPr lang="ar-SA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ECG changes:</a:t>
                      </a:r>
                    </a:p>
                    <a:p>
                      <a:pPr marL="1348420" lvl="1" indent="-457200" algn="l" rtl="0">
                        <a:buFont typeface="Wingdings" charset="2"/>
                        <a:buChar char="v"/>
                      </a:pPr>
                      <a:r>
                        <a:rPr lang="en-US" sz="2800" dirty="0"/>
                        <a:t>prolongs P-R and Q-T interval.</a:t>
                      </a:r>
                    </a:p>
                    <a:p>
                      <a:pPr marL="1348420" lvl="1" indent="-457200" algn="l" rtl="0">
                        <a:buFont typeface="Wingdings" charset="2"/>
                        <a:buChar char="v"/>
                      </a:pPr>
                      <a:endParaRPr lang="en-US" sz="2800" dirty="0"/>
                    </a:p>
                    <a:p>
                      <a:pPr marL="1348420" lvl="1" indent="-457200" algn="l" rtl="0">
                        <a:buFont typeface="Wingdings" charset="2"/>
                        <a:buChar char="v"/>
                      </a:pPr>
                      <a:r>
                        <a:rPr lang="en-US" sz="2800" dirty="0"/>
                        <a:t>widens QRS complex.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6629078"/>
                  </a:ext>
                </a:extLst>
              </a:tr>
              <a:tr h="197519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More effective in ventricular than in atrial arrhythmias.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Atrial flutter &amp; fibrillation.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marR="0" lvl="0" indent="-514350" algn="l" defTabSz="17824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/>
                        <a:t>Maintaining sinus rhythm after cardioversion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conversion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</a:rPr>
                        <a:t> from </a:t>
                      </a:r>
                      <a:r>
                        <a:rPr lang="en-US" sz="2400" kern="1200" dirty="0">
                          <a:solidFill>
                            <a:srgbClr val="00B050"/>
                          </a:solidFill>
                        </a:rPr>
                        <a:t>arrhythmia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 to a normal</a:t>
                      </a:r>
                      <a:r>
                        <a:rPr lang="en-US" sz="24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rhythm using electricity or drugs)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Therapeutic uses: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003850"/>
                  </a:ext>
                </a:extLst>
              </a:tr>
              <a:tr h="2822675"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In long term therapy causes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reversible lupus erythematosus-like syndrome</a:t>
                      </a:r>
                      <a:r>
                        <a:rPr lang="ar-SA" sz="28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(SLE)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Hypotension.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 err="1"/>
                        <a:t>Torsades</a:t>
                      </a:r>
                      <a:r>
                        <a:rPr lang="en-US" sz="2800" dirty="0"/>
                        <a:t> de pointes arrhythmia.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Hallucination &amp; psychosis.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quinidine syncope: episodes of fainting due to </a:t>
                      </a:r>
                      <a:r>
                        <a:rPr lang="en-US" sz="2800" b="1" dirty="0" err="1"/>
                        <a:t>Torsades</a:t>
                      </a:r>
                      <a:r>
                        <a:rPr lang="en-US" sz="2800" b="1" dirty="0"/>
                        <a:t> de pointes </a:t>
                      </a:r>
                      <a:r>
                        <a:rPr lang="en-US" sz="2800" dirty="0"/>
                        <a:t>arrhythmia. 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Unlike other drugs, this side effect</a:t>
                      </a:r>
                      <a:r>
                        <a:rPr lang="en-US" sz="2800" baseline="0" dirty="0">
                          <a:solidFill>
                            <a:srgbClr val="00B050"/>
                          </a:solidFill>
                        </a:rPr>
                        <a:t> can occur even in therapeutic dose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Anticholinergic adverse effects:  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</a:rPr>
                        <a:t>can be tolerated</a:t>
                      </a: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2800" dirty="0"/>
                        <a:t>Dry mouth - Blurred vision - Urinary retention – Constipation.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28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2800" dirty="0"/>
                        <a:t>Hypotension - due to depressing contractility &amp; vasodilatation.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ADRs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881668"/>
                  </a:ext>
                </a:extLst>
              </a:tr>
              <a:tr h="1129079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I.V.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GIVEN ORALLY (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Rarely given I.V.</a:t>
                      </a:r>
                      <a:r>
                        <a:rPr lang="en-US" sz="2800" dirty="0"/>
                        <a:t>). 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Administration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596711"/>
                  </a:ext>
                </a:extLst>
              </a:tr>
            </a:tbl>
          </a:graphicData>
        </a:graphic>
      </p:graphicFrame>
      <p:sp>
        <p:nvSpPr>
          <p:cNvPr id="5" name="مستطيل 10"/>
          <p:cNvSpPr/>
          <p:nvPr/>
        </p:nvSpPr>
        <p:spPr>
          <a:xfrm>
            <a:off x="8353168" y="7537622"/>
            <a:ext cx="1818436" cy="3147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Atrial 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 = عطر</a:t>
            </a:r>
          </a:p>
        </p:txBody>
      </p:sp>
      <p:sp>
        <p:nvSpPr>
          <p:cNvPr id="6" name="مستطيل 10"/>
          <p:cNvSpPr/>
          <p:nvPr/>
        </p:nvSpPr>
        <p:spPr>
          <a:xfrm>
            <a:off x="10171604" y="7537621"/>
            <a:ext cx="2683409" cy="3147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 العطر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So the queen like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مستطيل 10"/>
          <p:cNvSpPr/>
          <p:nvPr/>
        </p:nvSpPr>
        <p:spPr>
          <a:xfrm>
            <a:off x="13370011" y="12529754"/>
            <a:ext cx="3855308" cy="6672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في الأغلب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Caine = IV 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الا ال</a:t>
            </a:r>
            <a:r>
              <a:rPr lang="en-US" sz="2000" dirty="0">
                <a:solidFill>
                  <a:srgbClr val="7F7F7F"/>
                </a:solidFill>
              </a:rPr>
              <a:t>Q</a:t>
            </a:r>
            <a:r>
              <a:rPr lang="en-US" sz="2000" dirty="0">
                <a:solidFill>
                  <a:srgbClr val="FF0000"/>
                </a:solidFill>
              </a:rPr>
              <a:t>uini</a:t>
            </a:r>
            <a:r>
              <a:rPr lang="en-US" sz="2000" dirty="0">
                <a:solidFill>
                  <a:srgbClr val="7F7F7F"/>
                </a:solidFill>
              </a:rPr>
              <a:t>dine</a:t>
            </a:r>
            <a:endParaRPr lang="ar-SA" sz="2000" dirty="0">
              <a:solidFill>
                <a:srgbClr val="7F7F7F"/>
              </a:solidFill>
            </a:endParaRPr>
          </a:p>
          <a:p>
            <a:pPr algn="r" rtl="1"/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لانه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unique</a:t>
            </a:r>
            <a:endParaRPr lang="ar-S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مستطيل 10"/>
          <p:cNvSpPr/>
          <p:nvPr/>
        </p:nvSpPr>
        <p:spPr>
          <a:xfrm>
            <a:off x="20907633" y="10453816"/>
            <a:ext cx="2481714" cy="7166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SLE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= سلي نفسك ب الروك ميوزك </a:t>
            </a:r>
            <a:r>
              <a:rPr lang="en-US" sz="2000" dirty="0" err="1">
                <a:solidFill>
                  <a:srgbClr val="7F7F7F"/>
                </a:solidFill>
              </a:rPr>
              <a:t>P</a:t>
            </a:r>
            <a:r>
              <a:rPr lang="en-US" sz="2000" dirty="0" err="1">
                <a:solidFill>
                  <a:srgbClr val="FF0000"/>
                </a:solidFill>
              </a:rPr>
              <a:t>rok</a:t>
            </a:r>
            <a:r>
              <a:rPr lang="en-US" sz="2000" dirty="0" err="1">
                <a:solidFill>
                  <a:srgbClr val="7F7F7F"/>
                </a:solidFill>
              </a:rPr>
              <a:t>ainamide</a:t>
            </a:r>
            <a:endParaRPr lang="ar-SA" sz="900" dirty="0">
              <a:solidFill>
                <a:srgbClr val="7F7F7F"/>
              </a:solidFill>
            </a:endParaRPr>
          </a:p>
        </p:txBody>
      </p:sp>
      <p:sp>
        <p:nvSpPr>
          <p:cNvPr id="9" name="مستطيل 10"/>
          <p:cNvSpPr/>
          <p:nvPr/>
        </p:nvSpPr>
        <p:spPr>
          <a:xfrm>
            <a:off x="18672057" y="6351374"/>
            <a:ext cx="4471152" cy="6844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000" dirty="0">
                <a:solidFill>
                  <a:srgbClr val="7F7F7F"/>
                </a:solidFill>
              </a:rPr>
              <a:t>Pro =Professional ; cause its less toxic, No anticholinergic or α-blocking actions.</a:t>
            </a:r>
          </a:p>
        </p:txBody>
      </p:sp>
    </p:spTree>
    <p:extLst>
      <p:ext uri="{BB962C8B-B14F-4D97-AF65-F5344CB8AC3E}">
        <p14:creationId xmlns:p14="http://schemas.microsoft.com/office/powerpoint/2010/main" val="360685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82138" y="232756"/>
            <a:ext cx="1589200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torsades</a:t>
            </a:r>
            <a:r>
              <a:rPr lang="en-US" sz="5400" dirty="0">
                <a:solidFill>
                  <a:srgbClr val="0070C0"/>
                </a:solidFill>
              </a:rPr>
              <a:t> de pointes arrhythmia (twisting of the spikes):</a:t>
            </a:r>
            <a:endParaRPr lang="ar-SA" sz="5400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72493" y="10795065"/>
            <a:ext cx="156611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/>
              <a:t>It is the cause of </a:t>
            </a:r>
            <a:r>
              <a:rPr lang="en-US" sz="2800" dirty="0">
                <a:solidFill>
                  <a:srgbClr val="C00000"/>
                </a:solidFill>
              </a:rPr>
              <a:t>quinidine syncope </a:t>
            </a:r>
            <a:r>
              <a:rPr lang="en-US" sz="2800" dirty="0"/>
              <a:t>which is episodes of </a:t>
            </a:r>
            <a:r>
              <a:rPr lang="en-US" sz="2800" i="1" dirty="0"/>
              <a:t>fainting</a:t>
            </a:r>
            <a:r>
              <a:rPr lang="en-US" sz="2800" dirty="0"/>
              <a:t> develop at therapeutic plasma levels.</a:t>
            </a:r>
          </a:p>
          <a:p>
            <a:pPr marL="457200" indent="-457200">
              <a:buFont typeface="Wingdings" charset="2"/>
              <a:buChar char="v"/>
            </a:pPr>
            <a:r>
              <a:rPr lang="en-US" sz="2800" dirty="0"/>
              <a:t>May terminate spontaneously or lead to </a:t>
            </a:r>
            <a:r>
              <a:rPr lang="en-US" sz="2800" dirty="0">
                <a:solidFill>
                  <a:srgbClr val="C00000"/>
                </a:solidFill>
              </a:rPr>
              <a:t>fatal ventricular fibrillation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B050"/>
                </a:solidFill>
              </a:rPr>
              <a:t>Its lethal 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نتيجة بحث الصور عن ‪Torsades de poin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56" y="1566429"/>
            <a:ext cx="11745451" cy="88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4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2344"/>
              </p:ext>
            </p:extLst>
          </p:nvPr>
        </p:nvGraphicFramePr>
        <p:xfrm>
          <a:off x="1" y="0"/>
          <a:ext cx="23766462" cy="13403179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5941616">
                  <a:extLst>
                    <a:ext uri="{9D8B030D-6E8A-4147-A177-3AD203B41FA5}">
                      <a16:colId xmlns:a16="http://schemas.microsoft.com/office/drawing/2014/main" xmlns="" val="3767159453"/>
                    </a:ext>
                  </a:extLst>
                </a:gridCol>
                <a:gridCol w="5941616">
                  <a:extLst>
                    <a:ext uri="{9D8B030D-6E8A-4147-A177-3AD203B41FA5}">
                      <a16:colId xmlns:a16="http://schemas.microsoft.com/office/drawing/2014/main" xmlns="" val="3242392004"/>
                    </a:ext>
                  </a:extLst>
                </a:gridCol>
                <a:gridCol w="8759030">
                  <a:extLst>
                    <a:ext uri="{9D8B030D-6E8A-4147-A177-3AD203B41FA5}">
                      <a16:colId xmlns:a16="http://schemas.microsoft.com/office/drawing/2014/main" xmlns="" val="5977103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916031322"/>
                    </a:ext>
                  </a:extLst>
                </a:gridCol>
              </a:tblGrid>
              <a:tr h="1002413">
                <a:tc>
                  <a:txBody>
                    <a:bodyPr/>
                    <a:lstStyle/>
                    <a:p>
                      <a:pPr algn="ctr" rtl="0"/>
                      <a:r>
                        <a:rPr lang="en-US" sz="4800" dirty="0"/>
                        <a:t>CLASS IC</a:t>
                      </a:r>
                      <a:endParaRPr lang="ar-SA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4800" dirty="0"/>
                        <a:t>CLASS IB</a:t>
                      </a:r>
                      <a:endParaRPr lang="ar-SA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CLASS</a:t>
                      </a:r>
                      <a:endParaRPr lang="ar-SA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155320"/>
                  </a:ext>
                </a:extLst>
              </a:tr>
              <a:tr h="844918"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solidFill>
                            <a:srgbClr val="C00000"/>
                          </a:solidFill>
                        </a:rPr>
                        <a:t>Flecainide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Mexiletine</a:t>
                      </a:r>
                      <a:endParaRPr lang="ar-SA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 dirty="0">
                          <a:solidFill>
                            <a:srgbClr val="7030A0"/>
                          </a:solidFill>
                        </a:rPr>
                        <a:t>Lidocaine</a:t>
                      </a:r>
                      <a:endParaRPr lang="ar-SA" sz="440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Drug 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213426"/>
                  </a:ext>
                </a:extLst>
              </a:tr>
              <a:tr h="4450171">
                <a:tc>
                  <a:txBody>
                    <a:bodyPr/>
                    <a:lstStyle/>
                    <a:p>
                      <a:pPr marL="0" indent="0" algn="ctr" rtl="0"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The most potent membrane stabilizer available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Supraventricular arrhythmias. 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Wolff-Parkinson-White syndrome (WPW).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(explained</a:t>
                      </a:r>
                      <a:r>
                        <a:rPr lang="en-US" sz="1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next slide)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Very effective in ventricular arrhythmias, but very high risk of pro-arrhythmia. 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Should be reserved for resistant arrhythmias.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Ventricular arrhythmia.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32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Digitalis-induced arrhythmias.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2000" dirty="0">
                          <a:solidFill>
                            <a:srgbClr val="A6A6A6"/>
                          </a:solidFill>
                        </a:rPr>
                        <a:t>(Digitalis are drugs used for congestive heart failure and atrial arrhythmias, yet cause ventricular and other types of arrhythmia as side effect)</a:t>
                      </a:r>
                      <a:endParaRPr lang="ar-SA" sz="3200" dirty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Treatment of emergency ventricular arrhythmias </a:t>
                      </a:r>
                      <a:r>
                        <a:rPr lang="en-US" sz="3200" dirty="0"/>
                        <a:t>e.g.: </a:t>
                      </a:r>
                    </a:p>
                    <a:p>
                      <a:pPr marL="457200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During surgery </a:t>
                      </a:r>
                    </a:p>
                    <a:p>
                      <a:pPr marL="457200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Following acute myocardial infarction.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Should</a:t>
                      </a:r>
                      <a:r>
                        <a:rPr lang="en-US" sz="3200" baseline="0" dirty="0">
                          <a:solidFill>
                            <a:srgbClr val="00B050"/>
                          </a:solidFill>
                        </a:rPr>
                        <a:t> be available in ER &amp; ICU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algn="l" rtl="0">
                        <a:buFontTx/>
                        <a:buNone/>
                      </a:pPr>
                      <a:endParaRPr lang="en-US" sz="3200" dirty="0"/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NOT effective in atrial arrhythmias.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Therapeutic uses: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700262"/>
                  </a:ext>
                </a:extLst>
              </a:tr>
              <a:tr h="4450171"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Pro-arrhythmia.</a:t>
                      </a: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endParaRPr lang="en-US" sz="3200" dirty="0"/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CNS : </a:t>
                      </a: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dizziness, tremor, blurred vision, abnormal taste sensations </a:t>
                      </a:r>
                      <a:r>
                        <a:rPr lang="en-US" sz="1800" dirty="0">
                          <a:solidFill>
                            <a:srgbClr val="A6A6A6"/>
                          </a:solidFill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A6A6A6"/>
                          </a:solidFill>
                        </a:rPr>
                        <a:t>Dysgeusia</a:t>
                      </a:r>
                      <a:r>
                        <a:rPr lang="en-US" sz="1800" dirty="0">
                          <a:solidFill>
                            <a:srgbClr val="A6A6A6"/>
                          </a:solidFill>
                        </a:rPr>
                        <a:t>)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paraesthesia</a:t>
                      </a:r>
                      <a:r>
                        <a:rPr lang="en-US" sz="3200" dirty="0"/>
                        <a:t>.</a:t>
                      </a:r>
                    </a:p>
                    <a:p>
                      <a:pPr marL="514350" lvl="0" indent="-514350" algn="l" rtl="0">
                        <a:buFont typeface="+mj-lt"/>
                        <a:buAutoNum type="arabicPeriod"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heart failure due to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</a:rPr>
                        <a:t>ve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 inotropic effect.</a:t>
                      </a:r>
                      <a:endParaRPr lang="ar-SA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GIT: </a:t>
                      </a: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2800" dirty="0"/>
                        <a:t>Nausea , Vomiting.</a:t>
                      </a:r>
                    </a:p>
                    <a:p>
                      <a:pPr algn="l" rtl="0"/>
                      <a:endParaRPr lang="en-US" sz="3200" dirty="0"/>
                    </a:p>
                    <a:p>
                      <a:pPr marL="514350" indent="-514350" algn="l" rtl="0">
                        <a:buFont typeface="+mj-lt"/>
                        <a:buAutoNum type="arabicPeriod" startAt="2"/>
                      </a:pPr>
                      <a:r>
                        <a:rPr lang="en-US" sz="3200" dirty="0"/>
                        <a:t>CNS: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since it’s similar in action to Lidocaine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2800" dirty="0"/>
                        <a:t>Tremor, Drowsiness, Diplopia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Double-vision).</a:t>
                      </a:r>
                    </a:p>
                    <a:p>
                      <a:pPr algn="l" rtl="0"/>
                      <a:endParaRPr lang="en-US" sz="3200" dirty="0"/>
                    </a:p>
                    <a:p>
                      <a:pPr marL="514350" indent="-514350" algn="l" rtl="0">
                        <a:buFont typeface="+mj-lt"/>
                        <a:buAutoNum type="arabicPeriod" startAt="3"/>
                      </a:pPr>
                      <a:r>
                        <a:rPr lang="en-US" sz="3200" dirty="0"/>
                        <a:t>CVS:</a:t>
                      </a:r>
                    </a:p>
                    <a:p>
                      <a:pPr marL="1405570" lvl="1" indent="-514350" algn="l" rtl="0">
                        <a:buFont typeface="Arial" charset="0"/>
                        <a:buChar char="•"/>
                      </a:pPr>
                      <a:r>
                        <a:rPr lang="en-US" sz="2800" dirty="0"/>
                        <a:t>Arrhythmias &amp; Hypotension.</a:t>
                      </a:r>
                      <a:endParaRPr lang="ar-S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Hypotension. 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depresses</a:t>
                      </a:r>
                      <a:r>
                        <a:rPr lang="en-US" sz="3200" baseline="0" dirty="0">
                          <a:solidFill>
                            <a:srgbClr val="00B050"/>
                          </a:solidFill>
                        </a:rPr>
                        <a:t> contractility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514350" indent="-514350" algn="l" rtl="0">
                        <a:buFont typeface="+mj-lt"/>
                        <a:buAutoNum type="arabicPeriod"/>
                      </a:pPr>
                      <a:r>
                        <a:rPr lang="en-US" sz="3200" dirty="0"/>
                        <a:t>CNS ADRs </a:t>
                      </a:r>
                      <a:r>
                        <a:rPr lang="en-US" sz="2000" dirty="0">
                          <a:solidFill>
                            <a:srgbClr val="A6A6A6"/>
                          </a:solidFill>
                        </a:rPr>
                        <a:t>(similar to other local anesthetics)</a:t>
                      </a:r>
                      <a:r>
                        <a:rPr lang="en-US" sz="3200" dirty="0"/>
                        <a:t>: </a:t>
                      </a: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Paresthesia. </a:t>
                      </a:r>
                      <a:r>
                        <a:rPr lang="ar-SA" sz="3200" dirty="0">
                          <a:solidFill>
                            <a:srgbClr val="00B050"/>
                          </a:solidFill>
                        </a:rPr>
                        <a:t>تنميل بالاصابع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Tremor.</a:t>
                      </a:r>
                      <a:r>
                        <a:rPr lang="ar-SA" sz="3200" dirty="0"/>
                        <a:t> </a:t>
                      </a:r>
                      <a:r>
                        <a:rPr lang="ar-SA" sz="3200" baseline="0" dirty="0"/>
                        <a:t>   </a:t>
                      </a:r>
                      <a:r>
                        <a:rPr lang="ar-SA" sz="3200" baseline="0" dirty="0">
                          <a:solidFill>
                            <a:srgbClr val="00B050"/>
                          </a:solidFill>
                        </a:rPr>
                        <a:t>رعشة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Dysarthria (slurred speech). </a:t>
                      </a:r>
                      <a:r>
                        <a:rPr lang="ar-SA" sz="3200" dirty="0"/>
                        <a:t> </a:t>
                      </a:r>
                      <a:r>
                        <a:rPr lang="ar-SA" sz="3200" dirty="0">
                          <a:solidFill>
                            <a:srgbClr val="00B050"/>
                          </a:solidFill>
                        </a:rPr>
                        <a:t>ثقل</a:t>
                      </a:r>
                      <a:r>
                        <a:rPr lang="ar-SA" sz="3200" baseline="0" dirty="0">
                          <a:solidFill>
                            <a:srgbClr val="00B050"/>
                          </a:solidFill>
                        </a:rPr>
                        <a:t> باللسان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Tinnitus.</a:t>
                      </a:r>
                      <a:r>
                        <a:rPr lang="ar-SA" sz="3200" dirty="0"/>
                        <a:t> </a:t>
                      </a:r>
                      <a:r>
                        <a:rPr lang="ar-SA" sz="3200" dirty="0">
                          <a:solidFill>
                            <a:srgbClr val="00B050"/>
                          </a:solidFill>
                        </a:rPr>
                        <a:t>طنين بالاذن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/>
                        <a:t>Confusion.</a:t>
                      </a:r>
                    </a:p>
                    <a:p>
                      <a:pPr marL="1348420" lvl="1" indent="-457200" algn="l" rtl="0">
                        <a:buFont typeface="Arial" charset="0"/>
                        <a:buChar char="•"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Convulsions</a:t>
                      </a:r>
                      <a:r>
                        <a:rPr lang="en-US" sz="3200" dirty="0"/>
                        <a:t>.</a:t>
                      </a:r>
                      <a:r>
                        <a:rPr lang="ar-SA" sz="3200" dirty="0"/>
                        <a:t> </a:t>
                      </a:r>
                      <a:r>
                        <a:rPr lang="ar-SA" sz="3200" dirty="0">
                          <a:solidFill>
                            <a:srgbClr val="00B050"/>
                          </a:solidFill>
                        </a:rPr>
                        <a:t>تشنجات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ADRs 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888747"/>
                  </a:ext>
                </a:extLst>
              </a:tr>
              <a:tr h="1084635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-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Effective ORALLY.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Given I.V. bolus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(small amount given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 by syringe in </a:t>
                      </a:r>
                      <a:r>
                        <a:rPr lang="en-US" sz="2000" baseline="0" dirty="0" err="1">
                          <a:solidFill>
                            <a:srgbClr val="00B050"/>
                          </a:solidFill>
                        </a:rPr>
                        <a:t>mins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dirty="0"/>
                        <a:t>or slow infusion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(mixing drug with saline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 and attaching it to a pump that infuse it drop by drop within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</a:rPr>
                        <a:t>hrs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dirty="0"/>
                        <a:t>(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NOT effective orally due to only 3% bioavailability</a:t>
                      </a:r>
                      <a:r>
                        <a:rPr lang="en-US" sz="3200" dirty="0"/>
                        <a:t>).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Administration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104511"/>
                  </a:ext>
                </a:extLst>
              </a:tr>
              <a:tr h="582957"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-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10 Hours.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2 Hours.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/>
                        <a:t>t</a:t>
                      </a:r>
                      <a:r>
                        <a:rPr lang="en-US" sz="3200" baseline="-25000" dirty="0"/>
                        <a:t>1/2</a:t>
                      </a:r>
                      <a:endParaRPr lang="ar-SA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39749"/>
                  </a:ext>
                </a:extLst>
              </a:tr>
            </a:tbl>
          </a:graphicData>
        </a:graphic>
      </p:graphicFrame>
      <p:sp>
        <p:nvSpPr>
          <p:cNvPr id="3" name="مستطيل 10"/>
          <p:cNvSpPr/>
          <p:nvPr/>
        </p:nvSpPr>
        <p:spPr>
          <a:xfrm>
            <a:off x="8007179" y="2916195"/>
            <a:ext cx="3494968" cy="61783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000" dirty="0">
                <a:solidFill>
                  <a:srgbClr val="7F7F7F"/>
                </a:solidFill>
              </a:rPr>
              <a:t>Lidocaine = (Lee do what u can) ( to save people in ER ) </a:t>
            </a:r>
          </a:p>
        </p:txBody>
      </p:sp>
      <p:sp>
        <p:nvSpPr>
          <p:cNvPr id="5" name="مستطيل 10"/>
          <p:cNvSpPr/>
          <p:nvPr/>
        </p:nvSpPr>
        <p:spPr>
          <a:xfrm>
            <a:off x="14012562" y="5313406"/>
            <a:ext cx="3484605" cy="8402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dirty="0">
                <a:solidFill>
                  <a:srgbClr val="7F7F7F"/>
                </a:solidFill>
              </a:rPr>
              <a:t>ابطال الديجيتال</a:t>
            </a:r>
            <a:r>
              <a:rPr lang="en-US" sz="2400" dirty="0">
                <a:solidFill>
                  <a:srgbClr val="7F7F7F"/>
                </a:solidFill>
              </a:rPr>
              <a:t>was excellent (Digitalis) </a:t>
            </a:r>
            <a:r>
              <a:rPr lang="ar-SA" sz="2400" dirty="0">
                <a:solidFill>
                  <a:srgbClr val="7F7F7F"/>
                </a:solidFill>
              </a:rPr>
              <a:t> </a:t>
            </a:r>
            <a:r>
              <a:rPr lang="en-US" sz="2400" dirty="0">
                <a:solidFill>
                  <a:srgbClr val="7F7F7F"/>
                </a:solidFill>
              </a:rPr>
              <a:t>(Mexiletine)</a:t>
            </a:r>
          </a:p>
        </p:txBody>
      </p:sp>
      <p:sp>
        <p:nvSpPr>
          <p:cNvPr id="6" name="مستطيل 10"/>
          <p:cNvSpPr/>
          <p:nvPr/>
        </p:nvSpPr>
        <p:spPr>
          <a:xfrm>
            <a:off x="12529751" y="12208475"/>
            <a:ext cx="4744994" cy="4448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400" dirty="0">
                <a:solidFill>
                  <a:srgbClr val="7F7F7F"/>
                </a:solidFill>
              </a:rPr>
              <a:t>Effective orally, Mexile</a:t>
            </a:r>
            <a:r>
              <a:rPr lang="en-US" sz="2400" dirty="0">
                <a:solidFill>
                  <a:srgbClr val="FF0000"/>
                </a:solidFill>
              </a:rPr>
              <a:t>tine</a:t>
            </a:r>
            <a:r>
              <a:rPr lang="en-US" sz="2400" dirty="0">
                <a:solidFill>
                  <a:srgbClr val="7F7F7F"/>
                </a:solidFill>
              </a:rPr>
              <a:t> = tongue </a:t>
            </a:r>
          </a:p>
        </p:txBody>
      </p:sp>
      <p:sp>
        <p:nvSpPr>
          <p:cNvPr id="7" name="مستطيل 10"/>
          <p:cNvSpPr/>
          <p:nvPr/>
        </p:nvSpPr>
        <p:spPr>
          <a:xfrm>
            <a:off x="22266874" y="5535828"/>
            <a:ext cx="1326593" cy="5931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en-US" sz="2000" dirty="0">
                <a:solidFill>
                  <a:srgbClr val="7F7F7F"/>
                </a:solidFill>
              </a:rPr>
              <a:t>WPW = </a:t>
            </a:r>
            <a:r>
              <a:rPr lang="en-US" sz="2000" dirty="0" err="1">
                <a:solidFill>
                  <a:srgbClr val="7F7F7F"/>
                </a:solidFill>
              </a:rPr>
              <a:t>iNi</a:t>
            </a:r>
            <a:r>
              <a:rPr lang="en-US" sz="2000" dirty="0">
                <a:solidFill>
                  <a:srgbClr val="7F7F7F"/>
                </a:solidFill>
              </a:rPr>
              <a:t> Fleca</a:t>
            </a:r>
            <a:r>
              <a:rPr lang="en-US" sz="2000" dirty="0">
                <a:solidFill>
                  <a:srgbClr val="FF0000"/>
                </a:solidFill>
              </a:rPr>
              <a:t>ini</a:t>
            </a:r>
            <a:r>
              <a:rPr lang="en-US" sz="2000" dirty="0">
                <a:solidFill>
                  <a:srgbClr val="7F7F7F"/>
                </a:solidFill>
              </a:rPr>
              <a:t>de </a:t>
            </a:r>
          </a:p>
        </p:txBody>
      </p:sp>
    </p:spTree>
    <p:extLst>
      <p:ext uri="{BB962C8B-B14F-4D97-AF65-F5344CB8AC3E}">
        <p14:creationId xmlns:p14="http://schemas.microsoft.com/office/powerpoint/2010/main" val="14633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82138" y="232756"/>
            <a:ext cx="1218645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Wolff-Parkinson-White syndrome:</a:t>
            </a:r>
            <a:endParaRPr lang="ar-SA" sz="5400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126" y="1359977"/>
            <a:ext cx="13874940" cy="90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28800" y="10400323"/>
            <a:ext cx="210552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Pre-excitation of the ventricles due to an accessory pathway known as the Bundle of Kent.</a:t>
            </a:r>
            <a:r>
              <a:rPr lang="en-US" sz="2400" dirty="0">
                <a:solidFill>
                  <a:srgbClr val="A6A6A6"/>
                </a:solidFill>
              </a:rPr>
              <a:t>(the electrical signal re-enters the AV node)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In normal heart the only connection between atria and ventricles is the AV node, some people have congenital abnormality that there’s an accessory piece of pathway called bundle of </a:t>
            </a:r>
            <a:r>
              <a:rPr lang="en-US" sz="2400" dirty="0" err="1">
                <a:solidFill>
                  <a:srgbClr val="00B050"/>
                </a:solidFill>
              </a:rPr>
              <a:t>kent</a:t>
            </a:r>
            <a:r>
              <a:rPr lang="en-US" sz="2400" dirty="0">
                <a:solidFill>
                  <a:srgbClr val="00B050"/>
                </a:solidFill>
              </a:rPr>
              <a:t>. In this case, the impulses will re-enter and there will be a circle.</a:t>
            </a:r>
            <a:endParaRPr lang="ar-S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0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1994</Words>
  <Application>Microsoft Macintosh PowerPoint</Application>
  <PresentationFormat>Custom</PresentationFormat>
  <Paragraphs>335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غاده</cp:lastModifiedBy>
  <cp:revision>123</cp:revision>
  <dcterms:created xsi:type="dcterms:W3CDTF">2016-12-17T14:42:51Z</dcterms:created>
  <dcterms:modified xsi:type="dcterms:W3CDTF">2017-03-28T16:39:40Z</dcterms:modified>
</cp:coreProperties>
</file>