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notesMasterIdLst>
    <p:notesMasterId r:id="rId20"/>
  </p:notesMasterIdLst>
  <p:handoutMasterIdLst>
    <p:handoutMasterId r:id="rId21"/>
  </p:handoutMasterIdLst>
  <p:sldIdLst>
    <p:sldId id="256" r:id="rId2"/>
    <p:sldId id="262" r:id="rId3"/>
    <p:sldId id="273" r:id="rId4"/>
    <p:sldId id="264" r:id="rId5"/>
    <p:sldId id="265" r:id="rId6"/>
    <p:sldId id="274" r:id="rId7"/>
    <p:sldId id="266" r:id="rId8"/>
    <p:sldId id="267" r:id="rId9"/>
    <p:sldId id="272" r:id="rId10"/>
    <p:sldId id="269" r:id="rId11"/>
    <p:sldId id="270" r:id="rId12"/>
    <p:sldId id="271" r:id="rId13"/>
    <p:sldId id="275" r:id="rId14"/>
    <p:sldId id="276" r:id="rId15"/>
    <p:sldId id="278" r:id="rId16"/>
    <p:sldId id="279" r:id="rId17"/>
    <p:sldId id="280" r:id="rId18"/>
    <p:sldId id="258" r:id="rId19"/>
  </p:sldIdLst>
  <p:sldSz cx="23766463" cy="133683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theer m." initials="A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A6A6A6"/>
    <a:srgbClr val="9B261F"/>
    <a:srgbClr val="9A2720"/>
    <a:srgbClr val="2C6CA8"/>
    <a:srgbClr val="3871AA"/>
    <a:srgbClr val="2E6AA6"/>
    <a:srgbClr val="5787B7"/>
    <a:srgbClr val="B7635E"/>
    <a:srgbClr val="B7B7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15" autoAdjust="0"/>
    <p:restoredTop sz="93895"/>
  </p:normalViewPr>
  <p:slideViewPr>
    <p:cSldViewPr snapToGrid="0">
      <p:cViewPr varScale="1">
        <p:scale>
          <a:sx n="38" d="100"/>
          <a:sy n="38" d="100"/>
        </p:scale>
        <p:origin x="1544" y="208"/>
      </p:cViewPr>
      <p:guideLst/>
    </p:cSldViewPr>
  </p:slideViewPr>
  <p:notesTextViewPr>
    <p:cViewPr>
      <p:scale>
        <a:sx n="1" d="1"/>
        <a:sy n="1" d="1"/>
      </p:scale>
      <p:origin x="0" y="0"/>
    </p:cViewPr>
  </p:notesTextViewPr>
  <p:notesViewPr>
    <p:cSldViewPr snapToGrid="0">
      <p:cViewPr varScale="1">
        <p:scale>
          <a:sx n="59" d="100"/>
          <a:sy n="59" d="100"/>
        </p:scale>
        <p:origin x="2790" y="8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commentAuthors" Target="commentAuthor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sz="quarter" idx="1"/>
          </p:nvPr>
        </p:nvSpPr>
        <p:spPr>
          <a:xfrm>
            <a:off x="1588" y="0"/>
            <a:ext cx="2971800" cy="458788"/>
          </a:xfrm>
          <a:prstGeom prst="rect">
            <a:avLst/>
          </a:prstGeom>
        </p:spPr>
        <p:txBody>
          <a:bodyPr vert="horz" lIns="91440" tIns="45720" rIns="91440" bIns="45720" rtlCol="1"/>
          <a:lstStyle>
            <a:lvl1pPr algn="l">
              <a:defRPr sz="1200"/>
            </a:lvl1pPr>
          </a:lstStyle>
          <a:p>
            <a:fld id="{568CC328-BCC7-427E-91F6-15C1D27D823B}" type="datetimeFigureOut">
              <a:rPr lang="ar-SA" smtClean="0"/>
              <a:t>7 رجب، 1438</a:t>
            </a:fld>
            <a:endParaRPr lang="ar-SA"/>
          </a:p>
        </p:txBody>
      </p:sp>
      <p:sp>
        <p:nvSpPr>
          <p:cNvPr id="4" name="Footer Placeholder 3"/>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5" name="Slide Number Placeholder 4"/>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l">
              <a:defRPr sz="1200"/>
            </a:lvl1pPr>
          </a:lstStyle>
          <a:p>
            <a:fld id="{196D95BB-7931-4331-8138-716F823AB20C}" type="slidenum">
              <a:rPr lang="ar-SA" smtClean="0"/>
              <a:t>‹#›</a:t>
            </a:fld>
            <a:endParaRPr lang="ar-SA"/>
          </a:p>
        </p:txBody>
      </p:sp>
    </p:spTree>
    <p:extLst>
      <p:ext uri="{BB962C8B-B14F-4D97-AF65-F5344CB8AC3E}">
        <p14:creationId xmlns:p14="http://schemas.microsoft.com/office/powerpoint/2010/main" val="151869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9A8D08-045B-4466-9F7D-D1037B45358C}" type="datetimeFigureOut">
              <a:rPr lang="en-US" smtClean="0"/>
              <a:t>4/3/17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BE3CDC-BBCB-493C-B2EF-FA0E3B60DDD2}" type="slidenum">
              <a:rPr lang="en-US" smtClean="0"/>
              <a:t>‹#›</a:t>
            </a:fld>
            <a:endParaRPr lang="en-US"/>
          </a:p>
        </p:txBody>
      </p:sp>
    </p:spTree>
    <p:extLst>
      <p:ext uri="{BB962C8B-B14F-4D97-AF65-F5344CB8AC3E}">
        <p14:creationId xmlns:p14="http://schemas.microsoft.com/office/powerpoint/2010/main" val="4094642514"/>
      </p:ext>
    </p:extLst>
  </p:cSld>
  <p:clrMap bg1="lt1" tx1="dk1" bg2="lt2" tx2="dk2" accent1="accent1" accent2="accent2" accent3="accent3" accent4="accent4" accent5="accent5" accent6="accent6" hlink="hlink" folHlink="folHlink"/>
  <p:notesStyle>
    <a:lvl1pPr marL="0" algn="l" defTabSz="1106698" rtl="0" eaLnBrk="1" latinLnBrk="0" hangingPunct="1">
      <a:defRPr sz="1452" kern="1200">
        <a:solidFill>
          <a:schemeClr val="tx1"/>
        </a:solidFill>
        <a:latin typeface="+mn-lt"/>
        <a:ea typeface="+mn-ea"/>
        <a:cs typeface="+mn-cs"/>
      </a:defRPr>
    </a:lvl1pPr>
    <a:lvl2pPr marL="553349" algn="l" defTabSz="1106698" rtl="0" eaLnBrk="1" latinLnBrk="0" hangingPunct="1">
      <a:defRPr sz="1452" kern="1200">
        <a:solidFill>
          <a:schemeClr val="tx1"/>
        </a:solidFill>
        <a:latin typeface="+mn-lt"/>
        <a:ea typeface="+mn-ea"/>
        <a:cs typeface="+mn-cs"/>
      </a:defRPr>
    </a:lvl2pPr>
    <a:lvl3pPr marL="1106698" algn="l" defTabSz="1106698" rtl="0" eaLnBrk="1" latinLnBrk="0" hangingPunct="1">
      <a:defRPr sz="1452" kern="1200">
        <a:solidFill>
          <a:schemeClr val="tx1"/>
        </a:solidFill>
        <a:latin typeface="+mn-lt"/>
        <a:ea typeface="+mn-ea"/>
        <a:cs typeface="+mn-cs"/>
      </a:defRPr>
    </a:lvl3pPr>
    <a:lvl4pPr marL="1660047" algn="l" defTabSz="1106698" rtl="0" eaLnBrk="1" latinLnBrk="0" hangingPunct="1">
      <a:defRPr sz="1452" kern="1200">
        <a:solidFill>
          <a:schemeClr val="tx1"/>
        </a:solidFill>
        <a:latin typeface="+mn-lt"/>
        <a:ea typeface="+mn-ea"/>
        <a:cs typeface="+mn-cs"/>
      </a:defRPr>
    </a:lvl4pPr>
    <a:lvl5pPr marL="2213397" algn="l" defTabSz="1106698" rtl="0" eaLnBrk="1" latinLnBrk="0" hangingPunct="1">
      <a:defRPr sz="1452" kern="1200">
        <a:solidFill>
          <a:schemeClr val="tx1"/>
        </a:solidFill>
        <a:latin typeface="+mn-lt"/>
        <a:ea typeface="+mn-ea"/>
        <a:cs typeface="+mn-cs"/>
      </a:defRPr>
    </a:lvl5pPr>
    <a:lvl6pPr marL="2766746" algn="l" defTabSz="1106698" rtl="0" eaLnBrk="1" latinLnBrk="0" hangingPunct="1">
      <a:defRPr sz="1452" kern="1200">
        <a:solidFill>
          <a:schemeClr val="tx1"/>
        </a:solidFill>
        <a:latin typeface="+mn-lt"/>
        <a:ea typeface="+mn-ea"/>
        <a:cs typeface="+mn-cs"/>
      </a:defRPr>
    </a:lvl6pPr>
    <a:lvl7pPr marL="3320095" algn="l" defTabSz="1106698" rtl="0" eaLnBrk="1" latinLnBrk="0" hangingPunct="1">
      <a:defRPr sz="1452" kern="1200">
        <a:solidFill>
          <a:schemeClr val="tx1"/>
        </a:solidFill>
        <a:latin typeface="+mn-lt"/>
        <a:ea typeface="+mn-ea"/>
        <a:cs typeface="+mn-cs"/>
      </a:defRPr>
    </a:lvl7pPr>
    <a:lvl8pPr marL="3873444" algn="l" defTabSz="1106698" rtl="0" eaLnBrk="1" latinLnBrk="0" hangingPunct="1">
      <a:defRPr sz="1452" kern="1200">
        <a:solidFill>
          <a:schemeClr val="tx1"/>
        </a:solidFill>
        <a:latin typeface="+mn-lt"/>
        <a:ea typeface="+mn-ea"/>
        <a:cs typeface="+mn-cs"/>
      </a:defRPr>
    </a:lvl8pPr>
    <a:lvl9pPr marL="4426793" algn="l" defTabSz="1106698" rtl="0" eaLnBrk="1" latinLnBrk="0" hangingPunct="1">
      <a:defRPr sz="145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BE3CDC-BBCB-493C-B2EF-FA0E3B60DDD2}" type="slidenum">
              <a:rPr lang="en-US" smtClean="0"/>
              <a:t>1</a:t>
            </a:fld>
            <a:endParaRPr lang="en-US"/>
          </a:p>
        </p:txBody>
      </p:sp>
    </p:spTree>
    <p:extLst>
      <p:ext uri="{BB962C8B-B14F-4D97-AF65-F5344CB8AC3E}">
        <p14:creationId xmlns:p14="http://schemas.microsoft.com/office/powerpoint/2010/main" val="731438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BE3CDC-BBCB-493C-B2EF-FA0E3B60DDD2}" type="slidenum">
              <a:rPr lang="en-US" smtClean="0"/>
              <a:t>3</a:t>
            </a:fld>
            <a:endParaRPr lang="en-US"/>
          </a:p>
        </p:txBody>
      </p:sp>
    </p:spTree>
    <p:extLst>
      <p:ext uri="{BB962C8B-B14F-4D97-AF65-F5344CB8AC3E}">
        <p14:creationId xmlns:p14="http://schemas.microsoft.com/office/powerpoint/2010/main" val="158613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a:p>
        </p:txBody>
      </p:sp>
      <p:sp>
        <p:nvSpPr>
          <p:cNvPr id="4" name="Slide Number Placeholder 3"/>
          <p:cNvSpPr>
            <a:spLocks noGrp="1"/>
          </p:cNvSpPr>
          <p:nvPr>
            <p:ph type="sldNum" sz="quarter" idx="10"/>
          </p:nvPr>
        </p:nvSpPr>
        <p:spPr/>
        <p:txBody>
          <a:bodyPr/>
          <a:lstStyle/>
          <a:p>
            <a:fld id="{9ABE3CDC-BBCB-493C-B2EF-FA0E3B60DDD2}" type="slidenum">
              <a:rPr lang="en-US" smtClean="0"/>
              <a:t>5</a:t>
            </a:fld>
            <a:endParaRPr lang="en-US"/>
          </a:p>
        </p:txBody>
      </p:sp>
    </p:spTree>
    <p:extLst>
      <p:ext uri="{BB962C8B-B14F-4D97-AF65-F5344CB8AC3E}">
        <p14:creationId xmlns:p14="http://schemas.microsoft.com/office/powerpoint/2010/main" val="1445562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1106698" rtl="1" eaLnBrk="1" latinLnBrk="0" hangingPunct="1"/>
            <a:endParaRPr lang="en-US" dirty="0"/>
          </a:p>
        </p:txBody>
      </p:sp>
      <p:sp>
        <p:nvSpPr>
          <p:cNvPr id="4" name="Slide Number Placeholder 3"/>
          <p:cNvSpPr>
            <a:spLocks noGrp="1"/>
          </p:cNvSpPr>
          <p:nvPr>
            <p:ph type="sldNum" sz="quarter" idx="10"/>
          </p:nvPr>
        </p:nvSpPr>
        <p:spPr/>
        <p:txBody>
          <a:bodyPr/>
          <a:lstStyle/>
          <a:p>
            <a:fld id="{9ABE3CDC-BBCB-493C-B2EF-FA0E3B60DDD2}" type="slidenum">
              <a:rPr lang="en-US" smtClean="0"/>
              <a:t>7</a:t>
            </a:fld>
            <a:endParaRPr lang="en-US"/>
          </a:p>
        </p:txBody>
      </p:sp>
    </p:spTree>
    <p:extLst>
      <p:ext uri="{BB962C8B-B14F-4D97-AF65-F5344CB8AC3E}">
        <p14:creationId xmlns:p14="http://schemas.microsoft.com/office/powerpoint/2010/main" val="501360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BE3CDC-BBCB-493C-B2EF-FA0E3B60DDD2}" type="slidenum">
              <a:rPr lang="en-US" smtClean="0"/>
              <a:t>12</a:t>
            </a:fld>
            <a:endParaRPr lang="en-US"/>
          </a:p>
        </p:txBody>
      </p:sp>
    </p:spTree>
    <p:extLst>
      <p:ext uri="{BB962C8B-B14F-4D97-AF65-F5344CB8AC3E}">
        <p14:creationId xmlns:p14="http://schemas.microsoft.com/office/powerpoint/2010/main" val="602079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png"/><Relationship Id="rId10" Type="http://schemas.openxmlformats.org/officeDocument/2006/relationships/image" Target="../media/image2.jp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70808" y="2187829"/>
            <a:ext cx="17824847" cy="4654162"/>
          </a:xfrm>
        </p:spPr>
        <p:txBody>
          <a:bodyPr anchor="b"/>
          <a:lstStyle>
            <a:lvl1pPr algn="ctr">
              <a:defRPr sz="11696"/>
            </a:lvl1pPr>
          </a:lstStyle>
          <a:p>
            <a:r>
              <a:rPr lang="en-US" smtClean="0"/>
              <a:t>Click to edit Master title style</a:t>
            </a:r>
            <a:endParaRPr lang="en-US" dirty="0"/>
          </a:p>
        </p:txBody>
      </p:sp>
      <p:sp>
        <p:nvSpPr>
          <p:cNvPr id="3" name="Subtitle 2"/>
          <p:cNvSpPr>
            <a:spLocks noGrp="1"/>
          </p:cNvSpPr>
          <p:nvPr>
            <p:ph type="subTitle" idx="1"/>
          </p:nvPr>
        </p:nvSpPr>
        <p:spPr>
          <a:xfrm>
            <a:off x="2970808" y="7021473"/>
            <a:ext cx="17824847" cy="3227586"/>
          </a:xfrm>
        </p:spPr>
        <p:txBody>
          <a:bodyPr/>
          <a:lstStyle>
            <a:lvl1pPr marL="0" indent="0" algn="ctr">
              <a:buNone/>
              <a:defRPr sz="4678"/>
            </a:lvl1pPr>
            <a:lvl2pPr marL="891220" indent="0" algn="ctr">
              <a:buNone/>
              <a:defRPr sz="3899"/>
            </a:lvl2pPr>
            <a:lvl3pPr marL="1782440" indent="0" algn="ctr">
              <a:buNone/>
              <a:defRPr sz="3509"/>
            </a:lvl3pPr>
            <a:lvl4pPr marL="2673660" indent="0" algn="ctr">
              <a:buNone/>
              <a:defRPr sz="3119"/>
            </a:lvl4pPr>
            <a:lvl5pPr marL="3564880" indent="0" algn="ctr">
              <a:buNone/>
              <a:defRPr sz="3119"/>
            </a:lvl5pPr>
            <a:lvl6pPr marL="4456100" indent="0" algn="ctr">
              <a:buNone/>
              <a:defRPr sz="3119"/>
            </a:lvl6pPr>
            <a:lvl7pPr marL="5347320" indent="0" algn="ctr">
              <a:buNone/>
              <a:defRPr sz="3119"/>
            </a:lvl7pPr>
            <a:lvl8pPr marL="6238540" indent="0" algn="ctr">
              <a:buNone/>
              <a:defRPr sz="3119"/>
            </a:lvl8pPr>
            <a:lvl9pPr marL="7129760" indent="0" algn="ctr">
              <a:buNone/>
              <a:defRPr sz="3119"/>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4AEA75C-B77B-4AF9-BF42-980433339437}" type="datetime1">
              <a:rPr lang="en-US" smtClean="0"/>
              <a:t>4/3/17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FC90E-8276-4409-9486-97887BD13FE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C24242-AB85-4E72-A2B7-BFB751098A5B}" type="datetime1">
              <a:rPr lang="en-US" smtClean="0"/>
              <a:t>4/3/17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FC90E-8276-4409-9486-97887BD13FE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007875" y="711740"/>
            <a:ext cx="5124644" cy="1132904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633944" y="711740"/>
            <a:ext cx="15076850" cy="1132904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2D7F91-7380-47D4-8C81-A9ED0FFF0527}" type="datetime1">
              <a:rPr lang="en-US" smtClean="0"/>
              <a:t>4/3/17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FC90E-8276-4409-9486-97887BD13FE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4C235B7-65E9-41C1-BEE5-D9EA41ACDAE3}" type="datetime1">
              <a:rPr lang="en-US" smtClean="0"/>
              <a:t>4/3/17</a:t>
            </a:fld>
            <a:endParaRPr lang="en-US"/>
          </a:p>
        </p:txBody>
      </p:sp>
      <p:sp>
        <p:nvSpPr>
          <p:cNvPr id="6" name="Footer Placeholder 5"/>
          <p:cNvSpPr>
            <a:spLocks noGrp="1"/>
          </p:cNvSpPr>
          <p:nvPr>
            <p:ph type="ftr" sz="quarter" idx="11"/>
          </p:nvPr>
        </p:nvSpPr>
        <p:spPr/>
        <p:txBody>
          <a:bodyPr/>
          <a:lstStyle/>
          <a:p>
            <a:endParaRPr lang="en-US"/>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5000" t="31264" r="17501" b="25042"/>
          <a:stretch/>
        </p:blipFill>
        <p:spPr>
          <a:xfrm>
            <a:off x="710895" y="636717"/>
            <a:ext cx="2949302" cy="1678870"/>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15094" t="27778" r="14152" b="8889"/>
          <a:stretch/>
        </p:blipFill>
        <p:spPr>
          <a:xfrm>
            <a:off x="20569537" y="398002"/>
            <a:ext cx="2523206" cy="1917589"/>
          </a:xfrm>
          <a:prstGeom prst="rect">
            <a:avLst/>
          </a:prstGeom>
        </p:spPr>
      </p:pic>
      <p:sp>
        <p:nvSpPr>
          <p:cNvPr id="10" name="Rectangle 9"/>
          <p:cNvSpPr/>
          <p:nvPr userDrawn="1"/>
        </p:nvSpPr>
        <p:spPr>
          <a:xfrm>
            <a:off x="1253816" y="8734237"/>
            <a:ext cx="5013238" cy="2616101"/>
          </a:xfrm>
          <a:prstGeom prst="rect">
            <a:avLst/>
          </a:prstGeom>
        </p:spPr>
        <p:txBody>
          <a:bodyPr wrap="square">
            <a:spAutoFit/>
          </a:bodyPr>
          <a:lstStyle/>
          <a:p>
            <a:pPr algn="l">
              <a:spcBef>
                <a:spcPts val="800"/>
              </a:spcBef>
            </a:pPr>
            <a:r>
              <a:rPr lang="en-US" sz="3600" dirty="0">
                <a:solidFill>
                  <a:srgbClr val="2E6AA6"/>
                </a:solidFill>
              </a:rPr>
              <a:t>Titles</a:t>
            </a:r>
          </a:p>
          <a:p>
            <a:pPr algn="l">
              <a:spcBef>
                <a:spcPts val="800"/>
              </a:spcBef>
            </a:pPr>
            <a:r>
              <a:rPr lang="en-US" sz="3600" dirty="0">
                <a:solidFill>
                  <a:srgbClr val="9B261F"/>
                </a:solidFill>
              </a:rPr>
              <a:t>Very important</a:t>
            </a:r>
          </a:p>
          <a:p>
            <a:pPr algn="l">
              <a:spcBef>
                <a:spcPts val="800"/>
              </a:spcBef>
            </a:pPr>
            <a:r>
              <a:rPr lang="en-US" sz="3600" dirty="0">
                <a:solidFill>
                  <a:srgbClr val="A6A6A6"/>
                </a:solidFill>
              </a:rPr>
              <a:t>Extra information</a:t>
            </a:r>
          </a:p>
          <a:p>
            <a:pPr algn="l">
              <a:spcBef>
                <a:spcPts val="800"/>
              </a:spcBef>
            </a:pPr>
            <a:r>
              <a:rPr lang="en-US" sz="3600" dirty="0">
                <a:solidFill>
                  <a:srgbClr val="00B050"/>
                </a:solidFill>
              </a:rPr>
              <a:t>Doctor’s notes</a:t>
            </a:r>
          </a:p>
        </p:txBody>
      </p:sp>
      <p:grpSp>
        <p:nvGrpSpPr>
          <p:cNvPr id="11" name="Group 10"/>
          <p:cNvGrpSpPr/>
          <p:nvPr userDrawn="1"/>
        </p:nvGrpSpPr>
        <p:grpSpPr>
          <a:xfrm>
            <a:off x="844087" y="10253920"/>
            <a:ext cx="280422" cy="207404"/>
            <a:chOff x="-4889" y="0"/>
            <a:chExt cx="150376" cy="171424"/>
          </a:xfrm>
          <a:solidFill>
            <a:srgbClr val="A6A6A6"/>
          </a:solidFill>
        </p:grpSpPr>
        <p:sp>
          <p:nvSpPr>
            <p:cNvPr id="12" name="Shape 12875"/>
            <p:cNvSpPr/>
            <p:nvPr/>
          </p:nvSpPr>
          <p:spPr>
            <a:xfrm>
              <a:off x="1469" y="0"/>
              <a:ext cx="144018" cy="171424"/>
            </a:xfrm>
            <a:custGeom>
              <a:avLst/>
              <a:gdLst/>
              <a:ahLst/>
              <a:cxnLst/>
              <a:rect l="0" t="0" r="0" b="0"/>
              <a:pathLst>
                <a:path w="144018" h="171424">
                  <a:moveTo>
                    <a:pt x="0" y="0"/>
                  </a:moveTo>
                  <a:lnTo>
                    <a:pt x="144018" y="0"/>
                  </a:lnTo>
                  <a:lnTo>
                    <a:pt x="144018" y="171424"/>
                  </a:lnTo>
                  <a:lnTo>
                    <a:pt x="0" y="171424"/>
                  </a:lnTo>
                  <a:lnTo>
                    <a:pt x="0" y="0"/>
                  </a:lnTo>
                </a:path>
              </a:pathLst>
            </a:custGeom>
            <a:grpFill/>
            <a:ln w="0" cap="flat">
              <a:round/>
            </a:ln>
          </p:spPr>
          <p:style>
            <a:lnRef idx="0">
              <a:srgbClr val="000000">
                <a:alpha val="0"/>
              </a:srgbClr>
            </a:lnRef>
            <a:fillRef idx="1">
              <a:srgbClr val="FF0000"/>
            </a:fillRef>
            <a:effectRef idx="0">
              <a:scrgbClr r="0" g="0" b="0"/>
            </a:effectRef>
            <a:fontRef idx="none"/>
          </p:style>
          <p:txBody>
            <a:bodyPr/>
            <a:lstStyle/>
            <a:p>
              <a:endParaRPr lang="en-US" sz="2905" dirty="0"/>
            </a:p>
          </p:txBody>
        </p:sp>
        <p:sp>
          <p:nvSpPr>
            <p:cNvPr id="13" name="Shape 111"/>
            <p:cNvSpPr/>
            <p:nvPr/>
          </p:nvSpPr>
          <p:spPr>
            <a:xfrm>
              <a:off x="-4889" y="0"/>
              <a:ext cx="144018" cy="171424"/>
            </a:xfrm>
            <a:custGeom>
              <a:avLst/>
              <a:gdLst/>
              <a:ahLst/>
              <a:cxnLst/>
              <a:rect l="0" t="0" r="0" b="0"/>
              <a:pathLst>
                <a:path w="144018" h="171424">
                  <a:moveTo>
                    <a:pt x="0" y="171424"/>
                  </a:moveTo>
                  <a:lnTo>
                    <a:pt x="144018" y="171424"/>
                  </a:lnTo>
                  <a:lnTo>
                    <a:pt x="144018" y="0"/>
                  </a:lnTo>
                  <a:lnTo>
                    <a:pt x="0" y="0"/>
                  </a:lnTo>
                  <a:close/>
                </a:path>
              </a:pathLst>
            </a:custGeom>
            <a:grpFill/>
            <a:ln w="19050" cap="flat">
              <a:round/>
            </a:ln>
          </p:spPr>
          <p:style>
            <a:lnRef idx="1">
              <a:srgbClr val="3B3B64"/>
            </a:lnRef>
            <a:fillRef idx="0">
              <a:srgbClr val="000000">
                <a:alpha val="0"/>
              </a:srgbClr>
            </a:fillRef>
            <a:effectRef idx="0">
              <a:scrgbClr r="0" g="0" b="0"/>
            </a:effectRef>
            <a:fontRef idx="none"/>
          </p:style>
          <p:txBody>
            <a:bodyPr/>
            <a:lstStyle/>
            <a:p>
              <a:endParaRPr lang="en-US" sz="2905"/>
            </a:p>
          </p:txBody>
        </p:sp>
      </p:grpSp>
      <p:grpSp>
        <p:nvGrpSpPr>
          <p:cNvPr id="14" name="Group 13"/>
          <p:cNvGrpSpPr/>
          <p:nvPr userDrawn="1"/>
        </p:nvGrpSpPr>
        <p:grpSpPr>
          <a:xfrm>
            <a:off x="820375" y="10876215"/>
            <a:ext cx="280422" cy="207404"/>
            <a:chOff x="-4889" y="0"/>
            <a:chExt cx="150376" cy="171424"/>
          </a:xfrm>
          <a:solidFill>
            <a:srgbClr val="00B050"/>
          </a:solidFill>
        </p:grpSpPr>
        <p:sp>
          <p:nvSpPr>
            <p:cNvPr id="15" name="Shape 12875"/>
            <p:cNvSpPr/>
            <p:nvPr/>
          </p:nvSpPr>
          <p:spPr>
            <a:xfrm>
              <a:off x="1469" y="0"/>
              <a:ext cx="144018" cy="171424"/>
            </a:xfrm>
            <a:custGeom>
              <a:avLst/>
              <a:gdLst/>
              <a:ahLst/>
              <a:cxnLst/>
              <a:rect l="0" t="0" r="0" b="0"/>
              <a:pathLst>
                <a:path w="144018" h="171424">
                  <a:moveTo>
                    <a:pt x="0" y="0"/>
                  </a:moveTo>
                  <a:lnTo>
                    <a:pt x="144018" y="0"/>
                  </a:lnTo>
                  <a:lnTo>
                    <a:pt x="144018" y="171424"/>
                  </a:lnTo>
                  <a:lnTo>
                    <a:pt x="0" y="171424"/>
                  </a:lnTo>
                  <a:lnTo>
                    <a:pt x="0" y="0"/>
                  </a:lnTo>
                </a:path>
              </a:pathLst>
            </a:custGeom>
            <a:grpFill/>
            <a:ln w="0" cap="flat">
              <a:round/>
            </a:ln>
          </p:spPr>
          <p:style>
            <a:lnRef idx="0">
              <a:srgbClr val="000000">
                <a:alpha val="0"/>
              </a:srgbClr>
            </a:lnRef>
            <a:fillRef idx="1">
              <a:srgbClr val="FF0000"/>
            </a:fillRef>
            <a:effectRef idx="0">
              <a:scrgbClr r="0" g="0" b="0"/>
            </a:effectRef>
            <a:fontRef idx="none"/>
          </p:style>
          <p:txBody>
            <a:bodyPr/>
            <a:lstStyle/>
            <a:p>
              <a:endParaRPr lang="en-US" sz="2905" dirty="0"/>
            </a:p>
          </p:txBody>
        </p:sp>
        <p:sp>
          <p:nvSpPr>
            <p:cNvPr id="16" name="Shape 111"/>
            <p:cNvSpPr/>
            <p:nvPr/>
          </p:nvSpPr>
          <p:spPr>
            <a:xfrm>
              <a:off x="-4889" y="0"/>
              <a:ext cx="144018" cy="171424"/>
            </a:xfrm>
            <a:custGeom>
              <a:avLst/>
              <a:gdLst/>
              <a:ahLst/>
              <a:cxnLst/>
              <a:rect l="0" t="0" r="0" b="0"/>
              <a:pathLst>
                <a:path w="144018" h="171424">
                  <a:moveTo>
                    <a:pt x="0" y="171424"/>
                  </a:moveTo>
                  <a:lnTo>
                    <a:pt x="144018" y="171424"/>
                  </a:lnTo>
                  <a:lnTo>
                    <a:pt x="144018" y="0"/>
                  </a:lnTo>
                  <a:lnTo>
                    <a:pt x="0" y="0"/>
                  </a:lnTo>
                  <a:close/>
                </a:path>
              </a:pathLst>
            </a:custGeom>
            <a:grpFill/>
            <a:ln w="19050" cap="flat">
              <a:round/>
            </a:ln>
          </p:spPr>
          <p:style>
            <a:lnRef idx="1">
              <a:srgbClr val="3B3B64"/>
            </a:lnRef>
            <a:fillRef idx="0">
              <a:srgbClr val="000000">
                <a:alpha val="0"/>
              </a:srgbClr>
            </a:fillRef>
            <a:effectRef idx="0">
              <a:scrgbClr r="0" g="0" b="0"/>
            </a:effectRef>
            <a:fontRef idx="none"/>
          </p:style>
          <p:txBody>
            <a:bodyPr/>
            <a:lstStyle/>
            <a:p>
              <a:endParaRPr lang="en-US" sz="2905"/>
            </a:p>
          </p:txBody>
        </p:sp>
      </p:grpSp>
      <p:grpSp>
        <p:nvGrpSpPr>
          <p:cNvPr id="17" name="Group 16"/>
          <p:cNvGrpSpPr/>
          <p:nvPr userDrawn="1"/>
        </p:nvGrpSpPr>
        <p:grpSpPr>
          <a:xfrm>
            <a:off x="832231" y="9009330"/>
            <a:ext cx="280422" cy="207404"/>
            <a:chOff x="-4889" y="0"/>
            <a:chExt cx="150376" cy="171424"/>
          </a:xfrm>
          <a:solidFill>
            <a:srgbClr val="5787B7"/>
          </a:solidFill>
        </p:grpSpPr>
        <p:sp>
          <p:nvSpPr>
            <p:cNvPr id="18" name="Shape 12875"/>
            <p:cNvSpPr/>
            <p:nvPr/>
          </p:nvSpPr>
          <p:spPr>
            <a:xfrm>
              <a:off x="1469" y="0"/>
              <a:ext cx="144018" cy="171424"/>
            </a:xfrm>
            <a:custGeom>
              <a:avLst/>
              <a:gdLst/>
              <a:ahLst/>
              <a:cxnLst/>
              <a:rect l="0" t="0" r="0" b="0"/>
              <a:pathLst>
                <a:path w="144018" h="171424">
                  <a:moveTo>
                    <a:pt x="0" y="0"/>
                  </a:moveTo>
                  <a:lnTo>
                    <a:pt x="144018" y="0"/>
                  </a:lnTo>
                  <a:lnTo>
                    <a:pt x="144018" y="171424"/>
                  </a:lnTo>
                  <a:lnTo>
                    <a:pt x="0" y="171424"/>
                  </a:lnTo>
                  <a:lnTo>
                    <a:pt x="0" y="0"/>
                  </a:lnTo>
                </a:path>
              </a:pathLst>
            </a:custGeom>
            <a:grpFill/>
            <a:ln w="0" cap="flat">
              <a:round/>
            </a:ln>
          </p:spPr>
          <p:style>
            <a:lnRef idx="0">
              <a:srgbClr val="000000">
                <a:alpha val="0"/>
              </a:srgbClr>
            </a:lnRef>
            <a:fillRef idx="1">
              <a:srgbClr val="FF0000"/>
            </a:fillRef>
            <a:effectRef idx="0">
              <a:scrgbClr r="0" g="0" b="0"/>
            </a:effectRef>
            <a:fontRef idx="none"/>
          </p:style>
          <p:txBody>
            <a:bodyPr/>
            <a:lstStyle/>
            <a:p>
              <a:endParaRPr lang="en-US" sz="2905" dirty="0"/>
            </a:p>
          </p:txBody>
        </p:sp>
        <p:sp>
          <p:nvSpPr>
            <p:cNvPr id="19" name="Shape 111"/>
            <p:cNvSpPr/>
            <p:nvPr/>
          </p:nvSpPr>
          <p:spPr>
            <a:xfrm>
              <a:off x="-4889" y="0"/>
              <a:ext cx="144018" cy="171424"/>
            </a:xfrm>
            <a:custGeom>
              <a:avLst/>
              <a:gdLst/>
              <a:ahLst/>
              <a:cxnLst/>
              <a:rect l="0" t="0" r="0" b="0"/>
              <a:pathLst>
                <a:path w="144018" h="171424">
                  <a:moveTo>
                    <a:pt x="0" y="171424"/>
                  </a:moveTo>
                  <a:lnTo>
                    <a:pt x="144018" y="171424"/>
                  </a:lnTo>
                  <a:lnTo>
                    <a:pt x="144018" y="0"/>
                  </a:lnTo>
                  <a:lnTo>
                    <a:pt x="0" y="0"/>
                  </a:lnTo>
                  <a:close/>
                </a:path>
              </a:pathLst>
            </a:custGeom>
            <a:grpFill/>
            <a:ln w="19050" cap="flat">
              <a:round/>
            </a:ln>
          </p:spPr>
          <p:style>
            <a:lnRef idx="1">
              <a:srgbClr val="3B3B64"/>
            </a:lnRef>
            <a:fillRef idx="0">
              <a:srgbClr val="000000">
                <a:alpha val="0"/>
              </a:srgbClr>
            </a:fillRef>
            <a:effectRef idx="0">
              <a:scrgbClr r="0" g="0" b="0"/>
            </a:effectRef>
            <a:fontRef idx="none"/>
          </p:style>
          <p:txBody>
            <a:bodyPr/>
            <a:lstStyle/>
            <a:p>
              <a:endParaRPr lang="en-US" sz="2905"/>
            </a:p>
          </p:txBody>
        </p:sp>
      </p:grpSp>
      <p:grpSp>
        <p:nvGrpSpPr>
          <p:cNvPr id="20" name="Group 19"/>
          <p:cNvGrpSpPr/>
          <p:nvPr userDrawn="1"/>
        </p:nvGrpSpPr>
        <p:grpSpPr>
          <a:xfrm>
            <a:off x="832231" y="9631625"/>
            <a:ext cx="280422" cy="207404"/>
            <a:chOff x="-4889" y="0"/>
            <a:chExt cx="150376" cy="171424"/>
          </a:xfrm>
          <a:solidFill>
            <a:srgbClr val="9B261F"/>
          </a:solidFill>
        </p:grpSpPr>
        <p:sp>
          <p:nvSpPr>
            <p:cNvPr id="21" name="Shape 12875"/>
            <p:cNvSpPr/>
            <p:nvPr/>
          </p:nvSpPr>
          <p:spPr>
            <a:xfrm>
              <a:off x="1469" y="0"/>
              <a:ext cx="144018" cy="171424"/>
            </a:xfrm>
            <a:custGeom>
              <a:avLst/>
              <a:gdLst/>
              <a:ahLst/>
              <a:cxnLst/>
              <a:rect l="0" t="0" r="0" b="0"/>
              <a:pathLst>
                <a:path w="144018" h="171424">
                  <a:moveTo>
                    <a:pt x="0" y="0"/>
                  </a:moveTo>
                  <a:lnTo>
                    <a:pt x="144018" y="0"/>
                  </a:lnTo>
                  <a:lnTo>
                    <a:pt x="144018" y="171424"/>
                  </a:lnTo>
                  <a:lnTo>
                    <a:pt x="0" y="171424"/>
                  </a:lnTo>
                  <a:lnTo>
                    <a:pt x="0" y="0"/>
                  </a:lnTo>
                </a:path>
              </a:pathLst>
            </a:custGeom>
            <a:grpFill/>
            <a:ln w="0" cap="flat">
              <a:round/>
            </a:ln>
          </p:spPr>
          <p:style>
            <a:lnRef idx="0">
              <a:srgbClr val="000000">
                <a:alpha val="0"/>
              </a:srgbClr>
            </a:lnRef>
            <a:fillRef idx="1">
              <a:srgbClr val="FF0000"/>
            </a:fillRef>
            <a:effectRef idx="0">
              <a:scrgbClr r="0" g="0" b="0"/>
            </a:effectRef>
            <a:fontRef idx="none"/>
          </p:style>
          <p:txBody>
            <a:bodyPr/>
            <a:lstStyle/>
            <a:p>
              <a:endParaRPr lang="en-US" sz="2905" dirty="0"/>
            </a:p>
          </p:txBody>
        </p:sp>
        <p:sp>
          <p:nvSpPr>
            <p:cNvPr id="22" name="Shape 111"/>
            <p:cNvSpPr/>
            <p:nvPr/>
          </p:nvSpPr>
          <p:spPr>
            <a:xfrm>
              <a:off x="-4889" y="0"/>
              <a:ext cx="144018" cy="171424"/>
            </a:xfrm>
            <a:custGeom>
              <a:avLst/>
              <a:gdLst/>
              <a:ahLst/>
              <a:cxnLst/>
              <a:rect l="0" t="0" r="0" b="0"/>
              <a:pathLst>
                <a:path w="144018" h="171424">
                  <a:moveTo>
                    <a:pt x="0" y="171424"/>
                  </a:moveTo>
                  <a:lnTo>
                    <a:pt x="144018" y="171424"/>
                  </a:lnTo>
                  <a:lnTo>
                    <a:pt x="144018" y="0"/>
                  </a:lnTo>
                  <a:lnTo>
                    <a:pt x="0" y="0"/>
                  </a:lnTo>
                  <a:close/>
                </a:path>
              </a:pathLst>
            </a:custGeom>
            <a:grpFill/>
            <a:ln w="19050" cap="flat">
              <a:round/>
            </a:ln>
          </p:spPr>
          <p:style>
            <a:lnRef idx="1">
              <a:srgbClr val="3B3B64"/>
            </a:lnRef>
            <a:fillRef idx="0">
              <a:srgbClr val="000000">
                <a:alpha val="0"/>
              </a:srgbClr>
            </a:fillRef>
            <a:effectRef idx="0">
              <a:scrgbClr r="0" g="0" b="0"/>
            </a:effectRef>
            <a:fontRef idx="none"/>
          </p:style>
          <p:txBody>
            <a:bodyPr/>
            <a:lstStyle/>
            <a:p>
              <a:endParaRPr lang="en-US" sz="2905"/>
            </a:p>
          </p:txBody>
        </p:sp>
      </p:grpSp>
      <p:pic>
        <p:nvPicPr>
          <p:cNvPr id="24" name="Picture 23"/>
          <p:cNvPicPr>
            <a:picLocks noChangeAspect="1"/>
          </p:cNvPicPr>
          <p:nvPr userDrawn="1"/>
        </p:nvPicPr>
        <p:blipFill rotWithShape="1">
          <a:blip r:embed="rId4">
            <a:extLst>
              <a:ext uri="{28A0092B-C50C-407E-A947-70E740481C1C}">
                <a14:useLocalDpi xmlns:a14="http://schemas.microsoft.com/office/drawing/2010/main" val="0"/>
              </a:ext>
            </a:extLst>
          </a:blip>
          <a:srcRect l="7961" r="73567"/>
          <a:stretch/>
        </p:blipFill>
        <p:spPr>
          <a:xfrm rot="16200000">
            <a:off x="10748906" y="350781"/>
            <a:ext cx="2268771" cy="23766343"/>
          </a:xfrm>
          <a:prstGeom prst="rect">
            <a:avLst/>
          </a:prstGeom>
        </p:spPr>
      </p:pic>
    </p:spTree>
    <p:extLst>
      <p:ext uri="{BB962C8B-B14F-4D97-AF65-F5344CB8AC3E}">
        <p14:creationId xmlns:p14="http://schemas.microsoft.com/office/powerpoint/2010/main" val="205754142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36" name="Picture 35"/>
          <p:cNvPicPr>
            <a:picLocks noChangeAspect="1"/>
          </p:cNvPicPr>
          <p:nvPr userDrawn="1"/>
        </p:nvPicPr>
        <p:blipFill rotWithShape="1">
          <a:blip r:embed="rId2" cstate="print">
            <a:extLst>
              <a:ext uri="{28A0092B-C50C-407E-A947-70E740481C1C}">
                <a14:useLocalDpi xmlns:a14="http://schemas.microsoft.com/office/drawing/2010/main" val="0"/>
              </a:ext>
            </a:extLst>
          </a:blip>
          <a:srcRect t="69821"/>
          <a:stretch/>
        </p:blipFill>
        <p:spPr>
          <a:xfrm flipH="1">
            <a:off x="3093406" y="8184170"/>
            <a:ext cx="8559889" cy="3719842"/>
          </a:xfrm>
          <a:prstGeom prst="rect">
            <a:avLst/>
          </a:prstGeom>
        </p:spPr>
      </p:pic>
      <p:sp>
        <p:nvSpPr>
          <p:cNvPr id="5" name="Date Placeholder 4"/>
          <p:cNvSpPr>
            <a:spLocks noGrp="1"/>
          </p:cNvSpPr>
          <p:nvPr>
            <p:ph type="dt" sz="half" idx="10"/>
          </p:nvPr>
        </p:nvSpPr>
        <p:spPr/>
        <p:txBody>
          <a:bodyPr/>
          <a:lstStyle/>
          <a:p>
            <a:fld id="{AECF4DBB-A0BE-4B82-BC6C-708D25B22D0F}" type="datetime1">
              <a:rPr lang="en-US" smtClean="0"/>
              <a:t>4/3/17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FC90E-8276-4409-9486-97887BD13FEA}" type="slidenum">
              <a:rPr lang="en-US" smtClean="0"/>
              <a:t>‹#›</a:t>
            </a:fld>
            <a:endParaRPr lang="en-US"/>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15094" t="27778" r="14152" b="8889"/>
          <a:stretch/>
        </p:blipFill>
        <p:spPr>
          <a:xfrm>
            <a:off x="20569537" y="398002"/>
            <a:ext cx="2523206" cy="1917589"/>
          </a:xfrm>
          <a:prstGeom prst="rect">
            <a:avLst/>
          </a:prstGeom>
        </p:spPr>
      </p:pic>
      <p:sp>
        <p:nvSpPr>
          <p:cNvPr id="2" name="TextBox 1"/>
          <p:cNvSpPr txBox="1"/>
          <p:nvPr userDrawn="1"/>
        </p:nvSpPr>
        <p:spPr>
          <a:xfrm>
            <a:off x="17465831" y="4174526"/>
            <a:ext cx="3731624" cy="6798015"/>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en-US" sz="2905" dirty="0"/>
              <a:t>Rawan Alqahtani</a:t>
            </a:r>
          </a:p>
          <a:p>
            <a:r>
              <a:rPr lang="en-US" sz="2905" dirty="0" err="1" smtClean="0"/>
              <a:t>Alanoud</a:t>
            </a:r>
            <a:r>
              <a:rPr lang="en-US" sz="2905" baseline="0" dirty="0" smtClean="0"/>
              <a:t> </a:t>
            </a:r>
            <a:r>
              <a:rPr lang="en-US" sz="2905" dirty="0" err="1" smtClean="0"/>
              <a:t>Alsaikhan</a:t>
            </a:r>
            <a:endParaRPr lang="en-US" sz="2905" dirty="0"/>
          </a:p>
          <a:p>
            <a:r>
              <a:rPr lang="en-US" sz="2905" dirty="0"/>
              <a:t>Allulu Alsulayhim</a:t>
            </a:r>
          </a:p>
          <a:p>
            <a:r>
              <a:rPr lang="en-US" sz="2905" dirty="0"/>
              <a:t>Anwar Alajmi</a:t>
            </a:r>
          </a:p>
          <a:p>
            <a:r>
              <a:rPr lang="en-US" sz="2905" dirty="0"/>
              <a:t>Ashwaq Almajed</a:t>
            </a:r>
          </a:p>
          <a:p>
            <a:r>
              <a:rPr lang="en-US" sz="2905" dirty="0"/>
              <a:t>Atheer Alrsheed</a:t>
            </a:r>
          </a:p>
          <a:p>
            <a:r>
              <a:rPr lang="en-US" sz="2905" dirty="0"/>
              <a:t>Jawaher Abanumy</a:t>
            </a:r>
          </a:p>
          <a:p>
            <a:r>
              <a:rPr lang="en-US" sz="2905" dirty="0"/>
              <a:t>Laila Mathkour</a:t>
            </a:r>
          </a:p>
          <a:p>
            <a:r>
              <a:rPr lang="en-US" sz="2905" dirty="0"/>
              <a:t>Maha Alissa</a:t>
            </a:r>
          </a:p>
          <a:p>
            <a:r>
              <a:rPr lang="en-US" sz="2905" dirty="0"/>
              <a:t>Najd Altheeb</a:t>
            </a:r>
          </a:p>
          <a:p>
            <a:r>
              <a:rPr lang="en-US" sz="2905" dirty="0"/>
              <a:t>Rana Barasain</a:t>
            </a:r>
          </a:p>
          <a:p>
            <a:r>
              <a:rPr lang="en-US" sz="2905" dirty="0"/>
              <a:t>Reem Alshathri</a:t>
            </a:r>
          </a:p>
          <a:p>
            <a:r>
              <a:rPr lang="en-US" sz="2905" dirty="0"/>
              <a:t>Sama Alharbi</a:t>
            </a:r>
          </a:p>
          <a:p>
            <a:r>
              <a:rPr lang="en-US" sz="2905" dirty="0"/>
              <a:t>Shoag Alahmari</a:t>
            </a:r>
          </a:p>
          <a:p>
            <a:r>
              <a:rPr lang="en-US" sz="2905" dirty="0"/>
              <a:t>Shrooq Alsomali</a:t>
            </a:r>
          </a:p>
        </p:txBody>
      </p:sp>
      <p:sp>
        <p:nvSpPr>
          <p:cNvPr id="3" name="TextBox 2"/>
          <p:cNvSpPr txBox="1"/>
          <p:nvPr userDrawn="1"/>
        </p:nvSpPr>
        <p:spPr>
          <a:xfrm>
            <a:off x="12523179" y="6570027"/>
            <a:ext cx="3959074" cy="5456878"/>
          </a:xfrm>
          <a:prstGeom prst="rect">
            <a:avLst/>
          </a:prstGeom>
          <a:noFill/>
        </p:spPr>
        <p:txBody>
          <a:bodyPr wrap="square" rtlCol="0">
            <a:spAutoFit/>
          </a:bodyPr>
          <a:lstStyle/>
          <a:p>
            <a:r>
              <a:rPr lang="en-US" sz="2905" b="1" dirty="0" smtClean="0"/>
              <a:t>Team members:</a:t>
            </a:r>
          </a:p>
          <a:p>
            <a:endParaRPr lang="en-US" sz="2905" dirty="0" smtClean="0"/>
          </a:p>
          <a:p>
            <a:r>
              <a:rPr lang="en-US" sz="2905" dirty="0" err="1" smtClean="0"/>
              <a:t>Abdulaziz</a:t>
            </a:r>
            <a:r>
              <a:rPr lang="en-US" sz="2905" dirty="0" smtClean="0"/>
              <a:t> </a:t>
            </a:r>
            <a:r>
              <a:rPr lang="en-US" sz="2905" dirty="0"/>
              <a:t>Redwan</a:t>
            </a:r>
          </a:p>
          <a:p>
            <a:r>
              <a:rPr lang="en-US" sz="2905" dirty="0"/>
              <a:t> Khalid Aleisa</a:t>
            </a:r>
          </a:p>
          <a:p>
            <a:r>
              <a:rPr lang="en-US" sz="2905" dirty="0"/>
              <a:t>Omar Turkistani</a:t>
            </a:r>
          </a:p>
          <a:p>
            <a:r>
              <a:rPr lang="en-US" sz="2905" dirty="0"/>
              <a:t>Faris Nafisah</a:t>
            </a:r>
          </a:p>
          <a:p>
            <a:r>
              <a:rPr lang="en-US" sz="2905" dirty="0"/>
              <a:t>Mohammed Khoja</a:t>
            </a:r>
          </a:p>
          <a:p>
            <a:r>
              <a:rPr lang="en-US" sz="2905" dirty="0"/>
              <a:t>Abdulrahman Alarifi</a:t>
            </a:r>
          </a:p>
          <a:p>
            <a:r>
              <a:rPr lang="en-US" sz="2905" dirty="0"/>
              <a:t>Abdulrahman Aljurayyan</a:t>
            </a:r>
          </a:p>
          <a:p>
            <a:r>
              <a:rPr lang="en-US" sz="2905" dirty="0"/>
              <a:t>Moayed Ahmad</a:t>
            </a:r>
          </a:p>
          <a:p>
            <a:r>
              <a:rPr lang="en-US" sz="2905" dirty="0"/>
              <a:t>Faisal Alabbad</a:t>
            </a:r>
          </a:p>
          <a:p>
            <a:endParaRPr lang="en-US" sz="2905" dirty="0"/>
          </a:p>
        </p:txBody>
      </p:sp>
      <p:sp>
        <p:nvSpPr>
          <p:cNvPr id="24" name="Rectangle 23"/>
          <p:cNvSpPr/>
          <p:nvPr userDrawn="1"/>
        </p:nvSpPr>
        <p:spPr>
          <a:xfrm>
            <a:off x="251390" y="8374801"/>
            <a:ext cx="6428934" cy="2776466"/>
          </a:xfrm>
          <a:prstGeom prst="rect">
            <a:avLst/>
          </a:prstGeom>
        </p:spPr>
        <p:txBody>
          <a:bodyPr wrap="square">
            <a:spAutoFit/>
          </a:bodyPr>
          <a:lstStyle/>
          <a:p>
            <a:pPr algn="l"/>
            <a:endParaRPr lang="en-US" sz="3600" baseline="0" dirty="0">
              <a:solidFill>
                <a:schemeClr val="bg1">
                  <a:lumMod val="50000"/>
                </a:schemeClr>
              </a:solidFill>
            </a:endParaRPr>
          </a:p>
          <a:p>
            <a:pPr marL="0" marR="0" lvl="0" indent="0" algn="l" defTabSz="60963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rPr>
              <a:t>Contact</a:t>
            </a:r>
            <a:r>
              <a:rPr lang="en-US" sz="3600" baseline="0" dirty="0">
                <a:solidFill>
                  <a:schemeClr val="bg1">
                    <a:lumMod val="50000"/>
                  </a:schemeClr>
                </a:solidFill>
              </a:rPr>
              <a:t> us :</a:t>
            </a:r>
          </a:p>
          <a:p>
            <a:pPr marL="0" marR="0" lvl="0" indent="0" algn="l" defTabSz="609630" rtl="0" eaLnBrk="1" fontAlgn="auto" latinLnBrk="0" hangingPunct="1">
              <a:lnSpc>
                <a:spcPct val="150000"/>
              </a:lnSpc>
              <a:spcBef>
                <a:spcPts val="0"/>
              </a:spcBef>
              <a:spcAft>
                <a:spcPts val="0"/>
              </a:spcAft>
              <a:buClrTx/>
              <a:buSzTx/>
              <a:buFontTx/>
              <a:buNone/>
              <a:tabLst/>
              <a:defRPr/>
            </a:pPr>
            <a:r>
              <a:rPr lang="en-US" sz="3600" baseline="0" dirty="0">
                <a:solidFill>
                  <a:schemeClr val="bg1">
                    <a:lumMod val="50000"/>
                  </a:schemeClr>
                </a:solidFill>
              </a:rPr>
              <a:t>	@Pharma436</a:t>
            </a:r>
          </a:p>
          <a:p>
            <a:pPr algn="l">
              <a:lnSpc>
                <a:spcPct val="150000"/>
              </a:lnSpc>
            </a:pPr>
            <a:r>
              <a:rPr lang="en-US" sz="3600" baseline="0" dirty="0">
                <a:solidFill>
                  <a:schemeClr val="bg1">
                    <a:lumMod val="50000"/>
                  </a:schemeClr>
                </a:solidFill>
              </a:rPr>
              <a:t> 	Pharma436@outlook.com</a:t>
            </a:r>
          </a:p>
        </p:txBody>
      </p:sp>
      <p:pic>
        <p:nvPicPr>
          <p:cNvPr id="25" name="Picture 2" descr="Image result for outlook"/>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39266" y="10643758"/>
            <a:ext cx="508109" cy="50750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Image result for twitter logo"/>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47035" y="9879716"/>
            <a:ext cx="404162" cy="32874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userDrawn="1"/>
        </p:nvPicPr>
        <p:blipFill rotWithShape="1">
          <a:blip r:embed="rId6"/>
          <a:srcRect b="24399"/>
          <a:stretch/>
        </p:blipFill>
        <p:spPr>
          <a:xfrm>
            <a:off x="19104044" y="2524384"/>
            <a:ext cx="1600517" cy="1303928"/>
          </a:xfrm>
          <a:prstGeom prst="rect">
            <a:avLst/>
          </a:prstGeom>
        </p:spPr>
      </p:pic>
      <p:pic>
        <p:nvPicPr>
          <p:cNvPr id="28" name="Picture 27"/>
          <p:cNvPicPr>
            <a:picLocks noChangeAspect="1"/>
          </p:cNvPicPr>
          <p:nvPr userDrawn="1"/>
        </p:nvPicPr>
        <p:blipFill rotWithShape="1">
          <a:blip r:embed="rId7"/>
          <a:srcRect b="22140"/>
          <a:stretch/>
        </p:blipFill>
        <p:spPr>
          <a:xfrm>
            <a:off x="11644778" y="2192435"/>
            <a:ext cx="1671920" cy="1618041"/>
          </a:xfrm>
          <a:prstGeom prst="rect">
            <a:avLst/>
          </a:prstGeom>
        </p:spPr>
      </p:pic>
      <p:pic>
        <p:nvPicPr>
          <p:cNvPr id="29" name="Picture 28"/>
          <p:cNvPicPr>
            <a:picLocks noChangeAspect="1"/>
          </p:cNvPicPr>
          <p:nvPr userDrawn="1"/>
        </p:nvPicPr>
        <p:blipFill rotWithShape="1">
          <a:blip r:embed="rId8" cstate="print">
            <a:extLst>
              <a:ext uri="{28A0092B-C50C-407E-A947-70E740481C1C}">
                <a14:useLocalDpi xmlns:a14="http://schemas.microsoft.com/office/drawing/2010/main" val="0"/>
              </a:ext>
            </a:extLst>
          </a:blip>
          <a:srcRect l="15000" t="31264" r="17501" b="25042"/>
          <a:stretch/>
        </p:blipFill>
        <p:spPr>
          <a:xfrm rot="1164955">
            <a:off x="12544520" y="3418273"/>
            <a:ext cx="322467" cy="183562"/>
          </a:xfrm>
          <a:prstGeom prst="rect">
            <a:avLst/>
          </a:prstGeom>
        </p:spPr>
      </p:pic>
      <p:pic>
        <p:nvPicPr>
          <p:cNvPr id="30" name="Picture 29"/>
          <p:cNvPicPr>
            <a:picLocks noChangeAspect="1"/>
          </p:cNvPicPr>
          <p:nvPr userDrawn="1"/>
        </p:nvPicPr>
        <p:blipFill rotWithShape="1">
          <a:blip r:embed="rId8" cstate="print">
            <a:extLst>
              <a:ext uri="{28A0092B-C50C-407E-A947-70E740481C1C}">
                <a14:useLocalDpi xmlns:a14="http://schemas.microsoft.com/office/drawing/2010/main" val="0"/>
              </a:ext>
            </a:extLst>
          </a:blip>
          <a:srcRect l="15000" t="31264" r="17501" b="25042"/>
          <a:stretch/>
        </p:blipFill>
        <p:spPr>
          <a:xfrm rot="20416561">
            <a:off x="19338720" y="3277462"/>
            <a:ext cx="322467" cy="183562"/>
          </a:xfrm>
          <a:prstGeom prst="rect">
            <a:avLst/>
          </a:prstGeom>
        </p:spPr>
      </p:pic>
      <p:cxnSp>
        <p:nvCxnSpPr>
          <p:cNvPr id="31" name="Straight Connector 30"/>
          <p:cNvCxnSpPr/>
          <p:nvPr userDrawn="1"/>
        </p:nvCxnSpPr>
        <p:spPr>
          <a:xfrm flipH="1" flipV="1">
            <a:off x="11563749" y="3810472"/>
            <a:ext cx="9633706" cy="17840"/>
          </a:xfrm>
          <a:prstGeom prst="line">
            <a:avLst/>
          </a:prstGeom>
          <a:ln w="38100">
            <a:solidFill>
              <a:srgbClr val="9A272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userDrawn="1"/>
        </p:nvSpPr>
        <p:spPr>
          <a:xfrm>
            <a:off x="12597584" y="4180340"/>
            <a:ext cx="3743317" cy="1807290"/>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lang="en-US" sz="2667" b="1" dirty="0"/>
              <a:t>Team leaders :</a:t>
            </a:r>
          </a:p>
          <a:p>
            <a:pPr marL="0" marR="0" lvl="0" indent="0" algn="l" defTabSz="609630" rtl="0" eaLnBrk="1" fontAlgn="auto" latinLnBrk="0" hangingPunct="1">
              <a:lnSpc>
                <a:spcPct val="100000"/>
              </a:lnSpc>
              <a:spcBef>
                <a:spcPts val="0"/>
              </a:spcBef>
              <a:spcAft>
                <a:spcPts val="0"/>
              </a:spcAft>
              <a:buClrTx/>
              <a:buSzTx/>
              <a:buFontTx/>
              <a:buNone/>
              <a:tabLst/>
              <a:defRPr/>
            </a:pPr>
            <a:endParaRPr lang="en-US" sz="2667" b="1" dirty="0"/>
          </a:p>
          <a:p>
            <a:pPr marL="0" marR="0" lvl="0" indent="0" algn="l" defTabSz="609630" rtl="0" eaLnBrk="1" fontAlgn="auto" latinLnBrk="0" hangingPunct="1">
              <a:lnSpc>
                <a:spcPct val="100000"/>
              </a:lnSpc>
              <a:spcBef>
                <a:spcPts val="0"/>
              </a:spcBef>
              <a:spcAft>
                <a:spcPts val="0"/>
              </a:spcAft>
              <a:buClrTx/>
              <a:buSzTx/>
              <a:buFontTx/>
              <a:buNone/>
              <a:tabLst/>
              <a:defRPr/>
            </a:pPr>
            <a:r>
              <a:rPr lang="en-US" sz="2905" dirty="0" smtClean="0"/>
              <a:t>Abdulrahman </a:t>
            </a:r>
            <a:r>
              <a:rPr lang="en-US" sz="2905" dirty="0"/>
              <a:t>Thekry </a:t>
            </a:r>
          </a:p>
          <a:p>
            <a:r>
              <a:rPr lang="en-US" sz="2905" dirty="0" err="1"/>
              <a:t>Ghadah</a:t>
            </a:r>
            <a:r>
              <a:rPr lang="en-US" sz="2905" dirty="0"/>
              <a:t> </a:t>
            </a:r>
            <a:r>
              <a:rPr lang="en-US" sz="2905" dirty="0" err="1" smtClean="0"/>
              <a:t>Almuhana</a:t>
            </a:r>
            <a:r>
              <a:rPr lang="en-US" sz="2905" dirty="0" smtClean="0"/>
              <a:t> </a:t>
            </a:r>
            <a:endParaRPr lang="en-US" sz="2905" dirty="0"/>
          </a:p>
        </p:txBody>
      </p:sp>
      <p:cxnSp>
        <p:nvCxnSpPr>
          <p:cNvPr id="42" name="Straight Connector 41"/>
          <p:cNvCxnSpPr>
            <a:cxnSpLocks/>
          </p:cNvCxnSpPr>
          <p:nvPr userDrawn="1"/>
        </p:nvCxnSpPr>
        <p:spPr>
          <a:xfrm>
            <a:off x="11621586" y="3828312"/>
            <a:ext cx="10763" cy="8038320"/>
          </a:xfrm>
          <a:prstGeom prst="line">
            <a:avLst/>
          </a:prstGeom>
          <a:ln w="38100">
            <a:solidFill>
              <a:srgbClr val="9A2720"/>
            </a:solidFill>
          </a:ln>
        </p:spPr>
        <p:style>
          <a:lnRef idx="1">
            <a:schemeClr val="accent1"/>
          </a:lnRef>
          <a:fillRef idx="0">
            <a:schemeClr val="accent1"/>
          </a:fillRef>
          <a:effectRef idx="0">
            <a:schemeClr val="accent1"/>
          </a:effectRef>
          <a:fontRef idx="minor">
            <a:schemeClr val="tx1"/>
          </a:fontRef>
        </p:style>
      </p:cxnSp>
      <p:sp>
        <p:nvSpPr>
          <p:cNvPr id="47" name="Oval 46"/>
          <p:cNvSpPr/>
          <p:nvPr userDrawn="1"/>
        </p:nvSpPr>
        <p:spPr>
          <a:xfrm>
            <a:off x="11334333" y="3599887"/>
            <a:ext cx="600416" cy="441326"/>
          </a:xfrm>
          <a:prstGeom prst="ellipse">
            <a:avLst/>
          </a:prstGeom>
          <a:solidFill>
            <a:srgbClr val="387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5"/>
          </a:p>
        </p:txBody>
      </p:sp>
      <p:sp>
        <p:nvSpPr>
          <p:cNvPr id="48" name="Oval 47"/>
          <p:cNvSpPr/>
          <p:nvPr userDrawn="1"/>
        </p:nvSpPr>
        <p:spPr>
          <a:xfrm>
            <a:off x="11419702" y="3662380"/>
            <a:ext cx="425295" cy="3122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5"/>
          </a:p>
        </p:txBody>
      </p:sp>
      <p:pic>
        <p:nvPicPr>
          <p:cNvPr id="35" name="Picture 34"/>
          <p:cNvPicPr>
            <a:picLocks noChangeAspect="1"/>
          </p:cNvPicPr>
          <p:nvPr userDrawn="1"/>
        </p:nvPicPr>
        <p:blipFill rotWithShape="1">
          <a:blip r:embed="rId9">
            <a:extLst>
              <a:ext uri="{28A0092B-C50C-407E-A947-70E740481C1C}">
                <a14:useLocalDpi xmlns:a14="http://schemas.microsoft.com/office/drawing/2010/main" val="0"/>
              </a:ext>
            </a:extLst>
          </a:blip>
          <a:srcRect l="7961" r="73567"/>
          <a:stretch/>
        </p:blipFill>
        <p:spPr>
          <a:xfrm rot="16200000">
            <a:off x="10779661" y="404975"/>
            <a:ext cx="2207150" cy="23766468"/>
          </a:xfrm>
          <a:prstGeom prst="rect">
            <a:avLst/>
          </a:prstGeom>
        </p:spPr>
      </p:pic>
      <p:sp>
        <p:nvSpPr>
          <p:cNvPr id="4" name="Rectangle 3"/>
          <p:cNvSpPr/>
          <p:nvPr userDrawn="1"/>
        </p:nvSpPr>
        <p:spPr>
          <a:xfrm>
            <a:off x="3046989" y="12125583"/>
            <a:ext cx="20719479" cy="1266202"/>
          </a:xfrm>
          <a:prstGeom prst="rect">
            <a:avLst/>
          </a:prstGeom>
          <a:solidFill>
            <a:srgbClr val="2C6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p:cNvSpPr/>
          <p:nvPr userDrawn="1"/>
        </p:nvSpPr>
        <p:spPr>
          <a:xfrm>
            <a:off x="838375" y="13073241"/>
            <a:ext cx="2466214" cy="318547"/>
          </a:xfrm>
          <a:prstGeom prst="rect">
            <a:avLst/>
          </a:prstGeom>
          <a:solidFill>
            <a:srgbClr val="2C6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10"/>
          <p:cNvSpPr/>
          <p:nvPr userDrawn="1"/>
        </p:nvSpPr>
        <p:spPr>
          <a:xfrm>
            <a:off x="2472322" y="13190907"/>
            <a:ext cx="1337763" cy="167511"/>
          </a:xfrm>
          <a:prstGeom prst="rect">
            <a:avLst/>
          </a:prstGeom>
          <a:solidFill>
            <a:srgbClr val="2C6CA8"/>
          </a:solidFill>
          <a:ln>
            <a:solidFill>
              <a:srgbClr val="2C6C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3" name="Picture 32"/>
          <p:cNvPicPr>
            <a:picLocks noChangeAspect="1"/>
          </p:cNvPicPr>
          <p:nvPr userDrawn="1"/>
        </p:nvPicPr>
        <p:blipFill rotWithShape="1">
          <a:blip r:embed="rId10">
            <a:extLst>
              <a:ext uri="{28A0092B-C50C-407E-A947-70E740481C1C}">
                <a14:useLocalDpi xmlns:a14="http://schemas.microsoft.com/office/drawing/2010/main" val="0"/>
              </a:ext>
            </a:extLst>
          </a:blip>
          <a:srcRect l="15000" t="31264" r="17501" b="25042"/>
          <a:stretch/>
        </p:blipFill>
        <p:spPr>
          <a:xfrm>
            <a:off x="710895" y="636717"/>
            <a:ext cx="2949302" cy="1678870"/>
          </a:xfrm>
          <a:prstGeom prst="rect">
            <a:avLst/>
          </a:prstGeom>
        </p:spPr>
      </p:pic>
    </p:spTree>
    <p:extLst>
      <p:ext uri="{BB962C8B-B14F-4D97-AF65-F5344CB8AC3E}">
        <p14:creationId xmlns:p14="http://schemas.microsoft.com/office/powerpoint/2010/main" val="16959594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E29538-DB50-4DCB-AA82-02E96A6B61C8}" type="datetime1">
              <a:rPr lang="en-US" smtClean="0"/>
              <a:t>4/3/17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FC90E-8276-4409-9486-97887BD13FE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8616755-8ED0-4063-B354-03703B410D56}" type="datetime1">
              <a:rPr lang="en-US" smtClean="0"/>
              <a:t>4/3/17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FC90E-8276-4409-9486-97887BD13FEA}" type="slidenum">
              <a:rPr lang="en-US" smtClean="0"/>
              <a:t>‹#›</a:t>
            </a:fld>
            <a:endParaRPr lang="en-US"/>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7961" r="73567"/>
          <a:stretch/>
        </p:blipFill>
        <p:spPr>
          <a:xfrm rot="16200000">
            <a:off x="10748911" y="374228"/>
            <a:ext cx="2268771" cy="23766343"/>
          </a:xfrm>
          <a:prstGeom prst="rect">
            <a:avLst/>
          </a:prstGeom>
        </p:spPr>
      </p:pic>
      <p:sp>
        <p:nvSpPr>
          <p:cNvPr id="9" name="Slide Number Placeholder 5"/>
          <p:cNvSpPr txBox="1">
            <a:spLocks/>
          </p:cNvSpPr>
          <p:nvPr userDrawn="1"/>
        </p:nvSpPr>
        <p:spPr>
          <a:xfrm>
            <a:off x="-4159131" y="12511733"/>
            <a:ext cx="5347454" cy="711740"/>
          </a:xfrm>
          <a:prstGeom prst="rect">
            <a:avLst/>
          </a:prstGeom>
        </p:spPr>
        <p:txBody>
          <a:bodyPr vert="horz" lIns="121923" tIns="60961" rIns="121923" bIns="60961" rtlCol="0" anchor="ctr"/>
          <a:lstStyle>
            <a:defPPr>
              <a:defRPr lang="en-US"/>
            </a:defPPr>
            <a:lvl1pPr marL="0" algn="r" defTabSz="457200" rtl="0" eaLnBrk="1" latinLnBrk="0" hangingPunct="1">
              <a:defRPr sz="2339"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7AFC90E-8276-4409-9486-97887BD13FEA}" type="slidenum">
              <a:rPr lang="en-US" sz="4267" smtClean="0">
                <a:solidFill>
                  <a:schemeClr val="bg1"/>
                </a:solidFill>
              </a:rPr>
              <a:pPr/>
              <a:t>‹#›</a:t>
            </a:fld>
            <a:endParaRPr lang="en-US" sz="4267" dirty="0">
              <a:solidFill>
                <a:schemeClr val="bg1"/>
              </a:solidFill>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633944" y="3558701"/>
            <a:ext cx="10100747" cy="8482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2031772" y="3558701"/>
            <a:ext cx="10100747" cy="8482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6045515-EC16-4B6F-9756-63E2AB9B453B}" type="datetime1">
              <a:rPr lang="en-US" smtClean="0"/>
              <a:t>4/3/17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FC90E-8276-4409-9486-97887BD13FE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37040" y="711741"/>
            <a:ext cx="20498574" cy="258392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637041" y="3277101"/>
            <a:ext cx="10054327" cy="1606056"/>
          </a:xfrm>
        </p:spPr>
        <p:txBody>
          <a:bodyPr anchor="b"/>
          <a:lstStyle>
            <a:lvl1pPr marL="0" indent="0">
              <a:buNone/>
              <a:defRPr sz="4678" b="1"/>
            </a:lvl1pPr>
            <a:lvl2pPr marL="891220" indent="0">
              <a:buNone/>
              <a:defRPr sz="3899" b="1"/>
            </a:lvl2pPr>
            <a:lvl3pPr marL="1782440" indent="0">
              <a:buNone/>
              <a:defRPr sz="3509" b="1"/>
            </a:lvl3pPr>
            <a:lvl4pPr marL="2673660" indent="0">
              <a:buNone/>
              <a:defRPr sz="3119" b="1"/>
            </a:lvl4pPr>
            <a:lvl5pPr marL="3564880" indent="0">
              <a:buNone/>
              <a:defRPr sz="3119" b="1"/>
            </a:lvl5pPr>
            <a:lvl6pPr marL="4456100" indent="0">
              <a:buNone/>
              <a:defRPr sz="3119" b="1"/>
            </a:lvl6pPr>
            <a:lvl7pPr marL="5347320" indent="0">
              <a:buNone/>
              <a:defRPr sz="3119" b="1"/>
            </a:lvl7pPr>
            <a:lvl8pPr marL="6238540" indent="0">
              <a:buNone/>
              <a:defRPr sz="3119" b="1"/>
            </a:lvl8pPr>
            <a:lvl9pPr marL="7129760" indent="0">
              <a:buNone/>
              <a:defRPr sz="3119" b="1"/>
            </a:lvl9pPr>
          </a:lstStyle>
          <a:p>
            <a:pPr lvl="0"/>
            <a:r>
              <a:rPr lang="en-US" smtClean="0"/>
              <a:t>Click to edit Master text styles</a:t>
            </a:r>
          </a:p>
        </p:txBody>
      </p:sp>
      <p:sp>
        <p:nvSpPr>
          <p:cNvPr id="4" name="Content Placeholder 3"/>
          <p:cNvSpPr>
            <a:spLocks noGrp="1"/>
          </p:cNvSpPr>
          <p:nvPr>
            <p:ph sz="half" idx="2"/>
          </p:nvPr>
        </p:nvSpPr>
        <p:spPr>
          <a:xfrm>
            <a:off x="1637041" y="4883157"/>
            <a:ext cx="10054327" cy="71823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2031772" y="3277101"/>
            <a:ext cx="10103842" cy="1606056"/>
          </a:xfrm>
        </p:spPr>
        <p:txBody>
          <a:bodyPr anchor="b"/>
          <a:lstStyle>
            <a:lvl1pPr marL="0" indent="0">
              <a:buNone/>
              <a:defRPr sz="4678" b="1"/>
            </a:lvl1pPr>
            <a:lvl2pPr marL="891220" indent="0">
              <a:buNone/>
              <a:defRPr sz="3899" b="1"/>
            </a:lvl2pPr>
            <a:lvl3pPr marL="1782440" indent="0">
              <a:buNone/>
              <a:defRPr sz="3509" b="1"/>
            </a:lvl3pPr>
            <a:lvl4pPr marL="2673660" indent="0">
              <a:buNone/>
              <a:defRPr sz="3119" b="1"/>
            </a:lvl4pPr>
            <a:lvl5pPr marL="3564880" indent="0">
              <a:buNone/>
              <a:defRPr sz="3119" b="1"/>
            </a:lvl5pPr>
            <a:lvl6pPr marL="4456100" indent="0">
              <a:buNone/>
              <a:defRPr sz="3119" b="1"/>
            </a:lvl6pPr>
            <a:lvl7pPr marL="5347320" indent="0">
              <a:buNone/>
              <a:defRPr sz="3119" b="1"/>
            </a:lvl7pPr>
            <a:lvl8pPr marL="6238540" indent="0">
              <a:buNone/>
              <a:defRPr sz="3119" b="1"/>
            </a:lvl8pPr>
            <a:lvl9pPr marL="7129760" indent="0">
              <a:buNone/>
              <a:defRPr sz="3119" b="1"/>
            </a:lvl9pPr>
          </a:lstStyle>
          <a:p>
            <a:pPr lvl="0"/>
            <a:r>
              <a:rPr lang="en-US" smtClean="0"/>
              <a:t>Click to edit Master text styles</a:t>
            </a:r>
          </a:p>
        </p:txBody>
      </p:sp>
      <p:sp>
        <p:nvSpPr>
          <p:cNvPr id="6" name="Content Placeholder 5"/>
          <p:cNvSpPr>
            <a:spLocks noGrp="1"/>
          </p:cNvSpPr>
          <p:nvPr>
            <p:ph sz="quarter" idx="4"/>
          </p:nvPr>
        </p:nvSpPr>
        <p:spPr>
          <a:xfrm>
            <a:off x="12031772" y="4883157"/>
            <a:ext cx="10103842" cy="71823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9330270-8752-4EC4-92D9-3FE80747DFA2}" type="datetime1">
              <a:rPr lang="en-US" smtClean="0"/>
              <a:t>4/3/17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AFC90E-8276-4409-9486-97887BD13FE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AD8D45A-846A-4BD0-97F9-C974993AA88A}" type="datetime1">
              <a:rPr lang="en-US" smtClean="0"/>
              <a:t>4/3/17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AFC90E-8276-4409-9486-97887BD13FE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7F0EA4-A824-4DF7-A402-8B5D2559A003}" type="datetime1">
              <a:rPr lang="en-US" smtClean="0"/>
              <a:t>4/3/17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AFC90E-8276-4409-9486-97887BD13FE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37041" y="891222"/>
            <a:ext cx="7665302" cy="3119279"/>
          </a:xfrm>
        </p:spPr>
        <p:txBody>
          <a:bodyPr anchor="b"/>
          <a:lstStyle>
            <a:lvl1pPr>
              <a:defRPr sz="6238"/>
            </a:lvl1pPr>
          </a:lstStyle>
          <a:p>
            <a:r>
              <a:rPr lang="en-US" smtClean="0"/>
              <a:t>Click to edit Master title style</a:t>
            </a:r>
            <a:endParaRPr lang="en-US" dirty="0"/>
          </a:p>
        </p:txBody>
      </p:sp>
      <p:sp>
        <p:nvSpPr>
          <p:cNvPr id="3" name="Content Placeholder 2"/>
          <p:cNvSpPr>
            <a:spLocks noGrp="1"/>
          </p:cNvSpPr>
          <p:nvPr>
            <p:ph idx="1"/>
          </p:nvPr>
        </p:nvSpPr>
        <p:spPr>
          <a:xfrm>
            <a:off x="10103842" y="1924794"/>
            <a:ext cx="12031772" cy="9500185"/>
          </a:xfrm>
        </p:spPr>
        <p:txBody>
          <a:bodyPr/>
          <a:lstStyle>
            <a:lvl1pPr>
              <a:defRPr sz="6238"/>
            </a:lvl1pPr>
            <a:lvl2pPr>
              <a:defRPr sz="5458"/>
            </a:lvl2pPr>
            <a:lvl3pPr>
              <a:defRPr sz="4678"/>
            </a:lvl3pPr>
            <a:lvl4pPr>
              <a:defRPr sz="3899"/>
            </a:lvl4pPr>
            <a:lvl5pPr>
              <a:defRPr sz="3899"/>
            </a:lvl5pPr>
            <a:lvl6pPr>
              <a:defRPr sz="3899"/>
            </a:lvl6pPr>
            <a:lvl7pPr>
              <a:defRPr sz="3899"/>
            </a:lvl7pPr>
            <a:lvl8pPr>
              <a:defRPr sz="3899"/>
            </a:lvl8pPr>
            <a:lvl9pPr>
              <a:defRPr sz="389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637041" y="4010501"/>
            <a:ext cx="7665302" cy="7429950"/>
          </a:xfrm>
        </p:spPr>
        <p:txBody>
          <a:bodyPr/>
          <a:lstStyle>
            <a:lvl1pPr marL="0" indent="0">
              <a:buNone/>
              <a:defRPr sz="3119"/>
            </a:lvl1pPr>
            <a:lvl2pPr marL="891220" indent="0">
              <a:buNone/>
              <a:defRPr sz="2729"/>
            </a:lvl2pPr>
            <a:lvl3pPr marL="1782440" indent="0">
              <a:buNone/>
              <a:defRPr sz="2339"/>
            </a:lvl3pPr>
            <a:lvl4pPr marL="2673660" indent="0">
              <a:buNone/>
              <a:defRPr sz="1949"/>
            </a:lvl4pPr>
            <a:lvl5pPr marL="3564880" indent="0">
              <a:buNone/>
              <a:defRPr sz="1949"/>
            </a:lvl5pPr>
            <a:lvl6pPr marL="4456100" indent="0">
              <a:buNone/>
              <a:defRPr sz="1949"/>
            </a:lvl6pPr>
            <a:lvl7pPr marL="5347320" indent="0">
              <a:buNone/>
              <a:defRPr sz="1949"/>
            </a:lvl7pPr>
            <a:lvl8pPr marL="6238540" indent="0">
              <a:buNone/>
              <a:defRPr sz="1949"/>
            </a:lvl8pPr>
            <a:lvl9pPr marL="7129760" indent="0">
              <a:buNone/>
              <a:defRPr sz="1949"/>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380C9D-CBF6-42EF-8987-71BA080627CD}" type="datetime1">
              <a:rPr lang="en-US" smtClean="0"/>
              <a:t>4/3/17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FC90E-8276-4409-9486-97887BD13FE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37041" y="891222"/>
            <a:ext cx="7665302" cy="3119279"/>
          </a:xfrm>
        </p:spPr>
        <p:txBody>
          <a:bodyPr anchor="b"/>
          <a:lstStyle>
            <a:lvl1pPr>
              <a:defRPr sz="6238"/>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103842" y="1924794"/>
            <a:ext cx="12031772" cy="9500185"/>
          </a:xfrm>
        </p:spPr>
        <p:txBody>
          <a:bodyPr anchor="t"/>
          <a:lstStyle>
            <a:lvl1pPr marL="0" indent="0">
              <a:buNone/>
              <a:defRPr sz="6238"/>
            </a:lvl1pPr>
            <a:lvl2pPr marL="891220" indent="0">
              <a:buNone/>
              <a:defRPr sz="5458"/>
            </a:lvl2pPr>
            <a:lvl3pPr marL="1782440" indent="0">
              <a:buNone/>
              <a:defRPr sz="4678"/>
            </a:lvl3pPr>
            <a:lvl4pPr marL="2673660" indent="0">
              <a:buNone/>
              <a:defRPr sz="3899"/>
            </a:lvl4pPr>
            <a:lvl5pPr marL="3564880" indent="0">
              <a:buNone/>
              <a:defRPr sz="3899"/>
            </a:lvl5pPr>
            <a:lvl6pPr marL="4456100" indent="0">
              <a:buNone/>
              <a:defRPr sz="3899"/>
            </a:lvl6pPr>
            <a:lvl7pPr marL="5347320" indent="0">
              <a:buNone/>
              <a:defRPr sz="3899"/>
            </a:lvl7pPr>
            <a:lvl8pPr marL="6238540" indent="0">
              <a:buNone/>
              <a:defRPr sz="3899"/>
            </a:lvl8pPr>
            <a:lvl9pPr marL="7129760" indent="0">
              <a:buNone/>
              <a:defRPr sz="3899"/>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37041" y="4010501"/>
            <a:ext cx="7665302" cy="7429950"/>
          </a:xfrm>
        </p:spPr>
        <p:txBody>
          <a:bodyPr/>
          <a:lstStyle>
            <a:lvl1pPr marL="0" indent="0">
              <a:buNone/>
              <a:defRPr sz="3119"/>
            </a:lvl1pPr>
            <a:lvl2pPr marL="891220" indent="0">
              <a:buNone/>
              <a:defRPr sz="2729"/>
            </a:lvl2pPr>
            <a:lvl3pPr marL="1782440" indent="0">
              <a:buNone/>
              <a:defRPr sz="2339"/>
            </a:lvl3pPr>
            <a:lvl4pPr marL="2673660" indent="0">
              <a:buNone/>
              <a:defRPr sz="1949"/>
            </a:lvl4pPr>
            <a:lvl5pPr marL="3564880" indent="0">
              <a:buNone/>
              <a:defRPr sz="1949"/>
            </a:lvl5pPr>
            <a:lvl6pPr marL="4456100" indent="0">
              <a:buNone/>
              <a:defRPr sz="1949"/>
            </a:lvl6pPr>
            <a:lvl7pPr marL="5347320" indent="0">
              <a:buNone/>
              <a:defRPr sz="1949"/>
            </a:lvl7pPr>
            <a:lvl8pPr marL="6238540" indent="0">
              <a:buNone/>
              <a:defRPr sz="1949"/>
            </a:lvl8pPr>
            <a:lvl9pPr marL="7129760" indent="0">
              <a:buNone/>
              <a:defRPr sz="1949"/>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A1AFB0-C155-48EC-8BA8-CCD1EB702E7C}" type="datetime1">
              <a:rPr lang="en-US" smtClean="0"/>
              <a:t>4/3/17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FC90E-8276-4409-9486-97887BD13FE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3945" y="711741"/>
            <a:ext cx="20498574" cy="25839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633945" y="3558701"/>
            <a:ext cx="20498574" cy="84820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633944" y="12390470"/>
            <a:ext cx="5347454" cy="711740"/>
          </a:xfrm>
          <a:prstGeom prst="rect">
            <a:avLst/>
          </a:prstGeom>
        </p:spPr>
        <p:txBody>
          <a:bodyPr vert="horz" lIns="91440" tIns="45720" rIns="91440" bIns="45720" rtlCol="0" anchor="ctr"/>
          <a:lstStyle>
            <a:lvl1pPr algn="l">
              <a:defRPr sz="2339">
                <a:solidFill>
                  <a:schemeClr val="tx1">
                    <a:tint val="75000"/>
                  </a:schemeClr>
                </a:solidFill>
              </a:defRPr>
            </a:lvl1pPr>
          </a:lstStyle>
          <a:p>
            <a:fld id="{C5D6F499-0F42-43CC-94B7-308DA7B9533A}" type="datetime1">
              <a:rPr lang="en-US" smtClean="0"/>
              <a:t>4/3/17</a:t>
            </a:fld>
            <a:endParaRPr lang="en-US"/>
          </a:p>
        </p:txBody>
      </p:sp>
      <p:sp>
        <p:nvSpPr>
          <p:cNvPr id="5" name="Footer Placeholder 4"/>
          <p:cNvSpPr>
            <a:spLocks noGrp="1"/>
          </p:cNvSpPr>
          <p:nvPr>
            <p:ph type="ftr" sz="quarter" idx="3"/>
          </p:nvPr>
        </p:nvSpPr>
        <p:spPr>
          <a:xfrm>
            <a:off x="7872641" y="12390470"/>
            <a:ext cx="8021181" cy="711740"/>
          </a:xfrm>
          <a:prstGeom prst="rect">
            <a:avLst/>
          </a:prstGeom>
        </p:spPr>
        <p:txBody>
          <a:bodyPr vert="horz" lIns="91440" tIns="45720" rIns="91440" bIns="45720" rtlCol="0" anchor="ctr"/>
          <a:lstStyle>
            <a:lvl1pPr algn="ctr">
              <a:defRPr sz="233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6785065" y="12390470"/>
            <a:ext cx="5347454" cy="711740"/>
          </a:xfrm>
          <a:prstGeom prst="rect">
            <a:avLst/>
          </a:prstGeom>
        </p:spPr>
        <p:txBody>
          <a:bodyPr vert="horz" lIns="91440" tIns="45720" rIns="91440" bIns="45720" rtlCol="0" anchor="ctr"/>
          <a:lstStyle>
            <a:lvl1pPr algn="r">
              <a:defRPr sz="2339">
                <a:solidFill>
                  <a:schemeClr val="tx1">
                    <a:tint val="75000"/>
                  </a:schemeClr>
                </a:solidFill>
              </a:defRPr>
            </a:lvl1pPr>
          </a:lstStyle>
          <a:p>
            <a:fld id="{E7AFC90E-8276-4409-9486-97887BD13FEA}" type="slidenum">
              <a:rPr lang="en-US" smtClean="0"/>
              <a:t>‹#›</a:t>
            </a:fld>
            <a:endParaRPr lang="en-US"/>
          </a:p>
        </p:txBody>
      </p:sp>
    </p:spTree>
    <p:extLst>
      <p:ext uri="{BB962C8B-B14F-4D97-AF65-F5344CB8AC3E}">
        <p14:creationId xmlns:p14="http://schemas.microsoft.com/office/powerpoint/2010/main" val="53268098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Lst>
  <p:hf hdr="0" ftr="0" dt="0"/>
  <p:txStyles>
    <p:titleStyle>
      <a:lvl1pPr algn="l" defTabSz="1782440" rtl="0" eaLnBrk="1" latinLnBrk="0" hangingPunct="1">
        <a:lnSpc>
          <a:spcPct val="90000"/>
        </a:lnSpc>
        <a:spcBef>
          <a:spcPct val="0"/>
        </a:spcBef>
        <a:buNone/>
        <a:defRPr sz="8577" kern="1200">
          <a:solidFill>
            <a:schemeClr val="tx1"/>
          </a:solidFill>
          <a:latin typeface="+mj-lt"/>
          <a:ea typeface="+mj-ea"/>
          <a:cs typeface="+mj-cs"/>
        </a:defRPr>
      </a:lvl1pPr>
    </p:titleStyle>
    <p:bodyStyle>
      <a:lvl1pPr marL="445610" indent="-445610" algn="l" defTabSz="1782440" rtl="0" eaLnBrk="1" latinLnBrk="0" hangingPunct="1">
        <a:lnSpc>
          <a:spcPct val="90000"/>
        </a:lnSpc>
        <a:spcBef>
          <a:spcPts val="1949"/>
        </a:spcBef>
        <a:buFont typeface="Arial" panose="020B0604020202020204" pitchFamily="34" charset="0"/>
        <a:buChar char="•"/>
        <a:defRPr sz="5458" kern="1200">
          <a:solidFill>
            <a:schemeClr val="tx1"/>
          </a:solidFill>
          <a:latin typeface="+mn-lt"/>
          <a:ea typeface="+mn-ea"/>
          <a:cs typeface="+mn-cs"/>
        </a:defRPr>
      </a:lvl1pPr>
      <a:lvl2pPr marL="1336830" indent="-445610" algn="l" defTabSz="1782440" rtl="0" eaLnBrk="1" latinLnBrk="0" hangingPunct="1">
        <a:lnSpc>
          <a:spcPct val="90000"/>
        </a:lnSpc>
        <a:spcBef>
          <a:spcPts val="975"/>
        </a:spcBef>
        <a:buFont typeface="Arial" panose="020B0604020202020204" pitchFamily="34" charset="0"/>
        <a:buChar char="•"/>
        <a:defRPr sz="4678" kern="1200">
          <a:solidFill>
            <a:schemeClr val="tx1"/>
          </a:solidFill>
          <a:latin typeface="+mn-lt"/>
          <a:ea typeface="+mn-ea"/>
          <a:cs typeface="+mn-cs"/>
        </a:defRPr>
      </a:lvl2pPr>
      <a:lvl3pPr marL="2228050" indent="-445610" algn="l" defTabSz="1782440" rtl="0" eaLnBrk="1" latinLnBrk="0" hangingPunct="1">
        <a:lnSpc>
          <a:spcPct val="90000"/>
        </a:lnSpc>
        <a:spcBef>
          <a:spcPts val="975"/>
        </a:spcBef>
        <a:buFont typeface="Arial" panose="020B0604020202020204" pitchFamily="34" charset="0"/>
        <a:buChar char="•"/>
        <a:defRPr sz="3899" kern="1200">
          <a:solidFill>
            <a:schemeClr val="tx1"/>
          </a:solidFill>
          <a:latin typeface="+mn-lt"/>
          <a:ea typeface="+mn-ea"/>
          <a:cs typeface="+mn-cs"/>
        </a:defRPr>
      </a:lvl3pPr>
      <a:lvl4pPr marL="311927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4pPr>
      <a:lvl5pPr marL="401049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5pPr>
      <a:lvl6pPr marL="490171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6pPr>
      <a:lvl7pPr marL="579293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7pPr>
      <a:lvl8pPr marL="668415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8pPr>
      <a:lvl9pPr marL="7575370" indent="-445610" algn="l" defTabSz="1782440" rtl="0" eaLnBrk="1" latinLnBrk="0" hangingPunct="1">
        <a:lnSpc>
          <a:spcPct val="90000"/>
        </a:lnSpc>
        <a:spcBef>
          <a:spcPts val="975"/>
        </a:spcBef>
        <a:buFont typeface="Arial" panose="020B0604020202020204" pitchFamily="34" charset="0"/>
        <a:buChar char="•"/>
        <a:defRPr sz="3509" kern="1200">
          <a:solidFill>
            <a:schemeClr val="tx1"/>
          </a:solidFill>
          <a:latin typeface="+mn-lt"/>
          <a:ea typeface="+mn-ea"/>
          <a:cs typeface="+mn-cs"/>
        </a:defRPr>
      </a:lvl9pPr>
    </p:bodyStyle>
    <p:otherStyle>
      <a:defPPr>
        <a:defRPr lang="en-US"/>
      </a:defPPr>
      <a:lvl1pPr marL="0" algn="l" defTabSz="1782440" rtl="0" eaLnBrk="1" latinLnBrk="0" hangingPunct="1">
        <a:defRPr sz="3509" kern="1200">
          <a:solidFill>
            <a:schemeClr val="tx1"/>
          </a:solidFill>
          <a:latin typeface="+mn-lt"/>
          <a:ea typeface="+mn-ea"/>
          <a:cs typeface="+mn-cs"/>
        </a:defRPr>
      </a:lvl1pPr>
      <a:lvl2pPr marL="891220" algn="l" defTabSz="1782440" rtl="0" eaLnBrk="1" latinLnBrk="0" hangingPunct="1">
        <a:defRPr sz="3509" kern="1200">
          <a:solidFill>
            <a:schemeClr val="tx1"/>
          </a:solidFill>
          <a:latin typeface="+mn-lt"/>
          <a:ea typeface="+mn-ea"/>
          <a:cs typeface="+mn-cs"/>
        </a:defRPr>
      </a:lvl2pPr>
      <a:lvl3pPr marL="1782440" algn="l" defTabSz="1782440" rtl="0" eaLnBrk="1" latinLnBrk="0" hangingPunct="1">
        <a:defRPr sz="3509" kern="1200">
          <a:solidFill>
            <a:schemeClr val="tx1"/>
          </a:solidFill>
          <a:latin typeface="+mn-lt"/>
          <a:ea typeface="+mn-ea"/>
          <a:cs typeface="+mn-cs"/>
        </a:defRPr>
      </a:lvl3pPr>
      <a:lvl4pPr marL="2673660" algn="l" defTabSz="1782440" rtl="0" eaLnBrk="1" latinLnBrk="0" hangingPunct="1">
        <a:defRPr sz="3509" kern="1200">
          <a:solidFill>
            <a:schemeClr val="tx1"/>
          </a:solidFill>
          <a:latin typeface="+mn-lt"/>
          <a:ea typeface="+mn-ea"/>
          <a:cs typeface="+mn-cs"/>
        </a:defRPr>
      </a:lvl4pPr>
      <a:lvl5pPr marL="3564880" algn="l" defTabSz="1782440" rtl="0" eaLnBrk="1" latinLnBrk="0" hangingPunct="1">
        <a:defRPr sz="3509" kern="1200">
          <a:solidFill>
            <a:schemeClr val="tx1"/>
          </a:solidFill>
          <a:latin typeface="+mn-lt"/>
          <a:ea typeface="+mn-ea"/>
          <a:cs typeface="+mn-cs"/>
        </a:defRPr>
      </a:lvl5pPr>
      <a:lvl6pPr marL="4456100" algn="l" defTabSz="1782440" rtl="0" eaLnBrk="1" latinLnBrk="0" hangingPunct="1">
        <a:defRPr sz="3509" kern="1200">
          <a:solidFill>
            <a:schemeClr val="tx1"/>
          </a:solidFill>
          <a:latin typeface="+mn-lt"/>
          <a:ea typeface="+mn-ea"/>
          <a:cs typeface="+mn-cs"/>
        </a:defRPr>
      </a:lvl6pPr>
      <a:lvl7pPr marL="5347320" algn="l" defTabSz="1782440" rtl="0" eaLnBrk="1" latinLnBrk="0" hangingPunct="1">
        <a:defRPr sz="3509" kern="1200">
          <a:solidFill>
            <a:schemeClr val="tx1"/>
          </a:solidFill>
          <a:latin typeface="+mn-lt"/>
          <a:ea typeface="+mn-ea"/>
          <a:cs typeface="+mn-cs"/>
        </a:defRPr>
      </a:lvl7pPr>
      <a:lvl8pPr marL="6238540" algn="l" defTabSz="1782440" rtl="0" eaLnBrk="1" latinLnBrk="0" hangingPunct="1">
        <a:defRPr sz="3509" kern="1200">
          <a:solidFill>
            <a:schemeClr val="tx1"/>
          </a:solidFill>
          <a:latin typeface="+mn-lt"/>
          <a:ea typeface="+mn-ea"/>
          <a:cs typeface="+mn-cs"/>
        </a:defRPr>
      </a:lvl8pPr>
      <a:lvl9pPr marL="7129760" algn="l" defTabSz="1782440" rtl="0" eaLnBrk="1" latinLnBrk="0" hangingPunct="1">
        <a:defRPr sz="35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eg/url?sa=i&amp;rct=j&amp;q=&amp;esrc=s&amp;source=images&amp;cd=&amp;cad=rja&amp;uact=8&amp;ved=0ahUKEwighMvY5IrLAhVJmBoKHT17ByoQjRwIBw&amp;url=http://umm.edu/health/medical/reports/articles/high-blood-pressure&amp;psig=AFQjCNEPbjwKrOAT9QQl6MrwVYlvCBuwtA&amp;ust=1456210046894692" TargetMode="External"/><Relationship Id="rId4" Type="http://schemas.openxmlformats.org/officeDocument/2006/relationships/image" Target="../media/image23.jpeg"/><Relationship Id="rId5" Type="http://schemas.openxmlformats.org/officeDocument/2006/relationships/hyperlink" Target="http://www.google.com.eg/url?sa=i&amp;rct=j&amp;q=&amp;esrc=s&amp;source=images&amp;cd=&amp;cad=rja&amp;uact=8&amp;ved=0ahUKEwjc9_--je_KAhUFEJoKHa7WCPgQjRwIBw&amp;url=http://slidemodel.com/templates/bmi-chart-powerpoint-template/&amp;psig=AFQjCNHN2lcFo3K_eEeFoO_L0cqHV462Aw&amp;ust=1455258939792332" TargetMode="External"/><Relationship Id="rId6" Type="http://schemas.openxmlformats.org/officeDocument/2006/relationships/image" Target="../media/image24.jpeg"/><Relationship Id="rId1" Type="http://schemas.openxmlformats.org/officeDocument/2006/relationships/slideLayout" Target="../slideLayouts/slideLayout3.xml"/><Relationship Id="rId2"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hyperlink" Target="http://www.google.com.eg/url?sa=i&amp;rct=j&amp;q=&amp;esrc=s&amp;source=images&amp;cd=&amp;cad=rja&amp;uact=8&amp;ved=0ahUKEwiY6qyprO_KAhVEJpoKHZvhA6UQjRwIBw&amp;url=http://www.slideshare.net/drtoufiq19711/management-of-hypertensionguide-line&amp;psig=AFQjCNE266BmtvsE5wohMMkaovpBY4UUqw&amp;ust=1455267393730232" TargetMode="External"/><Relationship Id="rId5" Type="http://schemas.openxmlformats.org/officeDocument/2006/relationships/image" Target="../media/image26.jpeg"/><Relationship Id="rId1" Type="http://schemas.openxmlformats.org/officeDocument/2006/relationships/slideLayout" Target="../slideLayouts/slideLayout3.xml"/><Relationship Id="rId2" Type="http://schemas.openxmlformats.org/officeDocument/2006/relationships/hyperlink" Target="https://www.google.com.eg/url?sa=i&amp;rct=j&amp;q=&amp;esrc=s&amp;source=images&amp;cd=&amp;cad=rja&amp;uact=8&amp;ved=0ahUKEwj5l86Vm-_KAhWiApoKHaw0Ar4QjRwIBw&amp;url=https://www.cartoonstock.com/directory/h/hypertension.asp&amp;psig=AFQjCNGq4u2m-Qbp_lmu0R7FJ9h1-3M2sA&amp;ust=1455262870953963"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emf"/><Relationship Id="rId1" Type="http://schemas.openxmlformats.org/officeDocument/2006/relationships/slideLayout" Target="../slideLayouts/slideLayout3.xml"/><Relationship Id="rId2"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e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en.wikipedia.org/wiki/Hyperkalemia"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hyperlink" Target="http://www.google.com.eg/url?sa=i&amp;rct=j&amp;q=&amp;esrc=s&amp;source=images&amp;cd=&amp;cad=rja&amp;uact=8&amp;ved=0ahUKEwj71rrhj-3KAhVoDZoKHTkbC9cQjRwIBw&amp;url=http://www.srspharma.com/calcium-channel-blockers.htm&amp;psig=AFQjCNFgEJfgiQH9UfCOklOOZQuU4BMOug&amp;ust=145519112053789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54180" y="526957"/>
            <a:ext cx="13611398" cy="4032129"/>
          </a:xfrm>
          <a:prstGeom prst="rect">
            <a:avLst/>
          </a:prstGeom>
          <a:noFill/>
        </p:spPr>
        <p:txBody>
          <a:bodyPr wrap="square" rtlCol="0">
            <a:spAutoFit/>
          </a:bodyPr>
          <a:lstStyle/>
          <a:p>
            <a:pPr algn="ctr"/>
            <a:r>
              <a:rPr lang="en-US" sz="12801" dirty="0" smtClean="0">
                <a:solidFill>
                  <a:srgbClr val="0070C0"/>
                </a:solidFill>
              </a:rPr>
              <a:t>Antihypertensive drugs </a:t>
            </a:r>
            <a:endParaRPr lang="en-US" sz="12801" dirty="0">
              <a:solidFill>
                <a:srgbClr val="0070C0"/>
              </a:solidFill>
            </a:endParaRPr>
          </a:p>
        </p:txBody>
      </p:sp>
      <p:sp>
        <p:nvSpPr>
          <p:cNvPr id="3" name="TextBox 2"/>
          <p:cNvSpPr txBox="1"/>
          <p:nvPr/>
        </p:nvSpPr>
        <p:spPr>
          <a:xfrm>
            <a:off x="4948450" y="4559086"/>
            <a:ext cx="9992362" cy="830997"/>
          </a:xfrm>
          <a:prstGeom prst="rect">
            <a:avLst/>
          </a:prstGeom>
          <a:noFill/>
        </p:spPr>
        <p:txBody>
          <a:bodyPr wrap="square" rtlCol="0">
            <a:spAutoFit/>
          </a:bodyPr>
          <a:lstStyle/>
          <a:p>
            <a:r>
              <a:rPr lang="en-US" sz="4800" dirty="0">
                <a:solidFill>
                  <a:schemeClr val="accent4">
                    <a:lumMod val="75000"/>
                  </a:schemeClr>
                </a:solidFill>
              </a:rPr>
              <a:t>OBJECTIVES: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805" y="4113245"/>
            <a:ext cx="3877389" cy="3226785"/>
          </a:xfrm>
          <a:prstGeom prst="rect">
            <a:avLst/>
          </a:prstGeom>
        </p:spPr>
      </p:pic>
      <p:sp>
        <p:nvSpPr>
          <p:cNvPr id="5" name="TextBox 4"/>
          <p:cNvSpPr txBox="1"/>
          <p:nvPr/>
        </p:nvSpPr>
        <p:spPr>
          <a:xfrm>
            <a:off x="4720281" y="5828028"/>
            <a:ext cx="18090292" cy="4832092"/>
          </a:xfrm>
          <a:prstGeom prst="rect">
            <a:avLst/>
          </a:prstGeom>
          <a:noFill/>
        </p:spPr>
        <p:txBody>
          <a:bodyPr wrap="square" rtlCol="1">
            <a:spAutoFit/>
          </a:bodyPr>
          <a:lstStyle/>
          <a:p>
            <a:r>
              <a:rPr lang="en-US" sz="4400" dirty="0" smtClean="0"/>
              <a:t>-Identify the factors that control blood pressure.</a:t>
            </a:r>
          </a:p>
          <a:p>
            <a:r>
              <a:rPr lang="en-US" sz="4400" dirty="0" smtClean="0"/>
              <a:t>-Outline the pharmacological classes of drugs used in treatment of hypertension.</a:t>
            </a:r>
          </a:p>
          <a:p>
            <a:r>
              <a:rPr lang="en-US" sz="4400" dirty="0" smtClean="0"/>
              <a:t>-describe mechanism of action, therapeutic uses and common adverse effect and contraindication of each class of drugs.</a:t>
            </a:r>
          </a:p>
          <a:p>
            <a:r>
              <a:rPr lang="en-US" sz="4400" dirty="0" smtClean="0"/>
              <a:t>-select the suitable antihypertensive drug used to treat a specific patient according to efficacy, safety and cost.   </a:t>
            </a:r>
            <a:endParaRPr lang="ar-SA" sz="4400" dirty="0"/>
          </a:p>
        </p:txBody>
      </p:sp>
    </p:spTree>
    <p:extLst>
      <p:ext uri="{BB962C8B-B14F-4D97-AF65-F5344CB8AC3E}">
        <p14:creationId xmlns:p14="http://schemas.microsoft.com/office/powerpoint/2010/main" val="805842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42550539"/>
              </p:ext>
            </p:extLst>
          </p:nvPr>
        </p:nvGraphicFramePr>
        <p:xfrm>
          <a:off x="-2" y="26894"/>
          <a:ext cx="23766465" cy="12146011"/>
        </p:xfrm>
        <a:graphic>
          <a:graphicData uri="http://schemas.openxmlformats.org/drawingml/2006/table">
            <a:tbl>
              <a:tblPr firstRow="1" bandRow="1">
                <a:tableStyleId>{FABFCF23-3B69-468F-B69F-88F6DE6A72F2}</a:tableStyleId>
              </a:tblPr>
              <a:tblGrid>
                <a:gridCol w="2474261"/>
                <a:gridCol w="4787153"/>
                <a:gridCol w="215153"/>
                <a:gridCol w="5002306"/>
                <a:gridCol w="6534299"/>
                <a:gridCol w="4753293"/>
              </a:tblGrid>
              <a:tr h="848985">
                <a:tc gridSpan="6">
                  <a:txBody>
                    <a:bodyPr/>
                    <a:lstStyle/>
                    <a:p>
                      <a:pPr marL="0" algn="ctr" defTabSz="1782440" rtl="0" eaLnBrk="1" latinLnBrk="0" hangingPunct="1"/>
                      <a:r>
                        <a:rPr lang="en-US" sz="3600" dirty="0" smtClean="0"/>
                        <a:t>Vasodilators </a:t>
                      </a:r>
                      <a:endParaRPr lang="en-US" sz="3600" b="0" dirty="0">
                        <a:latin typeface="+mn-lt"/>
                      </a:endParaRPr>
                    </a:p>
                  </a:txBody>
                  <a:tcPr anchor="ctr"/>
                </a:tc>
                <a:tc hMerge="1">
                  <a:txBody>
                    <a:bodyPr/>
                    <a:lstStyle/>
                    <a:p>
                      <a:pPr marL="0" algn="ctr" defTabSz="1782440" rtl="1" eaLnBrk="1" latinLnBrk="0" hangingPunct="1"/>
                      <a:endParaRPr lang="en-US" sz="2800" b="0" dirty="0">
                        <a:latin typeface="+mn-lt"/>
                      </a:endParaRPr>
                    </a:p>
                  </a:txBody>
                  <a:tcPr anchor="ctr"/>
                </a:tc>
                <a:tc hMerge="1">
                  <a:txBody>
                    <a:bodyPr/>
                    <a:lstStyle/>
                    <a:p>
                      <a:pPr algn="ctr"/>
                      <a:endParaRPr lang="en-US" sz="2800" b="0" dirty="0">
                        <a:latin typeface="+mn-lt"/>
                      </a:endParaRPr>
                    </a:p>
                  </a:txBody>
                  <a:tcPr anchor="ctr"/>
                </a:tc>
                <a:tc hMerge="1">
                  <a:txBody>
                    <a:bodyPr/>
                    <a:lstStyle/>
                    <a:p>
                      <a:endParaRPr lang="en-US"/>
                    </a:p>
                  </a:txBody>
                  <a:tcPr/>
                </a:tc>
                <a:tc hMerge="1">
                  <a:txBody>
                    <a:bodyPr/>
                    <a:lstStyle/>
                    <a:p>
                      <a:pPr algn="ctr"/>
                      <a:endParaRPr lang="en-US" sz="2800" b="0" dirty="0">
                        <a:latin typeface="+mn-lt"/>
                      </a:endParaRPr>
                    </a:p>
                  </a:txBody>
                  <a:tcPr anchor="ctr"/>
                </a:tc>
                <a:tc hMerge="1">
                  <a:txBody>
                    <a:bodyPr/>
                    <a:lstStyle/>
                    <a:p>
                      <a:pPr marL="0" marR="0" indent="0" algn="ctr" defTabSz="1782440" rtl="1" eaLnBrk="1" fontAlgn="auto" latinLnBrk="0" hangingPunct="1">
                        <a:lnSpc>
                          <a:spcPct val="100000"/>
                        </a:lnSpc>
                        <a:spcBef>
                          <a:spcPts val="0"/>
                        </a:spcBef>
                        <a:spcAft>
                          <a:spcPts val="0"/>
                        </a:spcAft>
                        <a:buClrTx/>
                        <a:buSzTx/>
                        <a:buFontTx/>
                        <a:buNone/>
                        <a:tabLst/>
                        <a:defRPr/>
                      </a:pPr>
                      <a:endParaRPr lang="ar-SA" sz="2800" b="0" dirty="0" smtClean="0">
                        <a:solidFill>
                          <a:schemeClr val="bg1"/>
                        </a:solidFill>
                        <a:latin typeface="+mn-lt"/>
                      </a:endParaRPr>
                    </a:p>
                  </a:txBody>
                  <a:tcPr anchor="ctr"/>
                </a:tc>
              </a:tr>
              <a:tr h="848985">
                <a:tc>
                  <a:txBody>
                    <a:bodyPr/>
                    <a:lstStyle/>
                    <a:p>
                      <a:pPr marL="0" algn="ctr" defTabSz="1782440" rtl="1" eaLnBrk="1" latinLnBrk="0" hangingPunct="1"/>
                      <a:endParaRPr lang="en-US" sz="2800" b="0" dirty="0">
                        <a:latin typeface="+mn-lt"/>
                      </a:endParaRPr>
                    </a:p>
                  </a:txBody>
                  <a:tcPr anchor="ctr">
                    <a:solidFill>
                      <a:schemeClr val="bg2">
                        <a:lumMod val="75000"/>
                      </a:schemeClr>
                    </a:solidFill>
                  </a:tcPr>
                </a:tc>
                <a:tc>
                  <a:txBody>
                    <a:bodyPr/>
                    <a:lstStyle/>
                    <a:p>
                      <a:pPr marL="0" algn="ctr" defTabSz="1782440" rtl="0" eaLnBrk="1" latinLnBrk="0" hangingPunct="1"/>
                      <a:r>
                        <a:rPr lang="en-US" sz="2800" dirty="0" smtClean="0"/>
                        <a:t>Hydralazine</a:t>
                      </a:r>
                      <a:endParaRPr lang="en-US" sz="2800" b="0" dirty="0">
                        <a:solidFill>
                          <a:schemeClr val="tx1"/>
                        </a:solidFill>
                        <a:latin typeface="+mn-lt"/>
                      </a:endParaRPr>
                    </a:p>
                  </a:txBody>
                  <a:tcPr anchor="ctr">
                    <a:solidFill>
                      <a:schemeClr val="bg2">
                        <a:lumMod val="75000"/>
                      </a:schemeClr>
                    </a:solidFill>
                  </a:tcPr>
                </a:tc>
                <a:tc gridSpan="2">
                  <a:txBody>
                    <a:bodyPr/>
                    <a:lstStyle/>
                    <a:p>
                      <a:pPr algn="ctr"/>
                      <a:r>
                        <a:rPr lang="en-US" sz="2800" dirty="0" err="1" smtClean="0"/>
                        <a:t>Minoxidil</a:t>
                      </a:r>
                      <a:endParaRPr lang="en-US" sz="2800" b="0" dirty="0">
                        <a:solidFill>
                          <a:schemeClr val="tx1"/>
                        </a:solidFill>
                        <a:latin typeface="+mn-lt"/>
                      </a:endParaRPr>
                    </a:p>
                  </a:txBody>
                  <a:tcPr anchor="ctr">
                    <a:solidFill>
                      <a:schemeClr val="bg2">
                        <a:lumMod val="75000"/>
                      </a:schemeClr>
                    </a:solidFill>
                  </a:tcPr>
                </a:tc>
                <a:tc hMerge="1">
                  <a:txBody>
                    <a:bodyPr/>
                    <a:lstStyle/>
                    <a:p>
                      <a:endParaRPr lang="en-US"/>
                    </a:p>
                  </a:txBody>
                  <a:tcPr/>
                </a:tc>
                <a:tc>
                  <a:txBody>
                    <a:bodyPr/>
                    <a:lstStyle/>
                    <a:p>
                      <a:pPr algn="ctr"/>
                      <a:r>
                        <a:rPr lang="en-US" sz="2800" dirty="0" err="1" smtClean="0"/>
                        <a:t>Diazoxide</a:t>
                      </a:r>
                      <a:endParaRPr lang="en-US" sz="2800" b="0" dirty="0">
                        <a:solidFill>
                          <a:schemeClr val="tx1"/>
                        </a:solidFill>
                        <a:latin typeface="+mn-lt"/>
                      </a:endParaRPr>
                    </a:p>
                  </a:txBody>
                  <a:tcPr anchor="ctr">
                    <a:solidFill>
                      <a:schemeClr val="bg2">
                        <a:lumMod val="75000"/>
                      </a:schemeClr>
                    </a:solidFill>
                  </a:tcPr>
                </a:tc>
                <a:tc>
                  <a:txBody>
                    <a:bodyPr/>
                    <a:lstStyle/>
                    <a:p>
                      <a:pPr marL="0" marR="0" indent="0" algn="ctr" defTabSz="1782440" rtl="0" eaLnBrk="1" fontAlgn="auto" latinLnBrk="0" hangingPunct="1">
                        <a:lnSpc>
                          <a:spcPct val="100000"/>
                        </a:lnSpc>
                        <a:spcBef>
                          <a:spcPts val="0"/>
                        </a:spcBef>
                        <a:spcAft>
                          <a:spcPts val="0"/>
                        </a:spcAft>
                        <a:buClrTx/>
                        <a:buSzTx/>
                        <a:buFontTx/>
                        <a:buNone/>
                        <a:tabLst/>
                        <a:defRPr/>
                      </a:pPr>
                      <a:r>
                        <a:rPr lang="en-US" sz="2800" dirty="0" smtClean="0"/>
                        <a:t>Sodium nitroprusside</a:t>
                      </a:r>
                      <a:endParaRPr lang="ar-SA" sz="2800" b="0" dirty="0" smtClean="0">
                        <a:solidFill>
                          <a:schemeClr val="tx1"/>
                        </a:solidFill>
                        <a:latin typeface="+mn-lt"/>
                      </a:endParaRPr>
                    </a:p>
                  </a:txBody>
                  <a:tcPr anchor="ctr">
                    <a:solidFill>
                      <a:schemeClr val="bg2">
                        <a:lumMod val="75000"/>
                      </a:schemeClr>
                    </a:solidFill>
                  </a:tcPr>
                </a:tc>
              </a:tr>
              <a:tr h="910760">
                <a:tc>
                  <a:txBody>
                    <a:bodyPr/>
                    <a:lstStyle/>
                    <a:p>
                      <a:pPr marL="0" algn="ctr" defTabSz="1782440" rtl="1" eaLnBrk="1" latinLnBrk="0" hangingPunct="1"/>
                      <a:r>
                        <a:rPr lang="en-US" sz="2400" dirty="0" smtClean="0"/>
                        <a:t>Site</a:t>
                      </a:r>
                      <a:r>
                        <a:rPr lang="en-US" sz="2400" baseline="0" dirty="0" smtClean="0"/>
                        <a:t> of action</a:t>
                      </a:r>
                      <a:endParaRPr lang="en-US" sz="2400" b="0" dirty="0">
                        <a:latin typeface="+mn-lt"/>
                      </a:endParaRPr>
                    </a:p>
                  </a:txBody>
                  <a:tcPr anchor="ctr">
                    <a:solidFill>
                      <a:schemeClr val="bg2">
                        <a:lumMod val="75000"/>
                      </a:schemeClr>
                    </a:solidFill>
                  </a:tcPr>
                </a:tc>
                <a:tc gridSpan="4">
                  <a:txBody>
                    <a:bodyPr/>
                    <a:lstStyle/>
                    <a:p>
                      <a:pPr algn="ctr"/>
                      <a:r>
                        <a:rPr lang="en-US" sz="2800" dirty="0" err="1" smtClean="0">
                          <a:solidFill>
                            <a:srgbClr val="C00000"/>
                          </a:solidFill>
                        </a:rPr>
                        <a:t>Arteriodilator</a:t>
                      </a:r>
                      <a:endParaRPr lang="en-US" sz="2800" b="0" dirty="0">
                        <a:solidFill>
                          <a:srgbClr val="C00000"/>
                        </a:solidFill>
                        <a:latin typeface="+mn-lt"/>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indent="0" algn="ctr" defTabSz="1782440" rtl="0" eaLnBrk="1" fontAlgn="auto" latinLnBrk="0" hangingPunct="1">
                        <a:lnSpc>
                          <a:spcPct val="100000"/>
                        </a:lnSpc>
                        <a:spcBef>
                          <a:spcPts val="0"/>
                        </a:spcBef>
                        <a:spcAft>
                          <a:spcPts val="0"/>
                        </a:spcAft>
                        <a:buClrTx/>
                        <a:buSzTx/>
                        <a:buFontTx/>
                        <a:buNone/>
                        <a:tabLst/>
                        <a:defRPr/>
                      </a:pPr>
                      <a:r>
                        <a:rPr lang="en-US" sz="2400" dirty="0" err="1" smtClean="0">
                          <a:solidFill>
                            <a:srgbClr val="C00000"/>
                          </a:solidFill>
                        </a:rPr>
                        <a:t>Arteriodilator</a:t>
                      </a:r>
                      <a:r>
                        <a:rPr lang="en-US" sz="2400" dirty="0" smtClean="0">
                          <a:solidFill>
                            <a:srgbClr val="C00000"/>
                          </a:solidFill>
                        </a:rPr>
                        <a:t>&amp; </a:t>
                      </a:r>
                      <a:r>
                        <a:rPr lang="en-US" sz="2400" dirty="0" err="1" smtClean="0">
                          <a:solidFill>
                            <a:srgbClr val="C00000"/>
                          </a:solidFill>
                        </a:rPr>
                        <a:t>venodilator</a:t>
                      </a:r>
                      <a:endParaRPr lang="ar-SA" sz="2400" b="0" dirty="0" smtClean="0">
                        <a:solidFill>
                          <a:srgbClr val="C00000"/>
                        </a:solidFill>
                      </a:endParaRPr>
                    </a:p>
                  </a:txBody>
                  <a:tcPr anchor="ctr"/>
                </a:tc>
              </a:tr>
              <a:tr h="1701643">
                <a:tc>
                  <a:txBody>
                    <a:bodyPr/>
                    <a:lstStyle/>
                    <a:p>
                      <a:pPr algn="ctr"/>
                      <a:r>
                        <a:rPr lang="en-US" sz="2400" dirty="0" smtClean="0"/>
                        <a:t>Mechanism</a:t>
                      </a:r>
                      <a:r>
                        <a:rPr lang="en-US" sz="2400" baseline="0" dirty="0" smtClean="0"/>
                        <a:t> of action</a:t>
                      </a:r>
                      <a:endParaRPr lang="en-US" sz="2400" b="0" dirty="0">
                        <a:latin typeface="+mn-lt"/>
                      </a:endParaRPr>
                    </a:p>
                  </a:txBody>
                  <a:tcPr anchor="ctr">
                    <a:solidFill>
                      <a:schemeClr val="bg2">
                        <a:lumMod val="75000"/>
                      </a:schemeClr>
                    </a:solidFill>
                  </a:tcPr>
                </a:tc>
                <a:tc>
                  <a:txBody>
                    <a:bodyPr/>
                    <a:lstStyle/>
                    <a:p>
                      <a:pPr marL="0" marR="0" indent="0" algn="ctr" defTabSz="1782440" rtl="0" eaLnBrk="1" fontAlgn="auto" latinLnBrk="0" hangingPunct="1">
                        <a:lnSpc>
                          <a:spcPct val="100000"/>
                        </a:lnSpc>
                        <a:spcBef>
                          <a:spcPts val="0"/>
                        </a:spcBef>
                        <a:spcAft>
                          <a:spcPts val="0"/>
                        </a:spcAft>
                        <a:buClrTx/>
                        <a:buSzTx/>
                        <a:buFontTx/>
                        <a:buNone/>
                        <a:tabLst/>
                        <a:defRPr/>
                      </a:pPr>
                      <a:r>
                        <a:rPr lang="en-US" sz="2400" dirty="0" smtClean="0">
                          <a:solidFill>
                            <a:srgbClr val="C00000"/>
                          </a:solidFill>
                        </a:rPr>
                        <a:t>Direct </a:t>
                      </a:r>
                      <a:r>
                        <a:rPr lang="ar-SA" sz="2400" dirty="0" smtClean="0">
                          <a:solidFill>
                            <a:srgbClr val="C00000"/>
                          </a:solidFill>
                        </a:rPr>
                        <a:t>)</a:t>
                      </a:r>
                      <a:r>
                        <a:rPr lang="en-US" sz="2400" dirty="0" smtClean="0">
                          <a:solidFill>
                            <a:srgbClr val="C00000"/>
                          </a:solidFill>
                        </a:rPr>
                        <a:t> Release of nitric oxide ( NO)</a:t>
                      </a:r>
                      <a:r>
                        <a:rPr lang="ar-SA" sz="2400" dirty="0" smtClean="0">
                          <a:solidFill>
                            <a:srgbClr val="C00000"/>
                          </a:solidFill>
                        </a:rPr>
                        <a:t>(</a:t>
                      </a:r>
                      <a:endParaRPr lang="en-US" sz="2400" dirty="0" smtClean="0">
                        <a:solidFill>
                          <a:srgbClr val="C00000"/>
                        </a:solidFill>
                      </a:endParaRPr>
                    </a:p>
                    <a:p>
                      <a:pPr marL="0" marR="0" indent="0" algn="ctr" defTabSz="1782440" rtl="0" eaLnBrk="1" fontAlgn="auto" latinLnBrk="0" hangingPunct="1">
                        <a:lnSpc>
                          <a:spcPct val="100000"/>
                        </a:lnSpc>
                        <a:spcBef>
                          <a:spcPts val="0"/>
                        </a:spcBef>
                        <a:spcAft>
                          <a:spcPts val="0"/>
                        </a:spcAft>
                        <a:buClrTx/>
                        <a:buSzTx/>
                        <a:buFontTx/>
                        <a:buNone/>
                        <a:tabLst/>
                        <a:defRPr/>
                      </a:pPr>
                      <a:endParaRPr lang="en-US" sz="2400" b="0" dirty="0">
                        <a:solidFill>
                          <a:srgbClr val="C00000"/>
                        </a:solidFill>
                        <a:latin typeface="+mn-lt"/>
                      </a:endParaRPr>
                    </a:p>
                  </a:txBody>
                  <a:tcPr anchor="ctr"/>
                </a:tc>
                <a:tc gridSpan="2">
                  <a:txBody>
                    <a:bodyPr/>
                    <a:lstStyle/>
                    <a:p>
                      <a:pPr algn="l" rtl="0"/>
                      <a:r>
                        <a:rPr lang="en-US" sz="2400" dirty="0" smtClean="0">
                          <a:solidFill>
                            <a:srgbClr val="C00000"/>
                          </a:solidFill>
                        </a:rPr>
                        <a:t>Opening </a:t>
                      </a:r>
                      <a:r>
                        <a:rPr lang="en-US" sz="2400" baseline="0" dirty="0" smtClean="0">
                          <a:solidFill>
                            <a:srgbClr val="C00000"/>
                          </a:solidFill>
                        </a:rPr>
                        <a:t> of </a:t>
                      </a:r>
                      <a:r>
                        <a:rPr lang="en-US" sz="2400" dirty="0" smtClean="0">
                          <a:solidFill>
                            <a:srgbClr val="C00000"/>
                          </a:solidFill>
                        </a:rPr>
                        <a:t> potassium channels in smooth muscle membranes by </a:t>
                      </a:r>
                      <a:r>
                        <a:rPr lang="en-US" sz="2400" dirty="0" err="1" smtClean="0">
                          <a:solidFill>
                            <a:srgbClr val="C00000"/>
                          </a:solidFill>
                        </a:rPr>
                        <a:t>minoxidil</a:t>
                      </a:r>
                      <a:r>
                        <a:rPr lang="en-US" sz="2400" dirty="0" smtClean="0">
                          <a:solidFill>
                            <a:srgbClr val="C00000"/>
                          </a:solidFill>
                        </a:rPr>
                        <a:t> sulfate </a:t>
                      </a:r>
                    </a:p>
                    <a:p>
                      <a:pPr algn="l" rtl="0"/>
                      <a:r>
                        <a:rPr lang="en-US" sz="2400" dirty="0" smtClean="0"/>
                        <a:t>( active metabolite )</a:t>
                      </a:r>
                      <a:endParaRPr lang="ar-SA" sz="2400" b="0" dirty="0" smtClean="0"/>
                    </a:p>
                  </a:txBody>
                  <a:tcPr anchor="ctr"/>
                </a:tc>
                <a:tc hMerge="1">
                  <a:txBody>
                    <a:bodyPr/>
                    <a:lstStyle/>
                    <a:p>
                      <a:endParaRPr lang="en-US"/>
                    </a:p>
                  </a:txBody>
                  <a:tcPr/>
                </a:tc>
                <a:tc>
                  <a:txBody>
                    <a:bodyPr/>
                    <a:lstStyle/>
                    <a:p>
                      <a:pPr marL="0" marR="0" indent="0" algn="l" defTabSz="1782440" rtl="0" eaLnBrk="1" fontAlgn="auto" latinLnBrk="0" hangingPunct="1">
                        <a:lnSpc>
                          <a:spcPct val="100000"/>
                        </a:lnSpc>
                        <a:spcBef>
                          <a:spcPts val="0"/>
                        </a:spcBef>
                        <a:spcAft>
                          <a:spcPts val="0"/>
                        </a:spcAft>
                        <a:buClrTx/>
                        <a:buSzTx/>
                        <a:buFontTx/>
                        <a:buNone/>
                        <a:tabLst/>
                        <a:defRPr/>
                      </a:pPr>
                      <a:r>
                        <a:rPr lang="en-US" sz="2400" dirty="0" smtClean="0">
                          <a:solidFill>
                            <a:srgbClr val="C00000"/>
                          </a:solidFill>
                        </a:rPr>
                        <a:t>Opening of potassium channels </a:t>
                      </a:r>
                      <a:r>
                        <a:rPr lang="en-US" sz="2400" dirty="0" smtClean="0">
                          <a:solidFill>
                            <a:schemeClr val="bg1">
                              <a:lumMod val="50000"/>
                            </a:schemeClr>
                          </a:solidFill>
                        </a:rPr>
                        <a:t>(potassium comes inside the </a:t>
                      </a:r>
                      <a:r>
                        <a:rPr lang="en-US" sz="2400" baseline="0" dirty="0" smtClean="0">
                          <a:solidFill>
                            <a:schemeClr val="bg1">
                              <a:lumMod val="50000"/>
                            </a:schemeClr>
                          </a:solidFill>
                        </a:rPr>
                        <a:t>smooth muscle during relaxation, so the blood vessel will relax ‘dilate’ and that will decrease the blood pressure)</a:t>
                      </a:r>
                      <a:endParaRPr lang="ar-SA" sz="2400" b="0" dirty="0" smtClean="0">
                        <a:solidFill>
                          <a:schemeClr val="bg1">
                            <a:lumMod val="50000"/>
                          </a:schemeClr>
                        </a:solidFill>
                      </a:endParaRPr>
                    </a:p>
                  </a:txBody>
                  <a:tcPr anchor="ctr"/>
                </a:tc>
                <a:tc>
                  <a:txBody>
                    <a:bodyPr/>
                    <a:lstStyle/>
                    <a:p>
                      <a:pPr marL="0" marR="0" indent="0" algn="l" defTabSz="1782440" rtl="0" eaLnBrk="1" fontAlgn="auto" latinLnBrk="0" hangingPunct="1">
                        <a:lnSpc>
                          <a:spcPct val="100000"/>
                        </a:lnSpc>
                        <a:spcBef>
                          <a:spcPts val="0"/>
                        </a:spcBef>
                        <a:spcAft>
                          <a:spcPts val="0"/>
                        </a:spcAft>
                        <a:buClrTx/>
                        <a:buSzTx/>
                        <a:buFontTx/>
                        <a:buNone/>
                        <a:tabLst/>
                        <a:defRPr/>
                      </a:pPr>
                      <a:r>
                        <a:rPr lang="en-US" sz="2400" dirty="0" smtClean="0">
                          <a:solidFill>
                            <a:srgbClr val="C00000"/>
                          </a:solidFill>
                        </a:rPr>
                        <a:t>Release of nitric oxide (NO)</a:t>
                      </a:r>
                      <a:r>
                        <a:rPr lang="en-US" sz="2400" baseline="0" dirty="0" smtClean="0">
                          <a:solidFill>
                            <a:schemeClr val="bg1">
                              <a:lumMod val="50000"/>
                            </a:schemeClr>
                          </a:solidFill>
                        </a:rPr>
                        <a:t> which is vasodilator</a:t>
                      </a:r>
                      <a:endParaRPr lang="ar-SA" sz="2400" b="1" dirty="0" smtClean="0">
                        <a:solidFill>
                          <a:schemeClr val="bg1">
                            <a:lumMod val="50000"/>
                          </a:schemeClr>
                        </a:solidFill>
                      </a:endParaRPr>
                    </a:p>
                  </a:txBody>
                  <a:tcPr/>
                </a:tc>
              </a:tr>
              <a:tr h="1014662">
                <a:tc>
                  <a:txBody>
                    <a:bodyPr/>
                    <a:lstStyle/>
                    <a:p>
                      <a:pPr marL="0" marR="0" indent="0" algn="ctr" defTabSz="1782440" rtl="0" eaLnBrk="1" fontAlgn="auto" latinLnBrk="0" hangingPunct="1">
                        <a:lnSpc>
                          <a:spcPct val="100000"/>
                        </a:lnSpc>
                        <a:spcBef>
                          <a:spcPts val="0"/>
                        </a:spcBef>
                        <a:spcAft>
                          <a:spcPts val="0"/>
                        </a:spcAft>
                        <a:buClrTx/>
                        <a:buSzTx/>
                        <a:buFontTx/>
                        <a:buNone/>
                        <a:tabLst/>
                        <a:defRPr/>
                      </a:pPr>
                      <a:r>
                        <a:rPr lang="en-US" sz="2800" dirty="0" smtClean="0"/>
                        <a:t>Route of administration</a:t>
                      </a:r>
                      <a:endParaRPr lang="ar-SA" sz="2800" b="0" dirty="0" smtClean="0">
                        <a:solidFill>
                          <a:schemeClr val="tx1"/>
                        </a:solidFill>
                      </a:endParaRPr>
                    </a:p>
                  </a:txBody>
                  <a:tcPr anchor="ctr">
                    <a:solidFill>
                      <a:schemeClr val="bg2">
                        <a:lumMod val="75000"/>
                      </a:schemeClr>
                    </a:solidFill>
                  </a:tcPr>
                </a:tc>
                <a:tc gridSpan="3">
                  <a:txBody>
                    <a:bodyPr/>
                    <a:lstStyle/>
                    <a:p>
                      <a:pPr algn="ctr"/>
                      <a:r>
                        <a:rPr lang="en-US" sz="2800" dirty="0" smtClean="0"/>
                        <a:t> Oral</a:t>
                      </a:r>
                      <a:endParaRPr lang="en-US" sz="2800" b="0" dirty="0">
                        <a:latin typeface="+mn-lt"/>
                      </a:endParaRPr>
                    </a:p>
                  </a:txBody>
                  <a:tcPr anchor="ctr"/>
                </a:tc>
                <a:tc hMerge="1">
                  <a:txBody>
                    <a:bodyPr/>
                    <a:lstStyle/>
                    <a:p>
                      <a:endParaRPr lang="en-US" dirty="0"/>
                    </a:p>
                  </a:txBody>
                  <a:tcPr anchor="ctr"/>
                </a:tc>
                <a:tc hMerge="1">
                  <a:txBody>
                    <a:bodyPr/>
                    <a:lstStyle/>
                    <a:p>
                      <a:endParaRPr lang="en-US"/>
                    </a:p>
                  </a:txBody>
                  <a:tcPr/>
                </a:tc>
                <a:tc>
                  <a:txBody>
                    <a:bodyPr/>
                    <a:lstStyle/>
                    <a:p>
                      <a:pPr marL="0" marR="0" indent="0" algn="ctr" defTabSz="1782440" rtl="0" eaLnBrk="1" fontAlgn="auto" latinLnBrk="0" hangingPunct="1">
                        <a:lnSpc>
                          <a:spcPct val="100000"/>
                        </a:lnSpc>
                        <a:spcBef>
                          <a:spcPts val="0"/>
                        </a:spcBef>
                        <a:spcAft>
                          <a:spcPts val="0"/>
                        </a:spcAft>
                        <a:buClrTx/>
                        <a:buSzTx/>
                        <a:buFontTx/>
                        <a:buNone/>
                        <a:tabLst/>
                        <a:defRPr/>
                      </a:pPr>
                      <a:r>
                        <a:rPr lang="en-US" sz="2800" dirty="0" smtClean="0"/>
                        <a:t>Rapid intravenous</a:t>
                      </a:r>
                      <a:endParaRPr lang="ar-SA" sz="2800" b="1" dirty="0" smtClean="0">
                        <a:solidFill>
                          <a:schemeClr val="tx1"/>
                        </a:solidFill>
                      </a:endParaRPr>
                    </a:p>
                  </a:txBody>
                  <a:tcPr anchor="ctr"/>
                </a:tc>
                <a:tc>
                  <a:txBody>
                    <a:bodyPr/>
                    <a:lstStyle/>
                    <a:p>
                      <a:pPr marL="0" marR="0" indent="0" algn="ctr" defTabSz="1782440" rtl="0" eaLnBrk="1" fontAlgn="auto" latinLnBrk="0" hangingPunct="1">
                        <a:lnSpc>
                          <a:spcPct val="100000"/>
                        </a:lnSpc>
                        <a:spcBef>
                          <a:spcPts val="0"/>
                        </a:spcBef>
                        <a:spcAft>
                          <a:spcPts val="0"/>
                        </a:spcAft>
                        <a:buClrTx/>
                        <a:buSzTx/>
                        <a:buFontTx/>
                        <a:buNone/>
                        <a:tabLst/>
                        <a:defRPr/>
                      </a:pPr>
                      <a:r>
                        <a:rPr lang="en-US" sz="2800" dirty="0" smtClean="0"/>
                        <a:t>Intravenous infusion</a:t>
                      </a:r>
                      <a:endParaRPr lang="ar-SA" sz="2800" b="1" dirty="0" smtClean="0">
                        <a:solidFill>
                          <a:schemeClr val="tx1"/>
                        </a:solidFill>
                      </a:endParaRPr>
                    </a:p>
                  </a:txBody>
                  <a:tcPr anchor="ctr"/>
                </a:tc>
              </a:tr>
              <a:tr h="1955404">
                <a:tc>
                  <a:txBody>
                    <a:bodyPr/>
                    <a:lstStyle/>
                    <a:p>
                      <a:pPr marL="0" marR="0" indent="0" algn="ctr" defTabSz="1782440" rtl="0" eaLnBrk="1" fontAlgn="auto" latinLnBrk="0" hangingPunct="1">
                        <a:lnSpc>
                          <a:spcPct val="100000"/>
                        </a:lnSpc>
                        <a:spcBef>
                          <a:spcPts val="0"/>
                        </a:spcBef>
                        <a:spcAft>
                          <a:spcPts val="0"/>
                        </a:spcAft>
                        <a:buClrTx/>
                        <a:buSzTx/>
                        <a:buFontTx/>
                        <a:buNone/>
                        <a:tabLst/>
                        <a:defRPr/>
                      </a:pPr>
                      <a:r>
                        <a:rPr lang="en-US" sz="2800" dirty="0" smtClean="0"/>
                        <a:t>Therapeutic uses</a:t>
                      </a:r>
                      <a:endParaRPr lang="ar-SA" sz="2800" b="0" dirty="0" smtClean="0">
                        <a:solidFill>
                          <a:schemeClr val="tx1"/>
                        </a:solidFill>
                      </a:endParaRPr>
                    </a:p>
                  </a:txBody>
                  <a:tcPr anchor="ctr">
                    <a:solidFill>
                      <a:schemeClr val="bg2">
                        <a:lumMod val="75000"/>
                      </a:schemeClr>
                    </a:solidFill>
                  </a:tcPr>
                </a:tc>
                <a:tc gridSpan="2">
                  <a:txBody>
                    <a:bodyPr/>
                    <a:lstStyle/>
                    <a:p>
                      <a:pPr marL="342900" marR="0" indent="-342900" algn="l" defTabSz="1782440" rtl="0" eaLnBrk="1" fontAlgn="auto" latinLnBrk="0" hangingPunct="1">
                        <a:lnSpc>
                          <a:spcPct val="100000"/>
                        </a:lnSpc>
                        <a:spcBef>
                          <a:spcPts val="0"/>
                        </a:spcBef>
                        <a:spcAft>
                          <a:spcPts val="0"/>
                        </a:spcAft>
                        <a:buClrTx/>
                        <a:buSzTx/>
                        <a:buFont typeface="Arial" charset="0"/>
                        <a:buChar char="•"/>
                        <a:tabLst/>
                        <a:defRPr/>
                      </a:pPr>
                      <a:r>
                        <a:rPr lang="en-US" sz="2400" dirty="0" smtClean="0"/>
                        <a:t>Moderate to</a:t>
                      </a:r>
                      <a:r>
                        <a:rPr lang="en-US" sz="2400" baseline="0" dirty="0" smtClean="0"/>
                        <a:t> </a:t>
                      </a:r>
                      <a:r>
                        <a:rPr lang="en-US" sz="2400" dirty="0" smtClean="0"/>
                        <a:t>severe</a:t>
                      </a:r>
                      <a:r>
                        <a:rPr lang="en-US" sz="2400" baseline="0" dirty="0" smtClean="0"/>
                        <a:t> </a:t>
                      </a:r>
                      <a:r>
                        <a:rPr lang="en-US" sz="2400" dirty="0" smtClean="0"/>
                        <a:t>hypertension.</a:t>
                      </a:r>
                    </a:p>
                    <a:p>
                      <a:pPr marL="342900" marR="0" indent="-342900" algn="l" defTabSz="1782440" rtl="0" eaLnBrk="1" fontAlgn="auto" latinLnBrk="0" hangingPunct="1">
                        <a:lnSpc>
                          <a:spcPct val="100000"/>
                        </a:lnSpc>
                        <a:spcBef>
                          <a:spcPts val="0"/>
                        </a:spcBef>
                        <a:spcAft>
                          <a:spcPts val="0"/>
                        </a:spcAft>
                        <a:buClrTx/>
                        <a:buSzTx/>
                        <a:buFont typeface="Arial" charset="0"/>
                        <a:buChar char="•"/>
                        <a:tabLst/>
                        <a:defRPr/>
                      </a:pPr>
                      <a:r>
                        <a:rPr lang="en-US" sz="2400" dirty="0" smtClean="0">
                          <a:solidFill>
                            <a:srgbClr val="C00000"/>
                          </a:solidFill>
                        </a:rPr>
                        <a:t>Hypertensive pregnant woman </a:t>
                      </a:r>
                      <a:r>
                        <a:rPr lang="en-US" sz="2400" dirty="0" smtClean="0">
                          <a:solidFill>
                            <a:schemeClr val="bg1">
                              <a:lumMod val="50000"/>
                            </a:schemeClr>
                          </a:solidFill>
                        </a:rPr>
                        <a:t>(not the first choice)</a:t>
                      </a:r>
                      <a:endParaRPr lang="ar-SA" sz="2400" b="1" dirty="0" smtClean="0">
                        <a:solidFill>
                          <a:schemeClr val="bg1">
                            <a:lumMod val="50000"/>
                          </a:schemeClr>
                        </a:solidFill>
                      </a:endParaRPr>
                    </a:p>
                  </a:txBody>
                  <a:tcPr anchor="ctr"/>
                </a:tc>
                <a:tc hMerge="1">
                  <a:txBody>
                    <a:bodyPr/>
                    <a:lstStyle/>
                    <a:p>
                      <a:endParaRPr lang="en-US"/>
                    </a:p>
                  </a:txBody>
                  <a:tcPr/>
                </a:tc>
                <a:tc>
                  <a:txBody>
                    <a:bodyPr/>
                    <a:lstStyle/>
                    <a:p>
                      <a:pPr marL="342900" marR="0" indent="-342900" algn="l" defTabSz="1782440" rtl="0" eaLnBrk="1" fontAlgn="auto" latinLnBrk="0" hangingPunct="1">
                        <a:lnSpc>
                          <a:spcPct val="100000"/>
                        </a:lnSpc>
                        <a:spcBef>
                          <a:spcPts val="0"/>
                        </a:spcBef>
                        <a:spcAft>
                          <a:spcPts val="0"/>
                        </a:spcAft>
                        <a:buClrTx/>
                        <a:buSzTx/>
                        <a:buFont typeface="Arial" charset="0"/>
                        <a:buChar char="•"/>
                        <a:tabLst/>
                        <a:defRPr/>
                      </a:pPr>
                      <a:r>
                        <a:rPr lang="en-US" sz="2400" dirty="0" smtClean="0"/>
                        <a:t>Moderate –severe hypertension</a:t>
                      </a:r>
                    </a:p>
                    <a:p>
                      <a:pPr marL="342900" marR="0" indent="-342900" algn="l" defTabSz="1782440" rtl="0" eaLnBrk="1" fontAlgn="auto" latinLnBrk="0" hangingPunct="1">
                        <a:lnSpc>
                          <a:spcPct val="100000"/>
                        </a:lnSpc>
                        <a:spcBef>
                          <a:spcPts val="0"/>
                        </a:spcBef>
                        <a:spcAft>
                          <a:spcPts val="0"/>
                        </a:spcAft>
                        <a:buClrTx/>
                        <a:buSzTx/>
                        <a:buFont typeface="Arial" charset="0"/>
                        <a:buChar char="•"/>
                        <a:tabLst/>
                        <a:defRPr/>
                      </a:pPr>
                      <a:r>
                        <a:rPr lang="en-US" sz="2400" dirty="0" smtClean="0">
                          <a:solidFill>
                            <a:srgbClr val="C00000"/>
                          </a:solidFill>
                        </a:rPr>
                        <a:t>Baldness</a:t>
                      </a:r>
                      <a:r>
                        <a:rPr lang="en-US" sz="2400" baseline="0" dirty="0" smtClean="0">
                          <a:solidFill>
                            <a:srgbClr val="00B050"/>
                          </a:solidFill>
                        </a:rPr>
                        <a:t> (because it cause growth of hair)</a:t>
                      </a:r>
                      <a:endParaRPr lang="ar-SA" sz="2400" b="0" dirty="0" smtClean="0">
                        <a:solidFill>
                          <a:srgbClr val="00B050"/>
                        </a:solidFill>
                      </a:endParaRPr>
                    </a:p>
                  </a:txBody>
                  <a:tcPr anchor="ctr"/>
                </a:tc>
                <a:tc>
                  <a:txBody>
                    <a:bodyPr/>
                    <a:lstStyle/>
                    <a:p>
                      <a:pPr marL="342900" marR="0" indent="-342900" algn="l" defTabSz="1782440" rtl="0" eaLnBrk="1" fontAlgn="auto" latinLnBrk="0" hangingPunct="1">
                        <a:lnSpc>
                          <a:spcPct val="100000"/>
                        </a:lnSpc>
                        <a:spcBef>
                          <a:spcPts val="0"/>
                        </a:spcBef>
                        <a:spcAft>
                          <a:spcPts val="0"/>
                        </a:spcAft>
                        <a:buClrTx/>
                        <a:buSzTx/>
                        <a:buFont typeface="Arial" charset="0"/>
                        <a:buChar char="•"/>
                        <a:tabLst/>
                        <a:defRPr/>
                      </a:pPr>
                      <a:r>
                        <a:rPr lang="en-US" sz="2400" dirty="0" smtClean="0"/>
                        <a:t>Hypertensive emergency</a:t>
                      </a:r>
                      <a:r>
                        <a:rPr lang="en-US" sz="2400" baseline="0" dirty="0" smtClean="0">
                          <a:solidFill>
                            <a:schemeClr val="bg1">
                              <a:lumMod val="50000"/>
                            </a:schemeClr>
                          </a:solidFill>
                        </a:rPr>
                        <a:t> (because it’s administer as IV)</a:t>
                      </a:r>
                    </a:p>
                    <a:p>
                      <a:pPr marL="342900" marR="0" indent="-342900" algn="l" defTabSz="1782440" rtl="0" eaLnBrk="1" fontAlgn="auto" latinLnBrk="0" hangingPunct="1">
                        <a:lnSpc>
                          <a:spcPct val="100000"/>
                        </a:lnSpc>
                        <a:spcBef>
                          <a:spcPts val="0"/>
                        </a:spcBef>
                        <a:spcAft>
                          <a:spcPts val="0"/>
                        </a:spcAft>
                        <a:buClrTx/>
                        <a:buSzTx/>
                        <a:buFont typeface="Arial" charset="0"/>
                        <a:buChar char="•"/>
                        <a:tabLst/>
                        <a:defRPr/>
                      </a:pPr>
                      <a:r>
                        <a:rPr lang="en-US" sz="2400" dirty="0" smtClean="0">
                          <a:solidFill>
                            <a:srgbClr val="C00000"/>
                          </a:solidFill>
                        </a:rPr>
                        <a:t>Treatment of hypoglycemia due to insulinoma</a:t>
                      </a:r>
                      <a:r>
                        <a:rPr lang="en-US" sz="2400" dirty="0" smtClean="0"/>
                        <a:t> </a:t>
                      </a:r>
                      <a:r>
                        <a:rPr lang="en-US" sz="2400" dirty="0" smtClean="0">
                          <a:solidFill>
                            <a:schemeClr val="bg1">
                              <a:lumMod val="50000"/>
                            </a:schemeClr>
                          </a:solidFill>
                        </a:rPr>
                        <a:t>(</a:t>
                      </a:r>
                      <a:r>
                        <a:rPr lang="en-US" sz="2400" kern="1200" dirty="0" smtClean="0">
                          <a:solidFill>
                            <a:schemeClr val="bg1">
                              <a:lumMod val="50000"/>
                            </a:schemeClr>
                          </a:solidFill>
                          <a:effectLst/>
                        </a:rPr>
                        <a:t>tumor of the pancreas that secrete insulin) </a:t>
                      </a:r>
                      <a:endParaRPr lang="en-US" sz="2400" dirty="0" smtClean="0">
                        <a:solidFill>
                          <a:schemeClr val="bg1">
                            <a:lumMod val="50000"/>
                          </a:schemeClr>
                        </a:solidFill>
                        <a:effectLst/>
                      </a:endParaRPr>
                    </a:p>
                  </a:txBody>
                  <a:tcPr anchor="ctr"/>
                </a:tc>
                <a:tc>
                  <a:txBody>
                    <a:bodyPr/>
                    <a:lstStyle/>
                    <a:p>
                      <a:pPr marL="342900" marR="0" indent="-342900" algn="l" defTabSz="1782440" rtl="0" eaLnBrk="1" fontAlgn="auto" latinLnBrk="0" hangingPunct="1">
                        <a:lnSpc>
                          <a:spcPct val="100000"/>
                        </a:lnSpc>
                        <a:spcBef>
                          <a:spcPts val="0"/>
                        </a:spcBef>
                        <a:spcAft>
                          <a:spcPts val="0"/>
                        </a:spcAft>
                        <a:buClrTx/>
                        <a:buSzTx/>
                        <a:buFont typeface="Arial" charset="0"/>
                        <a:buChar char="•"/>
                        <a:tabLst/>
                        <a:defRPr/>
                      </a:pPr>
                      <a:r>
                        <a:rPr lang="en-US" sz="2400" dirty="0" smtClean="0"/>
                        <a:t>Hypertensive emergency </a:t>
                      </a:r>
                      <a:r>
                        <a:rPr lang="en-US" sz="2400" baseline="0" dirty="0" smtClean="0">
                          <a:solidFill>
                            <a:schemeClr val="bg1">
                              <a:lumMod val="50000"/>
                            </a:schemeClr>
                          </a:solidFill>
                        </a:rPr>
                        <a:t>(because it’s administer as IV)</a:t>
                      </a:r>
                    </a:p>
                    <a:p>
                      <a:pPr marL="342900" marR="0" indent="-342900" algn="l" defTabSz="1782440" rtl="0" eaLnBrk="1" fontAlgn="auto" latinLnBrk="0" hangingPunct="1">
                        <a:lnSpc>
                          <a:spcPct val="100000"/>
                        </a:lnSpc>
                        <a:spcBef>
                          <a:spcPts val="0"/>
                        </a:spcBef>
                        <a:spcAft>
                          <a:spcPts val="0"/>
                        </a:spcAft>
                        <a:buClrTx/>
                        <a:buSzTx/>
                        <a:buFont typeface="Arial" charset="0"/>
                        <a:buChar char="•"/>
                        <a:tabLst/>
                        <a:defRPr/>
                      </a:pPr>
                      <a:r>
                        <a:rPr lang="en-US" sz="2400" dirty="0" smtClean="0"/>
                        <a:t>Severe heart failure </a:t>
                      </a:r>
                      <a:r>
                        <a:rPr lang="en-US" sz="2400" strike="noStrike" dirty="0" smtClean="0">
                          <a:solidFill>
                            <a:schemeClr val="bg1">
                              <a:lumMod val="50000"/>
                            </a:schemeClr>
                          </a:solidFill>
                        </a:rPr>
                        <a:t>(it increase the preload and afterload and decrease the resistant)</a:t>
                      </a:r>
                      <a:endParaRPr lang="ar-SA" sz="2400" b="0" strike="noStrike" dirty="0" smtClean="0">
                        <a:solidFill>
                          <a:schemeClr val="bg1">
                            <a:lumMod val="50000"/>
                          </a:schemeClr>
                        </a:solidFill>
                      </a:endParaRPr>
                    </a:p>
                  </a:txBody>
                  <a:tcPr anchor="ctr"/>
                </a:tc>
              </a:tr>
              <a:tr h="1701643">
                <a:tc>
                  <a:txBody>
                    <a:bodyPr/>
                    <a:lstStyle/>
                    <a:p>
                      <a:pPr marL="0" marR="0" indent="0" algn="ctr" defTabSz="1782440" rtl="0" eaLnBrk="1" fontAlgn="auto" latinLnBrk="0" hangingPunct="1">
                        <a:lnSpc>
                          <a:spcPct val="100000"/>
                        </a:lnSpc>
                        <a:spcBef>
                          <a:spcPts val="0"/>
                        </a:spcBef>
                        <a:spcAft>
                          <a:spcPts val="0"/>
                        </a:spcAft>
                        <a:buClrTx/>
                        <a:buSzTx/>
                        <a:buFontTx/>
                        <a:buNone/>
                        <a:tabLst/>
                        <a:defRPr/>
                      </a:pPr>
                      <a:r>
                        <a:rPr lang="en-US" sz="2800" dirty="0" smtClean="0"/>
                        <a:t>Adverse effects</a:t>
                      </a:r>
                      <a:endParaRPr lang="ar-SA" sz="2800" b="0" dirty="0" smtClean="0">
                        <a:solidFill>
                          <a:schemeClr val="tx1"/>
                        </a:solidFill>
                      </a:endParaRPr>
                    </a:p>
                  </a:txBody>
                  <a:tcPr anchor="ctr">
                    <a:solidFill>
                      <a:schemeClr val="bg2">
                        <a:lumMod val="75000"/>
                      </a:schemeClr>
                    </a:solidFill>
                  </a:tcPr>
                </a:tc>
                <a:tc gridSpan="4">
                  <a:txBody>
                    <a:bodyPr/>
                    <a:lstStyle/>
                    <a:p>
                      <a:pPr marL="0" marR="0" indent="0" algn="l" defTabSz="1782440" rtl="0" eaLnBrk="1" fontAlgn="auto" latinLnBrk="0" hangingPunct="1">
                        <a:lnSpc>
                          <a:spcPct val="100000"/>
                        </a:lnSpc>
                        <a:spcBef>
                          <a:spcPts val="0"/>
                        </a:spcBef>
                        <a:spcAft>
                          <a:spcPts val="0"/>
                        </a:spcAft>
                        <a:buClrTx/>
                        <a:buSzTx/>
                        <a:buFontTx/>
                        <a:buNone/>
                        <a:tabLst/>
                        <a:defRPr/>
                      </a:pPr>
                      <a:r>
                        <a:rPr lang="en-US" sz="2800" dirty="0" smtClean="0">
                          <a:solidFill>
                            <a:srgbClr val="C00000"/>
                          </a:solidFill>
                        </a:rPr>
                        <a:t>Hypotension, reflex tachycardia, palpitation, angina, </a:t>
                      </a:r>
                      <a:r>
                        <a:rPr lang="en-US" sz="2800" baseline="0" dirty="0" smtClean="0">
                          <a:solidFill>
                            <a:srgbClr val="C00000"/>
                          </a:solidFill>
                        </a:rPr>
                        <a:t>salt and water retention  ( edema) </a:t>
                      </a:r>
                      <a:r>
                        <a:rPr lang="en-US" sz="2800" baseline="0" dirty="0" smtClean="0">
                          <a:solidFill>
                            <a:srgbClr val="00B050"/>
                          </a:solidFill>
                        </a:rPr>
                        <a:t>(sometimes we combine these drugs with diuretics to relive the edema)</a:t>
                      </a:r>
                      <a:endParaRPr lang="ar-SA" sz="2800" b="0" dirty="0" smtClean="0">
                        <a:solidFill>
                          <a:srgbClr val="00B050"/>
                        </a:solidFill>
                      </a:endParaRPr>
                    </a:p>
                  </a:txBody>
                  <a:tcPr anchor="ctr"/>
                </a:tc>
                <a:tc hMerge="1">
                  <a:txBody>
                    <a:bodyPr/>
                    <a:lstStyle/>
                    <a:p>
                      <a:endParaRPr lang="en-US" dirty="0"/>
                    </a:p>
                  </a:txBody>
                  <a:tcPr anchor="ctr"/>
                </a:tc>
                <a:tc hMerge="1">
                  <a:txBody>
                    <a:bodyPr/>
                    <a:lstStyle/>
                    <a:p>
                      <a:endParaRPr lang="en-US"/>
                    </a:p>
                  </a:txBody>
                  <a:tcPr/>
                </a:tc>
                <a:tc hMerge="1">
                  <a:txBody>
                    <a:bodyPr/>
                    <a:lstStyle/>
                    <a:p>
                      <a:endParaRPr lang="en-US" dirty="0"/>
                    </a:p>
                  </a:txBody>
                  <a:tcPr anchor="ctr"/>
                </a:tc>
                <a:tc>
                  <a:txBody>
                    <a:bodyPr/>
                    <a:lstStyle/>
                    <a:p>
                      <a:pPr marL="0" marR="0" indent="0" algn="ctr" defTabSz="1782440" rtl="0" eaLnBrk="1" fontAlgn="auto" latinLnBrk="0" hangingPunct="1">
                        <a:lnSpc>
                          <a:spcPct val="100000"/>
                        </a:lnSpc>
                        <a:spcBef>
                          <a:spcPts val="0"/>
                        </a:spcBef>
                        <a:spcAft>
                          <a:spcPts val="0"/>
                        </a:spcAft>
                        <a:buClrTx/>
                        <a:buSzTx/>
                        <a:buFontTx/>
                        <a:buNone/>
                        <a:tabLst/>
                        <a:defRPr/>
                      </a:pPr>
                      <a:r>
                        <a:rPr lang="en-US" sz="2400" dirty="0" smtClean="0"/>
                        <a:t>Severe hypotension</a:t>
                      </a:r>
                    </a:p>
                    <a:p>
                      <a:pPr marL="0" marR="0" indent="0" algn="ctr" defTabSz="178244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Headache,</a:t>
                      </a:r>
                      <a:r>
                        <a:rPr lang="en-US" sz="2400" baseline="0" dirty="0" smtClean="0">
                          <a:solidFill>
                            <a:schemeClr val="tx1"/>
                          </a:solidFill>
                        </a:rPr>
                        <a:t> </a:t>
                      </a:r>
                      <a:r>
                        <a:rPr lang="en-US" sz="2400" baseline="0" dirty="0" err="1" smtClean="0">
                          <a:solidFill>
                            <a:schemeClr val="tx1"/>
                          </a:solidFill>
                        </a:rPr>
                        <a:t>palpatation</a:t>
                      </a:r>
                      <a:r>
                        <a:rPr lang="en-US" sz="2400" baseline="0" dirty="0" smtClean="0">
                          <a:solidFill>
                            <a:schemeClr val="tx1"/>
                          </a:solidFill>
                        </a:rPr>
                        <a:t> which </a:t>
                      </a:r>
                      <a:r>
                        <a:rPr lang="en-US" sz="2400" baseline="0" dirty="0" err="1" smtClean="0">
                          <a:solidFill>
                            <a:schemeClr val="tx1"/>
                          </a:solidFill>
                        </a:rPr>
                        <a:t>dissapear</a:t>
                      </a:r>
                      <a:r>
                        <a:rPr lang="en-US" sz="2400" baseline="0" dirty="0" smtClean="0">
                          <a:solidFill>
                            <a:schemeClr val="tx1"/>
                          </a:solidFill>
                        </a:rPr>
                        <a:t> when infusion is stopped </a:t>
                      </a:r>
                      <a:endParaRPr lang="ar-SA" sz="2400" b="0" dirty="0" smtClean="0">
                        <a:solidFill>
                          <a:schemeClr val="tx1"/>
                        </a:solidFill>
                      </a:endParaRPr>
                    </a:p>
                  </a:txBody>
                  <a:tcPr anchor="ctr"/>
                </a:tc>
              </a:tr>
              <a:tr h="1464250">
                <a:tc>
                  <a:txBody>
                    <a:bodyPr/>
                    <a:lstStyle/>
                    <a:p>
                      <a:pPr marL="0" marR="0" indent="0" algn="ctr" defTabSz="1782440" rtl="0" eaLnBrk="1" fontAlgn="auto" latinLnBrk="0" hangingPunct="1">
                        <a:lnSpc>
                          <a:spcPct val="100000"/>
                        </a:lnSpc>
                        <a:spcBef>
                          <a:spcPts val="0"/>
                        </a:spcBef>
                        <a:spcAft>
                          <a:spcPts val="0"/>
                        </a:spcAft>
                        <a:buClrTx/>
                        <a:buSzTx/>
                        <a:buFontTx/>
                        <a:buNone/>
                        <a:tabLst/>
                        <a:defRPr/>
                      </a:pPr>
                      <a:r>
                        <a:rPr lang="en-US" sz="2800" dirty="0" smtClean="0"/>
                        <a:t>Specific adverse effects</a:t>
                      </a:r>
                      <a:endParaRPr lang="ar-SA" sz="2800" b="0" dirty="0" smtClean="0">
                        <a:solidFill>
                          <a:schemeClr val="tx1"/>
                        </a:solidFill>
                      </a:endParaRPr>
                    </a:p>
                  </a:txBody>
                  <a:tcPr anchor="ctr">
                    <a:solidFill>
                      <a:schemeClr val="bg2">
                        <a:lumMod val="75000"/>
                      </a:schemeClr>
                    </a:solidFill>
                  </a:tcPr>
                </a:tc>
                <a:tc>
                  <a:txBody>
                    <a:bodyPr/>
                    <a:lstStyle/>
                    <a:p>
                      <a:pPr marL="0" marR="0" indent="0" algn="ctr" defTabSz="1782440" rtl="0" eaLnBrk="1" fontAlgn="auto" latinLnBrk="0" hangingPunct="1">
                        <a:lnSpc>
                          <a:spcPct val="100000"/>
                        </a:lnSpc>
                        <a:spcBef>
                          <a:spcPts val="0"/>
                        </a:spcBef>
                        <a:spcAft>
                          <a:spcPts val="0"/>
                        </a:spcAft>
                        <a:buClrTx/>
                        <a:buSzTx/>
                        <a:buFontTx/>
                        <a:buNone/>
                        <a:tabLst/>
                        <a:defRPr/>
                      </a:pPr>
                      <a:r>
                        <a:rPr lang="en-US" sz="2400" dirty="0" smtClean="0">
                          <a:solidFill>
                            <a:srgbClr val="C00000"/>
                          </a:solidFill>
                        </a:rPr>
                        <a:t> lupus erythematosus like syndrome</a:t>
                      </a:r>
                      <a:r>
                        <a:rPr lang="ar-SA" sz="2400" dirty="0" smtClean="0">
                          <a:solidFill>
                            <a:srgbClr val="C00000"/>
                          </a:solidFill>
                        </a:rPr>
                        <a:t> </a:t>
                      </a:r>
                      <a:endParaRPr lang="ar-SA" sz="2400" b="0" dirty="0" smtClean="0">
                        <a:solidFill>
                          <a:srgbClr val="C00000"/>
                        </a:solidFill>
                      </a:endParaRPr>
                    </a:p>
                  </a:txBody>
                  <a:tcPr/>
                </a:tc>
                <a:tc gridSpan="2">
                  <a:txBody>
                    <a:bodyPr/>
                    <a:lstStyle/>
                    <a:p>
                      <a:pPr marL="0" marR="0" indent="0" algn="ctr" defTabSz="1782440" rtl="0" eaLnBrk="1" fontAlgn="auto" latinLnBrk="0" hangingPunct="1">
                        <a:lnSpc>
                          <a:spcPct val="100000"/>
                        </a:lnSpc>
                        <a:spcBef>
                          <a:spcPts val="0"/>
                        </a:spcBef>
                        <a:spcAft>
                          <a:spcPts val="0"/>
                        </a:spcAft>
                        <a:buClrTx/>
                        <a:buSzTx/>
                        <a:buFontTx/>
                        <a:buNone/>
                        <a:tabLst/>
                        <a:defRPr/>
                      </a:pPr>
                      <a:r>
                        <a:rPr lang="en-US" sz="2400" dirty="0" smtClean="0">
                          <a:solidFill>
                            <a:srgbClr val="C00000"/>
                          </a:solidFill>
                        </a:rPr>
                        <a:t>Hypertrichosis </a:t>
                      </a:r>
                      <a:r>
                        <a:rPr lang="en-US" sz="2400" dirty="0" smtClean="0">
                          <a:solidFill>
                            <a:schemeClr val="bg1">
                              <a:lumMod val="50000"/>
                            </a:schemeClr>
                          </a:solidFill>
                        </a:rPr>
                        <a:t>(increase growth of hair) </a:t>
                      </a:r>
                      <a:r>
                        <a:rPr lang="en-US" sz="2400" dirty="0" smtClean="0">
                          <a:solidFill>
                            <a:srgbClr val="C00000"/>
                          </a:solidFill>
                        </a:rPr>
                        <a:t>thus Contraindicated in females</a:t>
                      </a:r>
                    </a:p>
                    <a:p>
                      <a:pPr marL="0" marR="0" indent="0" algn="ctr" defTabSz="1782440" rtl="0" eaLnBrk="1" fontAlgn="auto" latinLnBrk="0" hangingPunct="1">
                        <a:lnSpc>
                          <a:spcPct val="100000"/>
                        </a:lnSpc>
                        <a:spcBef>
                          <a:spcPts val="0"/>
                        </a:spcBef>
                        <a:spcAft>
                          <a:spcPts val="0"/>
                        </a:spcAft>
                        <a:buClrTx/>
                        <a:buSzTx/>
                        <a:buFontTx/>
                        <a:buNone/>
                        <a:tabLst/>
                        <a:defRPr/>
                      </a:pPr>
                      <a:endParaRPr lang="en-US" sz="2400" b="0" dirty="0" smtClean="0">
                        <a:solidFill>
                          <a:srgbClr val="FF0000"/>
                        </a:solidFill>
                      </a:endParaRPr>
                    </a:p>
                  </a:txBody>
                  <a:tcPr/>
                </a:tc>
                <a:tc hMerge="1">
                  <a:txBody>
                    <a:bodyPr/>
                    <a:lstStyle/>
                    <a:p>
                      <a:endParaRPr lang="en-US"/>
                    </a:p>
                  </a:txBody>
                  <a:tcPr/>
                </a:tc>
                <a:tc>
                  <a:txBody>
                    <a:bodyPr/>
                    <a:lstStyle/>
                    <a:p>
                      <a:pPr algn="ctr" rtl="0"/>
                      <a:r>
                        <a:rPr lang="en-US" sz="2400" dirty="0" smtClean="0">
                          <a:solidFill>
                            <a:srgbClr val="C00000"/>
                          </a:solidFill>
                        </a:rPr>
                        <a:t>Inhibit insulin release from </a:t>
                      </a:r>
                      <a:r>
                        <a:rPr lang="el-GR" sz="2400" dirty="0" smtClean="0">
                          <a:solidFill>
                            <a:srgbClr val="C00000"/>
                          </a:solidFill>
                        </a:rPr>
                        <a:t>β</a:t>
                      </a:r>
                      <a:r>
                        <a:rPr lang="en-US" sz="2400" dirty="0" smtClean="0">
                          <a:solidFill>
                            <a:srgbClr val="C00000"/>
                          </a:solidFill>
                        </a:rPr>
                        <a:t> cells of the pancreas  causing hyperglycemia</a:t>
                      </a:r>
                      <a:r>
                        <a:rPr lang="en-US" sz="2400" baseline="0" dirty="0" smtClean="0">
                          <a:solidFill>
                            <a:srgbClr val="C00000"/>
                          </a:solidFill>
                        </a:rPr>
                        <a:t> thus c</a:t>
                      </a:r>
                      <a:r>
                        <a:rPr lang="en-US" sz="2400" dirty="0" smtClean="0">
                          <a:solidFill>
                            <a:srgbClr val="C00000"/>
                          </a:solidFill>
                        </a:rPr>
                        <a:t>ontraindicated in diabetics</a:t>
                      </a:r>
                      <a:endParaRPr lang="en-US" sz="2400" b="0" dirty="0" smtClean="0">
                        <a:solidFill>
                          <a:srgbClr val="C00000"/>
                        </a:solidFill>
                      </a:endParaRPr>
                    </a:p>
                  </a:txBody>
                  <a:tcPr/>
                </a:tc>
                <a:tc>
                  <a:txBody>
                    <a:bodyPr/>
                    <a:lstStyle/>
                    <a:p>
                      <a:pPr marL="342900" indent="-342900" algn="l" rtl="0">
                        <a:buFont typeface="Arial" charset="0"/>
                        <a:buChar char="•"/>
                      </a:pPr>
                      <a:r>
                        <a:rPr lang="en-US" sz="2000" dirty="0" err="1" smtClean="0">
                          <a:solidFill>
                            <a:srgbClr val="C00000"/>
                          </a:solidFill>
                        </a:rPr>
                        <a:t>Methemoglobin</a:t>
                      </a:r>
                      <a:r>
                        <a:rPr lang="en-US" sz="2000" dirty="0" smtClean="0"/>
                        <a:t> during infusion</a:t>
                      </a:r>
                    </a:p>
                    <a:p>
                      <a:pPr marL="342900" indent="-342900" algn="l" rtl="0">
                        <a:buFont typeface="Arial" charset="0"/>
                        <a:buChar char="•"/>
                      </a:pPr>
                      <a:r>
                        <a:rPr lang="en-US" sz="2000" dirty="0" smtClean="0">
                          <a:solidFill>
                            <a:srgbClr val="C00000"/>
                          </a:solidFill>
                        </a:rPr>
                        <a:t>Cyanide toxicity</a:t>
                      </a:r>
                      <a:r>
                        <a:rPr lang="en-US" sz="2000" dirty="0" smtClean="0"/>
                        <a:t> (caused by cyanide accumulation and leads to metabolic </a:t>
                      </a:r>
                      <a:r>
                        <a:rPr lang="en-US" sz="2000" dirty="0" err="1" smtClean="0"/>
                        <a:t>asidosis</a:t>
                      </a:r>
                      <a:r>
                        <a:rPr lang="en-US" sz="2000" dirty="0" smtClean="0"/>
                        <a:t>,</a:t>
                      </a:r>
                      <a:r>
                        <a:rPr lang="en-US" sz="2000" baseline="0" dirty="0" smtClean="0"/>
                        <a:t> arrhythmias, sever hypotension and death)</a:t>
                      </a:r>
                      <a:endParaRPr lang="en-US" sz="2000" dirty="0" smtClean="0"/>
                    </a:p>
                    <a:p>
                      <a:pPr marL="342900" indent="-342900" algn="l" rtl="0">
                        <a:buFont typeface="Arial" charset="0"/>
                        <a:buChar char="•"/>
                      </a:pPr>
                      <a:r>
                        <a:rPr lang="en-US" sz="2000" dirty="0" smtClean="0">
                          <a:solidFill>
                            <a:srgbClr val="C00000"/>
                          </a:solidFill>
                        </a:rPr>
                        <a:t>Thiocyanate toxicity </a:t>
                      </a:r>
                      <a:endParaRPr lang="en-US" sz="2000" b="0" dirty="0" smtClean="0">
                        <a:solidFill>
                          <a:srgbClr val="C00000"/>
                        </a:solidFill>
                      </a:endParaRPr>
                    </a:p>
                  </a:txBody>
                  <a:tcPr anchor="ctr"/>
                </a:tc>
              </a:tr>
              <a:tr h="1243689">
                <a:tc>
                  <a:txBody>
                    <a:bodyPr/>
                    <a:lstStyle/>
                    <a:p>
                      <a:pPr algn="ctr"/>
                      <a:r>
                        <a:rPr lang="en-US" sz="2800" dirty="0" smtClean="0"/>
                        <a:t>Important note</a:t>
                      </a:r>
                      <a:endParaRPr lang="en-US" sz="2800" b="0" dirty="0">
                        <a:latin typeface="+mn-lt"/>
                      </a:endParaRPr>
                    </a:p>
                  </a:txBody>
                  <a:tcPr anchor="ctr">
                    <a:solidFill>
                      <a:schemeClr val="bg2">
                        <a:lumMod val="75000"/>
                      </a:schemeClr>
                    </a:solidFill>
                  </a:tcPr>
                </a:tc>
                <a:tc gridSpan="5">
                  <a:txBody>
                    <a:bodyPr/>
                    <a:lstStyle/>
                    <a:p>
                      <a:pPr marL="0" marR="0" indent="0" algn="l" defTabSz="1782440" rtl="0" eaLnBrk="1" fontAlgn="auto" latinLnBrk="0" hangingPunct="1">
                        <a:lnSpc>
                          <a:spcPct val="100000"/>
                        </a:lnSpc>
                        <a:spcBef>
                          <a:spcPts val="0"/>
                        </a:spcBef>
                        <a:spcAft>
                          <a:spcPts val="0"/>
                        </a:spcAft>
                        <a:buClrTx/>
                        <a:buSzTx/>
                        <a:buFontTx/>
                        <a:buNone/>
                        <a:tabLst/>
                        <a:defRPr/>
                      </a:pPr>
                      <a:r>
                        <a:rPr lang="en-US" sz="2400" dirty="0" smtClean="0">
                          <a:solidFill>
                            <a:srgbClr val="C00000"/>
                          </a:solidFill>
                        </a:rPr>
                        <a:t>In combination with diuretics &amp; </a:t>
                      </a:r>
                      <a:r>
                        <a:rPr lang="el-GR" sz="2400" dirty="0" smtClean="0">
                          <a:solidFill>
                            <a:srgbClr val="C00000"/>
                          </a:solidFill>
                        </a:rPr>
                        <a:t>β</a:t>
                      </a:r>
                      <a:r>
                        <a:rPr lang="en-US" sz="2400" dirty="0" smtClean="0">
                          <a:solidFill>
                            <a:srgbClr val="C00000"/>
                          </a:solidFill>
                        </a:rPr>
                        <a:t>-blockers </a:t>
                      </a:r>
                      <a:r>
                        <a:rPr lang="en-US" sz="2400" dirty="0" smtClean="0">
                          <a:solidFill>
                            <a:schemeClr val="bg1">
                              <a:lumMod val="50000"/>
                            </a:schemeClr>
                          </a:solidFill>
                        </a:rPr>
                        <a:t>(</a:t>
                      </a:r>
                      <a:r>
                        <a:rPr lang="en-US" sz="2400" dirty="0" smtClean="0">
                          <a:solidFill>
                            <a:schemeClr val="tx1"/>
                          </a:solidFill>
                        </a:rPr>
                        <a:t>fall in blood pressure produced will activate</a:t>
                      </a:r>
                      <a:r>
                        <a:rPr lang="en-US" sz="2400" baseline="0" dirty="0" smtClean="0">
                          <a:solidFill>
                            <a:schemeClr val="tx1"/>
                          </a:solidFill>
                        </a:rPr>
                        <a:t> the sympathetic system and RAAS</a:t>
                      </a:r>
                      <a:r>
                        <a:rPr lang="en-US" sz="2400" dirty="0" smtClean="0"/>
                        <a:t>,</a:t>
                      </a:r>
                      <a:r>
                        <a:rPr lang="en-US" sz="2400" baseline="0" dirty="0" smtClean="0"/>
                        <a:t> </a:t>
                      </a:r>
                      <a:r>
                        <a:rPr lang="en-US" sz="2400" baseline="0" dirty="0" smtClean="0">
                          <a:solidFill>
                            <a:schemeClr val="bg1">
                              <a:lumMod val="50000"/>
                            </a:schemeClr>
                          </a:solidFill>
                        </a:rPr>
                        <a:t>to inhibit these 2 mechanisms we use </a:t>
                      </a:r>
                      <a:r>
                        <a:rPr lang="el-GR" sz="2400" dirty="0" smtClean="0">
                          <a:solidFill>
                            <a:schemeClr val="bg1">
                              <a:lumMod val="50000"/>
                            </a:schemeClr>
                          </a:solidFill>
                        </a:rPr>
                        <a:t>β</a:t>
                      </a:r>
                      <a:r>
                        <a:rPr lang="en-US" sz="2400" dirty="0" smtClean="0">
                          <a:solidFill>
                            <a:schemeClr val="bg1">
                              <a:lumMod val="50000"/>
                            </a:schemeClr>
                          </a:solidFill>
                        </a:rPr>
                        <a:t>-blockers ‘inhibit sympathetic’ and diuretics or ACE inhibitors ‘inhibits</a:t>
                      </a:r>
                      <a:r>
                        <a:rPr lang="en-US" sz="2400" baseline="0" dirty="0" smtClean="0">
                          <a:solidFill>
                            <a:schemeClr val="bg1">
                              <a:lumMod val="50000"/>
                            </a:schemeClr>
                          </a:solidFill>
                        </a:rPr>
                        <a:t> RAAS’)</a:t>
                      </a:r>
                      <a:endParaRPr lang="en-US" sz="2400" b="0" dirty="0" smtClean="0">
                        <a:solidFill>
                          <a:schemeClr val="bg1">
                            <a:lumMod val="50000"/>
                          </a:schemeClr>
                        </a:solidFill>
                      </a:endParaRPr>
                    </a:p>
                  </a:txBody>
                  <a:tcPr anchor="ctr"/>
                </a:tc>
                <a:tc hMerge="1">
                  <a:txBody>
                    <a:bodyPr/>
                    <a:lstStyle/>
                    <a:p>
                      <a:endParaRPr lang="en-US" dirty="0"/>
                    </a:p>
                  </a:txBody>
                  <a:tcPr anchor="ctr"/>
                </a:tc>
                <a:tc hMerge="1">
                  <a:txBody>
                    <a:bodyPr/>
                    <a:lstStyle/>
                    <a:p>
                      <a:endParaRPr lang="en-US"/>
                    </a:p>
                  </a:txBody>
                  <a:tcPr/>
                </a:tc>
                <a:tc hMerge="1">
                  <a:txBody>
                    <a:bodyPr/>
                    <a:lstStyle/>
                    <a:p>
                      <a:endParaRPr lang="en-US" dirty="0"/>
                    </a:p>
                  </a:txBody>
                  <a:tcPr anchor="ctr"/>
                </a:tc>
                <a:tc hMerge="1">
                  <a:txBody>
                    <a:bodyPr/>
                    <a:lstStyle/>
                    <a:p>
                      <a:pPr algn="l"/>
                      <a:endParaRPr lang="en-US" sz="1600" b="0" dirty="0">
                        <a:latin typeface="+mn-lt"/>
                      </a:endParaRPr>
                    </a:p>
                  </a:txBody>
                  <a:tcPr anchor="ctr"/>
                </a:tc>
              </a:tr>
            </a:tbl>
          </a:graphicData>
        </a:graphic>
      </p:graphicFrame>
      <p:sp>
        <p:nvSpPr>
          <p:cNvPr id="3" name="Rectangle 2"/>
          <p:cNvSpPr/>
          <p:nvPr/>
        </p:nvSpPr>
        <p:spPr>
          <a:xfrm>
            <a:off x="7704184" y="9979959"/>
            <a:ext cx="3732306" cy="404558"/>
          </a:xfrm>
          <a:prstGeom prst="rect">
            <a:avLst/>
          </a:prstGeom>
          <a:solidFill>
            <a:schemeClr val="bg1"/>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rPr>
              <a:t>Min</a:t>
            </a:r>
            <a:r>
              <a:rPr lang="en-US" sz="2000" dirty="0" err="1">
                <a:solidFill>
                  <a:srgbClr val="A6A6A6"/>
                </a:solidFill>
              </a:rPr>
              <a:t>oxidil</a:t>
            </a:r>
            <a:r>
              <a:rPr lang="en-US" sz="2000" dirty="0">
                <a:solidFill>
                  <a:srgbClr val="A6A6A6"/>
                </a:solidFill>
              </a:rPr>
              <a:t> = used only for </a:t>
            </a:r>
            <a:r>
              <a:rPr lang="en-US" sz="2000" dirty="0">
                <a:solidFill>
                  <a:schemeClr val="tx1"/>
                </a:solidFill>
              </a:rPr>
              <a:t>men </a:t>
            </a:r>
          </a:p>
        </p:txBody>
      </p:sp>
      <p:sp>
        <p:nvSpPr>
          <p:cNvPr id="4" name="TextBox 3"/>
          <p:cNvSpPr txBox="1"/>
          <p:nvPr/>
        </p:nvSpPr>
        <p:spPr>
          <a:xfrm>
            <a:off x="2716306" y="9520519"/>
            <a:ext cx="4329953" cy="1323439"/>
          </a:xfrm>
          <a:prstGeom prst="rect">
            <a:avLst/>
          </a:prstGeom>
          <a:solidFill>
            <a:schemeClr val="bg1"/>
          </a:solidFill>
          <a:ln>
            <a:solidFill>
              <a:schemeClr val="accent2"/>
            </a:solidFill>
            <a:prstDash val="dash"/>
          </a:ln>
        </p:spPr>
        <p:txBody>
          <a:bodyPr wrap="square" rtlCol="0">
            <a:spAutoFit/>
          </a:bodyPr>
          <a:lstStyle/>
          <a:p>
            <a:pPr algn="r" rtl="1"/>
            <a:r>
              <a:rPr lang="ar-SA" sz="2000" dirty="0" err="1" smtClean="0"/>
              <a:t>هيدرا</a:t>
            </a:r>
            <a:r>
              <a:rPr lang="ar-SA" sz="2000" dirty="0" smtClean="0"/>
              <a:t> </a:t>
            </a:r>
            <a:r>
              <a:rPr lang="ar-SA" sz="2000" dirty="0" smtClean="0">
                <a:solidFill>
                  <a:srgbClr val="A6A6A6"/>
                </a:solidFill>
              </a:rPr>
              <a:t>تحب </a:t>
            </a:r>
            <a:r>
              <a:rPr lang="ar-SA" sz="2000" dirty="0" smtClean="0"/>
              <a:t>زين</a:t>
            </a:r>
            <a:r>
              <a:rPr lang="ar-SA" sz="2000" dirty="0" smtClean="0">
                <a:solidFill>
                  <a:srgbClr val="A6A6A6"/>
                </a:solidFill>
              </a:rPr>
              <a:t>، ودايم اللي حولها يقولون </a:t>
            </a:r>
            <a:r>
              <a:rPr lang="ar-SA" sz="2000" dirty="0" err="1" smtClean="0"/>
              <a:t>هيدرا</a:t>
            </a:r>
            <a:r>
              <a:rPr lang="ar-SA" sz="2000" dirty="0" smtClean="0"/>
              <a:t> لَ زين </a:t>
            </a:r>
            <a:r>
              <a:rPr lang="ar-SA" sz="2000" dirty="0" smtClean="0">
                <a:solidFill>
                  <a:srgbClr val="A6A6A6"/>
                </a:solidFill>
              </a:rPr>
              <a:t>(باللبناني)                   وهي تحمر من الخجل لمن تسمع </a:t>
            </a:r>
            <a:r>
              <a:rPr lang="ar-SA" sz="2000" dirty="0" err="1" smtClean="0">
                <a:solidFill>
                  <a:srgbClr val="A6A6A6"/>
                </a:solidFill>
              </a:rPr>
              <a:t>هالكلام</a:t>
            </a:r>
            <a:r>
              <a:rPr lang="ar-SA" sz="2000" dirty="0" smtClean="0">
                <a:solidFill>
                  <a:srgbClr val="A6A6A6"/>
                </a:solidFill>
              </a:rPr>
              <a:t> </a:t>
            </a:r>
            <a:r>
              <a:rPr lang="en-US" sz="2000" dirty="0">
                <a:solidFill>
                  <a:srgbClr val="A6A6A6"/>
                </a:solidFill>
              </a:rPr>
              <a:t>lupus </a:t>
            </a:r>
            <a:r>
              <a:rPr lang="en-US" sz="2000" dirty="0" smtClean="0">
                <a:solidFill>
                  <a:srgbClr val="A6A6A6"/>
                </a:solidFill>
              </a:rPr>
              <a:t>erythematosus</a:t>
            </a:r>
            <a:r>
              <a:rPr lang="ar-SA" sz="2000" dirty="0">
                <a:solidFill>
                  <a:srgbClr val="A6A6A6"/>
                </a:solidFill>
              </a:rPr>
              <a:t> </a:t>
            </a:r>
            <a:r>
              <a:rPr lang="ar-SA" sz="2000" dirty="0" smtClean="0">
                <a:solidFill>
                  <a:srgbClr val="A6A6A6"/>
                </a:solidFill>
              </a:rPr>
              <a:t>أو الذئبة الحمراء</a:t>
            </a:r>
            <a:endParaRPr lang="en-US" sz="2000" dirty="0">
              <a:solidFill>
                <a:srgbClr val="A6A6A6"/>
              </a:solidFill>
            </a:endParaRPr>
          </a:p>
        </p:txBody>
      </p:sp>
      <p:sp>
        <p:nvSpPr>
          <p:cNvPr id="5" name="TextBox 4"/>
          <p:cNvSpPr txBox="1"/>
          <p:nvPr/>
        </p:nvSpPr>
        <p:spPr>
          <a:xfrm>
            <a:off x="4393324" y="9846550"/>
            <a:ext cx="1406219" cy="400110"/>
          </a:xfrm>
          <a:prstGeom prst="rect">
            <a:avLst/>
          </a:prstGeom>
          <a:noFill/>
        </p:spPr>
        <p:txBody>
          <a:bodyPr wrap="none" rtlCol="0">
            <a:spAutoFit/>
          </a:bodyPr>
          <a:lstStyle/>
          <a:p>
            <a:pPr algn="r" rtl="1"/>
            <a:r>
              <a:rPr lang="en-US" sz="2000" dirty="0">
                <a:solidFill>
                  <a:srgbClr val="A6A6A6"/>
                </a:solidFill>
              </a:rPr>
              <a:t>Hydralazine</a:t>
            </a:r>
          </a:p>
        </p:txBody>
      </p:sp>
      <p:sp>
        <p:nvSpPr>
          <p:cNvPr id="6" name="Rectangle 5"/>
          <p:cNvSpPr/>
          <p:nvPr/>
        </p:nvSpPr>
        <p:spPr>
          <a:xfrm>
            <a:off x="13693588" y="10182238"/>
            <a:ext cx="4264212" cy="434961"/>
          </a:xfrm>
          <a:prstGeom prst="rect">
            <a:avLst/>
          </a:prstGeom>
          <a:solidFill>
            <a:schemeClr val="bg1"/>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err="1" smtClean="0">
                <a:solidFill>
                  <a:schemeClr val="accent1">
                    <a:lumMod val="50000"/>
                  </a:schemeClr>
                </a:solidFill>
              </a:rPr>
              <a:t>Dia</a:t>
            </a:r>
            <a:r>
              <a:rPr lang="en-US" sz="2000" dirty="0" err="1" smtClean="0">
                <a:solidFill>
                  <a:srgbClr val="A6A6A6"/>
                </a:solidFill>
              </a:rPr>
              <a:t>zo</a:t>
            </a:r>
            <a:r>
              <a:rPr lang="en-US" sz="2000" dirty="0" err="1" smtClean="0">
                <a:solidFill>
                  <a:schemeClr val="accent1">
                    <a:lumMod val="50000"/>
                  </a:schemeClr>
                </a:solidFill>
              </a:rPr>
              <a:t>x</a:t>
            </a:r>
            <a:r>
              <a:rPr lang="en-US" sz="2000" dirty="0" err="1" smtClean="0">
                <a:solidFill>
                  <a:srgbClr val="A6A6A6"/>
                </a:solidFill>
              </a:rPr>
              <a:t>ide</a:t>
            </a:r>
            <a:r>
              <a:rPr lang="en-US" sz="2000" dirty="0">
                <a:solidFill>
                  <a:srgbClr val="A6A6A6"/>
                </a:solidFill>
              </a:rPr>
              <a:t>= </a:t>
            </a:r>
            <a:r>
              <a:rPr lang="en-US" sz="2000" dirty="0">
                <a:solidFill>
                  <a:schemeClr val="accent1">
                    <a:lumMod val="50000"/>
                  </a:schemeClr>
                </a:solidFill>
              </a:rPr>
              <a:t>contraindicated</a:t>
            </a:r>
            <a:r>
              <a:rPr lang="en-US" sz="2000" dirty="0">
                <a:solidFill>
                  <a:srgbClr val="A6A6A6"/>
                </a:solidFill>
              </a:rPr>
              <a:t> in </a:t>
            </a:r>
            <a:r>
              <a:rPr lang="en-US" sz="2000" dirty="0">
                <a:solidFill>
                  <a:schemeClr val="tx1"/>
                </a:solidFill>
              </a:rPr>
              <a:t>d</a:t>
            </a:r>
            <a:r>
              <a:rPr lang="en-US" sz="2000" dirty="0">
                <a:solidFill>
                  <a:schemeClr val="accent1">
                    <a:lumMod val="50000"/>
                  </a:schemeClr>
                </a:solidFill>
              </a:rPr>
              <a:t>ia</a:t>
            </a:r>
            <a:r>
              <a:rPr lang="en-US" sz="2000" dirty="0">
                <a:solidFill>
                  <a:srgbClr val="A6A6A6"/>
                </a:solidFill>
              </a:rPr>
              <a:t>betes. </a:t>
            </a:r>
            <a:endParaRPr lang="en-US" sz="2000" dirty="0">
              <a:solidFill>
                <a:srgbClr val="A6A6A6"/>
              </a:solidFill>
              <a:effectLst/>
            </a:endParaRPr>
          </a:p>
        </p:txBody>
      </p:sp>
      <p:sp>
        <p:nvSpPr>
          <p:cNvPr id="7" name="Rectangle 6"/>
          <p:cNvSpPr/>
          <p:nvPr/>
        </p:nvSpPr>
        <p:spPr>
          <a:xfrm>
            <a:off x="19121718" y="3422850"/>
            <a:ext cx="4410635" cy="772631"/>
          </a:xfrm>
          <a:prstGeom prst="rect">
            <a:avLst/>
          </a:prstGeom>
          <a:solidFill>
            <a:schemeClr val="bg1"/>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dirty="0">
                <a:solidFill>
                  <a:schemeClr val="tx1"/>
                </a:solidFill>
              </a:rPr>
              <a:t>Na</a:t>
            </a:r>
            <a:r>
              <a:rPr lang="en-US" sz="2400" dirty="0">
                <a:solidFill>
                  <a:srgbClr val="A6A6A6"/>
                </a:solidFill>
              </a:rPr>
              <a:t>-nitroprusside release </a:t>
            </a:r>
            <a:r>
              <a:rPr lang="en-US" sz="2400" dirty="0" smtClean="0">
                <a:solidFill>
                  <a:schemeClr val="tx1"/>
                </a:solidFill>
              </a:rPr>
              <a:t>NO</a:t>
            </a:r>
            <a:endParaRPr lang="ar-SA" sz="2400" dirty="0" smtClean="0">
              <a:solidFill>
                <a:schemeClr val="tx1"/>
              </a:solidFill>
            </a:endParaRPr>
          </a:p>
          <a:p>
            <a:pPr algn="r"/>
            <a:r>
              <a:rPr lang="ar-SA" sz="2400" dirty="0" smtClean="0">
                <a:solidFill>
                  <a:srgbClr val="A6A6A6"/>
                </a:solidFill>
              </a:rPr>
              <a:t>الأجانب يقولون لا بطريقتين          </a:t>
            </a:r>
            <a:r>
              <a:rPr lang="en-US" sz="2400" dirty="0" smtClean="0">
                <a:solidFill>
                  <a:srgbClr val="A6A6A6"/>
                </a:solidFill>
              </a:rPr>
              <a:t> </a:t>
            </a:r>
            <a:endParaRPr lang="en-US" sz="2400" dirty="0">
              <a:solidFill>
                <a:srgbClr val="A6A6A6"/>
              </a:solidFill>
              <a:effectLst/>
            </a:endParaRPr>
          </a:p>
        </p:txBody>
      </p:sp>
      <p:sp>
        <p:nvSpPr>
          <p:cNvPr id="9" name="TextBox 8"/>
          <p:cNvSpPr txBox="1"/>
          <p:nvPr/>
        </p:nvSpPr>
        <p:spPr>
          <a:xfrm>
            <a:off x="19525131" y="3728481"/>
            <a:ext cx="1261884" cy="461665"/>
          </a:xfrm>
          <a:prstGeom prst="rect">
            <a:avLst/>
          </a:prstGeom>
          <a:noFill/>
        </p:spPr>
        <p:txBody>
          <a:bodyPr wrap="none" rtlCol="0">
            <a:spAutoFit/>
          </a:bodyPr>
          <a:lstStyle/>
          <a:p>
            <a:pPr marL="0" algn="l" defTabSz="457200" rtl="0" eaLnBrk="1" latinLnBrk="0" hangingPunct="1"/>
            <a:r>
              <a:rPr lang="en-US" sz="2400" dirty="0" smtClean="0">
                <a:solidFill>
                  <a:srgbClr val="A6A6A6"/>
                </a:solidFill>
              </a:rPr>
              <a:t>No or </a:t>
            </a:r>
            <a:r>
              <a:rPr lang="en-US" sz="2400" dirty="0" err="1" smtClean="0">
                <a:solidFill>
                  <a:srgbClr val="A6A6A6"/>
                </a:solidFill>
              </a:rPr>
              <a:t>na</a:t>
            </a:r>
            <a:endParaRPr lang="en-US" sz="2400" dirty="0">
              <a:solidFill>
                <a:srgbClr val="A6A6A6"/>
              </a:solidFill>
            </a:endParaRPr>
          </a:p>
        </p:txBody>
      </p:sp>
      <p:sp>
        <p:nvSpPr>
          <p:cNvPr id="10" name="مستطيل 9"/>
          <p:cNvSpPr/>
          <p:nvPr/>
        </p:nvSpPr>
        <p:spPr>
          <a:xfrm>
            <a:off x="2997200" y="1880661"/>
            <a:ext cx="5207000" cy="405339"/>
          </a:xfrm>
          <a:prstGeom prst="rect">
            <a:avLst/>
          </a:prstGeom>
          <a:solidFill>
            <a:schemeClr val="bg1"/>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457200" rtl="1" eaLnBrk="1" latinLnBrk="0" hangingPunct="1"/>
            <a:r>
              <a:rPr lang="ar-SA" b="1" dirty="0" smtClean="0">
                <a:solidFill>
                  <a:schemeClr val="bg1">
                    <a:lumMod val="50000"/>
                  </a:schemeClr>
                </a:solidFill>
              </a:rPr>
              <a:t>ممكن نقرأه “حيدر علاء الزين” يحب الفن</a:t>
            </a:r>
            <a:r>
              <a:rPr lang="en-US" b="1" dirty="0" smtClean="0">
                <a:solidFill>
                  <a:schemeClr val="bg1">
                    <a:lumMod val="50000"/>
                  </a:schemeClr>
                </a:solidFill>
              </a:rPr>
              <a:t>(</a:t>
            </a:r>
            <a:r>
              <a:rPr lang="en-US" b="1" u="sng" dirty="0" err="1" smtClean="0">
                <a:solidFill>
                  <a:schemeClr val="bg1">
                    <a:lumMod val="50000"/>
                  </a:schemeClr>
                </a:solidFill>
              </a:rPr>
              <a:t>Art</a:t>
            </a:r>
            <a:r>
              <a:rPr lang="en-US" b="1" dirty="0" err="1" smtClean="0">
                <a:solidFill>
                  <a:schemeClr val="bg1">
                    <a:lumMod val="50000"/>
                  </a:schemeClr>
                </a:solidFill>
              </a:rPr>
              <a:t>eriodialiator</a:t>
            </a:r>
            <a:r>
              <a:rPr lang="en-US" b="1" dirty="0" smtClean="0">
                <a:solidFill>
                  <a:schemeClr val="bg1">
                    <a:lumMod val="50000"/>
                  </a:schemeClr>
                </a:solidFill>
              </a:rPr>
              <a:t>) </a:t>
            </a:r>
            <a:r>
              <a:rPr lang="ar-SA" b="1" dirty="0" smtClean="0">
                <a:solidFill>
                  <a:schemeClr val="bg1">
                    <a:lumMod val="50000"/>
                  </a:schemeClr>
                </a:solidFill>
              </a:rPr>
              <a:t> </a:t>
            </a:r>
            <a:endParaRPr lang="en-US" b="1" dirty="0" smtClean="0">
              <a:solidFill>
                <a:schemeClr val="bg1">
                  <a:lumMod val="50000"/>
                </a:schemeClr>
              </a:solidFill>
            </a:endParaRPr>
          </a:p>
        </p:txBody>
      </p:sp>
      <p:sp>
        <p:nvSpPr>
          <p:cNvPr id="11" name="مستطيل 10"/>
          <p:cNvSpPr/>
          <p:nvPr/>
        </p:nvSpPr>
        <p:spPr>
          <a:xfrm>
            <a:off x="3550704" y="6915635"/>
            <a:ext cx="3091458" cy="313817"/>
          </a:xfrm>
          <a:prstGeom prst="rect">
            <a:avLst/>
          </a:prstGeom>
          <a:solidFill>
            <a:schemeClr val="bg1"/>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457200" rtl="1" eaLnBrk="1" latinLnBrk="0" hangingPunct="1"/>
            <a:r>
              <a:rPr lang="ar-SA" b="1" dirty="0" smtClean="0">
                <a:solidFill>
                  <a:schemeClr val="bg1">
                    <a:lumMod val="50000"/>
                  </a:schemeClr>
                </a:solidFill>
              </a:rPr>
              <a:t>مش </a:t>
            </a:r>
            <a:r>
              <a:rPr lang="ar-SA" b="1" dirty="0" err="1" smtClean="0">
                <a:solidFill>
                  <a:schemeClr val="bg1">
                    <a:lumMod val="50000"/>
                  </a:schemeClr>
                </a:solidFill>
              </a:rPr>
              <a:t>حيضر</a:t>
            </a:r>
            <a:r>
              <a:rPr lang="ar-SA" b="1" dirty="0" smtClean="0">
                <a:solidFill>
                  <a:schemeClr val="bg1">
                    <a:lumMod val="50000"/>
                  </a:schemeClr>
                </a:solidFill>
              </a:rPr>
              <a:t> علاء الزين وهو ببطن امه</a:t>
            </a:r>
            <a:endParaRPr lang="en-US" b="1" dirty="0" smtClean="0">
              <a:solidFill>
                <a:schemeClr val="bg1">
                  <a:lumMod val="50000"/>
                </a:schemeClr>
              </a:solidFill>
            </a:endParaRPr>
          </a:p>
        </p:txBody>
      </p:sp>
    </p:spTree>
    <p:extLst>
      <p:ext uri="{BB962C8B-B14F-4D97-AF65-F5344CB8AC3E}">
        <p14:creationId xmlns:p14="http://schemas.microsoft.com/office/powerpoint/2010/main" val="133788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1645538068"/>
              </p:ext>
            </p:extLst>
          </p:nvPr>
        </p:nvGraphicFramePr>
        <p:xfrm>
          <a:off x="215152" y="1075763"/>
          <a:ext cx="11649189" cy="10840378"/>
        </p:xfrm>
        <a:graphic>
          <a:graphicData uri="http://schemas.openxmlformats.org/drawingml/2006/table">
            <a:tbl>
              <a:tblPr firstRow="1" bandRow="1">
                <a:tableStyleId>{00A15C55-8517-42AA-B614-E9B94910E393}</a:tableStyleId>
              </a:tblPr>
              <a:tblGrid>
                <a:gridCol w="2372006"/>
                <a:gridCol w="3092394"/>
                <a:gridCol w="3092395"/>
                <a:gridCol w="3092394"/>
              </a:tblGrid>
              <a:tr h="566115">
                <a:tc gridSpan="4">
                  <a:txBody>
                    <a:bodyPr/>
                    <a:lstStyle/>
                    <a:p>
                      <a:pPr algn="ctr"/>
                      <a:r>
                        <a:rPr lang="el-GR" sz="2800" dirty="0" smtClean="0"/>
                        <a:t>β</a:t>
                      </a:r>
                      <a:r>
                        <a:rPr lang="en-US" sz="2800" dirty="0" smtClean="0"/>
                        <a:t>-adrenoceptor blockers</a:t>
                      </a:r>
                      <a:endParaRPr lang="en-US" sz="2800" dirty="0">
                        <a:solidFill>
                          <a:schemeClr val="bg1"/>
                        </a:solidFill>
                      </a:endParaRPr>
                    </a:p>
                  </a:txBody>
                  <a:tcPr anchor="ctr"/>
                </a:tc>
                <a:tc hMerge="1">
                  <a:txBody>
                    <a:bodyPr/>
                    <a:lstStyle/>
                    <a:p>
                      <a:endParaRPr lang="en-US" dirty="0"/>
                    </a:p>
                  </a:txBody>
                  <a:tcPr/>
                </a:tc>
                <a:tc hMerge="1">
                  <a:txBody>
                    <a:bodyPr/>
                    <a:lstStyle/>
                    <a:p>
                      <a:endParaRPr lang="en-US"/>
                    </a:p>
                  </a:txBody>
                  <a:tcPr/>
                </a:tc>
                <a:tc hMerge="1">
                  <a:txBody>
                    <a:bodyPr/>
                    <a:lstStyle/>
                    <a:p>
                      <a:endParaRPr lang="en-US"/>
                    </a:p>
                  </a:txBody>
                  <a:tcPr/>
                </a:tc>
              </a:tr>
              <a:tr h="1002550">
                <a:tc>
                  <a:txBody>
                    <a:bodyPr/>
                    <a:lstStyle/>
                    <a:p>
                      <a:pPr algn="ctr"/>
                      <a:r>
                        <a:rPr lang="en-US" sz="2800" dirty="0" smtClean="0">
                          <a:solidFill>
                            <a:schemeClr val="tx1"/>
                          </a:solidFill>
                        </a:rPr>
                        <a:t>drugs</a:t>
                      </a:r>
                      <a:endParaRPr lang="en-US" sz="2800" dirty="0">
                        <a:solidFill>
                          <a:schemeClr val="tx1"/>
                        </a:solidFill>
                      </a:endParaRPr>
                    </a:p>
                  </a:txBody>
                  <a:tcPr anchor="ctr"/>
                </a:tc>
                <a:tc>
                  <a:txBody>
                    <a:bodyPr/>
                    <a:lstStyle/>
                    <a:p>
                      <a:pPr algn="ctr"/>
                      <a:r>
                        <a:rPr lang="en-US" sz="2800" dirty="0" smtClean="0"/>
                        <a:t>Propranolol</a:t>
                      </a:r>
                    </a:p>
                    <a:p>
                      <a:pPr marL="0" marR="0" indent="0" algn="ctr" defTabSz="1782440" rtl="0" eaLnBrk="1" fontAlgn="auto" latinLnBrk="0" hangingPunct="1">
                        <a:lnSpc>
                          <a:spcPct val="100000"/>
                        </a:lnSpc>
                        <a:spcBef>
                          <a:spcPts val="0"/>
                        </a:spcBef>
                        <a:spcAft>
                          <a:spcPts val="0"/>
                        </a:spcAft>
                        <a:buClrTx/>
                        <a:buSzTx/>
                        <a:buFontTx/>
                        <a:buNone/>
                        <a:tabLst/>
                        <a:defRPr/>
                      </a:pPr>
                      <a:r>
                        <a:rPr lang="en-US" sz="2000" dirty="0" smtClean="0">
                          <a:solidFill>
                            <a:srgbClr val="00B050"/>
                          </a:solidFill>
                        </a:rPr>
                        <a:t>Non selective</a:t>
                      </a:r>
                    </a:p>
                  </a:txBody>
                  <a:tcPr anchor="ctr"/>
                </a:tc>
                <a:tc>
                  <a:txBody>
                    <a:bodyPr/>
                    <a:lstStyle/>
                    <a:p>
                      <a:pPr algn="ctr"/>
                      <a:r>
                        <a:rPr lang="en-US" sz="2800" dirty="0" smtClean="0"/>
                        <a:t>Atenolol</a:t>
                      </a:r>
                    </a:p>
                    <a:p>
                      <a:pPr algn="ctr"/>
                      <a:r>
                        <a:rPr lang="en-US" sz="2000" dirty="0" smtClean="0">
                          <a:solidFill>
                            <a:srgbClr val="00B050"/>
                          </a:solidFill>
                        </a:rPr>
                        <a:t>Selective</a:t>
                      </a:r>
                      <a:endParaRPr lang="en-US" sz="2000" dirty="0"/>
                    </a:p>
                  </a:txBody>
                  <a:tcPr anchor="ctr"/>
                </a:tc>
                <a:tc>
                  <a:txBody>
                    <a:bodyPr/>
                    <a:lstStyle/>
                    <a:p>
                      <a:pPr algn="ctr"/>
                      <a:r>
                        <a:rPr lang="en-US" sz="2800" dirty="0" err="1" smtClean="0"/>
                        <a:t>Metoprolol</a:t>
                      </a:r>
                      <a:endParaRPr lang="en-US" sz="2800" dirty="0" smtClean="0"/>
                    </a:p>
                    <a:p>
                      <a:pPr algn="ctr"/>
                      <a:r>
                        <a:rPr lang="en-US" sz="2000" dirty="0" smtClean="0">
                          <a:solidFill>
                            <a:srgbClr val="00B050"/>
                          </a:solidFill>
                        </a:rPr>
                        <a:t>Selective</a:t>
                      </a:r>
                      <a:endParaRPr lang="en-US" sz="2000" dirty="0">
                        <a:solidFill>
                          <a:srgbClr val="00B050"/>
                        </a:solidFill>
                      </a:endParaRPr>
                    </a:p>
                  </a:txBody>
                  <a:tcPr anchor="ctr"/>
                </a:tc>
              </a:tr>
              <a:tr h="2358632">
                <a:tc>
                  <a:txBody>
                    <a:bodyPr/>
                    <a:lstStyle/>
                    <a:p>
                      <a:pPr algn="ctr"/>
                      <a:r>
                        <a:rPr lang="en-US" sz="2800" dirty="0" smtClean="0"/>
                        <a:t>Uses</a:t>
                      </a:r>
                      <a:endParaRPr lang="en-US" sz="2800" dirty="0">
                        <a:solidFill>
                          <a:schemeClr val="tx1"/>
                        </a:solidFill>
                      </a:endParaRPr>
                    </a:p>
                  </a:txBody>
                  <a:tcPr anchor="ctr"/>
                </a:tc>
                <a:tc gridSpan="3">
                  <a:txBody>
                    <a:bodyPr/>
                    <a:lstStyle/>
                    <a:p>
                      <a:pPr marL="342900" marR="0" indent="-342900" algn="l" defTabSz="1782440" rtl="0" eaLnBrk="1" fontAlgn="auto" latinLnBrk="0" hangingPunct="1">
                        <a:lnSpc>
                          <a:spcPct val="100000"/>
                        </a:lnSpc>
                        <a:spcBef>
                          <a:spcPts val="0"/>
                        </a:spcBef>
                        <a:spcAft>
                          <a:spcPts val="0"/>
                        </a:spcAft>
                        <a:buClrTx/>
                        <a:buSzTx/>
                        <a:buFont typeface="Arial" charset="0"/>
                        <a:buChar char="•"/>
                        <a:tabLst/>
                        <a:defRPr/>
                      </a:pPr>
                      <a:r>
                        <a:rPr lang="en-US" sz="2200" dirty="0" smtClean="0"/>
                        <a:t>Mile to Moderate </a:t>
                      </a:r>
                      <a:r>
                        <a:rPr lang="en-US" sz="2200" baseline="0" dirty="0" smtClean="0"/>
                        <a:t>hypertension in sever cases in combination with other drugs </a:t>
                      </a:r>
                    </a:p>
                    <a:p>
                      <a:pPr marL="342900" marR="0" indent="-342900" algn="l" defTabSz="1782440" rtl="0" eaLnBrk="1" fontAlgn="auto" latinLnBrk="0" hangingPunct="1">
                        <a:lnSpc>
                          <a:spcPct val="100000"/>
                        </a:lnSpc>
                        <a:spcBef>
                          <a:spcPts val="0"/>
                        </a:spcBef>
                        <a:spcAft>
                          <a:spcPts val="0"/>
                        </a:spcAft>
                        <a:buClrTx/>
                        <a:buSzTx/>
                        <a:buFont typeface="Arial" charset="0"/>
                        <a:buChar char="•"/>
                        <a:tabLst/>
                        <a:defRPr/>
                      </a:pPr>
                      <a:r>
                        <a:rPr lang="en-US" sz="2200" baseline="0" dirty="0" smtClean="0"/>
                        <a:t>They should not be the primary agent for primary prevention but are effective as add-on therapy</a:t>
                      </a:r>
                    </a:p>
                    <a:p>
                      <a:pPr marL="342900" marR="0" indent="-342900" algn="l" defTabSz="1782440" rtl="0" eaLnBrk="1" fontAlgn="auto" latinLnBrk="0" hangingPunct="1">
                        <a:lnSpc>
                          <a:spcPct val="100000"/>
                        </a:lnSpc>
                        <a:spcBef>
                          <a:spcPts val="0"/>
                        </a:spcBef>
                        <a:spcAft>
                          <a:spcPts val="0"/>
                        </a:spcAft>
                        <a:buClrTx/>
                        <a:buSzTx/>
                        <a:buFont typeface="Arial" charset="0"/>
                        <a:buChar char="•"/>
                        <a:tabLst/>
                        <a:defRPr/>
                      </a:pPr>
                      <a:r>
                        <a:rPr lang="en-US" sz="2200" kern="1200" dirty="0" smtClean="0">
                          <a:effectLst/>
                        </a:rPr>
                        <a:t>may take 2 weeks to optimal therapeutic response</a:t>
                      </a:r>
                    </a:p>
                    <a:p>
                      <a:pPr marL="342900" marR="0" indent="-342900" algn="l" defTabSz="1782440" rtl="0" eaLnBrk="1" fontAlgn="auto" latinLnBrk="0" hangingPunct="1">
                        <a:lnSpc>
                          <a:spcPct val="100000"/>
                        </a:lnSpc>
                        <a:spcBef>
                          <a:spcPts val="0"/>
                        </a:spcBef>
                        <a:spcAft>
                          <a:spcPts val="0"/>
                        </a:spcAft>
                        <a:buClrTx/>
                        <a:buSzTx/>
                        <a:buFont typeface="Arial" charset="0"/>
                        <a:buChar char="•"/>
                        <a:tabLst/>
                        <a:defRPr/>
                      </a:pPr>
                      <a:r>
                        <a:rPr lang="en-US" sz="2200" kern="1200" dirty="0" smtClean="0">
                          <a:effectLst/>
                        </a:rPr>
                        <a:t>evidence support using it with patient has concomitant coronary artery disease.</a:t>
                      </a:r>
                    </a:p>
                  </a:txBody>
                  <a:tcPr anchor="ctr"/>
                </a:tc>
                <a:tc hMerge="1">
                  <a:txBody>
                    <a:bodyPr/>
                    <a:lstStyle/>
                    <a:p>
                      <a:endParaRPr lang="en-US"/>
                    </a:p>
                  </a:txBody>
                  <a:tcPr/>
                </a:tc>
                <a:tc hMerge="1">
                  <a:txBody>
                    <a:bodyPr/>
                    <a:lstStyle/>
                    <a:p>
                      <a:endParaRPr lang="en-US"/>
                    </a:p>
                  </a:txBody>
                  <a:tcPr/>
                </a:tc>
              </a:tr>
              <a:tr h="1975736">
                <a:tc>
                  <a:txBody>
                    <a:bodyPr/>
                    <a:lstStyle/>
                    <a:p>
                      <a:pPr algn="ctr"/>
                      <a:r>
                        <a:rPr lang="en-US" sz="2400" dirty="0" smtClean="0"/>
                        <a:t>Mechanism</a:t>
                      </a:r>
                      <a:r>
                        <a:rPr lang="en-US" sz="2400" baseline="0" dirty="0" smtClean="0"/>
                        <a:t> of action</a:t>
                      </a:r>
                      <a:endParaRPr lang="en-US" sz="2400" dirty="0">
                        <a:solidFill>
                          <a:schemeClr val="tx1"/>
                        </a:solidFill>
                      </a:endParaRPr>
                    </a:p>
                  </a:txBody>
                  <a:tcPr anchor="ctr"/>
                </a:tc>
                <a:tc gridSpan="3">
                  <a:txBody>
                    <a:bodyPr/>
                    <a:lstStyle/>
                    <a:p>
                      <a:pPr marL="0" marR="0" indent="0" algn="l" defTabSz="1782440" rtl="0" eaLnBrk="1" fontAlgn="auto" latinLnBrk="0" hangingPunct="1">
                        <a:lnSpc>
                          <a:spcPct val="100000"/>
                        </a:lnSpc>
                        <a:spcBef>
                          <a:spcPts val="0"/>
                        </a:spcBef>
                        <a:spcAft>
                          <a:spcPts val="0"/>
                        </a:spcAft>
                        <a:buClrTx/>
                        <a:buSzTx/>
                        <a:buFontTx/>
                        <a:buNone/>
                        <a:tabLst/>
                        <a:defRPr/>
                      </a:pPr>
                      <a:r>
                        <a:rPr lang="en-US" sz="2400" kern="1200" dirty="0" smtClean="0">
                          <a:effectLst/>
                        </a:rPr>
                        <a:t>Decrease blood pressure by:</a:t>
                      </a:r>
                    </a:p>
                    <a:p>
                      <a:pPr marL="0" marR="0" indent="0" algn="l" defTabSz="1782440" rtl="0" eaLnBrk="1" fontAlgn="auto" latinLnBrk="0" hangingPunct="1">
                        <a:lnSpc>
                          <a:spcPct val="100000"/>
                        </a:lnSpc>
                        <a:spcBef>
                          <a:spcPts val="0"/>
                        </a:spcBef>
                        <a:spcAft>
                          <a:spcPts val="0"/>
                        </a:spcAft>
                        <a:buClrTx/>
                        <a:buSzTx/>
                        <a:buFontTx/>
                        <a:buNone/>
                        <a:tabLst/>
                        <a:defRPr/>
                      </a:pPr>
                      <a:r>
                        <a:rPr lang="en-US" sz="2400" kern="1200" dirty="0" smtClean="0">
                          <a:effectLst/>
                        </a:rPr>
                        <a:t>1- Decreasing cardiac output </a:t>
                      </a:r>
                      <a:r>
                        <a:rPr lang="en-US" sz="2400" kern="1200" dirty="0" smtClean="0">
                          <a:solidFill>
                            <a:srgbClr val="A6A6A6"/>
                          </a:solidFill>
                          <a:effectLst/>
                        </a:rPr>
                        <a:t>(blocking β</a:t>
                      </a:r>
                      <a:r>
                        <a:rPr lang="en-US" sz="2400" kern="1200" baseline="-25000" dirty="0" smtClean="0">
                          <a:solidFill>
                            <a:srgbClr val="A6A6A6"/>
                          </a:solidFill>
                          <a:effectLst/>
                        </a:rPr>
                        <a:t>1</a:t>
                      </a:r>
                      <a:r>
                        <a:rPr lang="en-US" sz="2400" kern="1200" baseline="0" dirty="0" smtClean="0">
                          <a:solidFill>
                            <a:srgbClr val="A6A6A6"/>
                          </a:solidFill>
                          <a:effectLst/>
                        </a:rPr>
                        <a:t> which is in cardiac muscles)</a:t>
                      </a:r>
                      <a:endParaRPr lang="en-US" sz="2400" kern="1200" dirty="0" smtClean="0">
                        <a:solidFill>
                          <a:srgbClr val="A6A6A6"/>
                        </a:solidFill>
                        <a:effectLst/>
                      </a:endParaRPr>
                    </a:p>
                    <a:p>
                      <a:pPr marL="0" marR="0" indent="0" algn="l" defTabSz="1782440" rtl="0" eaLnBrk="1" fontAlgn="auto" latinLnBrk="0" hangingPunct="1">
                        <a:lnSpc>
                          <a:spcPct val="100000"/>
                        </a:lnSpc>
                        <a:spcBef>
                          <a:spcPts val="0"/>
                        </a:spcBef>
                        <a:spcAft>
                          <a:spcPts val="0"/>
                        </a:spcAft>
                        <a:buClrTx/>
                        <a:buSzTx/>
                        <a:buFontTx/>
                        <a:buNone/>
                        <a:tabLst/>
                        <a:defRPr/>
                      </a:pPr>
                      <a:r>
                        <a:rPr lang="en-US" sz="2400" kern="1200" dirty="0" smtClean="0">
                          <a:effectLst/>
                        </a:rPr>
                        <a:t>2- Decreasing renin release </a:t>
                      </a:r>
                      <a:r>
                        <a:rPr lang="en-US" sz="2400" kern="1200" dirty="0" smtClean="0">
                          <a:solidFill>
                            <a:srgbClr val="A6A6A6"/>
                          </a:solidFill>
                          <a:effectLst/>
                        </a:rPr>
                        <a:t>(blocking β</a:t>
                      </a:r>
                      <a:r>
                        <a:rPr lang="en-US" sz="2400" kern="1200" baseline="-25000" dirty="0" smtClean="0">
                          <a:solidFill>
                            <a:srgbClr val="A6A6A6"/>
                          </a:solidFill>
                          <a:effectLst/>
                        </a:rPr>
                        <a:t>1</a:t>
                      </a:r>
                      <a:r>
                        <a:rPr lang="en-US" sz="2400" kern="1200" dirty="0" smtClean="0">
                          <a:solidFill>
                            <a:srgbClr val="A6A6A6"/>
                          </a:solidFill>
                          <a:effectLst/>
                        </a:rPr>
                        <a:t> which is in kidney)</a:t>
                      </a:r>
                      <a:br>
                        <a:rPr lang="en-US" sz="2400" kern="1200" dirty="0" smtClean="0">
                          <a:solidFill>
                            <a:srgbClr val="A6A6A6"/>
                          </a:solidFill>
                          <a:effectLst/>
                        </a:rPr>
                      </a:br>
                      <a:r>
                        <a:rPr lang="en-US" sz="2400" kern="1200" dirty="0" smtClean="0">
                          <a:effectLst/>
                        </a:rPr>
                        <a:t>3- Central Mechanism </a:t>
                      </a:r>
                      <a:r>
                        <a:rPr lang="en-US" sz="2400" kern="1200" dirty="0" smtClean="0">
                          <a:solidFill>
                            <a:srgbClr val="A6A6A6"/>
                          </a:solidFill>
                          <a:effectLst/>
                        </a:rPr>
                        <a:t>(blocking β-receptors in CNS ‘presynaptic receptors)</a:t>
                      </a:r>
                      <a:endParaRPr lang="en-US" sz="2400" dirty="0" smtClean="0">
                        <a:solidFill>
                          <a:srgbClr val="A6A6A6"/>
                        </a:solidFill>
                        <a:effectLst/>
                      </a:endParaRPr>
                    </a:p>
                  </a:txBody>
                  <a:tcPr/>
                </a:tc>
                <a:tc hMerge="1">
                  <a:txBody>
                    <a:bodyPr/>
                    <a:lstStyle/>
                    <a:p>
                      <a:endParaRPr lang="en-US"/>
                    </a:p>
                  </a:txBody>
                  <a:tcPr/>
                </a:tc>
                <a:tc hMerge="1">
                  <a:txBody>
                    <a:bodyPr/>
                    <a:lstStyle/>
                    <a:p>
                      <a:endParaRPr lang="en-US"/>
                    </a:p>
                  </a:txBody>
                  <a:tcPr/>
                </a:tc>
              </a:tr>
              <a:tr h="2632537">
                <a:tc>
                  <a:txBody>
                    <a:bodyPr/>
                    <a:lstStyle/>
                    <a:p>
                      <a:pPr marL="0" marR="0" indent="0" algn="ctr" defTabSz="1782440" rtl="0" eaLnBrk="1" fontAlgn="auto" latinLnBrk="0" hangingPunct="1">
                        <a:lnSpc>
                          <a:spcPct val="100000"/>
                        </a:lnSpc>
                        <a:spcBef>
                          <a:spcPts val="0"/>
                        </a:spcBef>
                        <a:spcAft>
                          <a:spcPts val="0"/>
                        </a:spcAft>
                        <a:buClrTx/>
                        <a:buSzTx/>
                        <a:buFontTx/>
                        <a:buNone/>
                        <a:tabLst/>
                        <a:defRPr/>
                      </a:pPr>
                      <a:r>
                        <a:rPr lang="en-US" sz="2800" dirty="0" smtClean="0">
                          <a:solidFill>
                            <a:srgbClr val="C00000"/>
                          </a:solidFill>
                        </a:rPr>
                        <a:t>Adverse effects</a:t>
                      </a:r>
                      <a:endParaRPr lang="ar-SA" sz="2800" b="0" dirty="0" smtClean="0">
                        <a:solidFill>
                          <a:srgbClr val="C00000"/>
                        </a:solidFill>
                      </a:endParaRPr>
                    </a:p>
                  </a:txBody>
                  <a:tcPr anchor="ctr"/>
                </a:tc>
                <a:tc gridSpan="3">
                  <a:txBody>
                    <a:bodyPr/>
                    <a:lstStyle/>
                    <a:p>
                      <a:pPr marL="342900" indent="-342900">
                        <a:buFont typeface="Arial" charset="0"/>
                        <a:buChar char="•"/>
                      </a:pPr>
                      <a:r>
                        <a:rPr lang="en-US" sz="2400" dirty="0" smtClean="0">
                          <a:solidFill>
                            <a:srgbClr val="C00000"/>
                          </a:solidFill>
                        </a:rPr>
                        <a:t>Hypoglycemia</a:t>
                      </a:r>
                    </a:p>
                    <a:p>
                      <a:pPr marL="342900" indent="-342900">
                        <a:buFont typeface="Arial" charset="0"/>
                        <a:buChar char="•"/>
                      </a:pPr>
                      <a:r>
                        <a:rPr lang="en-US" sz="2400" dirty="0" smtClean="0">
                          <a:solidFill>
                            <a:srgbClr val="C00000"/>
                          </a:solidFill>
                        </a:rPr>
                        <a:t>Fatigue</a:t>
                      </a:r>
                    </a:p>
                    <a:p>
                      <a:pPr marL="342900" indent="-342900">
                        <a:buFont typeface="Arial" charset="0"/>
                        <a:buChar char="•"/>
                      </a:pPr>
                      <a:r>
                        <a:rPr lang="en-US" sz="2400" dirty="0" smtClean="0">
                          <a:solidFill>
                            <a:srgbClr val="C00000"/>
                          </a:solidFill>
                        </a:rPr>
                        <a:t>Mask</a:t>
                      </a:r>
                      <a:r>
                        <a:rPr lang="en-US" sz="2400" baseline="0" dirty="0" smtClean="0">
                          <a:solidFill>
                            <a:srgbClr val="C00000"/>
                          </a:solidFill>
                        </a:rPr>
                        <a:t> the symptoms of h</a:t>
                      </a:r>
                      <a:r>
                        <a:rPr lang="en-US" sz="2400" dirty="0" smtClean="0">
                          <a:solidFill>
                            <a:srgbClr val="C00000"/>
                          </a:solidFill>
                        </a:rPr>
                        <a:t>ypoglycemia in diabetes </a:t>
                      </a:r>
                      <a:r>
                        <a:rPr lang="en-US" sz="2000" dirty="0" smtClean="0">
                          <a:solidFill>
                            <a:schemeClr val="bg1">
                              <a:lumMod val="50000"/>
                            </a:schemeClr>
                          </a:solidFill>
                        </a:rPr>
                        <a:t>(contraindicate</a:t>
                      </a:r>
                      <a:r>
                        <a:rPr lang="en-US" sz="2000" baseline="0" dirty="0" smtClean="0">
                          <a:solidFill>
                            <a:schemeClr val="bg1">
                              <a:lumMod val="50000"/>
                            </a:schemeClr>
                          </a:solidFill>
                        </a:rPr>
                        <a:t> in diabetes patients)</a:t>
                      </a:r>
                      <a:endParaRPr lang="en-US" sz="2400" baseline="0" dirty="0" smtClean="0">
                        <a:solidFill>
                          <a:schemeClr val="bg1">
                            <a:lumMod val="50000"/>
                          </a:schemeClr>
                        </a:solidFill>
                      </a:endParaRPr>
                    </a:p>
                    <a:p>
                      <a:pPr marL="342900" indent="-342900">
                        <a:buFont typeface="Arial" charset="0"/>
                        <a:buChar char="•"/>
                      </a:pPr>
                      <a:r>
                        <a:rPr lang="en-US" sz="2400" baseline="0" dirty="0" smtClean="0"/>
                        <a:t>Increase triglycerides</a:t>
                      </a:r>
                    </a:p>
                    <a:p>
                      <a:pPr marL="342900" marR="0" indent="-342900" algn="l" defTabSz="1782440" rtl="0" eaLnBrk="1" fontAlgn="auto" latinLnBrk="0" hangingPunct="1">
                        <a:lnSpc>
                          <a:spcPct val="100000"/>
                        </a:lnSpc>
                        <a:spcBef>
                          <a:spcPts val="0"/>
                        </a:spcBef>
                        <a:spcAft>
                          <a:spcPts val="0"/>
                        </a:spcAft>
                        <a:buClrTx/>
                        <a:buSzTx/>
                        <a:buFont typeface="Arial" charset="0"/>
                        <a:buChar char="•"/>
                        <a:tabLst/>
                        <a:defRPr/>
                      </a:pPr>
                      <a:r>
                        <a:rPr lang="en-US" sz="2400" baseline="0" dirty="0" smtClean="0"/>
                        <a:t>Aggravate peripheral arterial disease </a:t>
                      </a:r>
                      <a:r>
                        <a:rPr lang="en-US" sz="2000" kern="1200" dirty="0" smtClean="0">
                          <a:solidFill>
                            <a:schemeClr val="bg1">
                              <a:lumMod val="50000"/>
                            </a:schemeClr>
                          </a:solidFill>
                          <a:effectLst/>
                        </a:rPr>
                        <a:t>(as Reynaud's disease) </a:t>
                      </a:r>
                    </a:p>
                    <a:p>
                      <a:pPr marL="342900" marR="0" indent="-342900" algn="l" defTabSz="1782440" rtl="0" eaLnBrk="1" fontAlgn="auto" latinLnBrk="0" hangingPunct="1">
                        <a:lnSpc>
                          <a:spcPct val="100000"/>
                        </a:lnSpc>
                        <a:spcBef>
                          <a:spcPts val="0"/>
                        </a:spcBef>
                        <a:spcAft>
                          <a:spcPts val="0"/>
                        </a:spcAft>
                        <a:buClrTx/>
                        <a:buSzTx/>
                        <a:buFont typeface="Arial" charset="0"/>
                        <a:buChar char="•"/>
                        <a:tabLst/>
                        <a:defRPr/>
                      </a:pPr>
                      <a:r>
                        <a:rPr lang="en-US" sz="2400" kern="1200" dirty="0" smtClean="0">
                          <a:solidFill>
                            <a:srgbClr val="C00000"/>
                          </a:solidFill>
                          <a:effectLst/>
                        </a:rPr>
                        <a:t>Erectile dysfunction</a:t>
                      </a:r>
                      <a:endParaRPr lang="en-US" sz="2400" kern="1200" dirty="0" smtClean="0">
                        <a:solidFill>
                          <a:srgbClr val="C00000"/>
                        </a:solidFill>
                        <a:effectLst/>
                        <a:latin typeface="+mn-lt"/>
                        <a:ea typeface="+mn-ea"/>
                        <a:cs typeface="+mn-cs"/>
                      </a:endParaRPr>
                    </a:p>
                  </a:txBody>
                  <a:tcPr/>
                </a:tc>
                <a:tc hMerge="1">
                  <a:txBody>
                    <a:bodyPr/>
                    <a:lstStyle/>
                    <a:p>
                      <a:endParaRPr lang="en-US"/>
                    </a:p>
                  </a:txBody>
                  <a:tcPr/>
                </a:tc>
                <a:tc hMerge="1">
                  <a:txBody>
                    <a:bodyPr/>
                    <a:lstStyle/>
                    <a:p>
                      <a:endParaRPr lang="en-US"/>
                    </a:p>
                  </a:txBody>
                  <a:tcPr/>
                </a:tc>
              </a:tr>
              <a:tr h="2208911">
                <a:tc>
                  <a:txBody>
                    <a:bodyPr/>
                    <a:lstStyle/>
                    <a:p>
                      <a:pPr marL="0" marR="0" indent="0" algn="ctr" defTabSz="1782440" rtl="0" eaLnBrk="1" fontAlgn="auto" latinLnBrk="0" hangingPunct="1">
                        <a:lnSpc>
                          <a:spcPct val="100000"/>
                        </a:lnSpc>
                        <a:spcBef>
                          <a:spcPts val="0"/>
                        </a:spcBef>
                        <a:spcAft>
                          <a:spcPts val="0"/>
                        </a:spcAft>
                        <a:buClrTx/>
                        <a:buSzTx/>
                        <a:buFontTx/>
                        <a:buNone/>
                        <a:tabLst/>
                        <a:defRPr/>
                      </a:pPr>
                      <a:r>
                        <a:rPr lang="en-US" sz="2800" dirty="0" smtClean="0"/>
                        <a:t>Note</a:t>
                      </a:r>
                      <a:endParaRPr lang="ar-SA" sz="2800" b="0" dirty="0" smtClean="0">
                        <a:solidFill>
                          <a:schemeClr val="tx1"/>
                        </a:solidFill>
                      </a:endParaRPr>
                    </a:p>
                  </a:txBody>
                  <a:tcPr anchor="ctr"/>
                </a:tc>
                <a:tc gridSpan="3">
                  <a:txBody>
                    <a:bodyPr/>
                    <a:lstStyle/>
                    <a:p>
                      <a:pPr marL="342900" marR="0" indent="-342900" algn="l" defTabSz="1782440" rtl="0" eaLnBrk="1" fontAlgn="auto" latinLnBrk="0" hangingPunct="1">
                        <a:lnSpc>
                          <a:spcPct val="100000"/>
                        </a:lnSpc>
                        <a:spcBef>
                          <a:spcPts val="0"/>
                        </a:spcBef>
                        <a:spcAft>
                          <a:spcPts val="0"/>
                        </a:spcAft>
                        <a:buClrTx/>
                        <a:buSzTx/>
                        <a:buFont typeface="Arial" charset="0"/>
                        <a:buChar char="•"/>
                        <a:tabLst/>
                        <a:defRPr/>
                      </a:pPr>
                      <a:r>
                        <a:rPr lang="en-US" sz="2000" kern="1200" dirty="0" smtClean="0">
                          <a:solidFill>
                            <a:srgbClr val="C00000"/>
                          </a:solidFill>
                          <a:effectLst/>
                        </a:rPr>
                        <a:t>When discontinued, </a:t>
                      </a:r>
                      <a:r>
                        <a:rPr lang="el-GR" sz="2000" dirty="0" smtClean="0">
                          <a:solidFill>
                            <a:srgbClr val="C00000"/>
                          </a:solidFill>
                        </a:rPr>
                        <a:t>β</a:t>
                      </a:r>
                      <a:r>
                        <a:rPr lang="en-US" sz="2000" kern="1200" dirty="0" smtClean="0">
                          <a:solidFill>
                            <a:srgbClr val="C00000"/>
                          </a:solidFill>
                          <a:effectLst/>
                        </a:rPr>
                        <a:t>- blockers should be withdrawn gradually </a:t>
                      </a:r>
                      <a:r>
                        <a:rPr lang="en-US" sz="2000" kern="1200" dirty="0" smtClean="0">
                          <a:solidFill>
                            <a:srgbClr val="A6A6A6"/>
                          </a:solidFill>
                          <a:effectLst/>
                        </a:rPr>
                        <a:t>(to avoid rebound hypertension)</a:t>
                      </a:r>
                    </a:p>
                    <a:p>
                      <a:pPr marL="342900" marR="0" indent="-342900" algn="l" defTabSz="1782440" rtl="0" eaLnBrk="1" fontAlgn="auto" latinLnBrk="0" hangingPunct="1">
                        <a:lnSpc>
                          <a:spcPct val="100000"/>
                        </a:lnSpc>
                        <a:spcBef>
                          <a:spcPts val="0"/>
                        </a:spcBef>
                        <a:spcAft>
                          <a:spcPts val="0"/>
                        </a:spcAft>
                        <a:buClrTx/>
                        <a:buSzTx/>
                        <a:buFont typeface="Arial" charset="0"/>
                        <a:buChar char="•"/>
                        <a:tabLst/>
                        <a:defRPr/>
                      </a:pPr>
                      <a:r>
                        <a:rPr lang="en-US" sz="2000" strike="noStrike" kern="1200" dirty="0" smtClean="0">
                          <a:solidFill>
                            <a:srgbClr val="A6A6A6"/>
                          </a:solidFill>
                          <a:effectLst/>
                        </a:rPr>
                        <a:t>Beta blockers cause retention of sodium and water. Diuretics can cause mild volume reduction that leads to an increase in renin secretion by the kidney. The rationale for combining beta blockers with diuretics is twofold: beta blockers blunt the increase in the plasma renin level that is induced by diuretics, and diuretics decrease the sodium and water retention that is caused by beta blockers.</a:t>
                      </a:r>
                      <a:endParaRPr lang="en-US" sz="2000" strike="noStrike" dirty="0" smtClean="0">
                        <a:solidFill>
                          <a:srgbClr val="A6A6A6"/>
                        </a:solidFill>
                      </a:endParaRPr>
                    </a:p>
                  </a:txBody>
                  <a:tcPr/>
                </a:tc>
                <a:tc hMerge="1">
                  <a:txBody>
                    <a:bodyPr/>
                    <a:lstStyle/>
                    <a:p>
                      <a:endParaRPr lang="en-US"/>
                    </a:p>
                  </a:txBody>
                  <a:tcPr/>
                </a:tc>
                <a:tc hMerge="1">
                  <a:txBody>
                    <a:bodyPr/>
                    <a:lstStyle/>
                    <a:p>
                      <a:endParaRPr lang="en-US"/>
                    </a:p>
                  </a:txBody>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426914019"/>
              </p:ext>
            </p:extLst>
          </p:nvPr>
        </p:nvGraphicFramePr>
        <p:xfrm>
          <a:off x="12298251" y="1075762"/>
          <a:ext cx="11072736" cy="4834919"/>
        </p:xfrm>
        <a:graphic>
          <a:graphicData uri="http://schemas.openxmlformats.org/drawingml/2006/table">
            <a:tbl>
              <a:tblPr firstRow="1" bandRow="1">
                <a:tableStyleId>{93296810-A885-4BE3-A3E7-6D5BEEA58F35}</a:tableStyleId>
              </a:tblPr>
              <a:tblGrid>
                <a:gridCol w="3690912"/>
                <a:gridCol w="3690912"/>
                <a:gridCol w="3690912"/>
              </a:tblGrid>
              <a:tr h="438587">
                <a:tc gridSpan="3">
                  <a:txBody>
                    <a:bodyPr/>
                    <a:lstStyle/>
                    <a:p>
                      <a:pPr marL="0" marR="0" indent="0" algn="ctr" defTabSz="1782440" rtl="0" eaLnBrk="1" fontAlgn="auto" latinLnBrk="0" hangingPunct="1">
                        <a:lnSpc>
                          <a:spcPct val="100000"/>
                        </a:lnSpc>
                        <a:spcBef>
                          <a:spcPts val="0"/>
                        </a:spcBef>
                        <a:spcAft>
                          <a:spcPts val="0"/>
                        </a:spcAft>
                        <a:buClrTx/>
                        <a:buSzTx/>
                        <a:buFontTx/>
                        <a:buNone/>
                        <a:tabLst/>
                        <a:defRPr/>
                      </a:pPr>
                      <a:r>
                        <a:rPr lang="en-US" sz="2800" b="1" kern="1200" dirty="0" smtClean="0">
                          <a:solidFill>
                            <a:schemeClr val="lt1"/>
                          </a:solidFill>
                          <a:effectLst/>
                          <a:latin typeface="+mn-lt"/>
                          <a:ea typeface="+mn-ea"/>
                          <a:cs typeface="+mn-cs"/>
                        </a:rPr>
                        <a:t>α-adrenoceptor blockers </a:t>
                      </a:r>
                      <a:endParaRPr lang="en-US" sz="2800" dirty="0" smtClean="0">
                        <a:effectLst/>
                      </a:endParaRPr>
                    </a:p>
                  </a:txBody>
                  <a:tcPr/>
                </a:tc>
                <a:tc hMerge="1">
                  <a:txBody>
                    <a:bodyPr/>
                    <a:lstStyle/>
                    <a:p>
                      <a:pPr marL="0" marR="0" indent="0" algn="ctr" defTabSz="1782440" rtl="0" eaLnBrk="1" fontAlgn="auto" latinLnBrk="0" hangingPunct="1">
                        <a:lnSpc>
                          <a:spcPct val="100000"/>
                        </a:lnSpc>
                        <a:spcBef>
                          <a:spcPts val="0"/>
                        </a:spcBef>
                        <a:spcAft>
                          <a:spcPts val="0"/>
                        </a:spcAft>
                        <a:buClrTx/>
                        <a:buSzTx/>
                        <a:buFontTx/>
                        <a:buNone/>
                        <a:tabLst/>
                        <a:defRPr/>
                      </a:pPr>
                      <a:endParaRPr lang="en-US" dirty="0" smtClean="0">
                        <a:effectLst/>
                      </a:endParaRPr>
                    </a:p>
                  </a:txBody>
                  <a:tcPr/>
                </a:tc>
                <a:tc hMerge="1">
                  <a:txBody>
                    <a:bodyPr/>
                    <a:lstStyle/>
                    <a:p>
                      <a:endParaRPr lang="en-US" dirty="0"/>
                    </a:p>
                  </a:txBody>
                  <a:tcPr/>
                </a:tc>
              </a:tr>
              <a:tr h="695689">
                <a:tc>
                  <a:txBody>
                    <a:bodyPr/>
                    <a:lstStyle/>
                    <a:p>
                      <a:pPr algn="ctr"/>
                      <a:r>
                        <a:rPr lang="en-US" sz="2400" dirty="0" smtClean="0"/>
                        <a:t>Drugs</a:t>
                      </a:r>
                      <a:endParaRPr lang="en-US" sz="2400" dirty="0"/>
                    </a:p>
                  </a:txBody>
                  <a:tcPr anchor="ctr"/>
                </a:tc>
                <a:tc>
                  <a:txBody>
                    <a:bodyPr/>
                    <a:lstStyle/>
                    <a:p>
                      <a:pPr algn="ctr"/>
                      <a:r>
                        <a:rPr lang="en-US" sz="2400" dirty="0" smtClean="0"/>
                        <a:t>Prazosin</a:t>
                      </a:r>
                      <a:endParaRPr lang="en-US" sz="2400" dirty="0"/>
                    </a:p>
                  </a:txBody>
                  <a:tcPr anchor="ctr"/>
                </a:tc>
                <a:tc>
                  <a:txBody>
                    <a:bodyPr/>
                    <a:lstStyle/>
                    <a:p>
                      <a:pPr algn="ctr"/>
                      <a:r>
                        <a:rPr lang="en-US" sz="2400" dirty="0" err="1" smtClean="0"/>
                        <a:t>Doxazosin</a:t>
                      </a:r>
                      <a:endParaRPr lang="en-US" sz="2400" dirty="0" smtClean="0"/>
                    </a:p>
                    <a:p>
                      <a:pPr marL="0" marR="0" indent="0" algn="ctr" defTabSz="1782440" rtl="0" eaLnBrk="1" fontAlgn="auto" latinLnBrk="0" hangingPunct="1">
                        <a:lnSpc>
                          <a:spcPct val="100000"/>
                        </a:lnSpc>
                        <a:spcBef>
                          <a:spcPts val="0"/>
                        </a:spcBef>
                        <a:spcAft>
                          <a:spcPts val="0"/>
                        </a:spcAft>
                        <a:buClrTx/>
                        <a:buSzTx/>
                        <a:buFontTx/>
                        <a:buNone/>
                        <a:tabLst/>
                        <a:defRPr/>
                      </a:pPr>
                      <a:r>
                        <a:rPr lang="en-US" sz="1800" kern="1200" dirty="0" smtClean="0">
                          <a:solidFill>
                            <a:srgbClr val="00B050"/>
                          </a:solidFill>
                          <a:effectLst/>
                          <a:latin typeface="+mn-lt"/>
                          <a:ea typeface="+mn-ea"/>
                          <a:cs typeface="+mn-cs"/>
                        </a:rPr>
                        <a:t>(better or drug for choose , because of duration of action)</a:t>
                      </a:r>
                    </a:p>
                  </a:txBody>
                  <a:tcPr anchor="ctr"/>
                </a:tc>
              </a:tr>
              <a:tr h="635194">
                <a:tc>
                  <a:txBody>
                    <a:bodyPr/>
                    <a:lstStyle/>
                    <a:p>
                      <a:pPr algn="ctr"/>
                      <a:r>
                        <a:rPr lang="en-US" sz="2400" dirty="0" smtClean="0"/>
                        <a:t>Site of effect</a:t>
                      </a:r>
                      <a:endParaRPr lang="en-US" sz="2400" dirty="0"/>
                    </a:p>
                  </a:txBody>
                  <a:tcPr anchor="ctr"/>
                </a:tc>
                <a:tc gridSpan="2">
                  <a:txBody>
                    <a:bodyPr/>
                    <a:lstStyle/>
                    <a:p>
                      <a:pPr algn="ctr"/>
                      <a:r>
                        <a:rPr lang="en-US" sz="2400" b="0" dirty="0" smtClean="0">
                          <a:solidFill>
                            <a:schemeClr val="tx1"/>
                          </a:solidFill>
                        </a:rPr>
                        <a:t> </a:t>
                      </a:r>
                      <a:r>
                        <a:rPr lang="en-US" sz="2400" b="0" kern="1200" dirty="0" smtClean="0">
                          <a:solidFill>
                            <a:schemeClr val="tx1"/>
                          </a:solidFill>
                          <a:effectLst/>
                          <a:latin typeface="+mn-lt"/>
                          <a:ea typeface="+mn-ea"/>
                          <a:cs typeface="+mn-cs"/>
                        </a:rPr>
                        <a:t>α- receptors in arterioles and </a:t>
                      </a:r>
                      <a:r>
                        <a:rPr lang="en-US" sz="2400" b="0" kern="1200" dirty="0" err="1" smtClean="0">
                          <a:solidFill>
                            <a:schemeClr val="tx1"/>
                          </a:solidFill>
                          <a:effectLst/>
                          <a:latin typeface="+mn-lt"/>
                          <a:ea typeface="+mn-ea"/>
                          <a:cs typeface="+mn-cs"/>
                        </a:rPr>
                        <a:t>venules</a:t>
                      </a:r>
                      <a:endParaRPr lang="en-US" sz="2400" b="0" dirty="0">
                        <a:solidFill>
                          <a:schemeClr val="tx1"/>
                        </a:solidFill>
                      </a:endParaRPr>
                    </a:p>
                  </a:txBody>
                  <a:tcPr anchor="ctr"/>
                </a:tc>
                <a:tc hMerge="1">
                  <a:txBody>
                    <a:bodyPr/>
                    <a:lstStyle/>
                    <a:p>
                      <a:endParaRPr lang="en-US" dirty="0"/>
                    </a:p>
                  </a:txBody>
                  <a:tcPr/>
                </a:tc>
              </a:tr>
              <a:tr h="846925">
                <a:tc>
                  <a:txBody>
                    <a:bodyPr/>
                    <a:lstStyle/>
                    <a:p>
                      <a:pPr algn="ctr"/>
                      <a:r>
                        <a:rPr lang="en-US" sz="2400" dirty="0" smtClean="0"/>
                        <a:t>Mechanism of action</a:t>
                      </a:r>
                      <a:endParaRPr lang="en-US" sz="2400" dirty="0"/>
                    </a:p>
                  </a:txBody>
                  <a:tcPr anchor="ctr"/>
                </a:tc>
                <a:tc gridSpan="2">
                  <a:txBody>
                    <a:bodyPr/>
                    <a:lstStyle/>
                    <a:p>
                      <a:r>
                        <a:rPr lang="en-US" sz="2400" dirty="0" smtClean="0"/>
                        <a:t>Reduce blood pressure by decrease preload</a:t>
                      </a:r>
                      <a:r>
                        <a:rPr lang="en-US" sz="2400" baseline="0" dirty="0" smtClean="0"/>
                        <a:t> and afterload </a:t>
                      </a:r>
                      <a:endParaRPr lang="en-US" sz="2400" dirty="0"/>
                    </a:p>
                  </a:txBody>
                  <a:tcPr anchor="ctr"/>
                </a:tc>
                <a:tc hMerge="1">
                  <a:txBody>
                    <a:bodyPr/>
                    <a:lstStyle/>
                    <a:p>
                      <a:endParaRPr lang="en-US" dirty="0"/>
                    </a:p>
                  </a:txBody>
                  <a:tcPr/>
                </a:tc>
              </a:tr>
              <a:tr h="776096">
                <a:tc>
                  <a:txBody>
                    <a:bodyPr/>
                    <a:lstStyle/>
                    <a:p>
                      <a:pPr algn="ctr"/>
                      <a:r>
                        <a:rPr lang="en-US" sz="2400" dirty="0" smtClean="0"/>
                        <a:t>Duration of action</a:t>
                      </a:r>
                      <a:endParaRPr lang="en-US" sz="2400" dirty="0"/>
                    </a:p>
                  </a:txBody>
                  <a:tcPr anchor="ctr"/>
                </a:tc>
                <a:tc>
                  <a:txBody>
                    <a:bodyPr/>
                    <a:lstStyle/>
                    <a:p>
                      <a:pPr algn="ctr"/>
                      <a:r>
                        <a:rPr lang="en-US" sz="2400" dirty="0" smtClean="0"/>
                        <a:t>Short duration of action</a:t>
                      </a:r>
                      <a:endParaRPr lang="en-US" sz="2400" dirty="0"/>
                    </a:p>
                  </a:txBody>
                  <a:tcPr anchor="ctr"/>
                </a:tc>
                <a:tc>
                  <a:txBody>
                    <a:bodyPr/>
                    <a:lstStyle/>
                    <a:p>
                      <a:pPr algn="ctr"/>
                      <a:r>
                        <a:rPr lang="en-US" sz="2400" dirty="0" smtClean="0"/>
                        <a:t>Long</a:t>
                      </a:r>
                      <a:r>
                        <a:rPr lang="en-US" sz="2400" baseline="0" dirty="0" smtClean="0"/>
                        <a:t> duration of action (preferred)</a:t>
                      </a:r>
                      <a:endParaRPr lang="en-US" sz="2400" dirty="0"/>
                    </a:p>
                  </a:txBody>
                  <a:tcPr anchor="ctr"/>
                </a:tc>
              </a:tr>
              <a:tr h="776096">
                <a:tc>
                  <a:txBody>
                    <a:bodyPr/>
                    <a:lstStyle/>
                    <a:p>
                      <a:pPr algn="ctr"/>
                      <a:r>
                        <a:rPr lang="en-US" sz="2400" dirty="0" smtClean="0"/>
                        <a:t>Side effect</a:t>
                      </a:r>
                      <a:endParaRPr lang="en-US" sz="2400" dirty="0"/>
                    </a:p>
                  </a:txBody>
                  <a:tcPr anchor="ctr"/>
                </a:tc>
                <a:tc>
                  <a:txBody>
                    <a:bodyPr/>
                    <a:lstStyle/>
                    <a:p>
                      <a:pPr marL="0" marR="0" indent="0" algn="ctr" defTabSz="1782440" rtl="0" eaLnBrk="1" fontAlgn="auto" latinLnBrk="0" hangingPunct="1">
                        <a:lnSpc>
                          <a:spcPct val="100000"/>
                        </a:lnSpc>
                        <a:spcBef>
                          <a:spcPts val="0"/>
                        </a:spcBef>
                        <a:spcAft>
                          <a:spcPts val="0"/>
                        </a:spcAft>
                        <a:buClrTx/>
                        <a:buSzTx/>
                        <a:buFontTx/>
                        <a:buNone/>
                        <a:tabLst/>
                        <a:defRPr/>
                      </a:pPr>
                      <a:r>
                        <a:rPr lang="en-US" sz="2000" kern="1200" dirty="0" smtClean="0">
                          <a:solidFill>
                            <a:srgbClr val="C00000"/>
                          </a:solidFill>
                          <a:effectLst/>
                          <a:latin typeface="+mn-lt"/>
                          <a:ea typeface="+mn-ea"/>
                          <a:cs typeface="+mn-cs"/>
                        </a:rPr>
                        <a:t>causes first dose hypotension &amp; postural hypotension </a:t>
                      </a:r>
                      <a:r>
                        <a:rPr lang="ar-SA" sz="2000" kern="1200" dirty="0" smtClean="0">
                          <a:solidFill>
                            <a:srgbClr val="C00000"/>
                          </a:solidFill>
                          <a:effectLst/>
                          <a:latin typeface="+mn-lt"/>
                          <a:ea typeface="+mn-ea"/>
                          <a:cs typeface="+mn-cs"/>
                        </a:rPr>
                        <a:t>انخفاض الضغط لمن يوقف فجأة</a:t>
                      </a:r>
                      <a:endParaRPr lang="en-US" sz="2000" dirty="0" smtClean="0">
                        <a:solidFill>
                          <a:srgbClr val="C00000"/>
                        </a:solidFill>
                        <a:effectLst/>
                      </a:endParaRPr>
                    </a:p>
                  </a:txBody>
                  <a:tcPr anchor="ctr"/>
                </a:tc>
                <a:tc>
                  <a:txBody>
                    <a:bodyPr/>
                    <a:lstStyle/>
                    <a:p>
                      <a:pPr marL="0" marR="0" indent="0" algn="ctr" defTabSz="1782440" rtl="0" eaLnBrk="1" fontAlgn="auto" latinLnBrk="0" hangingPunct="1">
                        <a:lnSpc>
                          <a:spcPct val="100000"/>
                        </a:lnSpc>
                        <a:spcBef>
                          <a:spcPts val="0"/>
                        </a:spcBef>
                        <a:spcAft>
                          <a:spcPts val="0"/>
                        </a:spcAft>
                        <a:buClrTx/>
                        <a:buSzTx/>
                        <a:buFontTx/>
                        <a:buNone/>
                        <a:tabLst/>
                        <a:defRPr/>
                      </a:pPr>
                      <a:r>
                        <a:rPr lang="en-US" sz="2400" dirty="0" smtClean="0">
                          <a:effectLst/>
                        </a:rPr>
                        <a:t>-</a:t>
                      </a:r>
                    </a:p>
                  </a:txBody>
                  <a:tcPr anchor="ct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421004149"/>
              </p:ext>
            </p:extLst>
          </p:nvPr>
        </p:nvGraphicFramePr>
        <p:xfrm>
          <a:off x="12298251" y="5937604"/>
          <a:ext cx="11072735" cy="5882640"/>
        </p:xfrm>
        <a:graphic>
          <a:graphicData uri="http://schemas.openxmlformats.org/drawingml/2006/table">
            <a:tbl>
              <a:tblPr firstRow="1" bandRow="1">
                <a:tableStyleId>{F5AB1C69-6EDB-4FF4-983F-18BD219EF322}</a:tableStyleId>
              </a:tblPr>
              <a:tblGrid>
                <a:gridCol w="2243215"/>
                <a:gridCol w="4414760"/>
                <a:gridCol w="4414760"/>
              </a:tblGrid>
              <a:tr h="450079">
                <a:tc gridSpan="3">
                  <a:txBody>
                    <a:bodyPr/>
                    <a:lstStyle/>
                    <a:p>
                      <a:pPr algn="ctr"/>
                      <a:r>
                        <a:rPr lang="en-US" sz="2800" dirty="0" smtClean="0"/>
                        <a:t>Central acting</a:t>
                      </a:r>
                      <a:endParaRPr lang="en-US" sz="2800" dirty="0"/>
                    </a:p>
                  </a:txBody>
                  <a:tcPr anchor="ctr"/>
                </a:tc>
                <a:tc hMerge="1">
                  <a:txBody>
                    <a:bodyPr/>
                    <a:lstStyle/>
                    <a:p>
                      <a:endParaRPr lang="en-US" dirty="0"/>
                    </a:p>
                  </a:txBody>
                  <a:tcPr/>
                </a:tc>
                <a:tc hMerge="1">
                  <a:txBody>
                    <a:bodyPr/>
                    <a:lstStyle/>
                    <a:p>
                      <a:pPr algn="ctr"/>
                      <a:endParaRPr lang="en-US" dirty="0"/>
                    </a:p>
                  </a:txBody>
                  <a:tcPr anchor="ctr"/>
                </a:tc>
              </a:tr>
              <a:tr h="372403">
                <a:tc>
                  <a:txBody>
                    <a:bodyPr/>
                    <a:lstStyle/>
                    <a:p>
                      <a:pPr algn="ctr"/>
                      <a:r>
                        <a:rPr lang="en-US" sz="2800" b="0" dirty="0" smtClean="0"/>
                        <a:t>Drugs</a:t>
                      </a:r>
                      <a:endParaRPr lang="en-US" sz="2800" b="0" dirty="0"/>
                    </a:p>
                  </a:txBody>
                  <a:tcPr anchor="ctr"/>
                </a:tc>
                <a:tc>
                  <a:txBody>
                    <a:bodyPr/>
                    <a:lstStyle/>
                    <a:p>
                      <a:pPr marL="0" marR="0" indent="0" algn="ctr" defTabSz="1782440" rtl="0" eaLnBrk="1" fontAlgn="auto" latinLnBrk="0" hangingPunct="1">
                        <a:lnSpc>
                          <a:spcPct val="100000"/>
                        </a:lnSpc>
                        <a:spcBef>
                          <a:spcPts val="0"/>
                        </a:spcBef>
                        <a:spcAft>
                          <a:spcPts val="0"/>
                        </a:spcAft>
                        <a:buClrTx/>
                        <a:buSzTx/>
                        <a:buFontTx/>
                        <a:buNone/>
                        <a:tabLst/>
                        <a:defRPr/>
                      </a:pPr>
                      <a:r>
                        <a:rPr lang="en-US" sz="2800" b="0" kern="1200" dirty="0" smtClean="0">
                          <a:solidFill>
                            <a:schemeClr val="dk1"/>
                          </a:solidFill>
                          <a:effectLst/>
                          <a:latin typeface="+mn-lt"/>
                          <a:ea typeface="+mn-ea"/>
                          <a:cs typeface="+mn-cs"/>
                        </a:rPr>
                        <a:t>Clonidine </a:t>
                      </a:r>
                      <a:endParaRPr lang="en-US" sz="2800" b="0" dirty="0" smtClean="0">
                        <a:effectLst/>
                      </a:endParaRPr>
                    </a:p>
                  </a:txBody>
                  <a:tcPr anchor="ctr"/>
                </a:tc>
                <a:tc>
                  <a:txBody>
                    <a:bodyPr/>
                    <a:lstStyle/>
                    <a:p>
                      <a:pPr marL="0" marR="0" indent="0" algn="ctr" defTabSz="1782440" rtl="0" eaLnBrk="1" fontAlgn="auto" latinLnBrk="0" hangingPunct="1">
                        <a:lnSpc>
                          <a:spcPct val="100000"/>
                        </a:lnSpc>
                        <a:spcBef>
                          <a:spcPts val="0"/>
                        </a:spcBef>
                        <a:spcAft>
                          <a:spcPts val="0"/>
                        </a:spcAft>
                        <a:buClrTx/>
                        <a:buSzTx/>
                        <a:buFontTx/>
                        <a:buNone/>
                        <a:tabLst/>
                        <a:defRPr/>
                      </a:pPr>
                      <a:r>
                        <a:rPr lang="en-US" sz="2800" b="0" dirty="0" smtClean="0">
                          <a:ln>
                            <a:noFill/>
                          </a:ln>
                          <a:solidFill>
                            <a:srgbClr val="C00000"/>
                          </a:solidFill>
                          <a:latin typeface="+mn-lt"/>
                        </a:rPr>
                        <a:t> </a:t>
                      </a:r>
                      <a:r>
                        <a:rPr lang="el-GR" sz="2800" b="0" dirty="0" smtClean="0">
                          <a:ln>
                            <a:noFill/>
                          </a:ln>
                          <a:solidFill>
                            <a:srgbClr val="C00000"/>
                          </a:solidFill>
                          <a:latin typeface="+mn-lt"/>
                        </a:rPr>
                        <a:t>α</a:t>
                      </a:r>
                      <a:r>
                        <a:rPr lang="en-US" sz="2800" b="0" dirty="0" smtClean="0">
                          <a:ln>
                            <a:noFill/>
                          </a:ln>
                          <a:solidFill>
                            <a:srgbClr val="C00000"/>
                          </a:solidFill>
                          <a:latin typeface="+mn-lt"/>
                        </a:rPr>
                        <a:t>- methyldopa</a:t>
                      </a:r>
                    </a:p>
                  </a:txBody>
                  <a:tcPr anchor="ctr"/>
                </a:tc>
              </a:tr>
              <a:tr h="1599144">
                <a:tc>
                  <a:txBody>
                    <a:bodyPr/>
                    <a:lstStyle/>
                    <a:p>
                      <a:pPr algn="ctr"/>
                      <a:r>
                        <a:rPr lang="en-US" sz="2800" dirty="0" smtClean="0"/>
                        <a:t>Mechanism of action</a:t>
                      </a:r>
                      <a:endParaRPr lang="en-US" sz="2800" dirty="0"/>
                    </a:p>
                  </a:txBody>
                  <a:tcPr anchor="ctr"/>
                </a:tc>
                <a:tc>
                  <a:txBody>
                    <a:bodyPr/>
                    <a:lstStyle/>
                    <a:p>
                      <a:pPr marL="0" marR="0" indent="0" algn="ctr" defTabSz="1782440" rtl="0" eaLnBrk="1" fontAlgn="auto" latinLnBrk="0" hangingPunct="1">
                        <a:lnSpc>
                          <a:spcPct val="100000"/>
                        </a:lnSpc>
                        <a:spcBef>
                          <a:spcPts val="0"/>
                        </a:spcBef>
                        <a:spcAft>
                          <a:spcPts val="0"/>
                        </a:spcAft>
                        <a:buClrTx/>
                        <a:buSzTx/>
                        <a:buFontTx/>
                        <a:buNone/>
                        <a:tabLst/>
                        <a:defRPr/>
                      </a:pPr>
                      <a:r>
                        <a:rPr lang="en-US" sz="2400" dirty="0" smtClean="0">
                          <a:ln>
                            <a:noFill/>
                          </a:ln>
                          <a:solidFill>
                            <a:schemeClr val="tx1"/>
                          </a:solidFill>
                          <a:latin typeface="+mn-lt"/>
                        </a:rPr>
                        <a:t>α2-agonist, diminishes central adrenergic outflow &amp; </a:t>
                      </a:r>
                      <a:r>
                        <a:rPr lang="en-US" sz="2400" dirty="0" smtClean="0">
                          <a:ln>
                            <a:noFill/>
                          </a:ln>
                          <a:solidFill>
                            <a:schemeClr val="tx1"/>
                          </a:solidFill>
                          <a:latin typeface="+mn-lt"/>
                          <a:cs typeface="Times New Roman"/>
                        </a:rPr>
                        <a:t>↑ parasympathetic outflow</a:t>
                      </a:r>
                    </a:p>
                    <a:p>
                      <a:pPr marL="0" marR="0" indent="0" algn="ctr" defTabSz="1782440" rtl="0" eaLnBrk="1" fontAlgn="auto" latinLnBrk="0" hangingPunct="1">
                        <a:lnSpc>
                          <a:spcPct val="100000"/>
                        </a:lnSpc>
                        <a:spcBef>
                          <a:spcPts val="0"/>
                        </a:spcBef>
                        <a:spcAft>
                          <a:spcPts val="0"/>
                        </a:spcAft>
                        <a:buClrTx/>
                        <a:buSzTx/>
                        <a:buFontTx/>
                        <a:buNone/>
                        <a:tabLst/>
                        <a:defRPr/>
                      </a:pPr>
                      <a:r>
                        <a:rPr lang="en-US" sz="2400" dirty="0" smtClean="0">
                          <a:ln>
                            <a:noFill/>
                          </a:ln>
                          <a:solidFill>
                            <a:srgbClr val="00B050"/>
                          </a:solidFill>
                          <a:latin typeface="+mn-lt"/>
                        </a:rPr>
                        <a:t>by decreasing heart rate &amp; contractility</a:t>
                      </a:r>
                    </a:p>
                  </a:txBody>
                  <a:tcPr anchor="ctr"/>
                </a:tc>
                <a:tc>
                  <a:txBody>
                    <a:bodyPr/>
                    <a:lstStyle/>
                    <a:p>
                      <a:pPr marL="342900" marR="0" indent="-342900" algn="l" defTabSz="1782440" rtl="0" eaLnBrk="1" fontAlgn="auto" latinLnBrk="0" hangingPunct="1">
                        <a:lnSpc>
                          <a:spcPct val="100000"/>
                        </a:lnSpc>
                        <a:spcBef>
                          <a:spcPts val="0"/>
                        </a:spcBef>
                        <a:spcAft>
                          <a:spcPts val="0"/>
                        </a:spcAft>
                        <a:buClrTx/>
                        <a:buSzTx/>
                        <a:buFont typeface="Arial" charset="0"/>
                        <a:buChar char="•"/>
                        <a:tabLst/>
                        <a:defRPr/>
                      </a:pPr>
                      <a:r>
                        <a:rPr lang="en-US" sz="2000" dirty="0" smtClean="0">
                          <a:ln>
                            <a:noFill/>
                          </a:ln>
                          <a:solidFill>
                            <a:schemeClr val="tx1"/>
                          </a:solidFill>
                          <a:latin typeface="+mn-lt"/>
                        </a:rPr>
                        <a:t>An </a:t>
                      </a:r>
                      <a:r>
                        <a:rPr lang="el-GR" sz="2000" dirty="0" smtClean="0">
                          <a:ln>
                            <a:noFill/>
                          </a:ln>
                          <a:solidFill>
                            <a:schemeClr val="tx1"/>
                          </a:solidFill>
                          <a:latin typeface="+mn-lt"/>
                        </a:rPr>
                        <a:t>α</a:t>
                      </a:r>
                      <a:r>
                        <a:rPr lang="en-US" sz="2000" dirty="0" smtClean="0">
                          <a:ln>
                            <a:noFill/>
                          </a:ln>
                          <a:solidFill>
                            <a:schemeClr val="tx1"/>
                          </a:solidFill>
                          <a:latin typeface="+mn-lt"/>
                        </a:rPr>
                        <a:t>- 2 agonist, is converted to methyl noradrenaline centrally to diminish the adrenergic outflow from the CNS </a:t>
                      </a:r>
                    </a:p>
                    <a:p>
                      <a:pPr marL="342900" marR="0" indent="-342900" algn="l" defTabSz="1782440" rtl="0" eaLnBrk="1" fontAlgn="auto" latinLnBrk="0" hangingPunct="1">
                        <a:lnSpc>
                          <a:spcPct val="100000"/>
                        </a:lnSpc>
                        <a:spcBef>
                          <a:spcPts val="0"/>
                        </a:spcBef>
                        <a:spcAft>
                          <a:spcPts val="0"/>
                        </a:spcAft>
                        <a:buClrTx/>
                        <a:buSzTx/>
                        <a:buFont typeface="Arial" charset="0"/>
                        <a:buChar char="•"/>
                        <a:tabLst/>
                        <a:defRPr/>
                      </a:pPr>
                      <a:r>
                        <a:rPr lang="en-US" sz="2000" dirty="0" smtClean="0">
                          <a:ln>
                            <a:noFill/>
                          </a:ln>
                          <a:solidFill>
                            <a:schemeClr val="tx1"/>
                          </a:solidFill>
                          <a:latin typeface="+mn-lt"/>
                        </a:rPr>
                        <a:t>Lead to reduced total peripheral resistance, and a decrease in blood pressure</a:t>
                      </a:r>
                    </a:p>
                  </a:txBody>
                  <a:tcPr anchor="ctr"/>
                </a:tc>
              </a:tr>
              <a:tr h="1161022">
                <a:tc>
                  <a:txBody>
                    <a:bodyPr/>
                    <a:lstStyle/>
                    <a:p>
                      <a:pPr algn="ctr"/>
                      <a:r>
                        <a:rPr lang="en-US" sz="2800" dirty="0" smtClean="0"/>
                        <a:t>Uses </a:t>
                      </a:r>
                      <a:endParaRPr lang="en-US" sz="2800" dirty="0"/>
                    </a:p>
                  </a:txBody>
                  <a:tcPr anchor="ctr"/>
                </a:tc>
                <a:tc>
                  <a:txBody>
                    <a:bodyPr/>
                    <a:lstStyle/>
                    <a:p>
                      <a:pPr marL="342900" marR="0" indent="-342900" algn="l" defTabSz="1782440" rtl="0" eaLnBrk="1" fontAlgn="auto" latinLnBrk="0" hangingPunct="1">
                        <a:lnSpc>
                          <a:spcPct val="100000"/>
                        </a:lnSpc>
                        <a:spcBef>
                          <a:spcPts val="0"/>
                        </a:spcBef>
                        <a:spcAft>
                          <a:spcPts val="0"/>
                        </a:spcAft>
                        <a:buClrTx/>
                        <a:buSzTx/>
                        <a:buFont typeface="Arial" charset="0"/>
                        <a:buChar char="•"/>
                        <a:tabLst/>
                        <a:defRPr/>
                      </a:pPr>
                      <a:r>
                        <a:rPr lang="en-US" sz="2000" dirty="0" smtClean="0">
                          <a:ln>
                            <a:noFill/>
                          </a:ln>
                          <a:solidFill>
                            <a:schemeClr val="tx1"/>
                          </a:solidFill>
                          <a:latin typeface="+mn-lt"/>
                        </a:rPr>
                        <a:t>hypertension complicated by renal disease (because it Does not decrease renal blood flow or glomerular filtration)</a:t>
                      </a:r>
                    </a:p>
                    <a:p>
                      <a:pPr marL="342900" marR="0" indent="-342900" algn="l" defTabSz="1782440" rtl="0" eaLnBrk="1" fontAlgn="auto" latinLnBrk="0" hangingPunct="1">
                        <a:lnSpc>
                          <a:spcPct val="100000"/>
                        </a:lnSpc>
                        <a:spcBef>
                          <a:spcPts val="0"/>
                        </a:spcBef>
                        <a:spcAft>
                          <a:spcPts val="0"/>
                        </a:spcAft>
                        <a:buClrTx/>
                        <a:buSzTx/>
                        <a:buFont typeface="Arial" charset="0"/>
                        <a:buChar char="•"/>
                        <a:tabLst/>
                        <a:defRPr/>
                      </a:pPr>
                      <a:r>
                        <a:rPr lang="en-US" sz="2000" dirty="0" smtClean="0">
                          <a:ln>
                            <a:noFill/>
                          </a:ln>
                          <a:solidFill>
                            <a:schemeClr val="tx1"/>
                          </a:solidFill>
                          <a:latin typeface="+mn-lt"/>
                        </a:rPr>
                        <a:t>resistant hypertension</a:t>
                      </a:r>
                    </a:p>
                  </a:txBody>
                  <a:tcPr anchor="ctr"/>
                </a:tc>
                <a:tc>
                  <a:txBody>
                    <a:bodyPr/>
                    <a:lstStyle/>
                    <a:p>
                      <a:pPr algn="ctr"/>
                      <a:r>
                        <a:rPr lang="en-US" sz="2400" dirty="0" smtClean="0">
                          <a:ln>
                            <a:noFill/>
                          </a:ln>
                          <a:solidFill>
                            <a:srgbClr val="C00000"/>
                          </a:solidFill>
                          <a:latin typeface="+mn-lt"/>
                        </a:rPr>
                        <a:t>first line treatment of hypertension in pregnancy</a:t>
                      </a:r>
                      <a:endParaRPr lang="en-US" sz="2400" dirty="0">
                        <a:ln>
                          <a:noFill/>
                        </a:ln>
                        <a:solidFill>
                          <a:srgbClr val="C00000"/>
                        </a:solidFill>
                        <a:latin typeface="+mn-lt"/>
                      </a:endParaRPr>
                    </a:p>
                  </a:txBody>
                  <a:tcPr anchor="ctr"/>
                </a:tc>
              </a:tr>
              <a:tr h="679088">
                <a:tc>
                  <a:txBody>
                    <a:bodyPr/>
                    <a:lstStyle/>
                    <a:p>
                      <a:pPr algn="ctr"/>
                      <a:r>
                        <a:rPr lang="en-US" sz="2800" dirty="0" smtClean="0"/>
                        <a:t>Adverse</a:t>
                      </a:r>
                      <a:r>
                        <a:rPr lang="en-US" sz="2800" baseline="0" dirty="0" smtClean="0"/>
                        <a:t> effect</a:t>
                      </a:r>
                      <a:endParaRPr lang="en-US" sz="2800" dirty="0"/>
                    </a:p>
                  </a:txBody>
                  <a:tcPr anchor="ctr"/>
                </a:tc>
                <a:tc>
                  <a:txBody>
                    <a:bodyPr/>
                    <a:lstStyle/>
                    <a:p>
                      <a:pPr marL="0" marR="0" indent="0" algn="ctr" defTabSz="1782440" rtl="0" eaLnBrk="1" fontAlgn="auto" latinLnBrk="0" hangingPunct="1">
                        <a:lnSpc>
                          <a:spcPct val="100000"/>
                        </a:lnSpc>
                        <a:spcBef>
                          <a:spcPts val="0"/>
                        </a:spcBef>
                        <a:spcAft>
                          <a:spcPts val="0"/>
                        </a:spcAft>
                        <a:buClrTx/>
                        <a:buSzTx/>
                        <a:buFontTx/>
                        <a:buNone/>
                        <a:tabLst/>
                        <a:defRPr/>
                      </a:pPr>
                      <a:r>
                        <a:rPr lang="en-US" sz="2000" dirty="0" smtClean="0">
                          <a:ln>
                            <a:noFill/>
                          </a:ln>
                          <a:solidFill>
                            <a:srgbClr val="C00000"/>
                          </a:solidFill>
                          <a:latin typeface="+mn-lt"/>
                        </a:rPr>
                        <a:t>Abrupt withdrawal may lead to rebound hypertension </a:t>
                      </a:r>
                      <a:r>
                        <a:rPr lang="en-US" sz="2000" dirty="0" smtClean="0">
                          <a:ln>
                            <a:noFill/>
                          </a:ln>
                          <a:solidFill>
                            <a:srgbClr val="A6A6A6"/>
                          </a:solidFill>
                          <a:latin typeface="+mn-lt"/>
                        </a:rPr>
                        <a:t>(more sever than in beta-blockers)</a:t>
                      </a:r>
                      <a:endParaRPr lang="en-US" sz="2000" dirty="0" smtClean="0">
                        <a:ln>
                          <a:noFill/>
                        </a:ln>
                        <a:solidFill>
                          <a:srgbClr val="FF0000"/>
                        </a:solidFill>
                        <a:latin typeface="+mn-lt"/>
                      </a:endParaRPr>
                    </a:p>
                  </a:txBody>
                  <a:tcPr anchor="ctr"/>
                </a:tc>
                <a:tc>
                  <a:txBody>
                    <a:bodyPr/>
                    <a:lstStyle/>
                    <a:p>
                      <a:pPr algn="ctr"/>
                      <a:r>
                        <a:rPr lang="en-US" sz="2400" dirty="0" smtClean="0"/>
                        <a:t>-</a:t>
                      </a:r>
                      <a:endParaRPr lang="en-US" sz="2400" dirty="0"/>
                    </a:p>
                  </a:txBody>
                  <a:tcPr anchor="ctr"/>
                </a:tc>
              </a:tr>
            </a:tbl>
          </a:graphicData>
        </a:graphic>
      </p:graphicFrame>
      <p:sp>
        <p:nvSpPr>
          <p:cNvPr id="15" name="TextBox 14"/>
          <p:cNvSpPr txBox="1"/>
          <p:nvPr/>
        </p:nvSpPr>
        <p:spPr>
          <a:xfrm>
            <a:off x="9904569" y="221449"/>
            <a:ext cx="4523867" cy="707886"/>
          </a:xfrm>
          <a:prstGeom prst="rect">
            <a:avLst/>
          </a:prstGeom>
          <a:noFill/>
        </p:spPr>
        <p:txBody>
          <a:bodyPr wrap="none" rtlCol="0">
            <a:spAutoFit/>
          </a:bodyPr>
          <a:lstStyle/>
          <a:p>
            <a:r>
              <a:rPr lang="en-US" sz="4000" b="1" dirty="0">
                <a:solidFill>
                  <a:srgbClr val="0070C0"/>
                </a:solidFill>
              </a:rPr>
              <a:t>Sympatholytic drugs</a:t>
            </a:r>
          </a:p>
        </p:txBody>
      </p:sp>
    </p:spTree>
    <p:extLst>
      <p:ext uri="{BB962C8B-B14F-4D97-AF65-F5344CB8AC3E}">
        <p14:creationId xmlns:p14="http://schemas.microsoft.com/office/powerpoint/2010/main" val="485744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a:srcRect/>
          <a:stretch>
            <a:fillRect/>
          </a:stretch>
        </p:blipFill>
        <p:spPr bwMode="auto">
          <a:xfrm>
            <a:off x="411480" y="334383"/>
            <a:ext cx="6742355" cy="6335358"/>
          </a:xfrm>
          <a:prstGeom prst="rect">
            <a:avLst/>
          </a:prstGeom>
          <a:noFill/>
          <a:ln w="9525">
            <a:noFill/>
            <a:miter lim="800000"/>
            <a:headEnd/>
            <a:tailEnd/>
          </a:ln>
        </p:spPr>
      </p:pic>
      <p:sp>
        <p:nvSpPr>
          <p:cNvPr id="3" name="TextBox 2"/>
          <p:cNvSpPr txBox="1"/>
          <p:nvPr/>
        </p:nvSpPr>
        <p:spPr>
          <a:xfrm>
            <a:off x="411479" y="7002271"/>
            <a:ext cx="7189338" cy="3416320"/>
          </a:xfrm>
          <a:prstGeom prst="rect">
            <a:avLst/>
          </a:prstGeom>
          <a:noFill/>
        </p:spPr>
        <p:txBody>
          <a:bodyPr wrap="square" rtlCol="0">
            <a:spAutoFit/>
          </a:bodyPr>
          <a:lstStyle/>
          <a:p>
            <a:r>
              <a:rPr lang="en-US" sz="2400" dirty="0" smtClean="0">
                <a:solidFill>
                  <a:schemeClr val="bg1">
                    <a:lumMod val="50000"/>
                  </a:schemeClr>
                </a:solidFill>
              </a:rPr>
              <a:t>This is a very helpful picture to show you the mechanism of action of the vasodilator and why we </a:t>
            </a:r>
            <a:r>
              <a:rPr lang="en-US" sz="2400" dirty="0" smtClean="0">
                <a:solidFill>
                  <a:srgbClr val="FF0000"/>
                </a:solidFill>
              </a:rPr>
              <a:t>use the combination (beta blockers and the diuretics or ACE inhibitors)</a:t>
            </a:r>
            <a:endParaRPr lang="en-US" sz="2400" dirty="0">
              <a:solidFill>
                <a:srgbClr val="FF0000"/>
              </a:solidFill>
            </a:endParaRPr>
          </a:p>
          <a:p>
            <a:r>
              <a:rPr lang="en-US" sz="2400" dirty="0">
                <a:solidFill>
                  <a:schemeClr val="bg1">
                    <a:lumMod val="50000"/>
                  </a:schemeClr>
                </a:solidFill>
              </a:rPr>
              <a:t>blocking of B2 receptor which is found </a:t>
            </a:r>
            <a:r>
              <a:rPr lang="en-US" sz="2400" dirty="0" smtClean="0">
                <a:solidFill>
                  <a:schemeClr val="bg1">
                    <a:lumMod val="50000"/>
                  </a:schemeClr>
                </a:solidFill>
              </a:rPr>
              <a:t>pre-synaptically will </a:t>
            </a:r>
            <a:r>
              <a:rPr lang="en-US" sz="2400" dirty="0">
                <a:solidFill>
                  <a:schemeClr val="bg1">
                    <a:lumMod val="50000"/>
                  </a:schemeClr>
                </a:solidFill>
              </a:rPr>
              <a:t>inhibit </a:t>
            </a:r>
            <a:r>
              <a:rPr lang="en-US" sz="2400" dirty="0" smtClean="0">
                <a:solidFill>
                  <a:schemeClr val="bg1">
                    <a:lumMod val="50000"/>
                  </a:schemeClr>
                </a:solidFill>
              </a:rPr>
              <a:t>the release of NE so </a:t>
            </a:r>
            <a:r>
              <a:rPr lang="en-US" sz="2400" dirty="0">
                <a:solidFill>
                  <a:schemeClr val="bg1">
                    <a:lumMod val="50000"/>
                  </a:schemeClr>
                </a:solidFill>
              </a:rPr>
              <a:t>it will inhibit the sympathetic outflow, plus blocking of B1 receptor will decrease renin secretion &gt; decrease Ang II &amp; aldosterone secretion thus decrease BP</a:t>
            </a:r>
            <a:r>
              <a:rPr lang="en-US" sz="2400" dirty="0" smtClean="0">
                <a:solidFill>
                  <a:schemeClr val="bg1">
                    <a:lumMod val="50000"/>
                  </a:schemeClr>
                </a:solidFill>
              </a:rPr>
              <a:t>.</a:t>
            </a:r>
            <a:endParaRPr lang="en-US" sz="2400" dirty="0">
              <a:solidFill>
                <a:schemeClr val="bg1">
                  <a:lumMod val="50000"/>
                </a:schemeClr>
              </a:solidFill>
            </a:endParaRPr>
          </a:p>
        </p:txBody>
      </p:sp>
      <p:cxnSp>
        <p:nvCxnSpPr>
          <p:cNvPr id="5" name="Straight Connector 4"/>
          <p:cNvCxnSpPr/>
          <p:nvPr/>
        </p:nvCxnSpPr>
        <p:spPr>
          <a:xfrm>
            <a:off x="7803663" y="334383"/>
            <a:ext cx="0" cy="10961146"/>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noChangeArrowheads="1"/>
          </p:cNvPicPr>
          <p:nvPr/>
        </p:nvPicPr>
        <p:blipFill>
          <a:blip r:embed="rId4"/>
          <a:srcRect/>
          <a:stretch>
            <a:fillRect/>
          </a:stretch>
        </p:blipFill>
        <p:spPr bwMode="auto">
          <a:xfrm>
            <a:off x="8860602" y="334383"/>
            <a:ext cx="6770370" cy="6335358"/>
          </a:xfrm>
          <a:prstGeom prst="rect">
            <a:avLst/>
          </a:prstGeom>
          <a:noFill/>
          <a:ln w="9525">
            <a:noFill/>
            <a:miter lim="800000"/>
            <a:headEnd/>
            <a:tailEnd/>
          </a:ln>
        </p:spPr>
      </p:pic>
      <p:sp>
        <p:nvSpPr>
          <p:cNvPr id="7" name="TextBox 6"/>
          <p:cNvSpPr txBox="1"/>
          <p:nvPr/>
        </p:nvSpPr>
        <p:spPr>
          <a:xfrm>
            <a:off x="8860602" y="7002271"/>
            <a:ext cx="6742356" cy="4524315"/>
          </a:xfrm>
          <a:prstGeom prst="rect">
            <a:avLst/>
          </a:prstGeom>
          <a:noFill/>
        </p:spPr>
        <p:txBody>
          <a:bodyPr wrap="square" rtlCol="0">
            <a:spAutoFit/>
          </a:bodyPr>
          <a:lstStyle/>
          <a:p>
            <a:r>
              <a:rPr lang="en-US" sz="2400" dirty="0" smtClean="0">
                <a:solidFill>
                  <a:schemeClr val="bg1">
                    <a:lumMod val="50000"/>
                  </a:schemeClr>
                </a:solidFill>
              </a:rPr>
              <a:t>This picture show you the mechanism of action of beta blockers</a:t>
            </a:r>
          </a:p>
          <a:p>
            <a:r>
              <a:rPr lang="en-US" sz="2400" dirty="0" smtClean="0">
                <a:solidFill>
                  <a:schemeClr val="bg1">
                    <a:lumMod val="50000"/>
                  </a:schemeClr>
                </a:solidFill>
              </a:rPr>
              <a:t>As we mentioned they decrease BP by blocking:</a:t>
            </a:r>
          </a:p>
          <a:p>
            <a:pPr marL="342900" indent="-342900">
              <a:buFont typeface="Arial" charset="0"/>
              <a:buChar char="•"/>
            </a:pPr>
            <a:r>
              <a:rPr lang="en-US" sz="2400" dirty="0">
                <a:solidFill>
                  <a:schemeClr val="bg1">
                    <a:lumMod val="50000"/>
                  </a:schemeClr>
                </a:solidFill>
              </a:rPr>
              <a:t>(blocking β</a:t>
            </a:r>
            <a:r>
              <a:rPr lang="en-US" sz="2400" baseline="-25000" dirty="0">
                <a:solidFill>
                  <a:schemeClr val="bg1">
                    <a:lumMod val="50000"/>
                  </a:schemeClr>
                </a:solidFill>
              </a:rPr>
              <a:t>1</a:t>
            </a:r>
            <a:r>
              <a:rPr lang="en-US" sz="2400" dirty="0">
                <a:solidFill>
                  <a:schemeClr val="bg1">
                    <a:lumMod val="50000"/>
                  </a:schemeClr>
                </a:solidFill>
              </a:rPr>
              <a:t> which is in cardiac </a:t>
            </a:r>
            <a:r>
              <a:rPr lang="en-US" sz="2400" dirty="0" smtClean="0">
                <a:solidFill>
                  <a:schemeClr val="bg1">
                    <a:lumMod val="50000"/>
                  </a:schemeClr>
                </a:solidFill>
              </a:rPr>
              <a:t>muscles so decrease the sympathetic stimulation  → decrease heart rate</a:t>
            </a:r>
            <a:endParaRPr lang="en-US" sz="2400" dirty="0">
              <a:solidFill>
                <a:schemeClr val="bg1">
                  <a:lumMod val="50000"/>
                </a:schemeClr>
              </a:solidFill>
            </a:endParaRPr>
          </a:p>
          <a:p>
            <a:pPr marL="342900" indent="-342900">
              <a:buFont typeface="Arial" charset="0"/>
              <a:buChar char="•"/>
            </a:pPr>
            <a:r>
              <a:rPr lang="en-US" sz="2400" dirty="0">
                <a:solidFill>
                  <a:schemeClr val="bg1">
                    <a:lumMod val="50000"/>
                  </a:schemeClr>
                </a:solidFill>
              </a:rPr>
              <a:t>(blocking β</a:t>
            </a:r>
            <a:r>
              <a:rPr lang="en-US" sz="2400" baseline="-25000" dirty="0">
                <a:solidFill>
                  <a:schemeClr val="bg1">
                    <a:lumMod val="50000"/>
                  </a:schemeClr>
                </a:solidFill>
              </a:rPr>
              <a:t>1</a:t>
            </a:r>
            <a:r>
              <a:rPr lang="en-US" sz="2400" dirty="0">
                <a:solidFill>
                  <a:schemeClr val="bg1">
                    <a:lumMod val="50000"/>
                  </a:schemeClr>
                </a:solidFill>
              </a:rPr>
              <a:t> which is in </a:t>
            </a:r>
            <a:r>
              <a:rPr lang="en-US" sz="2400" dirty="0" smtClean="0">
                <a:solidFill>
                  <a:schemeClr val="bg1">
                    <a:lumMod val="50000"/>
                  </a:schemeClr>
                </a:solidFill>
              </a:rPr>
              <a:t>kidney → inhibit renin system → decrease BP</a:t>
            </a:r>
          </a:p>
          <a:p>
            <a:pPr marL="342900" indent="-342900">
              <a:buFont typeface="Arial" charset="0"/>
              <a:buChar char="•"/>
            </a:pPr>
            <a:r>
              <a:rPr lang="en-US" sz="2400" dirty="0" smtClean="0">
                <a:solidFill>
                  <a:schemeClr val="bg1">
                    <a:lumMod val="50000"/>
                  </a:schemeClr>
                </a:solidFill>
              </a:rPr>
              <a:t>Non-specific beta blockers will block all beta blockers ‘post-synaptic or peripheral receptors and pre-synaptic receptors’ which at the end decrease BP</a:t>
            </a:r>
            <a:endParaRPr lang="en-US" sz="2400" dirty="0">
              <a:solidFill>
                <a:schemeClr val="bg1">
                  <a:lumMod val="50000"/>
                </a:schemeClr>
              </a:solidFill>
            </a:endParaRPr>
          </a:p>
        </p:txBody>
      </p:sp>
      <p:cxnSp>
        <p:nvCxnSpPr>
          <p:cNvPr id="8" name="Straight Connector 7"/>
          <p:cNvCxnSpPr/>
          <p:nvPr/>
        </p:nvCxnSpPr>
        <p:spPr>
          <a:xfrm>
            <a:off x="16584704" y="334383"/>
            <a:ext cx="0" cy="10961146"/>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noChangeArrowheads="1"/>
          </p:cNvPicPr>
          <p:nvPr/>
        </p:nvPicPr>
        <p:blipFill>
          <a:blip r:embed="rId5"/>
          <a:srcRect/>
          <a:stretch>
            <a:fillRect/>
          </a:stretch>
        </p:blipFill>
        <p:spPr bwMode="auto">
          <a:xfrm>
            <a:off x="16862743" y="334383"/>
            <a:ext cx="6742356" cy="6335358"/>
          </a:xfrm>
          <a:prstGeom prst="rect">
            <a:avLst/>
          </a:prstGeom>
          <a:noFill/>
          <a:ln w="9525">
            <a:noFill/>
            <a:miter lim="800000"/>
            <a:headEnd/>
            <a:tailEnd/>
          </a:ln>
        </p:spPr>
      </p:pic>
      <p:sp>
        <p:nvSpPr>
          <p:cNvPr id="12" name="TextBox 11"/>
          <p:cNvSpPr txBox="1"/>
          <p:nvPr/>
        </p:nvSpPr>
        <p:spPr>
          <a:xfrm>
            <a:off x="16862743" y="7002270"/>
            <a:ext cx="6742356" cy="4524315"/>
          </a:xfrm>
          <a:prstGeom prst="rect">
            <a:avLst/>
          </a:prstGeom>
          <a:noFill/>
        </p:spPr>
        <p:txBody>
          <a:bodyPr wrap="square" rtlCol="0">
            <a:spAutoFit/>
          </a:bodyPr>
          <a:lstStyle/>
          <a:p>
            <a:r>
              <a:rPr lang="en-US" sz="2400" dirty="0" smtClean="0">
                <a:solidFill>
                  <a:schemeClr val="bg1">
                    <a:lumMod val="50000"/>
                  </a:schemeClr>
                </a:solidFill>
              </a:rPr>
              <a:t>This picture show you the mechanism of action of central acting blockers:</a:t>
            </a:r>
          </a:p>
          <a:p>
            <a:pPr marL="342900" indent="-342900">
              <a:buFont typeface="Arial" charset="0"/>
              <a:buChar char="•"/>
            </a:pPr>
            <a:r>
              <a:rPr lang="en-US" sz="2400" dirty="0" smtClean="0">
                <a:solidFill>
                  <a:schemeClr val="bg1">
                    <a:lumMod val="50000"/>
                  </a:schemeClr>
                </a:solidFill>
              </a:rPr>
              <a:t>Clonidine: the α2 receptors works by reuptakes the NE, so low </a:t>
            </a:r>
            <a:r>
              <a:rPr lang="en-US" sz="2400" dirty="0">
                <a:solidFill>
                  <a:schemeClr val="bg1">
                    <a:lumMod val="50000"/>
                  </a:schemeClr>
                </a:solidFill>
              </a:rPr>
              <a:t>sympathetic </a:t>
            </a:r>
            <a:r>
              <a:rPr lang="en-US" sz="2400" dirty="0" smtClean="0">
                <a:solidFill>
                  <a:schemeClr val="bg1">
                    <a:lumMod val="50000"/>
                  </a:schemeClr>
                </a:solidFill>
              </a:rPr>
              <a:t> effect. The drug will increase the receptors' work, so more uptake of NE and more less of </a:t>
            </a:r>
            <a:r>
              <a:rPr lang="en-US" sz="2400" dirty="0">
                <a:solidFill>
                  <a:schemeClr val="bg1">
                    <a:lumMod val="50000"/>
                  </a:schemeClr>
                </a:solidFill>
              </a:rPr>
              <a:t>sympathetic  effect</a:t>
            </a:r>
            <a:endParaRPr lang="en-US" sz="2400" dirty="0" smtClean="0">
              <a:solidFill>
                <a:schemeClr val="bg1">
                  <a:lumMod val="50000"/>
                </a:schemeClr>
              </a:solidFill>
            </a:endParaRPr>
          </a:p>
          <a:p>
            <a:pPr marL="342900" indent="-342900">
              <a:buFont typeface="Arial" charset="0"/>
              <a:buChar char="•"/>
            </a:pPr>
            <a:r>
              <a:rPr lang="en-US" sz="2400" dirty="0" smtClean="0">
                <a:solidFill>
                  <a:schemeClr val="bg1">
                    <a:lumMod val="50000"/>
                  </a:schemeClr>
                </a:solidFill>
              </a:rPr>
              <a:t>The vesicles (the circles with white-blue droplet) has </a:t>
            </a:r>
            <a:r>
              <a:rPr lang="en-US" sz="2400" dirty="0">
                <a:solidFill>
                  <a:schemeClr val="bg1">
                    <a:lumMod val="50000"/>
                  </a:schemeClr>
                </a:solidFill>
              </a:rPr>
              <a:t>methyl </a:t>
            </a:r>
            <a:r>
              <a:rPr lang="en-US" sz="2400" dirty="0" smtClean="0">
                <a:solidFill>
                  <a:schemeClr val="bg1">
                    <a:lumMod val="50000"/>
                  </a:schemeClr>
                </a:solidFill>
              </a:rPr>
              <a:t>noradrenaline which will converted into norepinephrine, the drug will come and convert the</a:t>
            </a:r>
            <a:r>
              <a:rPr lang="en-US" sz="2400" dirty="0">
                <a:solidFill>
                  <a:schemeClr val="bg1">
                    <a:lumMod val="50000"/>
                  </a:schemeClr>
                </a:solidFill>
              </a:rPr>
              <a:t> methyl </a:t>
            </a:r>
            <a:r>
              <a:rPr lang="en-US" sz="2400" dirty="0" smtClean="0">
                <a:solidFill>
                  <a:schemeClr val="bg1">
                    <a:lumMod val="50000"/>
                  </a:schemeClr>
                </a:solidFill>
              </a:rPr>
              <a:t>noradrenaline into </a:t>
            </a:r>
            <a:r>
              <a:rPr lang="el-GR" sz="2400" dirty="0">
                <a:solidFill>
                  <a:schemeClr val="bg1">
                    <a:lumMod val="50000"/>
                  </a:schemeClr>
                </a:solidFill>
              </a:rPr>
              <a:t>α</a:t>
            </a:r>
            <a:r>
              <a:rPr lang="en-US" sz="2400" dirty="0">
                <a:solidFill>
                  <a:schemeClr val="bg1">
                    <a:lumMod val="50000"/>
                  </a:schemeClr>
                </a:solidFill>
              </a:rPr>
              <a:t>- </a:t>
            </a:r>
            <a:r>
              <a:rPr lang="en-US" sz="2400" dirty="0" smtClean="0">
                <a:solidFill>
                  <a:schemeClr val="bg1">
                    <a:lumMod val="50000"/>
                  </a:schemeClr>
                </a:solidFill>
              </a:rPr>
              <a:t>methyldopa which cannot produce sympathetic effect</a:t>
            </a:r>
          </a:p>
        </p:txBody>
      </p:sp>
    </p:spTree>
    <p:extLst>
      <p:ext uri="{BB962C8B-B14F-4D97-AF65-F5344CB8AC3E}">
        <p14:creationId xmlns:p14="http://schemas.microsoft.com/office/powerpoint/2010/main" val="199368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991415" y="1113097"/>
            <a:ext cx="19665560" cy="9128183"/>
          </a:xfrm>
          <a:prstGeom prst="rect">
            <a:avLst/>
          </a:prstGeom>
          <a:noFill/>
          <a:ln w="9525">
            <a:noFill/>
            <a:miter lim="800000"/>
            <a:headEnd/>
            <a:tailEnd/>
          </a:ln>
        </p:spPr>
      </p:pic>
      <p:sp>
        <p:nvSpPr>
          <p:cNvPr id="3" name="TextBox 2"/>
          <p:cNvSpPr txBox="1"/>
          <p:nvPr/>
        </p:nvSpPr>
        <p:spPr>
          <a:xfrm>
            <a:off x="1682496" y="10551503"/>
            <a:ext cx="7827264" cy="769441"/>
          </a:xfrm>
          <a:prstGeom prst="rect">
            <a:avLst/>
          </a:prstGeom>
          <a:noFill/>
        </p:spPr>
        <p:txBody>
          <a:bodyPr wrap="square" rtlCol="0">
            <a:spAutoFit/>
          </a:bodyPr>
          <a:lstStyle/>
          <a:p>
            <a:r>
              <a:rPr lang="en-US" sz="4400" dirty="0" smtClean="0">
                <a:solidFill>
                  <a:srgbClr val="00B050"/>
                </a:solidFill>
              </a:rPr>
              <a:t>Last one isn’t important</a:t>
            </a:r>
          </a:p>
        </p:txBody>
      </p:sp>
      <p:sp>
        <p:nvSpPr>
          <p:cNvPr id="4" name="TextBox 3"/>
          <p:cNvSpPr txBox="1"/>
          <p:nvPr/>
        </p:nvSpPr>
        <p:spPr>
          <a:xfrm>
            <a:off x="2304288" y="8449056"/>
            <a:ext cx="1975104" cy="830997"/>
          </a:xfrm>
          <a:prstGeom prst="rect">
            <a:avLst/>
          </a:prstGeom>
          <a:noFill/>
        </p:spPr>
        <p:txBody>
          <a:bodyPr wrap="square" rtlCol="0">
            <a:spAutoFit/>
          </a:bodyPr>
          <a:lstStyle/>
          <a:p>
            <a:r>
              <a:rPr lang="en-US" sz="4800" dirty="0" smtClean="0">
                <a:solidFill>
                  <a:srgbClr val="00B050"/>
                </a:solidFill>
              </a:rPr>
              <a:t>*</a:t>
            </a:r>
            <a:endParaRPr lang="en-US" sz="4800" dirty="0">
              <a:solidFill>
                <a:srgbClr val="00B050"/>
              </a:solidFill>
            </a:endParaRPr>
          </a:p>
        </p:txBody>
      </p:sp>
    </p:spTree>
    <p:extLst>
      <p:ext uri="{BB962C8B-B14F-4D97-AF65-F5344CB8AC3E}">
        <p14:creationId xmlns:p14="http://schemas.microsoft.com/office/powerpoint/2010/main" val="1650970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23766463" cy="106436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22976" y="10719817"/>
            <a:ext cx="12197137"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dirty="0" smtClean="0">
                <a:solidFill>
                  <a:srgbClr val="FF0000"/>
                </a:solidFill>
              </a:rPr>
              <a:t>The next few slides are clinical cases, the doctor said it wont be in the exam, but you should go through them.</a:t>
            </a:r>
            <a:endParaRPr lang="en-US" sz="3600" dirty="0">
              <a:solidFill>
                <a:srgbClr val="FF0000"/>
              </a:solidFill>
            </a:endParaRPr>
          </a:p>
        </p:txBody>
      </p:sp>
    </p:spTree>
    <p:extLst>
      <p:ext uri="{BB962C8B-B14F-4D97-AF65-F5344CB8AC3E}">
        <p14:creationId xmlns:p14="http://schemas.microsoft.com/office/powerpoint/2010/main" val="457888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58335" y="733923"/>
            <a:ext cx="7549236"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pPr>
            <a:r>
              <a:rPr lang="en-US" sz="2800" dirty="0"/>
              <a:t>Osman a 51-year-old man (95 Kg weight, 176 cm tall) is referred for evaluation of his BP. He is diabetic for 5  years and hypertensive since 12 years,  with no history of hypertension target-organ damage. Examination  revealed normal heart sounds, no peripheral edema,  and  mild arteriolar narrowing in the fundus.  His BP was 156/90 mmHg, similar in both arms and did not change on standing. Urine analysis showed an unremarkable dipstick evaluation. The patient was suspected as having drug- resistant hypertension.</a:t>
            </a:r>
          </a:p>
          <a:p>
            <a:pPr lvl="0" defTabSz="914400" fontAlgn="base">
              <a:spcBef>
                <a:spcPct val="0"/>
              </a:spcBef>
              <a:spcAft>
                <a:spcPct val="0"/>
              </a:spcAft>
            </a:pPr>
            <a:r>
              <a:rPr lang="en-US" sz="2800" b="1" dirty="0"/>
              <a:t>His medications are listed in the accompanying table.  </a:t>
            </a:r>
          </a:p>
        </p:txBody>
      </p:sp>
      <p:graphicFrame>
        <p:nvGraphicFramePr>
          <p:cNvPr id="3" name="Table 2"/>
          <p:cNvGraphicFramePr>
            <a:graphicFrameLocks noGrp="1"/>
          </p:cNvGraphicFramePr>
          <p:nvPr>
            <p:extLst/>
          </p:nvPr>
        </p:nvGraphicFramePr>
        <p:xfrm>
          <a:off x="8164937" y="1092380"/>
          <a:ext cx="4671831" cy="6838258"/>
        </p:xfrm>
        <a:graphic>
          <a:graphicData uri="http://schemas.openxmlformats.org/drawingml/2006/table">
            <a:tbl>
              <a:tblPr/>
              <a:tblGrid>
                <a:gridCol w="2521335"/>
                <a:gridCol w="1039800"/>
                <a:gridCol w="1110696"/>
              </a:tblGrid>
              <a:tr h="690094">
                <a:tc>
                  <a:txBody>
                    <a:bodyPr/>
                    <a:lstStyle/>
                    <a:p>
                      <a:pPr marL="0" marR="0" algn="ctr">
                        <a:lnSpc>
                          <a:spcPct val="115000"/>
                        </a:lnSpc>
                        <a:spcBef>
                          <a:spcPts val="0"/>
                        </a:spcBef>
                        <a:spcAft>
                          <a:spcPts val="1000"/>
                        </a:spcAft>
                      </a:pPr>
                      <a:r>
                        <a:rPr kumimoji="0" lang="en-US" sz="1800" b="1" i="0" u="none" strike="noStrike" kern="1200" cap="none" normalizeH="0" baseline="0" dirty="0" smtClean="0">
                          <a:ln>
                            <a:noFill/>
                          </a:ln>
                          <a:solidFill>
                            <a:srgbClr val="C00000"/>
                          </a:solidFill>
                          <a:effectLst/>
                          <a:latin typeface="Calibri" pitchFamily="34" charset="0"/>
                          <a:ea typeface="Calibri" pitchFamily="34" charset="0"/>
                          <a:cs typeface="Times New Roman" pitchFamily="18" charset="0"/>
                        </a:rPr>
                        <a:t>Name</a:t>
                      </a:r>
                    </a:p>
                  </a:txBody>
                  <a:tcPr marL="47329" marR="4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kumimoji="0" lang="en-US" sz="1800" b="1" i="0" u="none" strike="noStrike" kern="1200" cap="none" normalizeH="0" baseline="0" dirty="0" smtClean="0">
                          <a:ln>
                            <a:noFill/>
                          </a:ln>
                          <a:solidFill>
                            <a:srgbClr val="C00000"/>
                          </a:solidFill>
                          <a:effectLst/>
                          <a:latin typeface="Calibri" pitchFamily="34" charset="0"/>
                          <a:ea typeface="Calibri" pitchFamily="34" charset="0"/>
                          <a:cs typeface="Times New Roman" pitchFamily="18" charset="0"/>
                        </a:rPr>
                        <a:t>Dose</a:t>
                      </a:r>
                    </a:p>
                  </a:txBody>
                  <a:tcPr marL="47329" marR="4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kumimoji="0" lang="en-US" sz="1800" b="1" i="0" u="none" strike="noStrike" kern="1200" cap="none" normalizeH="0" baseline="0" dirty="0" smtClean="0">
                          <a:ln>
                            <a:noFill/>
                          </a:ln>
                          <a:solidFill>
                            <a:srgbClr val="C00000"/>
                          </a:solidFill>
                          <a:effectLst/>
                          <a:latin typeface="Calibri" pitchFamily="34" charset="0"/>
                          <a:ea typeface="Calibri" pitchFamily="34" charset="0"/>
                          <a:cs typeface="Times New Roman" pitchFamily="18" charset="0"/>
                        </a:rPr>
                        <a:t>Frequency</a:t>
                      </a:r>
                    </a:p>
                  </a:txBody>
                  <a:tcPr marL="47329" marR="4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4817">
                <a:tc>
                  <a:txBody>
                    <a:bodyPr/>
                    <a:lstStyle/>
                    <a:p>
                      <a:pPr marL="0" marR="0" algn="ctr">
                        <a:lnSpc>
                          <a:spcPct val="115000"/>
                        </a:lnSpc>
                        <a:spcBef>
                          <a:spcPts val="0"/>
                        </a:spcBef>
                        <a:spcAft>
                          <a:spcPts val="1000"/>
                        </a:spcAft>
                      </a:pPr>
                      <a:r>
                        <a:rPr kumimoji="0" lang="en-US" sz="1800" b="1" i="0" u="none" strike="noStrike" kern="1200" cap="none" normalizeH="0" baseline="0" dirty="0" smtClean="0">
                          <a:ln>
                            <a:noFill/>
                          </a:ln>
                          <a:solidFill>
                            <a:srgbClr val="C00000"/>
                          </a:solidFill>
                          <a:effectLst/>
                          <a:latin typeface="Calibri" pitchFamily="34" charset="0"/>
                          <a:ea typeface="Calibri" pitchFamily="34" charset="0"/>
                          <a:cs typeface="Times New Roman" pitchFamily="18" charset="0"/>
                        </a:rPr>
                        <a:t>Hydrochlorothiazide</a:t>
                      </a:r>
                    </a:p>
                  </a:txBody>
                  <a:tcPr marL="47329" marR="4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kumimoji="0" lang="en-US" sz="1800" b="1" i="0" u="none" strike="noStrike" kern="1200" cap="none" normalizeH="0" baseline="0" dirty="0" smtClean="0">
                          <a:ln>
                            <a:noFill/>
                          </a:ln>
                          <a:solidFill>
                            <a:srgbClr val="C00000"/>
                          </a:solidFill>
                          <a:effectLst/>
                          <a:latin typeface="Calibri" pitchFamily="34" charset="0"/>
                          <a:ea typeface="Calibri" pitchFamily="34" charset="0"/>
                          <a:cs typeface="Times New Roman" pitchFamily="18" charset="0"/>
                        </a:rPr>
                        <a:t>25mg</a:t>
                      </a:r>
                    </a:p>
                  </a:txBody>
                  <a:tcPr marL="47329" marR="4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kumimoji="0" lang="en-US" sz="1800" b="1" i="0" u="none" strike="noStrike" kern="1200" cap="none" normalizeH="0" baseline="0" dirty="0" smtClean="0">
                          <a:ln>
                            <a:noFill/>
                          </a:ln>
                          <a:solidFill>
                            <a:srgbClr val="C00000"/>
                          </a:solidFill>
                          <a:effectLst/>
                          <a:latin typeface="Calibri" pitchFamily="34" charset="0"/>
                          <a:ea typeface="Calibri" pitchFamily="34" charset="0"/>
                          <a:cs typeface="Times New Roman" pitchFamily="18" charset="0"/>
                        </a:rPr>
                        <a:t>Daily</a:t>
                      </a:r>
                    </a:p>
                  </a:txBody>
                  <a:tcPr marL="47329" marR="4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97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err="1" smtClean="0">
                          <a:ln>
                            <a:noFill/>
                          </a:ln>
                          <a:solidFill>
                            <a:srgbClr val="C00000"/>
                          </a:solidFill>
                          <a:effectLst/>
                          <a:latin typeface="Calibri" pitchFamily="34" charset="0"/>
                          <a:ea typeface="Calibri" pitchFamily="34" charset="0"/>
                          <a:cs typeface="Times New Roman" pitchFamily="18" charset="0"/>
                        </a:rPr>
                        <a:t>Valsartan</a:t>
                      </a:r>
                      <a:endParaRPr kumimoji="0" lang="en-US" sz="1800" b="1" i="0" u="none" strike="noStrike" kern="1200" cap="none" normalizeH="0" baseline="0" dirty="0" smtClean="0">
                        <a:ln>
                          <a:noFill/>
                        </a:ln>
                        <a:solidFill>
                          <a:srgbClr val="C00000"/>
                        </a:solidFill>
                        <a:effectLst/>
                        <a:latin typeface="Calibri" pitchFamily="34" charset="0"/>
                        <a:ea typeface="Calibri" pitchFamily="34" charset="0"/>
                        <a:cs typeface="Times New Roman" pitchFamily="18" charset="0"/>
                      </a:endParaRPr>
                    </a:p>
                  </a:txBody>
                  <a:tcPr marL="47329" marR="4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rgbClr val="C00000"/>
                          </a:solidFill>
                          <a:effectLst/>
                          <a:latin typeface="Calibri" pitchFamily="34" charset="0"/>
                          <a:ea typeface="Calibri" pitchFamily="34" charset="0"/>
                          <a:cs typeface="Times New Roman" pitchFamily="18" charset="0"/>
                        </a:rPr>
                        <a:t>160mg</a:t>
                      </a:r>
                    </a:p>
                  </a:txBody>
                  <a:tcPr marL="47329" marR="4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rgbClr val="C00000"/>
                          </a:solidFill>
                          <a:effectLst/>
                          <a:latin typeface="Calibri" pitchFamily="34" charset="0"/>
                          <a:ea typeface="Calibri" pitchFamily="34" charset="0"/>
                          <a:cs typeface="Times New Roman" pitchFamily="18" charset="0"/>
                        </a:rPr>
                        <a:t>Daily</a:t>
                      </a:r>
                    </a:p>
                  </a:txBody>
                  <a:tcPr marL="47329" marR="4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97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err="1" smtClean="0">
                          <a:ln>
                            <a:noFill/>
                          </a:ln>
                          <a:solidFill>
                            <a:srgbClr val="C00000"/>
                          </a:solidFill>
                          <a:effectLst/>
                          <a:latin typeface="Calibri" pitchFamily="34" charset="0"/>
                          <a:ea typeface="Calibri" pitchFamily="34" charset="0"/>
                          <a:cs typeface="Times New Roman" pitchFamily="18" charset="0"/>
                        </a:rPr>
                        <a:t>Diltiazem</a:t>
                      </a:r>
                      <a:r>
                        <a:rPr kumimoji="0" lang="en-US" sz="1800" b="1" i="0" u="none" strike="noStrike" kern="1200" cap="none" normalizeH="0" baseline="0" dirty="0" smtClean="0">
                          <a:ln>
                            <a:noFill/>
                          </a:ln>
                          <a:solidFill>
                            <a:srgbClr val="C00000"/>
                          </a:solidFill>
                          <a:effectLst/>
                          <a:latin typeface="Calibri" pitchFamily="34" charset="0"/>
                          <a:ea typeface="Calibri" pitchFamily="34" charset="0"/>
                          <a:cs typeface="Times New Roman" pitchFamily="18" charset="0"/>
                        </a:rPr>
                        <a:t>, long-acting</a:t>
                      </a:r>
                    </a:p>
                  </a:txBody>
                  <a:tcPr marL="47329" marR="4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rgbClr val="C00000"/>
                          </a:solidFill>
                          <a:effectLst/>
                          <a:latin typeface="Calibri" pitchFamily="34" charset="0"/>
                          <a:ea typeface="Calibri" pitchFamily="34" charset="0"/>
                          <a:cs typeface="Times New Roman" pitchFamily="18" charset="0"/>
                        </a:rPr>
                        <a:t>300mg</a:t>
                      </a:r>
                    </a:p>
                  </a:txBody>
                  <a:tcPr marL="47329" marR="4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rgbClr val="C00000"/>
                          </a:solidFill>
                          <a:effectLst/>
                          <a:latin typeface="Calibri" pitchFamily="34" charset="0"/>
                          <a:ea typeface="Calibri" pitchFamily="34" charset="0"/>
                          <a:cs typeface="Times New Roman" pitchFamily="18" charset="0"/>
                        </a:rPr>
                        <a:t>Daily</a:t>
                      </a:r>
                    </a:p>
                  </a:txBody>
                  <a:tcPr marL="47329" marR="4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97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rgbClr val="C00000"/>
                          </a:solidFill>
                          <a:effectLst/>
                          <a:latin typeface="Calibri" pitchFamily="34" charset="0"/>
                          <a:ea typeface="Calibri" pitchFamily="34" charset="0"/>
                          <a:cs typeface="Times New Roman" pitchFamily="18" charset="0"/>
                        </a:rPr>
                        <a:t>Clonidine</a:t>
                      </a:r>
                    </a:p>
                  </a:txBody>
                  <a:tcPr marL="47329" marR="4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rgbClr val="C00000"/>
                          </a:solidFill>
                          <a:effectLst/>
                          <a:latin typeface="Calibri" pitchFamily="34" charset="0"/>
                          <a:ea typeface="Calibri" pitchFamily="34" charset="0"/>
                          <a:cs typeface="Times New Roman" pitchFamily="18" charset="0"/>
                        </a:rPr>
                        <a:t>0.2mg</a:t>
                      </a:r>
                    </a:p>
                  </a:txBody>
                  <a:tcPr marL="47329" marR="4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rgbClr val="C00000"/>
                          </a:solidFill>
                          <a:effectLst/>
                          <a:latin typeface="Calibri" pitchFamily="34" charset="0"/>
                          <a:ea typeface="Calibri" pitchFamily="34" charset="0"/>
                          <a:cs typeface="Times New Roman" pitchFamily="18" charset="0"/>
                        </a:rPr>
                        <a:t>Twice daily</a:t>
                      </a:r>
                    </a:p>
                  </a:txBody>
                  <a:tcPr marL="47329" marR="4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97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rgbClr val="C00000"/>
                          </a:solidFill>
                          <a:effectLst/>
                          <a:latin typeface="Calibri" pitchFamily="34" charset="0"/>
                          <a:ea typeface="Calibri" pitchFamily="34" charset="0"/>
                          <a:cs typeface="Times New Roman" pitchFamily="18" charset="0"/>
                        </a:rPr>
                        <a:t>Metoprolol, long acting</a:t>
                      </a:r>
                    </a:p>
                  </a:txBody>
                  <a:tcPr marL="47329" marR="4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rgbClr val="C00000"/>
                          </a:solidFill>
                          <a:effectLst/>
                          <a:latin typeface="Calibri" pitchFamily="34" charset="0"/>
                          <a:ea typeface="Calibri" pitchFamily="34" charset="0"/>
                          <a:cs typeface="Times New Roman" pitchFamily="18" charset="0"/>
                        </a:rPr>
                        <a:t>100mg</a:t>
                      </a:r>
                    </a:p>
                  </a:txBody>
                  <a:tcPr marL="47329" marR="4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rgbClr val="C00000"/>
                          </a:solidFill>
                          <a:effectLst/>
                          <a:latin typeface="Calibri" pitchFamily="34" charset="0"/>
                          <a:ea typeface="Calibri" pitchFamily="34" charset="0"/>
                          <a:cs typeface="Times New Roman" pitchFamily="18" charset="0"/>
                        </a:rPr>
                        <a:t>daily</a:t>
                      </a:r>
                    </a:p>
                  </a:txBody>
                  <a:tcPr marL="47329" marR="4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481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rgbClr val="C00000"/>
                          </a:solidFill>
                          <a:effectLst/>
                          <a:latin typeface="Calibri" pitchFamily="34" charset="0"/>
                          <a:ea typeface="Calibri" pitchFamily="34" charset="0"/>
                          <a:cs typeface="Times New Roman" pitchFamily="18" charset="0"/>
                        </a:rPr>
                        <a:t>Simvastatin</a:t>
                      </a:r>
                    </a:p>
                  </a:txBody>
                  <a:tcPr marL="47329" marR="4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rgbClr val="C00000"/>
                          </a:solidFill>
                          <a:effectLst/>
                          <a:latin typeface="Calibri" pitchFamily="34" charset="0"/>
                          <a:ea typeface="Calibri" pitchFamily="34" charset="0"/>
                          <a:cs typeface="Times New Roman" pitchFamily="18" charset="0"/>
                        </a:rPr>
                        <a:t>40mg</a:t>
                      </a:r>
                    </a:p>
                  </a:txBody>
                  <a:tcPr marL="47329" marR="4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rgbClr val="C00000"/>
                          </a:solidFill>
                          <a:effectLst/>
                          <a:latin typeface="Calibri" pitchFamily="34" charset="0"/>
                          <a:ea typeface="Calibri" pitchFamily="34" charset="0"/>
                          <a:cs typeface="Times New Roman" pitchFamily="18" charset="0"/>
                        </a:rPr>
                        <a:t>Daily</a:t>
                      </a:r>
                    </a:p>
                  </a:txBody>
                  <a:tcPr marL="47329" marR="4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97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rgbClr val="C00000"/>
                          </a:solidFill>
                          <a:effectLst/>
                          <a:latin typeface="Calibri" pitchFamily="34" charset="0"/>
                          <a:ea typeface="Calibri" pitchFamily="34" charset="0"/>
                          <a:cs typeface="Times New Roman" pitchFamily="18" charset="0"/>
                        </a:rPr>
                        <a:t>Fenofibrate</a:t>
                      </a:r>
                    </a:p>
                  </a:txBody>
                  <a:tcPr marL="47329" marR="4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rgbClr val="C00000"/>
                          </a:solidFill>
                          <a:effectLst/>
                          <a:latin typeface="Calibri" pitchFamily="34" charset="0"/>
                          <a:ea typeface="Calibri" pitchFamily="34" charset="0"/>
                          <a:cs typeface="Times New Roman" pitchFamily="18" charset="0"/>
                        </a:rPr>
                        <a:t>145mg</a:t>
                      </a:r>
                    </a:p>
                  </a:txBody>
                  <a:tcPr marL="47329" marR="4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rgbClr val="C00000"/>
                          </a:solidFill>
                          <a:effectLst/>
                          <a:latin typeface="Calibri" pitchFamily="34" charset="0"/>
                          <a:ea typeface="Calibri" pitchFamily="34" charset="0"/>
                          <a:cs typeface="Times New Roman" pitchFamily="18" charset="0"/>
                        </a:rPr>
                        <a:t>Daily</a:t>
                      </a:r>
                    </a:p>
                  </a:txBody>
                  <a:tcPr marL="47329" marR="4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97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rgbClr val="C00000"/>
                          </a:solidFill>
                          <a:effectLst/>
                          <a:latin typeface="Calibri" pitchFamily="34" charset="0"/>
                          <a:ea typeface="Calibri" pitchFamily="34" charset="0"/>
                          <a:cs typeface="Times New Roman" pitchFamily="18" charset="0"/>
                        </a:rPr>
                        <a:t>Metformin</a:t>
                      </a:r>
                    </a:p>
                  </a:txBody>
                  <a:tcPr marL="47329" marR="4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rgbClr val="C00000"/>
                          </a:solidFill>
                          <a:effectLst/>
                          <a:latin typeface="Calibri" pitchFamily="34" charset="0"/>
                          <a:ea typeface="Calibri" pitchFamily="34" charset="0"/>
                          <a:cs typeface="Times New Roman" pitchFamily="18" charset="0"/>
                        </a:rPr>
                        <a:t>1g</a:t>
                      </a:r>
                    </a:p>
                  </a:txBody>
                  <a:tcPr marL="47329" marR="4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rgbClr val="C00000"/>
                          </a:solidFill>
                          <a:effectLst/>
                          <a:latin typeface="Calibri" pitchFamily="34" charset="0"/>
                          <a:ea typeface="Calibri" pitchFamily="34" charset="0"/>
                          <a:cs typeface="Times New Roman" pitchFamily="18" charset="0"/>
                        </a:rPr>
                        <a:t>Twice daily</a:t>
                      </a:r>
                    </a:p>
                  </a:txBody>
                  <a:tcPr marL="47329" marR="47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Picture 6"/>
          <p:cNvPicPr>
            <a:picLocks noChangeAspect="1" noChangeArrowheads="1"/>
          </p:cNvPicPr>
          <p:nvPr/>
        </p:nvPicPr>
        <p:blipFill>
          <a:blip r:embed="rId2"/>
          <a:srcRect/>
          <a:stretch>
            <a:fillRect/>
          </a:stretch>
        </p:blipFill>
        <p:spPr bwMode="auto">
          <a:xfrm>
            <a:off x="3789565" y="9271616"/>
            <a:ext cx="9047203" cy="2454583"/>
          </a:xfrm>
          <a:prstGeom prst="rect">
            <a:avLst/>
          </a:prstGeom>
          <a:noFill/>
          <a:ln w="9525">
            <a:noFill/>
            <a:miter lim="800000"/>
            <a:headEnd/>
            <a:tailEnd/>
          </a:ln>
        </p:spPr>
      </p:pic>
      <p:sp>
        <p:nvSpPr>
          <p:cNvPr id="10" name="TextBox 9"/>
          <p:cNvSpPr txBox="1"/>
          <p:nvPr/>
        </p:nvSpPr>
        <p:spPr>
          <a:xfrm>
            <a:off x="256857" y="6418132"/>
            <a:ext cx="7348697" cy="3539430"/>
          </a:xfrm>
          <a:prstGeom prst="rect">
            <a:avLst/>
          </a:prstGeom>
          <a:noFill/>
        </p:spPr>
        <p:txBody>
          <a:bodyPr wrap="square" rtlCol="0">
            <a:spAutoFit/>
          </a:bodyPr>
          <a:lstStyle/>
          <a:p>
            <a:r>
              <a:rPr lang="en-US" sz="2800" dirty="0"/>
              <a:t>The seated BP of Osman was 156/90, what are the target BP </a:t>
            </a:r>
            <a:r>
              <a:rPr lang="en-US" sz="2800"/>
              <a:t>values </a:t>
            </a:r>
            <a:r>
              <a:rPr lang="en-US" sz="2800" smtClean="0"/>
              <a:t>for treatment </a:t>
            </a:r>
            <a:r>
              <a:rPr lang="en-US" sz="2800" dirty="0"/>
              <a:t>of hypertensive patients? </a:t>
            </a:r>
            <a:endParaRPr lang="en-US" sz="2800" dirty="0" smtClean="0"/>
          </a:p>
          <a:p>
            <a:r>
              <a:rPr lang="en-US" sz="2400" dirty="0" smtClean="0">
                <a:solidFill>
                  <a:schemeClr val="bg1">
                    <a:lumMod val="50000"/>
                  </a:schemeClr>
                </a:solidFill>
              </a:rPr>
              <a:t>&lt;140/90 mm Hg</a:t>
            </a:r>
            <a:endParaRPr lang="en-US" sz="2400" dirty="0">
              <a:solidFill>
                <a:schemeClr val="bg1">
                  <a:lumMod val="50000"/>
                </a:schemeClr>
              </a:solidFill>
            </a:endParaRPr>
          </a:p>
          <a:p>
            <a:endParaRPr lang="en-US" dirty="0" smtClean="0"/>
          </a:p>
          <a:p>
            <a:r>
              <a:rPr lang="en-US" sz="2800" dirty="0"/>
              <a:t>Osman is diabetic, what are the target BP values for a diabetic?</a:t>
            </a:r>
          </a:p>
          <a:p>
            <a:r>
              <a:rPr lang="en-US" sz="2400" dirty="0">
                <a:solidFill>
                  <a:schemeClr val="bg1">
                    <a:lumMod val="50000"/>
                  </a:schemeClr>
                </a:solidFill>
              </a:rPr>
              <a:t>130/80 mm Hg</a:t>
            </a:r>
          </a:p>
          <a:p>
            <a:endParaRPr lang="en-US" dirty="0"/>
          </a:p>
        </p:txBody>
      </p:sp>
      <p:sp>
        <p:nvSpPr>
          <p:cNvPr id="11" name="TextBox 10"/>
          <p:cNvSpPr txBox="1"/>
          <p:nvPr/>
        </p:nvSpPr>
        <p:spPr>
          <a:xfrm>
            <a:off x="258335" y="10259162"/>
            <a:ext cx="3531230" cy="1231106"/>
          </a:xfrm>
          <a:prstGeom prst="rect">
            <a:avLst/>
          </a:prstGeom>
          <a:noFill/>
        </p:spPr>
        <p:txBody>
          <a:bodyPr wrap="square" rtlCol="0">
            <a:spAutoFit/>
          </a:bodyPr>
          <a:lstStyle/>
          <a:p>
            <a:r>
              <a:rPr lang="en-US" sz="2800" dirty="0"/>
              <a:t>What are the classes of hypertension?                               </a:t>
            </a:r>
          </a:p>
          <a:p>
            <a:endParaRPr lang="en-US" dirty="0"/>
          </a:p>
        </p:txBody>
      </p:sp>
      <p:sp>
        <p:nvSpPr>
          <p:cNvPr id="8" name="TextBox 7"/>
          <p:cNvSpPr txBox="1"/>
          <p:nvPr/>
        </p:nvSpPr>
        <p:spPr>
          <a:xfrm>
            <a:off x="15108132" y="1275749"/>
            <a:ext cx="4384806" cy="2246769"/>
          </a:xfrm>
          <a:prstGeom prst="rect">
            <a:avLst/>
          </a:prstGeom>
          <a:noFill/>
        </p:spPr>
        <p:txBody>
          <a:bodyPr wrap="square" rtlCol="0">
            <a:spAutoFit/>
          </a:bodyPr>
          <a:lstStyle/>
          <a:p>
            <a:pPr>
              <a:defRPr/>
            </a:pPr>
            <a:r>
              <a:rPr lang="en-US" sz="2800" dirty="0"/>
              <a:t>Osman has no history of hypertension- target organ damage. What are organs affected adversely by persistent high BP?</a:t>
            </a:r>
          </a:p>
        </p:txBody>
      </p:sp>
      <p:pic>
        <p:nvPicPr>
          <p:cNvPr id="9" name="Picture 4" descr="http://umm.edu/health/medical/reports/articles/~/media/ADAM/Images/en/18166.ashx">
            <a:hlinkClick r:id="rId3"/>
          </p:cNvPr>
          <p:cNvPicPr>
            <a:picLocks noChangeAspect="1" noChangeArrowheads="1"/>
          </p:cNvPicPr>
          <p:nvPr/>
        </p:nvPicPr>
        <p:blipFill>
          <a:blip r:embed="rId4"/>
          <a:srcRect/>
          <a:stretch>
            <a:fillRect/>
          </a:stretch>
        </p:blipFill>
        <p:spPr bwMode="auto">
          <a:xfrm>
            <a:off x="19829706" y="147932"/>
            <a:ext cx="3810000" cy="3534728"/>
          </a:xfrm>
          <a:prstGeom prst="rect">
            <a:avLst/>
          </a:prstGeom>
          <a:noFill/>
        </p:spPr>
      </p:pic>
      <p:sp>
        <p:nvSpPr>
          <p:cNvPr id="13" name="TextBox 12"/>
          <p:cNvSpPr txBox="1"/>
          <p:nvPr/>
        </p:nvSpPr>
        <p:spPr>
          <a:xfrm>
            <a:off x="15108133" y="4986289"/>
            <a:ext cx="1878606" cy="3108543"/>
          </a:xfrm>
          <a:prstGeom prst="rect">
            <a:avLst/>
          </a:prstGeom>
          <a:noFill/>
        </p:spPr>
        <p:txBody>
          <a:bodyPr wrap="square" rtlCol="0">
            <a:spAutoFit/>
          </a:bodyPr>
          <a:lstStyle/>
          <a:p>
            <a:r>
              <a:rPr lang="en-US" sz="2800" dirty="0"/>
              <a:t>Osman is 95 kg. Is this weight proper for his length (176cm)?</a:t>
            </a:r>
          </a:p>
          <a:p>
            <a:endParaRPr lang="en-US" sz="2800" dirty="0"/>
          </a:p>
        </p:txBody>
      </p:sp>
      <p:pic>
        <p:nvPicPr>
          <p:cNvPr id="14" name="Picture 14" descr="http://cdn.slidemodel.com/wp-content/uploads/6338-02-bmi-chart-1.jpg">
            <a:hlinkClick r:id="rId5"/>
          </p:cNvPr>
          <p:cNvPicPr>
            <a:picLocks noChangeAspect="1" noChangeArrowheads="1"/>
          </p:cNvPicPr>
          <p:nvPr/>
        </p:nvPicPr>
        <p:blipFill>
          <a:blip r:embed="rId6"/>
          <a:srcRect/>
          <a:stretch>
            <a:fillRect/>
          </a:stretch>
        </p:blipFill>
        <p:spPr bwMode="auto">
          <a:xfrm>
            <a:off x="17722316" y="3842801"/>
            <a:ext cx="5917390" cy="5339143"/>
          </a:xfrm>
          <a:prstGeom prst="rect">
            <a:avLst/>
          </a:prstGeom>
          <a:noFill/>
        </p:spPr>
      </p:pic>
      <p:sp>
        <p:nvSpPr>
          <p:cNvPr id="15" name="TextBox 14"/>
          <p:cNvSpPr txBox="1"/>
          <p:nvPr/>
        </p:nvSpPr>
        <p:spPr>
          <a:xfrm>
            <a:off x="15108132" y="9658997"/>
            <a:ext cx="3535292" cy="2246769"/>
          </a:xfrm>
          <a:prstGeom prst="rect">
            <a:avLst/>
          </a:prstGeom>
          <a:noFill/>
        </p:spPr>
        <p:txBody>
          <a:bodyPr wrap="square" rtlCol="0">
            <a:spAutoFit/>
          </a:bodyPr>
          <a:lstStyle/>
          <a:p>
            <a:r>
              <a:rPr lang="en-US" sz="2800" dirty="0"/>
              <a:t>What are the lifestyle modifications, a hypertensive patient  should follow?</a:t>
            </a:r>
          </a:p>
          <a:p>
            <a:endParaRPr lang="en-US" sz="2800" dirty="0"/>
          </a:p>
        </p:txBody>
      </p:sp>
      <p:sp>
        <p:nvSpPr>
          <p:cNvPr id="4" name="TextBox 3"/>
          <p:cNvSpPr txBox="1"/>
          <p:nvPr/>
        </p:nvSpPr>
        <p:spPr>
          <a:xfrm>
            <a:off x="19416448" y="9181944"/>
            <a:ext cx="9129077" cy="2308324"/>
          </a:xfrm>
          <a:prstGeom prst="rect">
            <a:avLst/>
          </a:prstGeom>
          <a:noFill/>
        </p:spPr>
        <p:txBody>
          <a:bodyPr wrap="square" rtlCol="0">
            <a:spAutoFit/>
          </a:bodyPr>
          <a:lstStyle/>
          <a:p>
            <a:pPr marL="457200" indent="-457200">
              <a:buFont typeface="Courier New" charset="0"/>
              <a:buChar char="o"/>
            </a:pPr>
            <a:r>
              <a:rPr lang="en-US" sz="2400" dirty="0" smtClean="0">
                <a:solidFill>
                  <a:schemeClr val="bg1">
                    <a:lumMod val="50000"/>
                  </a:schemeClr>
                </a:solidFill>
              </a:rPr>
              <a:t>Weight loss </a:t>
            </a:r>
          </a:p>
          <a:p>
            <a:pPr marL="457200" indent="-457200">
              <a:buFont typeface="Courier New" charset="0"/>
              <a:buChar char="o"/>
            </a:pPr>
            <a:r>
              <a:rPr lang="en-US" sz="2400" dirty="0" smtClean="0">
                <a:solidFill>
                  <a:schemeClr val="bg1">
                    <a:lumMod val="50000"/>
                  </a:schemeClr>
                </a:solidFill>
              </a:rPr>
              <a:t>DASH plan</a:t>
            </a:r>
          </a:p>
          <a:p>
            <a:pPr marL="457200" indent="-457200">
              <a:buFont typeface="Courier New" charset="0"/>
              <a:buChar char="o"/>
            </a:pPr>
            <a:r>
              <a:rPr lang="en-US" sz="2400" dirty="0" smtClean="0">
                <a:solidFill>
                  <a:schemeClr val="bg1">
                    <a:lumMod val="50000"/>
                  </a:schemeClr>
                </a:solidFill>
              </a:rPr>
              <a:t>Sodium reduction</a:t>
            </a:r>
          </a:p>
          <a:p>
            <a:pPr marL="457200" indent="-457200">
              <a:buFont typeface="Courier New" charset="0"/>
              <a:buChar char="o"/>
            </a:pPr>
            <a:r>
              <a:rPr lang="en-US" sz="2400" dirty="0" smtClean="0">
                <a:solidFill>
                  <a:schemeClr val="bg1">
                    <a:lumMod val="50000"/>
                  </a:schemeClr>
                </a:solidFill>
              </a:rPr>
              <a:t>Physical Activity</a:t>
            </a:r>
          </a:p>
          <a:p>
            <a:pPr marL="457200" indent="-457200">
              <a:buFont typeface="Courier New" charset="0"/>
              <a:buChar char="o"/>
            </a:pPr>
            <a:r>
              <a:rPr lang="en-US" sz="2400" dirty="0" smtClean="0">
                <a:solidFill>
                  <a:schemeClr val="bg1">
                    <a:lumMod val="50000"/>
                  </a:schemeClr>
                </a:solidFill>
              </a:rPr>
              <a:t>Moderation of alcohol intake</a:t>
            </a:r>
          </a:p>
          <a:p>
            <a:pPr marL="457200" indent="-457200">
              <a:buFont typeface="Courier New" charset="0"/>
              <a:buChar char="o"/>
            </a:pPr>
            <a:r>
              <a:rPr lang="en-US" sz="2400" dirty="0" smtClean="0">
                <a:solidFill>
                  <a:schemeClr val="bg1">
                    <a:lumMod val="50000"/>
                  </a:schemeClr>
                </a:solidFill>
              </a:rPr>
              <a:t>Smoking Cessation</a:t>
            </a:r>
            <a:endParaRPr lang="en-US" sz="2400" dirty="0">
              <a:solidFill>
                <a:schemeClr val="bg1">
                  <a:lumMod val="50000"/>
                </a:schemeClr>
              </a:solidFill>
            </a:endParaRPr>
          </a:p>
        </p:txBody>
      </p:sp>
      <p:cxnSp>
        <p:nvCxnSpPr>
          <p:cNvPr id="6" name="Straight Connector 5"/>
          <p:cNvCxnSpPr/>
          <p:nvPr/>
        </p:nvCxnSpPr>
        <p:spPr>
          <a:xfrm>
            <a:off x="13821508" y="1092379"/>
            <a:ext cx="0" cy="9144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980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4" dur="1000" fill="hold"/>
                                        <p:tgtEl>
                                          <p:spTgt spid="14"/>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https://s3.amazonaws.com/lowres.cartoonstock.com/health-beauty-doctor-gp-jester-jester_costume-costume-grin1432_low.jpg">
            <a:hlinkClick r:id="rId2"/>
          </p:cNvPr>
          <p:cNvPicPr>
            <a:picLocks noChangeAspect="1" noChangeArrowheads="1"/>
          </p:cNvPicPr>
          <p:nvPr/>
        </p:nvPicPr>
        <p:blipFill>
          <a:blip r:embed="rId3"/>
          <a:srcRect/>
          <a:stretch>
            <a:fillRect/>
          </a:stretch>
        </p:blipFill>
        <p:spPr bwMode="auto">
          <a:xfrm>
            <a:off x="14419382" y="116628"/>
            <a:ext cx="1996254" cy="1948344"/>
          </a:xfrm>
          <a:prstGeom prst="rect">
            <a:avLst/>
          </a:prstGeom>
          <a:noFill/>
        </p:spPr>
      </p:pic>
      <p:sp>
        <p:nvSpPr>
          <p:cNvPr id="2" name="TextBox 1"/>
          <p:cNvSpPr txBox="1"/>
          <p:nvPr/>
        </p:nvSpPr>
        <p:spPr>
          <a:xfrm>
            <a:off x="242164" y="490636"/>
            <a:ext cx="13593765"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n-US" sz="2400" b="1" dirty="0"/>
              <a:t>Could the “white coat phenomenon” be the cause for Osman’s high blood pressure readings?</a:t>
            </a:r>
          </a:p>
          <a:p>
            <a:pPr lvl="0"/>
            <a:endParaRPr lang="en-US" sz="2400" b="1" dirty="0"/>
          </a:p>
          <a:p>
            <a:r>
              <a:rPr lang="en-US" sz="2400" b="1" dirty="0"/>
              <a:t>In a Turkish study involving 438 patients, 43% were found to be white coat hypertensives (high pulse rate</a:t>
            </a:r>
            <a:r>
              <a:rPr lang="en-US" sz="2400" b="1" dirty="0" smtClean="0"/>
              <a:t>)</a:t>
            </a:r>
            <a:endParaRPr lang="en-US" sz="2400" b="1" dirty="0"/>
          </a:p>
        </p:txBody>
      </p:sp>
      <p:pic>
        <p:nvPicPr>
          <p:cNvPr id="4" name="Picture 3" descr="http://image.slidesharecdn.com/jnc-7ce2hours-130824134624-phpapp01-140811022805-phpapp01/95/management-of-hypertensionguide-line-35-638.jpg?cb=1407724113">
            <a:hlinkClick r:id="rId4"/>
          </p:cNvPr>
          <p:cNvPicPr>
            <a:picLocks noChangeAspect="1" noChangeArrowheads="1"/>
          </p:cNvPicPr>
          <p:nvPr/>
        </p:nvPicPr>
        <p:blipFill>
          <a:blip r:embed="rId5"/>
          <a:srcRect/>
          <a:stretch>
            <a:fillRect/>
          </a:stretch>
        </p:blipFill>
        <p:spPr bwMode="auto">
          <a:xfrm>
            <a:off x="6895514" y="1925779"/>
            <a:ext cx="6940417" cy="5739521"/>
          </a:xfrm>
          <a:prstGeom prst="rect">
            <a:avLst/>
          </a:prstGeom>
          <a:noFill/>
        </p:spPr>
      </p:pic>
      <p:graphicFrame>
        <p:nvGraphicFramePr>
          <p:cNvPr id="5" name="Table 4"/>
          <p:cNvGraphicFramePr>
            <a:graphicFrameLocks noGrp="1"/>
          </p:cNvGraphicFramePr>
          <p:nvPr>
            <p:extLst/>
          </p:nvPr>
        </p:nvGraphicFramePr>
        <p:xfrm>
          <a:off x="6895514" y="7692014"/>
          <a:ext cx="6940416" cy="4192326"/>
        </p:xfrm>
        <a:graphic>
          <a:graphicData uri="http://schemas.openxmlformats.org/drawingml/2006/table">
            <a:tbl>
              <a:tblPr firstRow="1" bandRow="1">
                <a:tableStyleId>{5C22544A-7EE6-4342-B048-85BDC9FD1C3A}</a:tableStyleId>
              </a:tblPr>
              <a:tblGrid>
                <a:gridCol w="4037235"/>
                <a:gridCol w="1648159"/>
                <a:gridCol w="1255022"/>
              </a:tblGrid>
              <a:tr h="785746">
                <a:tc>
                  <a:txBody>
                    <a:bodyPr/>
                    <a:lstStyle/>
                    <a:p>
                      <a:pPr algn="ctr"/>
                      <a:r>
                        <a:rPr lang="en-US" b="1" dirty="0" smtClean="0"/>
                        <a:t>Plasma level</a:t>
                      </a:r>
                      <a:endParaRPr lang="en-US" b="1" dirty="0"/>
                    </a:p>
                  </a:txBody>
                  <a:tcPr anchor="ctr"/>
                </a:tc>
                <a:tc>
                  <a:txBody>
                    <a:bodyPr/>
                    <a:lstStyle/>
                    <a:p>
                      <a:pPr algn="ctr"/>
                      <a:r>
                        <a:rPr lang="en-US" b="1" dirty="0" smtClean="0"/>
                        <a:t>Before</a:t>
                      </a:r>
                      <a:endParaRPr lang="en-US" b="1" dirty="0"/>
                    </a:p>
                  </a:txBody>
                  <a:tcPr anchor="ctr"/>
                </a:tc>
                <a:tc>
                  <a:txBody>
                    <a:bodyPr/>
                    <a:lstStyle/>
                    <a:p>
                      <a:pPr algn="ctr"/>
                      <a:r>
                        <a:rPr lang="en-US" b="1" dirty="0" smtClean="0"/>
                        <a:t>After</a:t>
                      </a:r>
                      <a:endParaRPr lang="en-US" b="1" dirty="0"/>
                    </a:p>
                  </a:txBody>
                  <a:tcPr anchor="ctr"/>
                </a:tc>
              </a:tr>
              <a:tr h="1208851">
                <a:tc>
                  <a:txBody>
                    <a:bodyPr/>
                    <a:lstStyle/>
                    <a:p>
                      <a:pPr algn="ctr"/>
                      <a:r>
                        <a:rPr lang="en-US" b="1" dirty="0" err="1" smtClean="0"/>
                        <a:t>Aldosterone</a:t>
                      </a:r>
                      <a:endParaRPr lang="en-US" b="1" dirty="0"/>
                    </a:p>
                  </a:txBody>
                  <a:tcPr anchor="ctr"/>
                </a:tc>
                <a:tc>
                  <a:txBody>
                    <a:bodyPr/>
                    <a:lstStyle/>
                    <a:p>
                      <a:pPr algn="ctr"/>
                      <a:r>
                        <a:rPr lang="en-US" b="1" dirty="0" smtClean="0"/>
                        <a:t>High</a:t>
                      </a:r>
                      <a:endParaRPr lang="en-US" b="1" dirty="0"/>
                    </a:p>
                  </a:txBody>
                  <a:tcPr anchor="ctr"/>
                </a:tc>
                <a:tc>
                  <a:txBody>
                    <a:bodyPr/>
                    <a:lstStyle/>
                    <a:p>
                      <a:pPr algn="ctr"/>
                      <a:r>
                        <a:rPr lang="en-US" b="1" dirty="0" smtClean="0"/>
                        <a:t>Low</a:t>
                      </a:r>
                      <a:endParaRPr lang="en-US" b="1" dirty="0"/>
                    </a:p>
                  </a:txBody>
                  <a:tcPr anchor="ctr"/>
                </a:tc>
              </a:tr>
              <a:tr h="785746">
                <a:tc>
                  <a:txBody>
                    <a:bodyPr/>
                    <a:lstStyle/>
                    <a:p>
                      <a:pPr algn="ctr"/>
                      <a:r>
                        <a:rPr lang="en-US" b="1" dirty="0" smtClean="0"/>
                        <a:t>Potassium (</a:t>
                      </a:r>
                      <a:r>
                        <a:rPr lang="en-US" b="1" dirty="0" err="1" smtClean="0"/>
                        <a:t>mEq</a:t>
                      </a:r>
                      <a:r>
                        <a:rPr lang="en-US" b="1" dirty="0" smtClean="0"/>
                        <a:t>/l)</a:t>
                      </a:r>
                      <a:endParaRPr lang="en-US" b="1" dirty="0"/>
                    </a:p>
                  </a:txBody>
                  <a:tcPr anchor="ctr"/>
                </a:tc>
                <a:tc>
                  <a:txBody>
                    <a:bodyPr/>
                    <a:lstStyle/>
                    <a:p>
                      <a:pPr algn="ctr"/>
                      <a:r>
                        <a:rPr lang="en-US" b="1" dirty="0" smtClean="0"/>
                        <a:t>3.5</a:t>
                      </a:r>
                      <a:endParaRPr lang="en-US" b="1" dirty="0"/>
                    </a:p>
                  </a:txBody>
                  <a:tcPr anchor="ctr"/>
                </a:tc>
                <a:tc>
                  <a:txBody>
                    <a:bodyPr/>
                    <a:lstStyle/>
                    <a:p>
                      <a:pPr algn="ctr"/>
                      <a:r>
                        <a:rPr lang="en-US" b="1" dirty="0" smtClean="0"/>
                        <a:t>4.3</a:t>
                      </a:r>
                      <a:endParaRPr lang="en-US" b="1" dirty="0"/>
                    </a:p>
                  </a:txBody>
                  <a:tcPr anchor="ctr"/>
                </a:tc>
              </a:tr>
              <a:tr h="785746">
                <a:tc>
                  <a:txBody>
                    <a:bodyPr/>
                    <a:lstStyle/>
                    <a:p>
                      <a:pPr algn="ctr"/>
                      <a:r>
                        <a:rPr lang="en-US" b="1" dirty="0" err="1" smtClean="0"/>
                        <a:t>Renin</a:t>
                      </a:r>
                      <a:endParaRPr lang="en-US" b="1" dirty="0"/>
                    </a:p>
                  </a:txBody>
                  <a:tcPr anchor="ctr"/>
                </a:tc>
                <a:tc>
                  <a:txBody>
                    <a:bodyPr/>
                    <a:lstStyle/>
                    <a:p>
                      <a:pPr algn="ctr"/>
                      <a:r>
                        <a:rPr lang="en-US" b="1" dirty="0" smtClean="0"/>
                        <a:t>Normal</a:t>
                      </a:r>
                      <a:endParaRPr lang="en-US" b="1" dirty="0"/>
                    </a:p>
                  </a:txBody>
                  <a:tcPr anchor="ctr"/>
                </a:tc>
                <a:tc>
                  <a:txBody>
                    <a:bodyPr/>
                    <a:lstStyle/>
                    <a:p>
                      <a:pPr algn="ctr"/>
                      <a:r>
                        <a:rPr lang="en-US" b="1" dirty="0" smtClean="0"/>
                        <a:t>High</a:t>
                      </a:r>
                      <a:endParaRPr lang="en-US" b="1" dirty="0"/>
                    </a:p>
                  </a:txBody>
                  <a:tcPr anchor="ctr"/>
                </a:tc>
              </a:tr>
              <a:tr h="565041">
                <a:tc>
                  <a:txBody>
                    <a:bodyPr/>
                    <a:lstStyle/>
                    <a:p>
                      <a:pPr algn="ctr"/>
                      <a:r>
                        <a:rPr lang="en-US" b="1" dirty="0" err="1" smtClean="0"/>
                        <a:t>Angiotensin</a:t>
                      </a:r>
                      <a:r>
                        <a:rPr lang="en-US" b="1" smtClean="0"/>
                        <a:t> II</a:t>
                      </a:r>
                      <a:endParaRPr lang="en-US" b="1" dirty="0"/>
                    </a:p>
                  </a:txBody>
                  <a:tcPr anchor="ctr"/>
                </a:tc>
                <a:tc>
                  <a:txBody>
                    <a:bodyPr/>
                    <a:lstStyle/>
                    <a:p>
                      <a:pPr algn="ctr"/>
                      <a:r>
                        <a:rPr lang="en-US" b="1" dirty="0" smtClean="0"/>
                        <a:t>High</a:t>
                      </a:r>
                      <a:endParaRPr lang="en-US" b="1" dirty="0"/>
                    </a:p>
                  </a:txBody>
                  <a:tcPr anchor="ctr"/>
                </a:tc>
                <a:tc>
                  <a:txBody>
                    <a:bodyPr/>
                    <a:lstStyle/>
                    <a:p>
                      <a:pPr algn="ctr"/>
                      <a:r>
                        <a:rPr lang="en-US" b="1" dirty="0" smtClean="0"/>
                        <a:t>Low</a:t>
                      </a:r>
                      <a:endParaRPr lang="en-US" b="1" dirty="0"/>
                    </a:p>
                  </a:txBody>
                  <a:tcPr anchor="ctr"/>
                </a:tc>
              </a:tr>
            </a:tbl>
          </a:graphicData>
        </a:graphic>
      </p:graphicFrame>
      <p:sp>
        <p:nvSpPr>
          <p:cNvPr id="6" name="TextBox 5"/>
          <p:cNvSpPr txBox="1"/>
          <p:nvPr/>
        </p:nvSpPr>
        <p:spPr>
          <a:xfrm>
            <a:off x="14419384" y="2290308"/>
            <a:ext cx="9073661" cy="3046988"/>
          </a:xfrm>
          <a:prstGeom prst="rect">
            <a:avLst/>
          </a:prstGeom>
          <a:noFill/>
        </p:spPr>
        <p:txBody>
          <a:bodyPr wrap="square" rtlCol="0">
            <a:spAutoFit/>
          </a:bodyPr>
          <a:lstStyle/>
          <a:p>
            <a:r>
              <a:rPr lang="en-US" sz="2400" dirty="0">
                <a:solidFill>
                  <a:schemeClr val="bg1">
                    <a:lumMod val="50000"/>
                  </a:schemeClr>
                </a:solidFill>
              </a:rPr>
              <a:t>By causing volume and sodium depletion, thiazide diuretics stimulate the production of renin and angiotensin. This leads to a relative increase in blood pressure and sodium retention, which counteracts some of the other antihypertensive effects of the thiazide diuretics. ACE inhibitors interfere with the conversion of angiotensin I to angiotensin II and thereby decrease angiotensin II levels. These effects lead to decreased sodium retention and an enhanced antihypertensive effect.</a:t>
            </a:r>
          </a:p>
          <a:p>
            <a:endParaRPr lang="en-US" sz="2400" dirty="0"/>
          </a:p>
        </p:txBody>
      </p:sp>
      <p:sp>
        <p:nvSpPr>
          <p:cNvPr id="7" name="TextBox 6"/>
          <p:cNvSpPr txBox="1"/>
          <p:nvPr/>
        </p:nvSpPr>
        <p:spPr>
          <a:xfrm>
            <a:off x="122276" y="2281547"/>
            <a:ext cx="6189785" cy="2369880"/>
          </a:xfrm>
          <a:prstGeom prst="rect">
            <a:avLst/>
          </a:prstGeom>
          <a:noFill/>
        </p:spPr>
        <p:txBody>
          <a:bodyPr wrap="square" rtlCol="0">
            <a:spAutoFit/>
          </a:bodyPr>
          <a:lstStyle/>
          <a:p>
            <a:pPr lvl="0"/>
            <a:r>
              <a:rPr lang="en-US" sz="2800" dirty="0"/>
              <a:t>Could the failure of control of Osman BP be due to secondary drug – induced effects?</a:t>
            </a:r>
          </a:p>
          <a:p>
            <a:r>
              <a:rPr lang="en-US" sz="2800" dirty="0"/>
              <a:t>Which drugs elevate blood pressure?</a:t>
            </a:r>
          </a:p>
          <a:p>
            <a:pPr lvl="0"/>
            <a:endParaRPr lang="en-US" dirty="0"/>
          </a:p>
          <a:p>
            <a:endParaRPr lang="en-US" dirty="0"/>
          </a:p>
        </p:txBody>
      </p:sp>
      <p:sp>
        <p:nvSpPr>
          <p:cNvPr id="8" name="TextBox 7"/>
          <p:cNvSpPr txBox="1"/>
          <p:nvPr/>
        </p:nvSpPr>
        <p:spPr>
          <a:xfrm>
            <a:off x="122276" y="4795539"/>
            <a:ext cx="7065577" cy="5016758"/>
          </a:xfrm>
          <a:prstGeom prst="rect">
            <a:avLst/>
          </a:prstGeom>
          <a:noFill/>
        </p:spPr>
        <p:txBody>
          <a:bodyPr wrap="square" rtlCol="0">
            <a:spAutoFit/>
          </a:bodyPr>
          <a:lstStyle/>
          <a:p>
            <a:r>
              <a:rPr lang="en-US" sz="3200" dirty="0"/>
              <a:t>A 63-year-old hypertensive woman had been receiving an </a:t>
            </a:r>
          </a:p>
          <a:p>
            <a:r>
              <a:rPr lang="en-US" sz="3200" dirty="0"/>
              <a:t>antihypertensive drug for 15 days. The following serum </a:t>
            </a:r>
          </a:p>
          <a:p>
            <a:r>
              <a:rPr lang="en-US" sz="3200" dirty="0"/>
              <a:t>values were obtained from the patient before and after drug therapy. </a:t>
            </a:r>
          </a:p>
          <a:p>
            <a:r>
              <a:rPr lang="en-US" sz="3200" dirty="0"/>
              <a:t>Which drug the woman has been receiving?</a:t>
            </a:r>
          </a:p>
          <a:p>
            <a:endParaRPr lang="en-US" sz="3200" dirty="0"/>
          </a:p>
          <a:p>
            <a:endParaRPr lang="en-US" sz="3200" dirty="0"/>
          </a:p>
        </p:txBody>
      </p:sp>
      <p:sp>
        <p:nvSpPr>
          <p:cNvPr id="9" name="TextBox 8"/>
          <p:cNvSpPr txBox="1"/>
          <p:nvPr/>
        </p:nvSpPr>
        <p:spPr>
          <a:xfrm>
            <a:off x="122276" y="9390063"/>
            <a:ext cx="6648077" cy="2246769"/>
          </a:xfrm>
          <a:prstGeom prst="rect">
            <a:avLst/>
          </a:prstGeom>
          <a:noFill/>
        </p:spPr>
        <p:txBody>
          <a:bodyPr wrap="square" rtlCol="0">
            <a:spAutoFit/>
          </a:bodyPr>
          <a:lstStyle/>
          <a:p>
            <a:pPr lvl="0"/>
            <a:r>
              <a:rPr lang="en-US" sz="2800" dirty="0"/>
              <a:t>Osman was prescribed </a:t>
            </a:r>
            <a:r>
              <a:rPr lang="en-US" sz="2800" dirty="0" err="1"/>
              <a:t>hydrochlorthiazide</a:t>
            </a:r>
            <a:r>
              <a:rPr lang="en-US" sz="2800" dirty="0"/>
              <a:t> </a:t>
            </a:r>
            <a:r>
              <a:rPr lang="en-US" sz="2800" dirty="0" smtClean="0"/>
              <a:t>&amp;</a:t>
            </a:r>
          </a:p>
          <a:p>
            <a:pPr lvl="0"/>
            <a:r>
              <a:rPr lang="en-US" sz="2800" dirty="0" smtClean="0"/>
              <a:t> </a:t>
            </a:r>
            <a:r>
              <a:rPr lang="en-US" sz="2800" dirty="0" err="1" smtClean="0"/>
              <a:t>valsartan.What</a:t>
            </a:r>
            <a:r>
              <a:rPr lang="en-US" sz="2800" dirty="0" smtClean="0"/>
              <a:t> </a:t>
            </a:r>
            <a:r>
              <a:rPr lang="en-US" sz="2800" dirty="0"/>
              <a:t>is the rationale for combining  hydrochlorothiazide and valsartan?</a:t>
            </a:r>
          </a:p>
          <a:p>
            <a:endParaRPr lang="en-US" sz="2800" dirty="0"/>
          </a:p>
        </p:txBody>
      </p:sp>
      <p:sp>
        <p:nvSpPr>
          <p:cNvPr id="10" name="Rectangle 9"/>
          <p:cNvSpPr/>
          <p:nvPr/>
        </p:nvSpPr>
        <p:spPr>
          <a:xfrm>
            <a:off x="13961091" y="5451810"/>
            <a:ext cx="9657116" cy="6432530"/>
          </a:xfrm>
          <a:prstGeom prst="rect">
            <a:avLst/>
          </a:prstGeom>
        </p:spPr>
        <p:txBody>
          <a:bodyPr wrap="square">
            <a:spAutoFit/>
          </a:bodyPr>
          <a:lstStyle/>
          <a:p>
            <a:pPr marL="457200" lvl="0" indent="-457200">
              <a:buFont typeface="Courier New" panose="02070309020205020404" pitchFamily="49" charset="0"/>
              <a:buChar char="o"/>
            </a:pPr>
            <a:r>
              <a:rPr lang="en-US" sz="2800" dirty="0">
                <a:ln w="0"/>
              </a:rPr>
              <a:t>Osman was prescribed thiazides &amp; diltiazem. What is the benefit of combining thiazides and diltiazem? (ankle edema</a:t>
            </a:r>
            <a:r>
              <a:rPr lang="en-US" sz="2800" dirty="0" smtClean="0">
                <a:ln w="0"/>
              </a:rPr>
              <a:t>)</a:t>
            </a:r>
          </a:p>
          <a:p>
            <a:pPr marL="354013" lvl="0"/>
            <a:r>
              <a:rPr lang="en-US" sz="2400" dirty="0" smtClean="0">
                <a:ln w="0"/>
                <a:solidFill>
                  <a:schemeClr val="bg1">
                    <a:lumMod val="50000"/>
                  </a:schemeClr>
                </a:solidFill>
              </a:rPr>
              <a:t>Thiazides cause increase secretion of salts and water which treats the ankle edema caused by diltiazem.</a:t>
            </a:r>
          </a:p>
          <a:p>
            <a:pPr marL="457200" lvl="0" indent="-457200">
              <a:buFont typeface="Courier New" panose="02070309020205020404" pitchFamily="49" charset="0"/>
              <a:buChar char="o"/>
            </a:pPr>
            <a:endParaRPr lang="en-US" sz="2400" dirty="0">
              <a:ln w="0"/>
            </a:endParaRPr>
          </a:p>
          <a:p>
            <a:pPr marL="457200" lvl="0" indent="-457200">
              <a:buFont typeface="Courier New" panose="02070309020205020404" pitchFamily="49" charset="0"/>
              <a:buChar char="o"/>
            </a:pPr>
            <a:r>
              <a:rPr lang="en-US" sz="2800" dirty="0">
                <a:ln w="0"/>
              </a:rPr>
              <a:t>The BP of Osman did not change on standing. What is your conclusion?</a:t>
            </a:r>
          </a:p>
          <a:p>
            <a:pPr marL="412750" lvl="0"/>
            <a:r>
              <a:rPr lang="en-US" sz="2400" dirty="0" smtClean="0">
                <a:ln w="0"/>
                <a:solidFill>
                  <a:schemeClr val="bg1">
                    <a:lumMod val="50000"/>
                  </a:schemeClr>
                </a:solidFill>
              </a:rPr>
              <a:t>No postural hypertension. (On standing the vessels constrict to maintain blood supply to the head) </a:t>
            </a:r>
          </a:p>
          <a:p>
            <a:pPr marL="457200" lvl="0" indent="-457200">
              <a:buFont typeface="Courier New" panose="02070309020205020404" pitchFamily="49" charset="0"/>
              <a:buChar char="o"/>
            </a:pPr>
            <a:endParaRPr lang="en-US" sz="2800" dirty="0" smtClean="0">
              <a:ln w="0"/>
            </a:endParaRPr>
          </a:p>
          <a:p>
            <a:pPr marL="457200" lvl="0" indent="-457200">
              <a:buFont typeface="Courier New" panose="02070309020205020404" pitchFamily="49" charset="0"/>
              <a:buChar char="o"/>
            </a:pPr>
            <a:r>
              <a:rPr lang="en-US" sz="2800" dirty="0" smtClean="0">
                <a:ln w="0"/>
              </a:rPr>
              <a:t>The </a:t>
            </a:r>
            <a:r>
              <a:rPr lang="en-US" sz="2800" dirty="0">
                <a:ln w="0"/>
              </a:rPr>
              <a:t>BP of Osman was almost the same in both arms. What does that imply</a:t>
            </a:r>
            <a:r>
              <a:rPr lang="en-US" sz="2800" dirty="0" smtClean="0">
                <a:ln w="0"/>
              </a:rPr>
              <a:t>? </a:t>
            </a:r>
          </a:p>
          <a:p>
            <a:pPr marL="471488"/>
            <a:r>
              <a:rPr lang="en-US" sz="2400" dirty="0">
                <a:solidFill>
                  <a:schemeClr val="bg1">
                    <a:lumMod val="50000"/>
                  </a:schemeClr>
                </a:solidFill>
              </a:rPr>
              <a:t>A slight fluctuation below 5 mmHg is normal between two arms, and can be explained by asymmetrical differences in muscles and tissue in each </a:t>
            </a:r>
            <a:r>
              <a:rPr lang="en-US" sz="2400" dirty="0" smtClean="0">
                <a:solidFill>
                  <a:schemeClr val="bg1">
                    <a:lumMod val="50000"/>
                  </a:schemeClr>
                </a:solidFill>
              </a:rPr>
              <a:t>arm. But a big difference in BP could be a result of </a:t>
            </a:r>
            <a:r>
              <a:rPr lang="en-US" sz="2400" dirty="0">
                <a:solidFill>
                  <a:schemeClr val="bg1">
                    <a:lumMod val="50000"/>
                  </a:schemeClr>
                </a:solidFill>
              </a:rPr>
              <a:t>atherosclerosis, stenosis, of a large </a:t>
            </a:r>
            <a:r>
              <a:rPr lang="en-US" sz="2400" dirty="0" smtClean="0">
                <a:solidFill>
                  <a:schemeClr val="bg1">
                    <a:lumMod val="50000"/>
                  </a:schemeClr>
                </a:solidFill>
              </a:rPr>
              <a:t>artery. </a:t>
            </a:r>
            <a:endParaRPr lang="en-US" sz="2400" dirty="0">
              <a:solidFill>
                <a:schemeClr val="bg1">
                  <a:lumMod val="50000"/>
                </a:schemeClr>
              </a:solidFill>
            </a:endParaRPr>
          </a:p>
        </p:txBody>
      </p:sp>
    </p:spTree>
    <p:extLst>
      <p:ext uri="{BB962C8B-B14F-4D97-AF65-F5344CB8AC3E}">
        <p14:creationId xmlns:p14="http://schemas.microsoft.com/office/powerpoint/2010/main" val="105601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0" dur="1000" fill="hold"/>
                                        <p:tgtEl>
                                          <p:spTgt spid="1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srcRect/>
          <a:stretch>
            <a:fillRect/>
          </a:stretch>
        </p:blipFill>
        <p:spPr bwMode="auto">
          <a:xfrm>
            <a:off x="11577351" y="0"/>
            <a:ext cx="12118773" cy="8768126"/>
          </a:xfrm>
          <a:prstGeom prst="rect">
            <a:avLst/>
          </a:prstGeom>
          <a:noFill/>
          <a:ln w="9525">
            <a:noFill/>
            <a:miter lim="800000"/>
            <a:headEnd/>
            <a:tailEnd/>
          </a:ln>
        </p:spPr>
      </p:pic>
      <p:pic>
        <p:nvPicPr>
          <p:cNvPr id="9" name="Picture 2"/>
          <p:cNvPicPr>
            <a:picLocks noChangeAspect="1" noChangeArrowheads="1"/>
          </p:cNvPicPr>
          <p:nvPr/>
        </p:nvPicPr>
        <p:blipFill>
          <a:blip r:embed="rId3"/>
          <a:srcRect t="8418"/>
          <a:stretch>
            <a:fillRect/>
          </a:stretch>
        </p:blipFill>
        <p:spPr bwMode="auto">
          <a:xfrm>
            <a:off x="7695119" y="6830929"/>
            <a:ext cx="6864942" cy="4998886"/>
          </a:xfrm>
          <a:prstGeom prst="rect">
            <a:avLst/>
          </a:prstGeom>
          <a:noFill/>
          <a:ln>
            <a:miter lim="800000"/>
            <a:headEnd/>
            <a:tailEnd/>
          </a:ln>
        </p:spPr>
      </p:pic>
      <p:pic>
        <p:nvPicPr>
          <p:cNvPr id="10" name="Picture 9"/>
          <p:cNvPicPr/>
          <p:nvPr/>
        </p:nvPicPr>
        <p:blipFill>
          <a:blip r:embed="rId4" cstate="print"/>
          <a:srcRect/>
          <a:stretch>
            <a:fillRect/>
          </a:stretch>
        </p:blipFill>
        <p:spPr bwMode="auto">
          <a:xfrm>
            <a:off x="18535507" y="8768126"/>
            <a:ext cx="4799436" cy="2971108"/>
          </a:xfrm>
          <a:prstGeom prst="rect">
            <a:avLst/>
          </a:prstGeom>
          <a:noFill/>
          <a:ln w="9525">
            <a:noFill/>
            <a:miter lim="800000"/>
            <a:headEnd/>
            <a:tailEnd/>
          </a:ln>
        </p:spPr>
      </p:pic>
      <p:sp>
        <p:nvSpPr>
          <p:cNvPr id="14" name="TextBox 13"/>
          <p:cNvSpPr txBox="1"/>
          <p:nvPr/>
        </p:nvSpPr>
        <p:spPr>
          <a:xfrm>
            <a:off x="311324" y="489500"/>
            <a:ext cx="11746524" cy="892552"/>
          </a:xfrm>
          <a:prstGeom prst="rect">
            <a:avLst/>
          </a:prstGeom>
          <a:noFill/>
        </p:spPr>
        <p:txBody>
          <a:bodyPr wrap="square" rtlCol="0">
            <a:spAutoFit/>
          </a:bodyPr>
          <a:lstStyle/>
          <a:p>
            <a:r>
              <a:rPr lang="en-US" sz="2800" dirty="0"/>
              <a:t>List the reasons, why Osman failed to respond to antihypertensive therapy?</a:t>
            </a:r>
          </a:p>
          <a:p>
            <a:endParaRPr lang="en-US" sz="2400" dirty="0"/>
          </a:p>
        </p:txBody>
      </p:sp>
      <p:sp>
        <p:nvSpPr>
          <p:cNvPr id="15" name="TextBox 14"/>
          <p:cNvSpPr txBox="1"/>
          <p:nvPr/>
        </p:nvSpPr>
        <p:spPr>
          <a:xfrm>
            <a:off x="773723" y="2506544"/>
            <a:ext cx="6495757" cy="10064294"/>
          </a:xfrm>
          <a:prstGeom prst="rect">
            <a:avLst/>
          </a:prstGeom>
          <a:noFill/>
        </p:spPr>
        <p:txBody>
          <a:bodyPr wrap="square" rtlCol="0">
            <a:spAutoFit/>
          </a:bodyPr>
          <a:lstStyle/>
          <a:p>
            <a:pPr lvl="0"/>
            <a:r>
              <a:rPr lang="en-US" sz="3600" dirty="0"/>
              <a:t>Could the failure of Osman control of BP be due to the use of inappropriate combinations of drugs</a:t>
            </a:r>
            <a:r>
              <a:rPr lang="en-US" sz="3600" dirty="0" smtClean="0"/>
              <a:t>?</a:t>
            </a:r>
          </a:p>
          <a:p>
            <a:pPr lvl="0"/>
            <a:endParaRPr lang="en-US" sz="3600" dirty="0"/>
          </a:p>
          <a:p>
            <a:r>
              <a:rPr lang="en-US" sz="3600" dirty="0"/>
              <a:t>Use of combinations→↓ individual dose→↓ </a:t>
            </a:r>
            <a:r>
              <a:rPr lang="en-US" sz="3600" dirty="0" smtClean="0"/>
              <a:t>ADRs</a:t>
            </a:r>
          </a:p>
          <a:p>
            <a:endParaRPr lang="en-US" sz="3600" dirty="0"/>
          </a:p>
          <a:p>
            <a:pPr lvl="0"/>
            <a:r>
              <a:rPr lang="en-US" sz="3600" dirty="0"/>
              <a:t>Select a drug that ↓ the ADR of another, e.g. thiazides versus </a:t>
            </a:r>
            <a:r>
              <a:rPr lang="en-US" sz="3600" dirty="0" smtClean="0"/>
              <a:t>ACEI</a:t>
            </a:r>
          </a:p>
          <a:p>
            <a:pPr lvl="0"/>
            <a:endParaRPr lang="en-US" sz="3600" dirty="0"/>
          </a:p>
          <a:p>
            <a:r>
              <a:rPr lang="en-US" sz="3600" dirty="0"/>
              <a:t>Select a drugs that act by different mechanisms</a:t>
            </a:r>
          </a:p>
          <a:p>
            <a:pPr lvl="0"/>
            <a:endParaRPr lang="en-US" sz="3600" dirty="0"/>
          </a:p>
          <a:p>
            <a:endParaRPr lang="en-US" sz="3600" dirty="0"/>
          </a:p>
          <a:p>
            <a:pPr lvl="0"/>
            <a:endParaRPr lang="en-US" sz="3600" dirty="0"/>
          </a:p>
          <a:p>
            <a:endParaRPr lang="en-US" sz="3600" dirty="0"/>
          </a:p>
        </p:txBody>
      </p:sp>
    </p:spTree>
    <p:extLst>
      <p:ext uri="{BB962C8B-B14F-4D97-AF65-F5344CB8AC3E}">
        <p14:creationId xmlns:p14="http://schemas.microsoft.com/office/powerpoint/2010/main" val="156043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9"/>
                                        </p:tgtEl>
                                      </p:cBhvr>
                                    </p:animEffect>
                                  </p:childTnLst>
                                </p:cTn>
                              </p:par>
                              <p:par>
                                <p:cTn id="27" presetID="25"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2" dur="1000" fill="hold"/>
                                        <p:tgtEl>
                                          <p:spTgt spid="10"/>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5280154"/>
            <a:ext cx="11589487" cy="1446550"/>
          </a:xfrm>
          <a:prstGeom prst="rect">
            <a:avLst/>
          </a:prstGeom>
          <a:noFill/>
        </p:spPr>
        <p:txBody>
          <a:bodyPr wrap="square" rtlCol="0">
            <a:spAutoFit/>
          </a:bodyPr>
          <a:lstStyle/>
          <a:p>
            <a:pPr algn="ctr"/>
            <a:r>
              <a:rPr lang="en-US" sz="8800" dirty="0">
                <a:solidFill>
                  <a:schemeClr val="accent4">
                    <a:lumMod val="75000"/>
                  </a:schemeClr>
                </a:solidFill>
              </a:rPr>
              <a:t>Editing file</a:t>
            </a:r>
          </a:p>
        </p:txBody>
      </p:sp>
    </p:spTree>
    <p:extLst>
      <p:ext uri="{BB962C8B-B14F-4D97-AF65-F5344CB8AC3E}">
        <p14:creationId xmlns:p14="http://schemas.microsoft.com/office/powerpoint/2010/main" val="374721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1520" y="836023"/>
            <a:ext cx="21658217" cy="1261884"/>
          </a:xfrm>
          <a:prstGeom prst="rect">
            <a:avLst/>
          </a:prstGeom>
          <a:noFill/>
        </p:spPr>
        <p:txBody>
          <a:bodyPr wrap="square" rtlCol="1">
            <a:spAutoFit/>
          </a:bodyPr>
          <a:lstStyle/>
          <a:p>
            <a:r>
              <a:rPr lang="en-US" sz="4000" b="1" dirty="0" smtClean="0">
                <a:solidFill>
                  <a:srgbClr val="0070C0"/>
                </a:solidFill>
              </a:rPr>
              <a:t>High blood pressure (hypertension) :</a:t>
            </a:r>
          </a:p>
          <a:p>
            <a:r>
              <a:rPr lang="en-US" sz="3600" dirty="0" smtClean="0">
                <a:solidFill>
                  <a:schemeClr val="bg1">
                    <a:lumMod val="50000"/>
                  </a:schemeClr>
                </a:solidFill>
              </a:rPr>
              <a:t> is a common condition in which the force of the blood is too high that can cause damage and health problem. </a:t>
            </a:r>
          </a:p>
        </p:txBody>
      </p:sp>
      <p:sp>
        <p:nvSpPr>
          <p:cNvPr id="5" name="TextBox 4"/>
          <p:cNvSpPr txBox="1"/>
          <p:nvPr/>
        </p:nvSpPr>
        <p:spPr>
          <a:xfrm>
            <a:off x="731519" y="2638175"/>
            <a:ext cx="22520366" cy="3785652"/>
          </a:xfrm>
          <a:prstGeom prst="rect">
            <a:avLst/>
          </a:prstGeom>
          <a:noFill/>
        </p:spPr>
        <p:txBody>
          <a:bodyPr wrap="square" rtlCol="1">
            <a:spAutoFit/>
          </a:bodyPr>
          <a:lstStyle/>
          <a:p>
            <a:r>
              <a:rPr lang="en-US" sz="4000" b="1" dirty="0" smtClean="0">
                <a:solidFill>
                  <a:srgbClr val="0070C0"/>
                </a:solidFill>
              </a:rPr>
              <a:t>Epidemiology:</a:t>
            </a:r>
          </a:p>
          <a:p>
            <a:r>
              <a:rPr lang="en-US" sz="3200" dirty="0" smtClean="0"/>
              <a:t>prevalence: 25-30% of adult population, only 6% of diagnosed hypertension patient have a goal BP even </a:t>
            </a:r>
            <a:r>
              <a:rPr lang="en-US" sz="3200" dirty="0" smtClean="0">
                <a:solidFill>
                  <a:schemeClr val="bg1">
                    <a:lumMod val="50000"/>
                  </a:schemeClr>
                </a:solidFill>
              </a:rPr>
              <a:t>after correct treatment.</a:t>
            </a:r>
          </a:p>
          <a:p>
            <a:r>
              <a:rPr lang="en-US" sz="3200" dirty="0" smtClean="0"/>
              <a:t>It is usually asymptomatic and that’s why it is called silent killer. </a:t>
            </a:r>
            <a:r>
              <a:rPr lang="en-US" sz="3200" dirty="0">
                <a:solidFill>
                  <a:srgbClr val="00B050"/>
                </a:solidFill>
              </a:rPr>
              <a:t>Untreated hypertension, hypotension will lead to target organ damage. The damage occurring in major organs fed by the circulatory system (heart, kidneys, brain, eyes</a:t>
            </a:r>
            <a:r>
              <a:rPr lang="en-US" sz="3200" dirty="0" smtClean="0">
                <a:solidFill>
                  <a:srgbClr val="00B050"/>
                </a:solidFill>
              </a:rPr>
              <a:t>).</a:t>
            </a:r>
          </a:p>
          <a:p>
            <a:r>
              <a:rPr lang="en-US" sz="3200" dirty="0"/>
              <a:t>Number One cause of death</a:t>
            </a:r>
          </a:p>
          <a:p>
            <a:endParaRPr lang="ar-SA" sz="3200" dirty="0">
              <a:solidFill>
                <a:srgbClr val="00B050"/>
              </a:solidFill>
            </a:endParaRPr>
          </a:p>
          <a:p>
            <a:endParaRPr lang="ar-SA" sz="3600" dirty="0">
              <a:solidFill>
                <a:srgbClr val="0070C0"/>
              </a:solidFill>
            </a:endParaRPr>
          </a:p>
        </p:txBody>
      </p:sp>
      <p:sp>
        <p:nvSpPr>
          <p:cNvPr id="6" name="TextBox 5"/>
          <p:cNvSpPr txBox="1"/>
          <p:nvPr/>
        </p:nvSpPr>
        <p:spPr>
          <a:xfrm>
            <a:off x="731519" y="6167795"/>
            <a:ext cx="21658217" cy="2677656"/>
          </a:xfrm>
          <a:prstGeom prst="rect">
            <a:avLst/>
          </a:prstGeom>
          <a:noFill/>
        </p:spPr>
        <p:txBody>
          <a:bodyPr wrap="square" rtlCol="1">
            <a:spAutoFit/>
          </a:bodyPr>
          <a:lstStyle/>
          <a:p>
            <a:r>
              <a:rPr lang="en-US" sz="4000" b="1" dirty="0" smtClean="0">
                <a:solidFill>
                  <a:srgbClr val="0070C0"/>
                </a:solidFill>
              </a:rPr>
              <a:t>Classified into 2 types: </a:t>
            </a:r>
            <a:endParaRPr lang="en-US" sz="4000" b="1" dirty="0" smtClean="0">
              <a:solidFill>
                <a:srgbClr val="FFC000"/>
              </a:solidFill>
            </a:endParaRPr>
          </a:p>
          <a:p>
            <a:r>
              <a:rPr lang="en-US" sz="3200" dirty="0" smtClean="0">
                <a:solidFill>
                  <a:schemeClr val="bg1">
                    <a:lumMod val="50000"/>
                  </a:schemeClr>
                </a:solidFill>
              </a:rPr>
              <a:t>1-primary (essential): no identifiable cause, tends to develop gradually.</a:t>
            </a:r>
          </a:p>
          <a:p>
            <a:r>
              <a:rPr lang="en-US" sz="3200" dirty="0" smtClean="0">
                <a:solidFill>
                  <a:schemeClr val="bg1">
                    <a:lumMod val="50000"/>
                  </a:schemeClr>
                </a:solidFill>
              </a:rPr>
              <a:t>2-secondary: *secondary to another disease (kidney disease, adrenal gland tumors) it occurs suddenly.</a:t>
            </a:r>
          </a:p>
          <a:p>
            <a:r>
              <a:rPr lang="en-US" sz="3200" dirty="0" smtClean="0">
                <a:solidFill>
                  <a:schemeClr val="bg1">
                    <a:lumMod val="50000"/>
                  </a:schemeClr>
                </a:solidFill>
              </a:rPr>
              <a:t>*drug-induced hypertension, caused by a response to medication, as Estrogens, NSAIDs, corticosteroid, caffeine.</a:t>
            </a:r>
          </a:p>
          <a:p>
            <a:r>
              <a:rPr lang="en-US" sz="3200" dirty="0" smtClean="0">
                <a:solidFill>
                  <a:schemeClr val="bg1">
                    <a:lumMod val="50000"/>
                  </a:schemeClr>
                </a:solidFill>
              </a:rPr>
              <a:t>*rebound hypertension  occurs after you stop taking or lower the dose of drug </a:t>
            </a:r>
            <a:r>
              <a:rPr lang="en-US" sz="3200" dirty="0" err="1" smtClean="0">
                <a:solidFill>
                  <a:schemeClr val="bg1">
                    <a:lumMod val="50000"/>
                  </a:schemeClr>
                </a:solidFill>
              </a:rPr>
              <a:t>e.g.clonidine</a:t>
            </a:r>
            <a:r>
              <a:rPr lang="en-US" sz="3200" dirty="0" smtClean="0">
                <a:solidFill>
                  <a:srgbClr val="FFC000"/>
                </a:solidFill>
              </a:rPr>
              <a:t>.</a:t>
            </a:r>
          </a:p>
        </p:txBody>
      </p:sp>
    </p:spTree>
    <p:extLst>
      <p:ext uri="{BB962C8B-B14F-4D97-AF65-F5344CB8AC3E}">
        <p14:creationId xmlns:p14="http://schemas.microsoft.com/office/powerpoint/2010/main" val="367239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837" y="217420"/>
            <a:ext cx="10280822" cy="4985980"/>
          </a:xfrm>
          <a:prstGeom prst="rect">
            <a:avLst/>
          </a:prstGeom>
          <a:noFill/>
        </p:spPr>
        <p:txBody>
          <a:bodyPr wrap="square" rtlCol="0">
            <a:spAutoFit/>
          </a:bodyPr>
          <a:lstStyle/>
          <a:p>
            <a:r>
              <a:rPr lang="en-US" sz="4000" b="1" dirty="0" smtClean="0">
                <a:solidFill>
                  <a:srgbClr val="0070C0"/>
                </a:solidFill>
              </a:rPr>
              <a:t>The </a:t>
            </a:r>
            <a:r>
              <a:rPr lang="en-US" sz="4000" b="1" dirty="0">
                <a:solidFill>
                  <a:srgbClr val="0070C0"/>
                </a:solidFill>
              </a:rPr>
              <a:t>rule of halves of Hypertension</a:t>
            </a:r>
          </a:p>
          <a:p>
            <a:endParaRPr lang="en-US" dirty="0"/>
          </a:p>
          <a:p>
            <a:endParaRPr lang="en-US" dirty="0"/>
          </a:p>
          <a:p>
            <a:pPr marL="457200" indent="-457200">
              <a:buFont typeface="Arial" charset="0"/>
              <a:buChar char="•"/>
            </a:pPr>
            <a:r>
              <a:rPr lang="en-US" sz="3200" dirty="0" smtClean="0"/>
              <a:t>For </a:t>
            </a:r>
            <a:r>
              <a:rPr lang="en-US" sz="3200" dirty="0"/>
              <a:t>every 800 adults in the community</a:t>
            </a:r>
          </a:p>
          <a:p>
            <a:pPr marL="457200" indent="-457200">
              <a:buFont typeface="Arial" charset="0"/>
              <a:buChar char="•"/>
            </a:pPr>
            <a:r>
              <a:rPr lang="en-US" sz="3200" dirty="0"/>
              <a:t>400 are hypertensive (either ↑ SBP or ↑ DBP       or both)</a:t>
            </a:r>
          </a:p>
          <a:p>
            <a:pPr marL="457200" indent="-457200">
              <a:buFont typeface="Arial" charset="0"/>
              <a:buChar char="•"/>
            </a:pPr>
            <a:r>
              <a:rPr lang="en-US" sz="3200" dirty="0"/>
              <a:t>Of them only 200 are diagnosed HT</a:t>
            </a:r>
          </a:p>
          <a:p>
            <a:pPr marL="457200" indent="-457200">
              <a:buFont typeface="Arial" charset="0"/>
              <a:buChar char="•"/>
            </a:pPr>
            <a:r>
              <a:rPr lang="en-US" sz="3200" dirty="0"/>
              <a:t>Of them only 100 are started on treatment</a:t>
            </a:r>
          </a:p>
          <a:p>
            <a:pPr marL="457200" indent="-457200">
              <a:buFont typeface="Arial" charset="0"/>
              <a:buChar char="•"/>
            </a:pPr>
            <a:r>
              <a:rPr lang="en-US" sz="3200" dirty="0"/>
              <a:t>Of them only 50 are on correct drug</a:t>
            </a:r>
          </a:p>
          <a:p>
            <a:pPr marL="457200" indent="-457200">
              <a:buFont typeface="Arial" charset="0"/>
              <a:buChar char="•"/>
            </a:pPr>
            <a:r>
              <a:rPr lang="en-US" sz="3200" dirty="0"/>
              <a:t>Of them in only 25 the goal B.P. is attained</a:t>
            </a:r>
          </a:p>
          <a:p>
            <a:pPr marL="457200" indent="-457200">
              <a:buFont typeface="Arial" charset="0"/>
              <a:buChar char="•"/>
            </a:pPr>
            <a:r>
              <a:rPr lang="en-US" sz="3200" dirty="0"/>
              <a:t>Means 25 ÷ 400 = 6% only have goal BP</a:t>
            </a:r>
          </a:p>
          <a:p>
            <a:endParaRPr lang="en-US" dirty="0"/>
          </a:p>
        </p:txBody>
      </p:sp>
      <p:sp>
        <p:nvSpPr>
          <p:cNvPr id="3" name="TextBox 2"/>
          <p:cNvSpPr txBox="1"/>
          <p:nvPr/>
        </p:nvSpPr>
        <p:spPr>
          <a:xfrm>
            <a:off x="181637" y="8455030"/>
            <a:ext cx="5159037" cy="707886"/>
          </a:xfrm>
          <a:prstGeom prst="rect">
            <a:avLst/>
          </a:prstGeom>
          <a:noFill/>
        </p:spPr>
        <p:txBody>
          <a:bodyPr wrap="square" rtlCol="1">
            <a:spAutoFit/>
          </a:bodyPr>
          <a:lstStyle/>
          <a:p>
            <a:r>
              <a:rPr lang="en-US" sz="4000" b="1" dirty="0" smtClean="0">
                <a:solidFill>
                  <a:srgbClr val="0070C0"/>
                </a:solidFill>
              </a:rPr>
              <a:t>Stages of </a:t>
            </a:r>
            <a:r>
              <a:rPr lang="en-US" sz="4000" b="1" smtClean="0">
                <a:solidFill>
                  <a:srgbClr val="0070C0"/>
                </a:solidFill>
              </a:rPr>
              <a:t>hypertension:</a:t>
            </a:r>
            <a:endParaRPr lang="en-US" sz="4000" b="1" dirty="0" smtClean="0">
              <a:solidFill>
                <a:srgbClr val="0070C0"/>
              </a:solidFill>
            </a:endParaRPr>
          </a:p>
        </p:txBody>
      </p:sp>
      <p:sp>
        <p:nvSpPr>
          <p:cNvPr id="4" name="Rectangle 3"/>
          <p:cNvSpPr/>
          <p:nvPr/>
        </p:nvSpPr>
        <p:spPr>
          <a:xfrm>
            <a:off x="5758248" y="7478900"/>
            <a:ext cx="4674653" cy="2660147"/>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en-US" sz="3600" dirty="0" smtClean="0">
                <a:solidFill>
                  <a:srgbClr val="00B050"/>
                </a:solidFill>
              </a:rPr>
              <a:t>-Not </a:t>
            </a:r>
            <a:r>
              <a:rPr lang="en-US" sz="3600" dirty="0">
                <a:solidFill>
                  <a:srgbClr val="00B050"/>
                </a:solidFill>
              </a:rPr>
              <a:t>important to know, mostly related to </a:t>
            </a:r>
            <a:r>
              <a:rPr lang="en-US" sz="3600" dirty="0" smtClean="0">
                <a:solidFill>
                  <a:srgbClr val="00B050"/>
                </a:solidFill>
              </a:rPr>
              <a:t>physiology.</a:t>
            </a:r>
          </a:p>
          <a:p>
            <a:r>
              <a:rPr lang="en-US" sz="3600" dirty="0" smtClean="0">
                <a:solidFill>
                  <a:srgbClr val="00B050"/>
                </a:solidFill>
              </a:rPr>
              <a:t>-Target BP for diabetics is &lt;130/80</a:t>
            </a:r>
            <a:endParaRPr lang="en-US" sz="3600" dirty="0">
              <a:solidFill>
                <a:srgbClr val="00B050"/>
              </a:solidFill>
            </a:endParaRPr>
          </a:p>
        </p:txBody>
      </p:sp>
      <p:pic>
        <p:nvPicPr>
          <p:cNvPr id="5" name="Picture 4"/>
          <p:cNvPicPr>
            <a:picLocks noChangeAspect="1"/>
          </p:cNvPicPr>
          <p:nvPr/>
        </p:nvPicPr>
        <p:blipFill>
          <a:blip r:embed="rId3"/>
          <a:stretch>
            <a:fillRect/>
          </a:stretch>
        </p:blipFill>
        <p:spPr>
          <a:xfrm>
            <a:off x="11268048" y="7005382"/>
            <a:ext cx="10437222" cy="3607185"/>
          </a:xfrm>
          <a:prstGeom prst="rect">
            <a:avLst/>
          </a:prstGeom>
        </p:spPr>
      </p:pic>
      <p:pic>
        <p:nvPicPr>
          <p:cNvPr id="6" name="Picture 2" descr="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98659" y="802195"/>
            <a:ext cx="11176000" cy="537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ChangeArrowheads="1"/>
          </p:cNvSpPr>
          <p:nvPr/>
        </p:nvSpPr>
        <p:spPr bwMode="auto">
          <a:xfrm>
            <a:off x="12595184" y="217420"/>
            <a:ext cx="87450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4000" b="1" dirty="0">
                <a:solidFill>
                  <a:srgbClr val="0070C0"/>
                </a:solidFill>
              </a:rPr>
              <a:t>FACTORS IN BLOOD PRESSURE CONTROL</a:t>
            </a:r>
          </a:p>
        </p:txBody>
      </p:sp>
    </p:spTree>
    <p:extLst>
      <p:ext uri="{BB962C8B-B14F-4D97-AF65-F5344CB8AC3E}">
        <p14:creationId xmlns:p14="http://schemas.microsoft.com/office/powerpoint/2010/main" val="2110031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4765" y="444137"/>
            <a:ext cx="22938377" cy="4216539"/>
          </a:xfrm>
          <a:prstGeom prst="rect">
            <a:avLst/>
          </a:prstGeom>
          <a:noFill/>
        </p:spPr>
        <p:txBody>
          <a:bodyPr wrap="square" rtlCol="1">
            <a:spAutoFit/>
          </a:bodyPr>
          <a:lstStyle/>
          <a:p>
            <a:r>
              <a:rPr lang="en-US" sz="4800" b="1" dirty="0" smtClean="0">
                <a:solidFill>
                  <a:srgbClr val="0070C0"/>
                </a:solidFill>
              </a:rPr>
              <a:t>1-lifestyle modification:</a:t>
            </a:r>
          </a:p>
          <a:p>
            <a:r>
              <a:rPr lang="en-US" sz="4400" dirty="0" smtClean="0">
                <a:solidFill>
                  <a:schemeClr val="bg1">
                    <a:lumMod val="50000"/>
                  </a:schemeClr>
                </a:solidFill>
              </a:rPr>
              <a:t>Risk factor :</a:t>
            </a:r>
            <a:r>
              <a:rPr lang="en-US" sz="4400" dirty="0">
                <a:solidFill>
                  <a:schemeClr val="bg1">
                    <a:lumMod val="50000"/>
                  </a:schemeClr>
                </a:solidFill>
              </a:rPr>
              <a:t> </a:t>
            </a:r>
            <a:r>
              <a:rPr lang="en-US" sz="4400" dirty="0" smtClean="0">
                <a:solidFill>
                  <a:schemeClr val="bg1">
                    <a:lumMod val="50000"/>
                  </a:schemeClr>
                </a:solidFill>
              </a:rPr>
              <a:t>*old age, obesity, tobacco smoking, lack of physical activities</a:t>
            </a:r>
          </a:p>
          <a:p>
            <a:r>
              <a:rPr lang="en-US" sz="4400" dirty="0" smtClean="0">
                <a:solidFill>
                  <a:schemeClr val="bg1">
                    <a:lumMod val="50000"/>
                  </a:schemeClr>
                </a:solidFill>
              </a:rPr>
              <a:t>*chronic condition such as kidney disease and diabetes.</a:t>
            </a:r>
          </a:p>
          <a:p>
            <a:r>
              <a:rPr lang="en-US" sz="4400" dirty="0" smtClean="0">
                <a:solidFill>
                  <a:schemeClr val="bg1">
                    <a:lumMod val="50000"/>
                  </a:schemeClr>
                </a:solidFill>
              </a:rPr>
              <a:t>*increased salt (sodium) intake, decrease the potassium. </a:t>
            </a:r>
            <a:r>
              <a:rPr lang="en-US" sz="4400" dirty="0">
                <a:solidFill>
                  <a:schemeClr val="bg1">
                    <a:lumMod val="50000"/>
                  </a:schemeClr>
                </a:solidFill>
              </a:rPr>
              <a:t>decrease </a:t>
            </a:r>
            <a:r>
              <a:rPr lang="en-US" sz="4400" dirty="0" smtClean="0">
                <a:solidFill>
                  <a:srgbClr val="00B050"/>
                </a:solidFill>
              </a:rPr>
              <a:t>V6</a:t>
            </a:r>
          </a:p>
          <a:p>
            <a:r>
              <a:rPr lang="en-US" sz="4400" dirty="0" smtClean="0">
                <a:solidFill>
                  <a:schemeClr val="bg1">
                    <a:lumMod val="50000"/>
                  </a:schemeClr>
                </a:solidFill>
              </a:rPr>
              <a:t>So the patient should follow the lifestyle modification to decrease these risk factor.</a:t>
            </a:r>
          </a:p>
          <a:p>
            <a:r>
              <a:rPr lang="en-US" sz="4400" dirty="0" smtClean="0"/>
              <a:t>   </a:t>
            </a:r>
          </a:p>
        </p:txBody>
      </p:sp>
      <p:sp>
        <p:nvSpPr>
          <p:cNvPr id="3" name="TextBox 2"/>
          <p:cNvSpPr txBox="1"/>
          <p:nvPr/>
        </p:nvSpPr>
        <p:spPr>
          <a:xfrm>
            <a:off x="574765" y="4095325"/>
            <a:ext cx="16851085" cy="2185214"/>
          </a:xfrm>
          <a:prstGeom prst="rect">
            <a:avLst/>
          </a:prstGeom>
          <a:noFill/>
        </p:spPr>
        <p:txBody>
          <a:bodyPr wrap="square" rtlCol="1">
            <a:spAutoFit/>
          </a:bodyPr>
          <a:lstStyle/>
          <a:p>
            <a:r>
              <a:rPr lang="en-US" sz="4800" b="1" dirty="0" smtClean="0">
                <a:solidFill>
                  <a:srgbClr val="0070C0"/>
                </a:solidFill>
              </a:rPr>
              <a:t>2-drug thereby: </a:t>
            </a:r>
          </a:p>
          <a:p>
            <a:r>
              <a:rPr lang="en-US" sz="4400" dirty="0" smtClean="0"/>
              <a:t>The target BP = &lt; 140/90 mmHg</a:t>
            </a:r>
          </a:p>
          <a:p>
            <a:r>
              <a:rPr lang="en-US" sz="4400" dirty="0" smtClean="0"/>
              <a:t>Diabetes </a:t>
            </a:r>
            <a:r>
              <a:rPr lang="en-US" sz="4400" dirty="0" err="1" smtClean="0"/>
              <a:t>melitus</a:t>
            </a:r>
            <a:r>
              <a:rPr lang="en-US" sz="4400" dirty="0" smtClean="0"/>
              <a:t> = &lt; 130/80 mmHg</a:t>
            </a:r>
          </a:p>
        </p:txBody>
      </p:sp>
      <p:sp>
        <p:nvSpPr>
          <p:cNvPr id="4" name="TextBox 3"/>
          <p:cNvSpPr txBox="1"/>
          <p:nvPr/>
        </p:nvSpPr>
        <p:spPr>
          <a:xfrm>
            <a:off x="574765" y="6549953"/>
            <a:ext cx="16156283" cy="4893647"/>
          </a:xfrm>
          <a:prstGeom prst="rect">
            <a:avLst/>
          </a:prstGeom>
          <a:noFill/>
        </p:spPr>
        <p:txBody>
          <a:bodyPr wrap="square" rtlCol="1">
            <a:spAutoFit/>
          </a:bodyPr>
          <a:lstStyle/>
          <a:p>
            <a:r>
              <a:rPr lang="en-US" sz="4800" b="1" dirty="0">
                <a:solidFill>
                  <a:srgbClr val="0070C0"/>
                </a:solidFill>
              </a:rPr>
              <a:t>3-Classification of Antihypertensive </a:t>
            </a:r>
            <a:r>
              <a:rPr lang="en-US" sz="4800" b="1" dirty="0" smtClean="0">
                <a:solidFill>
                  <a:srgbClr val="0070C0"/>
                </a:solidFill>
              </a:rPr>
              <a:t>drugs (drug management):</a:t>
            </a:r>
          </a:p>
          <a:p>
            <a:r>
              <a:rPr lang="en-US" sz="4400" dirty="0" smtClean="0"/>
              <a:t>*diuretics.</a:t>
            </a:r>
          </a:p>
          <a:p>
            <a:r>
              <a:rPr lang="en-US" sz="4400" dirty="0" smtClean="0"/>
              <a:t>*ACE Inhibitors.</a:t>
            </a:r>
          </a:p>
          <a:p>
            <a:r>
              <a:rPr lang="en-US" sz="4400" dirty="0" smtClean="0"/>
              <a:t>*ARB.(angiotensin </a:t>
            </a:r>
            <a:r>
              <a:rPr lang="en-US" sz="4400" dirty="0" err="1" smtClean="0"/>
              <a:t>rceptors</a:t>
            </a:r>
            <a:r>
              <a:rPr lang="en-US" sz="4400" dirty="0" smtClean="0"/>
              <a:t> blockers) </a:t>
            </a:r>
          </a:p>
          <a:p>
            <a:r>
              <a:rPr lang="en-US" sz="4400" dirty="0" smtClean="0"/>
              <a:t>*calcium channel blockers.</a:t>
            </a:r>
          </a:p>
          <a:p>
            <a:r>
              <a:rPr lang="en-US" sz="4400" dirty="0" smtClean="0"/>
              <a:t>*vasodilators.</a:t>
            </a:r>
          </a:p>
          <a:p>
            <a:r>
              <a:rPr lang="en-US" sz="4400" dirty="0" smtClean="0"/>
              <a:t>*drugs acting on the sympathetic nerves system.  </a:t>
            </a:r>
            <a:endParaRPr lang="ar-SA" sz="4400" dirty="0"/>
          </a:p>
        </p:txBody>
      </p:sp>
    </p:spTree>
    <p:extLst>
      <p:ext uri="{BB962C8B-B14F-4D97-AF65-F5344CB8AC3E}">
        <p14:creationId xmlns:p14="http://schemas.microsoft.com/office/powerpoint/2010/main" val="1506014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245930001"/>
              </p:ext>
            </p:extLst>
          </p:nvPr>
        </p:nvGraphicFramePr>
        <p:xfrm>
          <a:off x="-1" y="0"/>
          <a:ext cx="23766464" cy="12369801"/>
        </p:xfrm>
        <a:graphic>
          <a:graphicData uri="http://schemas.openxmlformats.org/drawingml/2006/table">
            <a:tbl>
              <a:tblPr rtl="1" firstRow="1" bandRow="1">
                <a:tableStyleId>{FABFCF23-3B69-468F-B69F-88F6DE6A72F2}</a:tableStyleId>
              </a:tblPr>
              <a:tblGrid>
                <a:gridCol w="5941616"/>
                <a:gridCol w="5941616"/>
                <a:gridCol w="8737695"/>
                <a:gridCol w="3145537"/>
              </a:tblGrid>
              <a:tr h="1106674">
                <a:tc gridSpan="4">
                  <a:txBody>
                    <a:bodyPr/>
                    <a:lstStyle/>
                    <a:p>
                      <a:pPr algn="ctr" rtl="1"/>
                      <a:r>
                        <a:rPr lang="en-US" sz="6600" dirty="0" smtClean="0">
                          <a:latin typeface="+mn-lt"/>
                        </a:rPr>
                        <a:t>Diuretics</a:t>
                      </a:r>
                      <a:endParaRPr lang="ar-SA" sz="6600" dirty="0">
                        <a:latin typeface="+mn-lt"/>
                      </a:endParaRPr>
                    </a:p>
                  </a:txBody>
                  <a:tcPr/>
                </a:tc>
                <a:tc hMerge="1">
                  <a:txBody>
                    <a:bodyPr/>
                    <a:lstStyle/>
                    <a:p>
                      <a:pPr algn="ctr" rtl="1"/>
                      <a:endParaRPr lang="ar-SA" dirty="0"/>
                    </a:p>
                  </a:txBody>
                  <a:tcPr/>
                </a:tc>
                <a:tc hMerge="1">
                  <a:txBody>
                    <a:bodyPr/>
                    <a:lstStyle/>
                    <a:p>
                      <a:pPr algn="ctr" rtl="1"/>
                      <a:endParaRPr lang="ar-SA" sz="4800" dirty="0"/>
                    </a:p>
                  </a:txBody>
                  <a:tcPr/>
                </a:tc>
                <a:tc hMerge="1">
                  <a:txBody>
                    <a:bodyPr/>
                    <a:lstStyle/>
                    <a:p>
                      <a:pPr algn="ctr" rtl="1"/>
                      <a:endParaRPr lang="ar-SA" sz="4800" dirty="0">
                        <a:latin typeface="+mn-lt"/>
                      </a:endParaRPr>
                    </a:p>
                  </a:txBody>
                  <a:tcPr>
                    <a:solidFill>
                      <a:schemeClr val="bg2">
                        <a:lumMod val="75000"/>
                      </a:schemeClr>
                    </a:solidFill>
                  </a:tcPr>
                </a:tc>
              </a:tr>
              <a:tr h="2133585">
                <a:tc>
                  <a:txBody>
                    <a:bodyPr/>
                    <a:lstStyle/>
                    <a:p>
                      <a:pPr rtl="1"/>
                      <a:endParaRPr lang="ar-SA" dirty="0" smtClean="0"/>
                    </a:p>
                    <a:p>
                      <a:pPr algn="ctr" rtl="1"/>
                      <a:r>
                        <a:rPr lang="en-US" sz="4800" dirty="0" smtClean="0"/>
                        <a:t>Potassium</a:t>
                      </a:r>
                      <a:r>
                        <a:rPr lang="en-US" sz="4800" baseline="0" dirty="0" smtClean="0"/>
                        <a:t>-sparing diuretics </a:t>
                      </a:r>
                      <a:endParaRPr lang="ar-SA" sz="4800" dirty="0"/>
                    </a:p>
                  </a:txBody>
                  <a:tcPr>
                    <a:solidFill>
                      <a:schemeClr val="bg2">
                        <a:lumMod val="75000"/>
                      </a:schemeClr>
                    </a:solidFill>
                  </a:tcPr>
                </a:tc>
                <a:tc>
                  <a:txBody>
                    <a:bodyPr/>
                    <a:lstStyle/>
                    <a:p>
                      <a:pPr rtl="1"/>
                      <a:endParaRPr lang="en-US" dirty="0" smtClean="0"/>
                    </a:p>
                    <a:p>
                      <a:pPr algn="ctr" rtl="1"/>
                      <a:r>
                        <a:rPr lang="en-US" sz="4800" dirty="0" smtClean="0"/>
                        <a:t>Loop diuretics</a:t>
                      </a:r>
                    </a:p>
                    <a:p>
                      <a:pPr algn="ctr" rtl="1"/>
                      <a:endParaRPr lang="ar-SA" dirty="0"/>
                    </a:p>
                  </a:txBody>
                  <a:tcPr>
                    <a:solidFill>
                      <a:schemeClr val="bg2">
                        <a:lumMod val="75000"/>
                      </a:schemeClr>
                    </a:solidFill>
                  </a:tcPr>
                </a:tc>
                <a:tc>
                  <a:txBody>
                    <a:bodyPr/>
                    <a:lstStyle/>
                    <a:p>
                      <a:pPr algn="ctr" rtl="1"/>
                      <a:endParaRPr lang="en-US" dirty="0" smtClean="0"/>
                    </a:p>
                    <a:p>
                      <a:pPr algn="ctr" rtl="1"/>
                      <a:r>
                        <a:rPr lang="en-US" sz="4800" dirty="0" smtClean="0"/>
                        <a:t>Thiazides</a:t>
                      </a:r>
                      <a:endParaRPr lang="ar-SA" sz="4800" dirty="0"/>
                    </a:p>
                  </a:txBody>
                  <a:tcPr>
                    <a:solidFill>
                      <a:schemeClr val="bg2">
                        <a:lumMod val="75000"/>
                      </a:schemeClr>
                    </a:solidFill>
                  </a:tcPr>
                </a:tc>
                <a:tc>
                  <a:txBody>
                    <a:bodyPr/>
                    <a:lstStyle/>
                    <a:p>
                      <a:pPr algn="ctr" rtl="1"/>
                      <a:endParaRPr lang="ar-SA" sz="4800" dirty="0" smtClean="0"/>
                    </a:p>
                    <a:p>
                      <a:pPr algn="ctr" rtl="1"/>
                      <a:r>
                        <a:rPr lang="en-US" sz="4800" dirty="0" smtClean="0"/>
                        <a:t>Group</a:t>
                      </a:r>
                      <a:endParaRPr lang="ar-SA" sz="4800" dirty="0">
                        <a:latin typeface="+mn-lt"/>
                      </a:endParaRPr>
                    </a:p>
                  </a:txBody>
                  <a:tcPr>
                    <a:solidFill>
                      <a:schemeClr val="bg2">
                        <a:lumMod val="75000"/>
                      </a:schemeClr>
                    </a:solidFill>
                  </a:tcPr>
                </a:tc>
              </a:tr>
              <a:tr h="2146697">
                <a:tc>
                  <a:txBody>
                    <a:bodyPr/>
                    <a:lstStyle/>
                    <a:p>
                      <a:pPr algn="ctr" rtl="1"/>
                      <a:r>
                        <a:rPr lang="en-US" sz="4000" dirty="0" smtClean="0"/>
                        <a:t>Aldosterone antagonists</a:t>
                      </a:r>
                      <a:r>
                        <a:rPr lang="en-US" sz="4000" baseline="0" dirty="0" smtClean="0"/>
                        <a:t>.</a:t>
                      </a:r>
                      <a:endParaRPr lang="ar-SA" sz="4000" dirty="0"/>
                    </a:p>
                  </a:txBody>
                  <a:tcPr anchor="ctr"/>
                </a:tc>
                <a:tc>
                  <a:txBody>
                    <a:bodyPr/>
                    <a:lstStyle/>
                    <a:p>
                      <a:pPr algn="ctr" rtl="1"/>
                      <a:r>
                        <a:rPr lang="en-US" sz="4000" dirty="0" err="1" smtClean="0"/>
                        <a:t>Furosmide</a:t>
                      </a:r>
                      <a:r>
                        <a:rPr lang="en-US" sz="4000" baseline="0" dirty="0" smtClean="0"/>
                        <a:t>.</a:t>
                      </a:r>
                    </a:p>
                    <a:p>
                      <a:pPr algn="ctr" rtl="1"/>
                      <a:endParaRPr lang="ar-SA" dirty="0"/>
                    </a:p>
                  </a:txBody>
                  <a:tcPr anchor="ctr"/>
                </a:tc>
                <a:tc>
                  <a:txBody>
                    <a:bodyPr/>
                    <a:lstStyle/>
                    <a:p>
                      <a:pPr algn="ctr" rtl="1"/>
                      <a:r>
                        <a:rPr lang="en-US" sz="3600" dirty="0" smtClean="0">
                          <a:solidFill>
                            <a:schemeClr val="tx1"/>
                          </a:solidFill>
                        </a:rPr>
                        <a:t>Hydro-</a:t>
                      </a:r>
                      <a:r>
                        <a:rPr lang="en-US" sz="3600" dirty="0" err="1" smtClean="0">
                          <a:solidFill>
                            <a:schemeClr val="tx1"/>
                          </a:solidFill>
                        </a:rPr>
                        <a:t>chlorothiazide</a:t>
                      </a:r>
                      <a:r>
                        <a:rPr lang="en-US" sz="3600" dirty="0" smtClean="0">
                          <a:solidFill>
                            <a:schemeClr val="tx1"/>
                          </a:solidFill>
                        </a:rPr>
                        <a:t>,</a:t>
                      </a:r>
                    </a:p>
                    <a:p>
                      <a:pPr algn="ctr" rtl="1"/>
                      <a:r>
                        <a:rPr lang="en-US" sz="3600" dirty="0" err="1" smtClean="0">
                          <a:solidFill>
                            <a:schemeClr val="tx1"/>
                          </a:solidFill>
                        </a:rPr>
                        <a:t>Chlorthiazide</a:t>
                      </a:r>
                      <a:r>
                        <a:rPr lang="en-US" sz="3600" dirty="0" smtClean="0">
                          <a:solidFill>
                            <a:schemeClr val="tx1"/>
                          </a:solidFill>
                        </a:rPr>
                        <a:t>,</a:t>
                      </a:r>
                    </a:p>
                    <a:p>
                      <a:pPr algn="ctr" rtl="1"/>
                      <a:r>
                        <a:rPr lang="en-US" sz="3600" dirty="0" err="1" smtClean="0">
                          <a:solidFill>
                            <a:schemeClr val="tx1"/>
                          </a:solidFill>
                        </a:rPr>
                        <a:t>Chlorthalidone</a:t>
                      </a:r>
                      <a:r>
                        <a:rPr lang="en-US" sz="3600" dirty="0" smtClean="0">
                          <a:solidFill>
                            <a:schemeClr val="tx1"/>
                          </a:solidFill>
                        </a:rPr>
                        <a:t> </a:t>
                      </a:r>
                      <a:r>
                        <a:rPr lang="en-US" sz="2800" dirty="0" smtClean="0">
                          <a:solidFill>
                            <a:srgbClr val="00B050"/>
                          </a:solidFill>
                        </a:rPr>
                        <a:t>(longer duration</a:t>
                      </a:r>
                      <a:r>
                        <a:rPr lang="en-US" sz="2800" baseline="0" dirty="0" smtClean="0">
                          <a:solidFill>
                            <a:srgbClr val="00B050"/>
                          </a:solidFill>
                        </a:rPr>
                        <a:t> of action)</a:t>
                      </a:r>
                      <a:endParaRPr lang="en-US" sz="3200" dirty="0" smtClean="0">
                        <a:solidFill>
                          <a:srgbClr val="00B050"/>
                        </a:solidFill>
                      </a:endParaRPr>
                    </a:p>
                  </a:txBody>
                  <a:tcPr/>
                </a:tc>
                <a:tc>
                  <a:txBody>
                    <a:bodyPr/>
                    <a:lstStyle/>
                    <a:p>
                      <a:pPr algn="ctr" rtl="1"/>
                      <a:endParaRPr lang="en-US" dirty="0" smtClean="0"/>
                    </a:p>
                    <a:p>
                      <a:pPr algn="ctr" rtl="1"/>
                      <a:r>
                        <a:rPr lang="en-US" sz="4800" dirty="0" smtClean="0"/>
                        <a:t>Examples</a:t>
                      </a:r>
                      <a:endParaRPr lang="ar-SA" sz="4800" dirty="0"/>
                    </a:p>
                  </a:txBody>
                  <a:tcPr>
                    <a:solidFill>
                      <a:schemeClr val="bg2">
                        <a:lumMod val="75000"/>
                      </a:schemeClr>
                    </a:solidFill>
                  </a:tcPr>
                </a:tc>
              </a:tr>
              <a:tr h="3626740">
                <a:tc>
                  <a:txBody>
                    <a:bodyPr/>
                    <a:lstStyle/>
                    <a:p>
                      <a:pPr algn="ctr" rtl="1"/>
                      <a:r>
                        <a:rPr lang="en-US" dirty="0" smtClean="0"/>
                        <a:t> </a:t>
                      </a:r>
                      <a:r>
                        <a:rPr lang="en-US" sz="3600" dirty="0" smtClean="0"/>
                        <a:t>minimal effect in lowering</a:t>
                      </a:r>
                      <a:r>
                        <a:rPr lang="en-US" sz="3600" baseline="0" dirty="0" smtClean="0"/>
                        <a:t> BP</a:t>
                      </a:r>
                      <a:endParaRPr lang="ar-SA" sz="3600" dirty="0"/>
                    </a:p>
                  </a:txBody>
                  <a:tcPr anchor="ctr"/>
                </a:tc>
                <a:tc>
                  <a:txBody>
                    <a:bodyPr/>
                    <a:lstStyle/>
                    <a:p>
                      <a:pPr algn="ctr" rtl="1"/>
                      <a:r>
                        <a:rPr lang="en-US" sz="3600" dirty="0" smtClean="0"/>
                        <a:t>*</a:t>
                      </a:r>
                      <a:r>
                        <a:rPr lang="en-US" sz="3600" dirty="0" smtClean="0">
                          <a:solidFill>
                            <a:srgbClr val="FF0000"/>
                          </a:solidFill>
                        </a:rPr>
                        <a:t>hypertension with</a:t>
                      </a:r>
                      <a:r>
                        <a:rPr lang="en-US" sz="3600" baseline="0" dirty="0" smtClean="0">
                          <a:solidFill>
                            <a:srgbClr val="FF0000"/>
                          </a:solidFill>
                        </a:rPr>
                        <a:t> renal impairment.</a:t>
                      </a:r>
                    </a:p>
                    <a:p>
                      <a:pPr algn="ctr" rtl="0"/>
                      <a:r>
                        <a:rPr lang="en-US" sz="3600" baseline="0" dirty="0" smtClean="0"/>
                        <a:t>*in heart </a:t>
                      </a:r>
                      <a:r>
                        <a:rPr lang="en-US" sz="3600" baseline="0" dirty="0" smtClean="0">
                          <a:solidFill>
                            <a:schemeClr val="tx1"/>
                          </a:solidFill>
                        </a:rPr>
                        <a:t>failure</a:t>
                      </a:r>
                      <a:r>
                        <a:rPr lang="en-US" sz="3600" baseline="0" dirty="0" smtClean="0">
                          <a:solidFill>
                            <a:srgbClr val="FFC000"/>
                          </a:solidFill>
                        </a:rPr>
                        <a:t> </a:t>
                      </a:r>
                      <a:r>
                        <a:rPr lang="en-US" sz="2800" baseline="0" dirty="0" smtClean="0">
                          <a:solidFill>
                            <a:schemeClr val="bg1">
                              <a:lumMod val="50000"/>
                            </a:schemeClr>
                          </a:solidFill>
                        </a:rPr>
                        <a:t>to manage the symptoms </a:t>
                      </a:r>
                      <a:r>
                        <a:rPr lang="en-US" sz="2800" baseline="0" dirty="0" smtClean="0">
                          <a:solidFill>
                            <a:schemeClr val="tx1"/>
                          </a:solidFill>
                        </a:rPr>
                        <a:t>(edema)</a:t>
                      </a:r>
                    </a:p>
                    <a:p>
                      <a:pPr algn="ctr" rtl="0"/>
                      <a:r>
                        <a:rPr lang="en-US" sz="2800" baseline="0" dirty="0" smtClean="0">
                          <a:solidFill>
                            <a:schemeClr val="tx1"/>
                          </a:solidFill>
                        </a:rPr>
                        <a:t>more potent diuresis but with a smaller decrease in PVR</a:t>
                      </a:r>
                      <a:endParaRPr lang="ar-SA" sz="2800" dirty="0">
                        <a:solidFill>
                          <a:schemeClr val="tx1"/>
                        </a:solidFill>
                      </a:endParaRPr>
                    </a:p>
                  </a:txBody>
                  <a:tcPr anchor="ctr"/>
                </a:tc>
                <a:tc>
                  <a:txBody>
                    <a:bodyPr/>
                    <a:lstStyle/>
                    <a:p>
                      <a:pPr algn="ctr" rtl="0"/>
                      <a:r>
                        <a:rPr lang="en-US" sz="3600" dirty="0" smtClean="0"/>
                        <a:t>Use as initial drugs therapy</a:t>
                      </a:r>
                      <a:r>
                        <a:rPr lang="en-US" sz="3600" baseline="0" dirty="0" smtClean="0"/>
                        <a:t> for mild to moderate hypertension</a:t>
                      </a:r>
                    </a:p>
                    <a:p>
                      <a:pPr algn="ctr" rtl="0"/>
                      <a:r>
                        <a:rPr lang="en-US" sz="2000" dirty="0" smtClean="0"/>
                        <a:t>According to ALLHAT trial, </a:t>
                      </a:r>
                      <a:r>
                        <a:rPr lang="en-US" sz="2000" dirty="0" err="1" smtClean="0"/>
                        <a:t>chlorthalidone</a:t>
                      </a:r>
                      <a:r>
                        <a:rPr lang="en-US" sz="2000" dirty="0" smtClean="0"/>
                        <a:t> is superior to an ACE inhibitor, a calcium channel blocker and an alpha1-adrenergic antagonist in preventing one or more CVD events.</a:t>
                      </a:r>
                    </a:p>
                  </a:txBody>
                  <a:tcPr anchor="ctr"/>
                </a:tc>
                <a:tc>
                  <a:txBody>
                    <a:bodyPr/>
                    <a:lstStyle/>
                    <a:p>
                      <a:pPr algn="ctr" rtl="1"/>
                      <a:r>
                        <a:rPr lang="en-US" sz="4800" dirty="0" smtClean="0"/>
                        <a:t>uses</a:t>
                      </a:r>
                      <a:endParaRPr lang="ar-SA" sz="4800" dirty="0"/>
                    </a:p>
                  </a:txBody>
                  <a:tcPr anchor="ctr">
                    <a:solidFill>
                      <a:schemeClr val="bg2">
                        <a:lumMod val="75000"/>
                      </a:schemeClr>
                    </a:solidFill>
                  </a:tcPr>
                </a:tc>
              </a:tr>
              <a:tr h="3356105">
                <a:tc gridSpan="3">
                  <a:txBody>
                    <a:bodyPr/>
                    <a:lstStyle/>
                    <a:p>
                      <a:pPr algn="ctr" rtl="0"/>
                      <a:r>
                        <a:rPr lang="en-US" sz="3200" dirty="0" smtClean="0"/>
                        <a:t>the</a:t>
                      </a:r>
                      <a:r>
                        <a:rPr lang="en-US" sz="3200" baseline="0" dirty="0" smtClean="0"/>
                        <a:t> action will last for 4-6 weeks and then replaced by a decrease in PVR(Peripheral vascular resistance).</a:t>
                      </a:r>
                    </a:p>
                    <a:p>
                      <a:pPr algn="ctr" rtl="0"/>
                      <a:r>
                        <a:rPr lang="en-US" sz="3200" baseline="0" dirty="0" smtClean="0"/>
                        <a:t>The diuretics will lower the BP by increasing sodium and water excretion which will decrease the blood volume, resulting in a decrease in Cardiac output and </a:t>
                      </a:r>
                      <a:r>
                        <a:rPr lang="en-US" sz="3200" baseline="0" dirty="0" smtClean="0">
                          <a:solidFill>
                            <a:schemeClr val="bg1">
                              <a:lumMod val="50000"/>
                            </a:schemeClr>
                          </a:solidFill>
                        </a:rPr>
                        <a:t>renal blood flow</a:t>
                      </a:r>
                      <a:r>
                        <a:rPr lang="en-US" sz="3200" baseline="0" dirty="0" smtClean="0"/>
                        <a:t>. With long term treatment it will cause a </a:t>
                      </a:r>
                      <a:r>
                        <a:rPr lang="en-US" sz="3200" baseline="0" dirty="0" smtClean="0">
                          <a:solidFill>
                            <a:schemeClr val="tx1"/>
                          </a:solidFill>
                        </a:rPr>
                        <a:t>hypotension effect by decreasing the Peripheral resistance by  Na+ in vessel wall then  Na+ Ca++ exchange which  Ca++ in smooth muscles cell wall</a:t>
                      </a:r>
                      <a:r>
                        <a:rPr lang="en-US" sz="3200" baseline="0" dirty="0" smtClean="0">
                          <a:solidFill>
                            <a:srgbClr val="FFC000"/>
                          </a:solidFill>
                        </a:rPr>
                        <a:t> </a:t>
                      </a:r>
                      <a:r>
                        <a:rPr lang="en-US" sz="3200" baseline="0" dirty="0" smtClean="0">
                          <a:solidFill>
                            <a:schemeClr val="bg1">
                              <a:lumMod val="50000"/>
                            </a:schemeClr>
                          </a:solidFill>
                        </a:rPr>
                        <a:t>while the blood volume approaches a normal value.</a:t>
                      </a:r>
                      <a:r>
                        <a:rPr lang="en-US" sz="3200" baseline="0" dirty="0" smtClean="0"/>
                        <a:t> </a:t>
                      </a:r>
                      <a:r>
                        <a:rPr lang="en-US" sz="3200" b="1" baseline="0" dirty="0" smtClean="0">
                          <a:solidFill>
                            <a:srgbClr val="9B261F"/>
                          </a:solidFill>
                        </a:rPr>
                        <a:t>Important</a:t>
                      </a:r>
                      <a:endParaRPr lang="ar-SA" sz="3200" b="1" dirty="0">
                        <a:latin typeface="+mn-lt"/>
                      </a:endParaRPr>
                    </a:p>
                  </a:txBody>
                  <a:tcPr/>
                </a:tc>
                <a:tc hMerge="1">
                  <a:txBody>
                    <a:bodyPr/>
                    <a:lstStyle/>
                    <a:p>
                      <a:pPr rtl="1"/>
                      <a:endParaRPr lang="ar-SA" dirty="0"/>
                    </a:p>
                  </a:txBody>
                  <a:tcPr/>
                </a:tc>
                <a:tc hMerge="1">
                  <a:txBody>
                    <a:bodyPr/>
                    <a:lstStyle/>
                    <a:p>
                      <a:pPr rtl="1"/>
                      <a:endParaRPr lang="ar-SA" dirty="0"/>
                    </a:p>
                  </a:txBody>
                  <a:tcPr/>
                </a:tc>
                <a:tc>
                  <a:txBody>
                    <a:bodyPr/>
                    <a:lstStyle/>
                    <a:p>
                      <a:pPr algn="ctr" rtl="1"/>
                      <a:r>
                        <a:rPr lang="en-US" sz="4800" dirty="0" smtClean="0"/>
                        <a:t>Mechanism</a:t>
                      </a:r>
                      <a:r>
                        <a:rPr lang="en-US" dirty="0" smtClean="0"/>
                        <a:t> </a:t>
                      </a:r>
                      <a:endParaRPr lang="ar-SA" dirty="0"/>
                    </a:p>
                  </a:txBody>
                  <a:tcPr anchor="ctr">
                    <a:solidFill>
                      <a:schemeClr val="bg2">
                        <a:lumMod val="75000"/>
                      </a:schemeClr>
                    </a:solidFill>
                  </a:tcPr>
                </a:tc>
              </a:tr>
            </a:tbl>
          </a:graphicData>
        </a:graphic>
      </p:graphicFrame>
      <p:cxnSp>
        <p:nvCxnSpPr>
          <p:cNvPr id="7" name="Straight Arrow Connector 6"/>
          <p:cNvCxnSpPr/>
          <p:nvPr/>
        </p:nvCxnSpPr>
        <p:spPr>
          <a:xfrm flipV="1">
            <a:off x="14101174" y="10576054"/>
            <a:ext cx="0" cy="432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0135664" y="10576054"/>
            <a:ext cx="0" cy="432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8579557" y="10576054"/>
            <a:ext cx="0" cy="432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مستطيل 1"/>
          <p:cNvSpPr/>
          <p:nvPr/>
        </p:nvSpPr>
        <p:spPr>
          <a:xfrm>
            <a:off x="5969000" y="2469896"/>
            <a:ext cx="3149600" cy="705104"/>
          </a:xfrm>
          <a:prstGeom prst="rect">
            <a:avLst/>
          </a:prstGeom>
          <a:solidFill>
            <a:schemeClr val="bg1"/>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457200" rtl="1" eaLnBrk="1" latinLnBrk="0" hangingPunct="1"/>
            <a:r>
              <a:rPr lang="ar-SA" b="1" smtClean="0">
                <a:solidFill>
                  <a:schemeClr val="bg1">
                    <a:lumMod val="50000"/>
                  </a:schemeClr>
                </a:solidFill>
              </a:rPr>
              <a:t>ممكن نقرأه </a:t>
            </a:r>
            <a:r>
              <a:rPr lang="ar-SA" b="1" dirty="0" smtClean="0">
                <a:solidFill>
                  <a:schemeClr val="bg1">
                    <a:lumMod val="50000"/>
                  </a:schemeClr>
                </a:solidFill>
              </a:rPr>
              <a:t>كذا “ ذا يزيد” </a:t>
            </a:r>
            <a:r>
              <a:rPr lang="ar-SA" b="1" dirty="0" err="1" smtClean="0">
                <a:solidFill>
                  <a:schemeClr val="bg1">
                    <a:lumMod val="50000"/>
                  </a:schemeClr>
                </a:solidFill>
              </a:rPr>
              <a:t>اليورينيشن</a:t>
            </a:r>
            <a:endParaRPr lang="en-US" b="1" dirty="0" smtClean="0">
              <a:solidFill>
                <a:schemeClr val="bg1">
                  <a:lumMod val="50000"/>
                </a:schemeClr>
              </a:solidFill>
            </a:endParaRPr>
          </a:p>
          <a:p>
            <a:pPr marL="0" algn="ctr" defTabSz="457200" rtl="1" eaLnBrk="1" latinLnBrk="0" hangingPunct="1"/>
            <a:r>
              <a:rPr lang="en-US" b="1" dirty="0" err="1" smtClean="0">
                <a:solidFill>
                  <a:schemeClr val="bg1">
                    <a:lumMod val="50000"/>
                  </a:schemeClr>
                </a:solidFill>
              </a:rPr>
              <a:t>Thi</a:t>
            </a:r>
            <a:r>
              <a:rPr lang="en-US" b="1" dirty="0" smtClean="0">
                <a:solidFill>
                  <a:schemeClr val="bg1">
                    <a:lumMod val="50000"/>
                  </a:schemeClr>
                </a:solidFill>
              </a:rPr>
              <a:t> </a:t>
            </a:r>
            <a:r>
              <a:rPr lang="en-US" b="1" dirty="0" err="1" smtClean="0">
                <a:solidFill>
                  <a:schemeClr val="bg1">
                    <a:lumMod val="50000"/>
                  </a:schemeClr>
                </a:solidFill>
              </a:rPr>
              <a:t>azide</a:t>
            </a:r>
            <a:r>
              <a:rPr lang="en-US" b="1" dirty="0" smtClean="0">
                <a:solidFill>
                  <a:schemeClr val="bg1">
                    <a:lumMod val="50000"/>
                  </a:schemeClr>
                </a:solidFill>
              </a:rPr>
              <a:t> the </a:t>
            </a:r>
            <a:r>
              <a:rPr lang="en-US" b="1" dirty="0" err="1" smtClean="0">
                <a:solidFill>
                  <a:schemeClr val="bg1">
                    <a:lumMod val="50000"/>
                  </a:schemeClr>
                </a:solidFill>
              </a:rPr>
              <a:t>urenation</a:t>
            </a:r>
            <a:r>
              <a:rPr lang="ar-SA" b="1" dirty="0" smtClean="0">
                <a:solidFill>
                  <a:schemeClr val="bg1">
                    <a:lumMod val="50000"/>
                  </a:schemeClr>
                </a:solidFill>
              </a:rPr>
              <a:t>  </a:t>
            </a:r>
            <a:endParaRPr lang="ar-SA" b="1" dirty="0">
              <a:solidFill>
                <a:schemeClr val="bg1">
                  <a:lumMod val="50000"/>
                </a:schemeClr>
              </a:solidFill>
            </a:endParaRPr>
          </a:p>
        </p:txBody>
      </p:sp>
      <p:sp>
        <p:nvSpPr>
          <p:cNvPr id="10" name="مستطيل 9"/>
          <p:cNvSpPr/>
          <p:nvPr/>
        </p:nvSpPr>
        <p:spPr>
          <a:xfrm>
            <a:off x="5359400" y="5080000"/>
            <a:ext cx="5054600" cy="304800"/>
          </a:xfrm>
          <a:prstGeom prst="rect">
            <a:avLst/>
          </a:prstGeom>
          <a:solidFill>
            <a:schemeClr val="bg1"/>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457200" rtl="1" eaLnBrk="1" latinLnBrk="0" hangingPunct="1"/>
            <a:r>
              <a:rPr lang="ar-SA" b="1" dirty="0" smtClean="0">
                <a:solidFill>
                  <a:schemeClr val="bg1">
                    <a:lumMod val="50000"/>
                  </a:schemeClr>
                </a:solidFill>
              </a:rPr>
              <a:t>ممكن نقرأه كذا “ تمت التحلية” المويه والاملاح </a:t>
            </a:r>
            <a:r>
              <a:rPr lang="en-US" b="1" dirty="0" smtClean="0">
                <a:solidFill>
                  <a:schemeClr val="bg1">
                    <a:lumMod val="50000"/>
                  </a:schemeClr>
                </a:solidFill>
              </a:rPr>
              <a:t>Thali done ..</a:t>
            </a:r>
          </a:p>
        </p:txBody>
      </p:sp>
    </p:spTree>
    <p:extLst>
      <p:ext uri="{BB962C8B-B14F-4D97-AF65-F5344CB8AC3E}">
        <p14:creationId xmlns:p14="http://schemas.microsoft.com/office/powerpoint/2010/main" val="2153251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49400" y="658368"/>
            <a:ext cx="21259800" cy="10347002"/>
            <a:chOff x="1331912" y="44450"/>
            <a:chExt cx="6264276" cy="5761037"/>
          </a:xfrm>
        </p:grpSpPr>
        <p:sp>
          <p:nvSpPr>
            <p:cNvPr id="4" name="AutoShape 16"/>
            <p:cNvSpPr>
              <a:spLocks noChangeArrowheads="1"/>
            </p:cNvSpPr>
            <p:nvPr/>
          </p:nvSpPr>
          <p:spPr bwMode="auto">
            <a:xfrm>
              <a:off x="1331913" y="1628775"/>
              <a:ext cx="2662238" cy="503238"/>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altLang="zh-CN" sz="2800" b="1" dirty="0">
                  <a:latin typeface="Tahoma" pitchFamily="34" charset="0"/>
                </a:rPr>
                <a:t>Na</a:t>
              </a:r>
              <a:r>
                <a:rPr lang="en-US" altLang="zh-CN" sz="2800" b="1" baseline="30000" dirty="0">
                  <a:latin typeface="Tahoma" pitchFamily="34" charset="0"/>
                </a:rPr>
                <a:t>+ </a:t>
              </a:r>
              <a:r>
                <a:rPr lang="en-US" altLang="zh-CN" sz="2800" b="1" dirty="0">
                  <a:latin typeface="Tahoma" pitchFamily="34" charset="0"/>
                </a:rPr>
                <a:t>in vessel wall </a:t>
              </a:r>
            </a:p>
          </p:txBody>
        </p:sp>
        <p:grpSp>
          <p:nvGrpSpPr>
            <p:cNvPr id="5" name="Group 30"/>
            <p:cNvGrpSpPr/>
            <p:nvPr/>
          </p:nvGrpSpPr>
          <p:grpSpPr>
            <a:xfrm>
              <a:off x="1331912" y="44450"/>
              <a:ext cx="6264276" cy="5761037"/>
              <a:chOff x="1331912" y="44450"/>
              <a:chExt cx="6264276" cy="5761037"/>
            </a:xfrm>
          </p:grpSpPr>
          <p:sp>
            <p:nvSpPr>
              <p:cNvPr id="6" name="AutoShape 3"/>
              <p:cNvSpPr>
                <a:spLocks noChangeArrowheads="1"/>
              </p:cNvSpPr>
              <p:nvPr/>
            </p:nvSpPr>
            <p:spPr bwMode="auto">
              <a:xfrm>
                <a:off x="5724941" y="1557338"/>
                <a:ext cx="1871247" cy="647700"/>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lnSpc>
                    <a:spcPct val="80000"/>
                  </a:lnSpc>
                  <a:defRPr/>
                </a:pPr>
                <a:r>
                  <a:rPr lang="en-US" sz="2800" b="1" dirty="0" smtClean="0">
                    <a:latin typeface="Tahoma" pitchFamily="34" charset="0"/>
                  </a:rPr>
                  <a:t>   sodium </a:t>
                </a:r>
                <a:endParaRPr lang="en-US" sz="2800" b="1" dirty="0">
                  <a:latin typeface="Tahoma" pitchFamily="34" charset="0"/>
                </a:endParaRPr>
              </a:p>
              <a:p>
                <a:pPr algn="ctr">
                  <a:lnSpc>
                    <a:spcPct val="80000"/>
                  </a:lnSpc>
                  <a:defRPr/>
                </a:pPr>
                <a:r>
                  <a:rPr lang="en-US" sz="2800" b="1" dirty="0" smtClean="0">
                    <a:latin typeface="Tahoma" pitchFamily="34" charset="0"/>
                  </a:rPr>
                  <a:t>  &amp; </a:t>
                </a:r>
                <a:r>
                  <a:rPr lang="en-US" sz="2800" b="1" dirty="0">
                    <a:latin typeface="Tahoma" pitchFamily="34" charset="0"/>
                  </a:rPr>
                  <a:t>water loss</a:t>
                </a:r>
              </a:p>
            </p:txBody>
          </p:sp>
          <p:sp>
            <p:nvSpPr>
              <p:cNvPr id="7" name="Line 5"/>
              <p:cNvSpPr>
                <a:spLocks noChangeShapeType="1"/>
              </p:cNvSpPr>
              <p:nvPr/>
            </p:nvSpPr>
            <p:spPr bwMode="auto">
              <a:xfrm>
                <a:off x="6659563" y="2273300"/>
                <a:ext cx="0" cy="434975"/>
              </a:xfrm>
              <a:prstGeom prst="line">
                <a:avLst/>
              </a:prstGeom>
              <a:noFill/>
              <a:ln w="28575">
                <a:solidFill>
                  <a:schemeClr val="bg1"/>
                </a:solidFill>
                <a:round/>
                <a:headEnd/>
                <a:tailEnd type="triangle" w="med" len="med"/>
              </a:ln>
              <a:effectLst/>
            </p:spPr>
            <p:txBody>
              <a:bodyPr/>
              <a:lstStyle/>
              <a:p>
                <a:endParaRPr lang="en-US"/>
              </a:p>
            </p:txBody>
          </p:sp>
          <p:sp>
            <p:nvSpPr>
              <p:cNvPr id="8" name="AutoShape 6"/>
              <p:cNvSpPr>
                <a:spLocks noChangeArrowheads="1"/>
              </p:cNvSpPr>
              <p:nvPr/>
            </p:nvSpPr>
            <p:spPr bwMode="auto">
              <a:xfrm>
                <a:off x="5867401" y="2852738"/>
                <a:ext cx="1655763" cy="576263"/>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altLang="zh-CN" sz="2800" b="1" dirty="0">
                    <a:latin typeface="Tahoma" pitchFamily="34" charset="0"/>
                  </a:rPr>
                  <a:t>     blood volume </a:t>
                </a:r>
              </a:p>
            </p:txBody>
          </p:sp>
          <p:sp>
            <p:nvSpPr>
              <p:cNvPr id="9" name="Line 7"/>
              <p:cNvSpPr>
                <a:spLocks noChangeShapeType="1"/>
              </p:cNvSpPr>
              <p:nvPr/>
            </p:nvSpPr>
            <p:spPr bwMode="auto">
              <a:xfrm>
                <a:off x="6659563" y="3497263"/>
                <a:ext cx="0" cy="434975"/>
              </a:xfrm>
              <a:prstGeom prst="line">
                <a:avLst/>
              </a:prstGeom>
              <a:noFill/>
              <a:ln w="28575">
                <a:solidFill>
                  <a:schemeClr val="bg1"/>
                </a:solidFill>
                <a:round/>
                <a:headEnd/>
                <a:tailEnd type="triangle" w="med" len="med"/>
              </a:ln>
              <a:effectLst/>
            </p:spPr>
            <p:txBody>
              <a:bodyPr/>
              <a:lstStyle/>
              <a:p>
                <a:endParaRPr lang="en-US"/>
              </a:p>
            </p:txBody>
          </p:sp>
          <p:sp>
            <p:nvSpPr>
              <p:cNvPr id="10" name="AutoShape 8"/>
              <p:cNvSpPr>
                <a:spLocks noChangeArrowheads="1"/>
              </p:cNvSpPr>
              <p:nvPr/>
            </p:nvSpPr>
            <p:spPr bwMode="auto">
              <a:xfrm>
                <a:off x="5940426" y="4005263"/>
                <a:ext cx="1584325" cy="647700"/>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altLang="zh-CN" sz="2800" b="1" dirty="0">
                    <a:latin typeface="Tahoma" pitchFamily="34" charset="0"/>
                  </a:rPr>
                  <a:t>Cardiac</a:t>
                </a:r>
              </a:p>
              <a:p>
                <a:pPr algn="ctr"/>
                <a:r>
                  <a:rPr lang="en-US" altLang="zh-CN" sz="2800" b="1" dirty="0" smtClean="0">
                    <a:latin typeface="Tahoma" pitchFamily="34" charset="0"/>
                  </a:rPr>
                  <a:t>output</a:t>
                </a:r>
                <a:endParaRPr lang="en-US" altLang="zh-CN" sz="2800" b="1" dirty="0">
                  <a:latin typeface="Tahoma" pitchFamily="34" charset="0"/>
                </a:endParaRPr>
              </a:p>
            </p:txBody>
          </p:sp>
          <p:sp>
            <p:nvSpPr>
              <p:cNvPr id="11" name="Line 9"/>
              <p:cNvSpPr>
                <a:spLocks noChangeShapeType="1"/>
              </p:cNvSpPr>
              <p:nvPr/>
            </p:nvSpPr>
            <p:spPr bwMode="auto">
              <a:xfrm>
                <a:off x="6011863" y="2994025"/>
                <a:ext cx="0" cy="361950"/>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a:lstStyle/>
              <a:p>
                <a:endParaRPr lang="en-US"/>
              </a:p>
            </p:txBody>
          </p:sp>
          <p:sp>
            <p:nvSpPr>
              <p:cNvPr id="12" name="Line 10"/>
              <p:cNvSpPr>
                <a:spLocks noChangeShapeType="1"/>
              </p:cNvSpPr>
              <p:nvPr/>
            </p:nvSpPr>
            <p:spPr bwMode="auto">
              <a:xfrm>
                <a:off x="6156326" y="4146550"/>
                <a:ext cx="0" cy="361950"/>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a:lstStyle/>
              <a:p>
                <a:endParaRPr lang="en-US"/>
              </a:p>
            </p:txBody>
          </p:sp>
          <p:sp>
            <p:nvSpPr>
              <p:cNvPr id="13" name="AutoShape 11"/>
              <p:cNvSpPr>
                <a:spLocks noChangeArrowheads="1"/>
              </p:cNvSpPr>
              <p:nvPr/>
            </p:nvSpPr>
            <p:spPr bwMode="auto">
              <a:xfrm>
                <a:off x="1331913" y="4292600"/>
                <a:ext cx="2879725" cy="504825"/>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altLang="zh-CN" sz="2800" b="1" dirty="0">
                    <a:latin typeface="Tahoma" pitchFamily="34" charset="0"/>
                  </a:rPr>
                  <a:t>Peripheral resistance</a:t>
                </a:r>
              </a:p>
            </p:txBody>
          </p:sp>
          <p:sp>
            <p:nvSpPr>
              <p:cNvPr id="14" name="Line 12"/>
              <p:cNvSpPr>
                <a:spLocks noChangeShapeType="1"/>
              </p:cNvSpPr>
              <p:nvPr/>
            </p:nvSpPr>
            <p:spPr bwMode="auto">
              <a:xfrm>
                <a:off x="1547813" y="4364038"/>
                <a:ext cx="0" cy="361950"/>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a:lstStyle/>
              <a:p>
                <a:endParaRPr lang="en-US"/>
              </a:p>
            </p:txBody>
          </p:sp>
          <p:sp>
            <p:nvSpPr>
              <p:cNvPr id="15" name="AutoShape 13"/>
              <p:cNvSpPr>
                <a:spLocks/>
              </p:cNvSpPr>
              <p:nvPr/>
            </p:nvSpPr>
            <p:spPr bwMode="auto">
              <a:xfrm rot="16200000">
                <a:off x="4500563" y="2997200"/>
                <a:ext cx="647700" cy="4246563"/>
              </a:xfrm>
              <a:prstGeom prst="leftBrace">
                <a:avLst>
                  <a:gd name="adj1" fmla="val 54636"/>
                  <a:gd name="adj2" fmla="val 50000"/>
                </a:avLst>
              </a:prstGeom>
              <a:noFill/>
              <a:ln w="28575">
                <a:solidFill>
                  <a:schemeClr val="bg1"/>
                </a:solidFill>
                <a:round/>
                <a:headEnd/>
                <a:tailEnd/>
              </a:ln>
              <a:effectLst/>
            </p:spPr>
            <p:txBody>
              <a:bodyPr wrap="none" anchor="ctr"/>
              <a:lstStyle/>
              <a:p>
                <a:endParaRPr lang="en-US"/>
              </a:p>
            </p:txBody>
          </p:sp>
          <p:sp>
            <p:nvSpPr>
              <p:cNvPr id="16" name="AutoShape 14"/>
              <p:cNvSpPr>
                <a:spLocks noChangeArrowheads="1"/>
              </p:cNvSpPr>
              <p:nvPr/>
            </p:nvSpPr>
            <p:spPr bwMode="auto">
              <a:xfrm>
                <a:off x="4015755" y="5229224"/>
                <a:ext cx="2016125" cy="576263"/>
              </a:xfrm>
              <a:prstGeom prst="roundRect">
                <a:avLst>
                  <a:gd name="adj" fmla="val 16667"/>
                </a:avLst>
              </a:prstGeom>
              <a:ln w="9525">
                <a:solidFill>
                  <a:schemeClr val="tx1"/>
                </a:solidFill>
                <a:round/>
                <a:headEnd/>
                <a:tailEnd/>
              </a:ln>
              <a:effectLst/>
            </p:spPr>
            <p:style>
              <a:lnRef idx="0">
                <a:scrgbClr r="0" g="0" b="0"/>
              </a:lnRef>
              <a:fillRef idx="1001">
                <a:schemeClr val="lt2"/>
              </a:fillRef>
              <a:effectRef idx="0">
                <a:scrgbClr r="0" g="0" b="0"/>
              </a:effectRef>
              <a:fontRef idx="major"/>
            </p:style>
            <p:txBody>
              <a:bodyPr wrap="none" anchor="ctr"/>
              <a:lstStyle/>
              <a:p>
                <a:pPr algn="ctr"/>
                <a:r>
                  <a:rPr lang="en-US" altLang="zh-CN" sz="3200" b="1" dirty="0">
                    <a:solidFill>
                      <a:schemeClr val="bg1"/>
                    </a:solidFill>
                    <a:latin typeface="Tahoma" pitchFamily="34" charset="0"/>
                  </a:rPr>
                  <a:t>Decrease in BP</a:t>
                </a:r>
              </a:p>
            </p:txBody>
          </p:sp>
          <p:sp>
            <p:nvSpPr>
              <p:cNvPr id="17" name="Oval 16"/>
              <p:cNvSpPr>
                <a:spLocks noChangeArrowheads="1"/>
              </p:cNvSpPr>
              <p:nvPr/>
            </p:nvSpPr>
            <p:spPr bwMode="auto">
              <a:xfrm>
                <a:off x="2975972" y="44450"/>
                <a:ext cx="2532655" cy="936625"/>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en-US" altLang="zh-CN" sz="3200" b="1" dirty="0" err="1">
                    <a:latin typeface="Tahoma" pitchFamily="34" charset="0"/>
                  </a:rPr>
                  <a:t>Thiazide</a:t>
                </a:r>
                <a:r>
                  <a:rPr lang="en-US" altLang="zh-CN" sz="3200" b="1" dirty="0">
                    <a:latin typeface="Tahoma" pitchFamily="34" charset="0"/>
                  </a:rPr>
                  <a:t> diuretics </a:t>
                </a:r>
              </a:p>
            </p:txBody>
          </p:sp>
          <p:sp>
            <p:nvSpPr>
              <p:cNvPr id="18" name="AutoShape 17"/>
              <p:cNvSpPr>
                <a:spLocks noChangeArrowheads="1"/>
              </p:cNvSpPr>
              <p:nvPr/>
            </p:nvSpPr>
            <p:spPr bwMode="auto">
              <a:xfrm>
                <a:off x="1331913" y="2563813"/>
                <a:ext cx="2736850" cy="504825"/>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altLang="zh-CN" sz="2800" b="1" dirty="0">
                    <a:latin typeface="Tahoma" pitchFamily="34" charset="0"/>
                  </a:rPr>
                  <a:t>Na</a:t>
                </a:r>
                <a:r>
                  <a:rPr lang="en-US" altLang="zh-CN" sz="2800" b="1" baseline="30000" dirty="0">
                    <a:latin typeface="Tahoma" pitchFamily="34" charset="0"/>
                  </a:rPr>
                  <a:t>+</a:t>
                </a:r>
                <a:r>
                  <a:rPr lang="en-US" altLang="zh-CN" sz="2800" b="1" dirty="0">
                    <a:latin typeface="Tahoma" pitchFamily="34" charset="0"/>
                  </a:rPr>
                  <a:t>-Ca</a:t>
                </a:r>
                <a:r>
                  <a:rPr lang="en-US" altLang="zh-CN" sz="2800" b="1" baseline="30000" dirty="0">
                    <a:latin typeface="Tahoma" pitchFamily="34" charset="0"/>
                  </a:rPr>
                  <a:t>2+ </a:t>
                </a:r>
                <a:r>
                  <a:rPr lang="en-US" altLang="zh-CN" sz="2800" b="1" dirty="0">
                    <a:latin typeface="Tahoma" pitchFamily="34" charset="0"/>
                  </a:rPr>
                  <a:t>exchange </a:t>
                </a:r>
              </a:p>
            </p:txBody>
          </p:sp>
          <p:sp>
            <p:nvSpPr>
              <p:cNvPr id="19" name="AutoShape 18"/>
              <p:cNvSpPr>
                <a:spLocks noChangeArrowheads="1"/>
              </p:cNvSpPr>
              <p:nvPr/>
            </p:nvSpPr>
            <p:spPr bwMode="auto">
              <a:xfrm>
                <a:off x="1331912" y="3429001"/>
                <a:ext cx="2952333" cy="503238"/>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altLang="zh-CN" sz="2800" b="1" dirty="0">
                    <a:latin typeface="Tahoma" pitchFamily="34" charset="0"/>
                  </a:rPr>
                  <a:t>  Ca</a:t>
                </a:r>
                <a:r>
                  <a:rPr lang="en-US" altLang="zh-CN" sz="2800" b="1" baseline="30000" dirty="0">
                    <a:latin typeface="Tahoma" pitchFamily="34" charset="0"/>
                  </a:rPr>
                  <a:t>2+</a:t>
                </a:r>
                <a:r>
                  <a:rPr lang="en-US" altLang="zh-CN" sz="2800" b="1" dirty="0">
                    <a:latin typeface="Tahoma" pitchFamily="34" charset="0"/>
                  </a:rPr>
                  <a:t> in smooth muscle cell </a:t>
                </a:r>
              </a:p>
            </p:txBody>
          </p:sp>
          <p:sp>
            <p:nvSpPr>
              <p:cNvPr id="20" name="Line 19"/>
              <p:cNvSpPr>
                <a:spLocks noChangeShapeType="1"/>
              </p:cNvSpPr>
              <p:nvPr/>
            </p:nvSpPr>
            <p:spPr bwMode="auto">
              <a:xfrm>
                <a:off x="1476376" y="3500438"/>
                <a:ext cx="0" cy="360363"/>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a:lstStyle/>
              <a:p>
                <a:endParaRPr lang="en-US"/>
              </a:p>
            </p:txBody>
          </p:sp>
          <p:sp>
            <p:nvSpPr>
              <p:cNvPr id="21" name="Line 20"/>
              <p:cNvSpPr>
                <a:spLocks noChangeShapeType="1"/>
              </p:cNvSpPr>
              <p:nvPr/>
            </p:nvSpPr>
            <p:spPr bwMode="auto">
              <a:xfrm>
                <a:off x="2484438" y="2132013"/>
                <a:ext cx="0" cy="363538"/>
              </a:xfrm>
              <a:prstGeom prst="line">
                <a:avLst/>
              </a:prstGeom>
              <a:noFill/>
              <a:ln w="28575">
                <a:solidFill>
                  <a:schemeClr val="bg1"/>
                </a:solidFill>
                <a:round/>
                <a:headEnd/>
                <a:tailEnd type="triangle" w="med" len="med"/>
              </a:ln>
              <a:effectLst/>
            </p:spPr>
            <p:txBody>
              <a:bodyPr/>
              <a:lstStyle/>
              <a:p>
                <a:endParaRPr lang="en-US"/>
              </a:p>
            </p:txBody>
          </p:sp>
          <p:sp>
            <p:nvSpPr>
              <p:cNvPr id="22" name="Line 21"/>
              <p:cNvSpPr>
                <a:spLocks noChangeShapeType="1"/>
              </p:cNvSpPr>
              <p:nvPr/>
            </p:nvSpPr>
            <p:spPr bwMode="auto">
              <a:xfrm flipH="1">
                <a:off x="2843213" y="979488"/>
                <a:ext cx="865188" cy="576263"/>
              </a:xfrm>
              <a:prstGeom prst="line">
                <a:avLst/>
              </a:prstGeom>
              <a:noFill/>
              <a:ln w="28575">
                <a:solidFill>
                  <a:schemeClr val="tx2"/>
                </a:solidFill>
                <a:round/>
                <a:headEnd/>
                <a:tailEnd type="triangle" w="med" len="med"/>
              </a:ln>
              <a:effectLst/>
            </p:spPr>
            <p:txBody>
              <a:bodyPr/>
              <a:lstStyle/>
              <a:p>
                <a:endParaRPr lang="en-US"/>
              </a:p>
            </p:txBody>
          </p:sp>
          <p:sp>
            <p:nvSpPr>
              <p:cNvPr id="23" name="Line 22"/>
              <p:cNvSpPr>
                <a:spLocks noChangeShapeType="1"/>
              </p:cNvSpPr>
              <p:nvPr/>
            </p:nvSpPr>
            <p:spPr bwMode="auto">
              <a:xfrm flipH="1">
                <a:off x="2843213" y="981075"/>
                <a:ext cx="865188" cy="576263"/>
              </a:xfrm>
              <a:prstGeom prst="line">
                <a:avLst/>
              </a:prstGeom>
              <a:ln>
                <a:headEnd/>
                <a:tailEnd type="triangle" w="med" len="med"/>
              </a:ln>
            </p:spPr>
            <p:style>
              <a:lnRef idx="1">
                <a:schemeClr val="accent1"/>
              </a:lnRef>
              <a:fillRef idx="0">
                <a:schemeClr val="accent1"/>
              </a:fillRef>
              <a:effectRef idx="0">
                <a:schemeClr val="accent1"/>
              </a:effectRef>
              <a:fontRef idx="minor">
                <a:schemeClr val="tx1"/>
              </a:fontRef>
            </p:style>
            <p:txBody>
              <a:bodyPr/>
              <a:lstStyle/>
              <a:p>
                <a:endParaRPr lang="en-US" b="1" dirty="0"/>
              </a:p>
            </p:txBody>
          </p:sp>
          <p:sp>
            <p:nvSpPr>
              <p:cNvPr id="24" name="Line 23"/>
              <p:cNvSpPr>
                <a:spLocks noChangeShapeType="1"/>
              </p:cNvSpPr>
              <p:nvPr/>
            </p:nvSpPr>
            <p:spPr bwMode="auto">
              <a:xfrm>
                <a:off x="5219701" y="908050"/>
                <a:ext cx="1152525" cy="576263"/>
              </a:xfrm>
              <a:prstGeom prst="line">
                <a:avLst/>
              </a:prstGeom>
              <a:noFill/>
              <a:ln w="28575">
                <a:solidFill>
                  <a:schemeClr val="bg1"/>
                </a:solidFill>
                <a:round/>
                <a:headEnd/>
                <a:tailEnd type="triangle" w="med" len="med"/>
              </a:ln>
              <a:effectLst/>
            </p:spPr>
            <p:txBody>
              <a:bodyPr/>
              <a:lstStyle/>
              <a:p>
                <a:endParaRPr lang="en-US"/>
              </a:p>
            </p:txBody>
          </p:sp>
          <p:sp>
            <p:nvSpPr>
              <p:cNvPr id="25" name="Line 24"/>
              <p:cNvSpPr>
                <a:spLocks noChangeShapeType="1"/>
              </p:cNvSpPr>
              <p:nvPr/>
            </p:nvSpPr>
            <p:spPr bwMode="auto">
              <a:xfrm>
                <a:off x="2411413" y="3068638"/>
                <a:ext cx="0" cy="363538"/>
              </a:xfrm>
              <a:prstGeom prst="line">
                <a:avLst/>
              </a:prstGeom>
              <a:noFill/>
              <a:ln w="28575">
                <a:solidFill>
                  <a:schemeClr val="bg1"/>
                </a:solidFill>
                <a:round/>
                <a:headEnd/>
                <a:tailEnd type="triangle" w="med" len="med"/>
              </a:ln>
              <a:effectLst/>
            </p:spPr>
            <p:txBody>
              <a:bodyPr/>
              <a:lstStyle/>
              <a:p>
                <a:endParaRPr lang="en-US"/>
              </a:p>
            </p:txBody>
          </p:sp>
          <p:sp>
            <p:nvSpPr>
              <p:cNvPr id="26" name="Line 25"/>
              <p:cNvSpPr>
                <a:spLocks noChangeShapeType="1"/>
              </p:cNvSpPr>
              <p:nvPr/>
            </p:nvSpPr>
            <p:spPr bwMode="auto">
              <a:xfrm>
                <a:off x="2411413" y="3929063"/>
                <a:ext cx="0" cy="363538"/>
              </a:xfrm>
              <a:prstGeom prst="line">
                <a:avLst/>
              </a:prstGeom>
              <a:noFill/>
              <a:ln w="28575">
                <a:solidFill>
                  <a:schemeClr val="bg1"/>
                </a:solidFill>
                <a:round/>
                <a:headEnd/>
                <a:tailEnd type="triangle" w="med" len="med"/>
              </a:ln>
              <a:effectLst/>
            </p:spPr>
            <p:txBody>
              <a:bodyPr/>
              <a:lstStyle/>
              <a:p>
                <a:endParaRPr lang="en-US"/>
              </a:p>
            </p:txBody>
          </p:sp>
          <p:sp>
            <p:nvSpPr>
              <p:cNvPr id="27" name="Line 26"/>
              <p:cNvSpPr>
                <a:spLocks noChangeShapeType="1"/>
              </p:cNvSpPr>
              <p:nvPr/>
            </p:nvSpPr>
            <p:spPr bwMode="auto">
              <a:xfrm flipV="1">
                <a:off x="1547813" y="2708275"/>
                <a:ext cx="0" cy="287338"/>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a:lstStyle/>
              <a:p>
                <a:endParaRPr lang="en-US"/>
              </a:p>
            </p:txBody>
          </p:sp>
          <p:sp>
            <p:nvSpPr>
              <p:cNvPr id="28" name="Line 27"/>
              <p:cNvSpPr>
                <a:spLocks noChangeShapeType="1"/>
              </p:cNvSpPr>
              <p:nvPr/>
            </p:nvSpPr>
            <p:spPr bwMode="auto">
              <a:xfrm>
                <a:off x="1547813" y="1700213"/>
                <a:ext cx="0" cy="360363"/>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a:lstStyle/>
              <a:p>
                <a:endParaRPr lang="en-US"/>
              </a:p>
            </p:txBody>
          </p:sp>
          <p:sp>
            <p:nvSpPr>
              <p:cNvPr id="29" name="Text Box 28"/>
              <p:cNvSpPr txBox="1">
                <a:spLocks noChangeArrowheads="1"/>
              </p:cNvSpPr>
              <p:nvPr/>
            </p:nvSpPr>
            <p:spPr bwMode="auto">
              <a:xfrm rot="1887550">
                <a:off x="5149472" y="1513138"/>
                <a:ext cx="1150938" cy="188501"/>
              </a:xfrm>
              <a:prstGeom prst="rect">
                <a:avLst/>
              </a:prstGeom>
              <a:noFill/>
              <a:ln w="9525">
                <a:noFill/>
                <a:miter lim="800000"/>
                <a:headEnd/>
                <a:tailEnd/>
              </a:ln>
              <a:effectLst/>
            </p:spPr>
            <p:txBody>
              <a:bodyPr>
                <a:spAutoFit/>
              </a:bodyPr>
              <a:lstStyle/>
              <a:p>
                <a:pPr>
                  <a:spcBef>
                    <a:spcPct val="50000"/>
                  </a:spcBef>
                </a:pPr>
                <a:r>
                  <a:rPr lang="en-US" altLang="zh-CN" sz="1600" b="1" dirty="0">
                    <a:solidFill>
                      <a:srgbClr val="0070C0"/>
                    </a:solidFill>
                    <a:latin typeface="Tahoma" pitchFamily="34" charset="0"/>
                  </a:rPr>
                  <a:t>initial</a:t>
                </a:r>
              </a:p>
            </p:txBody>
          </p:sp>
          <p:sp>
            <p:nvSpPr>
              <p:cNvPr id="30" name="Text Box 29"/>
              <p:cNvSpPr txBox="1">
                <a:spLocks noChangeArrowheads="1"/>
              </p:cNvSpPr>
              <p:nvPr/>
            </p:nvSpPr>
            <p:spPr bwMode="auto">
              <a:xfrm rot="20256997">
                <a:off x="2806038" y="431608"/>
                <a:ext cx="2419434" cy="188501"/>
              </a:xfrm>
              <a:prstGeom prst="rect">
                <a:avLst/>
              </a:prstGeom>
              <a:noFill/>
              <a:ln w="9525">
                <a:noFill/>
                <a:miter lim="800000"/>
                <a:headEnd/>
                <a:tailEnd/>
              </a:ln>
              <a:effectLst/>
            </p:spPr>
            <p:txBody>
              <a:bodyPr wrap="square">
                <a:spAutoFit/>
              </a:bodyPr>
              <a:lstStyle/>
              <a:p>
                <a:pPr>
                  <a:spcBef>
                    <a:spcPct val="50000"/>
                  </a:spcBef>
                </a:pPr>
                <a:r>
                  <a:rPr lang="en-US" altLang="zh-CN" sz="1600" b="1" dirty="0" smtClean="0">
                    <a:solidFill>
                      <a:srgbClr val="0070C0"/>
                    </a:solidFill>
                    <a:latin typeface="Tahoma" pitchFamily="34" charset="0"/>
                  </a:rPr>
                  <a:t>Long- term</a:t>
                </a:r>
                <a:endParaRPr lang="en-US" altLang="zh-CN" sz="1600" b="1" dirty="0">
                  <a:solidFill>
                    <a:srgbClr val="0070C0"/>
                  </a:solidFill>
                  <a:latin typeface="Tahoma" pitchFamily="34" charset="0"/>
                </a:endParaRPr>
              </a:p>
            </p:txBody>
          </p:sp>
        </p:grpSp>
      </p:grpSp>
      <p:sp>
        <p:nvSpPr>
          <p:cNvPr id="59" name="Line 22"/>
          <p:cNvSpPr>
            <a:spLocks noChangeShapeType="1"/>
          </p:cNvSpPr>
          <p:nvPr/>
        </p:nvSpPr>
        <p:spPr bwMode="auto">
          <a:xfrm>
            <a:off x="13918094" y="2275512"/>
            <a:ext cx="1954439" cy="1186786"/>
          </a:xfrm>
          <a:prstGeom prst="line">
            <a:avLst/>
          </a:prstGeom>
          <a:ln>
            <a:headEnd/>
            <a:tailEnd type="triangle" w="med" len="med"/>
          </a:ln>
        </p:spPr>
        <p:style>
          <a:lnRef idx="1">
            <a:schemeClr val="accent1"/>
          </a:lnRef>
          <a:fillRef idx="0">
            <a:schemeClr val="accent1"/>
          </a:fillRef>
          <a:effectRef idx="0">
            <a:schemeClr val="accent1"/>
          </a:effectRef>
          <a:fontRef idx="minor">
            <a:schemeClr val="tx1"/>
          </a:fontRef>
        </p:style>
        <p:txBody>
          <a:bodyPr/>
          <a:lstStyle/>
          <a:p>
            <a:endParaRPr lang="en-US" b="1" dirty="0"/>
          </a:p>
        </p:txBody>
      </p:sp>
    </p:spTree>
    <p:extLst>
      <p:ext uri="{BB962C8B-B14F-4D97-AF65-F5344CB8AC3E}">
        <p14:creationId xmlns:p14="http://schemas.microsoft.com/office/powerpoint/2010/main" val="1726103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921632950"/>
              </p:ext>
            </p:extLst>
          </p:nvPr>
        </p:nvGraphicFramePr>
        <p:xfrm>
          <a:off x="527" y="0"/>
          <a:ext cx="23765936" cy="13368338"/>
        </p:xfrm>
        <a:graphic>
          <a:graphicData uri="http://schemas.openxmlformats.org/drawingml/2006/table">
            <a:tbl>
              <a:tblPr firstRow="1" bandRow="1">
                <a:tableStyleId>{FABFCF23-3B69-468F-B69F-88F6DE6A72F2}</a:tableStyleId>
              </a:tblPr>
              <a:tblGrid>
                <a:gridCol w="1752073">
                  <a:extLst>
                    <a:ext uri="{9D8B030D-6E8A-4147-A177-3AD203B41FA5}">
                      <a16:colId xmlns:a16="http://schemas.microsoft.com/office/drawing/2014/main" xmlns="" val="2472730906"/>
                    </a:ext>
                  </a:extLst>
                </a:gridCol>
                <a:gridCol w="1930400">
                  <a:extLst>
                    <a:ext uri="{9D8B030D-6E8A-4147-A177-3AD203B41FA5}">
                      <a16:colId xmlns:a16="http://schemas.microsoft.com/office/drawing/2014/main" xmlns="" val="1372281305"/>
                    </a:ext>
                  </a:extLst>
                </a:gridCol>
                <a:gridCol w="2944879">
                  <a:extLst>
                    <a:ext uri="{9D8B030D-6E8A-4147-A177-3AD203B41FA5}">
                      <a16:colId xmlns:a16="http://schemas.microsoft.com/office/drawing/2014/main" xmlns="" val="2001128093"/>
                    </a:ext>
                  </a:extLst>
                </a:gridCol>
                <a:gridCol w="4284646">
                  <a:extLst>
                    <a:ext uri="{9D8B030D-6E8A-4147-A177-3AD203B41FA5}">
                      <a16:colId xmlns:a16="http://schemas.microsoft.com/office/drawing/2014/main" xmlns="" val="4070857533"/>
                    </a:ext>
                  </a:extLst>
                </a:gridCol>
                <a:gridCol w="3273294">
                  <a:extLst>
                    <a:ext uri="{9D8B030D-6E8A-4147-A177-3AD203B41FA5}">
                      <a16:colId xmlns:a16="http://schemas.microsoft.com/office/drawing/2014/main" xmlns="" val="2226477728"/>
                    </a:ext>
                  </a:extLst>
                </a:gridCol>
                <a:gridCol w="4399005">
                  <a:extLst>
                    <a:ext uri="{9D8B030D-6E8A-4147-A177-3AD203B41FA5}">
                      <a16:colId xmlns:a16="http://schemas.microsoft.com/office/drawing/2014/main" xmlns="" val="3197895891"/>
                    </a:ext>
                  </a:extLst>
                </a:gridCol>
                <a:gridCol w="5181639">
                  <a:extLst>
                    <a:ext uri="{9D8B030D-6E8A-4147-A177-3AD203B41FA5}">
                      <a16:colId xmlns:a16="http://schemas.microsoft.com/office/drawing/2014/main" xmlns="" val="2811924620"/>
                    </a:ext>
                  </a:extLst>
                </a:gridCol>
              </a:tblGrid>
              <a:tr h="737375">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t>Drugs acting on the renin- angiotensin - aldosterone (RAAS) system </a:t>
                      </a:r>
                    </a:p>
                  </a:txBody>
                  <a:tcPr marL="178245" marR="178245" marT="89122" marB="89122">
                    <a:solidFill>
                      <a:schemeClr val="accent5"/>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3129163099"/>
                  </a:ext>
                </a:extLst>
              </a:tr>
              <a:tr h="889954">
                <a:tc>
                  <a:txBody>
                    <a:bodyPr/>
                    <a:lstStyle/>
                    <a:p>
                      <a:endParaRPr lang="en-US" sz="2100" dirty="0"/>
                    </a:p>
                  </a:txBody>
                  <a:tcPr marL="178245" marR="178245" marT="89122" marB="89122">
                    <a:solidFill>
                      <a:schemeClr val="bg2">
                        <a:lumMod val="75000"/>
                      </a:schemeClr>
                    </a:solidFill>
                  </a:tcPr>
                </a:tc>
                <a:tc>
                  <a:txBody>
                    <a:bodyPr/>
                    <a:lstStyle/>
                    <a:p>
                      <a:pPr algn="ctr"/>
                      <a:r>
                        <a:rPr lang="en-US" sz="2700" dirty="0"/>
                        <a:t>Examples</a:t>
                      </a:r>
                    </a:p>
                  </a:txBody>
                  <a:tcPr marL="178245" marR="178245" marT="89122" marB="89122" anchor="ctr">
                    <a:solidFill>
                      <a:schemeClr val="bg2">
                        <a:lumMod val="75000"/>
                      </a:schemeClr>
                    </a:solidFill>
                  </a:tcPr>
                </a:tc>
                <a:tc>
                  <a:txBody>
                    <a:bodyPr/>
                    <a:lstStyle/>
                    <a:p>
                      <a:pPr algn="ctr"/>
                      <a:r>
                        <a:rPr lang="en-US" sz="2700" dirty="0"/>
                        <a:t>pharmacokinetics</a:t>
                      </a:r>
                      <a:endParaRPr lang="en-US" sz="2700" dirty="0">
                        <a:solidFill>
                          <a:schemeClr val="tx1">
                            <a:lumMod val="85000"/>
                            <a:lumOff val="15000"/>
                          </a:schemeClr>
                        </a:solidFill>
                      </a:endParaRPr>
                    </a:p>
                  </a:txBody>
                  <a:tcPr marL="178245" marR="178245" marT="89122" marB="89122" anchor="ctr">
                    <a:solidFill>
                      <a:schemeClr val="bg2">
                        <a:lumMod val="75000"/>
                      </a:schemeClr>
                    </a:solidFill>
                  </a:tcPr>
                </a:tc>
                <a:tc>
                  <a:txBody>
                    <a:bodyPr/>
                    <a:lstStyle/>
                    <a:p>
                      <a:pPr algn="ctr"/>
                      <a:r>
                        <a:rPr lang="en-US" sz="2700" dirty="0"/>
                        <a:t>Mechanism of action</a:t>
                      </a:r>
                    </a:p>
                  </a:txBody>
                  <a:tcPr marL="178245" marR="178245" marT="89122" marB="89122" anchor="ctr">
                    <a:solidFill>
                      <a:schemeClr val="bg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700" kern="1200" dirty="0"/>
                        <a:t>Clinical </a:t>
                      </a:r>
                      <a:r>
                        <a:rPr lang="en-US" sz="2700" kern="1200" dirty="0" smtClean="0"/>
                        <a:t>uses</a:t>
                      </a:r>
                      <a:endParaRPr lang="en-US" sz="2700" kern="1200" dirty="0"/>
                    </a:p>
                  </a:txBody>
                  <a:tcPr marL="178245" marR="178245" marT="89122" marB="89122" anchor="ctr">
                    <a:solidFill>
                      <a:schemeClr val="bg2">
                        <a:lumMod val="75000"/>
                      </a:schemeClr>
                    </a:solidFill>
                  </a:tcPr>
                </a:tc>
                <a:tc>
                  <a:txBody>
                    <a:bodyPr/>
                    <a:lstStyle/>
                    <a:p>
                      <a:pPr algn="ctr"/>
                      <a:r>
                        <a:rPr lang="en-US" sz="2700" dirty="0"/>
                        <a:t>ADRS</a:t>
                      </a:r>
                    </a:p>
                  </a:txBody>
                  <a:tcPr marL="178245" marR="178245" marT="89122" marB="89122" anchor="ctr">
                    <a:solidFill>
                      <a:schemeClr val="bg2">
                        <a:lumMod val="75000"/>
                      </a:schemeClr>
                    </a:solidFill>
                  </a:tcPr>
                </a:tc>
                <a:tc>
                  <a:txBody>
                    <a:bodyPr/>
                    <a:lstStyle/>
                    <a:p>
                      <a:pPr algn="ctr"/>
                      <a:r>
                        <a:rPr lang="en-US" sz="2700" dirty="0" smtClean="0"/>
                        <a:t>contraindications</a:t>
                      </a:r>
                      <a:endParaRPr lang="en-US" sz="2700" dirty="0"/>
                    </a:p>
                  </a:txBody>
                  <a:tcPr marL="178245" marR="178245" marT="89122" marB="89122" anchor="ctr">
                    <a:solidFill>
                      <a:schemeClr val="bg2">
                        <a:lumMod val="75000"/>
                      </a:schemeClr>
                    </a:solidFill>
                  </a:tcPr>
                </a:tc>
                <a:extLst>
                  <a:ext uri="{0D108BD9-81ED-4DB2-BD59-A6C34878D82A}">
                    <a16:rowId xmlns:a16="http://schemas.microsoft.com/office/drawing/2014/main" xmlns="" val="2837038156"/>
                  </a:ext>
                </a:extLst>
              </a:tr>
              <a:tr h="5870083">
                <a:tc rowSpan="2">
                  <a:txBody>
                    <a:bodyPr/>
                    <a:lstStyle/>
                    <a:p>
                      <a:pPr algn="ctr"/>
                      <a:r>
                        <a:rPr lang="cs-CZ" sz="2700" b="1" kern="1200" dirty="0"/>
                        <a:t>Angiotensin-converting enzyme </a:t>
                      </a:r>
                      <a:r>
                        <a:rPr lang="en-US" sz="2700" b="1" kern="1200" dirty="0"/>
                        <a:t> </a:t>
                      </a:r>
                      <a:r>
                        <a:rPr lang="cs-CZ" sz="2700" b="1" kern="1200" dirty="0" err="1" smtClean="0"/>
                        <a:t>inhibitors</a:t>
                      </a:r>
                      <a:endParaRPr lang="en-US" sz="2700" b="1" kern="1200" dirty="0">
                        <a:solidFill>
                          <a:schemeClr val="tx1">
                            <a:lumMod val="85000"/>
                            <a:lumOff val="15000"/>
                          </a:schemeClr>
                        </a:solidFill>
                        <a:latin typeface="+mn-lt"/>
                        <a:ea typeface="+mn-ea"/>
                        <a:cs typeface="+mn-cs"/>
                      </a:endParaRPr>
                    </a:p>
                  </a:txBody>
                  <a:tcPr marL="178245" marR="178245" marT="89122" marB="89122" vert="vert270" anchor="ctr">
                    <a:solidFill>
                      <a:schemeClr val="bg2">
                        <a:lumMod val="75000"/>
                      </a:schemeClr>
                    </a:solidFill>
                  </a:tcPr>
                </a:tc>
                <a:tc>
                  <a:txBody>
                    <a:bodyPr/>
                    <a:lstStyle/>
                    <a:p>
                      <a:r>
                        <a:rPr lang="en-US" sz="2800" kern="1200" dirty="0"/>
                        <a:t>Lisinopril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dirty="0" smtClean="0"/>
                        <a:t>Captopril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dirty="0" smtClean="0"/>
                        <a:t>Ramipril</a:t>
                      </a:r>
                      <a:endParaRPr lang="en-US" sz="2800" kern="1200" dirty="0"/>
                    </a:p>
                  </a:txBody>
                  <a:tcPr marL="178245" marR="178245" marT="89122" marB="8912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kern="1200" dirty="0"/>
                        <a:t>Polar, excreted in urine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kern="1200" dirty="0"/>
                        <a:t>=Do not cross BBB</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kern="1200" dirty="0"/>
                        <a:t>Have a long half-life &amp; given once </a:t>
                      </a:r>
                      <a:r>
                        <a:rPr lang="en-US" sz="2300" kern="1200" dirty="0" smtClean="0"/>
                        <a:t>daily /</a:t>
                      </a:r>
                      <a:endParaRPr lang="en-US" sz="2300" kern="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kern="1200" dirty="0"/>
                        <a:t>Rapidly absorbed from </a:t>
                      </a:r>
                      <a:r>
                        <a:rPr lang="en-US" sz="2300" kern="1200" dirty="0" smtClean="0"/>
                        <a:t>GIT /</a:t>
                      </a:r>
                      <a:r>
                        <a:rPr lang="en-US" sz="2300" kern="1200" baseline="0" dirty="0" smtClean="0"/>
                        <a:t> </a:t>
                      </a:r>
                      <a:r>
                        <a:rPr lang="en-US" sz="2300" kern="1200" dirty="0" smtClean="0"/>
                        <a:t>after </a:t>
                      </a:r>
                      <a:r>
                        <a:rPr lang="en-US" sz="2300" kern="1200" dirty="0"/>
                        <a:t>oral administration Food reduces their bioavailability </a:t>
                      </a:r>
                      <a:r>
                        <a:rPr lang="en-US" sz="2300" kern="1200" dirty="0" smtClean="0"/>
                        <a:t>/ </a:t>
                      </a:r>
                      <a:r>
                        <a:rPr lang="en-US" sz="2300" kern="1200" dirty="0"/>
                        <a:t>It takes 2-4 weeks to notice the full antihypertensive effect of ACEIs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kern="1200" dirty="0"/>
                        <a:t>Enalapril &amp; </a:t>
                      </a:r>
                      <a:r>
                        <a:rPr lang="en-US" sz="2300" kern="1200" dirty="0" err="1"/>
                        <a:t>ramipril</a:t>
                      </a:r>
                      <a:r>
                        <a:rPr lang="en-US" sz="2300" kern="1200" dirty="0"/>
                        <a:t> are </a:t>
                      </a:r>
                      <a:r>
                        <a:rPr lang="en-US" sz="2300" kern="1200" dirty="0" err="1" smtClean="0"/>
                        <a:t>prodrugs</a:t>
                      </a:r>
                      <a:endParaRPr lang="en-US" sz="2300" kern="1200" dirty="0"/>
                    </a:p>
                  </a:txBody>
                  <a:tcPr marL="178245" marR="178245" marT="89122" marB="89122" anchor="ctr"/>
                </a:tc>
                <a:tc rowSpan="2">
                  <a:txBody>
                    <a:bodyPr/>
                    <a:lstStyle/>
                    <a:p>
                      <a:pPr marL="457200" indent="-457200">
                        <a:lnSpc>
                          <a:spcPct val="90000"/>
                        </a:lnSpc>
                        <a:buFont typeface="Wingdings" pitchFamily="2" charset="2"/>
                        <a:buChar char="Ø"/>
                        <a:defRPr/>
                      </a:pPr>
                      <a:r>
                        <a:rPr lang="en-US" sz="2800" kern="1200" dirty="0">
                          <a:solidFill>
                            <a:schemeClr val="tx1"/>
                          </a:solidFill>
                        </a:rPr>
                        <a:t>The antihypertensive effect of ACE inhibitors results primarily from vasodilatation ( reduction of peripheral resistance ) with little change in  cardiac output;  </a:t>
                      </a:r>
                    </a:p>
                    <a:p>
                      <a:pPr marL="457200" indent="-457200">
                        <a:lnSpc>
                          <a:spcPct val="90000"/>
                        </a:lnSpc>
                        <a:buFont typeface="Wingdings" pitchFamily="2" charset="2"/>
                        <a:buChar char="Ø"/>
                        <a:defRPr/>
                      </a:pPr>
                      <a:r>
                        <a:rPr lang="en-US" sz="2800" kern="1200" dirty="0">
                          <a:solidFill>
                            <a:schemeClr val="tx1"/>
                          </a:solidFill>
                        </a:rPr>
                        <a:t>a fall in aldosterone production may also  contribute</a:t>
                      </a:r>
                    </a:p>
                    <a:p>
                      <a:pPr marL="457200" marR="0" lvl="0" indent="-457200" algn="l" defTabSz="914400" rtl="0" eaLnBrk="1" fontAlgn="auto" latinLnBrk="0" hangingPunct="1">
                        <a:lnSpc>
                          <a:spcPct val="90000"/>
                        </a:lnSpc>
                        <a:spcBef>
                          <a:spcPts val="0"/>
                        </a:spcBef>
                        <a:spcAft>
                          <a:spcPts val="0"/>
                        </a:spcAft>
                        <a:buClrTx/>
                        <a:buSzTx/>
                        <a:buFont typeface="Wingdings" pitchFamily="2" charset="2"/>
                        <a:buChar char="Ø"/>
                        <a:tabLst/>
                        <a:defRPr/>
                      </a:pPr>
                      <a:r>
                        <a:rPr lang="en-US" sz="2800" kern="1200" dirty="0"/>
                        <a:t>Particularly effective when hypertension results from excess renin production ( </a:t>
                      </a:r>
                      <a:r>
                        <a:rPr lang="en-US" sz="2800" kern="1200" dirty="0" err="1"/>
                        <a:t>renovascular</a:t>
                      </a:r>
                      <a:r>
                        <a:rPr lang="en-US" sz="2800" kern="1200" dirty="0"/>
                        <a:t> hypertension, white &amp; young)</a:t>
                      </a:r>
                      <a:endParaRPr lang="en-US" sz="2800" kern="1200" dirty="0">
                        <a:solidFill>
                          <a:schemeClr val="dk1"/>
                        </a:solidFill>
                        <a:latin typeface="+mn-lt"/>
                        <a:ea typeface="+mn-ea"/>
                        <a:cs typeface="+mn-cs"/>
                      </a:endParaRPr>
                    </a:p>
                  </a:txBody>
                  <a:tcPr marL="178245" marR="178245" marT="89122" marB="89122"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dirty="0"/>
                        <a:t>-Treatment of essential hypertension.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dirty="0"/>
                        <a:t>-Hypertension in patients with chronic  renal disease, ischemic heart  disease, </a:t>
                      </a:r>
                      <a:r>
                        <a:rPr lang="en-US" sz="2800" kern="1200" dirty="0">
                          <a:solidFill>
                            <a:srgbClr val="FF0000"/>
                          </a:solidFill>
                        </a:rPr>
                        <a:t>diabetes</a:t>
                      </a:r>
                      <a:r>
                        <a:rPr lang="en-US" sz="2800" kern="1200" dirty="0"/>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dirty="0"/>
                        <a:t>-Treatment of heart </a:t>
                      </a:r>
                      <a:r>
                        <a:rPr lang="en-US" sz="2800" kern="1200" dirty="0" smtClean="0"/>
                        <a:t>failure</a:t>
                      </a:r>
                      <a:endParaRPr lang="en-US" sz="2800" kern="1200" dirty="0"/>
                    </a:p>
                  </a:txBody>
                  <a:tcPr marL="178245" marR="178245" marT="89122" marB="89122" anchor="ctr"/>
                </a:tc>
                <a:tc rowSpan="2">
                  <a:txBody>
                    <a:bodyPr/>
                    <a:lstStyle/>
                    <a:p>
                      <a:pPr marL="0" indent="0">
                        <a:lnSpc>
                          <a:spcPct val="90000"/>
                        </a:lnSpc>
                        <a:buFont typeface="Wingdings" pitchFamily="2" charset="2"/>
                        <a:buNone/>
                        <a:defRPr/>
                      </a:pPr>
                      <a:r>
                        <a:rPr lang="en-US" sz="2300" kern="1200" dirty="0">
                          <a:solidFill>
                            <a:srgbClr val="FF0000"/>
                          </a:solidFill>
                        </a:rPr>
                        <a:t>-</a:t>
                      </a:r>
                      <a:r>
                        <a:rPr lang="en-US" sz="2100" kern="1200" dirty="0">
                          <a:solidFill>
                            <a:srgbClr val="FF0000"/>
                          </a:solidFill>
                        </a:rPr>
                        <a:t>Dry cough.</a:t>
                      </a:r>
                    </a:p>
                    <a:p>
                      <a:pPr marL="0" marR="0" lvl="0" indent="0" algn="l" defTabSz="914400" rtl="0" eaLnBrk="1" fontAlgn="auto" latinLnBrk="0" hangingPunct="1">
                        <a:lnSpc>
                          <a:spcPct val="90000"/>
                        </a:lnSpc>
                        <a:spcBef>
                          <a:spcPts val="0"/>
                        </a:spcBef>
                        <a:spcAft>
                          <a:spcPts val="0"/>
                        </a:spcAft>
                        <a:buClrTx/>
                        <a:buSzTx/>
                        <a:buFont typeface="Wingdings" pitchFamily="2" charset="2"/>
                        <a:buNone/>
                        <a:tabLst/>
                        <a:defRPr/>
                      </a:pPr>
                      <a:r>
                        <a:rPr lang="en-US" sz="2100" kern="1200" dirty="0"/>
                        <a:t>-Acute renal failure, especially in patients  with renal artery stenosis</a:t>
                      </a:r>
                    </a:p>
                    <a:p>
                      <a:pPr marL="0" marR="0" lvl="0" indent="0" algn="l" defTabSz="914400" rtl="0" eaLnBrk="1" fontAlgn="auto" latinLnBrk="0" hangingPunct="1">
                        <a:lnSpc>
                          <a:spcPct val="90000"/>
                        </a:lnSpc>
                        <a:spcBef>
                          <a:spcPts val="0"/>
                        </a:spcBef>
                        <a:spcAft>
                          <a:spcPts val="0"/>
                        </a:spcAft>
                        <a:buClrTx/>
                        <a:buSzTx/>
                        <a:buFont typeface="Wingdings" pitchFamily="2" charset="2"/>
                        <a:buNone/>
                        <a:tabLst/>
                        <a:defRPr/>
                      </a:pPr>
                      <a:r>
                        <a:rPr lang="en-US" sz="2100" kern="1200" dirty="0"/>
                        <a:t>-Severe hypotension in hypovolemic patients </a:t>
                      </a:r>
                    </a:p>
                    <a:p>
                      <a:pPr marL="0" marR="0" lvl="0" indent="0" algn="l" defTabSz="914400" rtl="0" eaLnBrk="1" fontAlgn="auto" latinLnBrk="0" hangingPunct="1">
                        <a:lnSpc>
                          <a:spcPct val="90000"/>
                        </a:lnSpc>
                        <a:spcBef>
                          <a:spcPts val="0"/>
                        </a:spcBef>
                        <a:spcAft>
                          <a:spcPts val="0"/>
                        </a:spcAft>
                        <a:buClrTx/>
                        <a:buSzTx/>
                        <a:buFont typeface="Wingdings" pitchFamily="2" charset="2"/>
                        <a:buNone/>
                        <a:tabLst/>
                        <a:defRPr/>
                      </a:pPr>
                      <a:r>
                        <a:rPr lang="en-US" sz="2100" kern="1200" dirty="0">
                          <a:solidFill>
                            <a:srgbClr val="9A2720"/>
                          </a:solidFill>
                        </a:rPr>
                        <a:t>-Cause renal </a:t>
                      </a:r>
                      <a:r>
                        <a:rPr lang="en-US" sz="2100" i="1" kern="1200" dirty="0" err="1" smtClean="0">
                          <a:solidFill>
                            <a:srgbClr val="9A2720"/>
                          </a:solidFill>
                        </a:rPr>
                        <a:t>agensia</a:t>
                      </a:r>
                      <a:r>
                        <a:rPr lang="en-US" sz="2100" kern="1200" dirty="0" smtClean="0">
                          <a:solidFill>
                            <a:srgbClr val="9A2720"/>
                          </a:solidFill>
                        </a:rPr>
                        <a:t> </a:t>
                      </a:r>
                      <a:r>
                        <a:rPr lang="en-US" sz="2000" b="0" i="0" kern="1200" dirty="0" smtClean="0">
                          <a:solidFill>
                            <a:srgbClr val="00B050"/>
                          </a:solidFill>
                          <a:effectLst/>
                          <a:latin typeface="+mn-lt"/>
                          <a:ea typeface="+mn-ea"/>
                          <a:cs typeface="+mn-cs"/>
                        </a:rPr>
                        <a:t>refers to a congenital absence of one or both kidneys</a:t>
                      </a:r>
                      <a:r>
                        <a:rPr lang="en-US" sz="2000" kern="1200" dirty="0" smtClean="0">
                          <a:solidFill>
                            <a:srgbClr val="00B050"/>
                          </a:solidFill>
                        </a:rPr>
                        <a:t>/failure </a:t>
                      </a:r>
                      <a:r>
                        <a:rPr lang="en-US" sz="2100" kern="1200" dirty="0">
                          <a:solidFill>
                            <a:srgbClr val="9A2720"/>
                          </a:solidFill>
                        </a:rPr>
                        <a:t>in the fetus</a:t>
                      </a:r>
                    </a:p>
                    <a:p>
                      <a:pPr marL="0" marR="0" lvl="0" indent="0" algn="l" defTabSz="914400" rtl="0" eaLnBrk="1" fontAlgn="auto" latinLnBrk="0" hangingPunct="1">
                        <a:lnSpc>
                          <a:spcPct val="90000"/>
                        </a:lnSpc>
                        <a:spcBef>
                          <a:spcPts val="0"/>
                        </a:spcBef>
                        <a:spcAft>
                          <a:spcPts val="0"/>
                        </a:spcAft>
                        <a:buClrTx/>
                        <a:buSzTx/>
                        <a:buFont typeface="Wingdings" pitchFamily="2" charset="2"/>
                        <a:buNone/>
                        <a:tabLst/>
                        <a:defRPr/>
                      </a:pPr>
                      <a:r>
                        <a:rPr lang="en-US" sz="2100" kern="1200" dirty="0">
                          <a:solidFill>
                            <a:srgbClr val="9A2720"/>
                          </a:solidFill>
                        </a:rPr>
                        <a:t>resulting in </a:t>
                      </a:r>
                      <a:r>
                        <a:rPr lang="en-US" sz="2100" kern="1200" dirty="0" err="1">
                          <a:solidFill>
                            <a:srgbClr val="9A2720"/>
                          </a:solidFill>
                        </a:rPr>
                        <a:t>oligohydraminosis</a:t>
                      </a:r>
                      <a:endParaRPr lang="en-US" sz="2100" kern="1200" dirty="0">
                        <a:solidFill>
                          <a:srgbClr val="9A2720"/>
                        </a:solidFill>
                      </a:endParaRPr>
                    </a:p>
                    <a:p>
                      <a:pPr marL="0" marR="0" lvl="0" indent="0" algn="l" defTabSz="914400" rtl="0" eaLnBrk="1" fontAlgn="auto" latinLnBrk="0" hangingPunct="1">
                        <a:lnSpc>
                          <a:spcPct val="90000"/>
                        </a:lnSpc>
                        <a:spcBef>
                          <a:spcPts val="0"/>
                        </a:spcBef>
                        <a:spcAft>
                          <a:spcPts val="0"/>
                        </a:spcAft>
                        <a:buClrTx/>
                        <a:buSzTx/>
                        <a:buFont typeface="Wingdings" pitchFamily="2" charset="2"/>
                        <a:buNone/>
                        <a:tabLst/>
                        <a:defRPr/>
                      </a:pPr>
                      <a:r>
                        <a:rPr lang="en-US" sz="2100" kern="1200" dirty="0"/>
                        <a:t>-</a:t>
                      </a:r>
                      <a:r>
                        <a:rPr lang="en-US" sz="2100" kern="1200" dirty="0">
                          <a:solidFill>
                            <a:srgbClr val="FF0000"/>
                          </a:solidFill>
                        </a:rPr>
                        <a:t>Angioneurotic edema</a:t>
                      </a:r>
                      <a:r>
                        <a:rPr lang="en-US" sz="2100" kern="1200" dirty="0"/>
                        <a:t>, swelling of the  nose, throat, tongue, larynx (</a:t>
                      </a:r>
                      <a:r>
                        <a:rPr lang="en-US" sz="2100" kern="1200" dirty="0">
                          <a:solidFill>
                            <a:schemeClr val="tx1"/>
                          </a:solidFill>
                        </a:rPr>
                        <a:t>caused by inhibition of bradykinin metabolism which accumulate in bronchial mucosa)</a:t>
                      </a:r>
                    </a:p>
                    <a:p>
                      <a:pPr marL="0" marR="0" lvl="0" indent="0" algn="l" defTabSz="914400" rtl="0" eaLnBrk="1" fontAlgn="auto" latinLnBrk="0" hangingPunct="1">
                        <a:lnSpc>
                          <a:spcPct val="90000"/>
                        </a:lnSpc>
                        <a:spcBef>
                          <a:spcPts val="0"/>
                        </a:spcBef>
                        <a:spcAft>
                          <a:spcPts val="0"/>
                        </a:spcAft>
                        <a:buClrTx/>
                        <a:buSzTx/>
                        <a:buFont typeface="Wingdings" pitchFamily="2" charset="2"/>
                        <a:buNone/>
                        <a:tabLst/>
                        <a:defRPr/>
                      </a:pPr>
                      <a:r>
                        <a:rPr lang="en-US" sz="2100" kern="1200" dirty="0"/>
                        <a:t>-First dose effect (severe hypotension) - give at bed time -starts with small dose and increase the dose gradually.</a:t>
                      </a:r>
                    </a:p>
                    <a:p>
                      <a:pPr marL="0" marR="0" lvl="0" indent="0" algn="l" defTabSz="914400" rtl="0" eaLnBrk="1" fontAlgn="auto" latinLnBrk="0" hangingPunct="1">
                        <a:lnSpc>
                          <a:spcPct val="90000"/>
                        </a:lnSpc>
                        <a:spcBef>
                          <a:spcPts val="0"/>
                        </a:spcBef>
                        <a:spcAft>
                          <a:spcPts val="0"/>
                        </a:spcAft>
                        <a:buClrTx/>
                        <a:buSzTx/>
                        <a:buFont typeface="Wingdings" pitchFamily="2" charset="2"/>
                        <a:buNone/>
                        <a:tabLst/>
                        <a:defRPr/>
                      </a:pPr>
                      <a:r>
                        <a:rPr lang="en-US" sz="2100" kern="1200" dirty="0">
                          <a:solidFill>
                            <a:schemeClr val="accent1">
                              <a:lumMod val="60000"/>
                              <a:lumOff val="40000"/>
                            </a:schemeClr>
                          </a:solidFill>
                        </a:rPr>
                        <a:t>-specific to captopril;</a:t>
                      </a:r>
                    </a:p>
                    <a:p>
                      <a:pPr marL="0" marR="0" lvl="0" indent="0" algn="l" defTabSz="914400" rtl="0" eaLnBrk="1" fontAlgn="auto" latinLnBrk="0" hangingPunct="1">
                        <a:lnSpc>
                          <a:spcPct val="90000"/>
                        </a:lnSpc>
                        <a:spcBef>
                          <a:spcPts val="0"/>
                        </a:spcBef>
                        <a:spcAft>
                          <a:spcPts val="0"/>
                        </a:spcAft>
                        <a:buClrTx/>
                        <a:buSzTx/>
                        <a:buFont typeface="Wingdings" pitchFamily="2" charset="2"/>
                        <a:buNone/>
                        <a:tabLst/>
                        <a:defRPr/>
                      </a:pPr>
                      <a:r>
                        <a:rPr lang="en-US" sz="2100" kern="1200" dirty="0" smtClean="0"/>
                        <a:t>Skin rash, fever, </a:t>
                      </a:r>
                      <a:r>
                        <a:rPr lang="en-US" sz="2100" kern="1200" dirty="0" err="1" smtClean="0">
                          <a:solidFill>
                            <a:srgbClr val="FF0000"/>
                          </a:solidFill>
                        </a:rPr>
                        <a:t>Dysgeusia</a:t>
                      </a:r>
                      <a:r>
                        <a:rPr lang="en-US" sz="2100" kern="1200" dirty="0" smtClean="0">
                          <a:solidFill>
                            <a:srgbClr val="FF0000"/>
                          </a:solidFill>
                        </a:rPr>
                        <a:t> = reversible loss or altered taste </a:t>
                      </a:r>
                      <a:r>
                        <a:rPr lang="en-US" sz="2100" kern="1200" dirty="0" smtClean="0"/>
                        <a:t>, Proteinuria and neutropenia.</a:t>
                      </a:r>
                    </a:p>
                    <a:p>
                      <a:pPr marL="0" marR="0" lvl="0" indent="0" algn="l" defTabSz="914400" rtl="0" eaLnBrk="1" fontAlgn="auto" latinLnBrk="0" hangingPunct="1">
                        <a:lnSpc>
                          <a:spcPct val="90000"/>
                        </a:lnSpc>
                        <a:spcBef>
                          <a:spcPts val="0"/>
                        </a:spcBef>
                        <a:spcAft>
                          <a:spcPts val="0"/>
                        </a:spcAft>
                        <a:buClrTx/>
                        <a:buSzTx/>
                        <a:buFont typeface="Wingdings" pitchFamily="2" charset="2"/>
                        <a:buNone/>
                        <a:tabLst/>
                        <a:defRPr/>
                      </a:pPr>
                      <a:r>
                        <a:rPr lang="en-US" sz="2100" kern="1200" dirty="0" smtClean="0">
                          <a:solidFill>
                            <a:schemeClr val="accent1">
                              <a:lumMod val="60000"/>
                              <a:lumOff val="40000"/>
                            </a:schemeClr>
                          </a:solidFill>
                        </a:rPr>
                        <a:t>These effects are due to a sulfhydryl group in the molecule of captopril </a:t>
                      </a:r>
                      <a:endParaRPr lang="en-US" sz="2100" kern="1200" dirty="0">
                        <a:solidFill>
                          <a:schemeClr val="accent1">
                            <a:lumMod val="60000"/>
                            <a:lumOff val="40000"/>
                          </a:schemeClr>
                        </a:solidFill>
                        <a:latin typeface="+mn-lt"/>
                        <a:ea typeface="+mn-ea"/>
                        <a:cs typeface="+mn-cs"/>
                      </a:endParaRPr>
                    </a:p>
                  </a:txBody>
                  <a:tcPr marL="178245" marR="178245" marT="89122" marB="89122" anchor="ctr"/>
                </a:tc>
                <a:tc rowSpan="2">
                  <a:txBody>
                    <a:bodyPr/>
                    <a:lstStyle/>
                    <a:p>
                      <a:pPr marL="0" marR="0" lvl="0" indent="0" algn="l" defTabSz="914400" rtl="0" eaLnBrk="1" fontAlgn="auto" latinLnBrk="0" hangingPunct="1">
                        <a:lnSpc>
                          <a:spcPct val="90000"/>
                        </a:lnSpc>
                        <a:spcBef>
                          <a:spcPts val="0"/>
                        </a:spcBef>
                        <a:spcAft>
                          <a:spcPts val="0"/>
                        </a:spcAft>
                        <a:buClrTx/>
                        <a:buSzTx/>
                        <a:buFont typeface="Wingdings" pitchFamily="2" charset="2"/>
                        <a:buNone/>
                        <a:tabLst/>
                        <a:defRPr/>
                      </a:pPr>
                      <a:r>
                        <a:rPr lang="en-US" sz="2300" kern="1200" dirty="0" smtClean="0"/>
                        <a:t>-</a:t>
                      </a:r>
                      <a:r>
                        <a:rPr lang="en-US" sz="2800" kern="1200" dirty="0" smtClean="0"/>
                        <a:t>During the second and third trimesters of pregnancy due to the risk of: fetal hypotension, anuria ,renal failure &amp;  malformations.</a:t>
                      </a:r>
                    </a:p>
                    <a:p>
                      <a:pPr marL="0" marR="0" lvl="0" indent="0" algn="l" defTabSz="914400" rtl="0" eaLnBrk="1" fontAlgn="auto" latinLnBrk="0" hangingPunct="1">
                        <a:lnSpc>
                          <a:spcPct val="90000"/>
                        </a:lnSpc>
                        <a:spcBef>
                          <a:spcPts val="0"/>
                        </a:spcBef>
                        <a:spcAft>
                          <a:spcPts val="0"/>
                        </a:spcAft>
                        <a:buClrTx/>
                        <a:buSzTx/>
                        <a:buFont typeface="Wingdings" pitchFamily="2" charset="2"/>
                        <a:buNone/>
                        <a:tabLst/>
                        <a:defRPr/>
                      </a:pPr>
                      <a:r>
                        <a:rPr lang="en-US" sz="2800" kern="1200" dirty="0" smtClean="0"/>
                        <a:t>-</a:t>
                      </a:r>
                      <a:r>
                        <a:rPr lang="en-US" sz="2800" kern="1200" dirty="0" smtClean="0">
                          <a:solidFill>
                            <a:srgbClr val="FF0000"/>
                          </a:solidFill>
                        </a:rPr>
                        <a:t>Renal artery stenosis.</a:t>
                      </a:r>
                    </a:p>
                    <a:p>
                      <a:pPr marL="0" marR="0" lvl="0" indent="0" algn="l" defTabSz="914400" rtl="0" eaLnBrk="1" fontAlgn="auto" latinLnBrk="0" hangingPunct="1">
                        <a:lnSpc>
                          <a:spcPct val="90000"/>
                        </a:lnSpc>
                        <a:spcBef>
                          <a:spcPts val="0"/>
                        </a:spcBef>
                        <a:spcAft>
                          <a:spcPts val="0"/>
                        </a:spcAft>
                        <a:buClrTx/>
                        <a:buSzTx/>
                        <a:buFont typeface="Wingdings" pitchFamily="2" charset="2"/>
                        <a:buNone/>
                        <a:tabLst/>
                        <a:defRPr/>
                      </a:pPr>
                      <a:r>
                        <a:rPr lang="en-US" sz="2800" kern="1200" dirty="0" smtClean="0">
                          <a:solidFill>
                            <a:srgbClr val="FF0000"/>
                          </a:solidFill>
                        </a:rPr>
                        <a:t>-Potassium-sparing diuretics .</a:t>
                      </a:r>
                    </a:p>
                    <a:p>
                      <a:pPr marL="0" marR="0" lvl="0" indent="0" algn="l" defTabSz="914400" rtl="0" eaLnBrk="1" fontAlgn="auto" latinLnBrk="0" hangingPunct="1">
                        <a:lnSpc>
                          <a:spcPct val="90000"/>
                        </a:lnSpc>
                        <a:spcBef>
                          <a:spcPts val="0"/>
                        </a:spcBef>
                        <a:spcAft>
                          <a:spcPts val="0"/>
                        </a:spcAft>
                        <a:buClrTx/>
                        <a:buSzTx/>
                        <a:buFont typeface="Wingdings" pitchFamily="2" charset="2"/>
                        <a:buNone/>
                        <a:tabLst/>
                        <a:defRPr/>
                      </a:pPr>
                      <a:r>
                        <a:rPr lang="en-US" sz="2800" kern="1200" dirty="0" smtClean="0"/>
                        <a:t>-NSAIDs impair their hypotensive effects by blocking bradykinin-mediated vasodilatation .</a:t>
                      </a:r>
                    </a:p>
                    <a:p>
                      <a:pPr marL="0" algn="l" defTabSz="457200" rtl="0" eaLnBrk="1" latinLnBrk="0" hangingPunct="1"/>
                      <a:r>
                        <a:rPr lang="en-US" sz="3200" dirty="0" smtClean="0">
                          <a:solidFill>
                            <a:srgbClr val="00B050"/>
                          </a:solidFill>
                        </a:rPr>
                        <a:t>Hypovolemic </a:t>
                      </a:r>
                    </a:p>
                    <a:p>
                      <a:pPr marL="0" algn="l" defTabSz="457200" rtl="0" eaLnBrk="1" latinLnBrk="0" hangingPunct="1"/>
                      <a:r>
                        <a:rPr lang="en-US" sz="3200" dirty="0" smtClean="0">
                          <a:solidFill>
                            <a:srgbClr val="00B050"/>
                          </a:solidFill>
                        </a:rPr>
                        <a:t>Pregnant women</a:t>
                      </a:r>
                    </a:p>
                    <a:p>
                      <a:pPr marL="0" algn="l" defTabSz="457200" rtl="0" eaLnBrk="1" latinLnBrk="0" hangingPunct="1"/>
                      <a:r>
                        <a:rPr lang="en-US" sz="3200" dirty="0" smtClean="0">
                          <a:solidFill>
                            <a:srgbClr val="00B050"/>
                          </a:solidFill>
                        </a:rPr>
                        <a:t>Renal problem </a:t>
                      </a:r>
                    </a:p>
                    <a:p>
                      <a:pPr marL="0" marR="0" lvl="0" indent="0" algn="l" defTabSz="914400" rtl="0" eaLnBrk="1" fontAlgn="auto" latinLnBrk="0" hangingPunct="1">
                        <a:lnSpc>
                          <a:spcPct val="90000"/>
                        </a:lnSpc>
                        <a:spcBef>
                          <a:spcPts val="0"/>
                        </a:spcBef>
                        <a:spcAft>
                          <a:spcPts val="0"/>
                        </a:spcAft>
                        <a:buClrTx/>
                        <a:buSzTx/>
                        <a:buFont typeface="Wingdings" pitchFamily="2" charset="2"/>
                        <a:buNone/>
                        <a:tabLst/>
                        <a:defRPr/>
                      </a:pPr>
                      <a:r>
                        <a:rPr lang="en-US" sz="1600" b="0" i="0" u="none" strike="noStrike" kern="1200" dirty="0" smtClean="0">
                          <a:solidFill>
                            <a:schemeClr val="bg1">
                              <a:lumMod val="50000"/>
                            </a:schemeClr>
                          </a:solidFill>
                          <a:effectLst/>
                          <a:latin typeface="+mn-lt"/>
                          <a:ea typeface="+mn-ea"/>
                          <a:cs typeface="+mn-cs"/>
                          <a:hlinkClick r:id="rId3" tooltip="Hyperkalemia"/>
                        </a:rPr>
                        <a:t>Hyperkalemia</a:t>
                      </a:r>
                      <a:r>
                        <a:rPr lang="en-US" sz="1600" b="0" i="0" kern="1200" dirty="0" smtClean="0">
                          <a:solidFill>
                            <a:schemeClr val="bg1">
                              <a:lumMod val="50000"/>
                            </a:schemeClr>
                          </a:solidFill>
                          <a:effectLst/>
                          <a:latin typeface="+mn-lt"/>
                          <a:ea typeface="+mn-ea"/>
                          <a:cs typeface="+mn-cs"/>
                        </a:rPr>
                        <a:t>  is a possible complication of treatment with an ACE inhibitor due to its effect on aldosterone. Suppression of angiotensin II leads to a decrease in aldosterone levels. Since aldosterone is responsible for increasing the excretion of potassium, ACE inhibitors can cause retention of potassium. Hyperkalemia may decrease the velocity of impulse conduction in the nerves and muscles, including cardiac tissues. This leads to cardiac dysfunction and neuromuscular consequences, such as muscle weakness, paresthesia, nausea, diarrhea, and others.</a:t>
                      </a:r>
                      <a:endParaRPr lang="en-US" sz="1600" dirty="0" smtClean="0">
                        <a:solidFill>
                          <a:schemeClr val="bg1">
                            <a:lumMod val="50000"/>
                          </a:schemeClr>
                        </a:solidFill>
                      </a:endParaRPr>
                    </a:p>
                  </a:txBody>
                  <a:tcPr marL="178245" marR="178245" marT="89122" marB="89122" anchor="ctr"/>
                </a:tc>
                <a:extLst>
                  <a:ext uri="{0D108BD9-81ED-4DB2-BD59-A6C34878D82A}">
                    <a16:rowId xmlns:a16="http://schemas.microsoft.com/office/drawing/2014/main" xmlns="" val="2004627636"/>
                  </a:ext>
                </a:extLst>
              </a:tr>
              <a:tr h="2139659">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dirty="0" err="1" smtClean="0"/>
                        <a:t>Enalapril</a:t>
                      </a:r>
                      <a:endParaRPr lang="en-US" sz="2800" kern="1200" dirty="0"/>
                    </a:p>
                  </a:txBody>
                  <a:tcPr marL="178245" marR="178245" marT="89122" marB="8912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300" kern="1200" dirty="0" err="1">
                          <a:solidFill>
                            <a:srgbClr val="C00000"/>
                          </a:solidFill>
                        </a:rPr>
                        <a:t>Enalaprilat</a:t>
                      </a:r>
                      <a:r>
                        <a:rPr lang="en-US" sz="2300" kern="1200" dirty="0">
                          <a:solidFill>
                            <a:srgbClr val="C00000"/>
                          </a:solidFill>
                        </a:rPr>
                        <a:t> </a:t>
                      </a:r>
                      <a:r>
                        <a:rPr lang="en-US" sz="2300" kern="1200" dirty="0"/>
                        <a:t>is the active metabolite of </a:t>
                      </a:r>
                      <a:r>
                        <a:rPr lang="en-US" sz="2300" b="0" kern="1200" dirty="0">
                          <a:solidFill>
                            <a:srgbClr val="FF0000"/>
                          </a:solidFill>
                        </a:rPr>
                        <a:t>enalapril given by </a:t>
                      </a:r>
                      <a:r>
                        <a:rPr lang="en-US" sz="2300" b="0" kern="1200" dirty="0" err="1">
                          <a:solidFill>
                            <a:srgbClr val="FF0000"/>
                          </a:solidFill>
                        </a:rPr>
                        <a:t>i.v.</a:t>
                      </a:r>
                      <a:r>
                        <a:rPr lang="en-US" sz="2300" b="0" kern="1200" dirty="0">
                          <a:solidFill>
                            <a:srgbClr val="FF0000"/>
                          </a:solidFill>
                        </a:rPr>
                        <a:t> route in hypertensive emergency</a:t>
                      </a:r>
                      <a:endParaRPr lang="en-US" sz="2300" b="0" kern="1200" dirty="0">
                        <a:solidFill>
                          <a:srgbClr val="FF0000"/>
                        </a:solidFill>
                        <a:latin typeface="+mn-lt"/>
                        <a:ea typeface="+mn-ea"/>
                        <a:cs typeface="+mn-cs"/>
                      </a:endParaRPr>
                    </a:p>
                  </a:txBody>
                  <a:tcPr marL="178245" marR="178245" marT="89122" marB="89122" anchor="ctr"/>
                </a:tc>
                <a:tc vMerge="1">
                  <a:txBody>
                    <a:bodyPr/>
                    <a:lstStyle/>
                    <a:p>
                      <a:endParaRPr lang="en-US" dirty="0"/>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2870172806"/>
                  </a:ext>
                </a:extLst>
              </a:tr>
              <a:tr h="2314292">
                <a:tc rowSpan="2">
                  <a:txBody>
                    <a:bodyPr/>
                    <a:lstStyle/>
                    <a:p>
                      <a:r>
                        <a:rPr lang="en-US" sz="2700" b="1" kern="1200" dirty="0"/>
                        <a:t>Angiotensin receptors </a:t>
                      </a:r>
                    </a:p>
                    <a:p>
                      <a:pPr algn="ctr"/>
                      <a:r>
                        <a:rPr lang="en-US" sz="2700" b="1" kern="1200" dirty="0"/>
                        <a:t>blockers (ARBs</a:t>
                      </a:r>
                      <a:r>
                        <a:rPr lang="en-US" sz="2700" b="1" kern="1200" dirty="0" smtClean="0"/>
                        <a:t>)</a:t>
                      </a:r>
                      <a:endParaRPr lang="en-US" sz="2700" b="1" kern="1200" dirty="0"/>
                    </a:p>
                  </a:txBody>
                  <a:tcPr marL="178245" marR="178245" marT="89122" marB="89122" vert="vert270" anchor="ctr">
                    <a:solidFill>
                      <a:schemeClr val="bg2">
                        <a:lumMod val="7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smtClean="0"/>
                        <a:t>CandesatranTelmisartan</a:t>
                      </a:r>
                      <a:endParaRPr lang="en-US" sz="2300" dirty="0">
                        <a:ln>
                          <a:solidFill>
                            <a:srgbClr val="FF0000"/>
                          </a:solidFill>
                        </a:ln>
                      </a:endParaRPr>
                    </a:p>
                    <a:p>
                      <a:r>
                        <a:rPr lang="en-US" sz="2200" dirty="0"/>
                        <a:t>Losartan, Valsartan, </a:t>
                      </a:r>
                    </a:p>
                  </a:txBody>
                  <a:tcPr marL="178245" marR="178245" marT="89122" marB="89122" anchor="ctr"/>
                </a:tc>
                <a:tc>
                  <a:txBody>
                    <a:bodyPr/>
                    <a:lstStyle/>
                    <a:p>
                      <a:r>
                        <a:rPr lang="en-US" sz="2300" dirty="0"/>
                        <a:t>Losartan;</a:t>
                      </a:r>
                    </a:p>
                    <a:p>
                      <a:r>
                        <a:rPr lang="en-US" sz="2300" kern="1200" dirty="0"/>
                        <a:t>Has a potent active metabolite, Long half-life, taken once daily, Orally effective, Do not cross BBB.</a:t>
                      </a:r>
                      <a:endParaRPr lang="en-US" sz="2300" kern="1200" dirty="0">
                        <a:solidFill>
                          <a:schemeClr val="dk1"/>
                        </a:solidFill>
                        <a:latin typeface="+mn-lt"/>
                        <a:ea typeface="+mn-ea"/>
                        <a:cs typeface="+mn-cs"/>
                      </a:endParaRPr>
                    </a:p>
                  </a:txBody>
                  <a:tcPr marL="178245" marR="178245" marT="89122" marB="89122" anchor="ctr"/>
                </a:tc>
                <a:tc rowSpan="2">
                  <a:txBody>
                    <a:bodyPr/>
                    <a:lstStyle/>
                    <a:p>
                      <a:r>
                        <a:rPr lang="en-US" sz="2300" dirty="0"/>
                        <a:t>-Cause selective block of AT1 receptors.</a:t>
                      </a:r>
                    </a:p>
                    <a:p>
                      <a:r>
                        <a:rPr lang="en-US" sz="2300" dirty="0"/>
                        <a:t>-</a:t>
                      </a:r>
                      <a:r>
                        <a:rPr lang="en-US" sz="2300" dirty="0">
                          <a:solidFill>
                            <a:srgbClr val="9B261F"/>
                          </a:solidFill>
                        </a:rPr>
                        <a:t>No effect on bradykinin, no cough, no angioedema.</a:t>
                      </a:r>
                    </a:p>
                    <a:p>
                      <a:r>
                        <a:rPr lang="en-US" sz="2300" dirty="0"/>
                        <a:t>-Produce more complete inhibition of angiotensin as there are other enzymes ( not only ACE) that can generate angiotensin.</a:t>
                      </a:r>
                    </a:p>
                  </a:txBody>
                  <a:tcPr marL="178245" marR="178245" marT="89122" marB="89122" anchor="ctr"/>
                </a:tc>
                <a:tc>
                  <a:txBody>
                    <a:bodyPr/>
                    <a:lstStyle/>
                    <a:p>
                      <a:pPr marL="0" algn="l" defTabSz="1782440" rtl="0" eaLnBrk="1" latinLnBrk="0" hangingPunct="1"/>
                      <a:endParaRPr lang="en-US" sz="2300" dirty="0"/>
                    </a:p>
                  </a:txBody>
                  <a:tcPr marL="178245" marR="178245" marT="89122" marB="89122" anchor="ctr"/>
                </a:tc>
                <a:tc rowSpan="2">
                  <a:txBody>
                    <a:bodyPr/>
                    <a:lstStyle/>
                    <a:p>
                      <a:r>
                        <a:rPr lang="en-US" sz="2800" dirty="0" smtClean="0"/>
                        <a:t>Same </a:t>
                      </a:r>
                      <a:r>
                        <a:rPr lang="en-US" sz="2800" dirty="0"/>
                        <a:t>ADRs, </a:t>
                      </a:r>
                      <a:r>
                        <a:rPr lang="en-US" sz="2800" dirty="0">
                          <a:solidFill>
                            <a:srgbClr val="FF0000"/>
                          </a:solidFill>
                        </a:rPr>
                        <a:t>except for </a:t>
                      </a:r>
                    </a:p>
                    <a:p>
                      <a:r>
                        <a:rPr lang="en-US" sz="2800" dirty="0">
                          <a:solidFill>
                            <a:srgbClr val="FF0000"/>
                          </a:solidFill>
                        </a:rPr>
                        <a:t>dry cough &amp; </a:t>
                      </a:r>
                      <a:r>
                        <a:rPr lang="en-US" sz="2800" dirty="0" err="1">
                          <a:solidFill>
                            <a:srgbClr val="FF0000"/>
                          </a:solidFill>
                        </a:rPr>
                        <a:t>angioneurotic</a:t>
                      </a:r>
                      <a:r>
                        <a:rPr lang="en-US" sz="2800" dirty="0">
                          <a:solidFill>
                            <a:srgbClr val="FF0000"/>
                          </a:solidFill>
                        </a:rPr>
                        <a:t> </a:t>
                      </a:r>
                      <a:r>
                        <a:rPr lang="en-US" sz="2800" dirty="0" smtClean="0">
                          <a:solidFill>
                            <a:srgbClr val="FF0000"/>
                          </a:solidFill>
                        </a:rPr>
                        <a:t>edema</a:t>
                      </a:r>
                      <a:endParaRPr lang="en-US" sz="2800" dirty="0">
                        <a:solidFill>
                          <a:srgbClr val="FF0000"/>
                        </a:solidFill>
                      </a:endParaRPr>
                    </a:p>
                  </a:txBody>
                  <a:tcPr marL="178245" marR="178245" marT="89122" marB="89122" anchor="ctr"/>
                </a:tc>
                <a:tc rowSpan="2">
                  <a:txBody>
                    <a:bodyPr/>
                    <a:lstStyle/>
                    <a:p>
                      <a:r>
                        <a:rPr lang="en-US" sz="2800" dirty="0" smtClean="0"/>
                        <a:t>Same contraindications as ACEI.</a:t>
                      </a:r>
                    </a:p>
                    <a:p>
                      <a:endParaRPr lang="en-US" sz="2300" dirty="0"/>
                    </a:p>
                  </a:txBody>
                  <a:tcPr marL="178245" marR="178245" marT="89122" marB="89122" anchor="ctr"/>
                </a:tc>
                <a:extLst>
                  <a:ext uri="{0D108BD9-81ED-4DB2-BD59-A6C34878D82A}">
                    <a16:rowId xmlns:a16="http://schemas.microsoft.com/office/drawing/2014/main" xmlns="" val="2318281861"/>
                  </a:ext>
                </a:extLst>
              </a:tr>
              <a:tr h="1416975">
                <a:tc vMerge="1">
                  <a:txBody>
                    <a:bodyPr/>
                    <a:lstStyle/>
                    <a:p>
                      <a:endParaRPr lang="en-US" dirty="0"/>
                    </a:p>
                  </a:txBody>
                  <a:tcPr/>
                </a:tc>
                <a:tc vMerge="1">
                  <a:txBody>
                    <a:bodyPr/>
                    <a:lstStyle/>
                    <a:p>
                      <a:endParaRPr lang="en-US" dirty="0"/>
                    </a:p>
                  </a:txBody>
                  <a:tcPr/>
                </a:tc>
                <a:tc>
                  <a:txBody>
                    <a:bodyPr/>
                    <a:lstStyle/>
                    <a:p>
                      <a:r>
                        <a:rPr lang="en-US" sz="2400" kern="1200" dirty="0"/>
                        <a:t>Valsartan; No active metabolites.</a:t>
                      </a:r>
                      <a:endParaRPr lang="en-US" sz="2400" kern="1200" dirty="0">
                        <a:solidFill>
                          <a:schemeClr val="tx1"/>
                        </a:solidFill>
                        <a:latin typeface="+mn-lt"/>
                        <a:ea typeface="+mn-ea"/>
                        <a:cs typeface="+mn-cs"/>
                      </a:endParaRPr>
                    </a:p>
                  </a:txBody>
                  <a:tcPr marL="178245" marR="178245" marT="89122" marB="89122" anchor="ctr"/>
                </a:tc>
                <a:tc vMerge="1">
                  <a:txBody>
                    <a:bodyPr/>
                    <a:lstStyle/>
                    <a:p>
                      <a:endParaRPr lang="en-US" dirty="0"/>
                    </a:p>
                  </a:txBody>
                  <a:tcPr/>
                </a:tc>
                <a:tc>
                  <a:txBody>
                    <a:bodyPr/>
                    <a:lstStyle/>
                    <a:p>
                      <a:pPr marL="0" algn="r" defTabSz="1782440" rtl="1" eaLnBrk="1" latinLnBrk="0" hangingPunct="1"/>
                      <a:endParaRPr lang="en-US" sz="2100" dirty="0"/>
                    </a:p>
                  </a:txBody>
                  <a:tcPr marL="178245" marR="178245" marT="89122" marB="89122" anchor="ct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xmlns="" val="577159567"/>
                  </a:ext>
                </a:extLst>
              </a:tr>
            </a:tbl>
          </a:graphicData>
        </a:graphic>
      </p:graphicFrame>
      <p:sp>
        <p:nvSpPr>
          <p:cNvPr id="3" name="مستطيل 2"/>
          <p:cNvSpPr/>
          <p:nvPr/>
        </p:nvSpPr>
        <p:spPr>
          <a:xfrm>
            <a:off x="1871036" y="2362068"/>
            <a:ext cx="1701800" cy="1143000"/>
          </a:xfrm>
          <a:prstGeom prst="rect">
            <a:avLst/>
          </a:prstGeom>
          <a:solidFill>
            <a:schemeClr val="bg1"/>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457200" rtl="0" eaLnBrk="1" latinLnBrk="0" hangingPunct="1"/>
            <a:r>
              <a:rPr lang="en-US" sz="1400" b="1" dirty="0" smtClean="0">
                <a:solidFill>
                  <a:schemeClr val="bg1">
                    <a:lumMod val="50000"/>
                  </a:schemeClr>
                </a:solidFill>
              </a:rPr>
              <a:t>Listen </a:t>
            </a:r>
            <a:r>
              <a:rPr lang="en-US" sz="1400" b="1" dirty="0" err="1" smtClean="0">
                <a:solidFill>
                  <a:schemeClr val="bg1">
                    <a:lumMod val="50000"/>
                  </a:schemeClr>
                </a:solidFill>
              </a:rPr>
              <a:t>Capto</a:t>
            </a:r>
            <a:r>
              <a:rPr lang="en-US" sz="1400" b="1" dirty="0" smtClean="0">
                <a:solidFill>
                  <a:schemeClr val="bg1">
                    <a:lumMod val="50000"/>
                  </a:schemeClr>
                </a:solidFill>
              </a:rPr>
              <a:t> Rami </a:t>
            </a:r>
            <a:r>
              <a:rPr lang="en-US" sz="1400" b="1" dirty="0" err="1" smtClean="0">
                <a:solidFill>
                  <a:schemeClr val="bg1">
                    <a:lumMod val="50000"/>
                  </a:schemeClr>
                </a:solidFill>
              </a:rPr>
              <a:t>Ena</a:t>
            </a:r>
            <a:r>
              <a:rPr lang="en-US" sz="1400" b="1" dirty="0" smtClean="0">
                <a:solidFill>
                  <a:schemeClr val="bg1">
                    <a:lumMod val="50000"/>
                  </a:schemeClr>
                </a:solidFill>
              </a:rPr>
              <a:t> </a:t>
            </a:r>
            <a:r>
              <a:rPr lang="en-US" sz="1400" b="1" dirty="0" err="1" smtClean="0">
                <a:solidFill>
                  <a:schemeClr val="bg1">
                    <a:lumMod val="50000"/>
                  </a:schemeClr>
                </a:solidFill>
              </a:rPr>
              <a:t>lalah</a:t>
            </a:r>
            <a:r>
              <a:rPr lang="en-US" sz="1400" b="1" dirty="0" smtClean="0">
                <a:solidFill>
                  <a:schemeClr val="bg1">
                    <a:lumMod val="50000"/>
                  </a:schemeClr>
                </a:solidFill>
              </a:rPr>
              <a:t>, in APRIL</a:t>
            </a:r>
            <a:endParaRPr lang="ar-SA" sz="1400" b="1" dirty="0" smtClean="0">
              <a:solidFill>
                <a:schemeClr val="bg1">
                  <a:lumMod val="50000"/>
                </a:schemeClr>
              </a:solidFill>
            </a:endParaRPr>
          </a:p>
          <a:p>
            <a:pPr marL="0" algn="ctr" defTabSz="457200" rtl="0" eaLnBrk="1" latinLnBrk="0" hangingPunct="1"/>
            <a:r>
              <a:rPr lang="ar-SA" sz="1400" b="1" dirty="0" smtClean="0">
                <a:solidFill>
                  <a:schemeClr val="bg1">
                    <a:lumMod val="50000"/>
                  </a:schemeClr>
                </a:solidFill>
              </a:rPr>
              <a:t>اسمع كبتوا رامي انا لله وان اليه لراجعون، في شهر ابريل </a:t>
            </a:r>
            <a:endParaRPr lang="en-US" sz="1400" b="1" dirty="0" smtClean="0">
              <a:solidFill>
                <a:schemeClr val="bg1">
                  <a:lumMod val="50000"/>
                </a:schemeClr>
              </a:solidFill>
            </a:endParaRPr>
          </a:p>
        </p:txBody>
      </p:sp>
      <p:sp>
        <p:nvSpPr>
          <p:cNvPr id="4" name="مستطيل 3"/>
          <p:cNvSpPr/>
          <p:nvPr/>
        </p:nvSpPr>
        <p:spPr>
          <a:xfrm>
            <a:off x="2032000" y="7010136"/>
            <a:ext cx="2184399" cy="279664"/>
          </a:xfrm>
          <a:prstGeom prst="rect">
            <a:avLst/>
          </a:prstGeom>
          <a:solidFill>
            <a:schemeClr val="bg1"/>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457200" rtl="0" eaLnBrk="1" latinLnBrk="0" hangingPunct="1"/>
            <a:r>
              <a:rPr lang="ar-SA" sz="1600" b="1" dirty="0" smtClean="0">
                <a:solidFill>
                  <a:schemeClr val="bg1">
                    <a:lumMod val="50000"/>
                  </a:schemeClr>
                </a:solidFill>
              </a:rPr>
              <a:t>ان علاء ورامي غير ناضجين</a:t>
            </a:r>
          </a:p>
        </p:txBody>
      </p:sp>
      <p:sp>
        <p:nvSpPr>
          <p:cNvPr id="5" name="مستطيل 4"/>
          <p:cNvSpPr/>
          <p:nvPr/>
        </p:nvSpPr>
        <p:spPr>
          <a:xfrm>
            <a:off x="1855253" y="8838078"/>
            <a:ext cx="1755551" cy="673694"/>
          </a:xfrm>
          <a:prstGeom prst="rect">
            <a:avLst/>
          </a:prstGeom>
          <a:solidFill>
            <a:schemeClr val="bg1"/>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457200" rtl="0" eaLnBrk="1" latinLnBrk="0" hangingPunct="1"/>
            <a:r>
              <a:rPr lang="en-US" sz="1400" b="1" dirty="0" err="1" smtClean="0">
                <a:solidFill>
                  <a:schemeClr val="bg1">
                    <a:lumMod val="50000"/>
                  </a:schemeClr>
                </a:solidFill>
              </a:rPr>
              <a:t>Ena</a:t>
            </a:r>
            <a:r>
              <a:rPr lang="en-US" sz="1400" b="1" dirty="0" smtClean="0">
                <a:solidFill>
                  <a:schemeClr val="bg1">
                    <a:lumMod val="50000"/>
                  </a:schemeClr>
                </a:solidFill>
              </a:rPr>
              <a:t> </a:t>
            </a:r>
            <a:r>
              <a:rPr lang="en-US" sz="1400" b="1" dirty="0" err="1" smtClean="0">
                <a:solidFill>
                  <a:schemeClr val="bg1">
                    <a:lumMod val="50000"/>
                  </a:schemeClr>
                </a:solidFill>
              </a:rPr>
              <a:t>lalah</a:t>
            </a:r>
            <a:r>
              <a:rPr lang="en-US" sz="1400" b="1" dirty="0" smtClean="0">
                <a:solidFill>
                  <a:schemeClr val="bg1">
                    <a:lumMod val="50000"/>
                  </a:schemeClr>
                </a:solidFill>
              </a:rPr>
              <a:t>, </a:t>
            </a:r>
            <a:r>
              <a:rPr lang="ar-SA" sz="1400" b="1" dirty="0" smtClean="0">
                <a:solidFill>
                  <a:schemeClr val="bg1">
                    <a:lumMod val="50000"/>
                  </a:schemeClr>
                </a:solidFill>
              </a:rPr>
              <a:t>انا لله وان اليه لراجعون دخلوه </a:t>
            </a:r>
            <a:r>
              <a:rPr lang="ar-SA" sz="1400" b="1" dirty="0" err="1" smtClean="0">
                <a:solidFill>
                  <a:schemeClr val="bg1">
                    <a:lumMod val="50000"/>
                  </a:schemeClr>
                </a:solidFill>
              </a:rPr>
              <a:t>الطوارىء</a:t>
            </a:r>
            <a:endParaRPr lang="en-US" sz="1400" b="1" dirty="0" smtClean="0">
              <a:solidFill>
                <a:schemeClr val="bg1">
                  <a:lumMod val="50000"/>
                </a:schemeClr>
              </a:solidFill>
            </a:endParaRPr>
          </a:p>
        </p:txBody>
      </p:sp>
      <p:sp>
        <p:nvSpPr>
          <p:cNvPr id="7" name="مستطيل 6"/>
          <p:cNvSpPr/>
          <p:nvPr/>
        </p:nvSpPr>
        <p:spPr>
          <a:xfrm>
            <a:off x="267490" y="9296400"/>
            <a:ext cx="1320800" cy="482996"/>
          </a:xfrm>
          <a:prstGeom prst="rect">
            <a:avLst/>
          </a:prstGeom>
          <a:solidFill>
            <a:schemeClr val="bg1"/>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457200" rtl="0" eaLnBrk="1" latinLnBrk="0" hangingPunct="1"/>
            <a:r>
              <a:rPr lang="en-US" sz="1400" b="1" dirty="0" err="1" smtClean="0">
                <a:solidFill>
                  <a:schemeClr val="bg1">
                    <a:lumMod val="50000"/>
                  </a:schemeClr>
                </a:solidFill>
              </a:rPr>
              <a:t>Sartan</a:t>
            </a:r>
            <a:r>
              <a:rPr lang="en-US" sz="1400" b="1" dirty="0" smtClean="0">
                <a:solidFill>
                  <a:schemeClr val="bg1">
                    <a:lumMod val="50000"/>
                  </a:schemeClr>
                </a:solidFill>
              </a:rPr>
              <a:t> ARBs</a:t>
            </a:r>
            <a:r>
              <a:rPr lang="ar-SA" sz="1400" b="1" dirty="0" smtClean="0">
                <a:solidFill>
                  <a:schemeClr val="bg1">
                    <a:lumMod val="50000"/>
                  </a:schemeClr>
                </a:solidFill>
              </a:rPr>
              <a:t> سرطان العرب  </a:t>
            </a:r>
            <a:r>
              <a:rPr lang="en-US" sz="1400" b="1" dirty="0" smtClean="0">
                <a:solidFill>
                  <a:schemeClr val="bg1">
                    <a:lumMod val="50000"/>
                  </a:schemeClr>
                </a:solidFill>
              </a:rPr>
              <a:t> </a:t>
            </a:r>
          </a:p>
        </p:txBody>
      </p:sp>
      <p:sp>
        <p:nvSpPr>
          <p:cNvPr id="8" name="مستطيل 7"/>
          <p:cNvSpPr/>
          <p:nvPr/>
        </p:nvSpPr>
        <p:spPr>
          <a:xfrm>
            <a:off x="89163" y="1587236"/>
            <a:ext cx="1499127" cy="774832"/>
          </a:xfrm>
          <a:prstGeom prst="rect">
            <a:avLst/>
          </a:prstGeom>
          <a:solidFill>
            <a:schemeClr val="bg1"/>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457200" rtl="0" eaLnBrk="1" latinLnBrk="0" hangingPunct="1"/>
            <a:r>
              <a:rPr lang="en-US" sz="1400" b="1" dirty="0" smtClean="0">
                <a:solidFill>
                  <a:schemeClr val="bg1">
                    <a:lumMod val="50000"/>
                  </a:schemeClr>
                </a:solidFill>
              </a:rPr>
              <a:t>ACE=ICE=Snow</a:t>
            </a:r>
          </a:p>
          <a:p>
            <a:pPr marL="0" algn="ctr" defTabSz="457200" rtl="0" eaLnBrk="1" latinLnBrk="0" hangingPunct="1"/>
            <a:r>
              <a:rPr lang="en-US" sz="1400" b="1" dirty="0" smtClean="0">
                <a:solidFill>
                  <a:schemeClr val="bg1">
                    <a:lumMod val="50000"/>
                  </a:schemeClr>
                </a:solidFill>
              </a:rPr>
              <a:t>Ice in APRIL</a:t>
            </a:r>
            <a:endParaRPr lang="ar-SA" sz="1400" b="1" dirty="0" smtClean="0">
              <a:solidFill>
                <a:schemeClr val="bg1">
                  <a:lumMod val="50000"/>
                </a:schemeClr>
              </a:solidFill>
            </a:endParaRPr>
          </a:p>
          <a:p>
            <a:pPr marL="0" algn="ctr" defTabSz="457200" rtl="0" eaLnBrk="1" latinLnBrk="0" hangingPunct="1"/>
            <a:r>
              <a:rPr lang="ar-SA" sz="1400" b="1" dirty="0" smtClean="0">
                <a:solidFill>
                  <a:schemeClr val="bg1">
                    <a:lumMod val="50000"/>
                  </a:schemeClr>
                </a:solidFill>
              </a:rPr>
              <a:t>نزل ثلج بشهر ابريل</a:t>
            </a:r>
            <a:r>
              <a:rPr lang="en-US" sz="1400" b="1" dirty="0" smtClean="0">
                <a:solidFill>
                  <a:schemeClr val="bg1">
                    <a:lumMod val="50000"/>
                  </a:schemeClr>
                </a:solidFill>
              </a:rPr>
              <a:t> </a:t>
            </a:r>
          </a:p>
        </p:txBody>
      </p:sp>
      <p:sp>
        <p:nvSpPr>
          <p:cNvPr id="9" name="مستطيل 8"/>
          <p:cNvSpPr/>
          <p:nvPr/>
        </p:nvSpPr>
        <p:spPr>
          <a:xfrm>
            <a:off x="1833068" y="12407438"/>
            <a:ext cx="1777736" cy="635396"/>
          </a:xfrm>
          <a:prstGeom prst="rect">
            <a:avLst/>
          </a:prstGeom>
          <a:solidFill>
            <a:schemeClr val="bg1"/>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err="1" smtClean="0">
                <a:solidFill>
                  <a:schemeClr val="bg1">
                    <a:lumMod val="50000"/>
                  </a:schemeClr>
                </a:solidFill>
              </a:rPr>
              <a:t>Cande</a:t>
            </a:r>
            <a:r>
              <a:rPr lang="en-US" sz="1400" b="1" dirty="0" smtClean="0">
                <a:solidFill>
                  <a:schemeClr val="bg1">
                    <a:lumMod val="50000"/>
                  </a:schemeClr>
                </a:solidFill>
              </a:rPr>
              <a:t> Tell me </a:t>
            </a:r>
            <a:r>
              <a:rPr lang="en-US" sz="1400" b="1" dirty="0" err="1" smtClean="0">
                <a:solidFill>
                  <a:schemeClr val="bg1">
                    <a:lumMod val="50000"/>
                  </a:schemeClr>
                </a:solidFill>
              </a:rPr>
              <a:t>LoVal</a:t>
            </a:r>
            <a:r>
              <a:rPr lang="en-US" sz="1400" b="1" dirty="0" smtClean="0">
                <a:solidFill>
                  <a:schemeClr val="bg1">
                    <a:lumMod val="50000"/>
                  </a:schemeClr>
                </a:solidFill>
              </a:rPr>
              <a:t> has </a:t>
            </a:r>
            <a:r>
              <a:rPr lang="en-US" sz="1400" b="1" dirty="0" err="1" smtClean="0">
                <a:solidFill>
                  <a:schemeClr val="bg1">
                    <a:lumMod val="50000"/>
                  </a:schemeClr>
                </a:solidFill>
              </a:rPr>
              <a:t>Sartan</a:t>
            </a:r>
            <a:endParaRPr lang="en-US" sz="1400" b="1" dirty="0" smtClean="0">
              <a:solidFill>
                <a:schemeClr val="bg1">
                  <a:lumMod val="50000"/>
                </a:schemeClr>
              </a:solidFill>
            </a:endParaRPr>
          </a:p>
        </p:txBody>
      </p:sp>
    </p:spTree>
    <p:extLst>
      <p:ext uri="{BB962C8B-B14F-4D97-AF65-F5344CB8AC3E}">
        <p14:creationId xmlns:p14="http://schemas.microsoft.com/office/powerpoint/2010/main" val="804645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upload.wikimedia.org/wikipedia/commons/a/a2/Renin-angiotensin-aldosterone_syste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 y="0"/>
            <a:ext cx="18733380" cy="133683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a:srcRect/>
          <a:stretch>
            <a:fillRect/>
          </a:stretch>
        </p:blipFill>
        <p:spPr bwMode="auto">
          <a:xfrm>
            <a:off x="18307553" y="3572300"/>
            <a:ext cx="5458646" cy="7272500"/>
          </a:xfrm>
          <a:prstGeom prst="rect">
            <a:avLst/>
          </a:prstGeom>
          <a:noFill/>
          <a:ln w="9525">
            <a:noFill/>
            <a:miter lim="800000"/>
            <a:headEnd/>
            <a:tailEnd/>
          </a:ln>
        </p:spPr>
      </p:pic>
    </p:spTree>
    <p:extLst>
      <p:ext uri="{BB962C8B-B14F-4D97-AF65-F5344CB8AC3E}">
        <p14:creationId xmlns:p14="http://schemas.microsoft.com/office/powerpoint/2010/main" val="130086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srspharma.com/images/calcium-channel-blocker1.jpg">
            <a:hlinkClick r:id="rId2"/>
          </p:cNvPr>
          <p:cNvPicPr>
            <a:picLocks noChangeAspect="1" noChangeArrowheads="1"/>
          </p:cNvPicPr>
          <p:nvPr/>
        </p:nvPicPr>
        <p:blipFill>
          <a:blip r:embed="rId3"/>
          <a:srcRect/>
          <a:stretch>
            <a:fillRect/>
          </a:stretch>
        </p:blipFill>
        <p:spPr bwMode="auto">
          <a:xfrm>
            <a:off x="554183" y="527741"/>
            <a:ext cx="7121964" cy="4688145"/>
          </a:xfrm>
          <a:prstGeom prst="rect">
            <a:avLst/>
          </a:prstGeom>
          <a:noFill/>
        </p:spPr>
      </p:pic>
      <p:sp>
        <p:nvSpPr>
          <p:cNvPr id="2" name="TextBox 1"/>
          <p:cNvSpPr txBox="1"/>
          <p:nvPr/>
        </p:nvSpPr>
        <p:spPr>
          <a:xfrm>
            <a:off x="6677891" y="119886"/>
            <a:ext cx="9060873" cy="1384995"/>
          </a:xfrm>
          <a:prstGeom prst="rect">
            <a:avLst/>
          </a:prstGeom>
          <a:noFill/>
        </p:spPr>
        <p:txBody>
          <a:bodyPr wrap="square" rtlCol="0">
            <a:spAutoFit/>
          </a:bodyPr>
          <a:lstStyle/>
          <a:p>
            <a:r>
              <a:rPr lang="en-US" sz="4400" b="1" dirty="0" smtClean="0">
                <a:solidFill>
                  <a:srgbClr val="0070C0"/>
                </a:solidFill>
              </a:rPr>
              <a:t>3- Calcium Channel Blockers (CCBs)</a:t>
            </a:r>
          </a:p>
          <a:p>
            <a:pPr algn="ctr"/>
            <a:r>
              <a:rPr lang="en-US" sz="4000" dirty="0" smtClean="0">
                <a:solidFill>
                  <a:schemeClr val="bg1">
                    <a:lumMod val="50000"/>
                  </a:schemeClr>
                </a:solidFill>
              </a:rPr>
              <a:t>or calcium antagonists</a:t>
            </a:r>
            <a:endParaRPr lang="en-GB" sz="4000" dirty="0">
              <a:solidFill>
                <a:schemeClr val="bg1">
                  <a:lumMod val="50000"/>
                </a:schemeClr>
              </a:solidFill>
            </a:endParaRPr>
          </a:p>
        </p:txBody>
      </p:sp>
      <p:sp>
        <p:nvSpPr>
          <p:cNvPr id="3" name="TextBox 2"/>
          <p:cNvSpPr txBox="1"/>
          <p:nvPr/>
        </p:nvSpPr>
        <p:spPr>
          <a:xfrm>
            <a:off x="554183" y="5108157"/>
            <a:ext cx="12170319" cy="3108543"/>
          </a:xfrm>
          <a:prstGeom prst="rect">
            <a:avLst/>
          </a:prstGeom>
          <a:noFill/>
        </p:spPr>
        <p:txBody>
          <a:bodyPr wrap="none" rtlCol="0">
            <a:spAutoFit/>
          </a:bodyPr>
          <a:lstStyle/>
          <a:p>
            <a:pPr marL="457200" indent="-457200">
              <a:buFont typeface="Courier New" panose="02070309020205020404" pitchFamily="49" charset="0"/>
              <a:buChar char="o"/>
            </a:pPr>
            <a:r>
              <a:rPr lang="en-US" sz="2800" b="1" dirty="0" smtClean="0"/>
              <a:t>Verapamil</a:t>
            </a:r>
            <a:r>
              <a:rPr lang="en-US" sz="2800" dirty="0" smtClean="0"/>
              <a:t> acts more on myocardium.</a:t>
            </a:r>
          </a:p>
          <a:p>
            <a:pPr marL="457200" indent="-457200">
              <a:buFont typeface="Courier New" panose="02070309020205020404" pitchFamily="49" charset="0"/>
              <a:buChar char="o"/>
            </a:pPr>
            <a:r>
              <a:rPr lang="en-US" sz="2800" dirty="0" err="1" smtClean="0"/>
              <a:t>Dihydropyridine</a:t>
            </a:r>
            <a:r>
              <a:rPr lang="en-US" sz="2800" dirty="0" smtClean="0"/>
              <a:t> group act mainly on smooth muscle, Nifedipine</a:t>
            </a:r>
          </a:p>
          <a:p>
            <a:r>
              <a:rPr lang="en-US" sz="2800" dirty="0">
                <a:solidFill>
                  <a:srgbClr val="00B050"/>
                </a:solidFill>
              </a:rPr>
              <a:t>It is more selective as vasodilator than a cardiac depressant. </a:t>
            </a:r>
            <a:r>
              <a:rPr lang="en-US" sz="2800" dirty="0" smtClean="0">
                <a:solidFill>
                  <a:srgbClr val="00B050"/>
                </a:solidFill>
              </a:rPr>
              <a:t>This </a:t>
            </a:r>
            <a:r>
              <a:rPr lang="en-US" sz="2800" dirty="0">
                <a:solidFill>
                  <a:srgbClr val="00B050"/>
                </a:solidFill>
              </a:rPr>
              <a:t>group is used for </a:t>
            </a:r>
            <a:endParaRPr lang="en-US" sz="2800" dirty="0" smtClean="0">
              <a:solidFill>
                <a:srgbClr val="00B050"/>
              </a:solidFill>
            </a:endParaRPr>
          </a:p>
          <a:p>
            <a:r>
              <a:rPr lang="en-US" sz="2800" dirty="0" smtClean="0">
                <a:solidFill>
                  <a:srgbClr val="00B050"/>
                </a:solidFill>
              </a:rPr>
              <a:t>treatment </a:t>
            </a:r>
            <a:r>
              <a:rPr lang="en-US" sz="2800" dirty="0">
                <a:solidFill>
                  <a:srgbClr val="00B050"/>
                </a:solidFill>
              </a:rPr>
              <a:t>of hypertension</a:t>
            </a:r>
            <a:r>
              <a:rPr lang="en-US" sz="2800" dirty="0" smtClean="0">
                <a:solidFill>
                  <a:srgbClr val="00B050"/>
                </a:solidFill>
              </a:rPr>
              <a:t>.</a:t>
            </a:r>
            <a:endParaRPr lang="en-US" sz="2800" b="1" dirty="0" smtClean="0"/>
          </a:p>
          <a:p>
            <a:pPr marL="457200" indent="-457200">
              <a:buFont typeface="Courier New" panose="02070309020205020404" pitchFamily="49" charset="0"/>
              <a:buChar char="o"/>
            </a:pPr>
            <a:r>
              <a:rPr lang="en-US" sz="2800" b="1" dirty="0" smtClean="0"/>
              <a:t>Diltiazem</a:t>
            </a:r>
            <a:r>
              <a:rPr lang="en-US" sz="2800" dirty="0" smtClean="0"/>
              <a:t> has intermediate effect</a:t>
            </a:r>
          </a:p>
          <a:p>
            <a:r>
              <a:rPr lang="en-US" sz="2800" dirty="0" err="1" smtClean="0">
                <a:solidFill>
                  <a:srgbClr val="00B050"/>
                </a:solidFill>
              </a:rPr>
              <a:t>Verpamil</a:t>
            </a:r>
            <a:r>
              <a:rPr lang="en-US" sz="2800" dirty="0" smtClean="0">
                <a:solidFill>
                  <a:srgbClr val="00B050"/>
                </a:solidFill>
              </a:rPr>
              <a:t> </a:t>
            </a:r>
            <a:r>
              <a:rPr lang="en-US" sz="2800" dirty="0">
                <a:solidFill>
                  <a:srgbClr val="00B050"/>
                </a:solidFill>
              </a:rPr>
              <a:t>and Diltiazem </a:t>
            </a:r>
            <a:r>
              <a:rPr lang="en-US" sz="2800" dirty="0" smtClean="0">
                <a:solidFill>
                  <a:srgbClr val="00B050"/>
                </a:solidFill>
              </a:rPr>
              <a:t>are </a:t>
            </a:r>
            <a:r>
              <a:rPr lang="en-GB" sz="2800" dirty="0" smtClean="0">
                <a:solidFill>
                  <a:srgbClr val="00B050"/>
                </a:solidFill>
              </a:rPr>
              <a:t>Non-</a:t>
            </a:r>
            <a:r>
              <a:rPr lang="en-GB" sz="2800" dirty="0" err="1" smtClean="0">
                <a:solidFill>
                  <a:srgbClr val="00B050"/>
                </a:solidFill>
              </a:rPr>
              <a:t>Dihydropyridine</a:t>
            </a:r>
            <a:r>
              <a:rPr lang="en-GB" sz="2800" dirty="0" smtClean="0">
                <a:solidFill>
                  <a:srgbClr val="00B050"/>
                </a:solidFill>
              </a:rPr>
              <a:t>, they used in </a:t>
            </a:r>
            <a:r>
              <a:rPr lang="en-US" sz="2800" dirty="0" smtClean="0">
                <a:solidFill>
                  <a:srgbClr val="00B050"/>
                </a:solidFill>
              </a:rPr>
              <a:t>treatment of</a:t>
            </a:r>
          </a:p>
          <a:p>
            <a:r>
              <a:rPr lang="en-US" sz="2800" dirty="0" smtClean="0">
                <a:solidFill>
                  <a:srgbClr val="00B050"/>
                </a:solidFill>
              </a:rPr>
              <a:t> </a:t>
            </a:r>
            <a:r>
              <a:rPr lang="en-US" sz="2800" dirty="0">
                <a:solidFill>
                  <a:srgbClr val="00B050"/>
                </a:solidFill>
              </a:rPr>
              <a:t>atrial </a:t>
            </a:r>
            <a:r>
              <a:rPr lang="en-US" sz="2800" dirty="0" smtClean="0">
                <a:solidFill>
                  <a:srgbClr val="00B050"/>
                </a:solidFill>
              </a:rPr>
              <a:t>fibrillation.</a:t>
            </a:r>
            <a:endParaRPr lang="en-GB" sz="2800" dirty="0">
              <a:solidFill>
                <a:srgbClr val="00B050"/>
              </a:solidFill>
            </a:endParaRPr>
          </a:p>
        </p:txBody>
      </p:sp>
      <p:sp>
        <p:nvSpPr>
          <p:cNvPr id="8" name="Rounded Rectangle 7"/>
          <p:cNvSpPr/>
          <p:nvPr/>
        </p:nvSpPr>
        <p:spPr>
          <a:xfrm>
            <a:off x="8101931" y="1569962"/>
            <a:ext cx="2241291" cy="902243"/>
          </a:xfrm>
          <a:prstGeom prst="roundRect">
            <a:avLst/>
          </a:prstGeom>
          <a:noFill/>
          <a:ln w="5715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u="sng" dirty="0" smtClean="0">
                <a:ln w="0"/>
                <a:solidFill>
                  <a:schemeClr val="tx1"/>
                </a:solidFill>
                <a:latin typeface="Albertus" pitchFamily="34" charset="0"/>
              </a:rPr>
              <a:t>V </a:t>
            </a:r>
            <a:r>
              <a:rPr lang="en-US" dirty="0" err="1" smtClean="0">
                <a:ln w="0"/>
                <a:solidFill>
                  <a:schemeClr val="tx1"/>
                </a:solidFill>
                <a:latin typeface="Albertus" pitchFamily="34" charset="0"/>
              </a:rPr>
              <a:t>ery</a:t>
            </a:r>
            <a:r>
              <a:rPr lang="en-US" dirty="0" smtClean="0">
                <a:ln w="0"/>
                <a:solidFill>
                  <a:schemeClr val="tx1"/>
                </a:solidFill>
                <a:latin typeface="Albertus" pitchFamily="34" charset="0"/>
              </a:rPr>
              <a:t>  (</a:t>
            </a:r>
            <a:r>
              <a:rPr lang="en-US" u="sng" dirty="0" smtClean="0">
                <a:ln w="0"/>
                <a:solidFill>
                  <a:schemeClr val="tx1"/>
                </a:solidFill>
                <a:latin typeface="Albertus" pitchFamily="34" charset="0"/>
              </a:rPr>
              <a:t>V</a:t>
            </a:r>
            <a:r>
              <a:rPr lang="en-US" dirty="0" smtClean="0">
                <a:ln w="0"/>
                <a:solidFill>
                  <a:schemeClr val="tx1"/>
                </a:solidFill>
                <a:latin typeface="Albertus" pitchFamily="34" charset="0"/>
              </a:rPr>
              <a:t>erapamil)</a:t>
            </a:r>
          </a:p>
          <a:p>
            <a:pPr algn="ctr"/>
            <a:r>
              <a:rPr lang="en-US" i="1" u="sng" dirty="0" smtClean="0">
                <a:ln w="0"/>
                <a:solidFill>
                  <a:schemeClr val="tx1"/>
                </a:solidFill>
                <a:latin typeface="Albertus" pitchFamily="34" charset="0"/>
              </a:rPr>
              <a:t>N </a:t>
            </a:r>
            <a:r>
              <a:rPr lang="en-US" dirty="0" smtClean="0">
                <a:ln w="0"/>
                <a:solidFill>
                  <a:schemeClr val="tx1"/>
                </a:solidFill>
                <a:latin typeface="Albertus" pitchFamily="34" charset="0"/>
              </a:rPr>
              <a:t>ice  (</a:t>
            </a:r>
            <a:r>
              <a:rPr lang="en-US" u="sng" dirty="0" smtClean="0">
                <a:ln w="0"/>
                <a:solidFill>
                  <a:schemeClr val="tx1"/>
                </a:solidFill>
                <a:latin typeface="Albertus" pitchFamily="34" charset="0"/>
              </a:rPr>
              <a:t>N</a:t>
            </a:r>
            <a:r>
              <a:rPr lang="en-US" dirty="0" smtClean="0">
                <a:ln w="0"/>
                <a:solidFill>
                  <a:schemeClr val="tx1"/>
                </a:solidFill>
                <a:latin typeface="Albertus" pitchFamily="34" charset="0"/>
              </a:rPr>
              <a:t>ifedipine)</a:t>
            </a:r>
          </a:p>
          <a:p>
            <a:pPr algn="ctr"/>
            <a:r>
              <a:rPr lang="en-US" i="1" u="sng" dirty="0" smtClean="0">
                <a:ln w="0"/>
                <a:solidFill>
                  <a:schemeClr val="tx1"/>
                </a:solidFill>
                <a:latin typeface="Albertus" pitchFamily="34" charset="0"/>
              </a:rPr>
              <a:t>D </a:t>
            </a:r>
            <a:r>
              <a:rPr lang="en-US" dirty="0" smtClean="0">
                <a:ln w="0"/>
                <a:solidFill>
                  <a:schemeClr val="tx1"/>
                </a:solidFill>
                <a:latin typeface="Albertus" pitchFamily="34" charset="0"/>
              </a:rPr>
              <a:t>rugs  (</a:t>
            </a:r>
            <a:r>
              <a:rPr lang="en-US" u="sng" dirty="0" smtClean="0">
                <a:ln w="0"/>
                <a:solidFill>
                  <a:schemeClr val="tx1"/>
                </a:solidFill>
                <a:latin typeface="Albertus" pitchFamily="34" charset="0"/>
              </a:rPr>
              <a:t>D</a:t>
            </a:r>
            <a:r>
              <a:rPr lang="en-US" dirty="0" smtClean="0">
                <a:ln w="0"/>
                <a:solidFill>
                  <a:schemeClr val="tx1"/>
                </a:solidFill>
                <a:latin typeface="Albertus" pitchFamily="34" charset="0"/>
              </a:rPr>
              <a:t>iltiazem)</a:t>
            </a:r>
            <a:endParaRPr lang="en-US" dirty="0">
              <a:ln w="0"/>
              <a:solidFill>
                <a:schemeClr val="tx1"/>
              </a:solidFill>
              <a:latin typeface="Albertus" pitchFamily="34" charset="0"/>
            </a:endParaRPr>
          </a:p>
        </p:txBody>
      </p:sp>
      <p:sp>
        <p:nvSpPr>
          <p:cNvPr id="9" name="Rectangle 8"/>
          <p:cNvSpPr/>
          <p:nvPr/>
        </p:nvSpPr>
        <p:spPr>
          <a:xfrm>
            <a:off x="554183" y="8047278"/>
            <a:ext cx="6123708" cy="3170099"/>
          </a:xfrm>
          <a:prstGeom prst="rect">
            <a:avLst/>
          </a:prstGeom>
        </p:spPr>
        <p:txBody>
          <a:bodyPr wrap="square">
            <a:spAutoFit/>
          </a:bodyPr>
          <a:lstStyle/>
          <a:p>
            <a:pPr>
              <a:defRPr/>
            </a:pPr>
            <a:r>
              <a:rPr lang="en-US" sz="3200" b="1" dirty="0" smtClean="0">
                <a:ln w="0"/>
                <a:solidFill>
                  <a:srgbClr val="002060"/>
                </a:solidFill>
              </a:rPr>
              <a:t>Mechanism</a:t>
            </a:r>
          </a:p>
          <a:p>
            <a:pPr marL="457200" indent="-457200">
              <a:buFont typeface="Courier New" panose="02070309020205020404" pitchFamily="49" charset="0"/>
              <a:buChar char="o"/>
              <a:defRPr/>
            </a:pPr>
            <a:r>
              <a:rPr lang="en-US" sz="2800" dirty="0" smtClean="0">
                <a:ln w="0"/>
              </a:rPr>
              <a:t>Block </a:t>
            </a:r>
            <a:r>
              <a:rPr lang="en-US" sz="2800" dirty="0">
                <a:ln w="0"/>
              </a:rPr>
              <a:t>the influx of calcium through calcium </a:t>
            </a:r>
            <a:r>
              <a:rPr lang="en-US" sz="2800" dirty="0" smtClean="0">
                <a:ln w="0"/>
              </a:rPr>
              <a:t>channels </a:t>
            </a:r>
            <a:r>
              <a:rPr lang="en-US" sz="2800" dirty="0" smtClean="0">
                <a:ln w="0"/>
                <a:solidFill>
                  <a:schemeClr val="bg1">
                    <a:lumMod val="50000"/>
                  </a:schemeClr>
                </a:solidFill>
              </a:rPr>
              <a:t>(and block excitation-contraction coupling)</a:t>
            </a:r>
            <a:r>
              <a:rPr lang="en-US" sz="2800" dirty="0" smtClean="0">
                <a:ln w="0"/>
              </a:rPr>
              <a:t> </a:t>
            </a:r>
            <a:r>
              <a:rPr lang="en-US" sz="2800" dirty="0">
                <a:ln w="0"/>
              </a:rPr>
              <a:t>resulting in:-</a:t>
            </a:r>
          </a:p>
          <a:p>
            <a:pPr marL="747713">
              <a:defRPr/>
            </a:pPr>
            <a:r>
              <a:rPr lang="en-US" sz="2800" dirty="0">
                <a:ln w="0"/>
              </a:rPr>
              <a:t>1- Peripheral vasodilatation </a:t>
            </a:r>
          </a:p>
          <a:p>
            <a:pPr marL="747713">
              <a:defRPr/>
            </a:pPr>
            <a:r>
              <a:rPr lang="en-US" sz="2800" dirty="0">
                <a:ln w="0"/>
              </a:rPr>
              <a:t>2- Decrease cardiac contractility</a:t>
            </a:r>
            <a:endParaRPr lang="en-GB" sz="2800" dirty="0">
              <a:ln w="0"/>
            </a:endParaRPr>
          </a:p>
        </p:txBody>
      </p:sp>
      <p:pic>
        <p:nvPicPr>
          <p:cNvPr id="10" name="Picture 1"/>
          <p:cNvPicPr>
            <a:picLocks noChangeAspect="1" noChangeArrowheads="1"/>
          </p:cNvPicPr>
          <p:nvPr/>
        </p:nvPicPr>
        <p:blipFill>
          <a:blip r:embed="rId4"/>
          <a:srcRect/>
          <a:stretch>
            <a:fillRect/>
          </a:stretch>
        </p:blipFill>
        <p:spPr bwMode="auto">
          <a:xfrm>
            <a:off x="6759198" y="8047277"/>
            <a:ext cx="4795493" cy="3465977"/>
          </a:xfrm>
          <a:prstGeom prst="rect">
            <a:avLst/>
          </a:prstGeom>
          <a:noFill/>
          <a:ln w="9525">
            <a:noFill/>
            <a:miter lim="800000"/>
            <a:headEnd/>
            <a:tailEnd/>
          </a:ln>
        </p:spPr>
      </p:pic>
      <p:sp>
        <p:nvSpPr>
          <p:cNvPr id="11" name="Rectangle 10"/>
          <p:cNvSpPr/>
          <p:nvPr/>
        </p:nvSpPr>
        <p:spPr>
          <a:xfrm>
            <a:off x="12719030" y="1199658"/>
            <a:ext cx="10279402" cy="4893647"/>
          </a:xfrm>
          <a:prstGeom prst="rect">
            <a:avLst/>
          </a:prstGeom>
        </p:spPr>
        <p:txBody>
          <a:bodyPr wrap="square">
            <a:spAutoFit/>
          </a:bodyPr>
          <a:lstStyle/>
          <a:p>
            <a:pPr>
              <a:defRPr/>
            </a:pPr>
            <a:r>
              <a:rPr lang="en-US" sz="3200" b="1" dirty="0" smtClean="0">
                <a:ln w="0"/>
                <a:solidFill>
                  <a:srgbClr val="002060"/>
                </a:solidFill>
              </a:rPr>
              <a:t>Pharmacokinetics </a:t>
            </a:r>
          </a:p>
          <a:p>
            <a:pPr marL="457200" indent="-457200">
              <a:buFont typeface="Courier New" panose="02070309020205020404" pitchFamily="49" charset="0"/>
              <a:buChar char="o"/>
            </a:pPr>
            <a:r>
              <a:rPr lang="en-US" sz="2800" dirty="0">
                <a:ln w="0"/>
              </a:rPr>
              <a:t>Given </a:t>
            </a:r>
            <a:r>
              <a:rPr lang="en-US" sz="2800" dirty="0" smtClean="0">
                <a:ln w="0"/>
              </a:rPr>
              <a:t>orally (onset 0.5-2hr) </a:t>
            </a:r>
            <a:r>
              <a:rPr lang="en-US" sz="2800" dirty="0">
                <a:ln w="0"/>
              </a:rPr>
              <a:t>or </a:t>
            </a:r>
            <a:r>
              <a:rPr lang="en-US" sz="2800" dirty="0" smtClean="0">
                <a:ln w="0"/>
              </a:rPr>
              <a:t>IV</a:t>
            </a:r>
            <a:r>
              <a:rPr lang="en-US" sz="2800" dirty="0" smtClean="0">
                <a:ln w="0"/>
                <a:solidFill>
                  <a:schemeClr val="bg1">
                    <a:lumMod val="50000"/>
                  </a:schemeClr>
                </a:solidFill>
              </a:rPr>
              <a:t> in emergency </a:t>
            </a:r>
            <a:r>
              <a:rPr lang="en-US" sz="2800" dirty="0" smtClean="0">
                <a:ln w="0"/>
              </a:rPr>
              <a:t>(onset 1-3 min)</a:t>
            </a:r>
            <a:endParaRPr lang="en-US" sz="2800" dirty="0">
              <a:ln w="0"/>
            </a:endParaRPr>
          </a:p>
          <a:p>
            <a:pPr marL="457200" indent="-457200">
              <a:buFont typeface="Courier New" panose="02070309020205020404" pitchFamily="49" charset="0"/>
              <a:buChar char="o"/>
            </a:pPr>
            <a:r>
              <a:rPr lang="en-US" sz="2800" dirty="0">
                <a:ln w="0"/>
              </a:rPr>
              <a:t>Well absorbed</a:t>
            </a:r>
          </a:p>
          <a:p>
            <a:pPr marL="457200" indent="-457200">
              <a:buFont typeface="Courier New" panose="02070309020205020404" pitchFamily="49" charset="0"/>
              <a:buChar char="o"/>
            </a:pPr>
            <a:r>
              <a:rPr lang="en-US" sz="2800" b="1" dirty="0">
                <a:ln w="0"/>
              </a:rPr>
              <a:t>Verapamil</a:t>
            </a:r>
            <a:r>
              <a:rPr lang="en-US" sz="2800" dirty="0">
                <a:ln w="0"/>
              </a:rPr>
              <a:t> and </a:t>
            </a:r>
            <a:r>
              <a:rPr lang="en-US" sz="2800" b="1" dirty="0" err="1">
                <a:ln w="0"/>
              </a:rPr>
              <a:t>nifedipine</a:t>
            </a:r>
            <a:r>
              <a:rPr lang="en-US" sz="2800" dirty="0">
                <a:ln w="0"/>
              </a:rPr>
              <a:t> are highly bound to plasma </a:t>
            </a:r>
            <a:r>
              <a:rPr lang="en-US" sz="2800" dirty="0" err="1" smtClean="0">
                <a:ln w="0"/>
              </a:rPr>
              <a:t>protiens</a:t>
            </a:r>
            <a:r>
              <a:rPr lang="en-US" sz="2800" dirty="0" smtClean="0">
                <a:ln w="0"/>
              </a:rPr>
              <a:t> (more </a:t>
            </a:r>
            <a:r>
              <a:rPr lang="en-US" sz="2800" dirty="0">
                <a:ln w="0"/>
              </a:rPr>
              <a:t>than 90%) while </a:t>
            </a:r>
            <a:r>
              <a:rPr lang="en-US" sz="2800" b="1" dirty="0">
                <a:ln w="0"/>
              </a:rPr>
              <a:t>diltiazem</a:t>
            </a:r>
            <a:r>
              <a:rPr lang="en-US" sz="2800" dirty="0">
                <a:ln w="0"/>
              </a:rPr>
              <a:t> is </a:t>
            </a:r>
            <a:r>
              <a:rPr lang="en-US" sz="2800" dirty="0" smtClean="0">
                <a:ln w="0"/>
              </a:rPr>
              <a:t>less (70-80</a:t>
            </a:r>
            <a:r>
              <a:rPr lang="en-US" sz="2800" dirty="0">
                <a:ln w="0"/>
              </a:rPr>
              <a:t>%)</a:t>
            </a:r>
          </a:p>
          <a:p>
            <a:pPr marL="457200" indent="-457200">
              <a:buFont typeface="Courier New" panose="02070309020205020404" pitchFamily="49" charset="0"/>
              <a:buChar char="o"/>
              <a:defRPr/>
            </a:pPr>
            <a:r>
              <a:rPr lang="en-US" sz="2800" b="1" dirty="0" smtClean="0">
                <a:ln w="0"/>
              </a:rPr>
              <a:t>Verapamil</a:t>
            </a:r>
            <a:r>
              <a:rPr lang="en-US" sz="2800" dirty="0" smtClean="0">
                <a:ln w="0"/>
              </a:rPr>
              <a:t> </a:t>
            </a:r>
            <a:r>
              <a:rPr lang="en-US" sz="2800" dirty="0">
                <a:ln w="0"/>
              </a:rPr>
              <a:t>&amp; </a:t>
            </a:r>
            <a:r>
              <a:rPr lang="en-US" sz="2800" b="1" dirty="0">
                <a:ln w="0"/>
              </a:rPr>
              <a:t>diltiazem</a:t>
            </a:r>
            <a:r>
              <a:rPr lang="en-US" sz="2800" dirty="0">
                <a:ln w="0"/>
              </a:rPr>
              <a:t> have active metabolites, </a:t>
            </a:r>
            <a:r>
              <a:rPr lang="en-US" sz="2800" dirty="0" smtClean="0">
                <a:ln w="0"/>
              </a:rPr>
              <a:t>but </a:t>
            </a:r>
            <a:r>
              <a:rPr lang="en-US" sz="2800" b="1" dirty="0" err="1" smtClean="0">
                <a:ln w="0"/>
              </a:rPr>
              <a:t>nifedipine</a:t>
            </a:r>
            <a:r>
              <a:rPr lang="en-US" sz="2800" dirty="0" smtClean="0">
                <a:ln w="0"/>
              </a:rPr>
              <a:t> </a:t>
            </a:r>
            <a:r>
              <a:rPr lang="en-US" sz="2800" dirty="0">
                <a:ln w="0"/>
              </a:rPr>
              <a:t>has </a:t>
            </a:r>
            <a:r>
              <a:rPr lang="en-US" sz="2800" dirty="0" smtClean="0">
                <a:ln w="0"/>
              </a:rPr>
              <a:t>not</a:t>
            </a:r>
            <a:r>
              <a:rPr lang="en-US" sz="2800" dirty="0">
                <a:ln w="0"/>
              </a:rPr>
              <a:t>. </a:t>
            </a:r>
            <a:r>
              <a:rPr lang="en-US" sz="2800" dirty="0" err="1">
                <a:ln w="0"/>
                <a:solidFill>
                  <a:srgbClr val="00B050"/>
                </a:solidFill>
              </a:rPr>
              <a:t>nifedipine</a:t>
            </a:r>
            <a:r>
              <a:rPr lang="en-US" sz="2800" dirty="0">
                <a:ln w="0"/>
                <a:solidFill>
                  <a:srgbClr val="00B050"/>
                </a:solidFill>
              </a:rPr>
              <a:t> </a:t>
            </a:r>
            <a:r>
              <a:rPr lang="en-US" sz="2800" dirty="0" smtClean="0">
                <a:ln w="0"/>
                <a:solidFill>
                  <a:srgbClr val="00B050"/>
                </a:solidFill>
              </a:rPr>
              <a:t>is </a:t>
            </a:r>
            <a:r>
              <a:rPr lang="en-GB" sz="2800" dirty="0" err="1">
                <a:solidFill>
                  <a:srgbClr val="00B050"/>
                </a:solidFill>
              </a:rPr>
              <a:t>Dihydropyridine</a:t>
            </a:r>
            <a:r>
              <a:rPr lang="en-US" sz="2800" dirty="0" smtClean="0">
                <a:ln w="0"/>
                <a:solidFill>
                  <a:srgbClr val="00B050"/>
                </a:solidFill>
              </a:rPr>
              <a:t> , its particularly </a:t>
            </a:r>
            <a:r>
              <a:rPr lang="en-US" sz="2800" dirty="0">
                <a:ln w="0"/>
                <a:solidFill>
                  <a:srgbClr val="00B050"/>
                </a:solidFill>
              </a:rPr>
              <a:t>beneficial in treating hypertension.</a:t>
            </a:r>
          </a:p>
          <a:p>
            <a:pPr marL="457200" indent="-457200">
              <a:buFont typeface="Courier New" panose="02070309020205020404" pitchFamily="49" charset="0"/>
              <a:buChar char="o"/>
              <a:defRPr/>
            </a:pPr>
            <a:r>
              <a:rPr lang="en-US" sz="2800" dirty="0">
                <a:ln w="0"/>
              </a:rPr>
              <a:t>Sustained-release preparations can permit once-daily </a:t>
            </a:r>
            <a:r>
              <a:rPr lang="en-US" sz="2800" dirty="0" smtClean="0">
                <a:ln w="0"/>
              </a:rPr>
              <a:t>dosing</a:t>
            </a:r>
            <a:r>
              <a:rPr lang="en-US" sz="2800" dirty="0">
                <a:ln w="0"/>
              </a:rPr>
              <a:t>.(are preferred for the treatment of hypertension due to the short half- life of CCBs </a:t>
            </a:r>
            <a:r>
              <a:rPr lang="en-US" sz="2800" dirty="0" smtClean="0">
                <a:ln w="0"/>
              </a:rPr>
              <a:t>)</a:t>
            </a:r>
            <a:endParaRPr lang="en-US" sz="2800" dirty="0">
              <a:ln w="0"/>
            </a:endParaRPr>
          </a:p>
        </p:txBody>
      </p:sp>
      <p:sp>
        <p:nvSpPr>
          <p:cNvPr id="13" name="Rectangle 12"/>
          <p:cNvSpPr/>
          <p:nvPr/>
        </p:nvSpPr>
        <p:spPr>
          <a:xfrm>
            <a:off x="12719030" y="5818319"/>
            <a:ext cx="10279402" cy="3170099"/>
          </a:xfrm>
          <a:prstGeom prst="rect">
            <a:avLst/>
          </a:prstGeom>
        </p:spPr>
        <p:txBody>
          <a:bodyPr wrap="square">
            <a:spAutoFit/>
          </a:bodyPr>
          <a:lstStyle/>
          <a:p>
            <a:pPr>
              <a:defRPr/>
            </a:pPr>
            <a:r>
              <a:rPr lang="en-US" sz="3200" b="1" dirty="0" smtClean="0">
                <a:ln w="0"/>
                <a:solidFill>
                  <a:srgbClr val="002060"/>
                </a:solidFill>
              </a:rPr>
              <a:t>Clinical Use</a:t>
            </a:r>
          </a:p>
          <a:p>
            <a:pPr marL="457200" indent="-457200">
              <a:buFont typeface="Courier New" panose="02070309020205020404" pitchFamily="49" charset="0"/>
              <a:buChar char="o"/>
            </a:pPr>
            <a:r>
              <a:rPr lang="en-US" sz="2800" dirty="0">
                <a:ln w="0"/>
              </a:rPr>
              <a:t>Treatment of chronic </a:t>
            </a:r>
            <a:r>
              <a:rPr lang="en-US" sz="2800" dirty="0" smtClean="0">
                <a:ln w="0"/>
              </a:rPr>
              <a:t>hypertension. </a:t>
            </a:r>
            <a:r>
              <a:rPr lang="en-US" sz="2800" dirty="0" smtClean="0">
                <a:ln w="0"/>
                <a:solidFill>
                  <a:srgbClr val="00B050"/>
                </a:solidFill>
              </a:rPr>
              <a:t>Usually the hypertension </a:t>
            </a:r>
            <a:r>
              <a:rPr lang="en-US" sz="2800" dirty="0">
                <a:ln w="0"/>
                <a:solidFill>
                  <a:srgbClr val="00B050"/>
                </a:solidFill>
              </a:rPr>
              <a:t>patient</a:t>
            </a:r>
            <a:r>
              <a:rPr lang="en-US" sz="2800" dirty="0" smtClean="0">
                <a:ln w="0"/>
                <a:solidFill>
                  <a:srgbClr val="00B050"/>
                </a:solidFill>
              </a:rPr>
              <a:t> </a:t>
            </a:r>
            <a:r>
              <a:rPr lang="en-US" sz="2800" dirty="0">
                <a:ln w="0"/>
                <a:solidFill>
                  <a:srgbClr val="00B050"/>
                </a:solidFill>
              </a:rPr>
              <a:t>with diabetes or </a:t>
            </a:r>
            <a:r>
              <a:rPr lang="en-US" sz="2800" dirty="0" smtClean="0">
                <a:ln w="0"/>
                <a:solidFill>
                  <a:srgbClr val="00B050"/>
                </a:solidFill>
              </a:rPr>
              <a:t>angina. </a:t>
            </a:r>
            <a:endParaRPr lang="en-US" sz="2800" dirty="0">
              <a:ln w="0"/>
              <a:solidFill>
                <a:srgbClr val="00B050"/>
              </a:solidFill>
            </a:endParaRPr>
          </a:p>
          <a:p>
            <a:pPr marL="457200" indent="-457200">
              <a:buFont typeface="Courier New" panose="02070309020205020404" pitchFamily="49" charset="0"/>
              <a:buChar char="o"/>
            </a:pPr>
            <a:r>
              <a:rPr lang="en-US" sz="2800" b="1" dirty="0">
                <a:ln w="0"/>
              </a:rPr>
              <a:t>Nicardipine</a:t>
            </a:r>
            <a:r>
              <a:rPr lang="en-US" sz="2800" dirty="0">
                <a:ln w="0"/>
              </a:rPr>
              <a:t>  can be given by I.V. route in hypertensive </a:t>
            </a:r>
            <a:r>
              <a:rPr lang="en-US" sz="2800" dirty="0" smtClean="0">
                <a:ln w="0"/>
              </a:rPr>
              <a:t>emergency.</a:t>
            </a:r>
            <a:endParaRPr lang="en-US" sz="2800" dirty="0">
              <a:ln w="0"/>
            </a:endParaRPr>
          </a:p>
          <a:p>
            <a:pPr marL="457200" indent="-457200">
              <a:buFont typeface="Courier New" panose="02070309020205020404" pitchFamily="49" charset="0"/>
              <a:buChar char="o"/>
            </a:pPr>
            <a:r>
              <a:rPr lang="en-US" sz="2800" dirty="0">
                <a:ln w="0"/>
              </a:rPr>
              <a:t>Sustained- release formulations are preferred for the treatment of </a:t>
            </a:r>
            <a:r>
              <a:rPr lang="en-US" sz="2800" dirty="0" smtClean="0">
                <a:ln w="0"/>
              </a:rPr>
              <a:t>hypertension </a:t>
            </a:r>
            <a:r>
              <a:rPr lang="en-US" sz="2800" dirty="0">
                <a:ln w="0"/>
              </a:rPr>
              <a:t>due to the short half- life of CCBs </a:t>
            </a:r>
            <a:r>
              <a:rPr lang="en-US" sz="2800" dirty="0" smtClean="0">
                <a:ln w="0"/>
                <a:solidFill>
                  <a:schemeClr val="bg1">
                    <a:lumMod val="50000"/>
                  </a:schemeClr>
                </a:solidFill>
              </a:rPr>
              <a:t>(they maintain a constant concentration with less side effects)</a:t>
            </a:r>
            <a:endParaRPr lang="en-US" sz="2800" dirty="0">
              <a:ln w="0"/>
              <a:solidFill>
                <a:schemeClr val="bg1">
                  <a:lumMod val="50000"/>
                </a:schemeClr>
              </a:solidFill>
            </a:endParaRPr>
          </a:p>
        </p:txBody>
      </p:sp>
      <p:sp>
        <p:nvSpPr>
          <p:cNvPr id="16" name="Rectangle 15"/>
          <p:cNvSpPr/>
          <p:nvPr/>
        </p:nvSpPr>
        <p:spPr>
          <a:xfrm>
            <a:off x="12719030" y="8843302"/>
            <a:ext cx="10279402" cy="3083921"/>
          </a:xfrm>
          <a:prstGeom prst="rect">
            <a:avLst/>
          </a:prstGeom>
        </p:spPr>
        <p:txBody>
          <a:bodyPr wrap="square">
            <a:spAutoFit/>
          </a:bodyPr>
          <a:lstStyle/>
          <a:p>
            <a:pPr>
              <a:defRPr/>
            </a:pPr>
            <a:r>
              <a:rPr lang="en-US" sz="3200" b="1" dirty="0" smtClean="0">
                <a:ln w="0"/>
                <a:solidFill>
                  <a:srgbClr val="002060"/>
                </a:solidFill>
              </a:rPr>
              <a:t>ADRs</a:t>
            </a:r>
          </a:p>
          <a:p>
            <a:pPr marL="457200" lvl="0" indent="-457200" fontAlgn="base">
              <a:spcBef>
                <a:spcPct val="20000"/>
              </a:spcBef>
              <a:spcAft>
                <a:spcPct val="0"/>
              </a:spcAft>
              <a:buFont typeface="Courier New" panose="02070309020205020404" pitchFamily="49" charset="0"/>
              <a:buChar char="o"/>
            </a:pPr>
            <a:r>
              <a:rPr lang="en-US" sz="2800" dirty="0">
                <a:ln w="0"/>
              </a:rPr>
              <a:t>Headache, flushing, </a:t>
            </a:r>
            <a:r>
              <a:rPr lang="en-US" sz="2800" dirty="0" smtClean="0">
                <a:ln w="0"/>
              </a:rPr>
              <a:t>hypotension </a:t>
            </a:r>
            <a:r>
              <a:rPr lang="en-US" sz="2800" dirty="0" smtClean="0">
                <a:ln w="0"/>
                <a:solidFill>
                  <a:schemeClr val="bg1">
                    <a:lumMod val="50000"/>
                  </a:schemeClr>
                </a:solidFill>
              </a:rPr>
              <a:t>(due to vasodilation)</a:t>
            </a:r>
          </a:p>
          <a:p>
            <a:pPr fontAlgn="base">
              <a:spcBef>
                <a:spcPct val="20000"/>
              </a:spcBef>
              <a:spcAft>
                <a:spcPct val="0"/>
              </a:spcAft>
            </a:pPr>
            <a:r>
              <a:rPr lang="en-US" sz="2800" dirty="0">
                <a:ln w="0"/>
                <a:solidFill>
                  <a:srgbClr val="00B050"/>
                </a:solidFill>
              </a:rPr>
              <a:t>Most of the drugs that treat hypertensive will cause </a:t>
            </a:r>
            <a:r>
              <a:rPr lang="en-US" sz="2800" dirty="0" smtClean="0">
                <a:ln w="0"/>
                <a:solidFill>
                  <a:srgbClr val="00B050"/>
                </a:solidFill>
              </a:rPr>
              <a:t>hypotension</a:t>
            </a:r>
            <a:endParaRPr lang="en-US" sz="2800" dirty="0">
              <a:ln w="0"/>
              <a:solidFill>
                <a:srgbClr val="00B050"/>
              </a:solidFill>
            </a:endParaRPr>
          </a:p>
          <a:p>
            <a:pPr marL="457200" lvl="0" indent="-457200" defTabSz="914400" fontAlgn="base">
              <a:spcBef>
                <a:spcPct val="20000"/>
              </a:spcBef>
              <a:spcAft>
                <a:spcPct val="0"/>
              </a:spcAft>
              <a:buFont typeface="Courier New" panose="02070309020205020404" pitchFamily="49" charset="0"/>
              <a:buChar char="o"/>
            </a:pPr>
            <a:r>
              <a:rPr lang="en-US" sz="2800" b="1" dirty="0">
                <a:ln w="0"/>
              </a:rPr>
              <a:t>Nifedipine</a:t>
            </a:r>
            <a:r>
              <a:rPr lang="en-US" sz="2800" dirty="0">
                <a:ln w="0"/>
              </a:rPr>
              <a:t>: Tachycardia</a:t>
            </a:r>
          </a:p>
          <a:p>
            <a:pPr marL="457200" lvl="0" indent="-457200" defTabSz="914400" fontAlgn="base">
              <a:spcBef>
                <a:spcPct val="20000"/>
              </a:spcBef>
              <a:spcAft>
                <a:spcPct val="0"/>
              </a:spcAft>
              <a:buFont typeface="Courier New" panose="02070309020205020404" pitchFamily="49" charset="0"/>
              <a:buChar char="o"/>
            </a:pPr>
            <a:r>
              <a:rPr lang="en-US" sz="2800" b="1" dirty="0">
                <a:ln w="0"/>
              </a:rPr>
              <a:t>Verapamil</a:t>
            </a:r>
            <a:r>
              <a:rPr lang="en-US" sz="2800" dirty="0">
                <a:ln w="0"/>
              </a:rPr>
              <a:t> &amp; </a:t>
            </a:r>
            <a:r>
              <a:rPr lang="en-US" sz="2800" b="1" dirty="0">
                <a:ln w="0"/>
              </a:rPr>
              <a:t>Diltiazem</a:t>
            </a:r>
            <a:r>
              <a:rPr lang="en-US" sz="2800" dirty="0">
                <a:ln w="0"/>
              </a:rPr>
              <a:t>: </a:t>
            </a:r>
            <a:r>
              <a:rPr lang="en-US" sz="2800" dirty="0">
                <a:ln w="0"/>
                <a:solidFill>
                  <a:srgbClr val="FF0000"/>
                </a:solidFill>
              </a:rPr>
              <a:t>peripheral edema (ankle edema*)</a:t>
            </a:r>
          </a:p>
          <a:p>
            <a:pPr marL="457200" indent="-457200">
              <a:buFont typeface="Courier New" panose="02070309020205020404" pitchFamily="49" charset="0"/>
              <a:buChar char="o"/>
            </a:pPr>
            <a:r>
              <a:rPr lang="en-US" sz="2800" b="1" dirty="0">
                <a:ln w="0"/>
                <a:solidFill>
                  <a:srgbClr val="9A2720"/>
                </a:solidFill>
              </a:rPr>
              <a:t>Verapamil</a:t>
            </a:r>
            <a:r>
              <a:rPr lang="en-US" sz="2800" dirty="0">
                <a:ln w="0"/>
                <a:solidFill>
                  <a:srgbClr val="9A2720"/>
                </a:solidFill>
              </a:rPr>
              <a:t>: </a:t>
            </a:r>
            <a:r>
              <a:rPr lang="en-US" sz="2800" dirty="0" smtClean="0">
                <a:ln w="0"/>
                <a:solidFill>
                  <a:srgbClr val="FF0000"/>
                </a:solidFill>
              </a:rPr>
              <a:t>constipation</a:t>
            </a:r>
            <a:r>
              <a:rPr lang="en-US" sz="2800" dirty="0" smtClean="0">
                <a:ln w="0"/>
                <a:solidFill>
                  <a:srgbClr val="9A2720"/>
                </a:solidFill>
              </a:rPr>
              <a:t> (VERY IMPORTANT)</a:t>
            </a:r>
            <a:endParaRPr lang="en-US" sz="2800" dirty="0">
              <a:ln w="0"/>
              <a:solidFill>
                <a:srgbClr val="9A2720"/>
              </a:solidFill>
            </a:endParaRPr>
          </a:p>
        </p:txBody>
      </p:sp>
      <p:sp>
        <p:nvSpPr>
          <p:cNvPr id="12" name="مستطيل 11"/>
          <p:cNvSpPr/>
          <p:nvPr/>
        </p:nvSpPr>
        <p:spPr>
          <a:xfrm>
            <a:off x="6608686" y="5280967"/>
            <a:ext cx="2613891" cy="256233"/>
          </a:xfrm>
          <a:prstGeom prst="rect">
            <a:avLst/>
          </a:prstGeom>
          <a:solidFill>
            <a:schemeClr val="bg1"/>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457200" rtl="1" eaLnBrk="1" latinLnBrk="0" hangingPunct="1"/>
            <a:r>
              <a:rPr lang="ar-SA" b="1" dirty="0" smtClean="0">
                <a:solidFill>
                  <a:schemeClr val="bg1">
                    <a:lumMod val="50000"/>
                  </a:schemeClr>
                </a:solidFill>
              </a:rPr>
              <a:t>فيه </a:t>
            </a:r>
            <a:r>
              <a:rPr lang="ar-SA" b="1" dirty="0" err="1" smtClean="0">
                <a:solidFill>
                  <a:schemeClr val="bg1">
                    <a:lumMod val="50000"/>
                  </a:schemeClr>
                </a:solidFill>
              </a:rPr>
              <a:t>رابر</a:t>
            </a:r>
            <a:r>
              <a:rPr lang="ar-SA" b="1" dirty="0" smtClean="0">
                <a:solidFill>
                  <a:schemeClr val="bg1">
                    <a:lumMod val="50000"/>
                  </a:schemeClr>
                </a:solidFill>
              </a:rPr>
              <a:t> اسمها أمل قلبها رهيف </a:t>
            </a:r>
            <a:endParaRPr lang="en-US" b="1" dirty="0" smtClean="0">
              <a:solidFill>
                <a:schemeClr val="bg1">
                  <a:lumMod val="50000"/>
                </a:schemeClr>
              </a:solidFill>
            </a:endParaRPr>
          </a:p>
        </p:txBody>
      </p:sp>
      <p:sp>
        <p:nvSpPr>
          <p:cNvPr id="14" name="مستطيل 13"/>
          <p:cNvSpPr/>
          <p:nvPr/>
        </p:nvSpPr>
        <p:spPr>
          <a:xfrm>
            <a:off x="10538691" y="5677240"/>
            <a:ext cx="2032000" cy="282157"/>
          </a:xfrm>
          <a:prstGeom prst="rect">
            <a:avLst/>
          </a:prstGeom>
          <a:solidFill>
            <a:schemeClr val="bg1"/>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457200" rtl="1" eaLnBrk="1" latinLnBrk="0" hangingPunct="1"/>
            <a:r>
              <a:rPr lang="ar-SA" b="1" dirty="0" smtClean="0">
                <a:solidFill>
                  <a:schemeClr val="bg1">
                    <a:lumMod val="50000"/>
                  </a:schemeClr>
                </a:solidFill>
              </a:rPr>
              <a:t>نايف </a:t>
            </a:r>
            <a:r>
              <a:rPr lang="ar-SA" b="1" dirty="0" err="1" smtClean="0">
                <a:solidFill>
                  <a:schemeClr val="bg1">
                    <a:lumMod val="50000"/>
                  </a:schemeClr>
                </a:solidFill>
              </a:rPr>
              <a:t>دا</a:t>
            </a:r>
            <a:r>
              <a:rPr lang="ar-SA" b="1" dirty="0" smtClean="0">
                <a:solidFill>
                  <a:schemeClr val="bg1">
                    <a:lumMod val="50000"/>
                  </a:schemeClr>
                </a:solidFill>
              </a:rPr>
              <a:t> باني عضل </a:t>
            </a:r>
            <a:endParaRPr lang="en-US" b="1" dirty="0" smtClean="0">
              <a:solidFill>
                <a:schemeClr val="bg1">
                  <a:lumMod val="50000"/>
                </a:schemeClr>
              </a:solidFill>
            </a:endParaRPr>
          </a:p>
        </p:txBody>
      </p:sp>
      <p:sp>
        <p:nvSpPr>
          <p:cNvPr id="15" name="مستطيل 14"/>
          <p:cNvSpPr/>
          <p:nvPr/>
        </p:nvSpPr>
        <p:spPr>
          <a:xfrm>
            <a:off x="7915631" y="2851903"/>
            <a:ext cx="3513429" cy="1542189"/>
          </a:xfrm>
          <a:prstGeom prst="rect">
            <a:avLst/>
          </a:prstGeom>
          <a:solidFill>
            <a:schemeClr val="bg1"/>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457200" rtl="1" eaLnBrk="1" latinLnBrk="0" hangingPunct="1"/>
            <a:r>
              <a:rPr lang="ar-SA" b="1" dirty="0" smtClean="0">
                <a:solidFill>
                  <a:schemeClr val="bg1">
                    <a:lumMod val="50000"/>
                  </a:schemeClr>
                </a:solidFill>
              </a:rPr>
              <a:t>أمل ونايف وعازم يحبوا يشربوا حليب</a:t>
            </a:r>
          </a:p>
          <a:p>
            <a:pPr marL="0" algn="ctr" defTabSz="457200" rtl="1" eaLnBrk="1" latinLnBrk="0" hangingPunct="1"/>
            <a:r>
              <a:rPr lang="en-US" b="1" dirty="0" smtClean="0">
                <a:solidFill>
                  <a:schemeClr val="bg1">
                    <a:lumMod val="50000"/>
                  </a:schemeClr>
                </a:solidFill>
              </a:rPr>
              <a:t>Verap</a:t>
            </a:r>
            <a:r>
              <a:rPr lang="en-US" b="1" u="sng" dirty="0" smtClean="0">
                <a:solidFill>
                  <a:schemeClr val="bg1">
                    <a:lumMod val="50000"/>
                  </a:schemeClr>
                </a:solidFill>
              </a:rPr>
              <a:t>amil</a:t>
            </a:r>
            <a:r>
              <a:rPr lang="en-US" b="1" dirty="0" smtClean="0">
                <a:solidFill>
                  <a:schemeClr val="bg1">
                    <a:lumMod val="50000"/>
                  </a:schemeClr>
                </a:solidFill>
              </a:rPr>
              <a:t> </a:t>
            </a:r>
          </a:p>
          <a:p>
            <a:pPr marL="0" algn="ctr" defTabSz="457200" rtl="1" eaLnBrk="1" latinLnBrk="0" hangingPunct="1"/>
            <a:r>
              <a:rPr lang="en-US" b="1" u="sng" dirty="0" smtClean="0">
                <a:solidFill>
                  <a:schemeClr val="bg1">
                    <a:lumMod val="50000"/>
                  </a:schemeClr>
                </a:solidFill>
              </a:rPr>
              <a:t>Nife</a:t>
            </a:r>
            <a:r>
              <a:rPr lang="en-US" b="1" dirty="0" smtClean="0">
                <a:solidFill>
                  <a:schemeClr val="bg1">
                    <a:lumMod val="50000"/>
                  </a:schemeClr>
                </a:solidFill>
              </a:rPr>
              <a:t>dipine</a:t>
            </a:r>
          </a:p>
          <a:p>
            <a:pPr marL="0" algn="ctr" defTabSz="457200" rtl="1" eaLnBrk="1" latinLnBrk="0" hangingPunct="1"/>
            <a:r>
              <a:rPr lang="en-US" b="1" dirty="0" smtClean="0">
                <a:solidFill>
                  <a:schemeClr val="bg1">
                    <a:lumMod val="50000"/>
                  </a:schemeClr>
                </a:solidFill>
              </a:rPr>
              <a:t>Dilti</a:t>
            </a:r>
            <a:r>
              <a:rPr lang="en-US" b="1" u="sng" dirty="0" smtClean="0">
                <a:solidFill>
                  <a:schemeClr val="bg1">
                    <a:lumMod val="50000"/>
                  </a:schemeClr>
                </a:solidFill>
              </a:rPr>
              <a:t>azem</a:t>
            </a:r>
          </a:p>
          <a:p>
            <a:pPr marL="0" algn="ctr" defTabSz="457200" rtl="1" eaLnBrk="1" latinLnBrk="0" hangingPunct="1"/>
            <a:r>
              <a:rPr lang="en-US" b="1" u="sng" dirty="0" smtClean="0">
                <a:solidFill>
                  <a:schemeClr val="bg1">
                    <a:lumMod val="50000"/>
                  </a:schemeClr>
                </a:solidFill>
              </a:rPr>
              <a:t>Calcium</a:t>
            </a:r>
            <a:r>
              <a:rPr lang="en-US" b="1" dirty="0" smtClean="0">
                <a:solidFill>
                  <a:schemeClr val="bg1">
                    <a:lumMod val="50000"/>
                  </a:schemeClr>
                </a:solidFill>
              </a:rPr>
              <a:t> channel Blocker</a:t>
            </a:r>
            <a:r>
              <a:rPr lang="ar-SA" b="1" dirty="0" smtClean="0">
                <a:solidFill>
                  <a:schemeClr val="bg1">
                    <a:lumMod val="50000"/>
                  </a:schemeClr>
                </a:solidFill>
              </a:rPr>
              <a:t> </a:t>
            </a:r>
            <a:endParaRPr lang="en-US" b="1" dirty="0" smtClean="0">
              <a:solidFill>
                <a:schemeClr val="bg1">
                  <a:lumMod val="50000"/>
                </a:schemeClr>
              </a:solidFill>
            </a:endParaRPr>
          </a:p>
        </p:txBody>
      </p:sp>
      <p:sp>
        <p:nvSpPr>
          <p:cNvPr id="17" name="مستطيل 16"/>
          <p:cNvSpPr/>
          <p:nvPr/>
        </p:nvSpPr>
        <p:spPr>
          <a:xfrm>
            <a:off x="19274786" y="6985000"/>
            <a:ext cx="3513429" cy="280709"/>
          </a:xfrm>
          <a:prstGeom prst="rect">
            <a:avLst/>
          </a:prstGeom>
          <a:solidFill>
            <a:schemeClr val="bg1"/>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457200" rtl="0" eaLnBrk="1" latinLnBrk="0" hangingPunct="1"/>
            <a:r>
              <a:rPr lang="en-US" b="1" dirty="0" smtClean="0">
                <a:solidFill>
                  <a:schemeClr val="bg1">
                    <a:lumMod val="50000"/>
                  </a:schemeClr>
                </a:solidFill>
              </a:rPr>
              <a:t>Ni</a:t>
            </a:r>
            <a:r>
              <a:rPr lang="en-US" b="1" u="sng" dirty="0" smtClean="0">
                <a:solidFill>
                  <a:schemeClr val="bg1">
                    <a:lumMod val="50000"/>
                  </a:schemeClr>
                </a:solidFill>
              </a:rPr>
              <a:t>cardi</a:t>
            </a:r>
            <a:r>
              <a:rPr lang="en-US" b="1" dirty="0" smtClean="0">
                <a:solidFill>
                  <a:schemeClr val="bg1">
                    <a:lumMod val="50000"/>
                  </a:schemeClr>
                </a:solidFill>
              </a:rPr>
              <a:t>pine = Cardiac shock </a:t>
            </a:r>
          </a:p>
        </p:txBody>
      </p:sp>
    </p:spTree>
    <p:extLst>
      <p:ext uri="{BB962C8B-B14F-4D97-AF65-F5344CB8AC3E}">
        <p14:creationId xmlns:p14="http://schemas.microsoft.com/office/powerpoint/2010/main" val="17266647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1542</TotalTime>
  <Words>3182</Words>
  <Application>Microsoft Macintosh PowerPoint</Application>
  <PresentationFormat>Custom</PresentationFormat>
  <Paragraphs>409</Paragraphs>
  <Slides>18</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Albertus</vt:lpstr>
      <vt:lpstr>Arial</vt:lpstr>
      <vt:lpstr>Calibri</vt:lpstr>
      <vt:lpstr>Calibri Light</vt:lpstr>
      <vt:lpstr>Courier New</vt:lpstr>
      <vt:lpstr>Tahoma</vt:lpstr>
      <vt:lpstr>Times New Roman</vt:lpstr>
      <vt:lpstr>Wingdings</vt:lpstr>
      <vt:lpstr>等线</vt:lpstr>
      <vt:lpstr>等线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cherry</dc:creator>
  <cp:lastModifiedBy>sh.a.13@outlook.com</cp:lastModifiedBy>
  <cp:revision>145</cp:revision>
  <dcterms:created xsi:type="dcterms:W3CDTF">2016-12-17T14:42:51Z</dcterms:created>
  <dcterms:modified xsi:type="dcterms:W3CDTF">2017-04-03T10:46:14Z</dcterms:modified>
</cp:coreProperties>
</file>