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15"/>
  </p:notesMasterIdLst>
  <p:sldIdLst>
    <p:sldId id="256" r:id="rId2"/>
    <p:sldId id="262" r:id="rId3"/>
    <p:sldId id="263" r:id="rId4"/>
    <p:sldId id="264" r:id="rId5"/>
    <p:sldId id="265" r:id="rId6"/>
    <p:sldId id="267" r:id="rId7"/>
    <p:sldId id="266" r:id="rId8"/>
    <p:sldId id="269" r:id="rId9"/>
    <p:sldId id="273" r:id="rId10"/>
    <p:sldId id="270" r:id="rId11"/>
    <p:sldId id="271" r:id="rId12"/>
    <p:sldId id="272" r:id="rId13"/>
    <p:sldId id="258" r:id="rId14"/>
  </p:sldIdLst>
  <p:sldSz cx="23766463" cy="133683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CA8"/>
    <a:srgbClr val="3871AA"/>
    <a:srgbClr val="9B261F"/>
    <a:srgbClr val="9A2720"/>
    <a:srgbClr val="2E6AA6"/>
    <a:srgbClr val="5787B7"/>
    <a:srgbClr val="A6A6A6"/>
    <a:srgbClr val="00B050"/>
    <a:srgbClr val="B7635E"/>
    <a:srgbClr val="B7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94660"/>
  </p:normalViewPr>
  <p:slideViewPr>
    <p:cSldViewPr snapToGrid="0">
      <p:cViewPr varScale="1">
        <p:scale>
          <a:sx n="49" d="100"/>
          <a:sy n="49" d="100"/>
        </p:scale>
        <p:origin x="536" y="208"/>
      </p:cViewPr>
      <p:guideLst/>
    </p:cSldViewPr>
  </p:slideViewPr>
  <p:notesTextViewPr>
    <p:cViewPr>
      <p:scale>
        <a:sx n="1" d="1"/>
        <a:sy n="1" d="1"/>
      </p:scale>
      <p:origin x="0" y="0"/>
    </p:cViewPr>
  </p:notesTextViewPr>
  <p:notesViewPr>
    <p:cSldViewPr snapToGrid="0">
      <p:cViewPr varScale="1">
        <p:scale>
          <a:sx n="59" d="100"/>
          <a:sy n="59"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8D34A0-3D37-D748-9339-FD5EDCE5F1CC}" type="doc">
      <dgm:prSet loTypeId="urn:microsoft.com/office/officeart/2005/8/layout/hierarchy4" loCatId="" qsTypeId="urn:microsoft.com/office/officeart/2005/8/quickstyle/simple3" qsCatId="simple" csTypeId="urn:microsoft.com/office/officeart/2005/8/colors/accent5_5" csCatId="accent5" phldr="1"/>
      <dgm:spPr/>
      <dgm:t>
        <a:bodyPr/>
        <a:lstStyle/>
        <a:p>
          <a:endParaRPr lang="en-US"/>
        </a:p>
      </dgm:t>
    </dgm:pt>
    <dgm:pt modelId="{AB4D56FA-7FB2-9844-B42F-1AE7E8C9BC22}">
      <dgm:prSet phldrT="[Text]" custT="1"/>
      <dgm:spPr/>
      <dgm:t>
        <a:bodyPr/>
        <a:lstStyle/>
        <a:p>
          <a:r>
            <a:rPr lang="en-US" sz="3600" b="1" dirty="0"/>
            <a:t>Types of Thrombolytic drugs</a:t>
          </a:r>
        </a:p>
      </dgm:t>
    </dgm:pt>
    <dgm:pt modelId="{57CCFBFA-05F5-C84D-98BF-C673AFB570C1}" type="parTrans" cxnId="{F688431D-7868-304C-930D-5A6200446BB5}">
      <dgm:prSet/>
      <dgm:spPr/>
      <dgm:t>
        <a:bodyPr/>
        <a:lstStyle/>
        <a:p>
          <a:endParaRPr lang="en-US"/>
        </a:p>
      </dgm:t>
    </dgm:pt>
    <dgm:pt modelId="{26CC04AC-EE3A-3D4D-AB07-9C0D15B6080B}" type="sibTrans" cxnId="{F688431D-7868-304C-930D-5A6200446BB5}">
      <dgm:prSet/>
      <dgm:spPr/>
      <dgm:t>
        <a:bodyPr/>
        <a:lstStyle/>
        <a:p>
          <a:endParaRPr lang="en-US"/>
        </a:p>
      </dgm:t>
    </dgm:pt>
    <dgm:pt modelId="{EFFBDA3E-9D26-584F-945B-6F62F4E00655}">
      <dgm:prSet phldrT="[Text]" custT="1"/>
      <dgm:spPr/>
      <dgm:t>
        <a:bodyPr/>
        <a:lstStyle/>
        <a:p>
          <a:r>
            <a:rPr lang="en-US" sz="3200" dirty="0"/>
            <a:t>Fibrin specific</a:t>
          </a:r>
        </a:p>
        <a:p>
          <a:r>
            <a:rPr lang="en-US" sz="3200" dirty="0"/>
            <a:t>(also called tissue plasminogen activators)(t-PA)</a:t>
          </a:r>
        </a:p>
      </dgm:t>
    </dgm:pt>
    <dgm:pt modelId="{57227401-F048-C64F-B89B-49EAAE93D57C}" type="parTrans" cxnId="{6CE7557C-E53A-EF42-AB29-B9D94B80AA9D}">
      <dgm:prSet/>
      <dgm:spPr/>
      <dgm:t>
        <a:bodyPr/>
        <a:lstStyle/>
        <a:p>
          <a:endParaRPr lang="en-US"/>
        </a:p>
      </dgm:t>
    </dgm:pt>
    <dgm:pt modelId="{D81911D3-2501-A44F-834B-0AB1756B5941}" type="sibTrans" cxnId="{6CE7557C-E53A-EF42-AB29-B9D94B80AA9D}">
      <dgm:prSet/>
      <dgm:spPr/>
      <dgm:t>
        <a:bodyPr/>
        <a:lstStyle/>
        <a:p>
          <a:endParaRPr lang="en-US"/>
        </a:p>
      </dgm:t>
    </dgm:pt>
    <dgm:pt modelId="{2D14853F-4B12-044B-ACC5-EF3EA58E8990}">
      <dgm:prSet phldrT="[Text]"/>
      <dgm:spPr/>
      <dgm:t>
        <a:bodyPr/>
        <a:lstStyle/>
        <a:p>
          <a:r>
            <a:rPr lang="en-US" u="sng" dirty="0" err="1"/>
            <a:t>Retep</a:t>
          </a:r>
          <a:r>
            <a:rPr lang="en-US" dirty="0" err="1"/>
            <a:t>lase</a:t>
          </a:r>
          <a:r>
            <a:rPr lang="en-US" dirty="0"/>
            <a:t> </a:t>
          </a:r>
        </a:p>
      </dgm:t>
    </dgm:pt>
    <dgm:pt modelId="{4F7C5E42-9F1F-1245-AAB1-A316BBEDDB34}" type="parTrans" cxnId="{CC145B72-11F3-804B-8217-F5B4DDA0A671}">
      <dgm:prSet/>
      <dgm:spPr/>
      <dgm:t>
        <a:bodyPr/>
        <a:lstStyle/>
        <a:p>
          <a:endParaRPr lang="en-US"/>
        </a:p>
      </dgm:t>
    </dgm:pt>
    <dgm:pt modelId="{AFA398DF-6C8B-EE4D-B314-4728E648C657}" type="sibTrans" cxnId="{CC145B72-11F3-804B-8217-F5B4DDA0A671}">
      <dgm:prSet/>
      <dgm:spPr/>
      <dgm:t>
        <a:bodyPr/>
        <a:lstStyle/>
        <a:p>
          <a:endParaRPr lang="en-US"/>
        </a:p>
      </dgm:t>
    </dgm:pt>
    <dgm:pt modelId="{7A2178F7-B8AE-924D-A3AE-40734B5E4C9E}">
      <dgm:prSet phldrT="[Text]"/>
      <dgm:spPr/>
      <dgm:t>
        <a:bodyPr/>
        <a:lstStyle/>
        <a:p>
          <a:r>
            <a:rPr lang="en-US" u="sng" dirty="0" err="1"/>
            <a:t>Altep</a:t>
          </a:r>
          <a:r>
            <a:rPr lang="en-US" dirty="0" err="1"/>
            <a:t>lase</a:t>
          </a:r>
          <a:endParaRPr lang="en-US" dirty="0"/>
        </a:p>
      </dgm:t>
    </dgm:pt>
    <dgm:pt modelId="{8D1AA682-90C0-6946-AAAD-A83DECEE1E83}" type="parTrans" cxnId="{C77C9E46-738E-E247-BFAA-4DDFF51A7BD9}">
      <dgm:prSet/>
      <dgm:spPr/>
      <dgm:t>
        <a:bodyPr/>
        <a:lstStyle/>
        <a:p>
          <a:endParaRPr lang="en-US"/>
        </a:p>
      </dgm:t>
    </dgm:pt>
    <dgm:pt modelId="{85185D0C-A3C8-9143-9E4F-3C4AE7CA8DC7}" type="sibTrans" cxnId="{C77C9E46-738E-E247-BFAA-4DDFF51A7BD9}">
      <dgm:prSet/>
      <dgm:spPr/>
      <dgm:t>
        <a:bodyPr/>
        <a:lstStyle/>
        <a:p>
          <a:endParaRPr lang="en-US"/>
        </a:p>
      </dgm:t>
    </dgm:pt>
    <dgm:pt modelId="{A6ADDE93-740F-CE46-832D-9C0D6BB4BA7C}">
      <dgm:prSet phldrT="[Text]" custT="1"/>
      <dgm:spPr/>
      <dgm:t>
        <a:bodyPr/>
        <a:lstStyle/>
        <a:p>
          <a:r>
            <a:rPr lang="en-US" sz="3200" dirty="0"/>
            <a:t>Non-fibrin specific</a:t>
          </a:r>
        </a:p>
      </dgm:t>
    </dgm:pt>
    <dgm:pt modelId="{52FC08C9-19A3-F947-80DC-A3A0A2A911D4}" type="parTrans" cxnId="{8A8A42B7-94A0-E14F-88DF-F7ED6C9377DC}">
      <dgm:prSet/>
      <dgm:spPr/>
      <dgm:t>
        <a:bodyPr/>
        <a:lstStyle/>
        <a:p>
          <a:endParaRPr lang="en-US"/>
        </a:p>
      </dgm:t>
    </dgm:pt>
    <dgm:pt modelId="{944FBA8D-EC31-8C40-BBF7-01C286E52ADE}" type="sibTrans" cxnId="{8A8A42B7-94A0-E14F-88DF-F7ED6C9377DC}">
      <dgm:prSet/>
      <dgm:spPr/>
      <dgm:t>
        <a:bodyPr/>
        <a:lstStyle/>
        <a:p>
          <a:endParaRPr lang="en-US"/>
        </a:p>
      </dgm:t>
    </dgm:pt>
    <dgm:pt modelId="{94C745D8-8721-9747-BAF8-D8E31F10889E}">
      <dgm:prSet phldrT="[Text]"/>
      <dgm:spPr/>
      <dgm:t>
        <a:bodyPr/>
        <a:lstStyle/>
        <a:p>
          <a:r>
            <a:rPr lang="en-US" u="sng" dirty="0" err="1"/>
            <a:t>Anistre</a:t>
          </a:r>
          <a:r>
            <a:rPr lang="en-US" dirty="0" err="1"/>
            <a:t>plase</a:t>
          </a:r>
          <a:r>
            <a:rPr lang="en-US" dirty="0"/>
            <a:t> </a:t>
          </a:r>
        </a:p>
      </dgm:t>
    </dgm:pt>
    <dgm:pt modelId="{E79813D2-67F5-2F48-91A4-4F06216719E3}" type="parTrans" cxnId="{061F95C8-0257-144E-9A49-02935FEE00A6}">
      <dgm:prSet/>
      <dgm:spPr/>
      <dgm:t>
        <a:bodyPr/>
        <a:lstStyle/>
        <a:p>
          <a:endParaRPr lang="en-US"/>
        </a:p>
      </dgm:t>
    </dgm:pt>
    <dgm:pt modelId="{2BF3FA47-AB34-8241-B8B7-ED3AE2575F56}" type="sibTrans" cxnId="{061F95C8-0257-144E-9A49-02935FEE00A6}">
      <dgm:prSet/>
      <dgm:spPr/>
      <dgm:t>
        <a:bodyPr/>
        <a:lstStyle/>
        <a:p>
          <a:pPr rtl="0"/>
          <a:endParaRPr lang="en-US"/>
        </a:p>
      </dgm:t>
    </dgm:pt>
    <dgm:pt modelId="{391FCD78-A4CF-F649-9C48-FA669390C82F}">
      <dgm:prSet/>
      <dgm:spPr/>
      <dgm:t>
        <a:bodyPr/>
        <a:lstStyle/>
        <a:p>
          <a:r>
            <a:rPr lang="en-US" u="sng" dirty="0" err="1"/>
            <a:t>Tenec</a:t>
          </a:r>
          <a:r>
            <a:rPr lang="en-US" dirty="0" err="1"/>
            <a:t>teplase</a:t>
          </a:r>
          <a:endParaRPr lang="en-US" dirty="0"/>
        </a:p>
      </dgm:t>
    </dgm:pt>
    <dgm:pt modelId="{B49F7041-BD0D-744F-B7DF-B85E7BD15606}" type="parTrans" cxnId="{F4BF4037-38FE-5C44-B624-96A7B0BE1CEC}">
      <dgm:prSet/>
      <dgm:spPr/>
      <dgm:t>
        <a:bodyPr/>
        <a:lstStyle/>
        <a:p>
          <a:endParaRPr lang="en-US"/>
        </a:p>
      </dgm:t>
    </dgm:pt>
    <dgm:pt modelId="{5D3999C8-F791-EE4D-B2C1-9644CE480967}" type="sibTrans" cxnId="{F4BF4037-38FE-5C44-B624-96A7B0BE1CEC}">
      <dgm:prSet/>
      <dgm:spPr/>
      <dgm:t>
        <a:bodyPr/>
        <a:lstStyle/>
        <a:p>
          <a:endParaRPr lang="en-US"/>
        </a:p>
      </dgm:t>
    </dgm:pt>
    <dgm:pt modelId="{DDF52A24-8EF8-E54A-AFDA-2C1BD666ACFA}">
      <dgm:prSet/>
      <dgm:spPr/>
      <dgm:t>
        <a:bodyPr/>
        <a:lstStyle/>
        <a:p>
          <a:r>
            <a:rPr lang="en-US" u="sng" dirty="0"/>
            <a:t>Strepto</a:t>
          </a:r>
          <a:r>
            <a:rPr lang="en-US" dirty="0"/>
            <a:t>kinase </a:t>
          </a:r>
        </a:p>
      </dgm:t>
    </dgm:pt>
    <dgm:pt modelId="{9EA60EF8-6D7E-CD48-A7FF-7C5FCFAE529F}" type="parTrans" cxnId="{69C5316E-FAD0-6D48-BD27-11F438B60E84}">
      <dgm:prSet/>
      <dgm:spPr/>
      <dgm:t>
        <a:bodyPr/>
        <a:lstStyle/>
        <a:p>
          <a:endParaRPr lang="en-US"/>
        </a:p>
      </dgm:t>
    </dgm:pt>
    <dgm:pt modelId="{398623D9-28EE-BB4E-BD57-A8AD00EFE327}" type="sibTrans" cxnId="{69C5316E-FAD0-6D48-BD27-11F438B60E84}">
      <dgm:prSet/>
      <dgm:spPr/>
      <dgm:t>
        <a:bodyPr/>
        <a:lstStyle/>
        <a:p>
          <a:endParaRPr lang="en-US"/>
        </a:p>
      </dgm:t>
    </dgm:pt>
    <dgm:pt modelId="{54EB4B31-F2EC-D146-A06A-CC045A391B70}">
      <dgm:prSet/>
      <dgm:spPr/>
      <dgm:t>
        <a:bodyPr/>
        <a:lstStyle/>
        <a:p>
          <a:r>
            <a:rPr lang="en-US" u="sng" dirty="0" err="1"/>
            <a:t>Uro</a:t>
          </a:r>
          <a:r>
            <a:rPr lang="en-US" dirty="0" err="1"/>
            <a:t>kinase</a:t>
          </a:r>
          <a:r>
            <a:rPr lang="en-US" dirty="0"/>
            <a:t> </a:t>
          </a:r>
        </a:p>
      </dgm:t>
    </dgm:pt>
    <dgm:pt modelId="{D35EE8B9-E3F7-0B43-A161-B46457011315}" type="parTrans" cxnId="{DF708116-DC47-2E49-AC89-338FE2AC4AD0}">
      <dgm:prSet/>
      <dgm:spPr/>
      <dgm:t>
        <a:bodyPr/>
        <a:lstStyle/>
        <a:p>
          <a:endParaRPr lang="en-US"/>
        </a:p>
      </dgm:t>
    </dgm:pt>
    <dgm:pt modelId="{D548FD53-4649-8B4F-917D-7B02146603B3}" type="sibTrans" cxnId="{DF708116-DC47-2E49-AC89-338FE2AC4AD0}">
      <dgm:prSet/>
      <dgm:spPr/>
      <dgm:t>
        <a:bodyPr/>
        <a:lstStyle/>
        <a:p>
          <a:endParaRPr lang="en-US"/>
        </a:p>
      </dgm:t>
    </dgm:pt>
    <dgm:pt modelId="{27D89582-5FB5-F243-A145-6662C82D088B}" type="pres">
      <dgm:prSet presAssocID="{338D34A0-3D37-D748-9339-FD5EDCE5F1CC}" presName="Name0" presStyleCnt="0">
        <dgm:presLayoutVars>
          <dgm:chPref val="1"/>
          <dgm:dir/>
          <dgm:animOne val="branch"/>
          <dgm:animLvl val="lvl"/>
          <dgm:resizeHandles/>
        </dgm:presLayoutVars>
      </dgm:prSet>
      <dgm:spPr/>
      <dgm:t>
        <a:bodyPr/>
        <a:lstStyle/>
        <a:p>
          <a:pPr rtl="1"/>
          <a:endParaRPr lang="ar-SA"/>
        </a:p>
      </dgm:t>
    </dgm:pt>
    <dgm:pt modelId="{8C7E6CCD-0DC9-3A48-A7C1-F7796AB09E69}" type="pres">
      <dgm:prSet presAssocID="{AB4D56FA-7FB2-9844-B42F-1AE7E8C9BC22}" presName="vertOne" presStyleCnt="0"/>
      <dgm:spPr/>
    </dgm:pt>
    <dgm:pt modelId="{CCB442FD-B223-BA47-8E9B-CFEA69430932}" type="pres">
      <dgm:prSet presAssocID="{AB4D56FA-7FB2-9844-B42F-1AE7E8C9BC22}" presName="txOne" presStyleLbl="node0" presStyleIdx="0" presStyleCnt="1" custScaleY="49677" custLinFactNeighborX="189" custLinFactNeighborY="69134">
        <dgm:presLayoutVars>
          <dgm:chPref val="3"/>
        </dgm:presLayoutVars>
      </dgm:prSet>
      <dgm:spPr/>
      <dgm:t>
        <a:bodyPr/>
        <a:lstStyle/>
        <a:p>
          <a:pPr rtl="1"/>
          <a:endParaRPr lang="ar-SA"/>
        </a:p>
      </dgm:t>
    </dgm:pt>
    <dgm:pt modelId="{ACF660CB-59B3-8345-B2A7-3D8C703B44C8}" type="pres">
      <dgm:prSet presAssocID="{AB4D56FA-7FB2-9844-B42F-1AE7E8C9BC22}" presName="parTransOne" presStyleCnt="0"/>
      <dgm:spPr/>
    </dgm:pt>
    <dgm:pt modelId="{081F4124-1043-8D44-852C-1373B90D83EE}" type="pres">
      <dgm:prSet presAssocID="{AB4D56FA-7FB2-9844-B42F-1AE7E8C9BC22}" presName="horzOne" presStyleCnt="0"/>
      <dgm:spPr/>
    </dgm:pt>
    <dgm:pt modelId="{0743EBD0-1C97-3A43-AF70-670BDEEF120D}" type="pres">
      <dgm:prSet presAssocID="{EFFBDA3E-9D26-584F-945B-6F62F4E00655}" presName="vertTwo" presStyleCnt="0"/>
      <dgm:spPr/>
    </dgm:pt>
    <dgm:pt modelId="{AF082659-DD83-3D4B-BAF2-CE512873023A}" type="pres">
      <dgm:prSet presAssocID="{EFFBDA3E-9D26-584F-945B-6F62F4E00655}" presName="txTwo" presStyleLbl="node2" presStyleIdx="0" presStyleCnt="2">
        <dgm:presLayoutVars>
          <dgm:chPref val="3"/>
        </dgm:presLayoutVars>
      </dgm:prSet>
      <dgm:spPr/>
      <dgm:t>
        <a:bodyPr/>
        <a:lstStyle/>
        <a:p>
          <a:pPr rtl="1"/>
          <a:endParaRPr lang="ar-SA"/>
        </a:p>
      </dgm:t>
    </dgm:pt>
    <dgm:pt modelId="{149A2217-F74D-5A42-A932-79DD049A7F08}" type="pres">
      <dgm:prSet presAssocID="{EFFBDA3E-9D26-584F-945B-6F62F4E00655}" presName="parTransTwo" presStyleCnt="0"/>
      <dgm:spPr/>
    </dgm:pt>
    <dgm:pt modelId="{911ACC27-CBAF-7B44-B3AD-699BEBF3EFBC}" type="pres">
      <dgm:prSet presAssocID="{EFFBDA3E-9D26-584F-945B-6F62F4E00655}" presName="horzTwo" presStyleCnt="0"/>
      <dgm:spPr/>
    </dgm:pt>
    <dgm:pt modelId="{6EF0BB5F-BFCE-0344-8B5C-8E2FECDE26DD}" type="pres">
      <dgm:prSet presAssocID="{7A2178F7-B8AE-924D-A3AE-40734B5E4C9E}" presName="vertThree" presStyleCnt="0"/>
      <dgm:spPr/>
    </dgm:pt>
    <dgm:pt modelId="{BC671E46-73A6-DC49-81A9-089A2EECA253}" type="pres">
      <dgm:prSet presAssocID="{7A2178F7-B8AE-924D-A3AE-40734B5E4C9E}" presName="txThree" presStyleLbl="node3" presStyleIdx="0" presStyleCnt="6">
        <dgm:presLayoutVars>
          <dgm:chPref val="3"/>
        </dgm:presLayoutVars>
      </dgm:prSet>
      <dgm:spPr/>
      <dgm:t>
        <a:bodyPr/>
        <a:lstStyle/>
        <a:p>
          <a:pPr rtl="1"/>
          <a:endParaRPr lang="ar-SA"/>
        </a:p>
      </dgm:t>
    </dgm:pt>
    <dgm:pt modelId="{8D068EFC-AE57-B248-B6CD-47CBFE348E36}" type="pres">
      <dgm:prSet presAssocID="{7A2178F7-B8AE-924D-A3AE-40734B5E4C9E}" presName="horzThree" presStyleCnt="0"/>
      <dgm:spPr/>
    </dgm:pt>
    <dgm:pt modelId="{F69670CE-E4DE-A846-BEC9-30C58B878C31}" type="pres">
      <dgm:prSet presAssocID="{85185D0C-A3C8-9143-9E4F-3C4AE7CA8DC7}" presName="sibSpaceThree" presStyleCnt="0"/>
      <dgm:spPr/>
    </dgm:pt>
    <dgm:pt modelId="{752C93A9-FDE2-2E43-B42B-6741584CAC0C}" type="pres">
      <dgm:prSet presAssocID="{2D14853F-4B12-044B-ACC5-EF3EA58E8990}" presName="vertThree" presStyleCnt="0"/>
      <dgm:spPr/>
    </dgm:pt>
    <dgm:pt modelId="{C6B92752-691E-5C45-BE6F-6061247D53E0}" type="pres">
      <dgm:prSet presAssocID="{2D14853F-4B12-044B-ACC5-EF3EA58E8990}" presName="txThree" presStyleLbl="node3" presStyleIdx="1" presStyleCnt="6">
        <dgm:presLayoutVars>
          <dgm:chPref val="3"/>
        </dgm:presLayoutVars>
      </dgm:prSet>
      <dgm:spPr/>
      <dgm:t>
        <a:bodyPr/>
        <a:lstStyle/>
        <a:p>
          <a:pPr rtl="1"/>
          <a:endParaRPr lang="ar-SA"/>
        </a:p>
      </dgm:t>
    </dgm:pt>
    <dgm:pt modelId="{24D84668-0F09-AC4F-AD91-A519F5FFEA62}" type="pres">
      <dgm:prSet presAssocID="{2D14853F-4B12-044B-ACC5-EF3EA58E8990}" presName="horzThree" presStyleCnt="0"/>
      <dgm:spPr/>
    </dgm:pt>
    <dgm:pt modelId="{C13FC7ED-011B-6148-B7B3-F15CCB758F2A}" type="pres">
      <dgm:prSet presAssocID="{AFA398DF-6C8B-EE4D-B314-4728E648C657}" presName="sibSpaceThree" presStyleCnt="0"/>
      <dgm:spPr/>
    </dgm:pt>
    <dgm:pt modelId="{D4CF5190-1D63-9B45-B17B-3C2F5B58486A}" type="pres">
      <dgm:prSet presAssocID="{391FCD78-A4CF-F649-9C48-FA669390C82F}" presName="vertThree" presStyleCnt="0"/>
      <dgm:spPr/>
    </dgm:pt>
    <dgm:pt modelId="{CE5219F7-43C0-934B-A6AD-E6E256D7AC5B}" type="pres">
      <dgm:prSet presAssocID="{391FCD78-A4CF-F649-9C48-FA669390C82F}" presName="txThree" presStyleLbl="node3" presStyleIdx="2" presStyleCnt="6">
        <dgm:presLayoutVars>
          <dgm:chPref val="3"/>
        </dgm:presLayoutVars>
      </dgm:prSet>
      <dgm:spPr/>
      <dgm:t>
        <a:bodyPr/>
        <a:lstStyle/>
        <a:p>
          <a:pPr rtl="1"/>
          <a:endParaRPr lang="ar-SA"/>
        </a:p>
      </dgm:t>
    </dgm:pt>
    <dgm:pt modelId="{D4EA7B4D-F4C1-F240-A504-8835E34549F0}" type="pres">
      <dgm:prSet presAssocID="{391FCD78-A4CF-F649-9C48-FA669390C82F}" presName="horzThree" presStyleCnt="0"/>
      <dgm:spPr/>
    </dgm:pt>
    <dgm:pt modelId="{9D86C34C-4B03-B846-AA76-79ED3E05D412}" type="pres">
      <dgm:prSet presAssocID="{D81911D3-2501-A44F-834B-0AB1756B5941}" presName="sibSpaceTwo" presStyleCnt="0"/>
      <dgm:spPr/>
    </dgm:pt>
    <dgm:pt modelId="{59503A65-8B1C-F64E-9D0D-A41CD13915CC}" type="pres">
      <dgm:prSet presAssocID="{A6ADDE93-740F-CE46-832D-9C0D6BB4BA7C}" presName="vertTwo" presStyleCnt="0"/>
      <dgm:spPr/>
    </dgm:pt>
    <dgm:pt modelId="{E91F4DB7-6DBE-BE43-8A4A-D0FA6227D703}" type="pres">
      <dgm:prSet presAssocID="{A6ADDE93-740F-CE46-832D-9C0D6BB4BA7C}" presName="txTwo" presStyleLbl="node2" presStyleIdx="1" presStyleCnt="2">
        <dgm:presLayoutVars>
          <dgm:chPref val="3"/>
        </dgm:presLayoutVars>
      </dgm:prSet>
      <dgm:spPr/>
      <dgm:t>
        <a:bodyPr/>
        <a:lstStyle/>
        <a:p>
          <a:pPr rtl="1"/>
          <a:endParaRPr lang="ar-SA"/>
        </a:p>
      </dgm:t>
    </dgm:pt>
    <dgm:pt modelId="{4C1A1B63-0A6B-7A47-9257-60CCD4B43BDB}" type="pres">
      <dgm:prSet presAssocID="{A6ADDE93-740F-CE46-832D-9C0D6BB4BA7C}" presName="parTransTwo" presStyleCnt="0"/>
      <dgm:spPr/>
    </dgm:pt>
    <dgm:pt modelId="{04975E98-BA07-2D4A-87E7-556EDB96D2D4}" type="pres">
      <dgm:prSet presAssocID="{A6ADDE93-740F-CE46-832D-9C0D6BB4BA7C}" presName="horzTwo" presStyleCnt="0"/>
      <dgm:spPr/>
    </dgm:pt>
    <dgm:pt modelId="{A5F318DD-475D-4144-9ECF-DA1B770F4C5C}" type="pres">
      <dgm:prSet presAssocID="{94C745D8-8721-9747-BAF8-D8E31F10889E}" presName="vertThree" presStyleCnt="0"/>
      <dgm:spPr/>
    </dgm:pt>
    <dgm:pt modelId="{FF578C52-4F3F-5E4A-9A3B-785845977093}" type="pres">
      <dgm:prSet presAssocID="{94C745D8-8721-9747-BAF8-D8E31F10889E}" presName="txThree" presStyleLbl="node3" presStyleIdx="3" presStyleCnt="6">
        <dgm:presLayoutVars>
          <dgm:chPref val="3"/>
        </dgm:presLayoutVars>
      </dgm:prSet>
      <dgm:spPr/>
      <dgm:t>
        <a:bodyPr/>
        <a:lstStyle/>
        <a:p>
          <a:pPr rtl="1"/>
          <a:endParaRPr lang="ar-SA"/>
        </a:p>
      </dgm:t>
    </dgm:pt>
    <dgm:pt modelId="{F161B9DA-710F-7346-BAEC-76E77F11B4EC}" type="pres">
      <dgm:prSet presAssocID="{94C745D8-8721-9747-BAF8-D8E31F10889E}" presName="horzThree" presStyleCnt="0"/>
      <dgm:spPr/>
    </dgm:pt>
    <dgm:pt modelId="{46F11A13-B1F1-1048-8BA7-AD4FB13481A0}" type="pres">
      <dgm:prSet presAssocID="{2BF3FA47-AB34-8241-B8B7-ED3AE2575F56}" presName="sibSpaceThree" presStyleCnt="0"/>
      <dgm:spPr/>
    </dgm:pt>
    <dgm:pt modelId="{FA1F9AFD-1AAB-3040-B2EB-738099B31936}" type="pres">
      <dgm:prSet presAssocID="{DDF52A24-8EF8-E54A-AFDA-2C1BD666ACFA}" presName="vertThree" presStyleCnt="0"/>
      <dgm:spPr/>
    </dgm:pt>
    <dgm:pt modelId="{CBD5332F-2875-764E-ACAF-3D9677F80172}" type="pres">
      <dgm:prSet presAssocID="{DDF52A24-8EF8-E54A-AFDA-2C1BD666ACFA}" presName="txThree" presStyleLbl="node3" presStyleIdx="4" presStyleCnt="6">
        <dgm:presLayoutVars>
          <dgm:chPref val="3"/>
        </dgm:presLayoutVars>
      </dgm:prSet>
      <dgm:spPr/>
      <dgm:t>
        <a:bodyPr/>
        <a:lstStyle/>
        <a:p>
          <a:pPr rtl="1"/>
          <a:endParaRPr lang="ar-SA"/>
        </a:p>
      </dgm:t>
    </dgm:pt>
    <dgm:pt modelId="{272F35C1-EF93-5649-A4C7-96B34289C73F}" type="pres">
      <dgm:prSet presAssocID="{DDF52A24-8EF8-E54A-AFDA-2C1BD666ACFA}" presName="horzThree" presStyleCnt="0"/>
      <dgm:spPr/>
    </dgm:pt>
    <dgm:pt modelId="{4C0D1552-8C41-614D-8A70-E58874630B68}" type="pres">
      <dgm:prSet presAssocID="{398623D9-28EE-BB4E-BD57-A8AD00EFE327}" presName="sibSpaceThree" presStyleCnt="0"/>
      <dgm:spPr/>
    </dgm:pt>
    <dgm:pt modelId="{3283EBC5-ED10-4143-B44A-11414E544192}" type="pres">
      <dgm:prSet presAssocID="{54EB4B31-F2EC-D146-A06A-CC045A391B70}" presName="vertThree" presStyleCnt="0"/>
      <dgm:spPr/>
    </dgm:pt>
    <dgm:pt modelId="{458C1630-2FCC-464D-B224-D775A7B46F3E}" type="pres">
      <dgm:prSet presAssocID="{54EB4B31-F2EC-D146-A06A-CC045A391B70}" presName="txThree" presStyleLbl="node3" presStyleIdx="5" presStyleCnt="6">
        <dgm:presLayoutVars>
          <dgm:chPref val="3"/>
        </dgm:presLayoutVars>
      </dgm:prSet>
      <dgm:spPr/>
      <dgm:t>
        <a:bodyPr/>
        <a:lstStyle/>
        <a:p>
          <a:pPr rtl="1"/>
          <a:endParaRPr lang="ar-SA"/>
        </a:p>
      </dgm:t>
    </dgm:pt>
    <dgm:pt modelId="{555A3E83-EE57-2E49-8587-B6C583322019}" type="pres">
      <dgm:prSet presAssocID="{54EB4B31-F2EC-D146-A06A-CC045A391B70}" presName="horzThree" presStyleCnt="0"/>
      <dgm:spPr/>
    </dgm:pt>
  </dgm:ptLst>
  <dgm:cxnLst>
    <dgm:cxn modelId="{A76C459E-7B03-6545-B21E-D6B06CBC7023}" type="presOf" srcId="{7A2178F7-B8AE-924D-A3AE-40734B5E4C9E}" destId="{BC671E46-73A6-DC49-81A9-089A2EECA253}" srcOrd="0" destOrd="0" presId="urn:microsoft.com/office/officeart/2005/8/layout/hierarchy4"/>
    <dgm:cxn modelId="{BB010294-C8FA-3F4D-8BEF-AF8E29A3EF91}" type="presOf" srcId="{54EB4B31-F2EC-D146-A06A-CC045A391B70}" destId="{458C1630-2FCC-464D-B224-D775A7B46F3E}" srcOrd="0" destOrd="0" presId="urn:microsoft.com/office/officeart/2005/8/layout/hierarchy4"/>
    <dgm:cxn modelId="{8A8A42B7-94A0-E14F-88DF-F7ED6C9377DC}" srcId="{AB4D56FA-7FB2-9844-B42F-1AE7E8C9BC22}" destId="{A6ADDE93-740F-CE46-832D-9C0D6BB4BA7C}" srcOrd="1" destOrd="0" parTransId="{52FC08C9-19A3-F947-80DC-A3A0A2A911D4}" sibTransId="{944FBA8D-EC31-8C40-BBF7-01C286E52ADE}"/>
    <dgm:cxn modelId="{CC145B72-11F3-804B-8217-F5B4DDA0A671}" srcId="{EFFBDA3E-9D26-584F-945B-6F62F4E00655}" destId="{2D14853F-4B12-044B-ACC5-EF3EA58E8990}" srcOrd="1" destOrd="0" parTransId="{4F7C5E42-9F1F-1245-AAB1-A316BBEDDB34}" sibTransId="{AFA398DF-6C8B-EE4D-B314-4728E648C657}"/>
    <dgm:cxn modelId="{6CE7557C-E53A-EF42-AB29-B9D94B80AA9D}" srcId="{AB4D56FA-7FB2-9844-B42F-1AE7E8C9BC22}" destId="{EFFBDA3E-9D26-584F-945B-6F62F4E00655}" srcOrd="0" destOrd="0" parTransId="{57227401-F048-C64F-B89B-49EAAE93D57C}" sibTransId="{D81911D3-2501-A44F-834B-0AB1756B5941}"/>
    <dgm:cxn modelId="{061F95C8-0257-144E-9A49-02935FEE00A6}" srcId="{A6ADDE93-740F-CE46-832D-9C0D6BB4BA7C}" destId="{94C745D8-8721-9747-BAF8-D8E31F10889E}" srcOrd="0" destOrd="0" parTransId="{E79813D2-67F5-2F48-91A4-4F06216719E3}" sibTransId="{2BF3FA47-AB34-8241-B8B7-ED3AE2575F56}"/>
    <dgm:cxn modelId="{D70BB952-D0F1-694C-8BFF-C5D8C55D9A5C}" type="presOf" srcId="{391FCD78-A4CF-F649-9C48-FA669390C82F}" destId="{CE5219F7-43C0-934B-A6AD-E6E256D7AC5B}" srcOrd="0" destOrd="0" presId="urn:microsoft.com/office/officeart/2005/8/layout/hierarchy4"/>
    <dgm:cxn modelId="{69C5316E-FAD0-6D48-BD27-11F438B60E84}" srcId="{A6ADDE93-740F-CE46-832D-9C0D6BB4BA7C}" destId="{DDF52A24-8EF8-E54A-AFDA-2C1BD666ACFA}" srcOrd="1" destOrd="0" parTransId="{9EA60EF8-6D7E-CD48-A7FF-7C5FCFAE529F}" sibTransId="{398623D9-28EE-BB4E-BD57-A8AD00EFE327}"/>
    <dgm:cxn modelId="{DF708116-DC47-2E49-AC89-338FE2AC4AD0}" srcId="{A6ADDE93-740F-CE46-832D-9C0D6BB4BA7C}" destId="{54EB4B31-F2EC-D146-A06A-CC045A391B70}" srcOrd="2" destOrd="0" parTransId="{D35EE8B9-E3F7-0B43-A161-B46457011315}" sibTransId="{D548FD53-4649-8B4F-917D-7B02146603B3}"/>
    <dgm:cxn modelId="{D335154D-C900-0748-9519-F26C59CAD679}" type="presOf" srcId="{AB4D56FA-7FB2-9844-B42F-1AE7E8C9BC22}" destId="{CCB442FD-B223-BA47-8E9B-CFEA69430932}" srcOrd="0" destOrd="0" presId="urn:microsoft.com/office/officeart/2005/8/layout/hierarchy4"/>
    <dgm:cxn modelId="{C77C9E46-738E-E247-BFAA-4DDFF51A7BD9}" srcId="{EFFBDA3E-9D26-584F-945B-6F62F4E00655}" destId="{7A2178F7-B8AE-924D-A3AE-40734B5E4C9E}" srcOrd="0" destOrd="0" parTransId="{8D1AA682-90C0-6946-AAAD-A83DECEE1E83}" sibTransId="{85185D0C-A3C8-9143-9E4F-3C4AE7CA8DC7}"/>
    <dgm:cxn modelId="{47AA9746-04AA-1B43-A921-716D5D99280B}" type="presOf" srcId="{EFFBDA3E-9D26-584F-945B-6F62F4E00655}" destId="{AF082659-DD83-3D4B-BAF2-CE512873023A}" srcOrd="0" destOrd="0" presId="urn:microsoft.com/office/officeart/2005/8/layout/hierarchy4"/>
    <dgm:cxn modelId="{CC178684-2C94-D74E-93EB-BFA0B955355E}" type="presOf" srcId="{94C745D8-8721-9747-BAF8-D8E31F10889E}" destId="{FF578C52-4F3F-5E4A-9A3B-785845977093}" srcOrd="0" destOrd="0" presId="urn:microsoft.com/office/officeart/2005/8/layout/hierarchy4"/>
    <dgm:cxn modelId="{B11FC2E7-F6D7-0C42-9C60-5B71D8AA4F39}" type="presOf" srcId="{A6ADDE93-740F-CE46-832D-9C0D6BB4BA7C}" destId="{E91F4DB7-6DBE-BE43-8A4A-D0FA6227D703}" srcOrd="0" destOrd="0" presId="urn:microsoft.com/office/officeart/2005/8/layout/hierarchy4"/>
    <dgm:cxn modelId="{F688431D-7868-304C-930D-5A6200446BB5}" srcId="{338D34A0-3D37-D748-9339-FD5EDCE5F1CC}" destId="{AB4D56FA-7FB2-9844-B42F-1AE7E8C9BC22}" srcOrd="0" destOrd="0" parTransId="{57CCFBFA-05F5-C84D-98BF-C673AFB570C1}" sibTransId="{26CC04AC-EE3A-3D4D-AB07-9C0D15B6080B}"/>
    <dgm:cxn modelId="{150A3282-11B2-5A4B-BA1C-E1CB49254422}" type="presOf" srcId="{DDF52A24-8EF8-E54A-AFDA-2C1BD666ACFA}" destId="{CBD5332F-2875-764E-ACAF-3D9677F80172}" srcOrd="0" destOrd="0" presId="urn:microsoft.com/office/officeart/2005/8/layout/hierarchy4"/>
    <dgm:cxn modelId="{13FDA071-8CEF-ED46-B042-CEA2F827DED8}" type="presOf" srcId="{2D14853F-4B12-044B-ACC5-EF3EA58E8990}" destId="{C6B92752-691E-5C45-BE6F-6061247D53E0}" srcOrd="0" destOrd="0" presId="urn:microsoft.com/office/officeart/2005/8/layout/hierarchy4"/>
    <dgm:cxn modelId="{C9D6E34F-D957-834D-91F4-4888011BEE3B}" type="presOf" srcId="{338D34A0-3D37-D748-9339-FD5EDCE5F1CC}" destId="{27D89582-5FB5-F243-A145-6662C82D088B}" srcOrd="0" destOrd="0" presId="urn:microsoft.com/office/officeart/2005/8/layout/hierarchy4"/>
    <dgm:cxn modelId="{F4BF4037-38FE-5C44-B624-96A7B0BE1CEC}" srcId="{EFFBDA3E-9D26-584F-945B-6F62F4E00655}" destId="{391FCD78-A4CF-F649-9C48-FA669390C82F}" srcOrd="2" destOrd="0" parTransId="{B49F7041-BD0D-744F-B7DF-B85E7BD15606}" sibTransId="{5D3999C8-F791-EE4D-B2C1-9644CE480967}"/>
    <dgm:cxn modelId="{3A0AE80E-AF7F-C04D-8BCF-8A5AC9D28277}" type="presParOf" srcId="{27D89582-5FB5-F243-A145-6662C82D088B}" destId="{8C7E6CCD-0DC9-3A48-A7C1-F7796AB09E69}" srcOrd="0" destOrd="0" presId="urn:microsoft.com/office/officeart/2005/8/layout/hierarchy4"/>
    <dgm:cxn modelId="{F66FDF19-F885-8040-8618-791DE0BE588F}" type="presParOf" srcId="{8C7E6CCD-0DC9-3A48-A7C1-F7796AB09E69}" destId="{CCB442FD-B223-BA47-8E9B-CFEA69430932}" srcOrd="0" destOrd="0" presId="urn:microsoft.com/office/officeart/2005/8/layout/hierarchy4"/>
    <dgm:cxn modelId="{8F390B7E-B2BE-1642-9783-54AD6F81436B}" type="presParOf" srcId="{8C7E6CCD-0DC9-3A48-A7C1-F7796AB09E69}" destId="{ACF660CB-59B3-8345-B2A7-3D8C703B44C8}" srcOrd="1" destOrd="0" presId="urn:microsoft.com/office/officeart/2005/8/layout/hierarchy4"/>
    <dgm:cxn modelId="{0185982D-53A4-8B45-973A-DA466B04B46A}" type="presParOf" srcId="{8C7E6CCD-0DC9-3A48-A7C1-F7796AB09E69}" destId="{081F4124-1043-8D44-852C-1373B90D83EE}" srcOrd="2" destOrd="0" presId="urn:microsoft.com/office/officeart/2005/8/layout/hierarchy4"/>
    <dgm:cxn modelId="{1C4F1EA1-8609-0340-9B4C-5F6A4ADA6A04}" type="presParOf" srcId="{081F4124-1043-8D44-852C-1373B90D83EE}" destId="{0743EBD0-1C97-3A43-AF70-670BDEEF120D}" srcOrd="0" destOrd="0" presId="urn:microsoft.com/office/officeart/2005/8/layout/hierarchy4"/>
    <dgm:cxn modelId="{BE0CFDBC-D517-9A45-A5C7-4234E9CFE73D}" type="presParOf" srcId="{0743EBD0-1C97-3A43-AF70-670BDEEF120D}" destId="{AF082659-DD83-3D4B-BAF2-CE512873023A}" srcOrd="0" destOrd="0" presId="urn:microsoft.com/office/officeart/2005/8/layout/hierarchy4"/>
    <dgm:cxn modelId="{676861D6-F69F-F346-A017-6B96B981DC1E}" type="presParOf" srcId="{0743EBD0-1C97-3A43-AF70-670BDEEF120D}" destId="{149A2217-F74D-5A42-A932-79DD049A7F08}" srcOrd="1" destOrd="0" presId="urn:microsoft.com/office/officeart/2005/8/layout/hierarchy4"/>
    <dgm:cxn modelId="{48F95392-B943-2C45-B775-50F57BFCA7CF}" type="presParOf" srcId="{0743EBD0-1C97-3A43-AF70-670BDEEF120D}" destId="{911ACC27-CBAF-7B44-B3AD-699BEBF3EFBC}" srcOrd="2" destOrd="0" presId="urn:microsoft.com/office/officeart/2005/8/layout/hierarchy4"/>
    <dgm:cxn modelId="{F3184742-6928-7242-9428-A1DE83F64F29}" type="presParOf" srcId="{911ACC27-CBAF-7B44-B3AD-699BEBF3EFBC}" destId="{6EF0BB5F-BFCE-0344-8B5C-8E2FECDE26DD}" srcOrd="0" destOrd="0" presId="urn:microsoft.com/office/officeart/2005/8/layout/hierarchy4"/>
    <dgm:cxn modelId="{C05948A6-BD0F-044F-9EA7-230A6C21AB6C}" type="presParOf" srcId="{6EF0BB5F-BFCE-0344-8B5C-8E2FECDE26DD}" destId="{BC671E46-73A6-DC49-81A9-089A2EECA253}" srcOrd="0" destOrd="0" presId="urn:microsoft.com/office/officeart/2005/8/layout/hierarchy4"/>
    <dgm:cxn modelId="{E7B3562A-DD90-574F-94A4-CE3B74130CBD}" type="presParOf" srcId="{6EF0BB5F-BFCE-0344-8B5C-8E2FECDE26DD}" destId="{8D068EFC-AE57-B248-B6CD-47CBFE348E36}" srcOrd="1" destOrd="0" presId="urn:microsoft.com/office/officeart/2005/8/layout/hierarchy4"/>
    <dgm:cxn modelId="{147B8C5F-3DAD-BD47-947A-50E2DA413BCF}" type="presParOf" srcId="{911ACC27-CBAF-7B44-B3AD-699BEBF3EFBC}" destId="{F69670CE-E4DE-A846-BEC9-30C58B878C31}" srcOrd="1" destOrd="0" presId="urn:microsoft.com/office/officeart/2005/8/layout/hierarchy4"/>
    <dgm:cxn modelId="{7BB8DCAF-37AD-8F4A-BE58-14AA4478780F}" type="presParOf" srcId="{911ACC27-CBAF-7B44-B3AD-699BEBF3EFBC}" destId="{752C93A9-FDE2-2E43-B42B-6741584CAC0C}" srcOrd="2" destOrd="0" presId="urn:microsoft.com/office/officeart/2005/8/layout/hierarchy4"/>
    <dgm:cxn modelId="{45AF5F9F-49E3-7C44-A0B4-DCC42680897E}" type="presParOf" srcId="{752C93A9-FDE2-2E43-B42B-6741584CAC0C}" destId="{C6B92752-691E-5C45-BE6F-6061247D53E0}" srcOrd="0" destOrd="0" presId="urn:microsoft.com/office/officeart/2005/8/layout/hierarchy4"/>
    <dgm:cxn modelId="{477040DD-B989-D54D-ABCD-558C7B073EB0}" type="presParOf" srcId="{752C93A9-FDE2-2E43-B42B-6741584CAC0C}" destId="{24D84668-0F09-AC4F-AD91-A519F5FFEA62}" srcOrd="1" destOrd="0" presId="urn:microsoft.com/office/officeart/2005/8/layout/hierarchy4"/>
    <dgm:cxn modelId="{02D80D7E-9AFB-634A-BCE8-46B5B56DD148}" type="presParOf" srcId="{911ACC27-CBAF-7B44-B3AD-699BEBF3EFBC}" destId="{C13FC7ED-011B-6148-B7B3-F15CCB758F2A}" srcOrd="3" destOrd="0" presId="urn:microsoft.com/office/officeart/2005/8/layout/hierarchy4"/>
    <dgm:cxn modelId="{50A92418-A12F-8246-A32E-86FA58C75FA4}" type="presParOf" srcId="{911ACC27-CBAF-7B44-B3AD-699BEBF3EFBC}" destId="{D4CF5190-1D63-9B45-B17B-3C2F5B58486A}" srcOrd="4" destOrd="0" presId="urn:microsoft.com/office/officeart/2005/8/layout/hierarchy4"/>
    <dgm:cxn modelId="{47DC11F0-BB90-3741-9D6B-1035BEAB13A7}" type="presParOf" srcId="{D4CF5190-1D63-9B45-B17B-3C2F5B58486A}" destId="{CE5219F7-43C0-934B-A6AD-E6E256D7AC5B}" srcOrd="0" destOrd="0" presId="urn:microsoft.com/office/officeart/2005/8/layout/hierarchy4"/>
    <dgm:cxn modelId="{DB74C1E1-B480-844E-8721-BC0768EA4896}" type="presParOf" srcId="{D4CF5190-1D63-9B45-B17B-3C2F5B58486A}" destId="{D4EA7B4D-F4C1-F240-A504-8835E34549F0}" srcOrd="1" destOrd="0" presId="urn:microsoft.com/office/officeart/2005/8/layout/hierarchy4"/>
    <dgm:cxn modelId="{8380AC60-0E11-B548-BB79-1C1C73FB2C8D}" type="presParOf" srcId="{081F4124-1043-8D44-852C-1373B90D83EE}" destId="{9D86C34C-4B03-B846-AA76-79ED3E05D412}" srcOrd="1" destOrd="0" presId="urn:microsoft.com/office/officeart/2005/8/layout/hierarchy4"/>
    <dgm:cxn modelId="{FD4C5D34-5C9C-D640-948C-0324A7E9FBD3}" type="presParOf" srcId="{081F4124-1043-8D44-852C-1373B90D83EE}" destId="{59503A65-8B1C-F64E-9D0D-A41CD13915CC}" srcOrd="2" destOrd="0" presId="urn:microsoft.com/office/officeart/2005/8/layout/hierarchy4"/>
    <dgm:cxn modelId="{9C1F2786-4496-694A-9C13-7C4E74DD9AE2}" type="presParOf" srcId="{59503A65-8B1C-F64E-9D0D-A41CD13915CC}" destId="{E91F4DB7-6DBE-BE43-8A4A-D0FA6227D703}" srcOrd="0" destOrd="0" presId="urn:microsoft.com/office/officeart/2005/8/layout/hierarchy4"/>
    <dgm:cxn modelId="{C9A864AD-958C-2E4C-9C69-2A8902196672}" type="presParOf" srcId="{59503A65-8B1C-F64E-9D0D-A41CD13915CC}" destId="{4C1A1B63-0A6B-7A47-9257-60CCD4B43BDB}" srcOrd="1" destOrd="0" presId="urn:microsoft.com/office/officeart/2005/8/layout/hierarchy4"/>
    <dgm:cxn modelId="{B02A5F6F-ABF1-8F4F-94BC-0CB928F20979}" type="presParOf" srcId="{59503A65-8B1C-F64E-9D0D-A41CD13915CC}" destId="{04975E98-BA07-2D4A-87E7-556EDB96D2D4}" srcOrd="2" destOrd="0" presId="urn:microsoft.com/office/officeart/2005/8/layout/hierarchy4"/>
    <dgm:cxn modelId="{FEF1D28C-D3D3-5C48-80BE-656A098DD5AC}" type="presParOf" srcId="{04975E98-BA07-2D4A-87E7-556EDB96D2D4}" destId="{A5F318DD-475D-4144-9ECF-DA1B770F4C5C}" srcOrd="0" destOrd="0" presId="urn:microsoft.com/office/officeart/2005/8/layout/hierarchy4"/>
    <dgm:cxn modelId="{1931DE2E-6F70-3043-BE2B-1C810B1536E8}" type="presParOf" srcId="{A5F318DD-475D-4144-9ECF-DA1B770F4C5C}" destId="{FF578C52-4F3F-5E4A-9A3B-785845977093}" srcOrd="0" destOrd="0" presId="urn:microsoft.com/office/officeart/2005/8/layout/hierarchy4"/>
    <dgm:cxn modelId="{89ED542A-8985-F64B-9F60-5F8253FD2C89}" type="presParOf" srcId="{A5F318DD-475D-4144-9ECF-DA1B770F4C5C}" destId="{F161B9DA-710F-7346-BAEC-76E77F11B4EC}" srcOrd="1" destOrd="0" presId="urn:microsoft.com/office/officeart/2005/8/layout/hierarchy4"/>
    <dgm:cxn modelId="{550D49A4-A57D-9742-8AF8-31CF69745FF3}" type="presParOf" srcId="{04975E98-BA07-2D4A-87E7-556EDB96D2D4}" destId="{46F11A13-B1F1-1048-8BA7-AD4FB13481A0}" srcOrd="1" destOrd="0" presId="urn:microsoft.com/office/officeart/2005/8/layout/hierarchy4"/>
    <dgm:cxn modelId="{66E52303-2C4F-004D-A1C7-23DF33068F87}" type="presParOf" srcId="{04975E98-BA07-2D4A-87E7-556EDB96D2D4}" destId="{FA1F9AFD-1AAB-3040-B2EB-738099B31936}" srcOrd="2" destOrd="0" presId="urn:microsoft.com/office/officeart/2005/8/layout/hierarchy4"/>
    <dgm:cxn modelId="{A252F904-71FA-184D-AAB0-9F4D7D39E943}" type="presParOf" srcId="{FA1F9AFD-1AAB-3040-B2EB-738099B31936}" destId="{CBD5332F-2875-764E-ACAF-3D9677F80172}" srcOrd="0" destOrd="0" presId="urn:microsoft.com/office/officeart/2005/8/layout/hierarchy4"/>
    <dgm:cxn modelId="{284B1B55-6794-DB4B-9204-FD5B322BBEEA}" type="presParOf" srcId="{FA1F9AFD-1AAB-3040-B2EB-738099B31936}" destId="{272F35C1-EF93-5649-A4C7-96B34289C73F}" srcOrd="1" destOrd="0" presId="urn:microsoft.com/office/officeart/2005/8/layout/hierarchy4"/>
    <dgm:cxn modelId="{C0BAAA3A-B219-0E41-B29B-F5EB179D383C}" type="presParOf" srcId="{04975E98-BA07-2D4A-87E7-556EDB96D2D4}" destId="{4C0D1552-8C41-614D-8A70-E58874630B68}" srcOrd="3" destOrd="0" presId="urn:microsoft.com/office/officeart/2005/8/layout/hierarchy4"/>
    <dgm:cxn modelId="{E3B02B0C-F053-664B-978C-EDF079956C9A}" type="presParOf" srcId="{04975E98-BA07-2D4A-87E7-556EDB96D2D4}" destId="{3283EBC5-ED10-4143-B44A-11414E544192}" srcOrd="4" destOrd="0" presId="urn:microsoft.com/office/officeart/2005/8/layout/hierarchy4"/>
    <dgm:cxn modelId="{447D6B9B-D9DC-1149-B68C-3C3B71574628}" type="presParOf" srcId="{3283EBC5-ED10-4143-B44A-11414E544192}" destId="{458C1630-2FCC-464D-B224-D775A7B46F3E}" srcOrd="0" destOrd="0" presId="urn:microsoft.com/office/officeart/2005/8/layout/hierarchy4"/>
    <dgm:cxn modelId="{21A62124-36E6-9948-B31F-955759863417}" type="presParOf" srcId="{3283EBC5-ED10-4143-B44A-11414E544192}" destId="{555A3E83-EE57-2E49-8587-B6C58332201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1620E-6CEE-664E-8889-C546473F8724}" type="doc">
      <dgm:prSet loTypeId="urn:microsoft.com/office/officeart/2008/layout/HalfCircleOrganizationChart" loCatId="" qsTypeId="urn:microsoft.com/office/officeart/2005/8/quickstyle/simple4" qsCatId="simple" csTypeId="urn:microsoft.com/office/officeart/2005/8/colors/accent1_2" csCatId="accent1" phldr="1"/>
      <dgm:spPr/>
      <dgm:t>
        <a:bodyPr/>
        <a:lstStyle/>
        <a:p>
          <a:endParaRPr lang="en-US"/>
        </a:p>
      </dgm:t>
    </dgm:pt>
    <dgm:pt modelId="{9DA10DEF-6A15-0144-9F19-D0269F1151A2}">
      <dgm:prSet phldrT="[Text]"/>
      <dgm:spPr/>
      <dgm:t>
        <a:bodyPr/>
        <a:lstStyle/>
        <a:p>
          <a:r>
            <a:rPr lang="en-US" dirty="0"/>
            <a:t>Contraindication of thrombolytic</a:t>
          </a:r>
        </a:p>
      </dgm:t>
    </dgm:pt>
    <dgm:pt modelId="{78FF8DD5-39E9-D049-8342-1456B9AEA172}" type="parTrans" cxnId="{9DD22337-0850-D64F-9167-7B0813727DF2}">
      <dgm:prSet/>
      <dgm:spPr/>
      <dgm:t>
        <a:bodyPr/>
        <a:lstStyle/>
        <a:p>
          <a:endParaRPr lang="en-US"/>
        </a:p>
      </dgm:t>
    </dgm:pt>
    <dgm:pt modelId="{12D0158F-C31D-D44F-ACAC-DDAAF0E42757}" type="sibTrans" cxnId="{9DD22337-0850-D64F-9167-7B0813727DF2}">
      <dgm:prSet/>
      <dgm:spPr/>
      <dgm:t>
        <a:bodyPr/>
        <a:lstStyle/>
        <a:p>
          <a:endParaRPr lang="en-US"/>
        </a:p>
      </dgm:t>
    </dgm:pt>
    <dgm:pt modelId="{68A96076-77D0-4F40-8568-B73B9613A3D2}">
      <dgm:prSet phldrT="[Text]"/>
      <dgm:spPr/>
      <dgm:t>
        <a:bodyPr/>
        <a:lstStyle/>
        <a:p>
          <a:r>
            <a:rPr lang="en-US" dirty="0"/>
            <a:t>Relative </a:t>
          </a:r>
        </a:p>
      </dgm:t>
    </dgm:pt>
    <dgm:pt modelId="{50BB3CAD-D0B3-5241-8166-4E42E2BC660D}" type="parTrans" cxnId="{64127F77-FD6E-FD4F-B01E-1884588E2062}">
      <dgm:prSet/>
      <dgm:spPr/>
      <dgm:t>
        <a:bodyPr/>
        <a:lstStyle/>
        <a:p>
          <a:endParaRPr lang="en-US"/>
        </a:p>
      </dgm:t>
    </dgm:pt>
    <dgm:pt modelId="{45C5B6DD-98F1-9241-97D6-0A7567D46009}" type="sibTrans" cxnId="{64127F77-FD6E-FD4F-B01E-1884588E2062}">
      <dgm:prSet/>
      <dgm:spPr/>
      <dgm:t>
        <a:bodyPr/>
        <a:lstStyle/>
        <a:p>
          <a:endParaRPr lang="en-US"/>
        </a:p>
      </dgm:t>
    </dgm:pt>
    <dgm:pt modelId="{4FF93469-0BBE-3743-A2B3-740DAC23B824}">
      <dgm:prSet phldrT="[Text]"/>
      <dgm:spPr/>
      <dgm:t>
        <a:bodyPr/>
        <a:lstStyle/>
        <a:p>
          <a:r>
            <a:rPr lang="en-US" dirty="0"/>
            <a:t>Absolute </a:t>
          </a:r>
        </a:p>
      </dgm:t>
    </dgm:pt>
    <dgm:pt modelId="{8F72C49A-7283-2646-B11D-2FCACEC5675D}" type="parTrans" cxnId="{0E1EE565-F6B6-4C49-A6A5-DA60BFFA26EE}">
      <dgm:prSet/>
      <dgm:spPr/>
      <dgm:t>
        <a:bodyPr/>
        <a:lstStyle/>
        <a:p>
          <a:endParaRPr lang="en-US"/>
        </a:p>
      </dgm:t>
    </dgm:pt>
    <dgm:pt modelId="{DDE7B3DC-6E37-DD4A-915C-6CFE1BB584B3}" type="sibTrans" cxnId="{0E1EE565-F6B6-4C49-A6A5-DA60BFFA26EE}">
      <dgm:prSet/>
      <dgm:spPr/>
      <dgm:t>
        <a:bodyPr/>
        <a:lstStyle/>
        <a:p>
          <a:pPr rtl="0"/>
          <a:endParaRPr lang="en-US"/>
        </a:p>
      </dgm:t>
    </dgm:pt>
    <dgm:pt modelId="{7AAA5017-3A42-C741-A010-16767624B5E1}" type="pres">
      <dgm:prSet presAssocID="{E831620E-6CEE-664E-8889-C546473F8724}" presName="Name0" presStyleCnt="0">
        <dgm:presLayoutVars>
          <dgm:orgChart val="1"/>
          <dgm:chPref val="1"/>
          <dgm:dir/>
          <dgm:animOne val="branch"/>
          <dgm:animLvl val="lvl"/>
          <dgm:resizeHandles/>
        </dgm:presLayoutVars>
      </dgm:prSet>
      <dgm:spPr/>
      <dgm:t>
        <a:bodyPr/>
        <a:lstStyle/>
        <a:p>
          <a:pPr rtl="1"/>
          <a:endParaRPr lang="ar-SA"/>
        </a:p>
      </dgm:t>
    </dgm:pt>
    <dgm:pt modelId="{8F06A639-9F28-D944-8FA4-8D7F5CCB32DC}" type="pres">
      <dgm:prSet presAssocID="{9DA10DEF-6A15-0144-9F19-D0269F1151A2}" presName="hierRoot1" presStyleCnt="0">
        <dgm:presLayoutVars>
          <dgm:hierBranch val="init"/>
        </dgm:presLayoutVars>
      </dgm:prSet>
      <dgm:spPr/>
    </dgm:pt>
    <dgm:pt modelId="{B7AABA15-EF60-2C47-80D9-797AE983E2B8}" type="pres">
      <dgm:prSet presAssocID="{9DA10DEF-6A15-0144-9F19-D0269F1151A2}" presName="rootComposite1" presStyleCnt="0"/>
      <dgm:spPr/>
    </dgm:pt>
    <dgm:pt modelId="{9272C748-737F-894B-BA7E-9E22C3184468}" type="pres">
      <dgm:prSet presAssocID="{9DA10DEF-6A15-0144-9F19-D0269F1151A2}" presName="rootText1" presStyleLbl="alignAcc1" presStyleIdx="0" presStyleCnt="0" custScaleX="209853">
        <dgm:presLayoutVars>
          <dgm:chPref val="3"/>
        </dgm:presLayoutVars>
      </dgm:prSet>
      <dgm:spPr/>
      <dgm:t>
        <a:bodyPr/>
        <a:lstStyle/>
        <a:p>
          <a:pPr rtl="1"/>
          <a:endParaRPr lang="ar-SA"/>
        </a:p>
      </dgm:t>
    </dgm:pt>
    <dgm:pt modelId="{798A8158-06A1-CF41-B94E-9D5B52EEE788}" type="pres">
      <dgm:prSet presAssocID="{9DA10DEF-6A15-0144-9F19-D0269F1151A2}" presName="topArc1" presStyleLbl="parChTrans1D1" presStyleIdx="0" presStyleCnt="6"/>
      <dgm:spPr/>
    </dgm:pt>
    <dgm:pt modelId="{E259E9C2-16A4-2844-B0C2-7015255648F5}" type="pres">
      <dgm:prSet presAssocID="{9DA10DEF-6A15-0144-9F19-D0269F1151A2}" presName="bottomArc1" presStyleLbl="parChTrans1D1" presStyleIdx="1" presStyleCnt="6"/>
      <dgm:spPr/>
    </dgm:pt>
    <dgm:pt modelId="{CD8A8A4A-E0F4-5C4B-9461-0B86E05946B4}" type="pres">
      <dgm:prSet presAssocID="{9DA10DEF-6A15-0144-9F19-D0269F1151A2}" presName="topConnNode1" presStyleLbl="node1" presStyleIdx="0" presStyleCnt="0"/>
      <dgm:spPr/>
      <dgm:t>
        <a:bodyPr/>
        <a:lstStyle/>
        <a:p>
          <a:pPr rtl="1"/>
          <a:endParaRPr lang="ar-SA"/>
        </a:p>
      </dgm:t>
    </dgm:pt>
    <dgm:pt modelId="{0B4A46DB-B804-AF4C-87B0-3D4124EE0061}" type="pres">
      <dgm:prSet presAssocID="{9DA10DEF-6A15-0144-9F19-D0269F1151A2}" presName="hierChild2" presStyleCnt="0"/>
      <dgm:spPr/>
    </dgm:pt>
    <dgm:pt modelId="{9F5A4CAC-D5AA-D342-ACCA-E40A1501C959}" type="pres">
      <dgm:prSet presAssocID="{8F72C49A-7283-2646-B11D-2FCACEC5675D}" presName="Name28" presStyleLbl="parChTrans1D2" presStyleIdx="0" presStyleCnt="2"/>
      <dgm:spPr/>
      <dgm:t>
        <a:bodyPr/>
        <a:lstStyle/>
        <a:p>
          <a:pPr rtl="1"/>
          <a:endParaRPr lang="ar-SA"/>
        </a:p>
      </dgm:t>
    </dgm:pt>
    <dgm:pt modelId="{570674EE-BC7F-D54B-B39E-2CB00477E0C5}" type="pres">
      <dgm:prSet presAssocID="{4FF93469-0BBE-3743-A2B3-740DAC23B824}" presName="hierRoot2" presStyleCnt="0">
        <dgm:presLayoutVars>
          <dgm:hierBranch val="init"/>
        </dgm:presLayoutVars>
      </dgm:prSet>
      <dgm:spPr/>
    </dgm:pt>
    <dgm:pt modelId="{0A20AD6D-62A3-364F-B7C1-BB49A49FCDD1}" type="pres">
      <dgm:prSet presAssocID="{4FF93469-0BBE-3743-A2B3-740DAC23B824}" presName="rootComposite2" presStyleCnt="0"/>
      <dgm:spPr/>
    </dgm:pt>
    <dgm:pt modelId="{9C1B92E1-828F-9741-8174-A1E2B671FA94}" type="pres">
      <dgm:prSet presAssocID="{4FF93469-0BBE-3743-A2B3-740DAC23B824}" presName="rootText2" presStyleLbl="alignAcc1" presStyleIdx="0" presStyleCnt="0" custLinFactNeighborX="-17460" custLinFactNeighborY="8549">
        <dgm:presLayoutVars>
          <dgm:chPref val="3"/>
        </dgm:presLayoutVars>
      </dgm:prSet>
      <dgm:spPr/>
      <dgm:t>
        <a:bodyPr/>
        <a:lstStyle/>
        <a:p>
          <a:pPr rtl="1"/>
          <a:endParaRPr lang="ar-SA"/>
        </a:p>
      </dgm:t>
    </dgm:pt>
    <dgm:pt modelId="{EA32125A-83AB-524E-A4D5-F8030B6D8E0F}" type="pres">
      <dgm:prSet presAssocID="{4FF93469-0BBE-3743-A2B3-740DAC23B824}" presName="topArc2" presStyleLbl="parChTrans1D1" presStyleIdx="2" presStyleCnt="6"/>
      <dgm:spPr/>
    </dgm:pt>
    <dgm:pt modelId="{2CF64546-54E5-704B-A968-79002C728136}" type="pres">
      <dgm:prSet presAssocID="{4FF93469-0BBE-3743-A2B3-740DAC23B824}" presName="bottomArc2" presStyleLbl="parChTrans1D1" presStyleIdx="3" presStyleCnt="6"/>
      <dgm:spPr/>
    </dgm:pt>
    <dgm:pt modelId="{22A58169-BE84-2546-816C-D0327A3C8FE8}" type="pres">
      <dgm:prSet presAssocID="{4FF93469-0BBE-3743-A2B3-740DAC23B824}" presName="topConnNode2" presStyleLbl="node2" presStyleIdx="0" presStyleCnt="0"/>
      <dgm:spPr/>
      <dgm:t>
        <a:bodyPr/>
        <a:lstStyle/>
        <a:p>
          <a:pPr rtl="1"/>
          <a:endParaRPr lang="ar-SA"/>
        </a:p>
      </dgm:t>
    </dgm:pt>
    <dgm:pt modelId="{FE78C250-678A-DB4A-844E-63EA864467B1}" type="pres">
      <dgm:prSet presAssocID="{4FF93469-0BBE-3743-A2B3-740DAC23B824}" presName="hierChild4" presStyleCnt="0"/>
      <dgm:spPr/>
    </dgm:pt>
    <dgm:pt modelId="{436B976F-F1E8-1041-979D-A3693F075203}" type="pres">
      <dgm:prSet presAssocID="{4FF93469-0BBE-3743-A2B3-740DAC23B824}" presName="hierChild5" presStyleCnt="0"/>
      <dgm:spPr/>
    </dgm:pt>
    <dgm:pt modelId="{C0CCBFD2-F34F-CD4D-BFF0-D8C334A3B12E}" type="pres">
      <dgm:prSet presAssocID="{50BB3CAD-D0B3-5241-8166-4E42E2BC660D}" presName="Name28" presStyleLbl="parChTrans1D2" presStyleIdx="1" presStyleCnt="2"/>
      <dgm:spPr/>
      <dgm:t>
        <a:bodyPr/>
        <a:lstStyle/>
        <a:p>
          <a:pPr rtl="1"/>
          <a:endParaRPr lang="ar-SA"/>
        </a:p>
      </dgm:t>
    </dgm:pt>
    <dgm:pt modelId="{1E75360B-A537-964A-8CE2-DA1BF29DF680}" type="pres">
      <dgm:prSet presAssocID="{68A96076-77D0-4F40-8568-B73B9613A3D2}" presName="hierRoot2" presStyleCnt="0">
        <dgm:presLayoutVars>
          <dgm:hierBranch val="init"/>
        </dgm:presLayoutVars>
      </dgm:prSet>
      <dgm:spPr/>
    </dgm:pt>
    <dgm:pt modelId="{6D7E80C3-A566-2044-8696-63AC6A7DD21F}" type="pres">
      <dgm:prSet presAssocID="{68A96076-77D0-4F40-8568-B73B9613A3D2}" presName="rootComposite2" presStyleCnt="0"/>
      <dgm:spPr/>
    </dgm:pt>
    <dgm:pt modelId="{B3152825-76D2-1E4D-B8B4-29083FE30FA9}" type="pres">
      <dgm:prSet presAssocID="{68A96076-77D0-4F40-8568-B73B9613A3D2}" presName="rootText2" presStyleLbl="alignAcc1" presStyleIdx="0" presStyleCnt="0" custLinFactNeighborX="38185" custLinFactNeighborY="8549">
        <dgm:presLayoutVars>
          <dgm:chPref val="3"/>
        </dgm:presLayoutVars>
      </dgm:prSet>
      <dgm:spPr/>
      <dgm:t>
        <a:bodyPr/>
        <a:lstStyle/>
        <a:p>
          <a:pPr rtl="1"/>
          <a:endParaRPr lang="ar-SA"/>
        </a:p>
      </dgm:t>
    </dgm:pt>
    <dgm:pt modelId="{7CB8C2C2-C90E-754F-B061-1A9AE1FF6AD8}" type="pres">
      <dgm:prSet presAssocID="{68A96076-77D0-4F40-8568-B73B9613A3D2}" presName="topArc2" presStyleLbl="parChTrans1D1" presStyleIdx="4" presStyleCnt="6"/>
      <dgm:spPr/>
    </dgm:pt>
    <dgm:pt modelId="{27AE737E-9F68-8544-9034-6B14A8A39B55}" type="pres">
      <dgm:prSet presAssocID="{68A96076-77D0-4F40-8568-B73B9613A3D2}" presName="bottomArc2" presStyleLbl="parChTrans1D1" presStyleIdx="5" presStyleCnt="6"/>
      <dgm:spPr/>
    </dgm:pt>
    <dgm:pt modelId="{6A9435E9-9F5B-F94D-B69F-A722A1FC40E6}" type="pres">
      <dgm:prSet presAssocID="{68A96076-77D0-4F40-8568-B73B9613A3D2}" presName="topConnNode2" presStyleLbl="node2" presStyleIdx="0" presStyleCnt="0"/>
      <dgm:spPr/>
      <dgm:t>
        <a:bodyPr/>
        <a:lstStyle/>
        <a:p>
          <a:pPr rtl="1"/>
          <a:endParaRPr lang="ar-SA"/>
        </a:p>
      </dgm:t>
    </dgm:pt>
    <dgm:pt modelId="{9FFC3A10-A2A3-3A40-9039-23765C223D0C}" type="pres">
      <dgm:prSet presAssocID="{68A96076-77D0-4F40-8568-B73B9613A3D2}" presName="hierChild4" presStyleCnt="0"/>
      <dgm:spPr/>
    </dgm:pt>
    <dgm:pt modelId="{C660D2CD-265F-D747-8B87-3F140F05E8F8}" type="pres">
      <dgm:prSet presAssocID="{68A96076-77D0-4F40-8568-B73B9613A3D2}" presName="hierChild5" presStyleCnt="0"/>
      <dgm:spPr/>
    </dgm:pt>
    <dgm:pt modelId="{C168A380-4D40-D34A-8690-8C91F065643C}" type="pres">
      <dgm:prSet presAssocID="{9DA10DEF-6A15-0144-9F19-D0269F1151A2}" presName="hierChild3" presStyleCnt="0"/>
      <dgm:spPr/>
    </dgm:pt>
  </dgm:ptLst>
  <dgm:cxnLst>
    <dgm:cxn modelId="{F6B1E354-C18E-2146-B09A-CE08AF621B2A}" type="presOf" srcId="{9DA10DEF-6A15-0144-9F19-D0269F1151A2}" destId="{CD8A8A4A-E0F4-5C4B-9461-0B86E05946B4}" srcOrd="1" destOrd="0" presId="urn:microsoft.com/office/officeart/2008/layout/HalfCircleOrganizationChart"/>
    <dgm:cxn modelId="{FEC328DD-8269-4F48-8374-8086121BCC6B}" type="presOf" srcId="{4FF93469-0BBE-3743-A2B3-740DAC23B824}" destId="{22A58169-BE84-2546-816C-D0327A3C8FE8}" srcOrd="1" destOrd="0" presId="urn:microsoft.com/office/officeart/2008/layout/HalfCircleOrganizationChart"/>
    <dgm:cxn modelId="{2B1DDE4F-B479-AB41-BADA-1CA14732CD04}" type="presOf" srcId="{4FF93469-0BBE-3743-A2B3-740DAC23B824}" destId="{9C1B92E1-828F-9741-8174-A1E2B671FA94}" srcOrd="0" destOrd="0" presId="urn:microsoft.com/office/officeart/2008/layout/HalfCircleOrganizationChart"/>
    <dgm:cxn modelId="{FE51B871-FEE5-944F-B451-DCF6CD676978}" type="presOf" srcId="{E831620E-6CEE-664E-8889-C546473F8724}" destId="{7AAA5017-3A42-C741-A010-16767624B5E1}" srcOrd="0" destOrd="0" presId="urn:microsoft.com/office/officeart/2008/layout/HalfCircleOrganizationChart"/>
    <dgm:cxn modelId="{9CB2D41F-AB48-6848-89CA-3F7059C2E63E}" type="presOf" srcId="{9DA10DEF-6A15-0144-9F19-D0269F1151A2}" destId="{9272C748-737F-894B-BA7E-9E22C3184468}" srcOrd="0" destOrd="0" presId="urn:microsoft.com/office/officeart/2008/layout/HalfCircleOrganizationChart"/>
    <dgm:cxn modelId="{F8CD2EA4-0B11-3149-9A45-246645CE8F02}" type="presOf" srcId="{8F72C49A-7283-2646-B11D-2FCACEC5675D}" destId="{9F5A4CAC-D5AA-D342-ACCA-E40A1501C959}" srcOrd="0" destOrd="0" presId="urn:microsoft.com/office/officeart/2008/layout/HalfCircleOrganizationChart"/>
    <dgm:cxn modelId="{F9C5F98B-380F-0348-8D53-C3FB38939C2E}" type="presOf" srcId="{68A96076-77D0-4F40-8568-B73B9613A3D2}" destId="{6A9435E9-9F5B-F94D-B69F-A722A1FC40E6}" srcOrd="1" destOrd="0" presId="urn:microsoft.com/office/officeart/2008/layout/HalfCircleOrganizationChart"/>
    <dgm:cxn modelId="{F3841678-14F6-634C-948C-6D2D85DE33EB}" type="presOf" srcId="{68A96076-77D0-4F40-8568-B73B9613A3D2}" destId="{B3152825-76D2-1E4D-B8B4-29083FE30FA9}" srcOrd="0" destOrd="0" presId="urn:microsoft.com/office/officeart/2008/layout/HalfCircleOrganizationChart"/>
    <dgm:cxn modelId="{0E1EE565-F6B6-4C49-A6A5-DA60BFFA26EE}" srcId="{9DA10DEF-6A15-0144-9F19-D0269F1151A2}" destId="{4FF93469-0BBE-3743-A2B3-740DAC23B824}" srcOrd="0" destOrd="0" parTransId="{8F72C49A-7283-2646-B11D-2FCACEC5675D}" sibTransId="{DDE7B3DC-6E37-DD4A-915C-6CFE1BB584B3}"/>
    <dgm:cxn modelId="{54B6663A-6422-F948-9B51-CCEB2CCE4FC8}" type="presOf" srcId="{50BB3CAD-D0B3-5241-8166-4E42E2BC660D}" destId="{C0CCBFD2-F34F-CD4D-BFF0-D8C334A3B12E}" srcOrd="0" destOrd="0" presId="urn:microsoft.com/office/officeart/2008/layout/HalfCircleOrganizationChart"/>
    <dgm:cxn modelId="{64127F77-FD6E-FD4F-B01E-1884588E2062}" srcId="{9DA10DEF-6A15-0144-9F19-D0269F1151A2}" destId="{68A96076-77D0-4F40-8568-B73B9613A3D2}" srcOrd="1" destOrd="0" parTransId="{50BB3CAD-D0B3-5241-8166-4E42E2BC660D}" sibTransId="{45C5B6DD-98F1-9241-97D6-0A7567D46009}"/>
    <dgm:cxn modelId="{9DD22337-0850-D64F-9167-7B0813727DF2}" srcId="{E831620E-6CEE-664E-8889-C546473F8724}" destId="{9DA10DEF-6A15-0144-9F19-D0269F1151A2}" srcOrd="0" destOrd="0" parTransId="{78FF8DD5-39E9-D049-8342-1456B9AEA172}" sibTransId="{12D0158F-C31D-D44F-ACAC-DDAAF0E42757}"/>
    <dgm:cxn modelId="{ACF76586-03B1-CF4A-90E6-A1E1FADA8931}" type="presParOf" srcId="{7AAA5017-3A42-C741-A010-16767624B5E1}" destId="{8F06A639-9F28-D944-8FA4-8D7F5CCB32DC}" srcOrd="0" destOrd="0" presId="urn:microsoft.com/office/officeart/2008/layout/HalfCircleOrganizationChart"/>
    <dgm:cxn modelId="{F3BC88EB-51DE-6142-9197-5C8C92E9D2E3}" type="presParOf" srcId="{8F06A639-9F28-D944-8FA4-8D7F5CCB32DC}" destId="{B7AABA15-EF60-2C47-80D9-797AE983E2B8}" srcOrd="0" destOrd="0" presId="urn:microsoft.com/office/officeart/2008/layout/HalfCircleOrganizationChart"/>
    <dgm:cxn modelId="{2A9ABD66-565F-384A-9E21-28860A2DFD81}" type="presParOf" srcId="{B7AABA15-EF60-2C47-80D9-797AE983E2B8}" destId="{9272C748-737F-894B-BA7E-9E22C3184468}" srcOrd="0" destOrd="0" presId="urn:microsoft.com/office/officeart/2008/layout/HalfCircleOrganizationChart"/>
    <dgm:cxn modelId="{C4C92680-9001-A140-BE5B-F87A87E5F8B8}" type="presParOf" srcId="{B7AABA15-EF60-2C47-80D9-797AE983E2B8}" destId="{798A8158-06A1-CF41-B94E-9D5B52EEE788}" srcOrd="1" destOrd="0" presId="urn:microsoft.com/office/officeart/2008/layout/HalfCircleOrganizationChart"/>
    <dgm:cxn modelId="{233AD555-7C6A-3B45-8491-81885832127D}" type="presParOf" srcId="{B7AABA15-EF60-2C47-80D9-797AE983E2B8}" destId="{E259E9C2-16A4-2844-B0C2-7015255648F5}" srcOrd="2" destOrd="0" presId="urn:microsoft.com/office/officeart/2008/layout/HalfCircleOrganizationChart"/>
    <dgm:cxn modelId="{135800D0-E21C-5F40-8C16-8E3C4B363909}" type="presParOf" srcId="{B7AABA15-EF60-2C47-80D9-797AE983E2B8}" destId="{CD8A8A4A-E0F4-5C4B-9461-0B86E05946B4}" srcOrd="3" destOrd="0" presId="urn:microsoft.com/office/officeart/2008/layout/HalfCircleOrganizationChart"/>
    <dgm:cxn modelId="{6A4041F5-D01F-484D-BFC7-A292CE8607F1}" type="presParOf" srcId="{8F06A639-9F28-D944-8FA4-8D7F5CCB32DC}" destId="{0B4A46DB-B804-AF4C-87B0-3D4124EE0061}" srcOrd="1" destOrd="0" presId="urn:microsoft.com/office/officeart/2008/layout/HalfCircleOrganizationChart"/>
    <dgm:cxn modelId="{2B3641DC-2640-5E44-A09F-4C8B6636E2C9}" type="presParOf" srcId="{0B4A46DB-B804-AF4C-87B0-3D4124EE0061}" destId="{9F5A4CAC-D5AA-D342-ACCA-E40A1501C959}" srcOrd="0" destOrd="0" presId="urn:microsoft.com/office/officeart/2008/layout/HalfCircleOrganizationChart"/>
    <dgm:cxn modelId="{ED3673F9-D39D-E74F-8617-51ED4E9DDC50}" type="presParOf" srcId="{0B4A46DB-B804-AF4C-87B0-3D4124EE0061}" destId="{570674EE-BC7F-D54B-B39E-2CB00477E0C5}" srcOrd="1" destOrd="0" presId="urn:microsoft.com/office/officeart/2008/layout/HalfCircleOrganizationChart"/>
    <dgm:cxn modelId="{74E1FE23-7C92-C240-B643-3E868C9326DB}" type="presParOf" srcId="{570674EE-BC7F-D54B-B39E-2CB00477E0C5}" destId="{0A20AD6D-62A3-364F-B7C1-BB49A49FCDD1}" srcOrd="0" destOrd="0" presId="urn:microsoft.com/office/officeart/2008/layout/HalfCircleOrganizationChart"/>
    <dgm:cxn modelId="{9F83316E-15DE-7742-922C-8A851BFF1DEE}" type="presParOf" srcId="{0A20AD6D-62A3-364F-B7C1-BB49A49FCDD1}" destId="{9C1B92E1-828F-9741-8174-A1E2B671FA94}" srcOrd="0" destOrd="0" presId="urn:microsoft.com/office/officeart/2008/layout/HalfCircleOrganizationChart"/>
    <dgm:cxn modelId="{FAF01F6E-7496-5D45-8BC7-53DB4C89D57E}" type="presParOf" srcId="{0A20AD6D-62A3-364F-B7C1-BB49A49FCDD1}" destId="{EA32125A-83AB-524E-A4D5-F8030B6D8E0F}" srcOrd="1" destOrd="0" presId="urn:microsoft.com/office/officeart/2008/layout/HalfCircleOrganizationChart"/>
    <dgm:cxn modelId="{26FE350C-BB6C-8343-B9C3-E90B8761AF13}" type="presParOf" srcId="{0A20AD6D-62A3-364F-B7C1-BB49A49FCDD1}" destId="{2CF64546-54E5-704B-A968-79002C728136}" srcOrd="2" destOrd="0" presId="urn:microsoft.com/office/officeart/2008/layout/HalfCircleOrganizationChart"/>
    <dgm:cxn modelId="{2F5A1E60-B8F6-B542-B895-229DB9990FAE}" type="presParOf" srcId="{0A20AD6D-62A3-364F-B7C1-BB49A49FCDD1}" destId="{22A58169-BE84-2546-816C-D0327A3C8FE8}" srcOrd="3" destOrd="0" presId="urn:microsoft.com/office/officeart/2008/layout/HalfCircleOrganizationChart"/>
    <dgm:cxn modelId="{928FCD1E-F49E-7A43-95CA-63B730821567}" type="presParOf" srcId="{570674EE-BC7F-D54B-B39E-2CB00477E0C5}" destId="{FE78C250-678A-DB4A-844E-63EA864467B1}" srcOrd="1" destOrd="0" presId="urn:microsoft.com/office/officeart/2008/layout/HalfCircleOrganizationChart"/>
    <dgm:cxn modelId="{CE4BCAC0-9EFE-C348-AD16-5FE4A0CF6751}" type="presParOf" srcId="{570674EE-BC7F-D54B-B39E-2CB00477E0C5}" destId="{436B976F-F1E8-1041-979D-A3693F075203}" srcOrd="2" destOrd="0" presId="urn:microsoft.com/office/officeart/2008/layout/HalfCircleOrganizationChart"/>
    <dgm:cxn modelId="{1D9E998E-FE85-E340-A824-2E3A92A5A421}" type="presParOf" srcId="{0B4A46DB-B804-AF4C-87B0-3D4124EE0061}" destId="{C0CCBFD2-F34F-CD4D-BFF0-D8C334A3B12E}" srcOrd="2" destOrd="0" presId="urn:microsoft.com/office/officeart/2008/layout/HalfCircleOrganizationChart"/>
    <dgm:cxn modelId="{2E12A6BB-87A6-1646-B783-100D2B642633}" type="presParOf" srcId="{0B4A46DB-B804-AF4C-87B0-3D4124EE0061}" destId="{1E75360B-A537-964A-8CE2-DA1BF29DF680}" srcOrd="3" destOrd="0" presId="urn:microsoft.com/office/officeart/2008/layout/HalfCircleOrganizationChart"/>
    <dgm:cxn modelId="{1CF1DA18-B8CB-FE47-A030-0EB01023FCDB}" type="presParOf" srcId="{1E75360B-A537-964A-8CE2-DA1BF29DF680}" destId="{6D7E80C3-A566-2044-8696-63AC6A7DD21F}" srcOrd="0" destOrd="0" presId="urn:microsoft.com/office/officeart/2008/layout/HalfCircleOrganizationChart"/>
    <dgm:cxn modelId="{86A3811A-C58E-5A41-9806-2BBA8E19880C}" type="presParOf" srcId="{6D7E80C3-A566-2044-8696-63AC6A7DD21F}" destId="{B3152825-76D2-1E4D-B8B4-29083FE30FA9}" srcOrd="0" destOrd="0" presId="urn:microsoft.com/office/officeart/2008/layout/HalfCircleOrganizationChart"/>
    <dgm:cxn modelId="{3B1252E4-37CF-664E-AD95-ACC01473526B}" type="presParOf" srcId="{6D7E80C3-A566-2044-8696-63AC6A7DD21F}" destId="{7CB8C2C2-C90E-754F-B061-1A9AE1FF6AD8}" srcOrd="1" destOrd="0" presId="urn:microsoft.com/office/officeart/2008/layout/HalfCircleOrganizationChart"/>
    <dgm:cxn modelId="{B1163925-23DA-6743-AE7A-993C824D06EC}" type="presParOf" srcId="{6D7E80C3-A566-2044-8696-63AC6A7DD21F}" destId="{27AE737E-9F68-8544-9034-6B14A8A39B55}" srcOrd="2" destOrd="0" presId="urn:microsoft.com/office/officeart/2008/layout/HalfCircleOrganizationChart"/>
    <dgm:cxn modelId="{033B3877-B600-6D49-A58D-7B310BD60E43}" type="presParOf" srcId="{6D7E80C3-A566-2044-8696-63AC6A7DD21F}" destId="{6A9435E9-9F5B-F94D-B69F-A722A1FC40E6}" srcOrd="3" destOrd="0" presId="urn:microsoft.com/office/officeart/2008/layout/HalfCircleOrganizationChart"/>
    <dgm:cxn modelId="{36CA29C9-07D9-344E-B47D-1B2FE65B6D96}" type="presParOf" srcId="{1E75360B-A537-964A-8CE2-DA1BF29DF680}" destId="{9FFC3A10-A2A3-3A40-9039-23765C223D0C}" srcOrd="1" destOrd="0" presId="urn:microsoft.com/office/officeart/2008/layout/HalfCircleOrganizationChart"/>
    <dgm:cxn modelId="{D27A141A-BBF0-684B-816E-BC3315EFA105}" type="presParOf" srcId="{1E75360B-A537-964A-8CE2-DA1BF29DF680}" destId="{C660D2CD-265F-D747-8B87-3F140F05E8F8}" srcOrd="2" destOrd="0" presId="urn:microsoft.com/office/officeart/2008/layout/HalfCircleOrganizationChart"/>
    <dgm:cxn modelId="{55807499-7034-0C43-AEBB-1A8CA9C9ACEF}" type="presParOf" srcId="{8F06A639-9F28-D944-8FA4-8D7F5CCB32DC}" destId="{C168A380-4D40-D34A-8690-8C91F065643C}"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442FD-B223-BA47-8E9B-CFEA69430932}">
      <dsp:nvSpPr>
        <dsp:cNvPr id="0" name=""/>
        <dsp:cNvSpPr/>
      </dsp:nvSpPr>
      <dsp:spPr>
        <a:xfrm>
          <a:off x="2909" y="183310"/>
          <a:ext cx="12673013" cy="1101865"/>
        </a:xfrm>
        <a:prstGeom prst="roundRect">
          <a:avLst>
            <a:gd name="adj" fmla="val 10000"/>
          </a:avLst>
        </a:prstGeom>
        <a:gradFill rotWithShape="0">
          <a:gsLst>
            <a:gs pos="0">
              <a:schemeClr val="accent5">
                <a:alpha val="80000"/>
                <a:hueOff val="0"/>
                <a:satOff val="0"/>
                <a:lumOff val="0"/>
                <a:alphaOff val="0"/>
                <a:lumMod val="110000"/>
                <a:satMod val="105000"/>
                <a:tint val="67000"/>
              </a:schemeClr>
            </a:gs>
            <a:gs pos="50000">
              <a:schemeClr val="accent5">
                <a:alpha val="80000"/>
                <a:hueOff val="0"/>
                <a:satOff val="0"/>
                <a:lumOff val="0"/>
                <a:alphaOff val="0"/>
                <a:lumMod val="105000"/>
                <a:satMod val="103000"/>
                <a:tint val="73000"/>
              </a:schemeClr>
            </a:gs>
            <a:gs pos="100000">
              <a:schemeClr val="accent5">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a:t>Types of Thrombolytic drugs</a:t>
          </a:r>
        </a:p>
      </dsp:txBody>
      <dsp:txXfrm>
        <a:off x="35182" y="215583"/>
        <a:ext cx="12608467" cy="1037319"/>
      </dsp:txXfrm>
    </dsp:sp>
    <dsp:sp modelId="{AF082659-DD83-3D4B-BAF2-CE512873023A}">
      <dsp:nvSpPr>
        <dsp:cNvPr id="0" name=""/>
        <dsp:cNvSpPr/>
      </dsp:nvSpPr>
      <dsp:spPr>
        <a:xfrm>
          <a:off x="1454" y="1365306"/>
          <a:ext cx="6251371" cy="2218059"/>
        </a:xfrm>
        <a:prstGeom prst="roundRect">
          <a:avLst>
            <a:gd name="adj" fmla="val 10000"/>
          </a:avLst>
        </a:prstGeom>
        <a:gradFill rotWithShape="0">
          <a:gsLst>
            <a:gs pos="0">
              <a:schemeClr val="accent5">
                <a:alpha val="70000"/>
                <a:hueOff val="0"/>
                <a:satOff val="0"/>
                <a:lumOff val="0"/>
                <a:alphaOff val="0"/>
                <a:lumMod val="110000"/>
                <a:satMod val="105000"/>
                <a:tint val="67000"/>
              </a:schemeClr>
            </a:gs>
            <a:gs pos="50000">
              <a:schemeClr val="accent5">
                <a:alpha val="70000"/>
                <a:hueOff val="0"/>
                <a:satOff val="0"/>
                <a:lumOff val="0"/>
                <a:alphaOff val="0"/>
                <a:lumMod val="105000"/>
                <a:satMod val="103000"/>
                <a:tint val="73000"/>
              </a:schemeClr>
            </a:gs>
            <a:gs pos="100000">
              <a:schemeClr val="accent5">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Fibrin specific</a:t>
          </a:r>
        </a:p>
        <a:p>
          <a:pPr lvl="0" algn="ctr" defTabSz="1422400">
            <a:lnSpc>
              <a:spcPct val="90000"/>
            </a:lnSpc>
            <a:spcBef>
              <a:spcPct val="0"/>
            </a:spcBef>
            <a:spcAft>
              <a:spcPct val="35000"/>
            </a:spcAft>
          </a:pPr>
          <a:r>
            <a:rPr lang="en-US" sz="3200" kern="1200" dirty="0"/>
            <a:t>(also called tissue plasminogen activators)(t-PA)</a:t>
          </a:r>
        </a:p>
      </dsp:txBody>
      <dsp:txXfrm>
        <a:off x="66419" y="1430271"/>
        <a:ext cx="6121441" cy="2088129"/>
      </dsp:txXfrm>
    </dsp:sp>
    <dsp:sp modelId="{BC671E46-73A6-DC49-81A9-089A2EECA253}">
      <dsp:nvSpPr>
        <dsp:cNvPr id="0" name=""/>
        <dsp:cNvSpPr/>
      </dsp:nvSpPr>
      <dsp:spPr>
        <a:xfrm>
          <a:off x="1454" y="3842974"/>
          <a:ext cx="2027033" cy="2218059"/>
        </a:xfrm>
        <a:prstGeom prst="roundRect">
          <a:avLst>
            <a:gd name="adj" fmla="val 10000"/>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u="sng" kern="1200" dirty="0" err="1"/>
            <a:t>Altep</a:t>
          </a:r>
          <a:r>
            <a:rPr lang="en-US" sz="2400" kern="1200" dirty="0" err="1"/>
            <a:t>lase</a:t>
          </a:r>
          <a:endParaRPr lang="en-US" sz="2400" kern="1200" dirty="0"/>
        </a:p>
      </dsp:txBody>
      <dsp:txXfrm>
        <a:off x="60824" y="3902344"/>
        <a:ext cx="1908293" cy="2099319"/>
      </dsp:txXfrm>
    </dsp:sp>
    <dsp:sp modelId="{C6B92752-691E-5C45-BE6F-6061247D53E0}">
      <dsp:nvSpPr>
        <dsp:cNvPr id="0" name=""/>
        <dsp:cNvSpPr/>
      </dsp:nvSpPr>
      <dsp:spPr>
        <a:xfrm>
          <a:off x="2113623" y="3842974"/>
          <a:ext cx="2027033" cy="2218059"/>
        </a:xfrm>
        <a:prstGeom prst="roundRect">
          <a:avLst>
            <a:gd name="adj" fmla="val 10000"/>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u="sng" kern="1200" dirty="0" err="1"/>
            <a:t>Retep</a:t>
          </a:r>
          <a:r>
            <a:rPr lang="en-US" sz="2400" kern="1200" dirty="0" err="1"/>
            <a:t>lase</a:t>
          </a:r>
          <a:r>
            <a:rPr lang="en-US" sz="2400" kern="1200" dirty="0"/>
            <a:t> </a:t>
          </a:r>
        </a:p>
      </dsp:txBody>
      <dsp:txXfrm>
        <a:off x="2172993" y="3902344"/>
        <a:ext cx="1908293" cy="2099319"/>
      </dsp:txXfrm>
    </dsp:sp>
    <dsp:sp modelId="{CE5219F7-43C0-934B-A6AD-E6E256D7AC5B}">
      <dsp:nvSpPr>
        <dsp:cNvPr id="0" name=""/>
        <dsp:cNvSpPr/>
      </dsp:nvSpPr>
      <dsp:spPr>
        <a:xfrm>
          <a:off x="4225792" y="3842974"/>
          <a:ext cx="2027033" cy="2218059"/>
        </a:xfrm>
        <a:prstGeom prst="roundRect">
          <a:avLst>
            <a:gd name="adj" fmla="val 10000"/>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u="sng" kern="1200" dirty="0" err="1"/>
            <a:t>Tenec</a:t>
          </a:r>
          <a:r>
            <a:rPr lang="en-US" sz="2400" kern="1200" dirty="0" err="1"/>
            <a:t>teplase</a:t>
          </a:r>
          <a:endParaRPr lang="en-US" sz="2400" kern="1200" dirty="0"/>
        </a:p>
      </dsp:txBody>
      <dsp:txXfrm>
        <a:off x="4285162" y="3902344"/>
        <a:ext cx="1908293" cy="2099319"/>
      </dsp:txXfrm>
    </dsp:sp>
    <dsp:sp modelId="{E91F4DB7-6DBE-BE43-8A4A-D0FA6227D703}">
      <dsp:nvSpPr>
        <dsp:cNvPr id="0" name=""/>
        <dsp:cNvSpPr/>
      </dsp:nvSpPr>
      <dsp:spPr>
        <a:xfrm>
          <a:off x="6423096" y="1365306"/>
          <a:ext cx="6251371" cy="2218059"/>
        </a:xfrm>
        <a:prstGeom prst="roundRect">
          <a:avLst>
            <a:gd name="adj" fmla="val 10000"/>
          </a:avLst>
        </a:prstGeom>
        <a:gradFill rotWithShape="0">
          <a:gsLst>
            <a:gs pos="0">
              <a:schemeClr val="accent5">
                <a:alpha val="70000"/>
                <a:hueOff val="0"/>
                <a:satOff val="0"/>
                <a:lumOff val="0"/>
                <a:alphaOff val="0"/>
                <a:lumMod val="110000"/>
                <a:satMod val="105000"/>
                <a:tint val="67000"/>
              </a:schemeClr>
            </a:gs>
            <a:gs pos="50000">
              <a:schemeClr val="accent5">
                <a:alpha val="70000"/>
                <a:hueOff val="0"/>
                <a:satOff val="0"/>
                <a:lumOff val="0"/>
                <a:alphaOff val="0"/>
                <a:lumMod val="105000"/>
                <a:satMod val="103000"/>
                <a:tint val="73000"/>
              </a:schemeClr>
            </a:gs>
            <a:gs pos="100000">
              <a:schemeClr val="accent5">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Non-fibrin specific</a:t>
          </a:r>
        </a:p>
      </dsp:txBody>
      <dsp:txXfrm>
        <a:off x="6488061" y="1430271"/>
        <a:ext cx="6121441" cy="2088129"/>
      </dsp:txXfrm>
    </dsp:sp>
    <dsp:sp modelId="{FF578C52-4F3F-5E4A-9A3B-785845977093}">
      <dsp:nvSpPr>
        <dsp:cNvPr id="0" name=""/>
        <dsp:cNvSpPr/>
      </dsp:nvSpPr>
      <dsp:spPr>
        <a:xfrm>
          <a:off x="6423096" y="3842974"/>
          <a:ext cx="2027033" cy="2218059"/>
        </a:xfrm>
        <a:prstGeom prst="roundRect">
          <a:avLst>
            <a:gd name="adj" fmla="val 10000"/>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u="sng" kern="1200" dirty="0" err="1"/>
            <a:t>Anistre</a:t>
          </a:r>
          <a:r>
            <a:rPr lang="en-US" sz="2400" kern="1200" dirty="0" err="1"/>
            <a:t>plase</a:t>
          </a:r>
          <a:r>
            <a:rPr lang="en-US" sz="2400" kern="1200" dirty="0"/>
            <a:t> </a:t>
          </a:r>
        </a:p>
      </dsp:txBody>
      <dsp:txXfrm>
        <a:off x="6482466" y="3902344"/>
        <a:ext cx="1908293" cy="2099319"/>
      </dsp:txXfrm>
    </dsp:sp>
    <dsp:sp modelId="{CBD5332F-2875-764E-ACAF-3D9677F80172}">
      <dsp:nvSpPr>
        <dsp:cNvPr id="0" name=""/>
        <dsp:cNvSpPr/>
      </dsp:nvSpPr>
      <dsp:spPr>
        <a:xfrm>
          <a:off x="8535265" y="3842974"/>
          <a:ext cx="2027033" cy="2218059"/>
        </a:xfrm>
        <a:prstGeom prst="roundRect">
          <a:avLst>
            <a:gd name="adj" fmla="val 10000"/>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u="sng" kern="1200" dirty="0"/>
            <a:t>Strepto</a:t>
          </a:r>
          <a:r>
            <a:rPr lang="en-US" sz="2400" kern="1200" dirty="0"/>
            <a:t>kinase </a:t>
          </a:r>
        </a:p>
      </dsp:txBody>
      <dsp:txXfrm>
        <a:off x="8594635" y="3902344"/>
        <a:ext cx="1908293" cy="2099319"/>
      </dsp:txXfrm>
    </dsp:sp>
    <dsp:sp modelId="{458C1630-2FCC-464D-B224-D775A7B46F3E}">
      <dsp:nvSpPr>
        <dsp:cNvPr id="0" name=""/>
        <dsp:cNvSpPr/>
      </dsp:nvSpPr>
      <dsp:spPr>
        <a:xfrm>
          <a:off x="10647434" y="3842974"/>
          <a:ext cx="2027033" cy="2218059"/>
        </a:xfrm>
        <a:prstGeom prst="roundRect">
          <a:avLst>
            <a:gd name="adj" fmla="val 10000"/>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u="sng" kern="1200" dirty="0" err="1"/>
            <a:t>Uro</a:t>
          </a:r>
          <a:r>
            <a:rPr lang="en-US" sz="2400" kern="1200" dirty="0" err="1"/>
            <a:t>kinase</a:t>
          </a:r>
          <a:r>
            <a:rPr lang="en-US" sz="2400" kern="1200" dirty="0"/>
            <a:t> </a:t>
          </a:r>
        </a:p>
      </dsp:txBody>
      <dsp:txXfrm>
        <a:off x="10706804" y="3902344"/>
        <a:ext cx="1908293" cy="2099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CBFD2-F34F-CD4D-BFF0-D8C334A3B12E}">
      <dsp:nvSpPr>
        <dsp:cNvPr id="0" name=""/>
        <dsp:cNvSpPr/>
      </dsp:nvSpPr>
      <dsp:spPr>
        <a:xfrm>
          <a:off x="5797295" y="1889948"/>
          <a:ext cx="3722321" cy="895291"/>
        </a:xfrm>
        <a:custGeom>
          <a:avLst/>
          <a:gdLst/>
          <a:ahLst/>
          <a:cxnLst/>
          <a:rect l="0" t="0" r="0" b="0"/>
          <a:pathLst>
            <a:path>
              <a:moveTo>
                <a:pt x="0" y="0"/>
              </a:moveTo>
              <a:lnTo>
                <a:pt x="0" y="499239"/>
              </a:lnTo>
              <a:lnTo>
                <a:pt x="3722321" y="499239"/>
              </a:lnTo>
              <a:lnTo>
                <a:pt x="3722321" y="89529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5A4CAC-D5AA-D342-ACCA-E40A1501C959}">
      <dsp:nvSpPr>
        <dsp:cNvPr id="0" name=""/>
        <dsp:cNvSpPr/>
      </dsp:nvSpPr>
      <dsp:spPr>
        <a:xfrm>
          <a:off x="2856705" y="1889948"/>
          <a:ext cx="2940590" cy="895291"/>
        </a:xfrm>
        <a:custGeom>
          <a:avLst/>
          <a:gdLst/>
          <a:ahLst/>
          <a:cxnLst/>
          <a:rect l="0" t="0" r="0" b="0"/>
          <a:pathLst>
            <a:path>
              <a:moveTo>
                <a:pt x="2940590" y="0"/>
              </a:moveTo>
              <a:lnTo>
                <a:pt x="2940590" y="499239"/>
              </a:lnTo>
              <a:lnTo>
                <a:pt x="0" y="499239"/>
              </a:lnTo>
              <a:lnTo>
                <a:pt x="0" y="89529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8A8158-06A1-CF41-B94E-9D5B52EEE788}">
      <dsp:nvSpPr>
        <dsp:cNvPr id="0" name=""/>
        <dsp:cNvSpPr/>
      </dsp:nvSpPr>
      <dsp:spPr>
        <a:xfrm>
          <a:off x="3818422" y="3986"/>
          <a:ext cx="3957746" cy="1885961"/>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59E9C2-16A4-2844-B0C2-7015255648F5}">
      <dsp:nvSpPr>
        <dsp:cNvPr id="0" name=""/>
        <dsp:cNvSpPr/>
      </dsp:nvSpPr>
      <dsp:spPr>
        <a:xfrm>
          <a:off x="3818422" y="3986"/>
          <a:ext cx="3957746" cy="1885961"/>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72C748-737F-894B-BA7E-9E22C3184468}">
      <dsp:nvSpPr>
        <dsp:cNvPr id="0" name=""/>
        <dsp:cNvSpPr/>
      </dsp:nvSpPr>
      <dsp:spPr>
        <a:xfrm>
          <a:off x="1839549" y="343460"/>
          <a:ext cx="7915492" cy="120701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a:t>Contraindication of thrombolytic</a:t>
          </a:r>
        </a:p>
      </dsp:txBody>
      <dsp:txXfrm>
        <a:off x="1839549" y="343460"/>
        <a:ext cx="7915492" cy="1207015"/>
      </dsp:txXfrm>
    </dsp:sp>
    <dsp:sp modelId="{EA32125A-83AB-524E-A4D5-F8030B6D8E0F}">
      <dsp:nvSpPr>
        <dsp:cNvPr id="0" name=""/>
        <dsp:cNvSpPr/>
      </dsp:nvSpPr>
      <dsp:spPr>
        <a:xfrm>
          <a:off x="1913724" y="2785239"/>
          <a:ext cx="1885961" cy="1885961"/>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CF64546-54E5-704B-A968-79002C728136}">
      <dsp:nvSpPr>
        <dsp:cNvPr id="0" name=""/>
        <dsp:cNvSpPr/>
      </dsp:nvSpPr>
      <dsp:spPr>
        <a:xfrm>
          <a:off x="1913724" y="2785239"/>
          <a:ext cx="1885961" cy="1885961"/>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1B92E1-828F-9741-8174-A1E2B671FA94}">
      <dsp:nvSpPr>
        <dsp:cNvPr id="0" name=""/>
        <dsp:cNvSpPr/>
      </dsp:nvSpPr>
      <dsp:spPr>
        <a:xfrm>
          <a:off x="970744" y="3124712"/>
          <a:ext cx="3771922" cy="120701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a:t>Absolute </a:t>
          </a:r>
        </a:p>
      </dsp:txBody>
      <dsp:txXfrm>
        <a:off x="970744" y="3124712"/>
        <a:ext cx="3771922" cy="1207015"/>
      </dsp:txXfrm>
    </dsp:sp>
    <dsp:sp modelId="{7CB8C2C2-C90E-754F-B061-1A9AE1FF6AD8}">
      <dsp:nvSpPr>
        <dsp:cNvPr id="0" name=""/>
        <dsp:cNvSpPr/>
      </dsp:nvSpPr>
      <dsp:spPr>
        <a:xfrm>
          <a:off x="8576636" y="2785239"/>
          <a:ext cx="1885961" cy="1885961"/>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AE737E-9F68-8544-9034-6B14A8A39B55}">
      <dsp:nvSpPr>
        <dsp:cNvPr id="0" name=""/>
        <dsp:cNvSpPr/>
      </dsp:nvSpPr>
      <dsp:spPr>
        <a:xfrm>
          <a:off x="8576636" y="2785239"/>
          <a:ext cx="1885961" cy="1885961"/>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152825-76D2-1E4D-B8B4-29083FE30FA9}">
      <dsp:nvSpPr>
        <dsp:cNvPr id="0" name=""/>
        <dsp:cNvSpPr/>
      </dsp:nvSpPr>
      <dsp:spPr>
        <a:xfrm>
          <a:off x="7633656" y="3124712"/>
          <a:ext cx="3771922" cy="120701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a:t>Relative </a:t>
          </a:r>
        </a:p>
      </dsp:txBody>
      <dsp:txXfrm>
        <a:off x="7633656" y="3124712"/>
        <a:ext cx="3771922" cy="12070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A8D08-045B-4466-9F7D-D1037B45358C}" type="datetimeFigureOut">
              <a:rPr lang="en-US" smtClean="0"/>
              <a:t>4/15/17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E3CDC-BBCB-493C-B2EF-FA0E3B60DDD2}" type="slidenum">
              <a:rPr lang="en-US" smtClean="0"/>
              <a:t>‹#›</a:t>
            </a:fld>
            <a:endParaRPr lang="en-US"/>
          </a:p>
        </p:txBody>
      </p:sp>
    </p:spTree>
    <p:extLst>
      <p:ext uri="{BB962C8B-B14F-4D97-AF65-F5344CB8AC3E}">
        <p14:creationId xmlns:p14="http://schemas.microsoft.com/office/powerpoint/2010/main" val="4094642514"/>
      </p:ext>
    </p:extLst>
  </p:cSld>
  <p:clrMap bg1="lt1" tx1="dk1" bg2="lt2" tx2="dk2" accent1="accent1" accent2="accent2" accent3="accent3" accent4="accent4" accent5="accent5" accent6="accent6" hlink="hlink" folHlink="folHlink"/>
  <p:notesStyle>
    <a:lvl1pPr marL="0" algn="l" defTabSz="1106698" rtl="0" eaLnBrk="1" latinLnBrk="0" hangingPunct="1">
      <a:defRPr sz="1452" kern="1200">
        <a:solidFill>
          <a:schemeClr val="tx1"/>
        </a:solidFill>
        <a:latin typeface="+mn-lt"/>
        <a:ea typeface="+mn-ea"/>
        <a:cs typeface="+mn-cs"/>
      </a:defRPr>
    </a:lvl1pPr>
    <a:lvl2pPr marL="553349" algn="l" defTabSz="1106698" rtl="0" eaLnBrk="1" latinLnBrk="0" hangingPunct="1">
      <a:defRPr sz="1452" kern="1200">
        <a:solidFill>
          <a:schemeClr val="tx1"/>
        </a:solidFill>
        <a:latin typeface="+mn-lt"/>
        <a:ea typeface="+mn-ea"/>
        <a:cs typeface="+mn-cs"/>
      </a:defRPr>
    </a:lvl2pPr>
    <a:lvl3pPr marL="1106698" algn="l" defTabSz="1106698" rtl="0" eaLnBrk="1" latinLnBrk="0" hangingPunct="1">
      <a:defRPr sz="1452" kern="1200">
        <a:solidFill>
          <a:schemeClr val="tx1"/>
        </a:solidFill>
        <a:latin typeface="+mn-lt"/>
        <a:ea typeface="+mn-ea"/>
        <a:cs typeface="+mn-cs"/>
      </a:defRPr>
    </a:lvl3pPr>
    <a:lvl4pPr marL="1660047" algn="l" defTabSz="1106698" rtl="0" eaLnBrk="1" latinLnBrk="0" hangingPunct="1">
      <a:defRPr sz="1452" kern="1200">
        <a:solidFill>
          <a:schemeClr val="tx1"/>
        </a:solidFill>
        <a:latin typeface="+mn-lt"/>
        <a:ea typeface="+mn-ea"/>
        <a:cs typeface="+mn-cs"/>
      </a:defRPr>
    </a:lvl4pPr>
    <a:lvl5pPr marL="2213397" algn="l" defTabSz="1106698" rtl="0" eaLnBrk="1" latinLnBrk="0" hangingPunct="1">
      <a:defRPr sz="1452" kern="1200">
        <a:solidFill>
          <a:schemeClr val="tx1"/>
        </a:solidFill>
        <a:latin typeface="+mn-lt"/>
        <a:ea typeface="+mn-ea"/>
        <a:cs typeface="+mn-cs"/>
      </a:defRPr>
    </a:lvl5pPr>
    <a:lvl6pPr marL="2766746" algn="l" defTabSz="1106698" rtl="0" eaLnBrk="1" latinLnBrk="0" hangingPunct="1">
      <a:defRPr sz="1452" kern="1200">
        <a:solidFill>
          <a:schemeClr val="tx1"/>
        </a:solidFill>
        <a:latin typeface="+mn-lt"/>
        <a:ea typeface="+mn-ea"/>
        <a:cs typeface="+mn-cs"/>
      </a:defRPr>
    </a:lvl6pPr>
    <a:lvl7pPr marL="3320095" algn="l" defTabSz="1106698" rtl="0" eaLnBrk="1" latinLnBrk="0" hangingPunct="1">
      <a:defRPr sz="1452" kern="1200">
        <a:solidFill>
          <a:schemeClr val="tx1"/>
        </a:solidFill>
        <a:latin typeface="+mn-lt"/>
        <a:ea typeface="+mn-ea"/>
        <a:cs typeface="+mn-cs"/>
      </a:defRPr>
    </a:lvl7pPr>
    <a:lvl8pPr marL="3873444" algn="l" defTabSz="1106698" rtl="0" eaLnBrk="1" latinLnBrk="0" hangingPunct="1">
      <a:defRPr sz="1452" kern="1200">
        <a:solidFill>
          <a:schemeClr val="tx1"/>
        </a:solidFill>
        <a:latin typeface="+mn-lt"/>
        <a:ea typeface="+mn-ea"/>
        <a:cs typeface="+mn-cs"/>
      </a:defRPr>
    </a:lvl8pPr>
    <a:lvl9pPr marL="4426793" algn="l" defTabSz="1106698" rtl="0" eaLnBrk="1" latinLnBrk="0" hangingPunct="1">
      <a:defRPr sz="145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E3CDC-BBCB-493C-B2EF-FA0E3B60DDD2}" type="slidenum">
              <a:rPr lang="en-US" smtClean="0"/>
              <a:t>1</a:t>
            </a:fld>
            <a:endParaRPr lang="en-US"/>
          </a:p>
        </p:txBody>
      </p:sp>
    </p:spTree>
    <p:extLst>
      <p:ext uri="{BB962C8B-B14F-4D97-AF65-F5344CB8AC3E}">
        <p14:creationId xmlns:p14="http://schemas.microsoft.com/office/powerpoint/2010/main" val="73143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2.jpg"/><Relationship Id="rId9"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70808" y="2187829"/>
            <a:ext cx="17824847" cy="4654162"/>
          </a:xfrm>
        </p:spPr>
        <p:txBody>
          <a:bodyPr anchor="b"/>
          <a:lstStyle>
            <a:lvl1pPr algn="ctr">
              <a:defRPr sz="11696"/>
            </a:lvl1pPr>
          </a:lstStyle>
          <a:p>
            <a:r>
              <a:rPr lang="en-US"/>
              <a:t>Click to edit Master title style</a:t>
            </a:r>
            <a:endParaRPr lang="en-US" dirty="0"/>
          </a:p>
        </p:txBody>
      </p:sp>
      <p:sp>
        <p:nvSpPr>
          <p:cNvPr id="3" name="Subtitle 2"/>
          <p:cNvSpPr>
            <a:spLocks noGrp="1"/>
          </p:cNvSpPr>
          <p:nvPr>
            <p:ph type="subTitle" idx="1"/>
          </p:nvPr>
        </p:nvSpPr>
        <p:spPr>
          <a:xfrm>
            <a:off x="2970808" y="7021473"/>
            <a:ext cx="17824847" cy="3227586"/>
          </a:xfrm>
        </p:spPr>
        <p:txBody>
          <a:bodyPr/>
          <a:lstStyle>
            <a:lvl1pPr marL="0" indent="0" algn="ctr">
              <a:buNone/>
              <a:defRPr sz="4678"/>
            </a:lvl1pPr>
            <a:lvl2pPr marL="891220" indent="0" algn="ctr">
              <a:buNone/>
              <a:defRPr sz="3899"/>
            </a:lvl2pPr>
            <a:lvl3pPr marL="1782440" indent="0" algn="ctr">
              <a:buNone/>
              <a:defRPr sz="3509"/>
            </a:lvl3pPr>
            <a:lvl4pPr marL="2673660" indent="0" algn="ctr">
              <a:buNone/>
              <a:defRPr sz="3119"/>
            </a:lvl4pPr>
            <a:lvl5pPr marL="3564880" indent="0" algn="ctr">
              <a:buNone/>
              <a:defRPr sz="3119"/>
            </a:lvl5pPr>
            <a:lvl6pPr marL="4456100" indent="0" algn="ctr">
              <a:buNone/>
              <a:defRPr sz="3119"/>
            </a:lvl6pPr>
            <a:lvl7pPr marL="5347320" indent="0" algn="ctr">
              <a:buNone/>
              <a:defRPr sz="3119"/>
            </a:lvl7pPr>
            <a:lvl8pPr marL="6238540" indent="0" algn="ctr">
              <a:buNone/>
              <a:defRPr sz="3119"/>
            </a:lvl8pPr>
            <a:lvl9pPr marL="7129760" indent="0" algn="ctr">
              <a:buNone/>
              <a:defRPr sz="311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AEA75C-B77B-4AF9-BF42-980433339437}" type="datetime1">
              <a:rPr lang="en-US" smtClean="0"/>
              <a:t>4/15/17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C24242-AB85-4E72-A2B7-BFB751098A5B}" type="datetime1">
              <a:rPr lang="en-US" smtClean="0"/>
              <a:t>4/15/17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007875" y="711740"/>
            <a:ext cx="5124644" cy="1132904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33944" y="711740"/>
            <a:ext cx="15076850" cy="113290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D7F91-7380-47D4-8C81-A9ED0FFF0527}" type="datetime1">
              <a:rPr lang="en-US" smtClean="0"/>
              <a:t>4/15/17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C235B7-65E9-41C1-BEE5-D9EA41ACDAE3}" type="datetime1">
              <a:rPr lang="en-US" smtClean="0"/>
              <a:t>4/15/17</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5000" t="31264" r="17501" b="25042"/>
          <a:stretch/>
        </p:blipFill>
        <p:spPr>
          <a:xfrm>
            <a:off x="710895" y="636717"/>
            <a:ext cx="2949302" cy="167887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5094" t="27778" r="14152" b="8889"/>
          <a:stretch/>
        </p:blipFill>
        <p:spPr>
          <a:xfrm>
            <a:off x="20569537" y="398002"/>
            <a:ext cx="2523206" cy="1917589"/>
          </a:xfrm>
          <a:prstGeom prst="rect">
            <a:avLst/>
          </a:prstGeom>
        </p:spPr>
      </p:pic>
      <p:sp>
        <p:nvSpPr>
          <p:cNvPr id="10" name="Rectangle 9"/>
          <p:cNvSpPr/>
          <p:nvPr userDrawn="1"/>
        </p:nvSpPr>
        <p:spPr>
          <a:xfrm>
            <a:off x="1253816" y="8734237"/>
            <a:ext cx="5013238" cy="2616101"/>
          </a:xfrm>
          <a:prstGeom prst="rect">
            <a:avLst/>
          </a:prstGeom>
        </p:spPr>
        <p:txBody>
          <a:bodyPr wrap="square">
            <a:spAutoFit/>
          </a:bodyPr>
          <a:lstStyle/>
          <a:p>
            <a:pPr algn="l">
              <a:spcBef>
                <a:spcPts val="800"/>
              </a:spcBef>
            </a:pPr>
            <a:r>
              <a:rPr lang="en-US" sz="3600" dirty="0">
                <a:solidFill>
                  <a:srgbClr val="2E6AA6"/>
                </a:solidFill>
              </a:rPr>
              <a:t>Titles</a:t>
            </a:r>
          </a:p>
          <a:p>
            <a:pPr algn="l">
              <a:spcBef>
                <a:spcPts val="800"/>
              </a:spcBef>
            </a:pPr>
            <a:r>
              <a:rPr lang="en-US" sz="3600" dirty="0">
                <a:solidFill>
                  <a:srgbClr val="9B261F"/>
                </a:solidFill>
              </a:rPr>
              <a:t>Very important</a:t>
            </a:r>
          </a:p>
          <a:p>
            <a:pPr algn="l">
              <a:spcBef>
                <a:spcPts val="800"/>
              </a:spcBef>
            </a:pPr>
            <a:r>
              <a:rPr lang="en-US" sz="3600" dirty="0">
                <a:solidFill>
                  <a:srgbClr val="A6A6A6"/>
                </a:solidFill>
              </a:rPr>
              <a:t>Extra information</a:t>
            </a:r>
          </a:p>
          <a:p>
            <a:pPr algn="l">
              <a:spcBef>
                <a:spcPts val="800"/>
              </a:spcBef>
            </a:pPr>
            <a:r>
              <a:rPr lang="en-US" sz="3600" dirty="0">
                <a:solidFill>
                  <a:srgbClr val="00B050"/>
                </a:solidFill>
              </a:rPr>
              <a:t>Doctor’s notes</a:t>
            </a:r>
          </a:p>
        </p:txBody>
      </p:sp>
      <p:grpSp>
        <p:nvGrpSpPr>
          <p:cNvPr id="11" name="Group 10"/>
          <p:cNvGrpSpPr/>
          <p:nvPr userDrawn="1"/>
        </p:nvGrpSpPr>
        <p:grpSpPr>
          <a:xfrm>
            <a:off x="844087" y="10253920"/>
            <a:ext cx="280422" cy="207404"/>
            <a:chOff x="-4889" y="0"/>
            <a:chExt cx="150376" cy="171424"/>
          </a:xfrm>
          <a:solidFill>
            <a:srgbClr val="A6A6A6"/>
          </a:solidFill>
        </p:grpSpPr>
        <p:sp>
          <p:nvSpPr>
            <p:cNvPr id="12"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p>
          </p:txBody>
        </p:sp>
        <p:sp>
          <p:nvSpPr>
            <p:cNvPr id="13"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p>
          </p:txBody>
        </p:sp>
      </p:grpSp>
      <p:grpSp>
        <p:nvGrpSpPr>
          <p:cNvPr id="14" name="Group 13"/>
          <p:cNvGrpSpPr/>
          <p:nvPr userDrawn="1"/>
        </p:nvGrpSpPr>
        <p:grpSpPr>
          <a:xfrm>
            <a:off x="820375" y="10876215"/>
            <a:ext cx="280422" cy="207404"/>
            <a:chOff x="-4889" y="0"/>
            <a:chExt cx="150376" cy="171424"/>
          </a:xfrm>
          <a:solidFill>
            <a:srgbClr val="00B050"/>
          </a:solidFill>
        </p:grpSpPr>
        <p:sp>
          <p:nvSpPr>
            <p:cNvPr id="15"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p>
          </p:txBody>
        </p:sp>
        <p:sp>
          <p:nvSpPr>
            <p:cNvPr id="16"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p>
          </p:txBody>
        </p:sp>
      </p:grpSp>
      <p:grpSp>
        <p:nvGrpSpPr>
          <p:cNvPr id="17" name="Group 16"/>
          <p:cNvGrpSpPr/>
          <p:nvPr userDrawn="1"/>
        </p:nvGrpSpPr>
        <p:grpSpPr>
          <a:xfrm>
            <a:off x="832231" y="9009330"/>
            <a:ext cx="280422" cy="207404"/>
            <a:chOff x="-4889" y="0"/>
            <a:chExt cx="150376" cy="171424"/>
          </a:xfrm>
          <a:solidFill>
            <a:srgbClr val="5787B7"/>
          </a:solidFill>
        </p:grpSpPr>
        <p:sp>
          <p:nvSpPr>
            <p:cNvPr id="18"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p>
          </p:txBody>
        </p:sp>
        <p:sp>
          <p:nvSpPr>
            <p:cNvPr id="19"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p>
          </p:txBody>
        </p:sp>
      </p:grpSp>
      <p:grpSp>
        <p:nvGrpSpPr>
          <p:cNvPr id="20" name="Group 19"/>
          <p:cNvGrpSpPr/>
          <p:nvPr userDrawn="1"/>
        </p:nvGrpSpPr>
        <p:grpSpPr>
          <a:xfrm>
            <a:off x="832231" y="9631625"/>
            <a:ext cx="280422" cy="207404"/>
            <a:chOff x="-4889" y="0"/>
            <a:chExt cx="150376" cy="171424"/>
          </a:xfrm>
          <a:solidFill>
            <a:srgbClr val="9B261F"/>
          </a:solidFill>
        </p:grpSpPr>
        <p:sp>
          <p:nvSpPr>
            <p:cNvPr id="21"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p>
          </p:txBody>
        </p:sp>
        <p:sp>
          <p:nvSpPr>
            <p:cNvPr id="22"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p>
          </p:txBody>
        </p:sp>
      </p:grpSp>
      <p:pic>
        <p:nvPicPr>
          <p:cNvPr id="24" name="Picture 23"/>
          <p:cNvPicPr>
            <a:picLocks noChangeAspect="1"/>
          </p:cNvPicPr>
          <p:nvPr userDrawn="1"/>
        </p:nvPicPr>
        <p:blipFill rotWithShape="1">
          <a:blip r:embed="rId4">
            <a:extLst>
              <a:ext uri="{28A0092B-C50C-407E-A947-70E740481C1C}">
                <a14:useLocalDpi xmlns:a14="http://schemas.microsoft.com/office/drawing/2010/main" val="0"/>
              </a:ext>
            </a:extLst>
          </a:blip>
          <a:srcRect l="7961" r="73567"/>
          <a:stretch/>
        </p:blipFill>
        <p:spPr>
          <a:xfrm rot="16200000">
            <a:off x="10748906" y="350781"/>
            <a:ext cx="2268771" cy="23766343"/>
          </a:xfrm>
          <a:prstGeom prst="rect">
            <a:avLst/>
          </a:prstGeom>
        </p:spPr>
      </p:pic>
    </p:spTree>
    <p:extLst>
      <p:ext uri="{BB962C8B-B14F-4D97-AF65-F5344CB8AC3E}">
        <p14:creationId xmlns:p14="http://schemas.microsoft.com/office/powerpoint/2010/main" val="20575414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36" name="Picture 35"/>
          <p:cNvPicPr>
            <a:picLocks noChangeAspect="1"/>
          </p:cNvPicPr>
          <p:nvPr userDrawn="1"/>
        </p:nvPicPr>
        <p:blipFill rotWithShape="1">
          <a:blip r:embed="rId2">
            <a:extLst>
              <a:ext uri="{28A0092B-C50C-407E-A947-70E740481C1C}">
                <a14:useLocalDpi xmlns:a14="http://schemas.microsoft.com/office/drawing/2010/main" val="0"/>
              </a:ext>
            </a:extLst>
          </a:blip>
          <a:srcRect t="69821"/>
          <a:stretch/>
        </p:blipFill>
        <p:spPr>
          <a:xfrm flipH="1">
            <a:off x="3093406" y="8184170"/>
            <a:ext cx="8559889" cy="3719842"/>
          </a:xfrm>
          <a:prstGeom prst="rect">
            <a:avLst/>
          </a:prstGeom>
        </p:spPr>
      </p:pic>
      <p:sp>
        <p:nvSpPr>
          <p:cNvPr id="5" name="Date Placeholder 4"/>
          <p:cNvSpPr>
            <a:spLocks noGrp="1"/>
          </p:cNvSpPr>
          <p:nvPr>
            <p:ph type="dt" sz="half" idx="10"/>
          </p:nvPr>
        </p:nvSpPr>
        <p:spPr/>
        <p:txBody>
          <a:bodyPr/>
          <a:lstStyle/>
          <a:p>
            <a:fld id="{AECF4DBB-A0BE-4B82-BC6C-708D25B22D0F}" type="datetime1">
              <a:rPr lang="en-US" smtClean="0"/>
              <a:t>4/15/17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5094" t="27778" r="14152" b="8889"/>
          <a:stretch/>
        </p:blipFill>
        <p:spPr>
          <a:xfrm>
            <a:off x="20569537" y="398002"/>
            <a:ext cx="2523206" cy="1917589"/>
          </a:xfrm>
          <a:prstGeom prst="rect">
            <a:avLst/>
          </a:prstGeom>
        </p:spPr>
      </p:pic>
      <p:sp>
        <p:nvSpPr>
          <p:cNvPr id="2" name="TextBox 1"/>
          <p:cNvSpPr txBox="1"/>
          <p:nvPr userDrawn="1"/>
        </p:nvSpPr>
        <p:spPr>
          <a:xfrm>
            <a:off x="17465831" y="4174526"/>
            <a:ext cx="3731624" cy="679801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a:t>Rawan Alqahtani</a:t>
            </a:r>
          </a:p>
          <a:p>
            <a:r>
              <a:rPr lang="en-US" sz="2905" dirty="0" err="1"/>
              <a:t>Alanoud</a:t>
            </a:r>
            <a:r>
              <a:rPr lang="en-US" sz="2905" baseline="0" dirty="0"/>
              <a:t> </a:t>
            </a:r>
            <a:r>
              <a:rPr lang="en-US" sz="2905" dirty="0" err="1"/>
              <a:t>Alsaikhan</a:t>
            </a:r>
            <a:endParaRPr lang="en-US" sz="2905" dirty="0"/>
          </a:p>
          <a:p>
            <a:r>
              <a:rPr lang="en-US" sz="2905" dirty="0"/>
              <a:t>Allulu Alsulayhim</a:t>
            </a:r>
          </a:p>
          <a:p>
            <a:r>
              <a:rPr lang="en-US" sz="2905" dirty="0"/>
              <a:t>Anwar Alajmi</a:t>
            </a:r>
          </a:p>
          <a:p>
            <a:r>
              <a:rPr lang="en-US" sz="2905" dirty="0"/>
              <a:t>Ashwaq Almajed</a:t>
            </a:r>
          </a:p>
          <a:p>
            <a:r>
              <a:rPr lang="en-US" sz="2905" dirty="0"/>
              <a:t>Atheer Alrsheed</a:t>
            </a:r>
          </a:p>
          <a:p>
            <a:r>
              <a:rPr lang="en-US" sz="2905" dirty="0"/>
              <a:t>Jawaher Abanumy</a:t>
            </a:r>
          </a:p>
          <a:p>
            <a:r>
              <a:rPr lang="en-US" sz="2905" dirty="0"/>
              <a:t>Laila Mathkour</a:t>
            </a:r>
          </a:p>
          <a:p>
            <a:r>
              <a:rPr lang="en-US" sz="2905" dirty="0"/>
              <a:t>Maha Alissa</a:t>
            </a:r>
          </a:p>
          <a:p>
            <a:r>
              <a:rPr lang="en-US" sz="2905" dirty="0"/>
              <a:t>Najd Altheeb</a:t>
            </a:r>
          </a:p>
          <a:p>
            <a:r>
              <a:rPr lang="en-US" sz="2905" dirty="0"/>
              <a:t>Rana Barasain</a:t>
            </a:r>
          </a:p>
          <a:p>
            <a:r>
              <a:rPr lang="en-US" sz="2905" dirty="0"/>
              <a:t>Reem Alshathri</a:t>
            </a:r>
          </a:p>
          <a:p>
            <a:r>
              <a:rPr lang="en-US" sz="2905" dirty="0"/>
              <a:t>Sama Alharbi</a:t>
            </a:r>
          </a:p>
          <a:p>
            <a:r>
              <a:rPr lang="en-US" sz="2905" dirty="0"/>
              <a:t>Shoag Alahmari</a:t>
            </a:r>
          </a:p>
          <a:p>
            <a:r>
              <a:rPr lang="en-US" sz="2905" dirty="0"/>
              <a:t>Shrooq Alsomali</a:t>
            </a:r>
          </a:p>
        </p:txBody>
      </p:sp>
      <p:sp>
        <p:nvSpPr>
          <p:cNvPr id="3" name="TextBox 2"/>
          <p:cNvSpPr txBox="1"/>
          <p:nvPr userDrawn="1"/>
        </p:nvSpPr>
        <p:spPr>
          <a:xfrm>
            <a:off x="12523179" y="6570027"/>
            <a:ext cx="3959074" cy="5456878"/>
          </a:xfrm>
          <a:prstGeom prst="rect">
            <a:avLst/>
          </a:prstGeom>
          <a:noFill/>
        </p:spPr>
        <p:txBody>
          <a:bodyPr wrap="square" rtlCol="0">
            <a:spAutoFit/>
          </a:bodyPr>
          <a:lstStyle/>
          <a:p>
            <a:r>
              <a:rPr lang="en-US" sz="2905" b="1" dirty="0"/>
              <a:t>Team members:</a:t>
            </a:r>
          </a:p>
          <a:p>
            <a:endParaRPr lang="en-US" sz="2905" dirty="0"/>
          </a:p>
          <a:p>
            <a:r>
              <a:rPr lang="en-US" sz="2905" dirty="0" err="1"/>
              <a:t>Abdulaziz</a:t>
            </a:r>
            <a:r>
              <a:rPr lang="en-US" sz="2905" dirty="0"/>
              <a:t> Redwan</a:t>
            </a:r>
          </a:p>
          <a:p>
            <a:r>
              <a:rPr lang="en-US" sz="2905" dirty="0"/>
              <a:t> Khalid Aleisa</a:t>
            </a:r>
          </a:p>
          <a:p>
            <a:r>
              <a:rPr lang="en-US" sz="2905" dirty="0"/>
              <a:t>Omar Turkistani</a:t>
            </a:r>
          </a:p>
          <a:p>
            <a:r>
              <a:rPr lang="en-US" sz="2905" dirty="0"/>
              <a:t>Faris Nafisah</a:t>
            </a:r>
          </a:p>
          <a:p>
            <a:r>
              <a:rPr lang="en-US" sz="2905" dirty="0"/>
              <a:t>Mohammed Khoja</a:t>
            </a:r>
          </a:p>
          <a:p>
            <a:r>
              <a:rPr lang="en-US" sz="2905" dirty="0"/>
              <a:t>Abdulrahman Alarifi</a:t>
            </a:r>
          </a:p>
          <a:p>
            <a:r>
              <a:rPr lang="en-US" sz="2905" dirty="0"/>
              <a:t>Abdulrahman Aljurayyan</a:t>
            </a:r>
          </a:p>
          <a:p>
            <a:r>
              <a:rPr lang="en-US" sz="2905" dirty="0"/>
              <a:t>Moayed Ahmad</a:t>
            </a:r>
          </a:p>
          <a:p>
            <a:r>
              <a:rPr lang="en-US" sz="2905" dirty="0"/>
              <a:t>Faisal Alabbad</a:t>
            </a:r>
          </a:p>
          <a:p>
            <a:endParaRPr lang="en-US" sz="2905" dirty="0"/>
          </a:p>
        </p:txBody>
      </p:sp>
      <p:sp>
        <p:nvSpPr>
          <p:cNvPr id="24" name="Rectangle 23"/>
          <p:cNvSpPr/>
          <p:nvPr userDrawn="1"/>
        </p:nvSpPr>
        <p:spPr>
          <a:xfrm>
            <a:off x="251390" y="8374801"/>
            <a:ext cx="6428934" cy="2776466"/>
          </a:xfrm>
          <a:prstGeom prst="rect">
            <a:avLst/>
          </a:prstGeom>
        </p:spPr>
        <p:txBody>
          <a:bodyPr wrap="square">
            <a:spAutoFit/>
          </a:bodyPr>
          <a:lstStyle/>
          <a:p>
            <a:pPr algn="l"/>
            <a:endParaRPr lang="en-US" sz="3600" baseline="0" dirty="0">
              <a:solidFill>
                <a:schemeClr val="bg1">
                  <a:lumMod val="50000"/>
                </a:schemeClr>
              </a:solidFill>
            </a:endParaRPr>
          </a:p>
          <a:p>
            <a:pPr marL="0" marR="0" lvl="0" indent="0" algn="l" defTabSz="60963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rPr>
              <a:t>Contact</a:t>
            </a:r>
            <a:r>
              <a:rPr lang="en-US" sz="3600" baseline="0" dirty="0">
                <a:solidFill>
                  <a:schemeClr val="bg1">
                    <a:lumMod val="50000"/>
                  </a:schemeClr>
                </a:solidFill>
              </a:rPr>
              <a:t> us :</a:t>
            </a:r>
          </a:p>
          <a:p>
            <a:pPr marL="0" marR="0" lvl="0" indent="0" algn="l" defTabSz="609630" rtl="0" eaLnBrk="1" fontAlgn="auto" latinLnBrk="0" hangingPunct="1">
              <a:lnSpc>
                <a:spcPct val="150000"/>
              </a:lnSpc>
              <a:spcBef>
                <a:spcPts val="0"/>
              </a:spcBef>
              <a:spcAft>
                <a:spcPts val="0"/>
              </a:spcAft>
              <a:buClrTx/>
              <a:buSzTx/>
              <a:buFontTx/>
              <a:buNone/>
              <a:tabLst/>
              <a:defRPr/>
            </a:pPr>
            <a:r>
              <a:rPr lang="en-US" sz="3600" baseline="0" dirty="0">
                <a:solidFill>
                  <a:schemeClr val="bg1">
                    <a:lumMod val="50000"/>
                  </a:schemeClr>
                </a:solidFill>
              </a:rPr>
              <a:t>	@Pharma436</a:t>
            </a:r>
          </a:p>
          <a:p>
            <a:pPr algn="l">
              <a:lnSpc>
                <a:spcPct val="150000"/>
              </a:lnSpc>
            </a:pPr>
            <a:r>
              <a:rPr lang="en-US" sz="3600" baseline="0" dirty="0">
                <a:solidFill>
                  <a:schemeClr val="bg1">
                    <a:lumMod val="50000"/>
                  </a:schemeClr>
                </a:solidFill>
              </a:rPr>
              <a:t> 	Pharma436@outlook.com</a:t>
            </a:r>
          </a:p>
        </p:txBody>
      </p:sp>
      <p:pic>
        <p:nvPicPr>
          <p:cNvPr id="25" name="Picture 2" descr="Image result for outlook"/>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266" y="10643758"/>
            <a:ext cx="508109" cy="5075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twitter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7035" y="9879716"/>
            <a:ext cx="404162" cy="3287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userDrawn="1"/>
        </p:nvPicPr>
        <p:blipFill rotWithShape="1">
          <a:blip r:embed="rId6"/>
          <a:srcRect b="24399"/>
          <a:stretch/>
        </p:blipFill>
        <p:spPr>
          <a:xfrm>
            <a:off x="19104044" y="2524384"/>
            <a:ext cx="1600517" cy="1303928"/>
          </a:xfrm>
          <a:prstGeom prst="rect">
            <a:avLst/>
          </a:prstGeom>
        </p:spPr>
      </p:pic>
      <p:pic>
        <p:nvPicPr>
          <p:cNvPr id="28" name="Picture 27"/>
          <p:cNvPicPr>
            <a:picLocks noChangeAspect="1"/>
          </p:cNvPicPr>
          <p:nvPr userDrawn="1"/>
        </p:nvPicPr>
        <p:blipFill rotWithShape="1">
          <a:blip r:embed="rId7"/>
          <a:srcRect b="22140"/>
          <a:stretch/>
        </p:blipFill>
        <p:spPr>
          <a:xfrm>
            <a:off x="11644778" y="2192435"/>
            <a:ext cx="1671920" cy="1618041"/>
          </a:xfrm>
          <a:prstGeom prst="rect">
            <a:avLst/>
          </a:prstGeom>
        </p:spPr>
      </p:pic>
      <p:pic>
        <p:nvPicPr>
          <p:cNvPr id="29" name="Picture 28"/>
          <p:cNvPicPr>
            <a:picLocks noChangeAspect="1"/>
          </p:cNvPicPr>
          <p:nvPr userDrawn="1"/>
        </p:nvPicPr>
        <p:blipFill rotWithShape="1">
          <a:blip r:embed="rId8">
            <a:extLst>
              <a:ext uri="{28A0092B-C50C-407E-A947-70E740481C1C}">
                <a14:useLocalDpi xmlns:a14="http://schemas.microsoft.com/office/drawing/2010/main" val="0"/>
              </a:ext>
            </a:extLst>
          </a:blip>
          <a:srcRect l="15000" t="31264" r="17501" b="25042"/>
          <a:stretch/>
        </p:blipFill>
        <p:spPr>
          <a:xfrm rot="1164955">
            <a:off x="12544520" y="3418273"/>
            <a:ext cx="322467" cy="183562"/>
          </a:xfrm>
          <a:prstGeom prst="rect">
            <a:avLst/>
          </a:prstGeom>
        </p:spPr>
      </p:pic>
      <p:pic>
        <p:nvPicPr>
          <p:cNvPr id="30" name="Picture 29"/>
          <p:cNvPicPr>
            <a:picLocks noChangeAspect="1"/>
          </p:cNvPicPr>
          <p:nvPr userDrawn="1"/>
        </p:nvPicPr>
        <p:blipFill rotWithShape="1">
          <a:blip r:embed="rId8">
            <a:extLst>
              <a:ext uri="{28A0092B-C50C-407E-A947-70E740481C1C}">
                <a14:useLocalDpi xmlns:a14="http://schemas.microsoft.com/office/drawing/2010/main" val="0"/>
              </a:ext>
            </a:extLst>
          </a:blip>
          <a:srcRect l="15000" t="31264" r="17501" b="25042"/>
          <a:stretch/>
        </p:blipFill>
        <p:spPr>
          <a:xfrm rot="20416561">
            <a:off x="19338720" y="3277462"/>
            <a:ext cx="322467" cy="183562"/>
          </a:xfrm>
          <a:prstGeom prst="rect">
            <a:avLst/>
          </a:prstGeom>
        </p:spPr>
      </p:pic>
      <p:cxnSp>
        <p:nvCxnSpPr>
          <p:cNvPr id="31" name="Straight Connector 30"/>
          <p:cNvCxnSpPr/>
          <p:nvPr userDrawn="1"/>
        </p:nvCxnSpPr>
        <p:spPr>
          <a:xfrm flipH="1" flipV="1">
            <a:off x="11563749" y="3810472"/>
            <a:ext cx="9633706" cy="17840"/>
          </a:xfrm>
          <a:prstGeom prst="line">
            <a:avLst/>
          </a:prstGeom>
          <a:ln w="38100">
            <a:solidFill>
              <a:srgbClr val="9A272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userDrawn="1"/>
        </p:nvSpPr>
        <p:spPr>
          <a:xfrm>
            <a:off x="12597584" y="4180340"/>
            <a:ext cx="3743317" cy="180729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2667" b="1" dirty="0"/>
              <a:t>Team leaders :</a:t>
            </a:r>
          </a:p>
          <a:p>
            <a:pPr marL="0" marR="0" lvl="0" indent="0" algn="l" defTabSz="609630" rtl="0" eaLnBrk="1" fontAlgn="auto" latinLnBrk="0" hangingPunct="1">
              <a:lnSpc>
                <a:spcPct val="100000"/>
              </a:lnSpc>
              <a:spcBef>
                <a:spcPts val="0"/>
              </a:spcBef>
              <a:spcAft>
                <a:spcPts val="0"/>
              </a:spcAft>
              <a:buClrTx/>
              <a:buSzTx/>
              <a:buFontTx/>
              <a:buNone/>
              <a:tabLst/>
              <a:defRPr/>
            </a:pPr>
            <a:endParaRPr lang="en-US" sz="2667" b="1" dirty="0"/>
          </a:p>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a:t>Abdulrahman Thekry </a:t>
            </a:r>
          </a:p>
          <a:p>
            <a:r>
              <a:rPr lang="en-US" sz="2905" dirty="0" err="1"/>
              <a:t>Ghadah</a:t>
            </a:r>
            <a:r>
              <a:rPr lang="en-US" sz="2905" dirty="0"/>
              <a:t> </a:t>
            </a:r>
            <a:r>
              <a:rPr lang="en-US" sz="2905" dirty="0" err="1"/>
              <a:t>Almuhana</a:t>
            </a:r>
            <a:r>
              <a:rPr lang="en-US" sz="2905" dirty="0"/>
              <a:t> </a:t>
            </a:r>
          </a:p>
        </p:txBody>
      </p:sp>
      <p:cxnSp>
        <p:nvCxnSpPr>
          <p:cNvPr id="42" name="Straight Connector 41"/>
          <p:cNvCxnSpPr>
            <a:cxnSpLocks/>
          </p:cNvCxnSpPr>
          <p:nvPr userDrawn="1"/>
        </p:nvCxnSpPr>
        <p:spPr>
          <a:xfrm>
            <a:off x="11621586" y="3828312"/>
            <a:ext cx="10763" cy="8038320"/>
          </a:xfrm>
          <a:prstGeom prst="line">
            <a:avLst/>
          </a:prstGeom>
          <a:ln w="38100">
            <a:solidFill>
              <a:srgbClr val="9A2720"/>
            </a:solidFill>
          </a:ln>
        </p:spPr>
        <p:style>
          <a:lnRef idx="1">
            <a:schemeClr val="accent1"/>
          </a:lnRef>
          <a:fillRef idx="0">
            <a:schemeClr val="accent1"/>
          </a:fillRef>
          <a:effectRef idx="0">
            <a:schemeClr val="accent1"/>
          </a:effectRef>
          <a:fontRef idx="minor">
            <a:schemeClr val="tx1"/>
          </a:fontRef>
        </p:style>
      </p:cxnSp>
      <p:sp>
        <p:nvSpPr>
          <p:cNvPr id="47" name="Oval 46"/>
          <p:cNvSpPr/>
          <p:nvPr userDrawn="1"/>
        </p:nvSpPr>
        <p:spPr>
          <a:xfrm>
            <a:off x="11334333" y="3599887"/>
            <a:ext cx="600416" cy="441326"/>
          </a:xfrm>
          <a:prstGeom prst="ellipse">
            <a:avLst/>
          </a:prstGeom>
          <a:solidFill>
            <a:srgbClr val="38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5"/>
          </a:p>
        </p:txBody>
      </p:sp>
      <p:sp>
        <p:nvSpPr>
          <p:cNvPr id="48" name="Oval 47"/>
          <p:cNvSpPr/>
          <p:nvPr userDrawn="1"/>
        </p:nvSpPr>
        <p:spPr>
          <a:xfrm>
            <a:off x="11419702" y="3662380"/>
            <a:ext cx="425295" cy="312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5"/>
          </a:p>
        </p:txBody>
      </p:sp>
      <p:pic>
        <p:nvPicPr>
          <p:cNvPr id="35" name="Picture 34"/>
          <p:cNvPicPr>
            <a:picLocks noChangeAspect="1"/>
          </p:cNvPicPr>
          <p:nvPr userDrawn="1"/>
        </p:nvPicPr>
        <p:blipFill rotWithShape="1">
          <a:blip r:embed="rId9">
            <a:extLst>
              <a:ext uri="{28A0092B-C50C-407E-A947-70E740481C1C}">
                <a14:useLocalDpi xmlns:a14="http://schemas.microsoft.com/office/drawing/2010/main" val="0"/>
              </a:ext>
            </a:extLst>
          </a:blip>
          <a:srcRect l="7961" r="73567"/>
          <a:stretch/>
        </p:blipFill>
        <p:spPr>
          <a:xfrm rot="16200000">
            <a:off x="10779661" y="404975"/>
            <a:ext cx="2207150" cy="23766468"/>
          </a:xfrm>
          <a:prstGeom prst="rect">
            <a:avLst/>
          </a:prstGeom>
        </p:spPr>
      </p:pic>
      <p:sp>
        <p:nvSpPr>
          <p:cNvPr id="4" name="Rectangle 3"/>
          <p:cNvSpPr/>
          <p:nvPr userDrawn="1"/>
        </p:nvSpPr>
        <p:spPr>
          <a:xfrm>
            <a:off x="3046989" y="12125583"/>
            <a:ext cx="20719479" cy="1266202"/>
          </a:xfrm>
          <a:prstGeom prst="rect">
            <a:avLst/>
          </a:prstGeom>
          <a:solidFill>
            <a:srgbClr val="2C6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838375" y="13073241"/>
            <a:ext cx="2466214" cy="318547"/>
          </a:xfrm>
          <a:prstGeom prst="rect">
            <a:avLst/>
          </a:prstGeom>
          <a:solidFill>
            <a:srgbClr val="2C6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2472322" y="13190907"/>
            <a:ext cx="1337763" cy="167511"/>
          </a:xfrm>
          <a:prstGeom prst="rect">
            <a:avLst/>
          </a:prstGeom>
          <a:solidFill>
            <a:srgbClr val="2C6CA8"/>
          </a:solidFill>
          <a:ln>
            <a:solidFill>
              <a:srgbClr val="2C6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3" name="Picture 32"/>
          <p:cNvPicPr>
            <a:picLocks noChangeAspect="1"/>
          </p:cNvPicPr>
          <p:nvPr userDrawn="1"/>
        </p:nvPicPr>
        <p:blipFill rotWithShape="1">
          <a:blip r:embed="rId8">
            <a:extLst>
              <a:ext uri="{28A0092B-C50C-407E-A947-70E740481C1C}">
                <a14:useLocalDpi xmlns:a14="http://schemas.microsoft.com/office/drawing/2010/main" val="0"/>
              </a:ext>
            </a:extLst>
          </a:blip>
          <a:srcRect l="15000" t="31264" r="17501" b="25042"/>
          <a:stretch/>
        </p:blipFill>
        <p:spPr>
          <a:xfrm>
            <a:off x="710895" y="636717"/>
            <a:ext cx="2949302" cy="1678870"/>
          </a:xfrm>
          <a:prstGeom prst="rect">
            <a:avLst/>
          </a:prstGeom>
        </p:spPr>
      </p:pic>
    </p:spTree>
    <p:extLst>
      <p:ext uri="{BB962C8B-B14F-4D97-AF65-F5344CB8AC3E}">
        <p14:creationId xmlns:p14="http://schemas.microsoft.com/office/powerpoint/2010/main" val="16959594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E29538-DB50-4DCB-AA82-02E96A6B61C8}" type="datetime1">
              <a:rPr lang="en-US" smtClean="0"/>
              <a:t>4/15/17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616755-8ED0-4063-B354-03703B410D56}" type="datetime1">
              <a:rPr lang="en-US" smtClean="0"/>
              <a:t>4/15/17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961" r="73567"/>
          <a:stretch/>
        </p:blipFill>
        <p:spPr>
          <a:xfrm rot="16200000">
            <a:off x="10748911" y="374228"/>
            <a:ext cx="2268771" cy="23766343"/>
          </a:xfrm>
          <a:prstGeom prst="rect">
            <a:avLst/>
          </a:prstGeom>
        </p:spPr>
      </p:pic>
      <p:sp>
        <p:nvSpPr>
          <p:cNvPr id="9" name="Slide Number Placeholder 5"/>
          <p:cNvSpPr txBox="1">
            <a:spLocks/>
          </p:cNvSpPr>
          <p:nvPr userDrawn="1"/>
        </p:nvSpPr>
        <p:spPr>
          <a:xfrm>
            <a:off x="-4159131" y="12511733"/>
            <a:ext cx="5347454" cy="711740"/>
          </a:xfrm>
          <a:prstGeom prst="rect">
            <a:avLst/>
          </a:prstGeom>
        </p:spPr>
        <p:txBody>
          <a:bodyPr vert="horz" lIns="121923" tIns="60961" rIns="121923" bIns="60961" rtlCol="0" anchor="ctr"/>
          <a:lstStyle>
            <a:defPPr>
              <a:defRPr lang="en-US"/>
            </a:defPPr>
            <a:lvl1pPr marL="0" algn="r" defTabSz="457200" rtl="0" eaLnBrk="1" latinLnBrk="0" hangingPunct="1">
              <a:defRPr sz="2339"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z="4267" smtClean="0">
                <a:solidFill>
                  <a:schemeClr val="bg1"/>
                </a:solidFill>
              </a:rPr>
              <a:pPr/>
              <a:t>‹#›</a:t>
            </a:fld>
            <a:endParaRPr lang="en-US" sz="4267" dirty="0">
              <a:solidFill>
                <a:schemeClr val="bg1"/>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33944" y="3558701"/>
            <a:ext cx="10100747" cy="848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031772" y="3558701"/>
            <a:ext cx="10100747" cy="848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045515-EC16-4B6F-9756-63E2AB9B453B}" type="datetime1">
              <a:rPr lang="en-US" smtClean="0"/>
              <a:t>4/15/17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7040" y="711741"/>
            <a:ext cx="20498574" cy="25839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37041" y="3277101"/>
            <a:ext cx="10054327" cy="1606056"/>
          </a:xfrm>
        </p:spPr>
        <p:txBody>
          <a:bodyPr anchor="b"/>
          <a:lstStyle>
            <a:lvl1pPr marL="0" indent="0">
              <a:buNone/>
              <a:defRPr sz="4678" b="1"/>
            </a:lvl1pPr>
            <a:lvl2pPr marL="891220" indent="0">
              <a:buNone/>
              <a:defRPr sz="3899" b="1"/>
            </a:lvl2pPr>
            <a:lvl3pPr marL="1782440" indent="0">
              <a:buNone/>
              <a:defRPr sz="3509" b="1"/>
            </a:lvl3pPr>
            <a:lvl4pPr marL="2673660" indent="0">
              <a:buNone/>
              <a:defRPr sz="3119" b="1"/>
            </a:lvl4pPr>
            <a:lvl5pPr marL="3564880" indent="0">
              <a:buNone/>
              <a:defRPr sz="3119" b="1"/>
            </a:lvl5pPr>
            <a:lvl6pPr marL="4456100" indent="0">
              <a:buNone/>
              <a:defRPr sz="3119" b="1"/>
            </a:lvl6pPr>
            <a:lvl7pPr marL="5347320" indent="0">
              <a:buNone/>
              <a:defRPr sz="3119" b="1"/>
            </a:lvl7pPr>
            <a:lvl8pPr marL="6238540" indent="0">
              <a:buNone/>
              <a:defRPr sz="3119" b="1"/>
            </a:lvl8pPr>
            <a:lvl9pPr marL="7129760" indent="0">
              <a:buNone/>
              <a:defRPr sz="3119" b="1"/>
            </a:lvl9pPr>
          </a:lstStyle>
          <a:p>
            <a:pPr lvl="0"/>
            <a:r>
              <a:rPr lang="en-US"/>
              <a:t>Click to edit Master text styles</a:t>
            </a:r>
          </a:p>
        </p:txBody>
      </p:sp>
      <p:sp>
        <p:nvSpPr>
          <p:cNvPr id="4" name="Content Placeholder 3"/>
          <p:cNvSpPr>
            <a:spLocks noGrp="1"/>
          </p:cNvSpPr>
          <p:nvPr>
            <p:ph sz="half" idx="2"/>
          </p:nvPr>
        </p:nvSpPr>
        <p:spPr>
          <a:xfrm>
            <a:off x="1637041" y="4883157"/>
            <a:ext cx="10054327" cy="718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031772" y="3277101"/>
            <a:ext cx="10103842" cy="1606056"/>
          </a:xfrm>
        </p:spPr>
        <p:txBody>
          <a:bodyPr anchor="b"/>
          <a:lstStyle>
            <a:lvl1pPr marL="0" indent="0">
              <a:buNone/>
              <a:defRPr sz="4678" b="1"/>
            </a:lvl1pPr>
            <a:lvl2pPr marL="891220" indent="0">
              <a:buNone/>
              <a:defRPr sz="3899" b="1"/>
            </a:lvl2pPr>
            <a:lvl3pPr marL="1782440" indent="0">
              <a:buNone/>
              <a:defRPr sz="3509" b="1"/>
            </a:lvl3pPr>
            <a:lvl4pPr marL="2673660" indent="0">
              <a:buNone/>
              <a:defRPr sz="3119" b="1"/>
            </a:lvl4pPr>
            <a:lvl5pPr marL="3564880" indent="0">
              <a:buNone/>
              <a:defRPr sz="3119" b="1"/>
            </a:lvl5pPr>
            <a:lvl6pPr marL="4456100" indent="0">
              <a:buNone/>
              <a:defRPr sz="3119" b="1"/>
            </a:lvl6pPr>
            <a:lvl7pPr marL="5347320" indent="0">
              <a:buNone/>
              <a:defRPr sz="3119" b="1"/>
            </a:lvl7pPr>
            <a:lvl8pPr marL="6238540" indent="0">
              <a:buNone/>
              <a:defRPr sz="3119" b="1"/>
            </a:lvl8pPr>
            <a:lvl9pPr marL="7129760" indent="0">
              <a:buNone/>
              <a:defRPr sz="3119" b="1"/>
            </a:lvl9pPr>
          </a:lstStyle>
          <a:p>
            <a:pPr lvl="0"/>
            <a:r>
              <a:rPr lang="en-US"/>
              <a:t>Click to edit Master text styles</a:t>
            </a:r>
          </a:p>
        </p:txBody>
      </p:sp>
      <p:sp>
        <p:nvSpPr>
          <p:cNvPr id="6" name="Content Placeholder 5"/>
          <p:cNvSpPr>
            <a:spLocks noGrp="1"/>
          </p:cNvSpPr>
          <p:nvPr>
            <p:ph sz="quarter" idx="4"/>
          </p:nvPr>
        </p:nvSpPr>
        <p:spPr>
          <a:xfrm>
            <a:off x="12031772" y="4883157"/>
            <a:ext cx="10103842" cy="718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330270-8752-4EC4-92D9-3FE80747DFA2}" type="datetime1">
              <a:rPr lang="en-US" smtClean="0"/>
              <a:t>4/15/17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D8D45A-846A-4BD0-97F9-C974993AA88A}" type="datetime1">
              <a:rPr lang="en-US" smtClean="0"/>
              <a:t>4/15/17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F0EA4-A824-4DF7-A402-8B5D2559A003}" type="datetime1">
              <a:rPr lang="en-US" smtClean="0"/>
              <a:t>4/15/17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041" y="891222"/>
            <a:ext cx="7665302" cy="3119279"/>
          </a:xfrm>
        </p:spPr>
        <p:txBody>
          <a:bodyPr anchor="b"/>
          <a:lstStyle>
            <a:lvl1pPr>
              <a:defRPr sz="6238"/>
            </a:lvl1pPr>
          </a:lstStyle>
          <a:p>
            <a:r>
              <a:rPr lang="en-US"/>
              <a:t>Click to edit Master title style</a:t>
            </a:r>
            <a:endParaRPr lang="en-US" dirty="0"/>
          </a:p>
        </p:txBody>
      </p:sp>
      <p:sp>
        <p:nvSpPr>
          <p:cNvPr id="3" name="Content Placeholder 2"/>
          <p:cNvSpPr>
            <a:spLocks noGrp="1"/>
          </p:cNvSpPr>
          <p:nvPr>
            <p:ph idx="1"/>
          </p:nvPr>
        </p:nvSpPr>
        <p:spPr>
          <a:xfrm>
            <a:off x="10103842" y="1924794"/>
            <a:ext cx="12031772" cy="9500185"/>
          </a:xfrm>
        </p:spPr>
        <p:txBody>
          <a:bodyPr/>
          <a:lstStyle>
            <a:lvl1pPr>
              <a:defRPr sz="6238"/>
            </a:lvl1pPr>
            <a:lvl2pPr>
              <a:defRPr sz="5458"/>
            </a:lvl2pPr>
            <a:lvl3pPr>
              <a:defRPr sz="4678"/>
            </a:lvl3pPr>
            <a:lvl4pPr>
              <a:defRPr sz="3899"/>
            </a:lvl4pPr>
            <a:lvl5pPr>
              <a:defRPr sz="3899"/>
            </a:lvl5pPr>
            <a:lvl6pPr>
              <a:defRPr sz="3899"/>
            </a:lvl6pPr>
            <a:lvl7pPr>
              <a:defRPr sz="3899"/>
            </a:lvl7pPr>
            <a:lvl8pPr>
              <a:defRPr sz="3899"/>
            </a:lvl8pPr>
            <a:lvl9pPr>
              <a:defRPr sz="3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37041" y="4010501"/>
            <a:ext cx="7665302" cy="7429950"/>
          </a:xfrm>
        </p:spPr>
        <p:txBody>
          <a:bodyPr/>
          <a:lstStyle>
            <a:lvl1pPr marL="0" indent="0">
              <a:buNone/>
              <a:defRPr sz="3119"/>
            </a:lvl1pPr>
            <a:lvl2pPr marL="891220" indent="0">
              <a:buNone/>
              <a:defRPr sz="2729"/>
            </a:lvl2pPr>
            <a:lvl3pPr marL="1782440" indent="0">
              <a:buNone/>
              <a:defRPr sz="2339"/>
            </a:lvl3pPr>
            <a:lvl4pPr marL="2673660" indent="0">
              <a:buNone/>
              <a:defRPr sz="1949"/>
            </a:lvl4pPr>
            <a:lvl5pPr marL="3564880" indent="0">
              <a:buNone/>
              <a:defRPr sz="1949"/>
            </a:lvl5pPr>
            <a:lvl6pPr marL="4456100" indent="0">
              <a:buNone/>
              <a:defRPr sz="1949"/>
            </a:lvl6pPr>
            <a:lvl7pPr marL="5347320" indent="0">
              <a:buNone/>
              <a:defRPr sz="1949"/>
            </a:lvl7pPr>
            <a:lvl8pPr marL="6238540" indent="0">
              <a:buNone/>
              <a:defRPr sz="1949"/>
            </a:lvl8pPr>
            <a:lvl9pPr marL="7129760" indent="0">
              <a:buNone/>
              <a:defRPr sz="1949"/>
            </a:lvl9pPr>
          </a:lstStyle>
          <a:p>
            <a:pPr lvl="0"/>
            <a:r>
              <a:rPr lang="en-US"/>
              <a:t>Click to edit Master text styles</a:t>
            </a:r>
          </a:p>
        </p:txBody>
      </p:sp>
      <p:sp>
        <p:nvSpPr>
          <p:cNvPr id="5" name="Date Placeholder 4"/>
          <p:cNvSpPr>
            <a:spLocks noGrp="1"/>
          </p:cNvSpPr>
          <p:nvPr>
            <p:ph type="dt" sz="half" idx="10"/>
          </p:nvPr>
        </p:nvSpPr>
        <p:spPr/>
        <p:txBody>
          <a:bodyPr/>
          <a:lstStyle/>
          <a:p>
            <a:fld id="{32380C9D-CBF6-42EF-8987-71BA080627CD}" type="datetime1">
              <a:rPr lang="en-US" smtClean="0"/>
              <a:t>4/15/17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041" y="891222"/>
            <a:ext cx="7665302" cy="3119279"/>
          </a:xfrm>
        </p:spPr>
        <p:txBody>
          <a:bodyPr anchor="b"/>
          <a:lstStyle>
            <a:lvl1pPr>
              <a:defRPr sz="62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03842" y="1924794"/>
            <a:ext cx="12031772" cy="9500185"/>
          </a:xfrm>
        </p:spPr>
        <p:txBody>
          <a:bodyPr anchor="t"/>
          <a:lstStyle>
            <a:lvl1pPr marL="0" indent="0">
              <a:buNone/>
              <a:defRPr sz="6238"/>
            </a:lvl1pPr>
            <a:lvl2pPr marL="891220" indent="0">
              <a:buNone/>
              <a:defRPr sz="5458"/>
            </a:lvl2pPr>
            <a:lvl3pPr marL="1782440" indent="0">
              <a:buNone/>
              <a:defRPr sz="4678"/>
            </a:lvl3pPr>
            <a:lvl4pPr marL="2673660" indent="0">
              <a:buNone/>
              <a:defRPr sz="3899"/>
            </a:lvl4pPr>
            <a:lvl5pPr marL="3564880" indent="0">
              <a:buNone/>
              <a:defRPr sz="3899"/>
            </a:lvl5pPr>
            <a:lvl6pPr marL="4456100" indent="0">
              <a:buNone/>
              <a:defRPr sz="3899"/>
            </a:lvl6pPr>
            <a:lvl7pPr marL="5347320" indent="0">
              <a:buNone/>
              <a:defRPr sz="3899"/>
            </a:lvl7pPr>
            <a:lvl8pPr marL="6238540" indent="0">
              <a:buNone/>
              <a:defRPr sz="3899"/>
            </a:lvl8pPr>
            <a:lvl9pPr marL="7129760" indent="0">
              <a:buNone/>
              <a:defRPr sz="38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37041" y="4010501"/>
            <a:ext cx="7665302" cy="7429950"/>
          </a:xfrm>
        </p:spPr>
        <p:txBody>
          <a:bodyPr/>
          <a:lstStyle>
            <a:lvl1pPr marL="0" indent="0">
              <a:buNone/>
              <a:defRPr sz="3119"/>
            </a:lvl1pPr>
            <a:lvl2pPr marL="891220" indent="0">
              <a:buNone/>
              <a:defRPr sz="2729"/>
            </a:lvl2pPr>
            <a:lvl3pPr marL="1782440" indent="0">
              <a:buNone/>
              <a:defRPr sz="2339"/>
            </a:lvl3pPr>
            <a:lvl4pPr marL="2673660" indent="0">
              <a:buNone/>
              <a:defRPr sz="1949"/>
            </a:lvl4pPr>
            <a:lvl5pPr marL="3564880" indent="0">
              <a:buNone/>
              <a:defRPr sz="1949"/>
            </a:lvl5pPr>
            <a:lvl6pPr marL="4456100" indent="0">
              <a:buNone/>
              <a:defRPr sz="1949"/>
            </a:lvl6pPr>
            <a:lvl7pPr marL="5347320" indent="0">
              <a:buNone/>
              <a:defRPr sz="1949"/>
            </a:lvl7pPr>
            <a:lvl8pPr marL="6238540" indent="0">
              <a:buNone/>
              <a:defRPr sz="1949"/>
            </a:lvl8pPr>
            <a:lvl9pPr marL="7129760" indent="0">
              <a:buNone/>
              <a:defRPr sz="1949"/>
            </a:lvl9pPr>
          </a:lstStyle>
          <a:p>
            <a:pPr lvl="0"/>
            <a:r>
              <a:rPr lang="en-US"/>
              <a:t>Click to edit Master text styles</a:t>
            </a:r>
          </a:p>
        </p:txBody>
      </p:sp>
      <p:sp>
        <p:nvSpPr>
          <p:cNvPr id="5" name="Date Placeholder 4"/>
          <p:cNvSpPr>
            <a:spLocks noGrp="1"/>
          </p:cNvSpPr>
          <p:nvPr>
            <p:ph type="dt" sz="half" idx="10"/>
          </p:nvPr>
        </p:nvSpPr>
        <p:spPr/>
        <p:txBody>
          <a:bodyPr/>
          <a:lstStyle/>
          <a:p>
            <a:fld id="{ADA1AFB0-C155-48EC-8BA8-CCD1EB702E7C}" type="datetime1">
              <a:rPr lang="en-US" smtClean="0"/>
              <a:t>4/15/17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3945" y="711741"/>
            <a:ext cx="20498574" cy="2583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33945" y="3558701"/>
            <a:ext cx="20498574" cy="8482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33944" y="12390470"/>
            <a:ext cx="5347454" cy="711740"/>
          </a:xfrm>
          <a:prstGeom prst="rect">
            <a:avLst/>
          </a:prstGeom>
        </p:spPr>
        <p:txBody>
          <a:bodyPr vert="horz" lIns="91440" tIns="45720" rIns="91440" bIns="45720" rtlCol="0" anchor="ctr"/>
          <a:lstStyle>
            <a:lvl1pPr algn="l">
              <a:defRPr sz="2339">
                <a:solidFill>
                  <a:schemeClr val="tx1">
                    <a:tint val="75000"/>
                  </a:schemeClr>
                </a:solidFill>
              </a:defRPr>
            </a:lvl1pPr>
          </a:lstStyle>
          <a:p>
            <a:fld id="{C5D6F499-0F42-43CC-94B7-308DA7B9533A}" type="datetime1">
              <a:rPr lang="en-US" smtClean="0"/>
              <a:t>4/15/17</a:t>
            </a:fld>
            <a:endParaRPr lang="en-US"/>
          </a:p>
        </p:txBody>
      </p:sp>
      <p:sp>
        <p:nvSpPr>
          <p:cNvPr id="5" name="Footer Placeholder 4"/>
          <p:cNvSpPr>
            <a:spLocks noGrp="1"/>
          </p:cNvSpPr>
          <p:nvPr>
            <p:ph type="ftr" sz="quarter" idx="3"/>
          </p:nvPr>
        </p:nvSpPr>
        <p:spPr>
          <a:xfrm>
            <a:off x="7872641" y="12390470"/>
            <a:ext cx="8021181" cy="711740"/>
          </a:xfrm>
          <a:prstGeom prst="rect">
            <a:avLst/>
          </a:prstGeom>
        </p:spPr>
        <p:txBody>
          <a:bodyPr vert="horz" lIns="91440" tIns="45720" rIns="91440" bIns="45720" rtlCol="0" anchor="ctr"/>
          <a:lstStyle>
            <a:lvl1pPr algn="ctr">
              <a:defRPr sz="233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785065" y="12390470"/>
            <a:ext cx="5347454" cy="711740"/>
          </a:xfrm>
          <a:prstGeom prst="rect">
            <a:avLst/>
          </a:prstGeom>
        </p:spPr>
        <p:txBody>
          <a:bodyPr vert="horz" lIns="91440" tIns="45720" rIns="91440" bIns="45720" rtlCol="0" anchor="ctr"/>
          <a:lstStyle>
            <a:lvl1pPr algn="r">
              <a:defRPr sz="2339">
                <a:solidFill>
                  <a:schemeClr val="tx1">
                    <a:tint val="75000"/>
                  </a:schemeClr>
                </a:solidFill>
              </a:defRPr>
            </a:lvl1pPr>
          </a:lstStyle>
          <a:p>
            <a:fld id="{E7AFC90E-8276-4409-9486-97887BD13FEA}" type="slidenum">
              <a:rPr lang="en-US" smtClean="0"/>
              <a:t>‹#›</a:t>
            </a:fld>
            <a:endParaRPr lang="en-US"/>
          </a:p>
        </p:txBody>
      </p:sp>
    </p:spTree>
    <p:extLst>
      <p:ext uri="{BB962C8B-B14F-4D97-AF65-F5344CB8AC3E}">
        <p14:creationId xmlns:p14="http://schemas.microsoft.com/office/powerpoint/2010/main" val="53268098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hf hdr="0" ftr="0" dt="0"/>
  <p:txStyles>
    <p:titleStyle>
      <a:lvl1pPr algn="l" defTabSz="1782440" rtl="0" eaLnBrk="1" latinLnBrk="0" hangingPunct="1">
        <a:lnSpc>
          <a:spcPct val="90000"/>
        </a:lnSpc>
        <a:spcBef>
          <a:spcPct val="0"/>
        </a:spcBef>
        <a:buNone/>
        <a:defRPr sz="8577" kern="1200">
          <a:solidFill>
            <a:schemeClr val="tx1"/>
          </a:solidFill>
          <a:latin typeface="+mj-lt"/>
          <a:ea typeface="+mj-ea"/>
          <a:cs typeface="+mj-cs"/>
        </a:defRPr>
      </a:lvl1pPr>
    </p:titleStyle>
    <p:bodyStyle>
      <a:lvl1pPr marL="445610" indent="-445610" algn="l" defTabSz="1782440" rtl="0" eaLnBrk="1" latinLnBrk="0" hangingPunct="1">
        <a:lnSpc>
          <a:spcPct val="90000"/>
        </a:lnSpc>
        <a:spcBef>
          <a:spcPts val="1949"/>
        </a:spcBef>
        <a:buFont typeface="Arial" panose="020B0604020202020204" pitchFamily="34" charset="0"/>
        <a:buChar char="•"/>
        <a:defRPr sz="5458" kern="1200">
          <a:solidFill>
            <a:schemeClr val="tx1"/>
          </a:solidFill>
          <a:latin typeface="+mn-lt"/>
          <a:ea typeface="+mn-ea"/>
          <a:cs typeface="+mn-cs"/>
        </a:defRPr>
      </a:lvl1pPr>
      <a:lvl2pPr marL="1336830" indent="-445610" algn="l" defTabSz="1782440" rtl="0" eaLnBrk="1" latinLnBrk="0" hangingPunct="1">
        <a:lnSpc>
          <a:spcPct val="90000"/>
        </a:lnSpc>
        <a:spcBef>
          <a:spcPts val="975"/>
        </a:spcBef>
        <a:buFont typeface="Arial" panose="020B0604020202020204" pitchFamily="34" charset="0"/>
        <a:buChar char="•"/>
        <a:defRPr sz="4678" kern="1200">
          <a:solidFill>
            <a:schemeClr val="tx1"/>
          </a:solidFill>
          <a:latin typeface="+mn-lt"/>
          <a:ea typeface="+mn-ea"/>
          <a:cs typeface="+mn-cs"/>
        </a:defRPr>
      </a:lvl2pPr>
      <a:lvl3pPr marL="2228050" indent="-445610" algn="l" defTabSz="1782440" rtl="0" eaLnBrk="1" latinLnBrk="0" hangingPunct="1">
        <a:lnSpc>
          <a:spcPct val="90000"/>
        </a:lnSpc>
        <a:spcBef>
          <a:spcPts val="975"/>
        </a:spcBef>
        <a:buFont typeface="Arial" panose="020B0604020202020204" pitchFamily="34" charset="0"/>
        <a:buChar char="•"/>
        <a:defRPr sz="3899" kern="1200">
          <a:solidFill>
            <a:schemeClr val="tx1"/>
          </a:solidFill>
          <a:latin typeface="+mn-lt"/>
          <a:ea typeface="+mn-ea"/>
          <a:cs typeface="+mn-cs"/>
        </a:defRPr>
      </a:lvl3pPr>
      <a:lvl4pPr marL="31192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4pPr>
      <a:lvl5pPr marL="401049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5pPr>
      <a:lvl6pPr marL="490171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6pPr>
      <a:lvl7pPr marL="579293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7pPr>
      <a:lvl8pPr marL="668415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8pPr>
      <a:lvl9pPr marL="75753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9pPr>
    </p:bodyStyle>
    <p:otherStyle>
      <a:defPPr>
        <a:defRPr lang="en-US"/>
      </a:defPPr>
      <a:lvl1pPr marL="0" algn="l" defTabSz="1782440" rtl="0" eaLnBrk="1" latinLnBrk="0" hangingPunct="1">
        <a:defRPr sz="3509" kern="1200">
          <a:solidFill>
            <a:schemeClr val="tx1"/>
          </a:solidFill>
          <a:latin typeface="+mn-lt"/>
          <a:ea typeface="+mn-ea"/>
          <a:cs typeface="+mn-cs"/>
        </a:defRPr>
      </a:lvl1pPr>
      <a:lvl2pPr marL="891220" algn="l" defTabSz="1782440" rtl="0" eaLnBrk="1" latinLnBrk="0" hangingPunct="1">
        <a:defRPr sz="3509" kern="1200">
          <a:solidFill>
            <a:schemeClr val="tx1"/>
          </a:solidFill>
          <a:latin typeface="+mn-lt"/>
          <a:ea typeface="+mn-ea"/>
          <a:cs typeface="+mn-cs"/>
        </a:defRPr>
      </a:lvl2pPr>
      <a:lvl3pPr marL="1782440" algn="l" defTabSz="1782440" rtl="0" eaLnBrk="1" latinLnBrk="0" hangingPunct="1">
        <a:defRPr sz="3509" kern="1200">
          <a:solidFill>
            <a:schemeClr val="tx1"/>
          </a:solidFill>
          <a:latin typeface="+mn-lt"/>
          <a:ea typeface="+mn-ea"/>
          <a:cs typeface="+mn-cs"/>
        </a:defRPr>
      </a:lvl3pPr>
      <a:lvl4pPr marL="2673660" algn="l" defTabSz="1782440" rtl="0" eaLnBrk="1" latinLnBrk="0" hangingPunct="1">
        <a:defRPr sz="3509" kern="1200">
          <a:solidFill>
            <a:schemeClr val="tx1"/>
          </a:solidFill>
          <a:latin typeface="+mn-lt"/>
          <a:ea typeface="+mn-ea"/>
          <a:cs typeface="+mn-cs"/>
        </a:defRPr>
      </a:lvl4pPr>
      <a:lvl5pPr marL="3564880" algn="l" defTabSz="1782440" rtl="0" eaLnBrk="1" latinLnBrk="0" hangingPunct="1">
        <a:defRPr sz="3509" kern="1200">
          <a:solidFill>
            <a:schemeClr val="tx1"/>
          </a:solidFill>
          <a:latin typeface="+mn-lt"/>
          <a:ea typeface="+mn-ea"/>
          <a:cs typeface="+mn-cs"/>
        </a:defRPr>
      </a:lvl5pPr>
      <a:lvl6pPr marL="4456100" algn="l" defTabSz="1782440" rtl="0" eaLnBrk="1" latinLnBrk="0" hangingPunct="1">
        <a:defRPr sz="3509" kern="1200">
          <a:solidFill>
            <a:schemeClr val="tx1"/>
          </a:solidFill>
          <a:latin typeface="+mn-lt"/>
          <a:ea typeface="+mn-ea"/>
          <a:cs typeface="+mn-cs"/>
        </a:defRPr>
      </a:lvl6pPr>
      <a:lvl7pPr marL="5347320" algn="l" defTabSz="1782440" rtl="0" eaLnBrk="1" latinLnBrk="0" hangingPunct="1">
        <a:defRPr sz="3509" kern="1200">
          <a:solidFill>
            <a:schemeClr val="tx1"/>
          </a:solidFill>
          <a:latin typeface="+mn-lt"/>
          <a:ea typeface="+mn-ea"/>
          <a:cs typeface="+mn-cs"/>
        </a:defRPr>
      </a:lvl7pPr>
      <a:lvl8pPr marL="6238540" algn="l" defTabSz="1782440" rtl="0" eaLnBrk="1" latinLnBrk="0" hangingPunct="1">
        <a:defRPr sz="3509" kern="1200">
          <a:solidFill>
            <a:schemeClr val="tx1"/>
          </a:solidFill>
          <a:latin typeface="+mn-lt"/>
          <a:ea typeface="+mn-ea"/>
          <a:cs typeface="+mn-cs"/>
        </a:defRPr>
      </a:lvl8pPr>
      <a:lvl9pPr marL="7129760" algn="l" defTabSz="1782440" rtl="0" eaLnBrk="1" latinLnBrk="0" hangingPunct="1">
        <a:defRPr sz="35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docs.google.com/presentation/d/1vYmR0lNwAagBLygEWbJ0dStgttIoclFud4BzidOwkq4/edit#slide=id.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9930" y="526957"/>
            <a:ext cx="11156287" cy="4032129"/>
          </a:xfrm>
          <a:prstGeom prst="rect">
            <a:avLst/>
          </a:prstGeom>
          <a:noFill/>
        </p:spPr>
        <p:txBody>
          <a:bodyPr wrap="square" rtlCol="0">
            <a:spAutoFit/>
          </a:bodyPr>
          <a:lstStyle/>
          <a:p>
            <a:pPr algn="ctr"/>
            <a:r>
              <a:rPr lang="en-US" sz="12801" dirty="0">
                <a:solidFill>
                  <a:srgbClr val="0070C0"/>
                </a:solidFill>
              </a:rPr>
              <a:t>Thrombolytic therapy</a:t>
            </a:r>
          </a:p>
        </p:txBody>
      </p:sp>
      <p:sp>
        <p:nvSpPr>
          <p:cNvPr id="3" name="TextBox 2"/>
          <p:cNvSpPr txBox="1"/>
          <p:nvPr/>
        </p:nvSpPr>
        <p:spPr>
          <a:xfrm>
            <a:off x="5929930" y="5077872"/>
            <a:ext cx="17754599" cy="4524315"/>
          </a:xfrm>
          <a:prstGeom prst="rect">
            <a:avLst/>
          </a:prstGeom>
          <a:noFill/>
        </p:spPr>
        <p:txBody>
          <a:bodyPr wrap="square" rtlCol="0">
            <a:spAutoFit/>
          </a:bodyPr>
          <a:lstStyle/>
          <a:p>
            <a:r>
              <a:rPr lang="en-US" sz="4800" dirty="0">
                <a:solidFill>
                  <a:schemeClr val="accent4">
                    <a:lumMod val="75000"/>
                  </a:schemeClr>
                </a:solidFill>
              </a:rPr>
              <a:t>OBJECTIVES:</a:t>
            </a:r>
          </a:p>
          <a:p>
            <a:pPr marL="685800" indent="-685800">
              <a:buFont typeface="Arial" charset="0"/>
              <a:buChar char="•"/>
            </a:pPr>
            <a:r>
              <a:rPr lang="en-US" sz="4800" dirty="0">
                <a:solidFill>
                  <a:schemeClr val="accent4">
                    <a:lumMod val="75000"/>
                  </a:schemeClr>
                </a:solidFill>
              </a:rPr>
              <a:t>To know mechanism of action of thrombolytic therapy. </a:t>
            </a:r>
          </a:p>
          <a:p>
            <a:pPr marL="685800" indent="-685800">
              <a:buFont typeface="Arial" charset="0"/>
              <a:buChar char="•"/>
            </a:pPr>
            <a:r>
              <a:rPr lang="en-US" sz="4800" dirty="0">
                <a:solidFill>
                  <a:schemeClr val="accent4">
                    <a:lumMod val="75000"/>
                  </a:schemeClr>
                </a:solidFill>
              </a:rPr>
              <a:t>To differentiate between different types of thrombolytic drugs. </a:t>
            </a:r>
          </a:p>
          <a:p>
            <a:pPr marL="685800" indent="-685800">
              <a:buFont typeface="Arial" charset="0"/>
              <a:buChar char="•"/>
            </a:pPr>
            <a:r>
              <a:rPr lang="en-US" sz="4800" dirty="0">
                <a:solidFill>
                  <a:schemeClr val="accent4">
                    <a:lumMod val="75000"/>
                  </a:schemeClr>
                </a:solidFill>
              </a:rPr>
              <a:t>To describe indications, side effects and contraindications of thrombolytic drugs. </a:t>
            </a:r>
          </a:p>
          <a:p>
            <a:pPr marL="685800" indent="-685800">
              <a:buFont typeface="Arial" charset="0"/>
              <a:buChar char="•"/>
            </a:pPr>
            <a:r>
              <a:rPr lang="en-US" sz="4800" dirty="0">
                <a:solidFill>
                  <a:schemeClr val="accent4">
                    <a:lumMod val="75000"/>
                  </a:schemeClr>
                </a:solidFill>
              </a:rPr>
              <a:t>To recognize the mechanism, uses and side effects of anti-</a:t>
            </a:r>
            <a:r>
              <a:rPr lang="en-US" sz="4800" dirty="0" err="1">
                <a:solidFill>
                  <a:schemeClr val="accent4">
                    <a:lumMod val="75000"/>
                  </a:schemeClr>
                </a:solidFill>
              </a:rPr>
              <a:t>plasmins</a:t>
            </a:r>
            <a:r>
              <a:rPr lang="en-US" sz="4800" dirty="0">
                <a:solidFill>
                  <a:schemeClr val="accent4">
                    <a:lumMod val="75000"/>
                  </a:schemeClr>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05" y="4113245"/>
            <a:ext cx="3877389" cy="3226785"/>
          </a:xfrm>
          <a:prstGeom prst="rect">
            <a:avLst/>
          </a:prstGeom>
        </p:spPr>
      </p:pic>
    </p:spTree>
    <p:extLst>
      <p:ext uri="{BB962C8B-B14F-4D97-AF65-F5344CB8AC3E}">
        <p14:creationId xmlns:p14="http://schemas.microsoft.com/office/powerpoint/2010/main" val="805842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10566400" cy="10556736"/>
          </a:xfrm>
          <a:prstGeom prst="rect">
            <a:avLst/>
          </a:prstGeom>
          <a:noFill/>
        </p:spPr>
        <p:txBody>
          <a:bodyPr wrap="square" rtlCol="0">
            <a:spAutoFit/>
          </a:bodyPr>
          <a:lstStyle/>
          <a:p>
            <a:r>
              <a:rPr lang="en-US" sz="3200" b="1" u="sng" dirty="0">
                <a:solidFill>
                  <a:srgbClr val="0070C0"/>
                </a:solidFill>
              </a:rPr>
              <a:t>Thrombolytic drugs: </a:t>
            </a:r>
          </a:p>
          <a:p>
            <a:r>
              <a:rPr lang="en-US" sz="2800" dirty="0"/>
              <a:t>Acute thromboembolic disease in selected patients may be treated by the administration of agents that activate the conversion of plasminogen to plasmin, a serine protease that hydrolyzes fibrin and, thus, dissolves clots. </a:t>
            </a:r>
            <a:r>
              <a:rPr lang="en-US" sz="2800" i="1" dirty="0"/>
              <a:t>Streptokinase</a:t>
            </a:r>
            <a:r>
              <a:rPr lang="en-US" sz="2800" dirty="0"/>
              <a:t>, one of the first such agents to be approved, causes a systemic fibrinolytic state that can lead to bleeding problems. </a:t>
            </a:r>
            <a:r>
              <a:rPr lang="en-US" sz="2800" i="1" dirty="0" err="1"/>
              <a:t>Alteplase</a:t>
            </a:r>
            <a:r>
              <a:rPr lang="en-US" sz="2800" i="1" dirty="0"/>
              <a:t> </a:t>
            </a:r>
            <a:r>
              <a:rPr lang="en-US" sz="2800" dirty="0"/>
              <a:t>acts more locally on the thrombotic fibrin to produce fibrinolysis. </a:t>
            </a:r>
            <a:r>
              <a:rPr lang="en-US" sz="2800" i="1" dirty="0" err="1"/>
              <a:t>Urokinase</a:t>
            </a:r>
            <a:r>
              <a:rPr lang="en-US" sz="2800" i="1" dirty="0"/>
              <a:t> </a:t>
            </a:r>
            <a:r>
              <a:rPr lang="en-US" sz="2800" dirty="0"/>
              <a:t>is produced naturally in human kidneys and directly converts plasminogen into active plasmin. compares the thrombolytic agents. Fibrinolytic drugs may lyse both normal and pathologic thrombi. </a:t>
            </a:r>
          </a:p>
          <a:p>
            <a:endParaRPr lang="en-US" sz="2800" dirty="0"/>
          </a:p>
          <a:p>
            <a:pPr marL="514350" indent="-514350">
              <a:buFont typeface="+mj-lt"/>
              <a:buAutoNum type="alphaUcPeriod"/>
            </a:pPr>
            <a:r>
              <a:rPr lang="en-US" sz="3200" b="1" dirty="0">
                <a:solidFill>
                  <a:srgbClr val="0070C0"/>
                </a:solidFill>
              </a:rPr>
              <a:t>Common characteristics of thrombolytic agents: </a:t>
            </a:r>
          </a:p>
          <a:p>
            <a:pPr marL="514350" indent="-514350">
              <a:buFont typeface="+mj-lt"/>
              <a:buAutoNum type="arabicPeriod"/>
            </a:pPr>
            <a:r>
              <a:rPr lang="en-US" sz="2800" b="1" u="sng" dirty="0"/>
              <a:t>Mechanism of action: </a:t>
            </a:r>
            <a:r>
              <a:rPr lang="en-US" sz="2800" dirty="0"/>
              <a:t>The thrombolytic agents share some common features. All act either directly or indirectly to convert plasminogen to plasmin, which, in turn, cleaves fibrin, thus lysing thrombi. Clot dissolution and reperfusion occur with a higher frequency when therapy is initiated early after clot formation because clots become more resistant to lysis as they age. Unfortunately, increased local thrombi may occur as the clot dissolves, leading to enhanced platelet aggregation and thrombosis. Strategies to prevent this include administration of antiplatelet drugs, such as </a:t>
            </a:r>
            <a:r>
              <a:rPr lang="en-US" sz="2800" i="1" dirty="0"/>
              <a:t>aspirin</a:t>
            </a:r>
            <a:r>
              <a:rPr lang="en-US" sz="2800" dirty="0"/>
              <a:t>, or anti-</a:t>
            </a:r>
            <a:r>
              <a:rPr lang="en-US" sz="2800" dirty="0" err="1"/>
              <a:t>thrombotics</a:t>
            </a:r>
            <a:r>
              <a:rPr lang="en-US" sz="2800" dirty="0"/>
              <a:t> such as </a:t>
            </a:r>
            <a:r>
              <a:rPr lang="en-US" sz="2800" i="1" dirty="0"/>
              <a:t>heparin</a:t>
            </a:r>
            <a:r>
              <a:rPr lang="en-US" sz="2800" dirty="0"/>
              <a:t>.</a:t>
            </a:r>
          </a:p>
          <a:p>
            <a:pPr marL="514350" indent="-514350">
              <a:buFont typeface="+mj-lt"/>
              <a:buAutoNum type="arabicPeriod"/>
            </a:pPr>
            <a:endParaRPr lang="en-US" sz="2800" dirty="0"/>
          </a:p>
        </p:txBody>
      </p:sp>
      <p:sp>
        <p:nvSpPr>
          <p:cNvPr id="4" name="TextBox 3"/>
          <p:cNvSpPr txBox="1"/>
          <p:nvPr/>
        </p:nvSpPr>
        <p:spPr>
          <a:xfrm>
            <a:off x="11887200" y="1927086"/>
            <a:ext cx="11150600" cy="9140964"/>
          </a:xfrm>
          <a:prstGeom prst="rect">
            <a:avLst/>
          </a:prstGeom>
          <a:noFill/>
        </p:spPr>
        <p:txBody>
          <a:bodyPr wrap="square" rtlCol="0">
            <a:spAutoFit/>
          </a:bodyPr>
          <a:lstStyle/>
          <a:p>
            <a:pPr marL="514350" indent="-514350">
              <a:buFont typeface="+mj-lt"/>
              <a:buAutoNum type="arabicPeriod" startAt="2"/>
            </a:pPr>
            <a:r>
              <a:rPr lang="en-US" sz="2800" b="1" u="sng" dirty="0"/>
              <a:t>Therapeutic use: </a:t>
            </a:r>
            <a:r>
              <a:rPr lang="en-US" sz="2800" dirty="0"/>
              <a:t>Originally used for the treatment of DVT and serious PE, thrombolytic drugs are now being used less frequently for these conditions. Their tendency to cause bleeding has also blunted their use in treating acute peripheral arterial thrombosis or MI. For MI, intracoronary delivery of the drugs is the most reliable in terms of achieving recanalization. However, cardiac catheterization may not be possible in the 2- to 6-hour “therapeutic window,” beyond which </a:t>
            </a:r>
            <a:r>
              <a:rPr lang="en-US" sz="2800" dirty="0" err="1"/>
              <a:t>signicant</a:t>
            </a:r>
            <a:r>
              <a:rPr lang="en-US" sz="2800" dirty="0"/>
              <a:t> myocardial salvage becomes less likely. Thus, thrombolytic agents are usually administered intravenously. Thrombolytic agents are helpful in restoring catheter and shunt function, by lysing clots causing occlusions. They are also used to dissolve clots that result in strokes. </a:t>
            </a:r>
          </a:p>
          <a:p>
            <a:pPr marL="514350" indent="-514350">
              <a:buFont typeface="+mj-lt"/>
              <a:buAutoNum type="arabicPeriod" startAt="2"/>
            </a:pPr>
            <a:endParaRPr lang="en-US" sz="2800" dirty="0"/>
          </a:p>
          <a:p>
            <a:pPr marL="514350" indent="-514350">
              <a:buFont typeface="+mj-lt"/>
              <a:buAutoNum type="arabicPeriod" startAt="2"/>
            </a:pPr>
            <a:r>
              <a:rPr lang="en-US" sz="2800" b="1" u="sng" dirty="0"/>
              <a:t>Adverse effects: </a:t>
            </a:r>
            <a:r>
              <a:rPr lang="en-US" sz="2800" dirty="0"/>
              <a:t>The thrombolytic agents do not distinguish between the fibrin of an unwanted thrombus and the fibrin of a beneficial hemostatic plug. Thus, hemorrhage is a major side effect. For example, a previously unsuspected lesion, such as a gastric ulcer, may hemorrhage following injection of a thrombolytic agent. These drugs are contraindicated in pregnancy, and in patients with healing wounds, a history of cerebrovascular accident, brain tumor, head trauma, intracranial bleeding, and metastatic cancer. </a:t>
            </a:r>
          </a:p>
          <a:p>
            <a:pPr marL="514350" indent="-514350">
              <a:buFont typeface="+mj-lt"/>
              <a:buAutoNum type="arabicPeriod" startAt="2"/>
            </a:pPr>
            <a:endParaRPr lang="en-US" sz="2800" b="1" u="sng" dirty="0"/>
          </a:p>
        </p:txBody>
      </p:sp>
      <p:sp>
        <p:nvSpPr>
          <p:cNvPr id="6" name="TextBox 5"/>
          <p:cNvSpPr txBox="1"/>
          <p:nvPr/>
        </p:nvSpPr>
        <p:spPr>
          <a:xfrm>
            <a:off x="0" y="228600"/>
            <a:ext cx="23766463" cy="707886"/>
          </a:xfrm>
          <a:prstGeom prst="rect">
            <a:avLst/>
          </a:prstGeom>
          <a:noFill/>
        </p:spPr>
        <p:txBody>
          <a:bodyPr wrap="square" rtlCol="0">
            <a:spAutoFit/>
          </a:bodyPr>
          <a:lstStyle/>
          <a:p>
            <a:pPr algn="ctr"/>
            <a:r>
              <a:rPr lang="en-US" sz="4000" b="1" i="1" u="sng" dirty="0">
                <a:solidFill>
                  <a:srgbClr val="0070C0"/>
                </a:solidFill>
              </a:rPr>
              <a:t>Lippincott’s</a:t>
            </a:r>
          </a:p>
        </p:txBody>
      </p:sp>
    </p:spTree>
    <p:extLst>
      <p:ext uri="{BB962C8B-B14F-4D97-AF65-F5344CB8AC3E}">
        <p14:creationId xmlns:p14="http://schemas.microsoft.com/office/powerpoint/2010/main" val="315989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800" y="812800"/>
            <a:ext cx="10769600" cy="10064294"/>
          </a:xfrm>
          <a:prstGeom prst="rect">
            <a:avLst/>
          </a:prstGeom>
          <a:noFill/>
        </p:spPr>
        <p:txBody>
          <a:bodyPr wrap="square" rtlCol="0">
            <a:spAutoFit/>
          </a:bodyPr>
          <a:lstStyle/>
          <a:p>
            <a:pPr marL="514350" indent="-514350">
              <a:buFont typeface="+mj-lt"/>
              <a:buAutoNum type="alphaUcPeriod" startAt="2"/>
            </a:pPr>
            <a:r>
              <a:rPr lang="en-US" sz="3200" b="1" dirty="0" err="1">
                <a:solidFill>
                  <a:srgbClr val="0070C0"/>
                </a:solidFill>
              </a:rPr>
              <a:t>Alteplase</a:t>
            </a:r>
            <a:r>
              <a:rPr lang="en-US" sz="3200" b="1" dirty="0">
                <a:solidFill>
                  <a:srgbClr val="0070C0"/>
                </a:solidFill>
              </a:rPr>
              <a:t>, </a:t>
            </a:r>
            <a:r>
              <a:rPr lang="en-US" sz="3200" b="1" dirty="0" err="1">
                <a:solidFill>
                  <a:srgbClr val="0070C0"/>
                </a:solidFill>
              </a:rPr>
              <a:t>reteplase</a:t>
            </a:r>
            <a:r>
              <a:rPr lang="en-US" sz="3200" b="1" dirty="0">
                <a:solidFill>
                  <a:srgbClr val="0070C0"/>
                </a:solidFill>
              </a:rPr>
              <a:t>, and </a:t>
            </a:r>
            <a:r>
              <a:rPr lang="en-US" sz="3200" b="1" dirty="0" err="1">
                <a:solidFill>
                  <a:srgbClr val="0070C0"/>
                </a:solidFill>
              </a:rPr>
              <a:t>tenecteplase</a:t>
            </a:r>
            <a:r>
              <a:rPr lang="en-US" sz="3200" b="1" dirty="0">
                <a:solidFill>
                  <a:srgbClr val="0070C0"/>
                </a:solidFill>
              </a:rPr>
              <a:t>: </a:t>
            </a:r>
          </a:p>
          <a:p>
            <a:pPr lvl="1"/>
            <a:r>
              <a:rPr lang="en-US" sz="2800" i="1" dirty="0" err="1"/>
              <a:t>Alteplase</a:t>
            </a:r>
            <a:r>
              <a:rPr lang="en-US" sz="2800" i="1" dirty="0"/>
              <a:t> </a:t>
            </a:r>
            <a:r>
              <a:rPr lang="en-US" sz="2800" dirty="0"/>
              <a:t>[AL-</a:t>
            </a:r>
            <a:r>
              <a:rPr lang="en-US" sz="2800" dirty="0" err="1"/>
              <a:t>teh</a:t>
            </a:r>
            <a:r>
              <a:rPr lang="en-US" sz="2800" dirty="0"/>
              <a:t>-place] (formerly known as </a:t>
            </a:r>
            <a:r>
              <a:rPr lang="en-US" sz="2800" i="1" dirty="0"/>
              <a:t>tissue plasminogen activator </a:t>
            </a:r>
            <a:r>
              <a:rPr lang="en-US" sz="2800" dirty="0"/>
              <a:t>or </a:t>
            </a:r>
            <a:r>
              <a:rPr lang="en-US" sz="2800" i="1" dirty="0" err="1"/>
              <a:t>tPA</a:t>
            </a:r>
            <a:r>
              <a:rPr lang="en-US" sz="2800" dirty="0"/>
              <a:t>) is a serine protease originally derived from cultured human melanoma cells. It is now obtained as a product of recombinant DNA technology. </a:t>
            </a:r>
            <a:r>
              <a:rPr lang="en-US" sz="2800" i="1" dirty="0" err="1"/>
              <a:t>Reteplase</a:t>
            </a:r>
            <a:r>
              <a:rPr lang="en-US" sz="2800" i="1" dirty="0"/>
              <a:t> </a:t>
            </a:r>
            <a:r>
              <a:rPr lang="en-US" sz="2800" dirty="0"/>
              <a:t>[RE-</a:t>
            </a:r>
            <a:r>
              <a:rPr lang="en-US" sz="2800" dirty="0" err="1"/>
              <a:t>teh</a:t>
            </a:r>
            <a:r>
              <a:rPr lang="en-US" sz="2800" dirty="0"/>
              <a:t>-place] is a genetically engineered, smaller derivative of recombinant </a:t>
            </a:r>
            <a:r>
              <a:rPr lang="en-US" sz="2800" dirty="0" err="1"/>
              <a:t>tPA</a:t>
            </a:r>
            <a:r>
              <a:rPr lang="en-US" sz="2800" dirty="0"/>
              <a:t>. </a:t>
            </a:r>
            <a:r>
              <a:rPr lang="en-US" sz="2800" i="1" dirty="0" err="1"/>
              <a:t>Tenecteplase</a:t>
            </a:r>
            <a:r>
              <a:rPr lang="en-US" sz="2800" i="1" dirty="0"/>
              <a:t> </a:t>
            </a:r>
            <a:r>
              <a:rPr lang="en-US" sz="2800" dirty="0"/>
              <a:t>[ten-EK-</a:t>
            </a:r>
            <a:r>
              <a:rPr lang="en-US" sz="2800" dirty="0" err="1"/>
              <a:t>te</a:t>
            </a:r>
            <a:r>
              <a:rPr lang="en-US" sz="2800" dirty="0"/>
              <a:t>-place] is another recombinant </a:t>
            </a:r>
            <a:r>
              <a:rPr lang="en-US" sz="2800" dirty="0" err="1"/>
              <a:t>tPA</a:t>
            </a:r>
            <a:r>
              <a:rPr lang="en-US" sz="2800" dirty="0"/>
              <a:t> with a longer half-life and greater binding affinity for fibrin than </a:t>
            </a:r>
            <a:r>
              <a:rPr lang="en-US" sz="2800" i="1" dirty="0" err="1"/>
              <a:t>alteplase</a:t>
            </a:r>
            <a:r>
              <a:rPr lang="en-US" sz="2800" dirty="0"/>
              <a:t>. </a:t>
            </a:r>
            <a:r>
              <a:rPr lang="en-US" sz="2800" i="1" dirty="0" err="1"/>
              <a:t>Alteplase</a:t>
            </a:r>
            <a:r>
              <a:rPr lang="en-US" sz="2800" i="1" dirty="0"/>
              <a:t> </a:t>
            </a:r>
            <a:r>
              <a:rPr lang="en-US" sz="2800" dirty="0"/>
              <a:t>has a low affinity for free plasminogen in the plasma, but it rapidly activates plasminogen that is bound to fibrin in a thrombus or a hemostatic plug. Thus, </a:t>
            </a:r>
            <a:r>
              <a:rPr lang="en-US" sz="2800" i="1" dirty="0" err="1"/>
              <a:t>alteplase</a:t>
            </a:r>
            <a:r>
              <a:rPr lang="en-US" sz="2800" i="1" dirty="0"/>
              <a:t> </a:t>
            </a:r>
            <a:r>
              <a:rPr lang="en-US" sz="2800" dirty="0"/>
              <a:t>is said to be “fibrin selective” at low doses. </a:t>
            </a:r>
            <a:r>
              <a:rPr lang="en-US" sz="2800" i="1" dirty="0" err="1"/>
              <a:t>Alteplase</a:t>
            </a:r>
            <a:r>
              <a:rPr lang="en-US" sz="2800" i="1" dirty="0"/>
              <a:t> </a:t>
            </a:r>
            <a:r>
              <a:rPr lang="en-US" sz="2800" dirty="0"/>
              <a:t>is approved for the treatment of MI, massive PE, and acute ischemic stroke. </a:t>
            </a:r>
            <a:r>
              <a:rPr lang="en-US" sz="2800" i="1" dirty="0" err="1"/>
              <a:t>Reteplase</a:t>
            </a:r>
            <a:r>
              <a:rPr lang="en-US" sz="2800" i="1" dirty="0"/>
              <a:t> </a:t>
            </a:r>
            <a:r>
              <a:rPr lang="en-US" sz="2800" dirty="0"/>
              <a:t>and </a:t>
            </a:r>
            <a:r>
              <a:rPr lang="en-US" sz="2800" i="1" dirty="0" err="1"/>
              <a:t>tenecteplase</a:t>
            </a:r>
            <a:r>
              <a:rPr lang="en-US" sz="2800" i="1" dirty="0"/>
              <a:t> </a:t>
            </a:r>
            <a:r>
              <a:rPr lang="en-US" sz="2800" dirty="0"/>
              <a:t>are approved only for use in acute MI, although </a:t>
            </a:r>
            <a:r>
              <a:rPr lang="en-US" sz="2800" i="1" dirty="0" err="1"/>
              <a:t>reteplase</a:t>
            </a:r>
            <a:r>
              <a:rPr lang="en-US" sz="2800" i="1" dirty="0"/>
              <a:t> </a:t>
            </a:r>
            <a:r>
              <a:rPr lang="en-US" sz="2800" dirty="0"/>
              <a:t>may be used off-label in DVT and massive PE. </a:t>
            </a:r>
            <a:endParaRPr lang="en-US" sz="3200" dirty="0"/>
          </a:p>
          <a:p>
            <a:pPr lvl="1"/>
            <a:r>
              <a:rPr lang="en-US" sz="2800" i="1" dirty="0" err="1"/>
              <a:t>Alteplase</a:t>
            </a:r>
            <a:r>
              <a:rPr lang="en-US" sz="2800" i="1" dirty="0"/>
              <a:t> </a:t>
            </a:r>
            <a:r>
              <a:rPr lang="en-US" sz="2800" dirty="0"/>
              <a:t>has a very short half-life (5 to 30 minutes), and therefore, 10% of the total dose is injected intravenously as a bolus and the remaining drug is administered over 60 minutes. Both </a:t>
            </a:r>
            <a:r>
              <a:rPr lang="en-US" sz="2800" i="1" dirty="0" err="1"/>
              <a:t>reteplase</a:t>
            </a:r>
            <a:r>
              <a:rPr lang="en-US" sz="2800" i="1" dirty="0"/>
              <a:t> </a:t>
            </a:r>
            <a:r>
              <a:rPr lang="en-US" sz="2800" dirty="0"/>
              <a:t>and </a:t>
            </a:r>
            <a:r>
              <a:rPr lang="en-US" sz="2800" i="1" dirty="0" err="1"/>
              <a:t>tenecteplase</a:t>
            </a:r>
            <a:r>
              <a:rPr lang="en-US" sz="2800" i="1" dirty="0"/>
              <a:t> </a:t>
            </a:r>
            <a:r>
              <a:rPr lang="en-US" sz="2800" dirty="0"/>
              <a:t>have longer half-lives and, therefore, may be administered as an intravenous bolus. </a:t>
            </a:r>
            <a:r>
              <a:rPr lang="en-US" sz="2800" i="1" dirty="0" err="1"/>
              <a:t>Alteplase</a:t>
            </a:r>
            <a:r>
              <a:rPr lang="en-US" sz="2800" i="1" dirty="0"/>
              <a:t> </a:t>
            </a:r>
            <a:r>
              <a:rPr lang="en-US" sz="2800" dirty="0"/>
              <a:t>may cause </a:t>
            </a:r>
            <a:r>
              <a:rPr lang="en-US" sz="2800" dirty="0" err="1"/>
              <a:t>orolingual</a:t>
            </a:r>
            <a:r>
              <a:rPr lang="en-US" sz="2800" dirty="0"/>
              <a:t> angioedema, and there may be an increased risk of this effect when combined with angiotensin-converting enzyme (ACE) inhibitors. </a:t>
            </a:r>
          </a:p>
          <a:p>
            <a:pPr lvl="1"/>
            <a:endParaRPr lang="en-US" sz="2800" dirty="0"/>
          </a:p>
        </p:txBody>
      </p:sp>
      <p:sp>
        <p:nvSpPr>
          <p:cNvPr id="3" name="TextBox 2"/>
          <p:cNvSpPr txBox="1"/>
          <p:nvPr/>
        </p:nvSpPr>
        <p:spPr>
          <a:xfrm>
            <a:off x="12674600" y="812800"/>
            <a:ext cx="10744200" cy="9387185"/>
          </a:xfrm>
          <a:prstGeom prst="rect">
            <a:avLst/>
          </a:prstGeom>
          <a:noFill/>
        </p:spPr>
        <p:txBody>
          <a:bodyPr wrap="square" rtlCol="0">
            <a:spAutoFit/>
          </a:bodyPr>
          <a:lstStyle/>
          <a:p>
            <a:pPr marL="514350" indent="-514350">
              <a:buFont typeface="+mj-lt"/>
              <a:buAutoNum type="alphaUcPeriod" startAt="3"/>
            </a:pPr>
            <a:r>
              <a:rPr lang="en-US" sz="3200" b="1" dirty="0">
                <a:solidFill>
                  <a:srgbClr val="0070C0"/>
                </a:solidFill>
              </a:rPr>
              <a:t>Streptokinase: </a:t>
            </a:r>
            <a:endParaRPr lang="en-US" sz="3200" dirty="0">
              <a:solidFill>
                <a:srgbClr val="0070C0"/>
              </a:solidFill>
            </a:endParaRPr>
          </a:p>
          <a:p>
            <a:pPr lvl="1"/>
            <a:r>
              <a:rPr lang="en-US" sz="2800" i="1" dirty="0"/>
              <a:t>Streptokinase </a:t>
            </a:r>
            <a:r>
              <a:rPr lang="en-US" sz="2800" dirty="0"/>
              <a:t>[strep-toe-KYE-</a:t>
            </a:r>
            <a:r>
              <a:rPr lang="en-US" sz="2800" dirty="0" err="1"/>
              <a:t>nase</a:t>
            </a:r>
            <a:r>
              <a:rPr lang="en-US" sz="2800" dirty="0"/>
              <a:t>] is an extracellular protein purified from culture broths of group C β-hemolytic streptococci. It forms an active one-to-one complex with plasminogen. This enzymatically active complex converts un-complexed plasminogen to the active enzyme plasmin. In addition to the hydrolysis of fibrin plugs, the complex also catalyzes the degradation of fibrinogen, as well as clotting factors V and VII. With the advent of newer agents, </a:t>
            </a:r>
            <a:r>
              <a:rPr lang="en-US" sz="2800" i="1" dirty="0"/>
              <a:t>streptokinase </a:t>
            </a:r>
            <a:r>
              <a:rPr lang="en-US" sz="2800" dirty="0"/>
              <a:t>is rarely used and is no longer available in many markets. </a:t>
            </a:r>
          </a:p>
          <a:p>
            <a:pPr lvl="1"/>
            <a:endParaRPr lang="en-US" sz="3200" b="1" dirty="0"/>
          </a:p>
          <a:p>
            <a:pPr marL="514350" indent="-514350">
              <a:buFont typeface="+mj-lt"/>
              <a:buAutoNum type="alphaUcPeriod" startAt="4"/>
            </a:pPr>
            <a:r>
              <a:rPr lang="en-US" sz="3200" b="1" dirty="0" err="1">
                <a:solidFill>
                  <a:srgbClr val="0070C0"/>
                </a:solidFill>
              </a:rPr>
              <a:t>Urokinase</a:t>
            </a:r>
            <a:r>
              <a:rPr lang="en-US" sz="3200" b="1" dirty="0">
                <a:solidFill>
                  <a:srgbClr val="0070C0"/>
                </a:solidFill>
              </a:rPr>
              <a:t>: </a:t>
            </a:r>
          </a:p>
          <a:p>
            <a:pPr lvl="1"/>
            <a:r>
              <a:rPr lang="en-US" sz="2800" i="1" dirty="0" err="1"/>
              <a:t>Urokinase</a:t>
            </a:r>
            <a:r>
              <a:rPr lang="en-US" sz="2800" i="1" dirty="0"/>
              <a:t> </a:t>
            </a:r>
            <a:r>
              <a:rPr lang="en-US" sz="2800" dirty="0"/>
              <a:t>[URE-oh-KYE-</a:t>
            </a:r>
            <a:r>
              <a:rPr lang="en-US" sz="2800" dirty="0" err="1"/>
              <a:t>nase</a:t>
            </a:r>
            <a:r>
              <a:rPr lang="en-US" sz="2800" dirty="0"/>
              <a:t>] is produced naturally in the body by the kidneys. Therapeutic </a:t>
            </a:r>
            <a:r>
              <a:rPr lang="en-US" sz="2800" i="1" dirty="0" err="1"/>
              <a:t>urokinase</a:t>
            </a:r>
            <a:r>
              <a:rPr lang="en-US" sz="2800" i="1" dirty="0"/>
              <a:t> </a:t>
            </a:r>
            <a:r>
              <a:rPr lang="en-US" sz="2800" dirty="0"/>
              <a:t>is isolated from cultures of human kidney cells and has low antigenicity. </a:t>
            </a:r>
            <a:r>
              <a:rPr lang="en-US" sz="2800" i="1" dirty="0" err="1"/>
              <a:t>Urokinase</a:t>
            </a:r>
            <a:r>
              <a:rPr lang="en-US" sz="2800" i="1" dirty="0"/>
              <a:t> </a:t>
            </a:r>
            <a:r>
              <a:rPr lang="en-US" sz="2800" dirty="0"/>
              <a:t>directly cleaves the arginine–valine bond of plasminogen to yield active plasmin. It is only approved for lysis of pulmonary emboli. Off-label uses include treatment of acute MI, arterial thromboembolism, coronary artery thrombosis, and DVT. Its use has largely been supplanted by other agents with a more favorable benefit-to-risk ratio.</a:t>
            </a:r>
          </a:p>
          <a:p>
            <a:pPr lvl="1"/>
            <a:endParaRPr lang="en-US" sz="3200" dirty="0"/>
          </a:p>
        </p:txBody>
      </p:sp>
    </p:spTree>
    <p:extLst>
      <p:ext uri="{BB962C8B-B14F-4D97-AF65-F5344CB8AC3E}">
        <p14:creationId xmlns:p14="http://schemas.microsoft.com/office/powerpoint/2010/main" val="106484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457200"/>
            <a:ext cx="11328400" cy="10679847"/>
          </a:xfrm>
          <a:prstGeom prst="rect">
            <a:avLst/>
          </a:prstGeom>
          <a:noFill/>
        </p:spPr>
        <p:txBody>
          <a:bodyPr wrap="square" rtlCol="0">
            <a:spAutoFit/>
          </a:bodyPr>
          <a:lstStyle/>
          <a:p>
            <a:r>
              <a:rPr lang="en-US" sz="3200" b="1" u="sng" dirty="0">
                <a:solidFill>
                  <a:srgbClr val="0070C0"/>
                </a:solidFill>
              </a:rPr>
              <a:t>Drugs used to treat bleeding: </a:t>
            </a:r>
          </a:p>
          <a:p>
            <a:r>
              <a:rPr lang="en-US" sz="2800" dirty="0"/>
              <a:t>Bleeding problems may have their origin in naturally occurring pathologic conditions, such as hemophilia, or as a result of fibrinolytic states that may arise after GI surgery or prostatectomy. The use of anticoagulants may also give rise to hemorrhage. Certain natural proteins and </a:t>
            </a:r>
            <a:r>
              <a:rPr lang="en-US" sz="2800" i="1" dirty="0"/>
              <a:t>vitamin K</a:t>
            </a:r>
            <a:r>
              <a:rPr lang="en-US" sz="2800" dirty="0"/>
              <a:t>, as well as synthetic antagonists, are effective in controlling this bleeding. Concentrated preparations of coagulation factors are available from human donors. However, these preparations carry the risk of transferring viral infections. Blood transfusion is also an option for treating severe hemorrhage. </a:t>
            </a:r>
          </a:p>
          <a:p>
            <a:endParaRPr lang="en-US" sz="3200" dirty="0"/>
          </a:p>
          <a:p>
            <a:pPr marL="514350" indent="-514350">
              <a:buFont typeface="+mj-lt"/>
              <a:buAutoNum type="alphaUcPeriod"/>
            </a:pPr>
            <a:r>
              <a:rPr lang="en-US" sz="3200" b="1" dirty="0">
                <a:solidFill>
                  <a:srgbClr val="0070C0"/>
                </a:solidFill>
              </a:rPr>
              <a:t>Aminocaproic acid and tranexamic acid:</a:t>
            </a:r>
          </a:p>
          <a:p>
            <a:pPr lvl="1"/>
            <a:r>
              <a:rPr lang="en-US" sz="2800" dirty="0"/>
              <a:t>Fibrinolytic states can be controlled by the administration of </a:t>
            </a:r>
            <a:r>
              <a:rPr lang="en-US" sz="2800" i="1" dirty="0" err="1"/>
              <a:t>aminocaproic</a:t>
            </a:r>
            <a:r>
              <a:rPr lang="en-US" sz="2800" i="1" dirty="0"/>
              <a:t> </a:t>
            </a:r>
            <a:r>
              <a:rPr lang="en-US" sz="2800" dirty="0"/>
              <a:t>[a-</a:t>
            </a:r>
            <a:r>
              <a:rPr lang="en-US" sz="2800" dirty="0" err="1"/>
              <a:t>mee</a:t>
            </a:r>
            <a:r>
              <a:rPr lang="en-US" sz="2800" dirty="0"/>
              <a:t>-</a:t>
            </a:r>
            <a:r>
              <a:rPr lang="en-US" sz="2800" dirty="0" err="1"/>
              <a:t>noe</a:t>
            </a:r>
            <a:r>
              <a:rPr lang="en-US" sz="2800" dirty="0"/>
              <a:t>-</a:t>
            </a:r>
            <a:r>
              <a:rPr lang="en-US" sz="2800" dirty="0" err="1"/>
              <a:t>ka</a:t>
            </a:r>
            <a:r>
              <a:rPr lang="en-US" sz="2800" dirty="0"/>
              <a:t>-PROE-</a:t>
            </a:r>
            <a:r>
              <a:rPr lang="en-US" sz="2800" dirty="0" err="1"/>
              <a:t>ic</a:t>
            </a:r>
            <a:r>
              <a:rPr lang="en-US" sz="2800" dirty="0"/>
              <a:t>] </a:t>
            </a:r>
            <a:r>
              <a:rPr lang="en-US" sz="2800" i="1" dirty="0"/>
              <a:t>acid </a:t>
            </a:r>
            <a:r>
              <a:rPr lang="en-US" sz="2800" dirty="0"/>
              <a:t>or </a:t>
            </a:r>
            <a:r>
              <a:rPr lang="en-US" sz="2800" i="1" dirty="0"/>
              <a:t>tranexamic </a:t>
            </a:r>
            <a:r>
              <a:rPr lang="en-US" sz="2800" dirty="0"/>
              <a:t>[</a:t>
            </a:r>
            <a:r>
              <a:rPr lang="en-US" sz="2800" dirty="0" err="1"/>
              <a:t>tran</a:t>
            </a:r>
            <a:r>
              <a:rPr lang="en-US" sz="2800" dirty="0"/>
              <a:t>-ex-AM-</a:t>
            </a:r>
            <a:r>
              <a:rPr lang="en-US" sz="2800" dirty="0" err="1"/>
              <a:t>ic</a:t>
            </a:r>
            <a:r>
              <a:rPr lang="en-US" sz="2800" dirty="0"/>
              <a:t>] </a:t>
            </a:r>
            <a:r>
              <a:rPr lang="en-US" sz="2800" i="1" dirty="0"/>
              <a:t>acid</a:t>
            </a:r>
            <a:r>
              <a:rPr lang="en-US" sz="2800" dirty="0"/>
              <a:t>. Both agents are synthetic, orally active, excreted in the urine, and inhibit plasminogen activation. </a:t>
            </a:r>
            <a:r>
              <a:rPr lang="en-US" sz="2800" i="1" dirty="0"/>
              <a:t>Tranexamic acid </a:t>
            </a:r>
            <a:r>
              <a:rPr lang="en-US" sz="2800" dirty="0"/>
              <a:t>is 10 times more potent than </a:t>
            </a:r>
            <a:r>
              <a:rPr lang="en-US" sz="2800" i="1" dirty="0" err="1"/>
              <a:t>aminocaproic</a:t>
            </a:r>
            <a:r>
              <a:rPr lang="en-US" sz="2800" i="1" dirty="0"/>
              <a:t> acid</a:t>
            </a:r>
            <a:r>
              <a:rPr lang="en-US" sz="2800" dirty="0"/>
              <a:t>. A potential side effect is intravascular thrombosis. </a:t>
            </a:r>
          </a:p>
          <a:p>
            <a:pPr lvl="1"/>
            <a:endParaRPr lang="en-US" sz="2800" dirty="0"/>
          </a:p>
          <a:p>
            <a:pPr marL="514350" indent="-514350">
              <a:buFont typeface="+mj-lt"/>
              <a:buAutoNum type="alphaUcPeriod"/>
            </a:pPr>
            <a:r>
              <a:rPr lang="en-US" sz="3200" b="1" dirty="0">
                <a:solidFill>
                  <a:srgbClr val="0070C0"/>
                </a:solidFill>
              </a:rPr>
              <a:t>Protamine sulfate:</a:t>
            </a:r>
          </a:p>
          <a:p>
            <a:pPr lvl="1"/>
            <a:r>
              <a:rPr lang="en-US" sz="2800" i="1" dirty="0"/>
              <a:t>Protamine </a:t>
            </a:r>
            <a:r>
              <a:rPr lang="en-US" sz="2800" dirty="0"/>
              <a:t>[PROE-ta-</a:t>
            </a:r>
            <a:r>
              <a:rPr lang="en-US" sz="2800" dirty="0" err="1"/>
              <a:t>meen</a:t>
            </a:r>
            <a:r>
              <a:rPr lang="en-US" sz="2800" dirty="0"/>
              <a:t>] </a:t>
            </a:r>
            <a:r>
              <a:rPr lang="en-US" sz="2800" i="1" dirty="0"/>
              <a:t>sulfate </a:t>
            </a:r>
            <a:r>
              <a:rPr lang="en-US" sz="2800" dirty="0"/>
              <a:t>antagonizes the anticoagulant effects of </a:t>
            </a:r>
            <a:r>
              <a:rPr lang="en-US" sz="2800" i="1" dirty="0"/>
              <a:t>heparin</a:t>
            </a:r>
            <a:r>
              <a:rPr lang="en-US" sz="2800" dirty="0"/>
              <a:t>. This protein is derived from fish sperm or testes and is high in arginine content, which explains its basicity. The positively charged </a:t>
            </a:r>
            <a:r>
              <a:rPr lang="en-US" sz="2800" i="1" dirty="0"/>
              <a:t>protamine </a:t>
            </a:r>
            <a:r>
              <a:rPr lang="en-US" sz="2800" dirty="0"/>
              <a:t>interacts with the negatively charged </a:t>
            </a:r>
            <a:r>
              <a:rPr lang="en-US" sz="2800" i="1" dirty="0"/>
              <a:t>heparin</a:t>
            </a:r>
            <a:r>
              <a:rPr lang="en-US" sz="2800" dirty="0"/>
              <a:t>, forming a stable complex without anticoagulant activity. </a:t>
            </a:r>
          </a:p>
        </p:txBody>
      </p:sp>
      <p:sp>
        <p:nvSpPr>
          <p:cNvPr id="3" name="TextBox 2"/>
          <p:cNvSpPr txBox="1"/>
          <p:nvPr/>
        </p:nvSpPr>
        <p:spPr>
          <a:xfrm>
            <a:off x="12496800" y="508000"/>
            <a:ext cx="10896600" cy="6617196"/>
          </a:xfrm>
          <a:prstGeom prst="rect">
            <a:avLst/>
          </a:prstGeom>
          <a:noFill/>
        </p:spPr>
        <p:txBody>
          <a:bodyPr wrap="square" rtlCol="0">
            <a:spAutoFit/>
          </a:bodyPr>
          <a:lstStyle/>
          <a:p>
            <a:pPr marL="0" lvl="1"/>
            <a:r>
              <a:rPr lang="en-US" sz="2800" dirty="0"/>
              <a:t>Adverse effects of drug administration include hypersensitivity as well as dyspnea, flushing, bradycardia, and hypotension when rapidly injected. </a:t>
            </a:r>
          </a:p>
          <a:p>
            <a:endParaRPr lang="en-US" sz="2800" dirty="0"/>
          </a:p>
          <a:p>
            <a:pPr marL="514350" indent="-514350">
              <a:buFont typeface="+mj-lt"/>
              <a:buAutoNum type="alphaUcPeriod" startAt="3"/>
            </a:pPr>
            <a:r>
              <a:rPr lang="en-US" sz="3200" b="1" dirty="0">
                <a:solidFill>
                  <a:srgbClr val="0070C0"/>
                </a:solidFill>
              </a:rPr>
              <a:t>Vitamin K: </a:t>
            </a:r>
          </a:p>
          <a:p>
            <a:pPr lvl="1"/>
            <a:r>
              <a:rPr lang="en-US" sz="2800" i="1" dirty="0"/>
              <a:t>Vitamin K1 </a:t>
            </a:r>
            <a:r>
              <a:rPr lang="en-US" sz="2800" dirty="0"/>
              <a:t>(</a:t>
            </a:r>
            <a:r>
              <a:rPr lang="en-US" sz="2800" i="1" dirty="0" err="1"/>
              <a:t>phytonadione</a:t>
            </a:r>
            <a:r>
              <a:rPr lang="en-US" sz="2800" dirty="0"/>
              <a:t>) administration can stop bleeding problems due to </a:t>
            </a:r>
            <a:r>
              <a:rPr lang="en-US" sz="2800" i="1" dirty="0"/>
              <a:t>warfarin </a:t>
            </a:r>
            <a:r>
              <a:rPr lang="en-US" sz="2800" dirty="0"/>
              <a:t>by increasing the supply of active </a:t>
            </a:r>
            <a:r>
              <a:rPr lang="en-US" sz="2800" i="1" dirty="0"/>
              <a:t>vitamin K1</a:t>
            </a:r>
            <a:r>
              <a:rPr lang="en-US" sz="2800" dirty="0"/>
              <a:t>, thereby inhibiting the effect of </a:t>
            </a:r>
            <a:r>
              <a:rPr lang="en-US" sz="2800" i="1" dirty="0"/>
              <a:t>warfarin</a:t>
            </a:r>
            <a:r>
              <a:rPr lang="en-US" sz="2800" dirty="0"/>
              <a:t>. </a:t>
            </a:r>
            <a:r>
              <a:rPr lang="en-US" sz="2800" i="1" dirty="0"/>
              <a:t>Vitamin K1 </a:t>
            </a:r>
            <a:r>
              <a:rPr lang="en-US" sz="2800" dirty="0"/>
              <a:t>may be administered via the oral, subcutaneous, or intravenous route. [Note: Intravenous </a:t>
            </a:r>
            <a:r>
              <a:rPr lang="en-US" sz="2800" i="1" dirty="0"/>
              <a:t>vitamin K </a:t>
            </a:r>
            <a:r>
              <a:rPr lang="en-US" sz="2800" dirty="0"/>
              <a:t>should be administered by slow IV infusion to minimize the risk of hypersensitivity or </a:t>
            </a:r>
            <a:r>
              <a:rPr lang="en-US" sz="2800" dirty="0" err="1"/>
              <a:t>anaphylactoid</a:t>
            </a:r>
            <a:r>
              <a:rPr lang="en-US" sz="2800" dirty="0"/>
              <a:t> reactions.] For the treatment of bleeding, the subcutaneous route of </a:t>
            </a:r>
            <a:r>
              <a:rPr lang="en-US" sz="2800" i="1" dirty="0"/>
              <a:t>vitamin K1 </a:t>
            </a:r>
            <a:r>
              <a:rPr lang="en-US" sz="2800" dirty="0"/>
              <a:t>is not preferred, as it is not as effective as oral or IV administration. The response to </a:t>
            </a:r>
            <a:r>
              <a:rPr lang="en-US" sz="2800" i="1" dirty="0"/>
              <a:t>vitamin K1 </a:t>
            </a:r>
            <a:r>
              <a:rPr lang="en-US" sz="2800" dirty="0"/>
              <a:t>is slow, requiring about 24 hours to reduce INR (time to synthesize new coagulation factors). Thus, if immediate hemostasis is required, fresh frozen plasma should be infused.</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803" t="40527" r="14638" b="27353"/>
          <a:stretch/>
        </p:blipFill>
        <p:spPr>
          <a:xfrm>
            <a:off x="12839700" y="7315200"/>
            <a:ext cx="10210800" cy="4597399"/>
          </a:xfrm>
          <a:prstGeom prst="rect">
            <a:avLst/>
          </a:prstGeom>
        </p:spPr>
      </p:pic>
    </p:spTree>
    <p:extLst>
      <p:ext uri="{BB962C8B-B14F-4D97-AF65-F5344CB8AC3E}">
        <p14:creationId xmlns:p14="http://schemas.microsoft.com/office/powerpoint/2010/main" val="82679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280154"/>
            <a:ext cx="11589487" cy="1446550"/>
          </a:xfrm>
          <a:prstGeom prst="rect">
            <a:avLst/>
          </a:prstGeom>
          <a:noFill/>
        </p:spPr>
        <p:txBody>
          <a:bodyPr wrap="square" rtlCol="0">
            <a:spAutoFit/>
          </a:bodyPr>
          <a:lstStyle/>
          <a:p>
            <a:pPr algn="ctr"/>
            <a:r>
              <a:rPr lang="en-US" sz="8800" b="1" u="sng" dirty="0">
                <a:solidFill>
                  <a:srgbClr val="0070C0"/>
                </a:solidFill>
                <a:hlinkClick r:id="rId2"/>
              </a:rPr>
              <a:t>Editing file</a:t>
            </a:r>
            <a:endParaRPr lang="en-US" sz="8800" b="1" u="sng" dirty="0">
              <a:solidFill>
                <a:srgbClr val="0070C0"/>
              </a:solidFill>
            </a:endParaRPr>
          </a:p>
        </p:txBody>
      </p:sp>
    </p:spTree>
    <p:extLst>
      <p:ext uri="{BB962C8B-B14F-4D97-AF65-F5344CB8AC3E}">
        <p14:creationId xmlns:p14="http://schemas.microsoft.com/office/powerpoint/2010/main" val="37472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28575"/>
            <a:ext cx="9982200" cy="1508105"/>
          </a:xfrm>
          <a:prstGeom prst="rect">
            <a:avLst/>
          </a:prstGeom>
          <a:noFill/>
        </p:spPr>
        <p:txBody>
          <a:bodyPr wrap="square" rtlCol="0">
            <a:spAutoFit/>
          </a:bodyPr>
          <a:lstStyle/>
          <a:p>
            <a:r>
              <a:rPr lang="en-US" sz="3600" b="1" dirty="0">
                <a:solidFill>
                  <a:srgbClr val="0070C0"/>
                </a:solidFill>
              </a:rPr>
              <a:t>Thrombolytic drugs: </a:t>
            </a:r>
          </a:p>
          <a:p>
            <a:pPr lvl="1"/>
            <a:r>
              <a:rPr lang="en-US" sz="2800" dirty="0"/>
              <a:t>Drugs used to lyse </a:t>
            </a:r>
            <a:r>
              <a:rPr lang="en-US" sz="2800" dirty="0">
                <a:solidFill>
                  <a:srgbClr val="FF0000"/>
                </a:solidFill>
              </a:rPr>
              <a:t>already</a:t>
            </a:r>
            <a:r>
              <a:rPr lang="en-US" sz="2800" dirty="0"/>
              <a:t> formed blood clot in clinical sittings where ischemia may be </a:t>
            </a:r>
            <a:r>
              <a:rPr lang="en-US" sz="2800" dirty="0">
                <a:solidFill>
                  <a:srgbClr val="FF0000"/>
                </a:solidFill>
              </a:rPr>
              <a:t>fatal</a:t>
            </a:r>
            <a:r>
              <a:rPr lang="en-US" sz="2800" dirty="0"/>
              <a:t>.</a:t>
            </a:r>
          </a:p>
        </p:txBody>
      </p:sp>
      <p:sp>
        <p:nvSpPr>
          <p:cNvPr id="4" name="TextBox 3"/>
          <p:cNvSpPr txBox="1"/>
          <p:nvPr/>
        </p:nvSpPr>
        <p:spPr>
          <a:xfrm>
            <a:off x="990600" y="3239978"/>
            <a:ext cx="9982200" cy="2308324"/>
          </a:xfrm>
          <a:prstGeom prst="rect">
            <a:avLst/>
          </a:prstGeom>
          <a:noFill/>
        </p:spPr>
        <p:txBody>
          <a:bodyPr wrap="square" rtlCol="0">
            <a:spAutoFit/>
          </a:bodyPr>
          <a:lstStyle/>
          <a:p>
            <a:r>
              <a:rPr lang="en-US" sz="3200" b="1" dirty="0">
                <a:solidFill>
                  <a:srgbClr val="0070C0"/>
                </a:solidFill>
              </a:rPr>
              <a:t>Mechanism of action:</a:t>
            </a:r>
          </a:p>
          <a:p>
            <a:pPr lvl="1"/>
            <a:r>
              <a:rPr lang="en-US" sz="2800" dirty="0"/>
              <a:t>They have </a:t>
            </a:r>
            <a:r>
              <a:rPr lang="en-US" sz="2800" dirty="0">
                <a:solidFill>
                  <a:srgbClr val="FF0000"/>
                </a:solidFill>
              </a:rPr>
              <a:t>common mechanism </a:t>
            </a:r>
            <a:r>
              <a:rPr lang="en-US" sz="2800" dirty="0"/>
              <a:t>of action by stimulating activation of plasminogen via converting plasminogen to “pro-enzyme” to plasmin ”active enzyme” which leads to lysis of the insoluble fibrin into soluble derivatives.</a:t>
            </a:r>
          </a:p>
        </p:txBody>
      </p:sp>
      <p:sp>
        <p:nvSpPr>
          <p:cNvPr id="5" name="TextBox 4"/>
          <p:cNvSpPr txBox="1"/>
          <p:nvPr/>
        </p:nvSpPr>
        <p:spPr>
          <a:xfrm>
            <a:off x="677241" y="6451600"/>
            <a:ext cx="9982200" cy="44627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dirty="0">
                <a:solidFill>
                  <a:srgbClr val="0070C0"/>
                </a:solidFill>
              </a:rPr>
              <a:t>Lippincott’s corner</a:t>
            </a:r>
          </a:p>
          <a:p>
            <a:r>
              <a:rPr lang="en-US" sz="2800" dirty="0">
                <a:solidFill>
                  <a:schemeClr val="tx1"/>
                </a:solidFill>
              </a:rPr>
              <a:t>All thrombolytic agents act either directly or or indirectly to convert plasminogen, which in turn cleaves fibrin, thus lysing thrombi. </a:t>
            </a:r>
          </a:p>
          <a:p>
            <a:r>
              <a:rPr lang="en-US" sz="2800" dirty="0">
                <a:solidFill>
                  <a:srgbClr val="FF0000"/>
                </a:solidFill>
              </a:rPr>
              <a:t>Clot dissolution and reperfusion occur with a higher frequency when therapy is initiated early after clot formation because clots become more resistant to lysis as they age</a:t>
            </a:r>
            <a:r>
              <a:rPr lang="en-US" sz="2800" dirty="0">
                <a:solidFill>
                  <a:schemeClr val="tx1"/>
                </a:solidFill>
              </a:rPr>
              <a:t>. Unfortunately, increased local thrombi may occur as the clot dissolves, leading to enhanced platelet aggregation and thrombosis. Strategies to prevent this include administration of anti-platelet drugs such as </a:t>
            </a:r>
            <a:r>
              <a:rPr lang="en-US" sz="2800" b="1" i="1" dirty="0">
                <a:solidFill>
                  <a:schemeClr val="tx1"/>
                </a:solidFill>
              </a:rPr>
              <a:t>aspirin</a:t>
            </a:r>
            <a:r>
              <a:rPr lang="en-US" sz="2800" dirty="0">
                <a:solidFill>
                  <a:schemeClr val="tx1"/>
                </a:solidFill>
              </a:rPr>
              <a:t>, or anti-</a:t>
            </a:r>
            <a:r>
              <a:rPr lang="en-US" sz="2800" dirty="0" err="1">
                <a:solidFill>
                  <a:schemeClr val="tx1"/>
                </a:solidFill>
              </a:rPr>
              <a:t>thrombotics</a:t>
            </a:r>
            <a:r>
              <a:rPr lang="en-US" sz="2800" dirty="0">
                <a:solidFill>
                  <a:schemeClr val="tx1"/>
                </a:solidFill>
              </a:rPr>
              <a:t> such as </a:t>
            </a:r>
            <a:r>
              <a:rPr lang="en-US" sz="2800" b="1" i="1" dirty="0">
                <a:solidFill>
                  <a:schemeClr val="tx1"/>
                </a:solidFill>
              </a:rPr>
              <a:t>heparin</a:t>
            </a:r>
            <a:r>
              <a:rPr lang="en-US" sz="2800" dirty="0">
                <a:solidFill>
                  <a:schemeClr val="tx1"/>
                </a:solidFill>
              </a:rPr>
              <a:t>.</a:t>
            </a:r>
          </a:p>
        </p:txBody>
      </p:sp>
      <p:sp>
        <p:nvSpPr>
          <p:cNvPr id="8" name="TextBox 7"/>
          <p:cNvSpPr txBox="1"/>
          <p:nvPr/>
        </p:nvSpPr>
        <p:spPr>
          <a:xfrm>
            <a:off x="12395200" y="828575"/>
            <a:ext cx="10185400" cy="2985433"/>
          </a:xfrm>
          <a:prstGeom prst="rect">
            <a:avLst/>
          </a:prstGeom>
          <a:noFill/>
        </p:spPr>
        <p:txBody>
          <a:bodyPr wrap="square" rtlCol="0">
            <a:spAutoFit/>
          </a:bodyPr>
          <a:lstStyle/>
          <a:p>
            <a:r>
              <a:rPr lang="en-US" sz="3200" b="1" dirty="0">
                <a:solidFill>
                  <a:srgbClr val="0070C0"/>
                </a:solidFill>
              </a:rPr>
              <a:t>Plasmin: </a:t>
            </a:r>
          </a:p>
          <a:p>
            <a:pPr lvl="1"/>
            <a:r>
              <a:rPr lang="en-US" sz="2800" dirty="0"/>
              <a:t>Non-specific protease capable of breaking down: </a:t>
            </a:r>
          </a:p>
          <a:p>
            <a:pPr marL="1371600" lvl="2" indent="-457200">
              <a:buFont typeface="Wingdings" charset="2"/>
              <a:buChar char="v"/>
            </a:pPr>
            <a:r>
              <a:rPr lang="en-US" sz="2800" dirty="0"/>
              <a:t>Fibrin. </a:t>
            </a:r>
          </a:p>
          <a:p>
            <a:pPr marL="1371600" lvl="2" indent="-457200">
              <a:buFont typeface="Wingdings" charset="2"/>
              <a:buChar char="v"/>
            </a:pPr>
            <a:r>
              <a:rPr lang="en-US" sz="2800" dirty="0"/>
              <a:t>Other circulating factors including:</a:t>
            </a:r>
          </a:p>
          <a:p>
            <a:pPr marL="1828800" lvl="3" indent="-457200">
              <a:buFont typeface="Arial" charset="0"/>
              <a:buChar char="•"/>
            </a:pPr>
            <a:r>
              <a:rPr lang="en-US" sz="2400" dirty="0"/>
              <a:t>Fibrinogen.</a:t>
            </a:r>
          </a:p>
          <a:p>
            <a:pPr marL="1828800" lvl="3" indent="-457200">
              <a:buFont typeface="Arial" charset="0"/>
              <a:buChar char="•"/>
            </a:pPr>
            <a:r>
              <a:rPr lang="en-US" sz="2400" dirty="0"/>
              <a:t>Clotting factor V. </a:t>
            </a:r>
          </a:p>
          <a:p>
            <a:pPr marL="1828800" lvl="3" indent="-457200">
              <a:buFont typeface="Arial" charset="0"/>
              <a:buChar char="•"/>
            </a:pPr>
            <a:r>
              <a:rPr lang="en-US" sz="2400" dirty="0"/>
              <a:t>Clotting factor VIII.</a:t>
            </a:r>
          </a:p>
        </p:txBody>
      </p:sp>
      <p:sp>
        <p:nvSpPr>
          <p:cNvPr id="9" name="TextBox 8"/>
          <p:cNvSpPr txBox="1"/>
          <p:nvPr/>
        </p:nvSpPr>
        <p:spPr>
          <a:xfrm>
            <a:off x="18313676" y="5946964"/>
            <a:ext cx="41148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t>Plasminogen</a:t>
            </a:r>
          </a:p>
        </p:txBody>
      </p:sp>
      <p:sp>
        <p:nvSpPr>
          <p:cNvPr id="10" name="TextBox 9"/>
          <p:cNvSpPr txBox="1"/>
          <p:nvPr/>
        </p:nvSpPr>
        <p:spPr>
          <a:xfrm>
            <a:off x="13162445" y="7030407"/>
            <a:ext cx="411480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algn="ctr" defTabSz="457200" rtl="1" eaLnBrk="1" latinLnBrk="0" hangingPunct="1"/>
            <a:r>
              <a:rPr lang="en-US" sz="3600" dirty="0"/>
              <a:t>Plasmin</a:t>
            </a:r>
          </a:p>
        </p:txBody>
      </p:sp>
      <p:sp>
        <p:nvSpPr>
          <p:cNvPr id="11" name="TextBox 10"/>
          <p:cNvSpPr txBox="1"/>
          <p:nvPr/>
        </p:nvSpPr>
        <p:spPr>
          <a:xfrm>
            <a:off x="13373100" y="9179117"/>
            <a:ext cx="41148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t>Insoluble fibrin</a:t>
            </a:r>
          </a:p>
        </p:txBody>
      </p:sp>
      <p:sp>
        <p:nvSpPr>
          <p:cNvPr id="12" name="TextBox 11"/>
          <p:cNvSpPr txBox="1"/>
          <p:nvPr/>
        </p:nvSpPr>
        <p:spPr>
          <a:xfrm>
            <a:off x="18611574" y="9196944"/>
            <a:ext cx="4114800" cy="10772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t>Soluble degradation products</a:t>
            </a:r>
          </a:p>
        </p:txBody>
      </p:sp>
      <p:sp>
        <p:nvSpPr>
          <p:cNvPr id="19" name="Curved Down Arrow 18"/>
          <p:cNvSpPr/>
          <p:nvPr/>
        </p:nvSpPr>
        <p:spPr>
          <a:xfrm>
            <a:off x="16764276" y="8208096"/>
            <a:ext cx="3098800" cy="971021"/>
          </a:xfrm>
          <a:prstGeom prst="curvedDownArrow">
            <a:avLst>
              <a:gd name="adj1" fmla="val 25000"/>
              <a:gd name="adj2" fmla="val 50000"/>
              <a:gd name="adj3" fmla="val 45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ent-Up Arrow 19"/>
          <p:cNvSpPr/>
          <p:nvPr/>
        </p:nvSpPr>
        <p:spPr>
          <a:xfrm flipH="1" flipV="1">
            <a:off x="16764276" y="6210289"/>
            <a:ext cx="1549400" cy="820117"/>
          </a:xfrm>
          <a:prstGeom prst="bentUpArrow">
            <a:avLst>
              <a:gd name="adj1" fmla="val 25000"/>
              <a:gd name="adj2" fmla="val 25000"/>
              <a:gd name="adj3" fmla="val 37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nt-Up Arrow 20"/>
          <p:cNvSpPr/>
          <p:nvPr/>
        </p:nvSpPr>
        <p:spPr>
          <a:xfrm flipV="1">
            <a:off x="17277245" y="7474407"/>
            <a:ext cx="1080329" cy="64463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162445" y="4824131"/>
            <a:ext cx="9978887" cy="1384995"/>
          </a:xfrm>
          <a:prstGeom prst="rect">
            <a:avLst/>
          </a:prstGeom>
          <a:noFill/>
        </p:spPr>
        <p:txBody>
          <a:bodyPr wrap="square" rtlCol="0">
            <a:spAutoFit/>
          </a:bodyPr>
          <a:lstStyle/>
          <a:p>
            <a:r>
              <a:rPr lang="en-US" sz="2800" dirty="0"/>
              <a:t>Plasminogen is inactive and found into two forms: </a:t>
            </a:r>
          </a:p>
          <a:p>
            <a:pPr marL="914400" lvl="1" indent="-457200">
              <a:buFont typeface="Arial" charset="0"/>
              <a:buChar char="•"/>
            </a:pPr>
            <a:r>
              <a:rPr lang="en-US" sz="2800" dirty="0"/>
              <a:t>Bound with fibrin. (forms the thrombus)</a:t>
            </a:r>
          </a:p>
          <a:p>
            <a:pPr marL="914400" lvl="1" indent="-457200">
              <a:buFont typeface="Arial" charset="0"/>
              <a:buChar char="•"/>
            </a:pPr>
            <a:r>
              <a:rPr lang="en-US" sz="2800" dirty="0"/>
              <a:t>In plasma.</a:t>
            </a:r>
          </a:p>
        </p:txBody>
      </p:sp>
      <p:sp>
        <p:nvSpPr>
          <p:cNvPr id="6" name="TextBox 5"/>
          <p:cNvSpPr txBox="1"/>
          <p:nvPr/>
        </p:nvSpPr>
        <p:spPr>
          <a:xfrm>
            <a:off x="12618555" y="7906012"/>
            <a:ext cx="3429275" cy="954107"/>
          </a:xfrm>
          <a:prstGeom prst="rect">
            <a:avLst/>
          </a:prstGeom>
          <a:solidFill>
            <a:schemeClr val="bg1"/>
          </a:solidFill>
        </p:spPr>
        <p:txBody>
          <a:bodyPr wrap="square" rtlCol="0">
            <a:spAutoFit/>
          </a:bodyPr>
          <a:lstStyle/>
          <a:p>
            <a:r>
              <a:rPr lang="en-US" sz="2800" dirty="0"/>
              <a:t>Plasmin is the active form of plasminogen.</a:t>
            </a:r>
          </a:p>
        </p:txBody>
      </p:sp>
      <p:sp>
        <p:nvSpPr>
          <p:cNvPr id="7" name="TextBox 6"/>
          <p:cNvSpPr txBox="1"/>
          <p:nvPr/>
        </p:nvSpPr>
        <p:spPr>
          <a:xfrm>
            <a:off x="12782204" y="10391140"/>
            <a:ext cx="10070410" cy="523220"/>
          </a:xfrm>
          <a:prstGeom prst="rect">
            <a:avLst/>
          </a:prstGeom>
          <a:noFill/>
        </p:spPr>
        <p:txBody>
          <a:bodyPr wrap="square" rtlCol="0">
            <a:spAutoFit/>
          </a:bodyPr>
          <a:lstStyle/>
          <a:p>
            <a:r>
              <a:rPr lang="en-US" sz="2800" dirty="0"/>
              <a:t>Plasmin lysis the insoluble Fibrin into soluble </a:t>
            </a:r>
            <a:r>
              <a:rPr lang="en-US" sz="2800"/>
              <a:t>degradation products.</a:t>
            </a:r>
            <a:endParaRPr lang="en-US" sz="2800" dirty="0"/>
          </a:p>
        </p:txBody>
      </p:sp>
      <p:sp>
        <p:nvSpPr>
          <p:cNvPr id="13" name="مستطيل 12"/>
          <p:cNvSpPr/>
          <p:nvPr/>
        </p:nvSpPr>
        <p:spPr>
          <a:xfrm>
            <a:off x="17191612" y="6528281"/>
            <a:ext cx="6664260" cy="523220"/>
          </a:xfrm>
          <a:prstGeom prst="rect">
            <a:avLst/>
          </a:prstGeom>
        </p:spPr>
        <p:txBody>
          <a:bodyPr wrap="none">
            <a:spAutoFit/>
          </a:bodyPr>
          <a:lstStyle/>
          <a:p>
            <a:r>
              <a:rPr lang="en-US" sz="2800" b="1" dirty="0">
                <a:sym typeface="Wingdings"/>
              </a:rPr>
              <a:t>  </a:t>
            </a:r>
            <a:r>
              <a:rPr lang="en-US" sz="2800" b="1" dirty="0" err="1"/>
              <a:t>Thrombolytics</a:t>
            </a:r>
            <a:r>
              <a:rPr lang="en-US" sz="2800" b="1" dirty="0"/>
              <a:t> (Plasminogen activators) </a:t>
            </a:r>
            <a:endParaRPr lang="ar-SA" sz="2800" b="1" dirty="0"/>
          </a:p>
        </p:txBody>
      </p:sp>
    </p:spTree>
    <p:extLst>
      <p:ext uri="{BB962C8B-B14F-4D97-AF65-F5344CB8AC3E}">
        <p14:creationId xmlns:p14="http://schemas.microsoft.com/office/powerpoint/2010/main" val="367239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70095651"/>
              </p:ext>
            </p:extLst>
          </p:nvPr>
        </p:nvGraphicFramePr>
        <p:xfrm>
          <a:off x="5535877" y="56533"/>
          <a:ext cx="12675923" cy="6064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06400" y="7012868"/>
            <a:ext cx="89408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x-none" sz="3200" dirty="0">
                <a:solidFill>
                  <a:srgbClr val="000000"/>
                </a:solidFill>
              </a:rPr>
              <a:t>Fibrin specific plasminogen activators activate </a:t>
            </a:r>
            <a:r>
              <a:rPr lang="en-US" altLang="x-none" sz="3200" b="1" dirty="0">
                <a:solidFill>
                  <a:srgbClr val="C00000"/>
                </a:solidFill>
              </a:rPr>
              <a:t>mainly plasminogen bound to clot surface </a:t>
            </a:r>
            <a:r>
              <a:rPr lang="en-US" altLang="x-none" sz="3200" dirty="0">
                <a:solidFill>
                  <a:srgbClr val="000000"/>
                </a:solidFill>
              </a:rPr>
              <a:t>and have less effect on circulating plasminogen.</a:t>
            </a:r>
          </a:p>
        </p:txBody>
      </p:sp>
      <p:sp>
        <p:nvSpPr>
          <p:cNvPr id="4" name="TextBox 3"/>
          <p:cNvSpPr txBox="1"/>
          <p:nvPr/>
        </p:nvSpPr>
        <p:spPr>
          <a:xfrm>
            <a:off x="11467782" y="6964215"/>
            <a:ext cx="12336463"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x-none" sz="3200" dirty="0">
                <a:solidFill>
                  <a:srgbClr val="000000"/>
                </a:solidFill>
              </a:rPr>
              <a:t>Activate both plasminogen </a:t>
            </a:r>
            <a:r>
              <a:rPr lang="en-US" altLang="x-none" sz="3200" b="1" dirty="0">
                <a:solidFill>
                  <a:srgbClr val="C00000"/>
                </a:solidFill>
              </a:rPr>
              <a:t>bound to clot surface and circulating plasminogen in blood </a:t>
            </a:r>
            <a:r>
              <a:rPr lang="en-US" altLang="x-none" sz="3200" dirty="0">
                <a:solidFill>
                  <a:srgbClr val="000000"/>
                </a:solidFill>
              </a:rPr>
              <a:t>leading to extensive systemic plasminogen activation, with degradation of several plasma proteins including fibrinogen, factor V, and factor VIII.</a:t>
            </a:r>
          </a:p>
        </p:txBody>
      </p:sp>
      <p:sp>
        <p:nvSpPr>
          <p:cNvPr id="6" name="Bent-Up Arrow 5"/>
          <p:cNvSpPr/>
          <p:nvPr/>
        </p:nvSpPr>
        <p:spPr>
          <a:xfrm flipH="1" flipV="1">
            <a:off x="2115456" y="2184400"/>
            <a:ext cx="3420420" cy="4749800"/>
          </a:xfrm>
          <a:prstGeom prst="bentUpArrow">
            <a:avLst>
              <a:gd name="adj1" fmla="val 17362"/>
              <a:gd name="adj2" fmla="val 25000"/>
              <a:gd name="adj3" fmla="val 3009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Bent-Up Arrow 5"/>
          <p:cNvSpPr/>
          <p:nvPr/>
        </p:nvSpPr>
        <p:spPr>
          <a:xfrm flipV="1">
            <a:off x="18211800" y="2184400"/>
            <a:ext cx="3378200" cy="4749800"/>
          </a:xfrm>
          <a:prstGeom prst="bentUpArrow">
            <a:avLst>
              <a:gd name="adj1" fmla="val 17362"/>
              <a:gd name="adj2" fmla="val 25000"/>
              <a:gd name="adj3" fmla="val 3009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مستطيل 4"/>
          <p:cNvSpPr/>
          <p:nvPr/>
        </p:nvSpPr>
        <p:spPr>
          <a:xfrm>
            <a:off x="7599210" y="3302000"/>
            <a:ext cx="2216884" cy="355600"/>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ar-SA" dirty="0">
                <a:solidFill>
                  <a:schemeClr val="bg1">
                    <a:lumMod val="50000"/>
                  </a:schemeClr>
                </a:solidFill>
              </a:rPr>
              <a:t>تبغى </a:t>
            </a:r>
            <a:r>
              <a:rPr lang="en-US" dirty="0">
                <a:solidFill>
                  <a:schemeClr val="bg1">
                    <a:lumMod val="50000"/>
                  </a:schemeClr>
                </a:solidFill>
              </a:rPr>
              <a:t> (t-PA)</a:t>
            </a:r>
            <a:r>
              <a:rPr lang="ar-SA" dirty="0">
                <a:solidFill>
                  <a:schemeClr val="bg1">
                    <a:lumMod val="50000"/>
                  </a:schemeClr>
                </a:solidFill>
              </a:rPr>
              <a:t>الفن</a:t>
            </a:r>
            <a:r>
              <a:rPr lang="en-US" dirty="0">
                <a:solidFill>
                  <a:schemeClr val="bg1">
                    <a:lumMod val="50000"/>
                  </a:schemeClr>
                </a:solidFill>
              </a:rPr>
              <a:t> (ART) </a:t>
            </a:r>
            <a:r>
              <a:rPr lang="ar-SA" dirty="0">
                <a:solidFill>
                  <a:schemeClr val="bg1">
                    <a:lumMod val="50000"/>
                  </a:schemeClr>
                </a:solidFill>
              </a:rPr>
              <a:t> ؟ </a:t>
            </a:r>
          </a:p>
        </p:txBody>
      </p:sp>
      <p:sp>
        <p:nvSpPr>
          <p:cNvPr id="9" name="مستطيل 8"/>
          <p:cNvSpPr/>
          <p:nvPr/>
        </p:nvSpPr>
        <p:spPr>
          <a:xfrm>
            <a:off x="6679900" y="6155001"/>
            <a:ext cx="4055504" cy="347399"/>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ar-SA" dirty="0">
                <a:solidFill>
                  <a:schemeClr val="bg1">
                    <a:lumMod val="50000"/>
                  </a:schemeClr>
                </a:solidFill>
              </a:rPr>
              <a:t>يا </a:t>
            </a:r>
            <a:r>
              <a:rPr lang="ar-SA" u="sng" dirty="0">
                <a:solidFill>
                  <a:schemeClr val="bg1">
                    <a:lumMod val="50000"/>
                  </a:schemeClr>
                </a:solidFill>
              </a:rPr>
              <a:t>الطيب</a:t>
            </a:r>
            <a:r>
              <a:rPr lang="ar-SA" dirty="0">
                <a:solidFill>
                  <a:schemeClr val="bg1">
                    <a:lumMod val="50000"/>
                  </a:schemeClr>
                </a:solidFill>
              </a:rPr>
              <a:t> </a:t>
            </a:r>
            <a:r>
              <a:rPr lang="ar-SA" u="sng" dirty="0">
                <a:solidFill>
                  <a:schemeClr val="bg1">
                    <a:lumMod val="50000"/>
                  </a:schemeClr>
                </a:solidFill>
              </a:rPr>
              <a:t>رتب</a:t>
            </a:r>
            <a:r>
              <a:rPr lang="ar-SA" dirty="0">
                <a:solidFill>
                  <a:schemeClr val="bg1">
                    <a:lumMod val="50000"/>
                  </a:schemeClr>
                </a:solidFill>
              </a:rPr>
              <a:t> وراك لا </a:t>
            </a:r>
            <a:r>
              <a:rPr lang="ar-SA" u="sng" dirty="0">
                <a:solidFill>
                  <a:schemeClr val="bg1">
                    <a:lumMod val="50000"/>
                  </a:schemeClr>
                </a:solidFill>
              </a:rPr>
              <a:t>تنسى </a:t>
            </a:r>
            <a:r>
              <a:rPr lang="ar-SA" dirty="0">
                <a:solidFill>
                  <a:schemeClr val="bg1">
                    <a:lumMod val="50000"/>
                  </a:schemeClr>
                </a:solidFill>
              </a:rPr>
              <a:t>“</a:t>
            </a:r>
            <a:r>
              <a:rPr lang="ar-SA" u="sng" dirty="0">
                <a:solidFill>
                  <a:schemeClr val="bg1">
                    <a:lumMod val="50000"/>
                  </a:schemeClr>
                </a:solidFill>
              </a:rPr>
              <a:t>بليز</a:t>
            </a:r>
            <a:r>
              <a:rPr lang="ar-SA" dirty="0">
                <a:solidFill>
                  <a:schemeClr val="bg1">
                    <a:lumMod val="50000"/>
                  </a:schemeClr>
                </a:solidFill>
              </a:rPr>
              <a:t>”</a:t>
            </a:r>
          </a:p>
        </p:txBody>
      </p:sp>
      <p:sp>
        <p:nvSpPr>
          <p:cNvPr id="10" name="مستطيل 9"/>
          <p:cNvSpPr/>
          <p:nvPr/>
        </p:nvSpPr>
        <p:spPr>
          <a:xfrm>
            <a:off x="13423582" y="6154523"/>
            <a:ext cx="3136194" cy="347878"/>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ar-SA" dirty="0">
                <a:solidFill>
                  <a:schemeClr val="bg1">
                    <a:lumMod val="50000"/>
                  </a:schemeClr>
                </a:solidFill>
              </a:rPr>
              <a:t>دكتور </a:t>
            </a:r>
            <a:r>
              <a:rPr lang="ar-SA" u="sng" dirty="0">
                <a:solidFill>
                  <a:schemeClr val="bg1">
                    <a:lumMod val="50000"/>
                  </a:schemeClr>
                </a:solidFill>
              </a:rPr>
              <a:t>أنس ترى </a:t>
            </a:r>
            <a:r>
              <a:rPr lang="ar-SA" dirty="0">
                <a:solidFill>
                  <a:schemeClr val="bg1">
                    <a:lumMod val="50000"/>
                  </a:schemeClr>
                </a:solidFill>
              </a:rPr>
              <a:t>لقينا </a:t>
            </a:r>
            <a:r>
              <a:rPr lang="ar-SA" u="sng" dirty="0" err="1">
                <a:solidFill>
                  <a:schemeClr val="bg1">
                    <a:lumMod val="50000"/>
                  </a:schemeClr>
                </a:solidFill>
              </a:rPr>
              <a:t>ستربتو</a:t>
            </a:r>
            <a:r>
              <a:rPr lang="ar-SA" dirty="0">
                <a:solidFill>
                  <a:schemeClr val="bg1">
                    <a:lumMod val="50000"/>
                  </a:schemeClr>
                </a:solidFill>
              </a:rPr>
              <a:t> </a:t>
            </a:r>
            <a:r>
              <a:rPr lang="ar-SA" u="sng" dirty="0" err="1">
                <a:solidFill>
                  <a:schemeClr val="bg1">
                    <a:lumMod val="50000"/>
                  </a:schemeClr>
                </a:solidFill>
              </a:rPr>
              <a:t>باليورن</a:t>
            </a:r>
            <a:endParaRPr lang="ar-SA" u="sng" dirty="0">
              <a:solidFill>
                <a:schemeClr val="bg1">
                  <a:lumMod val="50000"/>
                </a:schemeClr>
              </a:solidFill>
            </a:endParaRPr>
          </a:p>
        </p:txBody>
      </p:sp>
      <p:pic>
        <p:nvPicPr>
          <p:cNvPr id="11" name="صورة 10"/>
          <p:cNvPicPr>
            <a:picLocks noChangeAspect="1"/>
          </p:cNvPicPr>
          <p:nvPr/>
        </p:nvPicPr>
        <p:blipFill rotWithShape="1">
          <a:blip r:embed="rId7">
            <a:extLst>
              <a:ext uri="{28A0092B-C50C-407E-A947-70E740481C1C}">
                <a14:useLocalDpi xmlns:a14="http://schemas.microsoft.com/office/drawing/2010/main" val="0"/>
              </a:ext>
            </a:extLst>
          </a:blip>
          <a:srcRect l="15323" t="25213" r="17376" b="31228"/>
          <a:stretch/>
        </p:blipFill>
        <p:spPr>
          <a:xfrm>
            <a:off x="11467782" y="9056333"/>
            <a:ext cx="12298681" cy="2856267"/>
          </a:xfrm>
          <a:prstGeom prst="rect">
            <a:avLst/>
          </a:prstGeom>
        </p:spPr>
      </p:pic>
      <p:pic>
        <p:nvPicPr>
          <p:cNvPr id="12" name="صورة 11"/>
          <p:cNvPicPr>
            <a:picLocks noChangeAspect="1"/>
          </p:cNvPicPr>
          <p:nvPr/>
        </p:nvPicPr>
        <p:blipFill rotWithShape="1">
          <a:blip r:embed="rId8">
            <a:extLst>
              <a:ext uri="{28A0092B-C50C-407E-A947-70E740481C1C}">
                <a14:useLocalDpi xmlns:a14="http://schemas.microsoft.com/office/drawing/2010/main" val="0"/>
              </a:ext>
            </a:extLst>
          </a:blip>
          <a:srcRect l="14882" t="31453" r="15029" b="20175"/>
          <a:stretch/>
        </p:blipFill>
        <p:spPr>
          <a:xfrm>
            <a:off x="406400" y="8661196"/>
            <a:ext cx="8940800" cy="3251404"/>
          </a:xfrm>
          <a:prstGeom prst="rect">
            <a:avLst/>
          </a:prstGeom>
        </p:spPr>
      </p:pic>
    </p:spTree>
    <p:extLst>
      <p:ext uri="{BB962C8B-B14F-4D97-AF65-F5344CB8AC3E}">
        <p14:creationId xmlns:p14="http://schemas.microsoft.com/office/powerpoint/2010/main" val="37842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55510695"/>
              </p:ext>
            </p:extLst>
          </p:nvPr>
        </p:nvGraphicFramePr>
        <p:xfrm>
          <a:off x="838200" y="533400"/>
          <a:ext cx="22504399" cy="10490200"/>
        </p:xfrm>
        <a:graphic>
          <a:graphicData uri="http://schemas.openxmlformats.org/drawingml/2006/table">
            <a:tbl>
              <a:tblPr rtl="1">
                <a:tableStyleId>{073A0DAA-6AF3-43AB-8588-CEC1D06C72B9}</a:tableStyleId>
              </a:tblPr>
              <a:tblGrid>
                <a:gridCol w="11326432">
                  <a:extLst>
                    <a:ext uri="{9D8B030D-6E8A-4147-A177-3AD203B41FA5}">
                      <a16:colId xmlns:a16="http://schemas.microsoft.com/office/drawing/2014/main" xmlns="" val="20000"/>
                    </a:ext>
                  </a:extLst>
                </a:gridCol>
                <a:gridCol w="11177967">
                  <a:extLst>
                    <a:ext uri="{9D8B030D-6E8A-4147-A177-3AD203B41FA5}">
                      <a16:colId xmlns:a16="http://schemas.microsoft.com/office/drawing/2014/main" xmlns="" val="20001"/>
                    </a:ext>
                  </a:extLst>
                </a:gridCol>
              </a:tblGrid>
              <a:tr h="1520321">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x-none" sz="4400" u="none" strike="noStrike" cap="none" normalizeH="0" baseline="0" dirty="0">
                          <a:ln>
                            <a:noFill/>
                          </a:ln>
                          <a:solidFill>
                            <a:schemeClr val="bg1"/>
                          </a:solidFill>
                          <a:effectLst/>
                        </a:rPr>
                        <a:t>Fibrin-specific thrombolytic drugs</a:t>
                      </a:r>
                      <a:endParaRPr kumimoji="0" lang="ar-SA" altLang="x-none" sz="4400" b="1" i="0" u="none" strike="noStrike" cap="none" normalizeH="0" baseline="0" dirty="0">
                        <a:ln>
                          <a:noFill/>
                        </a:ln>
                        <a:solidFill>
                          <a:schemeClr val="bg1"/>
                        </a:solidFill>
                        <a:effectLst/>
                        <a:latin typeface="Arial" charset="0"/>
                        <a:ea typeface="Arial" charset="0"/>
                        <a:cs typeface="Arial" charset="0"/>
                      </a:endParaRPr>
                    </a:p>
                  </a:txBody>
                  <a:tcPr marL="91441" marR="91441" marT="45724" marB="45724" anchor="ctr" horzOverflow="overflow">
                    <a:solidFill>
                      <a:schemeClr val="accent1"/>
                    </a:solidFill>
                  </a:tcPr>
                </a:tc>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4400" u="none" strike="noStrike" cap="none" normalizeH="0" baseline="0" dirty="0">
                          <a:ln>
                            <a:noFill/>
                          </a:ln>
                          <a:solidFill>
                            <a:schemeClr val="bg1"/>
                          </a:solidFill>
                          <a:effectLst/>
                        </a:rPr>
                        <a:t>Non fibrin-specific thrombolytic drugs</a:t>
                      </a:r>
                      <a:endParaRPr kumimoji="0" lang="en-US" altLang="x-none" sz="4400" b="1" i="0" u="none" strike="noStrike" cap="none" normalizeH="0" baseline="0" dirty="0">
                        <a:ln>
                          <a:noFill/>
                        </a:ln>
                        <a:solidFill>
                          <a:schemeClr val="bg1"/>
                        </a:solidFill>
                        <a:effectLst/>
                        <a:latin typeface="Arial" charset="0"/>
                        <a:ea typeface="Arial" charset="0"/>
                        <a:cs typeface="Arial" charset="0"/>
                      </a:endParaRPr>
                    </a:p>
                  </a:txBody>
                  <a:tcPr marL="91441" marR="91441" marT="45724" marB="45724" anchor="ctr" horzOverflow="overflow">
                    <a:solidFill>
                      <a:schemeClr val="accent1"/>
                    </a:solidFill>
                  </a:tcPr>
                </a:tc>
                <a:extLst>
                  <a:ext uri="{0D108BD9-81ED-4DB2-BD59-A6C34878D82A}">
                    <a16:rowId xmlns:a16="http://schemas.microsoft.com/office/drawing/2014/main" xmlns="" val="10000"/>
                  </a:ext>
                </a:extLst>
              </a:tr>
              <a:tr h="2382998">
                <a:tc>
                  <a:txBody>
                    <a:bodyPr/>
                    <a:lstStyle>
                      <a:lvl1pPr marL="342900" indent="-342900">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457200" marR="0" lvl="0" indent="-457200" algn="ctr" defTabSz="914400" rtl="0" eaLnBrk="1" fontAlgn="base" latinLnBrk="0" hangingPunct="1">
                        <a:lnSpc>
                          <a:spcPct val="130000"/>
                        </a:lnSpc>
                        <a:spcBef>
                          <a:spcPct val="0"/>
                        </a:spcBef>
                        <a:spcAft>
                          <a:spcPct val="0"/>
                        </a:spcAft>
                        <a:buClr>
                          <a:schemeClr val="tx1"/>
                        </a:buClr>
                        <a:buSzTx/>
                        <a:buFont typeface="Wingdings" charset="2"/>
                        <a:buChar char="v"/>
                        <a:tabLst/>
                      </a:pPr>
                      <a:r>
                        <a:rPr kumimoji="0" lang="en-US" altLang="x-none" sz="2800" u="none" strike="noStrike" cap="none" normalizeH="0" baseline="0" dirty="0">
                          <a:ln>
                            <a:noFill/>
                          </a:ln>
                          <a:effectLst/>
                        </a:rPr>
                        <a:t>Fibrin-specific drugs (clot specific).</a:t>
                      </a:r>
                    </a:p>
                    <a:p>
                      <a:pPr marL="457200" marR="0" lvl="0" indent="-457200" algn="ctr" defTabSz="914400" rtl="0" eaLnBrk="1" fontAlgn="base" latinLnBrk="0" hangingPunct="1">
                        <a:lnSpc>
                          <a:spcPct val="130000"/>
                        </a:lnSpc>
                        <a:spcBef>
                          <a:spcPct val="0"/>
                        </a:spcBef>
                        <a:spcAft>
                          <a:spcPct val="0"/>
                        </a:spcAft>
                        <a:buClr>
                          <a:schemeClr val="tx1"/>
                        </a:buClr>
                        <a:buSzTx/>
                        <a:buFont typeface="Wingdings" charset="2"/>
                        <a:buChar char="v"/>
                        <a:tabLst/>
                      </a:pPr>
                      <a:r>
                        <a:rPr kumimoji="0" lang="en-US" altLang="x-none" sz="2800" u="none" strike="noStrike" cap="none" normalizeH="0" baseline="0" dirty="0">
                          <a:ln>
                            <a:noFill/>
                          </a:ln>
                          <a:effectLst/>
                        </a:rPr>
                        <a:t>Reduced risk of bleeding.</a:t>
                      </a:r>
                    </a:p>
                    <a:p>
                      <a:pPr marL="457200" marR="0" lvl="0" indent="-457200" algn="ctr" defTabSz="914400" rtl="0" eaLnBrk="1" fontAlgn="base" latinLnBrk="0" hangingPunct="1">
                        <a:lnSpc>
                          <a:spcPct val="130000"/>
                        </a:lnSpc>
                        <a:spcBef>
                          <a:spcPct val="0"/>
                        </a:spcBef>
                        <a:spcAft>
                          <a:spcPct val="0"/>
                        </a:spcAft>
                        <a:buClr>
                          <a:schemeClr val="tx1"/>
                        </a:buClr>
                        <a:buSzTx/>
                        <a:buFont typeface="Wingdings" charset="2"/>
                        <a:buChar char="v"/>
                        <a:tabLst/>
                      </a:pPr>
                      <a:r>
                        <a:rPr kumimoji="0" lang="en-US" altLang="x-none" sz="2800" u="none" strike="noStrike" cap="none" normalizeH="0" baseline="0" dirty="0">
                          <a:ln>
                            <a:noFill/>
                          </a:ln>
                          <a:effectLst/>
                        </a:rPr>
                        <a:t>Not-antigenic.</a:t>
                      </a:r>
                      <a:endParaRPr kumimoji="0" lang="ar-SA" altLang="x-none" sz="2800" b="1" i="0" u="none" strike="noStrike" cap="none" normalizeH="0" baseline="0" dirty="0">
                        <a:ln>
                          <a:noFill/>
                        </a:ln>
                        <a:solidFill>
                          <a:schemeClr val="tx1"/>
                        </a:solidFill>
                        <a:effectLst/>
                        <a:latin typeface="Verdana" charset="0"/>
                        <a:ea typeface="Arial" charset="0"/>
                        <a:cs typeface="Arial" charset="0"/>
                      </a:endParaRPr>
                    </a:p>
                  </a:txBody>
                  <a:tcPr marL="91441" marR="91441" marT="45724" marB="45724" anchor="ctr" horzOverflow="overflow"/>
                </a:tc>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a:ln>
                            <a:noFill/>
                          </a:ln>
                          <a:effectLst/>
                        </a:rPr>
                        <a:t>Activate plasminogen bound to clot surface and circulating plasminogen in blood. </a:t>
                      </a:r>
                      <a:endParaRPr kumimoji="0" lang="ar-SA" altLang="x-none" sz="2800" b="0" i="0" u="none" strike="noStrike" cap="none" normalizeH="0" baseline="0" dirty="0">
                        <a:ln>
                          <a:noFill/>
                        </a:ln>
                        <a:solidFill>
                          <a:srgbClr val="000000"/>
                        </a:solidFill>
                        <a:effectLst/>
                        <a:latin typeface="Verdana" charset="0"/>
                        <a:ea typeface="Arial" charset="0"/>
                        <a:cs typeface="Arial" charset="0"/>
                      </a:endParaRPr>
                    </a:p>
                  </a:txBody>
                  <a:tcPr marL="91441" marR="91441" marT="45724" marB="45724" anchor="ctr" horzOverflow="overflow"/>
                </a:tc>
                <a:extLst>
                  <a:ext uri="{0D108BD9-81ED-4DB2-BD59-A6C34878D82A}">
                    <a16:rowId xmlns:a16="http://schemas.microsoft.com/office/drawing/2014/main" xmlns="" val="10001"/>
                  </a:ext>
                </a:extLst>
              </a:tr>
              <a:tr h="1268868">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a:ln>
                            <a:noFill/>
                          </a:ln>
                          <a:effectLst/>
                        </a:rPr>
                        <a:t>Degrade mainly fibrin clots.</a:t>
                      </a:r>
                      <a:endParaRPr kumimoji="0" lang="ar-SA" altLang="x-none" sz="2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lang="ar-SA" sz="2800" dirty="0"/>
                        <a:t>)</a:t>
                      </a:r>
                      <a:r>
                        <a:rPr lang="en-US" sz="2800" dirty="0"/>
                        <a:t>Once they bind to fibrin, their activity is enhanced</a:t>
                      </a:r>
                      <a:r>
                        <a:rPr lang="ar-SA" sz="2800" dirty="0"/>
                        <a:t>(</a:t>
                      </a:r>
                      <a:endParaRPr kumimoji="0" lang="ar-SA" altLang="x-none" sz="2800" b="0" i="0" u="none" strike="noStrike" cap="none" normalizeH="0" baseline="0" dirty="0">
                        <a:ln>
                          <a:noFill/>
                        </a:ln>
                        <a:solidFill>
                          <a:srgbClr val="000000"/>
                        </a:solidFill>
                        <a:effectLst/>
                        <a:latin typeface="Verdana" charset="0"/>
                        <a:ea typeface="Arial" charset="0"/>
                        <a:cs typeface="Arial" charset="0"/>
                      </a:endParaRPr>
                    </a:p>
                  </a:txBody>
                  <a:tcPr marL="91441" marR="91441" marT="45724" marB="45724" anchor="ctr" horzOverflow="overflow"/>
                </a:tc>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a:ln>
                            <a:noFill/>
                          </a:ln>
                          <a:effectLst/>
                        </a:rPr>
                        <a:t>Degrade fibrin clots as well as fibrinogen and other plasma proteins.</a:t>
                      </a:r>
                      <a:endParaRPr kumimoji="0" lang="ar-SA" altLang="x-none" sz="2800" b="0" i="0" u="none" strike="noStrike" cap="none" normalizeH="0" baseline="0" dirty="0">
                        <a:ln>
                          <a:noFill/>
                        </a:ln>
                        <a:solidFill>
                          <a:srgbClr val="000000"/>
                        </a:solidFill>
                        <a:effectLst/>
                        <a:latin typeface="Verdana" charset="0"/>
                        <a:ea typeface="Arial" charset="0"/>
                        <a:cs typeface="Arial" charset="0"/>
                      </a:endParaRPr>
                    </a:p>
                  </a:txBody>
                  <a:tcPr marL="91441" marR="91441" marT="45724" marB="45724" anchor="ctr" horzOverflow="overflow"/>
                </a:tc>
                <a:extLst>
                  <a:ext uri="{0D108BD9-81ED-4DB2-BD59-A6C34878D82A}">
                    <a16:rowId xmlns:a16="http://schemas.microsoft.com/office/drawing/2014/main" xmlns="" val="10002"/>
                  </a:ext>
                </a:extLst>
              </a:tr>
              <a:tr h="1145077">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a:ln>
                            <a:noFill/>
                          </a:ln>
                          <a:effectLst/>
                        </a:rPr>
                        <a:t>More selective in action (clot or fibrin specific).</a:t>
                      </a:r>
                      <a:endParaRPr kumimoji="0" lang="ar-SA" altLang="x-none" sz="2800" b="0" i="0" u="none" strike="noStrike" cap="none" normalizeH="0" baseline="0" dirty="0">
                        <a:ln>
                          <a:noFill/>
                        </a:ln>
                        <a:solidFill>
                          <a:srgbClr val="000000"/>
                        </a:solidFill>
                        <a:effectLst/>
                        <a:latin typeface="Verdana" charset="0"/>
                        <a:ea typeface="Arial" charset="0"/>
                        <a:cs typeface="Arial" charset="0"/>
                      </a:endParaRPr>
                    </a:p>
                  </a:txBody>
                  <a:tcPr marL="91441" marR="91441" marT="45724" marB="45724" anchor="ctr" horzOverflow="overflow"/>
                </a:tc>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a:ln>
                            <a:noFill/>
                          </a:ln>
                          <a:effectLst/>
                        </a:rPr>
                        <a:t>Less selective in action.</a:t>
                      </a:r>
                      <a:endParaRPr kumimoji="0" lang="ar-SA" altLang="x-none" sz="2800" b="0" i="0" u="none" strike="noStrike" cap="none" normalizeH="0" baseline="0" dirty="0">
                        <a:ln>
                          <a:noFill/>
                        </a:ln>
                        <a:solidFill>
                          <a:srgbClr val="000000"/>
                        </a:solidFill>
                        <a:effectLst/>
                        <a:latin typeface="Verdana" charset="0"/>
                        <a:ea typeface="Arial" charset="0"/>
                        <a:cs typeface="Arial" charset="0"/>
                      </a:endParaRPr>
                    </a:p>
                  </a:txBody>
                  <a:tcPr marL="91441" marR="91441" marT="45724" marB="45724" anchor="ctr" horzOverflow="overflow"/>
                </a:tc>
                <a:extLst>
                  <a:ext uri="{0D108BD9-81ED-4DB2-BD59-A6C34878D82A}">
                    <a16:rowId xmlns:a16="http://schemas.microsoft.com/office/drawing/2014/main" xmlns="" val="10003"/>
                  </a:ext>
                </a:extLst>
              </a:tr>
              <a:tr h="1318358">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a:ln>
                            <a:noFill/>
                          </a:ln>
                          <a:effectLst/>
                        </a:rPr>
                        <a:t>Less systemic plasminogen activation.</a:t>
                      </a:r>
                      <a:endParaRPr kumimoji="0" lang="ar-SA" altLang="x-none" sz="2800" b="0" i="0" u="none" strike="noStrike" cap="none" normalizeH="0" baseline="0" dirty="0">
                        <a:ln>
                          <a:noFill/>
                        </a:ln>
                        <a:solidFill>
                          <a:srgbClr val="000000"/>
                        </a:solidFill>
                        <a:effectLst/>
                        <a:latin typeface="Verdana" charset="0"/>
                        <a:ea typeface="Arial" charset="0"/>
                        <a:cs typeface="Arial" charset="0"/>
                      </a:endParaRPr>
                    </a:p>
                  </a:txBody>
                  <a:tcPr marL="91441" marR="91441" marT="45724" marB="45724" anchor="ctr" horzOverflow="overflow"/>
                </a:tc>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a:ln>
                            <a:noFill/>
                          </a:ln>
                          <a:effectLst/>
                        </a:rPr>
                        <a:t>Extensive systemic plasminogen activation.</a:t>
                      </a:r>
                      <a:endParaRPr kumimoji="0" lang="ar-SA" altLang="x-none" sz="2800" b="0" i="0" u="none" strike="noStrike" cap="none" normalizeH="0" baseline="0" dirty="0">
                        <a:ln>
                          <a:noFill/>
                        </a:ln>
                        <a:solidFill>
                          <a:srgbClr val="000000"/>
                        </a:solidFill>
                        <a:effectLst/>
                        <a:latin typeface="Verdana" charset="0"/>
                        <a:ea typeface="Arial" charset="0"/>
                        <a:cs typeface="Arial" charset="0"/>
                      </a:endParaRPr>
                    </a:p>
                  </a:txBody>
                  <a:tcPr marL="91441" marR="91441" marT="45724" marB="45724" anchor="ctr" horzOverflow="overflow"/>
                </a:tc>
                <a:extLst>
                  <a:ext uri="{0D108BD9-81ED-4DB2-BD59-A6C34878D82A}">
                    <a16:rowId xmlns:a16="http://schemas.microsoft.com/office/drawing/2014/main" xmlns="" val="10004"/>
                  </a:ext>
                </a:extLst>
              </a:tr>
              <a:tr h="1183374">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a:ln>
                            <a:noFill/>
                          </a:ln>
                          <a:effectLst/>
                        </a:rPr>
                        <a:t>Less risk of bleeding.</a:t>
                      </a:r>
                      <a:endParaRPr kumimoji="0" lang="ar-SA" altLang="x-none" sz="2800" b="0" i="0" u="none" strike="noStrike" cap="none" normalizeH="0" baseline="0" dirty="0">
                        <a:ln>
                          <a:noFill/>
                        </a:ln>
                        <a:solidFill>
                          <a:srgbClr val="000000"/>
                        </a:solidFill>
                        <a:effectLst/>
                        <a:latin typeface="Verdana" charset="0"/>
                        <a:ea typeface="Arial" charset="0"/>
                        <a:cs typeface="Arial" charset="0"/>
                      </a:endParaRPr>
                    </a:p>
                  </a:txBody>
                  <a:tcPr marL="91441" marR="91441" marT="45724" marB="45724" anchor="ctr" horzOverflow="overflow"/>
                </a:tc>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a:ln>
                            <a:noFill/>
                          </a:ln>
                          <a:effectLst/>
                        </a:rPr>
                        <a:t>More risk of bleeding.</a:t>
                      </a:r>
                      <a:endParaRPr kumimoji="0" lang="ar-SA" altLang="x-none" sz="2800" b="0" i="0" u="none" strike="noStrike" cap="none" normalizeH="0" baseline="0" dirty="0">
                        <a:ln>
                          <a:noFill/>
                        </a:ln>
                        <a:solidFill>
                          <a:srgbClr val="000000"/>
                        </a:solidFill>
                        <a:effectLst/>
                        <a:latin typeface="Verdana" charset="0"/>
                        <a:ea typeface="Arial" charset="0"/>
                        <a:cs typeface="Arial" charset="0"/>
                      </a:endParaRPr>
                    </a:p>
                  </a:txBody>
                  <a:tcPr marL="91441" marR="91441" marT="45724" marB="45724" anchor="ctr" horzOverflow="overflow"/>
                </a:tc>
                <a:extLst>
                  <a:ext uri="{0D108BD9-81ED-4DB2-BD59-A6C34878D82A}">
                    <a16:rowId xmlns:a16="http://schemas.microsoft.com/office/drawing/2014/main" xmlns="" val="10005"/>
                  </a:ext>
                </a:extLst>
              </a:tr>
              <a:tr h="1671204">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err="1">
                          <a:ln>
                            <a:noFill/>
                          </a:ln>
                          <a:effectLst/>
                        </a:rPr>
                        <a:t>Alteplase</a:t>
                      </a:r>
                      <a:r>
                        <a:rPr kumimoji="0" lang="en-US" altLang="x-none" sz="2800" u="none" strike="noStrike" cap="none" normalizeH="0" baseline="0" dirty="0">
                          <a:ln>
                            <a:noFill/>
                          </a:ln>
                          <a:effectLst/>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err="1">
                          <a:ln>
                            <a:noFill/>
                          </a:ln>
                          <a:effectLst/>
                        </a:rPr>
                        <a:t>Reteplase</a:t>
                      </a:r>
                      <a:endParaRPr kumimoji="0" lang="en-US" altLang="x-none" sz="2800" u="none" strike="noStrike" cap="none" normalizeH="0" baseline="0" dirty="0">
                        <a:ln>
                          <a:noFill/>
                        </a:ln>
                        <a:effectLst/>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err="1">
                          <a:ln>
                            <a:noFill/>
                          </a:ln>
                          <a:effectLst/>
                        </a:rPr>
                        <a:t>Tenecteplase</a:t>
                      </a:r>
                      <a:endParaRPr kumimoji="0" lang="ar-SA" altLang="x-none" sz="2800" b="1" i="1" u="none" strike="noStrike" cap="none" normalizeH="0" baseline="0" dirty="0">
                        <a:ln>
                          <a:noFill/>
                        </a:ln>
                        <a:solidFill>
                          <a:srgbClr val="000000"/>
                        </a:solidFill>
                        <a:effectLst/>
                        <a:latin typeface="Arial" charset="0"/>
                        <a:ea typeface="Arial" charset="0"/>
                        <a:cs typeface="Arial" charset="0"/>
                      </a:endParaRPr>
                    </a:p>
                  </a:txBody>
                  <a:tcPr marL="91441" marR="91441" marT="45724" marB="45724" anchor="ctr" horzOverflow="overflow"/>
                </a:tc>
                <a:tc>
                  <a:txBody>
                    <a:bodyPr/>
                    <a:lstStyle>
                      <a:lvl1pPr>
                        <a:spcBef>
                          <a:spcPct val="20000"/>
                        </a:spcBef>
                        <a:buClr>
                          <a:schemeClr val="folHlink"/>
                        </a:buClr>
                        <a:buSzPct val="90000"/>
                        <a:buFont typeface="Wingdings" charset="2"/>
                        <a:defRPr sz="2400">
                          <a:solidFill>
                            <a:schemeClr val="tx1"/>
                          </a:solidFill>
                          <a:latin typeface="Arial" charset="0"/>
                          <a:ea typeface="Arial" charset="0"/>
                          <a:cs typeface="Arial" charset="0"/>
                        </a:defRPr>
                      </a:lvl1pPr>
                      <a:lvl2pPr marL="742950" indent="-285750">
                        <a:spcBef>
                          <a:spcPct val="20000"/>
                        </a:spcBef>
                        <a:buClr>
                          <a:schemeClr val="accent1"/>
                        </a:buClr>
                        <a:buSzPct val="75000"/>
                        <a:buFont typeface="Wingdings" charset="2"/>
                        <a:defRPr sz="2200">
                          <a:solidFill>
                            <a:schemeClr val="tx1"/>
                          </a:solidFill>
                          <a:latin typeface="Arial" charset="0"/>
                          <a:ea typeface="Arial" charset="0"/>
                          <a:cs typeface="Arial" charset="0"/>
                        </a:defRPr>
                      </a:lvl2pPr>
                      <a:lvl3pPr marL="1143000" indent="-228600">
                        <a:spcBef>
                          <a:spcPct val="20000"/>
                        </a:spcBef>
                        <a:buClr>
                          <a:schemeClr val="folHlink"/>
                        </a:buClr>
                        <a:buSzPct val="55000"/>
                        <a:buFont typeface="Wingdings" charset="2"/>
                        <a:defRPr sz="2100">
                          <a:solidFill>
                            <a:schemeClr val="tx1"/>
                          </a:solidFill>
                          <a:latin typeface="Arial" charset="0"/>
                          <a:ea typeface="Arial" charset="0"/>
                          <a:cs typeface="Arial" charset="0"/>
                        </a:defRPr>
                      </a:lvl3pPr>
                      <a:lvl4pPr marL="1600200" indent="-228600">
                        <a:spcBef>
                          <a:spcPct val="20000"/>
                        </a:spcBef>
                        <a:buClr>
                          <a:schemeClr val="accent1"/>
                        </a:buClr>
                        <a:buFont typeface="Wingdings" charset="2"/>
                        <a:defRPr>
                          <a:solidFill>
                            <a:schemeClr val="tx1"/>
                          </a:solidFill>
                          <a:latin typeface="Arial" charset="0"/>
                          <a:ea typeface="Arial" charset="0"/>
                          <a:cs typeface="Arial" charset="0"/>
                        </a:defRPr>
                      </a:lvl4pPr>
                      <a:lvl5pPr marL="2057400" indent="-228600">
                        <a:spcBef>
                          <a:spcPct val="20000"/>
                        </a:spcBef>
                        <a:buClr>
                          <a:schemeClr val="accent1"/>
                        </a:buClr>
                        <a:buFont typeface="Wingdings" charset="2"/>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charset="2"/>
                        <a:defRPr>
                          <a:solidFill>
                            <a:schemeClr val="tx1"/>
                          </a:solidFill>
                          <a:latin typeface="Arial" charset="0"/>
                          <a:ea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a:ln>
                            <a:noFill/>
                          </a:ln>
                          <a:effectLst/>
                        </a:rPr>
                        <a:t>Streptokinase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err="1">
                          <a:ln>
                            <a:noFill/>
                          </a:ln>
                          <a:effectLst/>
                        </a:rPr>
                        <a:t>Anistreplase</a:t>
                      </a:r>
                      <a:r>
                        <a:rPr kumimoji="0" lang="en-US" altLang="x-none" sz="2800" u="none" strike="noStrike" cap="none" normalizeH="0" baseline="0" dirty="0">
                          <a:ln>
                            <a:noFill/>
                          </a:ln>
                          <a:effectLst/>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x-none" sz="2800" u="none" strike="noStrike" cap="none" normalizeH="0" baseline="0" dirty="0" err="1">
                          <a:ln>
                            <a:noFill/>
                          </a:ln>
                          <a:effectLst/>
                        </a:rPr>
                        <a:t>Urokinase</a:t>
                      </a:r>
                      <a:endParaRPr kumimoji="0" lang="ar-SA" altLang="x-none" sz="2800" b="1" i="1" u="none" strike="noStrike" cap="none" normalizeH="0" baseline="0" dirty="0">
                        <a:ln>
                          <a:noFill/>
                        </a:ln>
                        <a:solidFill>
                          <a:srgbClr val="000000"/>
                        </a:solidFill>
                        <a:effectLst/>
                        <a:latin typeface="Arial" charset="0"/>
                        <a:ea typeface="Arial" charset="0"/>
                        <a:cs typeface="Arial" charset="0"/>
                      </a:endParaRPr>
                    </a:p>
                  </a:txBody>
                  <a:tcPr marL="91441" marR="91441" marT="45724" marB="45724" anchor="ctr" horzOverflow="overflow"/>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50601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701" y="224365"/>
            <a:ext cx="23766462" cy="707886"/>
          </a:xfrm>
          <a:prstGeom prst="rect">
            <a:avLst/>
          </a:prstGeom>
          <a:noFill/>
        </p:spPr>
        <p:txBody>
          <a:bodyPr wrap="square" rtlCol="0">
            <a:spAutoFit/>
          </a:bodyPr>
          <a:lstStyle/>
          <a:p>
            <a:pPr algn="ctr"/>
            <a:r>
              <a:rPr lang="en-US" sz="4000" b="1" dirty="0">
                <a:solidFill>
                  <a:srgbClr val="0070C0"/>
                </a:solidFill>
              </a:rPr>
              <a:t>Streptokinase</a:t>
            </a:r>
          </a:p>
        </p:txBody>
      </p:sp>
      <p:sp>
        <p:nvSpPr>
          <p:cNvPr id="3" name="TextBox 2"/>
          <p:cNvSpPr txBox="1"/>
          <p:nvPr/>
        </p:nvSpPr>
        <p:spPr>
          <a:xfrm>
            <a:off x="558800" y="1666301"/>
            <a:ext cx="10261600" cy="2246769"/>
          </a:xfrm>
          <a:prstGeom prst="rect">
            <a:avLst/>
          </a:prstGeom>
          <a:noFill/>
        </p:spPr>
        <p:txBody>
          <a:bodyPr wrap="square" rtlCol="0">
            <a:spAutoFit/>
          </a:bodyPr>
          <a:lstStyle/>
          <a:p>
            <a:pPr marL="457200" indent="-457200">
              <a:buFont typeface="Arial" charset="0"/>
              <a:buChar char="•"/>
            </a:pPr>
            <a:r>
              <a:rPr lang="en-US" sz="2800" dirty="0"/>
              <a:t>Streptokinase is a bacterial protein produced by Beta-hemolytic streptococci. </a:t>
            </a:r>
          </a:p>
          <a:p>
            <a:pPr marL="457200" indent="-457200">
              <a:buFont typeface="Arial" charset="0"/>
              <a:buChar char="•"/>
            </a:pPr>
            <a:r>
              <a:rPr lang="en-US" sz="2800" dirty="0"/>
              <a:t>Streptokinase is </a:t>
            </a:r>
            <a:r>
              <a:rPr lang="en-US" sz="2800" dirty="0">
                <a:solidFill>
                  <a:srgbClr val="FF0000"/>
                </a:solidFill>
              </a:rPr>
              <a:t>non-fibrin specific</a:t>
            </a:r>
            <a:r>
              <a:rPr lang="en-US" sz="2800" dirty="0"/>
              <a:t>. </a:t>
            </a:r>
          </a:p>
          <a:p>
            <a:pPr marL="457200" indent="-457200">
              <a:buFont typeface="Arial" charset="0"/>
              <a:buChar char="•"/>
            </a:pPr>
            <a:r>
              <a:rPr lang="en-US" sz="2800" dirty="0"/>
              <a:t>Can degrade fibrin clots as well as fibrinogen and other plasma proteins.</a:t>
            </a:r>
          </a:p>
        </p:txBody>
      </p:sp>
      <p:sp>
        <p:nvSpPr>
          <p:cNvPr id="4" name="TextBox 3"/>
          <p:cNvSpPr txBox="1"/>
          <p:nvPr/>
        </p:nvSpPr>
        <p:spPr>
          <a:xfrm>
            <a:off x="558800" y="4635590"/>
            <a:ext cx="10261600" cy="1446550"/>
          </a:xfrm>
          <a:prstGeom prst="rect">
            <a:avLst/>
          </a:prstGeom>
          <a:noFill/>
        </p:spPr>
        <p:txBody>
          <a:bodyPr wrap="square" rtlCol="0">
            <a:spAutoFit/>
          </a:bodyPr>
          <a:lstStyle/>
          <a:p>
            <a:r>
              <a:rPr lang="en-US" sz="3200" b="1" dirty="0">
                <a:solidFill>
                  <a:srgbClr val="0070C0"/>
                </a:solidFill>
              </a:rPr>
              <a:t>Mechanism of action:</a:t>
            </a:r>
          </a:p>
          <a:p>
            <a:pPr lvl="1"/>
            <a:r>
              <a:rPr lang="en-US" sz="2800" dirty="0"/>
              <a:t>Acts </a:t>
            </a:r>
            <a:r>
              <a:rPr lang="en-US" sz="2800" dirty="0">
                <a:solidFill>
                  <a:srgbClr val="FF0000"/>
                </a:solidFill>
              </a:rPr>
              <a:t>indirectly </a:t>
            </a:r>
            <a:r>
              <a:rPr lang="en-US" sz="2800" dirty="0"/>
              <a:t>by forming </a:t>
            </a:r>
            <a:r>
              <a:rPr lang="en-US" sz="2800" dirty="0">
                <a:solidFill>
                  <a:srgbClr val="FF0000"/>
                </a:solidFill>
              </a:rPr>
              <a:t>plasminogen-streptokinase complex </a:t>
            </a:r>
            <a:r>
              <a:rPr lang="en-US" sz="2800" dirty="0"/>
              <a:t>“active complex” which converts plasminogen into active plasmin.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580" y="6119080"/>
            <a:ext cx="5803900" cy="5742806"/>
          </a:xfrm>
          <a:prstGeom prst="rect">
            <a:avLst/>
          </a:prstGeom>
        </p:spPr>
      </p:pic>
      <p:sp>
        <p:nvSpPr>
          <p:cNvPr id="6" name="TextBox 5"/>
          <p:cNvSpPr txBox="1"/>
          <p:nvPr/>
        </p:nvSpPr>
        <p:spPr>
          <a:xfrm>
            <a:off x="11589702" y="1539011"/>
            <a:ext cx="12405361" cy="2739211"/>
          </a:xfrm>
          <a:prstGeom prst="rect">
            <a:avLst/>
          </a:prstGeom>
          <a:noFill/>
        </p:spPr>
        <p:txBody>
          <a:bodyPr wrap="square" rtlCol="0">
            <a:spAutoFit/>
          </a:bodyPr>
          <a:lstStyle/>
          <a:p>
            <a:r>
              <a:rPr lang="en-US" sz="3200" b="1" dirty="0">
                <a:solidFill>
                  <a:srgbClr val="0070C0"/>
                </a:solidFill>
              </a:rPr>
              <a:t>Pharmacokinetics: </a:t>
            </a:r>
          </a:p>
          <a:p>
            <a:pPr marL="914400" lvl="1" indent="-457200">
              <a:buFont typeface="Arial" charset="0"/>
              <a:buChar char="•"/>
            </a:pPr>
            <a:r>
              <a:rPr lang="en-US" sz="2800" dirty="0"/>
              <a:t>T ½ is less than 20 minutes. </a:t>
            </a:r>
          </a:p>
          <a:p>
            <a:pPr marL="914400" lvl="1" indent="-457200">
              <a:buFont typeface="Arial" charset="0"/>
              <a:buChar char="•"/>
            </a:pPr>
            <a:r>
              <a:rPr lang="en-US" sz="2800" dirty="0"/>
              <a:t>Given as intravenous infusion (250,000 U then 100,000 </a:t>
            </a:r>
            <a:r>
              <a:rPr lang="en-US" sz="2800" dirty="0">
                <a:solidFill>
                  <a:srgbClr val="00B050"/>
                </a:solidFill>
              </a:rPr>
              <a:t>U*</a:t>
            </a:r>
            <a:r>
              <a:rPr lang="en-US" sz="2800" dirty="0"/>
              <a:t>/h for 24-72 hours)</a:t>
            </a:r>
          </a:p>
          <a:p>
            <a:endParaRPr lang="en-US" sz="2800" dirty="0"/>
          </a:p>
          <a:p>
            <a:pPr marL="457200" indent="-457200">
              <a:buFont typeface="Wingdings" charset="2"/>
              <a:buChar char="v"/>
            </a:pPr>
            <a:r>
              <a:rPr lang="en-US" sz="2800" dirty="0"/>
              <a:t>It is </a:t>
            </a:r>
            <a:r>
              <a:rPr lang="en-US" sz="2800" dirty="0">
                <a:solidFill>
                  <a:srgbClr val="FF0000"/>
                </a:solidFill>
              </a:rPr>
              <a:t>the least expensive </a:t>
            </a:r>
            <a:r>
              <a:rPr lang="en-US" sz="2800" dirty="0"/>
              <a:t>among others. </a:t>
            </a:r>
          </a:p>
          <a:p>
            <a:pPr marL="457200" indent="-457200">
              <a:buFont typeface="Wingdings" charset="2"/>
              <a:buChar char="v"/>
            </a:pPr>
            <a:r>
              <a:rPr lang="en-US" sz="2800" dirty="0"/>
              <a:t>Used for </a:t>
            </a:r>
            <a:r>
              <a:rPr lang="en-US" sz="2800" dirty="0">
                <a:solidFill>
                  <a:srgbClr val="FF0000"/>
                </a:solidFill>
              </a:rPr>
              <a:t>venous or arterial thrombosis</a:t>
            </a:r>
            <a:r>
              <a:rPr lang="en-US" sz="2800" dirty="0"/>
              <a:t>.</a:t>
            </a:r>
          </a:p>
        </p:txBody>
      </p:sp>
      <p:sp>
        <p:nvSpPr>
          <p:cNvPr id="7" name="TextBox 6"/>
          <p:cNvSpPr txBox="1"/>
          <p:nvPr/>
        </p:nvSpPr>
        <p:spPr>
          <a:xfrm>
            <a:off x="12313921" y="5358865"/>
            <a:ext cx="11277601" cy="2308324"/>
          </a:xfrm>
          <a:prstGeom prst="rect">
            <a:avLst/>
          </a:prstGeom>
          <a:noFill/>
        </p:spPr>
        <p:txBody>
          <a:bodyPr wrap="square" rtlCol="0">
            <a:spAutoFit/>
          </a:bodyPr>
          <a:lstStyle/>
          <a:p>
            <a:r>
              <a:rPr lang="en-US" sz="3200" b="1" dirty="0">
                <a:solidFill>
                  <a:srgbClr val="0070C0"/>
                </a:solidFill>
              </a:rPr>
              <a:t>Side effects: </a:t>
            </a:r>
          </a:p>
          <a:p>
            <a:pPr marL="914400" lvl="1" indent="-457200">
              <a:buFont typeface="Arial" charset="0"/>
              <a:buChar char="•"/>
            </a:pPr>
            <a:r>
              <a:rPr lang="en-US" sz="2800" dirty="0"/>
              <a:t>Antigenicity*: high-titer antibodies develop 1 to 2 weeks after use, precluding retreatment until the titer declines.</a:t>
            </a:r>
          </a:p>
          <a:p>
            <a:pPr marL="914400" lvl="1" indent="-457200">
              <a:buFont typeface="Arial" charset="0"/>
              <a:buChar char="•"/>
            </a:pPr>
            <a:r>
              <a:rPr lang="en-US" sz="2800" dirty="0"/>
              <a:t>Allergic reaction: rashes, fever, hypotension. </a:t>
            </a:r>
            <a:endParaRPr lang="ar-SA" sz="2800" dirty="0"/>
          </a:p>
          <a:p>
            <a:pPr marL="914400" lvl="1" indent="-457200">
              <a:buFont typeface="Arial" charset="0"/>
              <a:buChar char="•"/>
            </a:pPr>
            <a:r>
              <a:rPr lang="en-US" sz="2800" dirty="0"/>
              <a:t>Bleeding: due to activation of circulating plasminogen.</a:t>
            </a:r>
          </a:p>
        </p:txBody>
      </p:sp>
      <p:sp>
        <p:nvSpPr>
          <p:cNvPr id="8" name="TextBox 7"/>
          <p:cNvSpPr txBox="1"/>
          <p:nvPr/>
        </p:nvSpPr>
        <p:spPr>
          <a:xfrm>
            <a:off x="12313921" y="8128099"/>
            <a:ext cx="10911840" cy="2739211"/>
          </a:xfrm>
          <a:prstGeom prst="rect">
            <a:avLst/>
          </a:prstGeom>
          <a:noFill/>
        </p:spPr>
        <p:txBody>
          <a:bodyPr wrap="square" rtlCol="0">
            <a:spAutoFit/>
          </a:bodyPr>
          <a:lstStyle/>
          <a:p>
            <a:r>
              <a:rPr lang="en-US" sz="3200" b="1" dirty="0">
                <a:solidFill>
                  <a:srgbClr val="0070C0"/>
                </a:solidFill>
              </a:rPr>
              <a:t>Not used in patients with: </a:t>
            </a:r>
          </a:p>
          <a:p>
            <a:pPr marL="914400" lvl="1" indent="-457200">
              <a:buFont typeface="Arial" charset="0"/>
              <a:buChar char="•"/>
            </a:pPr>
            <a:r>
              <a:rPr lang="en-US" sz="2800" dirty="0"/>
              <a:t>Recent </a:t>
            </a:r>
            <a:r>
              <a:rPr lang="en-US" sz="2800" dirty="0">
                <a:solidFill>
                  <a:srgbClr val="FF0000"/>
                </a:solidFill>
              </a:rPr>
              <a:t>streptococcal infections.</a:t>
            </a:r>
          </a:p>
          <a:p>
            <a:pPr marL="914400" lvl="1" indent="-457200">
              <a:buFont typeface="Arial" charset="0"/>
              <a:buChar char="•"/>
            </a:pPr>
            <a:r>
              <a:rPr lang="en-US" sz="2800" dirty="0">
                <a:solidFill>
                  <a:srgbClr val="FF0000"/>
                </a:solidFill>
              </a:rPr>
              <a:t>Previous administration </a:t>
            </a:r>
            <a:r>
              <a:rPr lang="en-US" sz="2800" dirty="0"/>
              <a:t>of the drug. </a:t>
            </a:r>
          </a:p>
          <a:p>
            <a:pPr marL="457200" indent="-457200">
              <a:buFont typeface="Wingdings" charset="2"/>
              <a:buChar char="v"/>
            </a:pPr>
            <a:r>
              <a:rPr lang="en-US" sz="2800" dirty="0"/>
              <a:t>These patients may develop fever, allergic reactions and resistance upon treatment with streptokinase </a:t>
            </a:r>
            <a:r>
              <a:rPr lang="en-US" sz="2800" dirty="0">
                <a:solidFill>
                  <a:srgbClr val="FF0000"/>
                </a:solidFill>
              </a:rPr>
              <a:t>due to antistreptococcal antibodies.</a:t>
            </a:r>
          </a:p>
        </p:txBody>
      </p:sp>
      <p:sp>
        <p:nvSpPr>
          <p:cNvPr id="9" name="TextBox 8"/>
          <p:cNvSpPr txBox="1"/>
          <p:nvPr/>
        </p:nvSpPr>
        <p:spPr>
          <a:xfrm>
            <a:off x="18879502" y="3055980"/>
            <a:ext cx="4861561"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rgbClr val="00B050"/>
                </a:solidFill>
              </a:rPr>
              <a:t>*U</a:t>
            </a:r>
            <a:r>
              <a:rPr lang="en-US" sz="2800" dirty="0"/>
              <a:t>=unit. </a:t>
            </a:r>
          </a:p>
          <a:p>
            <a:r>
              <a:rPr lang="en-US" sz="2800" dirty="0">
                <a:solidFill>
                  <a:schemeClr val="bg1">
                    <a:lumMod val="50000"/>
                  </a:schemeClr>
                </a:solidFill>
              </a:rPr>
              <a:t>Which depends on the patient without a standard doses of ml.</a:t>
            </a:r>
          </a:p>
        </p:txBody>
      </p:sp>
      <p:sp>
        <p:nvSpPr>
          <p:cNvPr id="10" name="TextBox 9"/>
          <p:cNvSpPr txBox="1"/>
          <p:nvPr/>
        </p:nvSpPr>
        <p:spPr>
          <a:xfrm>
            <a:off x="7188200" y="6408887"/>
            <a:ext cx="49022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chemeClr val="bg1">
                    <a:lumMod val="50000"/>
                  </a:schemeClr>
                </a:solidFill>
              </a:rPr>
              <a:t>*Antigenicity means that the immune system will produce an antibodies for this drug so that: </a:t>
            </a:r>
          </a:p>
          <a:p>
            <a:pPr marL="457200" indent="-457200">
              <a:buFont typeface="Arial" charset="0"/>
              <a:buChar char="•"/>
            </a:pPr>
            <a:r>
              <a:rPr lang="en-US" sz="2800" dirty="0">
                <a:solidFill>
                  <a:schemeClr val="bg1">
                    <a:lumMod val="50000"/>
                  </a:schemeClr>
                </a:solidFill>
              </a:rPr>
              <a:t>The effectiveness of the drug will be decreased after the 1</a:t>
            </a:r>
            <a:r>
              <a:rPr lang="en-US" sz="2800" baseline="30000" dirty="0">
                <a:solidFill>
                  <a:schemeClr val="bg1">
                    <a:lumMod val="50000"/>
                  </a:schemeClr>
                </a:solidFill>
              </a:rPr>
              <a:t>st</a:t>
            </a:r>
            <a:r>
              <a:rPr lang="en-US" sz="2800" dirty="0">
                <a:solidFill>
                  <a:schemeClr val="bg1">
                    <a:lumMod val="50000"/>
                  </a:schemeClr>
                </a:solidFill>
              </a:rPr>
              <a:t> dose. </a:t>
            </a:r>
          </a:p>
          <a:p>
            <a:pPr marL="457200" indent="-457200">
              <a:buFont typeface="Arial" charset="0"/>
              <a:buChar char="•"/>
            </a:pPr>
            <a:r>
              <a:rPr lang="en-US" sz="2800" dirty="0">
                <a:solidFill>
                  <a:schemeClr val="bg1">
                    <a:lumMod val="50000"/>
                  </a:schemeClr>
                </a:solidFill>
              </a:rPr>
              <a:t>The drug can cause allergic reactions that can be serious</a:t>
            </a:r>
            <a:r>
              <a:rPr lang="en-US" sz="2800" dirty="0"/>
              <a:t>.</a:t>
            </a:r>
          </a:p>
        </p:txBody>
      </p:sp>
      <p:cxnSp>
        <p:nvCxnSpPr>
          <p:cNvPr id="12" name="Straight Arrow Connector 11"/>
          <p:cNvCxnSpPr/>
          <p:nvPr/>
        </p:nvCxnSpPr>
        <p:spPr>
          <a:xfrm flipH="1">
            <a:off x="12090402" y="6119080"/>
            <a:ext cx="1142998" cy="942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62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040" y="983436"/>
            <a:ext cx="11160760" cy="93871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a:solidFill>
                  <a:srgbClr val="0070C0"/>
                </a:solidFill>
              </a:rPr>
              <a:t>Antistreplase</a:t>
            </a:r>
            <a:r>
              <a:rPr lang="en-US" sz="3200" b="1" dirty="0">
                <a:solidFill>
                  <a:srgbClr val="0070C0"/>
                </a:solidFill>
              </a:rPr>
              <a:t> (APSAC)</a:t>
            </a:r>
          </a:p>
          <a:p>
            <a:pPr algn="ctr"/>
            <a:endParaRPr lang="en-US" sz="3200" dirty="0">
              <a:solidFill>
                <a:srgbClr val="0070C0"/>
              </a:solidFill>
            </a:endParaRPr>
          </a:p>
          <a:p>
            <a:pPr marL="457200" indent="-457200">
              <a:buFont typeface="Arial" charset="0"/>
              <a:buChar char="•"/>
            </a:pPr>
            <a:r>
              <a:rPr lang="en-US" sz="2800" dirty="0" err="1"/>
              <a:t>Anisoylated</a:t>
            </a:r>
            <a:r>
              <a:rPr lang="en-US" sz="2800" dirty="0"/>
              <a:t> Plasminogen Streptokinase Activator Complex (APSAC) “</a:t>
            </a:r>
            <a:r>
              <a:rPr lang="en-US" sz="2800" dirty="0" err="1"/>
              <a:t>acylated</a:t>
            </a:r>
            <a:r>
              <a:rPr lang="en-US" sz="2800" dirty="0"/>
              <a:t> plasminogen combined with streptokinase”. </a:t>
            </a:r>
          </a:p>
          <a:p>
            <a:pPr marL="457200" indent="-457200">
              <a:buFont typeface="Arial" charset="0"/>
              <a:buChar char="•"/>
            </a:pPr>
            <a:r>
              <a:rPr lang="en-US" sz="2800" dirty="0"/>
              <a:t>It is a prodrug, de-</a:t>
            </a:r>
            <a:r>
              <a:rPr lang="en-US" sz="2800" dirty="0" err="1"/>
              <a:t>acylated</a:t>
            </a:r>
            <a:r>
              <a:rPr lang="en-US" sz="2800" dirty="0"/>
              <a:t> in circulation into the active plasminogen-streptokinase complex. </a:t>
            </a:r>
          </a:p>
          <a:p>
            <a:pPr marL="457200" indent="-457200">
              <a:buFont typeface="Arial" charset="0"/>
              <a:buChar char="•"/>
            </a:pPr>
            <a:r>
              <a:rPr lang="en-US" sz="2800" dirty="0"/>
              <a:t>T ½ is longer 70/120 min.</a:t>
            </a:r>
          </a:p>
          <a:p>
            <a:pPr marL="457200" indent="-457200">
              <a:buFont typeface="Arial" charset="0"/>
              <a:buChar char="•"/>
            </a:pPr>
            <a:endParaRPr lang="en-US" sz="2800" dirty="0"/>
          </a:p>
          <a:p>
            <a:r>
              <a:rPr lang="en-US" sz="3200" b="1" dirty="0">
                <a:solidFill>
                  <a:srgbClr val="0070C0"/>
                </a:solidFill>
              </a:rPr>
              <a:t>Advantages:</a:t>
            </a:r>
          </a:p>
          <a:p>
            <a:pPr marL="914400" lvl="1" indent="-457200">
              <a:buFont typeface="Arial" charset="0"/>
              <a:buChar char="•"/>
            </a:pPr>
            <a:r>
              <a:rPr lang="en-US" sz="2800" dirty="0"/>
              <a:t>Given as </a:t>
            </a:r>
            <a:r>
              <a:rPr lang="en-US" sz="2800" dirty="0">
                <a:solidFill>
                  <a:srgbClr val="FF0000"/>
                </a:solidFill>
              </a:rPr>
              <a:t>bolus IV injection</a:t>
            </a:r>
            <a:r>
              <a:rPr lang="en-US" sz="2800" dirty="0"/>
              <a:t>. (20 U over 3-5 min.) </a:t>
            </a:r>
          </a:p>
          <a:p>
            <a:pPr marL="914400" lvl="1" indent="-457200">
              <a:buFont typeface="Arial" charset="0"/>
              <a:buChar char="•"/>
            </a:pPr>
            <a:r>
              <a:rPr lang="en-US" sz="2800" u="sng" dirty="0"/>
              <a:t>Longer</a:t>
            </a:r>
            <a:r>
              <a:rPr lang="en-US" sz="2800" dirty="0"/>
              <a:t> duration of action than streptokinase. </a:t>
            </a:r>
          </a:p>
          <a:p>
            <a:pPr marL="914400" lvl="1" indent="-457200">
              <a:buFont typeface="Arial" charset="0"/>
              <a:buChar char="•"/>
            </a:pPr>
            <a:r>
              <a:rPr lang="en-US" sz="2800" dirty="0"/>
              <a:t>More </a:t>
            </a:r>
            <a:r>
              <a:rPr lang="en-US" sz="2800" dirty="0">
                <a:solidFill>
                  <a:srgbClr val="FF0000"/>
                </a:solidFill>
              </a:rPr>
              <a:t>thrombolytic activity</a:t>
            </a:r>
            <a:r>
              <a:rPr lang="en-US" sz="2800" dirty="0"/>
              <a:t>. </a:t>
            </a:r>
          </a:p>
          <a:p>
            <a:pPr marL="914400" lvl="1" indent="-457200">
              <a:buClr>
                <a:schemeClr val="tx1"/>
              </a:buClr>
              <a:buFont typeface="Arial" charset="0"/>
              <a:buChar char="•"/>
            </a:pPr>
            <a:r>
              <a:rPr lang="en-US" sz="2800" dirty="0">
                <a:solidFill>
                  <a:srgbClr val="FF0000"/>
                </a:solidFill>
              </a:rPr>
              <a:t>Greater clot selectivity</a:t>
            </a:r>
            <a:r>
              <a:rPr lang="en-US" sz="2800" dirty="0"/>
              <a:t>. </a:t>
            </a:r>
          </a:p>
          <a:p>
            <a:endParaRPr lang="en-US" sz="2800" dirty="0"/>
          </a:p>
          <a:p>
            <a:r>
              <a:rPr lang="en-US" sz="3200" b="1" dirty="0">
                <a:solidFill>
                  <a:srgbClr val="0070C0"/>
                </a:solidFill>
              </a:rPr>
              <a:t>Disadvantages: </a:t>
            </a:r>
          </a:p>
          <a:p>
            <a:pPr marL="914400" lvl="1" indent="-457200">
              <a:buFont typeface="Wingdings" charset="2"/>
              <a:buChar char="v"/>
            </a:pPr>
            <a:r>
              <a:rPr lang="en-US" sz="2800" b="1" dirty="0"/>
              <a:t>Similar but less than streptokinase alone in:</a:t>
            </a:r>
          </a:p>
          <a:p>
            <a:pPr marL="1371600" lvl="2" indent="-457200">
              <a:buFont typeface="Arial" charset="0"/>
              <a:buChar char="•"/>
            </a:pPr>
            <a:r>
              <a:rPr lang="en-US" sz="2800" dirty="0"/>
              <a:t>Antigenicity. </a:t>
            </a:r>
          </a:p>
          <a:p>
            <a:pPr marL="1371600" lvl="2" indent="-457200">
              <a:buFont typeface="Arial" charset="0"/>
              <a:buChar char="•"/>
            </a:pPr>
            <a:r>
              <a:rPr lang="en-US" sz="2800" dirty="0"/>
              <a:t>Allergic reactions. </a:t>
            </a:r>
          </a:p>
          <a:p>
            <a:pPr marL="1371600" lvl="2" indent="-457200">
              <a:buFont typeface="Arial" charset="0"/>
              <a:buChar char="•"/>
            </a:pPr>
            <a:r>
              <a:rPr lang="en-US" sz="2800" dirty="0"/>
              <a:t>Minimal fibrin specificity.</a:t>
            </a:r>
          </a:p>
          <a:p>
            <a:pPr marL="1371600" lvl="2" indent="-457200">
              <a:buFont typeface="Arial" charset="0"/>
              <a:buChar char="•"/>
            </a:pPr>
            <a:r>
              <a:rPr lang="en-US" sz="2800" dirty="0"/>
              <a:t>Systemic lysis. </a:t>
            </a:r>
          </a:p>
          <a:p>
            <a:pPr marL="1371600" lvl="2" indent="-457200">
              <a:buClr>
                <a:schemeClr val="tx1"/>
              </a:buClr>
              <a:buFont typeface="Arial" charset="0"/>
              <a:buChar char="•"/>
            </a:pPr>
            <a:r>
              <a:rPr lang="en-US" sz="2800" dirty="0">
                <a:solidFill>
                  <a:srgbClr val="FF0000"/>
                </a:solidFill>
              </a:rPr>
              <a:t>More expensive than streptokinase.</a:t>
            </a:r>
          </a:p>
        </p:txBody>
      </p:sp>
      <p:sp>
        <p:nvSpPr>
          <p:cNvPr id="4" name="TextBox 3"/>
          <p:cNvSpPr txBox="1"/>
          <p:nvPr/>
        </p:nvSpPr>
        <p:spPr>
          <a:xfrm>
            <a:off x="12039600" y="983436"/>
            <a:ext cx="11404600" cy="93871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a:solidFill>
                  <a:srgbClr val="0070C0"/>
                </a:solidFill>
              </a:rPr>
              <a:t>Urokinase</a:t>
            </a:r>
            <a:endParaRPr lang="ar-SA" sz="3200" b="1" dirty="0">
              <a:solidFill>
                <a:srgbClr val="0070C0"/>
              </a:solidFill>
            </a:endParaRPr>
          </a:p>
          <a:p>
            <a:pPr algn="ctr"/>
            <a:endParaRPr lang="en-US" sz="2800" b="1" dirty="0">
              <a:solidFill>
                <a:srgbClr val="0070C0"/>
              </a:solidFill>
            </a:endParaRPr>
          </a:p>
          <a:p>
            <a:pPr marL="457200" indent="-457200">
              <a:buFont typeface="Arial" charset="0"/>
              <a:buChar char="•"/>
            </a:pPr>
            <a:r>
              <a:rPr lang="en-US" sz="3200" dirty="0"/>
              <a:t>Human enzyme synthesized by the </a:t>
            </a:r>
            <a:r>
              <a:rPr lang="en-US" sz="3200" u="sng" dirty="0"/>
              <a:t>kidney</a:t>
            </a:r>
            <a:r>
              <a:rPr lang="en-US" sz="3200" dirty="0"/>
              <a:t> that can be Obtained from either </a:t>
            </a:r>
            <a:r>
              <a:rPr lang="en-US" sz="3200" dirty="0">
                <a:solidFill>
                  <a:srgbClr val="FF0000"/>
                </a:solidFill>
              </a:rPr>
              <a:t>urine</a:t>
            </a:r>
            <a:r>
              <a:rPr lang="en-US" sz="3200" dirty="0"/>
              <a:t> or </a:t>
            </a:r>
            <a:r>
              <a:rPr lang="en-US" sz="3200" dirty="0">
                <a:solidFill>
                  <a:srgbClr val="FF0000"/>
                </a:solidFill>
              </a:rPr>
              <a:t>cultures of human embryonic kidney cells</a:t>
            </a:r>
            <a:r>
              <a:rPr lang="en-US" sz="3200" dirty="0"/>
              <a:t>. </a:t>
            </a:r>
          </a:p>
          <a:p>
            <a:pPr marL="457200" indent="-457200">
              <a:buFont typeface="Arial" charset="0"/>
              <a:buChar char="•"/>
            </a:pPr>
            <a:endParaRPr lang="en-US" sz="3200" dirty="0"/>
          </a:p>
          <a:p>
            <a:pPr marL="457200" indent="-457200">
              <a:buFont typeface="Arial" charset="0"/>
              <a:buChar char="•"/>
            </a:pPr>
            <a:r>
              <a:rPr lang="en-US" sz="3200" dirty="0"/>
              <a:t>Is a </a:t>
            </a:r>
            <a:r>
              <a:rPr lang="en-US" sz="3200" dirty="0">
                <a:solidFill>
                  <a:srgbClr val="FF0000"/>
                </a:solidFill>
              </a:rPr>
              <a:t>direct</a:t>
            </a:r>
            <a:r>
              <a:rPr lang="en-US" sz="3200" dirty="0"/>
              <a:t> plasminogen activator. </a:t>
            </a:r>
          </a:p>
          <a:p>
            <a:pPr marL="457200" indent="-457200">
              <a:buFont typeface="Arial" charset="0"/>
              <a:buChar char="•"/>
            </a:pPr>
            <a:r>
              <a:rPr lang="en-US" sz="3200" dirty="0"/>
              <a:t>Given by intravenous infusion (300.000 U over 10 min, then 300,000 U/h for 12h). </a:t>
            </a:r>
          </a:p>
          <a:p>
            <a:pPr marL="457200" indent="-457200">
              <a:buFont typeface="Arial" charset="0"/>
              <a:buChar char="•"/>
            </a:pPr>
            <a:r>
              <a:rPr lang="en-US" sz="3200" dirty="0"/>
              <a:t>Has an elimination </a:t>
            </a:r>
            <a:r>
              <a:rPr lang="en-US" sz="3200" dirty="0">
                <a:solidFill>
                  <a:srgbClr val="FF0000"/>
                </a:solidFill>
              </a:rPr>
              <a:t>half-life of 12-20 minutes</a:t>
            </a:r>
            <a:r>
              <a:rPr lang="en-US" sz="3200" dirty="0"/>
              <a:t>. </a:t>
            </a:r>
          </a:p>
          <a:p>
            <a:pPr marL="457200" indent="-457200">
              <a:buFont typeface="Arial" charset="0"/>
              <a:buChar char="•"/>
            </a:pPr>
            <a:endParaRPr lang="en-US" sz="3200" dirty="0"/>
          </a:p>
          <a:p>
            <a:pPr marL="457200" indent="-457200">
              <a:buFont typeface="Arial" charset="0"/>
              <a:buChar char="•"/>
            </a:pPr>
            <a:r>
              <a:rPr lang="en-US" sz="3200" dirty="0"/>
              <a:t>Used for lysis of acute massive </a:t>
            </a:r>
            <a:r>
              <a:rPr lang="en-US" sz="3200" u="sng" dirty="0"/>
              <a:t>pulmonary embolism</a:t>
            </a:r>
            <a:r>
              <a:rPr lang="en-US" sz="3200" dirty="0"/>
              <a:t>. </a:t>
            </a:r>
          </a:p>
          <a:p>
            <a:pPr marL="457200" indent="-457200">
              <a:buFont typeface="Arial" charset="0"/>
              <a:buChar char="•"/>
            </a:pPr>
            <a:r>
              <a:rPr lang="en-US" sz="3200" dirty="0"/>
              <a:t>Has </a:t>
            </a:r>
            <a:r>
              <a:rPr lang="en-US" sz="3200" dirty="0">
                <a:solidFill>
                  <a:srgbClr val="FF0000"/>
                </a:solidFill>
              </a:rPr>
              <a:t>NO anaphylactic effect</a:t>
            </a:r>
            <a:r>
              <a:rPr lang="en-US" sz="3200" dirty="0"/>
              <a:t>. </a:t>
            </a:r>
            <a:r>
              <a:rPr lang="en-US" sz="2000" dirty="0">
                <a:solidFill>
                  <a:schemeClr val="bg1">
                    <a:lumMod val="50000"/>
                  </a:schemeClr>
                </a:solidFill>
              </a:rPr>
              <a:t>(Because it’s a human enzyme)</a:t>
            </a:r>
          </a:p>
          <a:p>
            <a:pPr marL="457200" indent="-457200">
              <a:buFont typeface="Arial" charset="0"/>
              <a:buChar char="•"/>
            </a:pPr>
            <a:r>
              <a:rPr lang="en-US" sz="3200" dirty="0"/>
              <a:t>Disadvantages: </a:t>
            </a:r>
          </a:p>
          <a:p>
            <a:pPr marL="914400" lvl="1" indent="-457200">
              <a:buFont typeface="Courier New" charset="0"/>
              <a:buChar char="o"/>
            </a:pPr>
            <a:r>
              <a:rPr lang="en-US" sz="3200" dirty="0"/>
              <a:t>Minimal fibrin specificity. </a:t>
            </a:r>
          </a:p>
          <a:p>
            <a:pPr marL="914400" lvl="1" indent="-457200">
              <a:buClr>
                <a:schemeClr val="tx1"/>
              </a:buClr>
              <a:buFont typeface="Courier New" charset="0"/>
              <a:buChar char="o"/>
            </a:pPr>
            <a:r>
              <a:rPr lang="en-US" sz="3200" dirty="0">
                <a:solidFill>
                  <a:srgbClr val="FF0000"/>
                </a:solidFill>
              </a:rPr>
              <a:t>Systemic lysis </a:t>
            </a:r>
            <a:r>
              <a:rPr lang="en-US" sz="3200" dirty="0"/>
              <a:t>(act upon fibrin-bound and circulating plasminogen). </a:t>
            </a:r>
          </a:p>
          <a:p>
            <a:pPr marL="914400" lvl="1" indent="-457200">
              <a:buFont typeface="Courier New" charset="0"/>
              <a:buChar char="o"/>
            </a:pPr>
            <a:r>
              <a:rPr lang="en-US" sz="3200" dirty="0"/>
              <a:t>Expensive and </a:t>
            </a:r>
            <a:r>
              <a:rPr lang="en-US" sz="3200" dirty="0">
                <a:solidFill>
                  <a:srgbClr val="FF0000"/>
                </a:solidFill>
              </a:rPr>
              <a:t>its use now is limited</a:t>
            </a:r>
            <a:r>
              <a:rPr lang="en-US" sz="3200" dirty="0"/>
              <a:t>.</a:t>
            </a:r>
          </a:p>
          <a:p>
            <a:pPr marL="914400" lvl="1" indent="-457200">
              <a:buFont typeface="Courier New" charset="0"/>
              <a:buChar char="o"/>
            </a:pPr>
            <a:endParaRPr lang="ar-SA" sz="3200" dirty="0"/>
          </a:p>
          <a:p>
            <a:pPr marL="914400" lvl="1" indent="-457200">
              <a:buFont typeface="Courier New" charset="0"/>
              <a:buChar char="o"/>
            </a:pPr>
            <a:endParaRPr lang="en-US" sz="3200" dirty="0"/>
          </a:p>
        </p:txBody>
      </p:sp>
      <p:sp>
        <p:nvSpPr>
          <p:cNvPr id="5" name="مستطيل 4"/>
          <p:cNvSpPr/>
          <p:nvPr/>
        </p:nvSpPr>
        <p:spPr>
          <a:xfrm>
            <a:off x="8255000" y="5477928"/>
            <a:ext cx="2709004" cy="398199"/>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ar-SA" u="sng" dirty="0">
                <a:solidFill>
                  <a:schemeClr val="bg1">
                    <a:lumMod val="50000"/>
                  </a:schemeClr>
                </a:solidFill>
              </a:rPr>
              <a:t>أنس ترى طولت </a:t>
            </a:r>
            <a:r>
              <a:rPr lang="ar-SA" dirty="0">
                <a:solidFill>
                  <a:schemeClr val="bg1">
                    <a:lumMod val="50000"/>
                  </a:schemeClr>
                </a:solidFill>
              </a:rPr>
              <a:t>علينا بليز يعني</a:t>
            </a:r>
          </a:p>
        </p:txBody>
      </p:sp>
      <p:sp>
        <p:nvSpPr>
          <p:cNvPr id="6" name="مستطيل 5"/>
          <p:cNvSpPr/>
          <p:nvPr/>
        </p:nvSpPr>
        <p:spPr>
          <a:xfrm>
            <a:off x="21412200" y="5575427"/>
            <a:ext cx="2006600" cy="1333373"/>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0" eaLnBrk="1" latinLnBrk="0" hangingPunct="1"/>
            <a:r>
              <a:rPr lang="en-US" sz="1600" dirty="0">
                <a:solidFill>
                  <a:schemeClr val="bg1">
                    <a:lumMod val="50000"/>
                  </a:schemeClr>
                </a:solidFill>
              </a:rPr>
              <a:t>There is relationship between the kidney’s &amp; lung’s enzymes such as in RAAS </a:t>
            </a:r>
            <a:endParaRPr lang="ar-SA" sz="1600" dirty="0">
              <a:solidFill>
                <a:schemeClr val="bg1">
                  <a:lumMod val="50000"/>
                </a:schemeClr>
              </a:solidFill>
            </a:endParaRPr>
          </a:p>
        </p:txBody>
      </p:sp>
    </p:spTree>
    <p:extLst>
      <p:ext uri="{BB962C8B-B14F-4D97-AF65-F5344CB8AC3E}">
        <p14:creationId xmlns:p14="http://schemas.microsoft.com/office/powerpoint/2010/main" val="210251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81000"/>
            <a:ext cx="23766462" cy="646331"/>
          </a:xfrm>
          <a:prstGeom prst="rect">
            <a:avLst/>
          </a:prstGeom>
          <a:noFill/>
        </p:spPr>
        <p:txBody>
          <a:bodyPr wrap="square" rtlCol="0">
            <a:spAutoFit/>
          </a:bodyPr>
          <a:lstStyle/>
          <a:p>
            <a:pPr algn="ctr"/>
            <a:r>
              <a:rPr lang="en-US" sz="3600" b="1" dirty="0">
                <a:solidFill>
                  <a:srgbClr val="0070C0"/>
                </a:solidFill>
              </a:rPr>
              <a:t>Tissue plasminogen activators (t-PA)</a:t>
            </a:r>
          </a:p>
        </p:txBody>
      </p:sp>
      <p:sp>
        <p:nvSpPr>
          <p:cNvPr id="3" name="TextBox 2"/>
          <p:cNvSpPr txBox="1"/>
          <p:nvPr/>
        </p:nvSpPr>
        <p:spPr>
          <a:xfrm>
            <a:off x="533400" y="1402977"/>
            <a:ext cx="9982200" cy="3539430"/>
          </a:xfrm>
          <a:prstGeom prst="rect">
            <a:avLst/>
          </a:prstGeom>
          <a:noFill/>
        </p:spPr>
        <p:txBody>
          <a:bodyPr wrap="square" rtlCol="0">
            <a:spAutoFit/>
          </a:bodyPr>
          <a:lstStyle/>
          <a:p>
            <a:pPr marL="457200" indent="-457200">
              <a:buFont typeface="Arial" charset="0"/>
              <a:buChar char="•"/>
            </a:pPr>
            <a:r>
              <a:rPr lang="en-US" sz="2800" dirty="0"/>
              <a:t>All are recombinant </a:t>
            </a:r>
            <a:r>
              <a:rPr lang="en-US" sz="2800" dirty="0">
                <a:solidFill>
                  <a:schemeClr val="bg1">
                    <a:lumMod val="50000"/>
                  </a:schemeClr>
                </a:solidFill>
              </a:rPr>
              <a:t>(combination) </a:t>
            </a:r>
            <a:r>
              <a:rPr lang="en-US" sz="2800" dirty="0"/>
              <a:t>of human tissue plasminogen activator. </a:t>
            </a:r>
          </a:p>
          <a:p>
            <a:pPr marL="457200" indent="-457200">
              <a:buClr>
                <a:schemeClr val="tx1"/>
              </a:buClr>
              <a:buFont typeface="Arial" charset="0"/>
              <a:buChar char="•"/>
            </a:pPr>
            <a:r>
              <a:rPr lang="en-US" sz="2800" dirty="0">
                <a:solidFill>
                  <a:srgbClr val="FF0000"/>
                </a:solidFill>
              </a:rPr>
              <a:t>Prepared by recombinant DNA Technology</a:t>
            </a:r>
            <a:r>
              <a:rPr lang="en-US" sz="2800" dirty="0"/>
              <a:t>. </a:t>
            </a:r>
          </a:p>
          <a:p>
            <a:pPr marL="457200" indent="-457200">
              <a:buClr>
                <a:schemeClr val="tx1"/>
              </a:buClr>
              <a:buFont typeface="Arial" charset="0"/>
              <a:buChar char="•"/>
            </a:pPr>
            <a:r>
              <a:rPr lang="en-US" sz="2800" dirty="0"/>
              <a:t>Includes the drugs that end with suffix “PLASE”: </a:t>
            </a:r>
          </a:p>
          <a:p>
            <a:pPr marL="914400" lvl="1" indent="-457200">
              <a:buClr>
                <a:schemeClr val="tx1"/>
              </a:buClr>
              <a:buFont typeface="Courier New" charset="0"/>
              <a:buChar char="o"/>
            </a:pPr>
            <a:r>
              <a:rPr lang="en-US" sz="2800" dirty="0" err="1"/>
              <a:t>Alteplase</a:t>
            </a:r>
            <a:r>
              <a:rPr lang="en-US" sz="2800" dirty="0"/>
              <a:t>. </a:t>
            </a:r>
          </a:p>
          <a:p>
            <a:pPr marL="914400" lvl="1" indent="-457200">
              <a:buClr>
                <a:schemeClr val="tx1"/>
              </a:buClr>
              <a:buFont typeface="Courier New" charset="0"/>
              <a:buChar char="o"/>
            </a:pPr>
            <a:r>
              <a:rPr lang="en-US" sz="2800" dirty="0" err="1"/>
              <a:t>Reteplase</a:t>
            </a:r>
            <a:r>
              <a:rPr lang="en-US" sz="2800" dirty="0"/>
              <a:t>. </a:t>
            </a:r>
          </a:p>
          <a:p>
            <a:pPr marL="914400" lvl="1" indent="-457200">
              <a:buClr>
                <a:schemeClr val="tx1"/>
              </a:buClr>
              <a:buFont typeface="Courier New" charset="0"/>
              <a:buChar char="o"/>
            </a:pPr>
            <a:r>
              <a:rPr lang="en-US" sz="2800" dirty="0" err="1"/>
              <a:t>Tenecteplase</a:t>
            </a:r>
            <a:r>
              <a:rPr lang="en-US" sz="2800" dirty="0"/>
              <a:t>. </a:t>
            </a:r>
          </a:p>
          <a:p>
            <a:pPr marL="1371600" lvl="2" indent="-457200">
              <a:buClr>
                <a:schemeClr val="bg1">
                  <a:lumMod val="50000"/>
                </a:schemeClr>
              </a:buClr>
              <a:buFont typeface="Wingdings" charset="2"/>
              <a:buChar char="v"/>
            </a:pPr>
            <a:r>
              <a:rPr lang="en-US" sz="2800" dirty="0">
                <a:solidFill>
                  <a:schemeClr val="bg1">
                    <a:lumMod val="50000"/>
                  </a:schemeClr>
                </a:solidFill>
              </a:rPr>
              <a:t>Don’t confuse them with </a:t>
            </a:r>
            <a:r>
              <a:rPr lang="en-US" sz="2800" i="1" u="sng" dirty="0" err="1">
                <a:solidFill>
                  <a:schemeClr val="bg1">
                    <a:lumMod val="50000"/>
                  </a:schemeClr>
                </a:solidFill>
              </a:rPr>
              <a:t>Antistreplase</a:t>
            </a:r>
            <a:r>
              <a:rPr lang="en-US" sz="2800" b="1" dirty="0">
                <a:solidFill>
                  <a:schemeClr val="bg1">
                    <a:lumMod val="50000"/>
                  </a:schemeClr>
                </a:solidFill>
              </a:rPr>
              <a:t>.  </a:t>
            </a:r>
          </a:p>
        </p:txBody>
      </p:sp>
      <p:sp>
        <p:nvSpPr>
          <p:cNvPr id="4" name="TextBox 3"/>
          <p:cNvSpPr txBox="1"/>
          <p:nvPr/>
        </p:nvSpPr>
        <p:spPr>
          <a:xfrm>
            <a:off x="533400" y="5318053"/>
            <a:ext cx="9982200" cy="3170099"/>
          </a:xfrm>
          <a:prstGeom prst="rect">
            <a:avLst/>
          </a:prstGeom>
          <a:noFill/>
        </p:spPr>
        <p:txBody>
          <a:bodyPr wrap="square" rtlCol="0">
            <a:spAutoFit/>
          </a:bodyPr>
          <a:lstStyle/>
          <a:p>
            <a:r>
              <a:rPr lang="en-US" sz="3200" b="1" dirty="0">
                <a:solidFill>
                  <a:srgbClr val="0070C0"/>
                </a:solidFill>
              </a:rPr>
              <a:t>Mechanism of action: </a:t>
            </a:r>
          </a:p>
          <a:p>
            <a:pPr marL="914400" lvl="1" indent="-457200">
              <a:buFont typeface="Arial" charset="0"/>
              <a:buChar char="•"/>
            </a:pPr>
            <a:r>
              <a:rPr lang="en-US" sz="2800" dirty="0"/>
              <a:t>They activate </a:t>
            </a:r>
            <a:r>
              <a:rPr lang="en-US" sz="2800" dirty="0">
                <a:solidFill>
                  <a:srgbClr val="FF0000"/>
                </a:solidFill>
              </a:rPr>
              <a:t>fibrin-bound plasminogen rather than free plasminogen in blood.</a:t>
            </a:r>
            <a:r>
              <a:rPr lang="en-US" sz="2800" dirty="0"/>
              <a:t> </a:t>
            </a:r>
          </a:p>
          <a:p>
            <a:pPr marL="914400" lvl="1" indent="-457200">
              <a:buFont typeface="Arial" charset="0"/>
              <a:buChar char="•"/>
            </a:pPr>
            <a:r>
              <a:rPr lang="en-US" sz="2800" dirty="0"/>
              <a:t>There action is </a:t>
            </a:r>
            <a:r>
              <a:rPr lang="en-US" sz="2800" dirty="0">
                <a:solidFill>
                  <a:srgbClr val="FF0000"/>
                </a:solidFill>
              </a:rPr>
              <a:t>enhanced by presence of fibrin</a:t>
            </a:r>
            <a:r>
              <a:rPr lang="en-US" sz="2800" dirty="0"/>
              <a:t>. </a:t>
            </a:r>
          </a:p>
          <a:p>
            <a:pPr marL="914400" lvl="1" indent="-457200">
              <a:buFont typeface="Arial" charset="0"/>
              <a:buChar char="•"/>
            </a:pPr>
            <a:r>
              <a:rPr lang="en-US" sz="2800" dirty="0"/>
              <a:t>They bind to fibrin in a thrombus and convert the entrapped plasminogen to plasmin followed by activation of local fibrinolysis with </a:t>
            </a:r>
            <a:r>
              <a:rPr lang="en-US" sz="2800" dirty="0">
                <a:solidFill>
                  <a:srgbClr val="FF0000"/>
                </a:solidFill>
              </a:rPr>
              <a:t>limited systemic fibrinolysis</a:t>
            </a:r>
            <a:r>
              <a:rPr lang="en-US" sz="2800" dirty="0"/>
              <a:t>.</a:t>
            </a:r>
          </a:p>
        </p:txBody>
      </p:sp>
      <p:sp>
        <p:nvSpPr>
          <p:cNvPr id="5" name="TextBox 4"/>
          <p:cNvSpPr txBox="1"/>
          <p:nvPr/>
        </p:nvSpPr>
        <p:spPr>
          <a:xfrm>
            <a:off x="533400" y="8466488"/>
            <a:ext cx="9982200" cy="3170099"/>
          </a:xfrm>
          <a:prstGeom prst="rect">
            <a:avLst/>
          </a:prstGeom>
          <a:noFill/>
        </p:spPr>
        <p:txBody>
          <a:bodyPr wrap="square" rtlCol="0">
            <a:spAutoFit/>
          </a:bodyPr>
          <a:lstStyle/>
          <a:p>
            <a:r>
              <a:rPr lang="en-US" sz="3200" b="1" dirty="0">
                <a:solidFill>
                  <a:srgbClr val="0070C0"/>
                </a:solidFill>
              </a:rPr>
              <a:t>Advantages: </a:t>
            </a:r>
          </a:p>
          <a:p>
            <a:pPr marL="914400" lvl="1" indent="-457200">
              <a:buFont typeface="Arial" charset="0"/>
              <a:buChar char="•"/>
            </a:pPr>
            <a:r>
              <a:rPr lang="en-US" sz="2800" dirty="0"/>
              <a:t>Fibrin-specific (clot specific) drugs. </a:t>
            </a:r>
          </a:p>
          <a:p>
            <a:pPr marL="914400" lvl="1" indent="-457200">
              <a:buClr>
                <a:schemeClr val="tx1"/>
              </a:buClr>
              <a:buFont typeface="Arial" charset="0"/>
              <a:buChar char="•"/>
            </a:pPr>
            <a:r>
              <a:rPr lang="en-US" sz="2800" dirty="0">
                <a:solidFill>
                  <a:srgbClr val="FF0000"/>
                </a:solidFill>
              </a:rPr>
              <a:t>Limited systemic fibrinolysis</a:t>
            </a:r>
            <a:r>
              <a:rPr lang="en-US" sz="2800" dirty="0"/>
              <a:t>. </a:t>
            </a:r>
          </a:p>
          <a:p>
            <a:pPr marL="914400" lvl="1" indent="-457200">
              <a:buFont typeface="Arial" charset="0"/>
              <a:buChar char="•"/>
            </a:pPr>
            <a:r>
              <a:rPr lang="en-US" sz="2800" dirty="0"/>
              <a:t>Reduced risk of bleeding. </a:t>
            </a:r>
            <a:r>
              <a:rPr lang="en-US" sz="2000" dirty="0">
                <a:solidFill>
                  <a:schemeClr val="bg1">
                    <a:lumMod val="50000"/>
                  </a:schemeClr>
                </a:solidFill>
              </a:rPr>
              <a:t>(Because of the limitation of systemic fibrinolysis)</a:t>
            </a:r>
          </a:p>
          <a:p>
            <a:pPr marL="914400" lvl="1" indent="-457200">
              <a:buClr>
                <a:schemeClr val="tx1"/>
              </a:buClr>
              <a:buFont typeface="Arial" charset="0"/>
              <a:buChar char="•"/>
            </a:pPr>
            <a:r>
              <a:rPr lang="en-US" sz="2800" dirty="0">
                <a:solidFill>
                  <a:srgbClr val="FF0000"/>
                </a:solidFill>
              </a:rPr>
              <a:t>Not-antigenic</a:t>
            </a:r>
            <a:r>
              <a:rPr lang="en-US" sz="2800" dirty="0"/>
              <a:t> </a:t>
            </a:r>
            <a:r>
              <a:rPr lang="en-US" sz="2800" u="sng" dirty="0">
                <a:solidFill>
                  <a:srgbClr val="FF0000"/>
                </a:solidFill>
              </a:rPr>
              <a:t>( can be used in patient with recent streptococcal infection</a:t>
            </a:r>
            <a:r>
              <a:rPr lang="en-US" sz="2800" dirty="0"/>
              <a:t> </a:t>
            </a:r>
            <a:r>
              <a:rPr lang="en-US" sz="2800" dirty="0">
                <a:solidFill>
                  <a:srgbClr val="00B050"/>
                </a:solidFill>
              </a:rPr>
              <a:t>or even with a previous administration of streptokinase).</a:t>
            </a:r>
          </a:p>
        </p:txBody>
      </p:sp>
      <p:graphicFrame>
        <p:nvGraphicFramePr>
          <p:cNvPr id="12" name="Table 11"/>
          <p:cNvGraphicFramePr>
            <a:graphicFrameLocks noGrp="1"/>
          </p:cNvGraphicFramePr>
          <p:nvPr>
            <p:extLst>
              <p:ext uri="{D42A27DB-BD31-4B8C-83A1-F6EECF244321}">
                <p14:modId xmlns:p14="http://schemas.microsoft.com/office/powerpoint/2010/main" val="616496570"/>
              </p:ext>
            </p:extLst>
          </p:nvPr>
        </p:nvGraphicFramePr>
        <p:xfrm>
          <a:off x="10972799" y="1700917"/>
          <a:ext cx="11448789" cy="8432797"/>
        </p:xfrm>
        <a:graphic>
          <a:graphicData uri="http://schemas.openxmlformats.org/drawingml/2006/table">
            <a:tbl>
              <a:tblPr firstRow="1">
                <a:tableStyleId>{FABFCF23-3B69-468F-B69F-88F6DE6A72F2}</a:tableStyleId>
              </a:tblPr>
              <a:tblGrid>
                <a:gridCol w="3816263">
                  <a:extLst>
                    <a:ext uri="{9D8B030D-6E8A-4147-A177-3AD203B41FA5}">
                      <a16:colId xmlns:a16="http://schemas.microsoft.com/office/drawing/2014/main" xmlns="" val="20000"/>
                    </a:ext>
                  </a:extLst>
                </a:gridCol>
                <a:gridCol w="3816263">
                  <a:extLst>
                    <a:ext uri="{9D8B030D-6E8A-4147-A177-3AD203B41FA5}">
                      <a16:colId xmlns:a16="http://schemas.microsoft.com/office/drawing/2014/main" xmlns="" val="20001"/>
                    </a:ext>
                  </a:extLst>
                </a:gridCol>
                <a:gridCol w="3816263">
                  <a:extLst>
                    <a:ext uri="{9D8B030D-6E8A-4147-A177-3AD203B41FA5}">
                      <a16:colId xmlns:a16="http://schemas.microsoft.com/office/drawing/2014/main" xmlns="" val="20002"/>
                    </a:ext>
                  </a:extLst>
                </a:gridCol>
              </a:tblGrid>
              <a:tr h="1046712">
                <a:tc>
                  <a:txBody>
                    <a:bodyPr/>
                    <a:lstStyle/>
                    <a:p>
                      <a:pPr algn="ctr"/>
                      <a:r>
                        <a:rPr lang="en-US" sz="2800" dirty="0" err="1">
                          <a:solidFill>
                            <a:schemeClr val="bg1"/>
                          </a:solidFill>
                        </a:rPr>
                        <a:t>Alteplase</a:t>
                      </a:r>
                      <a:r>
                        <a:rPr lang="en-US" sz="2800" dirty="0">
                          <a:solidFill>
                            <a:schemeClr val="bg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err="1">
                          <a:solidFill>
                            <a:schemeClr val="bg1"/>
                          </a:solidFill>
                        </a:rPr>
                        <a:t>Reteplase</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chemeClr val="bg1"/>
                          </a:solidFill>
                        </a:rPr>
                        <a:t>Tenecteplase</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7386085">
                <a:tc>
                  <a:txBody>
                    <a:bodyPr/>
                    <a:lstStyle/>
                    <a:p>
                      <a:pPr marL="457200" indent="-457200">
                        <a:buFont typeface="Arial" charset="0"/>
                        <a:buChar char="•"/>
                      </a:pPr>
                      <a:r>
                        <a:rPr lang="en-US" sz="2800" dirty="0"/>
                        <a:t>Is a </a:t>
                      </a:r>
                      <a:r>
                        <a:rPr lang="en-US" sz="2800" dirty="0">
                          <a:solidFill>
                            <a:srgbClr val="FF0000"/>
                          </a:solidFill>
                        </a:rPr>
                        <a:t>recombinant form of human t-PA</a:t>
                      </a:r>
                      <a:r>
                        <a:rPr lang="en-US" sz="2800" dirty="0"/>
                        <a:t>.</a:t>
                      </a:r>
                    </a:p>
                    <a:p>
                      <a:pPr marL="457200" indent="-457200">
                        <a:buFont typeface="Arial" charset="0"/>
                        <a:buChar char="•"/>
                      </a:pPr>
                      <a:r>
                        <a:rPr lang="en-US" sz="2800" dirty="0"/>
                        <a:t>Has a </a:t>
                      </a:r>
                      <a:r>
                        <a:rPr lang="en-US" sz="2800" dirty="0">
                          <a:solidFill>
                            <a:srgbClr val="FF0000"/>
                          </a:solidFill>
                        </a:rPr>
                        <a:t>very short duration of action </a:t>
                      </a:r>
                      <a:r>
                        <a:rPr lang="en-US" sz="2800" dirty="0"/>
                        <a:t>”5 min”. </a:t>
                      </a:r>
                    </a:p>
                    <a:p>
                      <a:pPr marL="457200" indent="-457200">
                        <a:buFont typeface="Arial" charset="0"/>
                        <a:buChar char="•"/>
                      </a:pPr>
                      <a:r>
                        <a:rPr lang="en-US" sz="2800" dirty="0"/>
                        <a:t>It’s usually administered as an </a:t>
                      </a:r>
                      <a:r>
                        <a:rPr lang="en-US" sz="2800" dirty="0">
                          <a:solidFill>
                            <a:srgbClr val="FF0000"/>
                          </a:solidFill>
                        </a:rPr>
                        <a:t>intravenous bolus followed by an infusion</a:t>
                      </a:r>
                      <a:r>
                        <a:rPr lang="en-US" sz="2800" dirty="0"/>
                        <a:t>. (60 mg IV bolus then 40 mg infusion over 2 hours).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0" indent="-571500">
                        <a:buFont typeface="Arial" charset="0"/>
                        <a:buChar char="•"/>
                      </a:pPr>
                      <a:r>
                        <a:rPr lang="en-US" sz="2800" dirty="0"/>
                        <a:t>A variant of </a:t>
                      </a:r>
                      <a:r>
                        <a:rPr lang="en-US" sz="2800" dirty="0">
                          <a:solidFill>
                            <a:srgbClr val="FF0000"/>
                          </a:solidFill>
                        </a:rPr>
                        <a:t>recombinant t-PA</a:t>
                      </a:r>
                      <a:r>
                        <a:rPr lang="en-US" sz="2800" dirty="0"/>
                        <a:t>. </a:t>
                      </a:r>
                    </a:p>
                    <a:p>
                      <a:pPr marL="457200" indent="-457200">
                        <a:buFont typeface="Arial" charset="0"/>
                        <a:buChar char="•"/>
                      </a:pPr>
                      <a:r>
                        <a:rPr lang="en-US" sz="2800" dirty="0"/>
                        <a:t>It has </a:t>
                      </a:r>
                      <a:r>
                        <a:rPr lang="en-US" sz="2800" dirty="0">
                          <a:solidFill>
                            <a:srgbClr val="FF0000"/>
                          </a:solidFill>
                        </a:rPr>
                        <a:t>longer duration of action </a:t>
                      </a:r>
                      <a:r>
                        <a:rPr lang="en-US" sz="2800" dirty="0"/>
                        <a:t>(15 min).</a:t>
                      </a:r>
                    </a:p>
                    <a:p>
                      <a:pPr marL="457200" indent="-457200">
                        <a:buFont typeface="Arial" charset="0"/>
                        <a:buChar char="•"/>
                      </a:pPr>
                      <a:r>
                        <a:rPr lang="en-US" sz="2800" dirty="0"/>
                        <a:t>Has </a:t>
                      </a:r>
                      <a:r>
                        <a:rPr lang="en-US" sz="2800" dirty="0">
                          <a:solidFill>
                            <a:srgbClr val="FF0000"/>
                          </a:solidFill>
                        </a:rPr>
                        <a:t>enhanced fibrin specificity</a:t>
                      </a:r>
                      <a:r>
                        <a:rPr lang="en-US" sz="2800" dirty="0"/>
                        <a:t>. </a:t>
                      </a:r>
                    </a:p>
                    <a:p>
                      <a:pPr marL="457200" indent="-457200">
                        <a:buFont typeface="Arial" charset="0"/>
                        <a:buChar char="•"/>
                      </a:pPr>
                      <a:r>
                        <a:rPr lang="en-US" sz="2800" dirty="0"/>
                        <a:t>Given as </a:t>
                      </a:r>
                      <a:r>
                        <a:rPr lang="en-US" sz="2800" dirty="0">
                          <a:solidFill>
                            <a:srgbClr val="FF0000"/>
                          </a:solidFill>
                        </a:rPr>
                        <a:t>2 IV bolus injections of 10 U each</a:t>
                      </a:r>
                      <a:r>
                        <a:rPr lang="en-US" sz="2800" dirty="0"/>
                        <a:t>. </a:t>
                      </a:r>
                      <a:r>
                        <a:rPr lang="en-US" sz="1800" dirty="0">
                          <a:solidFill>
                            <a:schemeClr val="bg1">
                              <a:lumMod val="50000"/>
                            </a:schemeClr>
                          </a:solidFill>
                        </a:rPr>
                        <a:t>(NO INFUSION)</a:t>
                      </a:r>
                    </a:p>
                    <a:p>
                      <a:pPr marL="457200" indent="-457200">
                        <a:buFont typeface="Arial" charset="0"/>
                        <a:buChar char="•"/>
                      </a:pPr>
                      <a:endParaRPr lang="en-US" sz="1800" dirty="0">
                        <a:solidFill>
                          <a:schemeClr val="bg1">
                            <a:lumMod val="50000"/>
                          </a:schemeClr>
                        </a:solidFill>
                      </a:endParaRPr>
                    </a:p>
                    <a:p>
                      <a:pPr marL="457200" indent="-457200">
                        <a:buFont typeface="Arial" charset="0"/>
                        <a:buChar char="•"/>
                      </a:pPr>
                      <a:endParaRPr lang="en-US" sz="1800" dirty="0">
                        <a:solidFill>
                          <a:schemeClr val="bg1">
                            <a:lumMod val="50000"/>
                          </a:schemeClr>
                        </a:solidFill>
                      </a:endParaRPr>
                    </a:p>
                    <a:p>
                      <a:pPr marL="457200" indent="-457200">
                        <a:buFont typeface="Arial" charset="0"/>
                        <a:buChar char="•"/>
                      </a:pPr>
                      <a:endParaRPr lang="en-US" sz="1800" dirty="0">
                        <a:solidFill>
                          <a:schemeClr val="bg1">
                            <a:lumMod val="50000"/>
                          </a:schemeClr>
                        </a:solidFill>
                      </a:endParaRPr>
                    </a:p>
                    <a:p>
                      <a:pPr marL="457200" indent="-457200">
                        <a:buFont typeface="Arial" charset="0"/>
                        <a:buChar char="•"/>
                      </a:pPr>
                      <a:endParaRPr lang="en-US" sz="1800" dirty="0">
                        <a:solidFill>
                          <a:schemeClr val="bg1">
                            <a:lumMod val="50000"/>
                          </a:schemeClr>
                        </a:solidFill>
                      </a:endParaRPr>
                    </a:p>
                    <a:p>
                      <a:pPr marL="457200" indent="-457200">
                        <a:buFont typeface="Arial" charset="0"/>
                        <a:buChar char="•"/>
                      </a:pPr>
                      <a:endParaRPr lang="en-US" sz="18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charset="0"/>
                        <a:buChar char="•"/>
                      </a:pPr>
                      <a:r>
                        <a:rPr lang="en-US" sz="2800" dirty="0"/>
                        <a:t>Another </a:t>
                      </a:r>
                      <a:r>
                        <a:rPr lang="en-US" sz="2800" dirty="0">
                          <a:solidFill>
                            <a:srgbClr val="FF0000"/>
                          </a:solidFill>
                        </a:rPr>
                        <a:t>modified human t-PA</a:t>
                      </a:r>
                      <a:r>
                        <a:rPr lang="en-US" sz="2800" dirty="0"/>
                        <a:t>. </a:t>
                      </a:r>
                    </a:p>
                    <a:p>
                      <a:pPr marL="457200" indent="-457200" algn="l">
                        <a:buFont typeface="Arial" charset="0"/>
                        <a:buChar char="•"/>
                      </a:pPr>
                      <a:r>
                        <a:rPr lang="en-US" sz="2800" dirty="0"/>
                        <a:t>Prepared by </a:t>
                      </a:r>
                      <a:r>
                        <a:rPr lang="en-US" sz="2800" dirty="0">
                          <a:solidFill>
                            <a:srgbClr val="FF0000"/>
                          </a:solidFill>
                        </a:rPr>
                        <a:t>recombinant DNA technology</a:t>
                      </a:r>
                      <a:r>
                        <a:rPr lang="en-US" sz="2800" dirty="0"/>
                        <a:t>. </a:t>
                      </a:r>
                    </a:p>
                    <a:p>
                      <a:pPr marL="457200" indent="-457200" algn="l">
                        <a:buFont typeface="Arial" charset="0"/>
                        <a:buChar char="•"/>
                      </a:pPr>
                      <a:r>
                        <a:rPr lang="en-US" sz="2800" dirty="0"/>
                        <a:t>Has </a:t>
                      </a:r>
                      <a:r>
                        <a:rPr lang="en-US" sz="2800" dirty="0">
                          <a:solidFill>
                            <a:srgbClr val="FF0000"/>
                          </a:solidFill>
                        </a:rPr>
                        <a:t>t ½ of more than 30 min</a:t>
                      </a:r>
                      <a:r>
                        <a:rPr lang="en-US" sz="2800" dirty="0"/>
                        <a:t>. </a:t>
                      </a:r>
                    </a:p>
                    <a:p>
                      <a:pPr marL="457200" indent="-457200" algn="l">
                        <a:buFont typeface="Arial" charset="0"/>
                        <a:buChar char="•"/>
                      </a:pPr>
                      <a:r>
                        <a:rPr lang="en-US" sz="2800" dirty="0"/>
                        <a:t>Can be administered as a </a:t>
                      </a:r>
                      <a:r>
                        <a:rPr lang="en-US" sz="2800" dirty="0">
                          <a:solidFill>
                            <a:srgbClr val="FF0000"/>
                          </a:solidFill>
                        </a:rPr>
                        <a:t>single IV bolus</a:t>
                      </a:r>
                      <a:r>
                        <a:rPr lang="en-US" sz="2800" dirty="0"/>
                        <a:t>. </a:t>
                      </a:r>
                    </a:p>
                    <a:p>
                      <a:pPr marL="457200" indent="-457200" algn="l">
                        <a:buFont typeface="Arial" charset="0"/>
                        <a:buChar char="•"/>
                      </a:pPr>
                      <a:r>
                        <a:rPr lang="en-US" sz="2800" dirty="0"/>
                        <a:t>More fibrin-specific </a:t>
                      </a:r>
                      <a:r>
                        <a:rPr lang="en-US" sz="2800" u="sng" dirty="0"/>
                        <a:t>with longer duration of action.</a:t>
                      </a:r>
                    </a:p>
                    <a:p>
                      <a:pPr marL="457200" indent="-457200" algn="l">
                        <a:buFont typeface="Wingdings" charset="2"/>
                        <a:buChar char="v"/>
                      </a:pPr>
                      <a:r>
                        <a:rPr lang="en-US" sz="2800" dirty="0">
                          <a:solidFill>
                            <a:srgbClr val="FF0000"/>
                          </a:solidFill>
                        </a:rPr>
                        <a:t>Approved only to be used in acute myocardial infarction.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3" name="TextBox 12"/>
          <p:cNvSpPr txBox="1"/>
          <p:nvPr/>
        </p:nvSpPr>
        <p:spPr>
          <a:xfrm>
            <a:off x="10972799" y="8687164"/>
            <a:ext cx="7620001" cy="144655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solidFill>
                  <a:srgbClr val="0070C0"/>
                </a:solidFill>
              </a:rPr>
              <a:t>Both </a:t>
            </a:r>
            <a:r>
              <a:rPr lang="en-US" sz="2000" dirty="0">
                <a:solidFill>
                  <a:schemeClr val="bg1">
                    <a:lumMod val="50000"/>
                  </a:schemeClr>
                </a:solidFill>
              </a:rPr>
              <a:t>(</a:t>
            </a:r>
            <a:r>
              <a:rPr lang="en-US" sz="2000" dirty="0" err="1">
                <a:solidFill>
                  <a:schemeClr val="bg1">
                    <a:lumMod val="50000"/>
                  </a:schemeClr>
                </a:solidFill>
              </a:rPr>
              <a:t>alteplase</a:t>
            </a:r>
            <a:r>
              <a:rPr lang="en-US" sz="2000" dirty="0">
                <a:solidFill>
                  <a:schemeClr val="bg1">
                    <a:lumMod val="50000"/>
                  </a:schemeClr>
                </a:solidFill>
              </a:rPr>
              <a:t> and </a:t>
            </a:r>
            <a:r>
              <a:rPr lang="en-US" sz="2000" dirty="0" err="1">
                <a:solidFill>
                  <a:schemeClr val="bg1">
                    <a:lumMod val="50000"/>
                  </a:schemeClr>
                </a:solidFill>
              </a:rPr>
              <a:t>reteplase</a:t>
            </a:r>
            <a:r>
              <a:rPr lang="en-US" sz="2000" dirty="0">
                <a:solidFill>
                  <a:schemeClr val="bg1">
                    <a:lumMod val="50000"/>
                  </a:schemeClr>
                </a:solidFill>
              </a:rPr>
              <a:t>) </a:t>
            </a:r>
            <a:r>
              <a:rPr lang="en-US" sz="3200" dirty="0">
                <a:solidFill>
                  <a:srgbClr val="0070C0"/>
                </a:solidFill>
              </a:rPr>
              <a:t>of them are used in: </a:t>
            </a:r>
          </a:p>
          <a:p>
            <a:pPr marL="457200" indent="-457200">
              <a:buFont typeface="Arial" charset="0"/>
              <a:buChar char="•"/>
            </a:pPr>
            <a:r>
              <a:rPr lang="en-US" sz="2800" dirty="0"/>
              <a:t>In ST-elevation (myocardial infarction). </a:t>
            </a:r>
          </a:p>
          <a:p>
            <a:pPr marL="457200" indent="-457200">
              <a:buFont typeface="Arial" charset="0"/>
              <a:buChar char="•"/>
            </a:pPr>
            <a:r>
              <a:rPr lang="en-US" sz="2800" dirty="0"/>
              <a:t>Pulmonary embolism. </a:t>
            </a:r>
          </a:p>
        </p:txBody>
      </p:sp>
      <p:sp>
        <p:nvSpPr>
          <p:cNvPr id="8" name="مستطيل 7"/>
          <p:cNvSpPr/>
          <p:nvPr/>
        </p:nvSpPr>
        <p:spPr>
          <a:xfrm>
            <a:off x="19202400" y="10271450"/>
            <a:ext cx="2709004" cy="665299"/>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0" eaLnBrk="1" latinLnBrk="0" hangingPunct="1"/>
            <a:r>
              <a:rPr lang="en-US" u="sng" dirty="0" err="1">
                <a:solidFill>
                  <a:schemeClr val="bg1">
                    <a:lumMod val="50000"/>
                  </a:schemeClr>
                </a:solidFill>
              </a:rPr>
              <a:t>Tencete</a:t>
            </a:r>
            <a:r>
              <a:rPr lang="en-US" dirty="0">
                <a:solidFill>
                  <a:schemeClr val="bg1">
                    <a:lumMod val="50000"/>
                  </a:schemeClr>
                </a:solidFill>
              </a:rPr>
              <a:t> for </a:t>
            </a:r>
            <a:r>
              <a:rPr lang="en-US" u="sng" dirty="0">
                <a:solidFill>
                  <a:schemeClr val="bg1">
                    <a:lumMod val="50000"/>
                  </a:schemeClr>
                </a:solidFill>
              </a:rPr>
              <a:t>a</a:t>
            </a:r>
            <a:r>
              <a:rPr lang="ar-SA" u="sng" dirty="0">
                <a:solidFill>
                  <a:schemeClr val="bg1">
                    <a:lumMod val="50000"/>
                  </a:schemeClr>
                </a:solidFill>
              </a:rPr>
              <a:t> </a:t>
            </a:r>
            <a:r>
              <a:rPr lang="en-US" u="sng" dirty="0">
                <a:solidFill>
                  <a:schemeClr val="bg1">
                    <a:lumMod val="50000"/>
                  </a:schemeClr>
                </a:solidFill>
              </a:rPr>
              <a:t>long period</a:t>
            </a:r>
          </a:p>
          <a:p>
            <a:pPr marL="0" algn="ctr" defTabSz="457200" rtl="0" eaLnBrk="1" latinLnBrk="0" hangingPunct="1"/>
            <a:r>
              <a:rPr lang="ar-SA" dirty="0">
                <a:solidFill>
                  <a:schemeClr val="bg1">
                    <a:lumMod val="50000"/>
                  </a:schemeClr>
                </a:solidFill>
              </a:rPr>
              <a:t>ما شاء الله دايم </a:t>
            </a:r>
            <a:r>
              <a:rPr lang="ar-SA" u="sng" dirty="0">
                <a:solidFill>
                  <a:schemeClr val="bg1">
                    <a:lumMod val="50000"/>
                  </a:schemeClr>
                </a:solidFill>
              </a:rPr>
              <a:t>تنصتي</a:t>
            </a:r>
            <a:r>
              <a:rPr lang="ar-SA" dirty="0">
                <a:solidFill>
                  <a:schemeClr val="bg1">
                    <a:lumMod val="50000"/>
                  </a:schemeClr>
                </a:solidFill>
              </a:rPr>
              <a:t> </a:t>
            </a:r>
            <a:r>
              <a:rPr lang="ar-SA" u="sng" dirty="0">
                <a:solidFill>
                  <a:schemeClr val="bg1">
                    <a:lumMod val="50000"/>
                  </a:schemeClr>
                </a:solidFill>
              </a:rPr>
              <a:t>كثير </a:t>
            </a:r>
            <a:r>
              <a:rPr lang="en-US" u="sng" dirty="0">
                <a:solidFill>
                  <a:schemeClr val="bg1">
                    <a:lumMod val="50000"/>
                  </a:schemeClr>
                </a:solidFill>
              </a:rPr>
              <a:t> </a:t>
            </a:r>
          </a:p>
        </p:txBody>
      </p:sp>
    </p:spTree>
    <p:extLst>
      <p:ext uri="{BB962C8B-B14F-4D97-AF65-F5344CB8AC3E}">
        <p14:creationId xmlns:p14="http://schemas.microsoft.com/office/powerpoint/2010/main" val="1049398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138" y="713090"/>
            <a:ext cx="10623177" cy="2739211"/>
          </a:xfrm>
          <a:prstGeom prst="rect">
            <a:avLst/>
          </a:prstGeom>
          <a:noFill/>
        </p:spPr>
        <p:txBody>
          <a:bodyPr wrap="square" rtlCol="0">
            <a:spAutoFit/>
          </a:bodyPr>
          <a:lstStyle/>
          <a:p>
            <a:r>
              <a:rPr lang="en-US" sz="3200" b="1" dirty="0">
                <a:solidFill>
                  <a:srgbClr val="0070C0"/>
                </a:solidFill>
              </a:rPr>
              <a:t>Indication of thrombolytics</a:t>
            </a:r>
          </a:p>
          <a:p>
            <a:pPr marL="457200" indent="-457200">
              <a:buFont typeface="Arial" charset="0"/>
              <a:buChar char="•"/>
            </a:pPr>
            <a:r>
              <a:rPr lang="en-US" sz="2800" dirty="0"/>
              <a:t>Acute myocardial infarction. (elevation of ST segment). </a:t>
            </a:r>
          </a:p>
          <a:p>
            <a:pPr marL="457200" indent="-457200">
              <a:buFont typeface="Arial" charset="0"/>
              <a:buChar char="•"/>
            </a:pPr>
            <a:r>
              <a:rPr lang="en-US" sz="2800" dirty="0"/>
              <a:t>Acute ischemic stroke. </a:t>
            </a:r>
          </a:p>
          <a:p>
            <a:pPr marL="457200" indent="-457200">
              <a:buFont typeface="Arial" charset="0"/>
              <a:buChar char="•"/>
            </a:pPr>
            <a:r>
              <a:rPr lang="en-US" sz="2800" dirty="0"/>
              <a:t>Peripheral artery occlusion. </a:t>
            </a:r>
          </a:p>
          <a:p>
            <a:pPr marL="457200" indent="-457200">
              <a:buFont typeface="Arial" charset="0"/>
              <a:buChar char="•"/>
            </a:pPr>
            <a:r>
              <a:rPr lang="en-US" sz="2800" dirty="0"/>
              <a:t>Deep venous thrombosis. </a:t>
            </a:r>
          </a:p>
          <a:p>
            <a:pPr marL="457200" indent="-457200">
              <a:buFont typeface="Arial" charset="0"/>
              <a:buChar char="•"/>
            </a:pPr>
            <a:r>
              <a:rPr lang="en-US" sz="2800" dirty="0"/>
              <a:t>Pulmonary embolism. </a:t>
            </a:r>
            <a:r>
              <a:rPr lang="en-US" sz="2000" dirty="0">
                <a:solidFill>
                  <a:schemeClr val="bg1">
                    <a:lumMod val="50000"/>
                  </a:schemeClr>
                </a:solidFill>
              </a:rPr>
              <a:t>“such as </a:t>
            </a:r>
            <a:r>
              <a:rPr lang="en-US" sz="2000" dirty="0" err="1">
                <a:solidFill>
                  <a:schemeClr val="bg1">
                    <a:lumMod val="50000"/>
                  </a:schemeClr>
                </a:solidFill>
              </a:rPr>
              <a:t>Urokinase</a:t>
            </a:r>
            <a:r>
              <a:rPr lang="en-US" sz="2000" dirty="0">
                <a:solidFill>
                  <a:schemeClr val="bg1">
                    <a:lumMod val="50000"/>
                  </a:schemeClr>
                </a:solidFill>
              </a:rPr>
              <a:t> / </a:t>
            </a:r>
            <a:r>
              <a:rPr lang="en-US" sz="2000" dirty="0" err="1">
                <a:solidFill>
                  <a:schemeClr val="bg1">
                    <a:lumMod val="50000"/>
                  </a:schemeClr>
                </a:solidFill>
              </a:rPr>
              <a:t>Alteplase</a:t>
            </a:r>
            <a:r>
              <a:rPr lang="en-US" sz="2000" dirty="0">
                <a:solidFill>
                  <a:schemeClr val="bg1">
                    <a:lumMod val="50000"/>
                  </a:schemeClr>
                </a:solidFill>
              </a:rPr>
              <a:t> / </a:t>
            </a:r>
            <a:r>
              <a:rPr lang="en-US" sz="2000" dirty="0" err="1">
                <a:solidFill>
                  <a:schemeClr val="bg1">
                    <a:lumMod val="50000"/>
                  </a:schemeClr>
                </a:solidFill>
              </a:rPr>
              <a:t>Reteplase</a:t>
            </a:r>
            <a:r>
              <a:rPr lang="en-US" sz="2000" dirty="0">
                <a:solidFill>
                  <a:schemeClr val="bg1">
                    <a:lumMod val="50000"/>
                  </a:schemeClr>
                </a:solidFill>
              </a:rPr>
              <a:t>”</a:t>
            </a:r>
          </a:p>
        </p:txBody>
      </p:sp>
      <p:sp>
        <p:nvSpPr>
          <p:cNvPr id="3" name="TextBox 2"/>
          <p:cNvSpPr txBox="1"/>
          <p:nvPr/>
        </p:nvSpPr>
        <p:spPr>
          <a:xfrm>
            <a:off x="187428" y="8390091"/>
            <a:ext cx="23403862" cy="2369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FF0000"/>
                </a:solidFill>
              </a:rPr>
              <a:t>What is the role of thrombolytic therapy in </a:t>
            </a:r>
          </a:p>
          <a:p>
            <a:pPr algn="ctr"/>
            <a:r>
              <a:rPr lang="en-US" sz="3200" b="1" dirty="0">
                <a:solidFill>
                  <a:srgbClr val="FF0000"/>
                </a:solidFill>
              </a:rPr>
              <a:t>antithrombotic plan?</a:t>
            </a:r>
          </a:p>
          <a:p>
            <a:pPr marL="457200" indent="-457200">
              <a:buFont typeface="Arial" charset="0"/>
              <a:buChar char="•"/>
            </a:pPr>
            <a:r>
              <a:rPr lang="en-US" sz="2800" dirty="0"/>
              <a:t>The goal of thrombolytic therapy is </a:t>
            </a:r>
            <a:r>
              <a:rPr lang="en-US" sz="2800" b="1" i="1" dirty="0"/>
              <a:t>rapid restoration of blood flow in an occluded blood vessel by accelerating proteolysis of already formed thrombus</a:t>
            </a:r>
            <a:r>
              <a:rPr lang="en-US" sz="2800" dirty="0"/>
              <a:t>. </a:t>
            </a:r>
          </a:p>
          <a:p>
            <a:pPr marL="457200" indent="-457200">
              <a:buFont typeface="Arial" charset="0"/>
              <a:buChar char="•"/>
            </a:pPr>
            <a:r>
              <a:rPr lang="en-US" sz="2800" dirty="0"/>
              <a:t>Thrombolytic therapy is </a:t>
            </a:r>
            <a:r>
              <a:rPr lang="en-US" sz="2800" b="1" dirty="0"/>
              <a:t>one part</a:t>
            </a:r>
            <a:r>
              <a:rPr lang="en-US" sz="2800" dirty="0"/>
              <a:t> of an over all antithrombotic plan that frequently includes </a:t>
            </a:r>
            <a:r>
              <a:rPr lang="en-US" sz="2800" b="1" dirty="0">
                <a:solidFill>
                  <a:srgbClr val="FF0000"/>
                </a:solidFill>
              </a:rPr>
              <a:t>anticoagulants</a:t>
            </a:r>
            <a:r>
              <a:rPr lang="en-US" sz="2800" dirty="0"/>
              <a:t>, </a:t>
            </a:r>
            <a:r>
              <a:rPr lang="en-US" sz="2800" b="1" dirty="0">
                <a:solidFill>
                  <a:srgbClr val="FF0000"/>
                </a:solidFill>
              </a:rPr>
              <a:t>antiplatelet agents </a:t>
            </a:r>
            <a:r>
              <a:rPr lang="en-US" sz="2800" dirty="0"/>
              <a:t>and </a:t>
            </a:r>
            <a:r>
              <a:rPr lang="en-US" sz="2800" dirty="0">
                <a:solidFill>
                  <a:srgbClr val="FF0000"/>
                </a:solidFill>
              </a:rPr>
              <a:t>mechanical approaches</a:t>
            </a:r>
            <a:r>
              <a:rPr lang="en-US" sz="2800" dirty="0"/>
              <a:t> to rapidly restore blood flow and prevent re-occlusion.</a:t>
            </a:r>
          </a:p>
        </p:txBody>
      </p:sp>
      <p:sp>
        <p:nvSpPr>
          <p:cNvPr id="4" name="TextBox 3"/>
          <p:cNvSpPr txBox="1"/>
          <p:nvPr/>
        </p:nvSpPr>
        <p:spPr>
          <a:xfrm>
            <a:off x="726138" y="4120703"/>
            <a:ext cx="10623177" cy="3600986"/>
          </a:xfrm>
          <a:prstGeom prst="rect">
            <a:avLst/>
          </a:prstGeom>
          <a:noFill/>
        </p:spPr>
        <p:txBody>
          <a:bodyPr wrap="square" rtlCol="0">
            <a:spAutoFit/>
          </a:bodyPr>
          <a:lstStyle/>
          <a:p>
            <a:r>
              <a:rPr lang="en-US" sz="3200" b="1" dirty="0">
                <a:solidFill>
                  <a:srgbClr val="0070C0"/>
                </a:solidFill>
              </a:rPr>
              <a:t>Rational for use of thrombolytic drugs in acute MI</a:t>
            </a:r>
          </a:p>
          <a:p>
            <a:pPr marL="457200" indent="-457200">
              <a:buFont typeface="Arial" charset="0"/>
              <a:buChar char="•"/>
            </a:pPr>
            <a:r>
              <a:rPr lang="en-US" sz="2800" dirty="0"/>
              <a:t>Improvement of ventricular function. </a:t>
            </a:r>
          </a:p>
          <a:p>
            <a:pPr marL="457200" indent="-457200">
              <a:buFont typeface="Arial" charset="0"/>
              <a:buChar char="•"/>
            </a:pPr>
            <a:r>
              <a:rPr lang="en-US" sz="2800" dirty="0"/>
              <a:t>Reduction in incidence of congestive heart failure. </a:t>
            </a:r>
          </a:p>
          <a:p>
            <a:pPr marL="457200" indent="-457200">
              <a:buFont typeface="Arial" charset="0"/>
              <a:buChar char="•"/>
            </a:pPr>
            <a:r>
              <a:rPr lang="en-US" sz="2800" dirty="0"/>
              <a:t>Reduction of mortality following AMI. </a:t>
            </a:r>
          </a:p>
          <a:p>
            <a:endParaRPr lang="en-US" sz="2800" dirty="0"/>
          </a:p>
          <a:p>
            <a:pPr marL="457200" indent="-457200">
              <a:buFont typeface="Wingdings" charset="2"/>
              <a:buChar char="v"/>
            </a:pPr>
            <a:r>
              <a:rPr lang="en-US" sz="2800" dirty="0">
                <a:solidFill>
                  <a:srgbClr val="FF0000"/>
                </a:solidFill>
              </a:rPr>
              <a:t>Thrombolytic drugs need to be administered immediately after diagnosis of MI, </a:t>
            </a:r>
            <a:r>
              <a:rPr lang="en-US" sz="2800" dirty="0"/>
              <a:t>delay of administration will be of no value because the clot will be resistant to the drugs and there will be tissue damage</a:t>
            </a:r>
          </a:p>
        </p:txBody>
      </p:sp>
      <p:graphicFrame>
        <p:nvGraphicFramePr>
          <p:cNvPr id="9" name="Diagram 8"/>
          <p:cNvGraphicFramePr/>
          <p:nvPr>
            <p:extLst>
              <p:ext uri="{D42A27DB-BD31-4B8C-83A1-F6EECF244321}">
                <p14:modId xmlns:p14="http://schemas.microsoft.com/office/powerpoint/2010/main" val="1350423590"/>
              </p:ext>
            </p:extLst>
          </p:nvPr>
        </p:nvGraphicFramePr>
        <p:xfrm>
          <a:off x="11349315" y="712145"/>
          <a:ext cx="1159459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1740896" y="5498763"/>
            <a:ext cx="5404104"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charset="0"/>
              <a:buChar char="•"/>
            </a:pPr>
            <a:r>
              <a:rPr lang="en-US" sz="2800" dirty="0"/>
              <a:t>Active internal bleeding. </a:t>
            </a:r>
          </a:p>
          <a:p>
            <a:pPr marL="342900" indent="-342900">
              <a:buFont typeface="Arial" charset="0"/>
              <a:buChar char="•"/>
            </a:pPr>
            <a:r>
              <a:rPr lang="en-US" sz="2800" dirty="0"/>
              <a:t>Cerebral hemorrhagic stroke. </a:t>
            </a:r>
          </a:p>
          <a:p>
            <a:pPr marL="342900" indent="-342900">
              <a:buFont typeface="Arial" charset="0"/>
              <a:buChar char="•"/>
            </a:pPr>
            <a:r>
              <a:rPr lang="en-US" sz="2800" dirty="0"/>
              <a:t>Recent intracranial trauma. </a:t>
            </a:r>
          </a:p>
          <a:p>
            <a:pPr marL="342900" indent="-342900">
              <a:buFont typeface="Arial" charset="0"/>
              <a:buChar char="•"/>
            </a:pPr>
            <a:r>
              <a:rPr lang="en-US" sz="2800" dirty="0"/>
              <a:t>Intra cranial neoplasm.</a:t>
            </a:r>
          </a:p>
          <a:p>
            <a:pPr marL="342900" indent="-342900">
              <a:buFont typeface="Arial" charset="0"/>
              <a:buChar char="•"/>
            </a:pPr>
            <a:r>
              <a:rPr lang="en-US" sz="2800" dirty="0"/>
              <a:t>Major surgery within two weeks. </a:t>
            </a:r>
          </a:p>
        </p:txBody>
      </p:sp>
      <p:sp>
        <p:nvSpPr>
          <p:cNvPr id="11" name="TextBox 10"/>
          <p:cNvSpPr txBox="1"/>
          <p:nvPr/>
        </p:nvSpPr>
        <p:spPr>
          <a:xfrm>
            <a:off x="18367248" y="5498763"/>
            <a:ext cx="5003379"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charset="0"/>
              <a:buChar char="•"/>
            </a:pPr>
            <a:r>
              <a:rPr lang="en-US" sz="2800" dirty="0"/>
              <a:t>Active peptic ulcer</a:t>
            </a:r>
          </a:p>
          <a:p>
            <a:pPr marL="342900" indent="-342900">
              <a:buFont typeface="Arial" charset="0"/>
              <a:buChar char="•"/>
            </a:pPr>
            <a:r>
              <a:rPr lang="en-US" sz="2800" dirty="0"/>
              <a:t>Severe uncontrolled hypertension.  </a:t>
            </a:r>
          </a:p>
        </p:txBody>
      </p:sp>
    </p:spTree>
    <p:extLst>
      <p:ext uri="{BB962C8B-B14F-4D97-AF65-F5344CB8AC3E}">
        <p14:creationId xmlns:p14="http://schemas.microsoft.com/office/powerpoint/2010/main" val="1314907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14412" y="1705990"/>
            <a:ext cx="15571788" cy="584775"/>
          </a:xfrm>
          <a:prstGeom prst="rect">
            <a:avLst/>
          </a:prstGeom>
        </p:spPr>
        <p:txBody>
          <a:bodyPr wrap="square">
            <a:spAutoFit/>
          </a:bodyPr>
          <a:lstStyle/>
          <a:p>
            <a:r>
              <a:rPr lang="en-US" sz="3200"/>
              <a:t>inhibit </a:t>
            </a:r>
            <a:r>
              <a:rPr lang="en-US" sz="3200" dirty="0"/>
              <a:t>plasminogen activation and thus inhibit fibrinolysis and promote clot stabilization. </a:t>
            </a:r>
            <a:endParaRPr lang="ar-SA" sz="3200" dirty="0"/>
          </a:p>
        </p:txBody>
      </p:sp>
      <p:graphicFrame>
        <p:nvGraphicFramePr>
          <p:cNvPr id="5" name="جدول 4"/>
          <p:cNvGraphicFramePr>
            <a:graphicFrameLocks noGrp="1"/>
          </p:cNvGraphicFramePr>
          <p:nvPr>
            <p:extLst>
              <p:ext uri="{D42A27DB-BD31-4B8C-83A1-F6EECF244321}">
                <p14:modId xmlns:p14="http://schemas.microsoft.com/office/powerpoint/2010/main" val="379311841"/>
              </p:ext>
            </p:extLst>
          </p:nvPr>
        </p:nvGraphicFramePr>
        <p:xfrm>
          <a:off x="354145" y="2829558"/>
          <a:ext cx="22912122" cy="5501641"/>
        </p:xfrm>
        <a:graphic>
          <a:graphicData uri="http://schemas.openxmlformats.org/drawingml/2006/table">
            <a:tbl>
              <a:tblPr rtl="1" firstRow="1" bandRow="1">
                <a:tableStyleId>{69CF1AB2-1976-4502-BF36-3FF5EA218861}</a:tableStyleId>
              </a:tblPr>
              <a:tblGrid>
                <a:gridCol w="11912600">
                  <a:extLst>
                    <a:ext uri="{9D8B030D-6E8A-4147-A177-3AD203B41FA5}">
                      <a16:colId xmlns:a16="http://schemas.microsoft.com/office/drawing/2014/main" xmlns="" val="20000"/>
                    </a:ext>
                  </a:extLst>
                </a:gridCol>
                <a:gridCol w="7950200">
                  <a:extLst>
                    <a:ext uri="{9D8B030D-6E8A-4147-A177-3AD203B41FA5}">
                      <a16:colId xmlns:a16="http://schemas.microsoft.com/office/drawing/2014/main" xmlns="" val="20001"/>
                    </a:ext>
                  </a:extLst>
                </a:gridCol>
                <a:gridCol w="3049322">
                  <a:extLst>
                    <a:ext uri="{9D8B030D-6E8A-4147-A177-3AD203B41FA5}">
                      <a16:colId xmlns:a16="http://schemas.microsoft.com/office/drawing/2014/main" xmlns="" val="20002"/>
                    </a:ext>
                  </a:extLst>
                </a:gridCol>
              </a:tblGrid>
              <a:tr h="1147381">
                <a:tc>
                  <a:txBody>
                    <a:bodyPr/>
                    <a:lstStyle/>
                    <a:p>
                      <a:pPr marL="0" algn="ctr" defTabSz="1782440" rtl="0" eaLnBrk="1" latinLnBrk="0" hangingPunct="1"/>
                      <a:r>
                        <a:rPr lang="en-US" sz="2800" dirty="0"/>
                        <a:t>Aprotinin </a:t>
                      </a:r>
                      <a:endParaRPr lang="ar-SA" sz="2800" dirty="0"/>
                    </a:p>
                  </a:txBody>
                  <a:tcPr anchor="ctr"/>
                </a:tc>
                <a:tc>
                  <a:txBody>
                    <a:bodyPr/>
                    <a:lstStyle/>
                    <a:p>
                      <a:pPr marL="0" algn="ctr" defTabSz="1782440" rtl="0" eaLnBrk="1" latinLnBrk="0" hangingPunct="1"/>
                      <a:r>
                        <a:rPr lang="en-US" sz="2800" dirty="0"/>
                        <a:t>Aminocaproic Acid &amp; tranexamic acid </a:t>
                      </a:r>
                      <a:endParaRPr lang="ar-SA" sz="2800" dirty="0"/>
                    </a:p>
                  </a:txBody>
                  <a:tcPr anchor="ctr"/>
                </a:tc>
                <a:tc>
                  <a:txBody>
                    <a:bodyPr/>
                    <a:lstStyle/>
                    <a:p>
                      <a:pPr marL="0" algn="ctr" defTabSz="1782440" rtl="0" eaLnBrk="1" latinLnBrk="0" hangingPunct="1"/>
                      <a:r>
                        <a:rPr lang="en-US" sz="3600" b="1" dirty="0">
                          <a:solidFill>
                            <a:schemeClr val="bg1"/>
                          </a:solidFill>
                        </a:rPr>
                        <a:t>Drug </a:t>
                      </a:r>
                      <a:endParaRPr lang="ar-SA" sz="3600" b="1" dirty="0">
                        <a:solidFill>
                          <a:schemeClr val="bg1"/>
                        </a:solidFill>
                      </a:endParaRPr>
                    </a:p>
                  </a:txBody>
                  <a:tcPr anchor="ctr">
                    <a:solidFill>
                      <a:schemeClr val="accent1"/>
                    </a:solidFill>
                  </a:tcPr>
                </a:tc>
                <a:extLst>
                  <a:ext uri="{0D108BD9-81ED-4DB2-BD59-A6C34878D82A}">
                    <a16:rowId xmlns:a16="http://schemas.microsoft.com/office/drawing/2014/main" xmlns="" val="10000"/>
                  </a:ext>
                </a:extLst>
              </a:tr>
              <a:tr h="1281776">
                <a:tc>
                  <a:txBody>
                    <a:bodyPr/>
                    <a:lstStyle/>
                    <a:p>
                      <a:pPr marL="0" algn="ctr" defTabSz="1782440" rtl="0" eaLnBrk="1" latinLnBrk="0" hangingPunct="1"/>
                      <a:r>
                        <a:rPr lang="en-US" sz="2800" dirty="0"/>
                        <a:t>inhibits fibrinolysis by blocking the action of plasmin (Plasmin antagonist).</a:t>
                      </a:r>
                      <a:endParaRPr lang="ar-SA" sz="2800" dirty="0"/>
                    </a:p>
                  </a:txBody>
                  <a:tcPr anchor="ctr"/>
                </a:tc>
                <a:tc>
                  <a:txBody>
                    <a:bodyPr/>
                    <a:lstStyle/>
                    <a:p>
                      <a:pPr marL="0" algn="ctr" defTabSz="1782440" rtl="0" eaLnBrk="1" latinLnBrk="0" hangingPunct="1"/>
                      <a:r>
                        <a:rPr lang="en-US" sz="2800" dirty="0"/>
                        <a:t>Competitive Inhibition of Plasminogen Activation.</a:t>
                      </a:r>
                      <a:endParaRPr lang="ar-SA" sz="2800" dirty="0"/>
                    </a:p>
                  </a:txBody>
                  <a:tcPr anchor="ctr"/>
                </a:tc>
                <a:tc>
                  <a:txBody>
                    <a:bodyPr/>
                    <a:lstStyle/>
                    <a:p>
                      <a:pPr marL="0" algn="ctr" defTabSz="1782440" rtl="0" eaLnBrk="1" latinLnBrk="0" hangingPunct="1"/>
                      <a:r>
                        <a:rPr lang="en-US" sz="3600" b="1" dirty="0">
                          <a:solidFill>
                            <a:schemeClr val="bg1"/>
                          </a:solidFill>
                        </a:rPr>
                        <a:t>Mechanism </a:t>
                      </a:r>
                      <a:endParaRPr lang="ar-SA" sz="3600" b="1" dirty="0">
                        <a:solidFill>
                          <a:schemeClr val="bg1"/>
                        </a:solidFill>
                      </a:endParaRPr>
                    </a:p>
                  </a:txBody>
                  <a:tcPr anchor="ctr">
                    <a:solidFill>
                      <a:schemeClr val="accent1"/>
                    </a:solidFill>
                  </a:tcPr>
                </a:tc>
                <a:extLst>
                  <a:ext uri="{0D108BD9-81ED-4DB2-BD59-A6C34878D82A}">
                    <a16:rowId xmlns:a16="http://schemas.microsoft.com/office/drawing/2014/main" xmlns="" val="10001"/>
                  </a:ext>
                </a:extLst>
              </a:tr>
              <a:tr h="1281776">
                <a:tc>
                  <a:txBody>
                    <a:bodyPr/>
                    <a:lstStyle/>
                    <a:p>
                      <a:pPr marL="0" algn="ctr" defTabSz="1782440" rtl="0" eaLnBrk="1" latinLnBrk="0" hangingPunct="1"/>
                      <a:r>
                        <a:rPr lang="en-US" sz="2800" dirty="0"/>
                        <a:t>Orally or IV.</a:t>
                      </a:r>
                      <a:endParaRPr lang="ar-SA" sz="2800" dirty="0"/>
                    </a:p>
                  </a:txBody>
                  <a:tcPr anchor="ctr"/>
                </a:tc>
                <a:tc>
                  <a:txBody>
                    <a:bodyPr/>
                    <a:lstStyle/>
                    <a:p>
                      <a:pPr marL="0" algn="ctr" defTabSz="1782440" rtl="0" eaLnBrk="1" latinLnBrk="0" hangingPunct="1"/>
                      <a:r>
                        <a:rPr lang="en-US" sz="2800" dirty="0"/>
                        <a:t>Orally.</a:t>
                      </a:r>
                      <a:endParaRPr lang="ar-SA" sz="2800" dirty="0"/>
                    </a:p>
                  </a:txBody>
                  <a:tcPr anchor="ctr"/>
                </a:tc>
                <a:tc>
                  <a:txBody>
                    <a:bodyPr/>
                    <a:lstStyle/>
                    <a:p>
                      <a:pPr marL="0" algn="ctr" defTabSz="1782440" rtl="0" eaLnBrk="1" latinLnBrk="0" hangingPunct="1"/>
                      <a:r>
                        <a:rPr lang="en-US" sz="3600" b="1" dirty="0">
                          <a:solidFill>
                            <a:schemeClr val="bg1"/>
                          </a:solidFill>
                        </a:rPr>
                        <a:t>Administration </a:t>
                      </a:r>
                      <a:endParaRPr lang="ar-SA" sz="3600" b="1" dirty="0">
                        <a:solidFill>
                          <a:schemeClr val="bg1"/>
                        </a:solidFill>
                      </a:endParaRPr>
                    </a:p>
                  </a:txBody>
                  <a:tcPr anchor="ctr">
                    <a:solidFill>
                      <a:schemeClr val="accent1"/>
                    </a:solidFill>
                  </a:tcPr>
                </a:tc>
                <a:extLst>
                  <a:ext uri="{0D108BD9-81ED-4DB2-BD59-A6C34878D82A}">
                    <a16:rowId xmlns:a16="http://schemas.microsoft.com/office/drawing/2014/main" xmlns="" val="10002"/>
                  </a:ext>
                </a:extLst>
              </a:tr>
              <a:tr h="1790708">
                <a:tc gridSpan="2">
                  <a:txBody>
                    <a:bodyPr/>
                    <a:lstStyle/>
                    <a:p>
                      <a:pPr marL="457200" indent="-457200" algn="ctr">
                        <a:buFont typeface="Wingdings" charset="2"/>
                        <a:buChar char="§"/>
                      </a:pPr>
                      <a:r>
                        <a:rPr lang="en-US" sz="2800" dirty="0"/>
                        <a:t>Adjuvant therapy in hemophilia.</a:t>
                      </a:r>
                    </a:p>
                    <a:p>
                      <a:pPr marL="457200" indent="-457200" algn="ctr">
                        <a:buFont typeface="Wingdings" charset="2"/>
                        <a:buChar char="§"/>
                      </a:pPr>
                      <a:r>
                        <a:rPr lang="en-US" sz="2800" dirty="0"/>
                        <a:t>Postsurgical bleeding.</a:t>
                      </a:r>
                    </a:p>
                    <a:p>
                      <a:pPr marL="457200" indent="-457200" algn="ctr">
                        <a:buFont typeface="Wingdings" charset="2"/>
                        <a:buChar char="§"/>
                      </a:pPr>
                      <a:r>
                        <a:rPr lang="en-US" sz="2800" dirty="0"/>
                        <a:t>Antidote for Fibrinolytic therapy-induced bleeding. </a:t>
                      </a:r>
                    </a:p>
                  </a:txBody>
                  <a:tcPr anchor="ctr"/>
                </a:tc>
                <a:tc hMerge="1">
                  <a:txBody>
                    <a:bodyPr/>
                    <a:lstStyle/>
                    <a:p>
                      <a:endParaRPr lang="ar-SA" dirty="0"/>
                    </a:p>
                  </a:txBody>
                  <a:tcPr/>
                </a:tc>
                <a:tc>
                  <a:txBody>
                    <a:bodyPr/>
                    <a:lstStyle/>
                    <a:p>
                      <a:pPr marL="0" algn="ctr" defTabSz="1782440" rtl="0" eaLnBrk="1" latinLnBrk="0" hangingPunct="1"/>
                      <a:r>
                        <a:rPr lang="en-US" sz="3600" b="1" dirty="0">
                          <a:solidFill>
                            <a:schemeClr val="bg1"/>
                          </a:solidFill>
                        </a:rPr>
                        <a:t>Uses </a:t>
                      </a:r>
                      <a:endParaRPr lang="ar-SA" sz="3600" b="1" dirty="0">
                        <a:solidFill>
                          <a:schemeClr val="bg1"/>
                        </a:solidFill>
                      </a:endParaRPr>
                    </a:p>
                  </a:txBody>
                  <a:tcPr anchor="ctr">
                    <a:solidFill>
                      <a:schemeClr val="accent1"/>
                    </a:solidFill>
                  </a:tcPr>
                </a:tc>
                <a:extLst>
                  <a:ext uri="{0D108BD9-81ED-4DB2-BD59-A6C34878D82A}">
                    <a16:rowId xmlns:a16="http://schemas.microsoft.com/office/drawing/2014/main" xmlns="" val="10003"/>
                  </a:ext>
                </a:extLst>
              </a:tr>
            </a:tbl>
          </a:graphicData>
        </a:graphic>
      </p:graphicFrame>
      <p:sp>
        <p:nvSpPr>
          <p:cNvPr id="6" name="مستطيل 5"/>
          <p:cNvSpPr/>
          <p:nvPr/>
        </p:nvSpPr>
        <p:spPr>
          <a:xfrm>
            <a:off x="1014412" y="8824010"/>
            <a:ext cx="21591588" cy="1077218"/>
          </a:xfrm>
          <a:prstGeom prst="rect">
            <a:avLst/>
          </a:prstGeom>
        </p:spPr>
        <p:txBody>
          <a:bodyPr wrap="square">
            <a:spAutoFit/>
          </a:bodyPr>
          <a:lstStyle/>
          <a:p>
            <a:r>
              <a:rPr lang="en-US" sz="3200" dirty="0"/>
              <a:t>These drugs work like antidotes for fibrinolytic drugs. Similar to Protamine (Antidote of the anticoagulant, heparin) </a:t>
            </a:r>
          </a:p>
          <a:p>
            <a:r>
              <a:rPr lang="en-US" sz="3200" dirty="0"/>
              <a:t>or Vitamin K (Antidote of the oral anticoagulant warfarin). </a:t>
            </a:r>
            <a:endParaRPr lang="ar-SA" sz="3200" dirty="0"/>
          </a:p>
        </p:txBody>
      </p:sp>
      <p:sp>
        <p:nvSpPr>
          <p:cNvPr id="7" name="مستطيل 6"/>
          <p:cNvSpPr/>
          <p:nvPr/>
        </p:nvSpPr>
        <p:spPr>
          <a:xfrm>
            <a:off x="1014412" y="467097"/>
            <a:ext cx="8061309" cy="707886"/>
          </a:xfrm>
          <a:prstGeom prst="rect">
            <a:avLst/>
          </a:prstGeom>
        </p:spPr>
        <p:txBody>
          <a:bodyPr wrap="none">
            <a:spAutoFit/>
          </a:bodyPr>
          <a:lstStyle/>
          <a:p>
            <a:r>
              <a:rPr lang="en-US" sz="4000" b="1" dirty="0">
                <a:solidFill>
                  <a:srgbClr val="0070C0"/>
                </a:solidFill>
              </a:rPr>
              <a:t>Fibrinolytic Inhibitors (Antiplasmins) </a:t>
            </a:r>
          </a:p>
        </p:txBody>
      </p:sp>
      <p:sp>
        <p:nvSpPr>
          <p:cNvPr id="8" name="مستطيل 7"/>
          <p:cNvSpPr/>
          <p:nvPr/>
        </p:nvSpPr>
        <p:spPr>
          <a:xfrm>
            <a:off x="5617028" y="2882005"/>
            <a:ext cx="5486401" cy="357779"/>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ar-SA" dirty="0" smtClean="0">
                <a:solidFill>
                  <a:schemeClr val="bg1">
                    <a:lumMod val="50000"/>
                  </a:schemeClr>
                </a:solidFill>
              </a:rPr>
              <a:t>لحفظ أسماء </a:t>
            </a:r>
            <a:r>
              <a:rPr lang="ar-SA" dirty="0" err="1" smtClean="0">
                <a:solidFill>
                  <a:schemeClr val="bg1">
                    <a:lumMod val="50000"/>
                  </a:schemeClr>
                </a:solidFill>
              </a:rPr>
              <a:t>الدرقز</a:t>
            </a:r>
            <a:r>
              <a:rPr lang="ar-SA" dirty="0" smtClean="0">
                <a:solidFill>
                  <a:schemeClr val="bg1">
                    <a:lumMod val="50000"/>
                  </a:schemeClr>
                </a:solidFill>
              </a:rPr>
              <a:t> .. ترا نقسمك                     أمين هو كبرك </a:t>
            </a:r>
            <a:endParaRPr lang="en-US" dirty="0">
              <a:solidFill>
                <a:schemeClr val="bg1">
                  <a:lumMod val="50000"/>
                </a:schemeClr>
              </a:solidFill>
            </a:endParaRPr>
          </a:p>
        </p:txBody>
      </p:sp>
    </p:spTree>
    <p:extLst>
      <p:ext uri="{BB962C8B-B14F-4D97-AF65-F5344CB8AC3E}">
        <p14:creationId xmlns:p14="http://schemas.microsoft.com/office/powerpoint/2010/main" val="108995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2764</Words>
  <Application>Microsoft Macintosh PowerPoint</Application>
  <PresentationFormat>مخصص</PresentationFormat>
  <Paragraphs>242</Paragraphs>
  <Slides>13</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13</vt:i4>
      </vt:variant>
    </vt:vector>
  </HeadingPairs>
  <TitlesOfParts>
    <vt:vector size="20" baseType="lpstr">
      <vt:lpstr>Arial</vt:lpstr>
      <vt:lpstr>Calibri</vt:lpstr>
      <vt:lpstr>Calibri Light</vt:lpstr>
      <vt:lpstr>Courier New</vt:lpstr>
      <vt:lpstr>Verdana</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cherry</dc:creator>
  <cp:lastModifiedBy>روان القحطاني</cp:lastModifiedBy>
  <cp:revision>137</cp:revision>
  <dcterms:created xsi:type="dcterms:W3CDTF">2016-12-17T14:42:51Z</dcterms:created>
  <dcterms:modified xsi:type="dcterms:W3CDTF">2017-04-15T00:31:24Z</dcterms:modified>
</cp:coreProperties>
</file>