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notesMasterIdLst>
    <p:notesMasterId r:id="rId9"/>
  </p:notesMasterIdLst>
  <p:sldIdLst>
    <p:sldId id="256" r:id="rId2"/>
    <p:sldId id="262" r:id="rId3"/>
    <p:sldId id="263" r:id="rId4"/>
    <p:sldId id="264" r:id="rId5"/>
    <p:sldId id="265" r:id="rId6"/>
    <p:sldId id="266" r:id="rId7"/>
    <p:sldId id="268" r:id="rId8"/>
  </p:sldIdLst>
  <p:sldSz cx="23766463" cy="133683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261F"/>
    <a:srgbClr val="2C6CA8"/>
    <a:srgbClr val="3871AA"/>
    <a:srgbClr val="9A2720"/>
    <a:srgbClr val="2E6AA6"/>
    <a:srgbClr val="5787B7"/>
    <a:srgbClr val="A6A6A6"/>
    <a:srgbClr val="00B050"/>
    <a:srgbClr val="B7635E"/>
    <a:srgbClr val="B7B7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829" autoAdjust="0"/>
    <p:restoredTop sz="94660"/>
  </p:normalViewPr>
  <p:slideViewPr>
    <p:cSldViewPr snapToGrid="0">
      <p:cViewPr varScale="1">
        <p:scale>
          <a:sx n="40" d="100"/>
          <a:sy n="40" d="100"/>
        </p:scale>
        <p:origin x="280" y="264"/>
      </p:cViewPr>
      <p:guideLst/>
    </p:cSldViewPr>
  </p:slideViewPr>
  <p:notesTextViewPr>
    <p:cViewPr>
      <p:scale>
        <a:sx n="1" d="1"/>
        <a:sy n="1" d="1"/>
      </p:scale>
      <p:origin x="0" y="0"/>
    </p:cViewPr>
  </p:notesTextViewPr>
  <p:notesViewPr>
    <p:cSldViewPr snapToGrid="0">
      <p:cViewPr varScale="1">
        <p:scale>
          <a:sx n="59" d="100"/>
          <a:sy n="59" d="100"/>
        </p:scale>
        <p:origin x="2790" y="84"/>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A8D08-045B-4466-9F7D-D1037B45358C}" type="datetimeFigureOut">
              <a:rPr lang="en-US" smtClean="0"/>
              <a:t>3/19/17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BE3CDC-BBCB-493C-B2EF-FA0E3B60DDD2}" type="slidenum">
              <a:rPr lang="en-US" smtClean="0"/>
              <a:t>‹#›</a:t>
            </a:fld>
            <a:endParaRPr lang="en-US"/>
          </a:p>
        </p:txBody>
      </p:sp>
    </p:spTree>
    <p:extLst>
      <p:ext uri="{BB962C8B-B14F-4D97-AF65-F5344CB8AC3E}">
        <p14:creationId xmlns:p14="http://schemas.microsoft.com/office/powerpoint/2010/main" val="4094642514"/>
      </p:ext>
    </p:extLst>
  </p:cSld>
  <p:clrMap bg1="lt1" tx1="dk1" bg2="lt2" tx2="dk2" accent1="accent1" accent2="accent2" accent3="accent3" accent4="accent4" accent5="accent5" accent6="accent6" hlink="hlink" folHlink="folHlink"/>
  <p:notesStyle>
    <a:lvl1pPr marL="0" algn="l" defTabSz="1106698" rtl="0" eaLnBrk="1" latinLnBrk="0" hangingPunct="1">
      <a:defRPr sz="1452" kern="1200">
        <a:solidFill>
          <a:schemeClr val="tx1"/>
        </a:solidFill>
        <a:latin typeface="+mn-lt"/>
        <a:ea typeface="+mn-ea"/>
        <a:cs typeface="+mn-cs"/>
      </a:defRPr>
    </a:lvl1pPr>
    <a:lvl2pPr marL="553349" algn="l" defTabSz="1106698" rtl="0" eaLnBrk="1" latinLnBrk="0" hangingPunct="1">
      <a:defRPr sz="1452" kern="1200">
        <a:solidFill>
          <a:schemeClr val="tx1"/>
        </a:solidFill>
        <a:latin typeface="+mn-lt"/>
        <a:ea typeface="+mn-ea"/>
        <a:cs typeface="+mn-cs"/>
      </a:defRPr>
    </a:lvl2pPr>
    <a:lvl3pPr marL="1106698" algn="l" defTabSz="1106698" rtl="0" eaLnBrk="1" latinLnBrk="0" hangingPunct="1">
      <a:defRPr sz="1452" kern="1200">
        <a:solidFill>
          <a:schemeClr val="tx1"/>
        </a:solidFill>
        <a:latin typeface="+mn-lt"/>
        <a:ea typeface="+mn-ea"/>
        <a:cs typeface="+mn-cs"/>
      </a:defRPr>
    </a:lvl3pPr>
    <a:lvl4pPr marL="1660047" algn="l" defTabSz="1106698" rtl="0" eaLnBrk="1" latinLnBrk="0" hangingPunct="1">
      <a:defRPr sz="1452" kern="1200">
        <a:solidFill>
          <a:schemeClr val="tx1"/>
        </a:solidFill>
        <a:latin typeface="+mn-lt"/>
        <a:ea typeface="+mn-ea"/>
        <a:cs typeface="+mn-cs"/>
      </a:defRPr>
    </a:lvl4pPr>
    <a:lvl5pPr marL="2213397" algn="l" defTabSz="1106698" rtl="0" eaLnBrk="1" latinLnBrk="0" hangingPunct="1">
      <a:defRPr sz="1452" kern="1200">
        <a:solidFill>
          <a:schemeClr val="tx1"/>
        </a:solidFill>
        <a:latin typeface="+mn-lt"/>
        <a:ea typeface="+mn-ea"/>
        <a:cs typeface="+mn-cs"/>
      </a:defRPr>
    </a:lvl5pPr>
    <a:lvl6pPr marL="2766746" algn="l" defTabSz="1106698" rtl="0" eaLnBrk="1" latinLnBrk="0" hangingPunct="1">
      <a:defRPr sz="1452" kern="1200">
        <a:solidFill>
          <a:schemeClr val="tx1"/>
        </a:solidFill>
        <a:latin typeface="+mn-lt"/>
        <a:ea typeface="+mn-ea"/>
        <a:cs typeface="+mn-cs"/>
      </a:defRPr>
    </a:lvl6pPr>
    <a:lvl7pPr marL="3320095" algn="l" defTabSz="1106698" rtl="0" eaLnBrk="1" latinLnBrk="0" hangingPunct="1">
      <a:defRPr sz="1452" kern="1200">
        <a:solidFill>
          <a:schemeClr val="tx1"/>
        </a:solidFill>
        <a:latin typeface="+mn-lt"/>
        <a:ea typeface="+mn-ea"/>
        <a:cs typeface="+mn-cs"/>
      </a:defRPr>
    </a:lvl7pPr>
    <a:lvl8pPr marL="3873444" algn="l" defTabSz="1106698" rtl="0" eaLnBrk="1" latinLnBrk="0" hangingPunct="1">
      <a:defRPr sz="1452" kern="1200">
        <a:solidFill>
          <a:schemeClr val="tx1"/>
        </a:solidFill>
        <a:latin typeface="+mn-lt"/>
        <a:ea typeface="+mn-ea"/>
        <a:cs typeface="+mn-cs"/>
      </a:defRPr>
    </a:lvl8pPr>
    <a:lvl9pPr marL="4426793" algn="l" defTabSz="1106698" rtl="0" eaLnBrk="1" latinLnBrk="0" hangingPunct="1">
      <a:defRPr sz="14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BE3CDC-BBCB-493C-B2EF-FA0E3B60DDD2}" type="slidenum">
              <a:rPr lang="en-US" smtClean="0"/>
              <a:t>1</a:t>
            </a:fld>
            <a:endParaRPr lang="en-US"/>
          </a:p>
        </p:txBody>
      </p:sp>
    </p:spTree>
    <p:extLst>
      <p:ext uri="{BB962C8B-B14F-4D97-AF65-F5344CB8AC3E}">
        <p14:creationId xmlns:p14="http://schemas.microsoft.com/office/powerpoint/2010/main" val="731438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1.png"/><Relationship Id="rId7" Type="http://schemas.openxmlformats.org/officeDocument/2006/relationships/image" Target="../media/image2.jp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70808" y="2187829"/>
            <a:ext cx="17824847" cy="4654162"/>
          </a:xfrm>
        </p:spPr>
        <p:txBody>
          <a:bodyPr anchor="b"/>
          <a:lstStyle>
            <a:lvl1pPr algn="ctr">
              <a:defRPr sz="11696"/>
            </a:lvl1pPr>
          </a:lstStyle>
          <a:p>
            <a:r>
              <a:rPr lang="en-US" smtClean="0"/>
              <a:t>Click to edit Master title style</a:t>
            </a:r>
            <a:endParaRPr lang="en-US" dirty="0"/>
          </a:p>
        </p:txBody>
      </p:sp>
      <p:sp>
        <p:nvSpPr>
          <p:cNvPr id="3" name="Subtitle 2"/>
          <p:cNvSpPr>
            <a:spLocks noGrp="1"/>
          </p:cNvSpPr>
          <p:nvPr>
            <p:ph type="subTitle" idx="1"/>
          </p:nvPr>
        </p:nvSpPr>
        <p:spPr>
          <a:xfrm>
            <a:off x="2970808" y="7021473"/>
            <a:ext cx="17824847" cy="3227586"/>
          </a:xfrm>
        </p:spPr>
        <p:txBody>
          <a:bodyPr/>
          <a:lstStyle>
            <a:lvl1pPr marL="0" indent="0" algn="ctr">
              <a:buNone/>
              <a:defRPr sz="4678"/>
            </a:lvl1pPr>
            <a:lvl2pPr marL="891220" indent="0" algn="ctr">
              <a:buNone/>
              <a:defRPr sz="3899"/>
            </a:lvl2pPr>
            <a:lvl3pPr marL="1782440" indent="0" algn="ctr">
              <a:buNone/>
              <a:defRPr sz="3509"/>
            </a:lvl3pPr>
            <a:lvl4pPr marL="2673660" indent="0" algn="ctr">
              <a:buNone/>
              <a:defRPr sz="3119"/>
            </a:lvl4pPr>
            <a:lvl5pPr marL="3564880" indent="0" algn="ctr">
              <a:buNone/>
              <a:defRPr sz="3119"/>
            </a:lvl5pPr>
            <a:lvl6pPr marL="4456100" indent="0" algn="ctr">
              <a:buNone/>
              <a:defRPr sz="3119"/>
            </a:lvl6pPr>
            <a:lvl7pPr marL="5347320" indent="0" algn="ctr">
              <a:buNone/>
              <a:defRPr sz="3119"/>
            </a:lvl7pPr>
            <a:lvl8pPr marL="6238540" indent="0" algn="ctr">
              <a:buNone/>
              <a:defRPr sz="3119"/>
            </a:lvl8pPr>
            <a:lvl9pPr marL="7129760" indent="0" algn="ctr">
              <a:buNone/>
              <a:defRPr sz="3119"/>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AEA75C-B77B-4AF9-BF42-980433339437}" type="datetime1">
              <a:rPr lang="en-US" smtClean="0"/>
              <a:t>3/19/17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C24242-AB85-4E72-A2B7-BFB751098A5B}" type="datetime1">
              <a:rPr lang="en-US" smtClean="0"/>
              <a:t>3/19/17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007875" y="711740"/>
            <a:ext cx="5124644" cy="1132904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633944" y="711740"/>
            <a:ext cx="15076850" cy="1132904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2D7F91-7380-47D4-8C81-A9ED0FFF0527}" type="datetime1">
              <a:rPr lang="en-US" smtClean="0"/>
              <a:t>3/19/17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4C235B7-65E9-41C1-BEE5-D9EA41ACDAE3}" type="datetime1">
              <a:rPr lang="en-US" smtClean="0"/>
              <a:t>3/19/17</a:t>
            </a:fld>
            <a:endParaRPr lang="en-US"/>
          </a:p>
        </p:txBody>
      </p:sp>
      <p:sp>
        <p:nvSpPr>
          <p:cNvPr id="6" name="Footer Placeholder 5"/>
          <p:cNvSpPr>
            <a:spLocks noGrp="1"/>
          </p:cNvSpPr>
          <p:nvPr>
            <p:ph type="ftr" sz="quarter" idx="11"/>
          </p:nvPr>
        </p:nvSpPr>
        <p:spPr/>
        <p:txBody>
          <a:bodyPr/>
          <a:lstStyle/>
          <a:p>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5000" t="31264" r="17501" b="25042"/>
          <a:stretch/>
        </p:blipFill>
        <p:spPr>
          <a:xfrm>
            <a:off x="710895" y="636717"/>
            <a:ext cx="2949302" cy="1678870"/>
          </a:xfrm>
          <a:prstGeom prst="rect">
            <a:avLst/>
          </a:prstGeom>
        </p:spPr>
      </p:pic>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15094" t="27778" r="14152" b="8889"/>
          <a:stretch/>
        </p:blipFill>
        <p:spPr>
          <a:xfrm>
            <a:off x="20569537" y="398002"/>
            <a:ext cx="2523206" cy="1917589"/>
          </a:xfrm>
          <a:prstGeom prst="rect">
            <a:avLst/>
          </a:prstGeom>
        </p:spPr>
      </p:pic>
      <p:pic>
        <p:nvPicPr>
          <p:cNvPr id="24" name="Picture 23"/>
          <p:cNvPicPr>
            <a:picLocks noChangeAspect="1"/>
          </p:cNvPicPr>
          <p:nvPr userDrawn="1"/>
        </p:nvPicPr>
        <p:blipFill rotWithShape="1">
          <a:blip r:embed="rId4">
            <a:extLst>
              <a:ext uri="{28A0092B-C50C-407E-A947-70E740481C1C}">
                <a14:useLocalDpi xmlns:a14="http://schemas.microsoft.com/office/drawing/2010/main" val="0"/>
              </a:ext>
            </a:extLst>
          </a:blip>
          <a:srcRect l="7961" r="73567"/>
          <a:stretch/>
        </p:blipFill>
        <p:spPr>
          <a:xfrm rot="16200000">
            <a:off x="10748906" y="350781"/>
            <a:ext cx="2268771" cy="23766343"/>
          </a:xfrm>
          <a:prstGeom prst="rect">
            <a:avLst/>
          </a:prstGeom>
        </p:spPr>
      </p:pic>
    </p:spTree>
    <p:extLst>
      <p:ext uri="{BB962C8B-B14F-4D97-AF65-F5344CB8AC3E}">
        <p14:creationId xmlns:p14="http://schemas.microsoft.com/office/powerpoint/2010/main" val="205754142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pic>
        <p:nvPicPr>
          <p:cNvPr id="36" name="Picture 35"/>
          <p:cNvPicPr>
            <a:picLocks noChangeAspect="1"/>
          </p:cNvPicPr>
          <p:nvPr userDrawn="1"/>
        </p:nvPicPr>
        <p:blipFill rotWithShape="1">
          <a:blip r:embed="rId2">
            <a:extLst>
              <a:ext uri="{28A0092B-C50C-407E-A947-70E740481C1C}">
                <a14:useLocalDpi xmlns:a14="http://schemas.microsoft.com/office/drawing/2010/main" val="0"/>
              </a:ext>
            </a:extLst>
          </a:blip>
          <a:srcRect t="69821"/>
          <a:stretch/>
        </p:blipFill>
        <p:spPr>
          <a:xfrm flipH="1">
            <a:off x="3093406" y="8184170"/>
            <a:ext cx="8559889" cy="3719842"/>
          </a:xfrm>
          <a:prstGeom prst="rect">
            <a:avLst/>
          </a:prstGeom>
        </p:spPr>
      </p:pic>
      <p:sp>
        <p:nvSpPr>
          <p:cNvPr id="5" name="Date Placeholder 4"/>
          <p:cNvSpPr>
            <a:spLocks noGrp="1"/>
          </p:cNvSpPr>
          <p:nvPr>
            <p:ph type="dt" sz="half" idx="10"/>
          </p:nvPr>
        </p:nvSpPr>
        <p:spPr/>
        <p:txBody>
          <a:bodyPr/>
          <a:lstStyle/>
          <a:p>
            <a:fld id="{AECF4DBB-A0BE-4B82-BC6C-708D25B22D0F}" type="datetime1">
              <a:rPr lang="en-US" smtClean="0"/>
              <a:t>3/19/17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15094" t="27778" r="14152" b="8889"/>
          <a:stretch/>
        </p:blipFill>
        <p:spPr>
          <a:xfrm>
            <a:off x="20569537" y="398002"/>
            <a:ext cx="2523206" cy="1917589"/>
          </a:xfrm>
          <a:prstGeom prst="rect">
            <a:avLst/>
          </a:prstGeom>
        </p:spPr>
      </p:pic>
      <p:sp>
        <p:nvSpPr>
          <p:cNvPr id="24" name="Rectangle 23"/>
          <p:cNvSpPr/>
          <p:nvPr userDrawn="1"/>
        </p:nvSpPr>
        <p:spPr>
          <a:xfrm>
            <a:off x="251390" y="8374801"/>
            <a:ext cx="6428934" cy="2776466"/>
          </a:xfrm>
          <a:prstGeom prst="rect">
            <a:avLst/>
          </a:prstGeom>
        </p:spPr>
        <p:txBody>
          <a:bodyPr wrap="square">
            <a:spAutoFit/>
          </a:bodyPr>
          <a:lstStyle/>
          <a:p>
            <a:pPr algn="l"/>
            <a:endParaRPr lang="en-US" sz="3600" baseline="0" dirty="0">
              <a:solidFill>
                <a:schemeClr val="bg1">
                  <a:lumMod val="50000"/>
                </a:schemeClr>
              </a:solidFill>
            </a:endParaRPr>
          </a:p>
          <a:p>
            <a:pPr marL="0" marR="0" lvl="0" indent="0" algn="l" defTabSz="609630" rtl="0" eaLnBrk="1" fontAlgn="auto" latinLnBrk="0" hangingPunct="1">
              <a:lnSpc>
                <a:spcPct val="100000"/>
              </a:lnSpc>
              <a:spcBef>
                <a:spcPts val="0"/>
              </a:spcBef>
              <a:spcAft>
                <a:spcPts val="0"/>
              </a:spcAft>
              <a:buClrTx/>
              <a:buSzTx/>
              <a:buFontTx/>
              <a:buNone/>
              <a:tabLst/>
              <a:defRPr/>
            </a:pPr>
            <a:r>
              <a:rPr lang="en-US" sz="3600" dirty="0">
                <a:solidFill>
                  <a:schemeClr val="bg1">
                    <a:lumMod val="50000"/>
                  </a:schemeClr>
                </a:solidFill>
              </a:rPr>
              <a:t>Contact</a:t>
            </a:r>
            <a:r>
              <a:rPr lang="en-US" sz="3600" baseline="0" dirty="0">
                <a:solidFill>
                  <a:schemeClr val="bg1">
                    <a:lumMod val="50000"/>
                  </a:schemeClr>
                </a:solidFill>
              </a:rPr>
              <a:t> us :</a:t>
            </a:r>
          </a:p>
          <a:p>
            <a:pPr marL="0" marR="0" lvl="0" indent="0" algn="l" defTabSz="609630" rtl="0" eaLnBrk="1" fontAlgn="auto" latinLnBrk="0" hangingPunct="1">
              <a:lnSpc>
                <a:spcPct val="150000"/>
              </a:lnSpc>
              <a:spcBef>
                <a:spcPts val="0"/>
              </a:spcBef>
              <a:spcAft>
                <a:spcPts val="0"/>
              </a:spcAft>
              <a:buClrTx/>
              <a:buSzTx/>
              <a:buFontTx/>
              <a:buNone/>
              <a:tabLst/>
              <a:defRPr/>
            </a:pPr>
            <a:r>
              <a:rPr lang="en-US" sz="3600" baseline="0" dirty="0">
                <a:solidFill>
                  <a:schemeClr val="bg1">
                    <a:lumMod val="50000"/>
                  </a:schemeClr>
                </a:solidFill>
              </a:rPr>
              <a:t>	@Pharma436</a:t>
            </a:r>
          </a:p>
          <a:p>
            <a:pPr algn="l">
              <a:lnSpc>
                <a:spcPct val="150000"/>
              </a:lnSpc>
            </a:pPr>
            <a:r>
              <a:rPr lang="en-US" sz="3600" baseline="0" dirty="0">
                <a:solidFill>
                  <a:schemeClr val="bg1">
                    <a:lumMod val="50000"/>
                  </a:schemeClr>
                </a:solidFill>
              </a:rPr>
              <a:t> 	Pharma436@outlook.com</a:t>
            </a:r>
          </a:p>
        </p:txBody>
      </p:sp>
      <p:pic>
        <p:nvPicPr>
          <p:cNvPr id="25" name="Picture 2" descr="Image result for outlook"/>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39266" y="10643758"/>
            <a:ext cx="508109" cy="507509"/>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Image result for twitter logo"/>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47035" y="9879716"/>
            <a:ext cx="404162" cy="328749"/>
          </a:xfrm>
          <a:prstGeom prst="rect">
            <a:avLst/>
          </a:prstGeom>
          <a:noFill/>
          <a:extLst>
            <a:ext uri="{909E8E84-426E-40DD-AFC4-6F175D3DCCD1}">
              <a14:hiddenFill xmlns:a14="http://schemas.microsoft.com/office/drawing/2010/main">
                <a:solidFill>
                  <a:srgbClr val="FFFFFF"/>
                </a:solidFill>
              </a14:hiddenFill>
            </a:ext>
          </a:extLst>
        </p:spPr>
      </p:pic>
      <p:cxnSp>
        <p:nvCxnSpPr>
          <p:cNvPr id="31" name="Straight Connector 30"/>
          <p:cNvCxnSpPr/>
          <p:nvPr userDrawn="1"/>
        </p:nvCxnSpPr>
        <p:spPr>
          <a:xfrm flipH="1" flipV="1">
            <a:off x="11563749" y="3810472"/>
            <a:ext cx="9633706" cy="17840"/>
          </a:xfrm>
          <a:prstGeom prst="line">
            <a:avLst/>
          </a:prstGeom>
          <a:ln w="38100">
            <a:solidFill>
              <a:srgbClr val="9A272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userDrawn="1"/>
        </p:nvSpPr>
        <p:spPr>
          <a:xfrm>
            <a:off x="17587133" y="6715209"/>
            <a:ext cx="3743317" cy="1795428"/>
          </a:xfrm>
          <a:prstGeom prst="rect">
            <a:avLst/>
          </a:prstGeom>
          <a:noFill/>
        </p:spPr>
        <p:txBody>
          <a:bodyPr wrap="square" rtlCol="0">
            <a:spAutoFit/>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US" sz="2800" b="1" dirty="0" smtClean="0"/>
              <a:t>Revised</a:t>
            </a:r>
            <a:r>
              <a:rPr lang="en-US" sz="2800" b="1" baseline="0" dirty="0" smtClean="0"/>
              <a:t> by</a:t>
            </a:r>
            <a:r>
              <a:rPr lang="en-US" sz="2800" b="1" dirty="0" smtClean="0"/>
              <a:t>:</a:t>
            </a:r>
            <a:endParaRPr lang="en-US" sz="2800" b="1" dirty="0"/>
          </a:p>
          <a:p>
            <a:pPr marL="0" marR="0" lvl="0" indent="0" algn="l" defTabSz="609630" rtl="0" eaLnBrk="1" fontAlgn="auto" latinLnBrk="0" hangingPunct="1">
              <a:lnSpc>
                <a:spcPct val="100000"/>
              </a:lnSpc>
              <a:spcBef>
                <a:spcPts val="0"/>
              </a:spcBef>
              <a:spcAft>
                <a:spcPts val="0"/>
              </a:spcAft>
              <a:buClrTx/>
              <a:buSzTx/>
              <a:buFontTx/>
              <a:buNone/>
              <a:tabLst/>
              <a:defRPr/>
            </a:pPr>
            <a:endParaRPr lang="en-US" sz="2667" b="1" dirty="0"/>
          </a:p>
          <a:p>
            <a:pPr marL="0" marR="0" lvl="0" indent="0" algn="l" defTabSz="609630" rtl="0" eaLnBrk="1" fontAlgn="auto" latinLnBrk="0" hangingPunct="1">
              <a:lnSpc>
                <a:spcPct val="100000"/>
              </a:lnSpc>
              <a:spcBef>
                <a:spcPts val="0"/>
              </a:spcBef>
              <a:spcAft>
                <a:spcPts val="0"/>
              </a:spcAft>
              <a:buClrTx/>
              <a:buSzTx/>
              <a:buFontTx/>
              <a:buNone/>
              <a:tabLst/>
              <a:defRPr/>
            </a:pPr>
            <a:r>
              <a:rPr lang="en-US" sz="2800" dirty="0" smtClean="0"/>
              <a:t>Abdulrahman </a:t>
            </a:r>
            <a:r>
              <a:rPr lang="en-US" sz="2800" dirty="0"/>
              <a:t>Thekry </a:t>
            </a:r>
          </a:p>
          <a:p>
            <a:r>
              <a:rPr lang="en-US" sz="2800" dirty="0" err="1"/>
              <a:t>Ghadah</a:t>
            </a:r>
            <a:r>
              <a:rPr lang="en-US" sz="2800" dirty="0"/>
              <a:t> </a:t>
            </a:r>
            <a:r>
              <a:rPr lang="en-US" sz="2800" dirty="0" err="1" smtClean="0"/>
              <a:t>Almuhana</a:t>
            </a:r>
            <a:r>
              <a:rPr lang="en-US" sz="2800" dirty="0" smtClean="0"/>
              <a:t> </a:t>
            </a:r>
            <a:endParaRPr lang="en-US" sz="2800" dirty="0"/>
          </a:p>
        </p:txBody>
      </p:sp>
      <p:cxnSp>
        <p:nvCxnSpPr>
          <p:cNvPr id="42" name="Straight Connector 41"/>
          <p:cNvCxnSpPr>
            <a:cxnSpLocks/>
          </p:cNvCxnSpPr>
          <p:nvPr userDrawn="1"/>
        </p:nvCxnSpPr>
        <p:spPr>
          <a:xfrm>
            <a:off x="11621586" y="3828312"/>
            <a:ext cx="10763" cy="8038320"/>
          </a:xfrm>
          <a:prstGeom prst="line">
            <a:avLst/>
          </a:prstGeom>
          <a:ln w="38100">
            <a:solidFill>
              <a:srgbClr val="9A2720"/>
            </a:solidFill>
          </a:ln>
        </p:spPr>
        <p:style>
          <a:lnRef idx="1">
            <a:schemeClr val="accent1"/>
          </a:lnRef>
          <a:fillRef idx="0">
            <a:schemeClr val="accent1"/>
          </a:fillRef>
          <a:effectRef idx="0">
            <a:schemeClr val="accent1"/>
          </a:effectRef>
          <a:fontRef idx="minor">
            <a:schemeClr val="tx1"/>
          </a:fontRef>
        </p:style>
      </p:cxnSp>
      <p:sp>
        <p:nvSpPr>
          <p:cNvPr id="47" name="Oval 46"/>
          <p:cNvSpPr/>
          <p:nvPr userDrawn="1"/>
        </p:nvSpPr>
        <p:spPr>
          <a:xfrm>
            <a:off x="11334333" y="3599887"/>
            <a:ext cx="600416" cy="441326"/>
          </a:xfrm>
          <a:prstGeom prst="ellipse">
            <a:avLst/>
          </a:prstGeom>
          <a:solidFill>
            <a:srgbClr val="3871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05"/>
          </a:p>
        </p:txBody>
      </p:sp>
      <p:sp>
        <p:nvSpPr>
          <p:cNvPr id="48" name="Oval 47"/>
          <p:cNvSpPr/>
          <p:nvPr userDrawn="1"/>
        </p:nvSpPr>
        <p:spPr>
          <a:xfrm>
            <a:off x="11419702" y="3662380"/>
            <a:ext cx="425295" cy="3122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05"/>
          </a:p>
        </p:txBody>
      </p:sp>
      <p:pic>
        <p:nvPicPr>
          <p:cNvPr id="35" name="Picture 34"/>
          <p:cNvPicPr>
            <a:picLocks noChangeAspect="1"/>
          </p:cNvPicPr>
          <p:nvPr userDrawn="1"/>
        </p:nvPicPr>
        <p:blipFill rotWithShape="1">
          <a:blip r:embed="rId6">
            <a:extLst>
              <a:ext uri="{28A0092B-C50C-407E-A947-70E740481C1C}">
                <a14:useLocalDpi xmlns:a14="http://schemas.microsoft.com/office/drawing/2010/main" val="0"/>
              </a:ext>
            </a:extLst>
          </a:blip>
          <a:srcRect l="7961" r="73567"/>
          <a:stretch/>
        </p:blipFill>
        <p:spPr>
          <a:xfrm rot="16200000">
            <a:off x="10779661" y="404975"/>
            <a:ext cx="2207150" cy="23766468"/>
          </a:xfrm>
          <a:prstGeom prst="rect">
            <a:avLst/>
          </a:prstGeom>
        </p:spPr>
      </p:pic>
      <p:sp>
        <p:nvSpPr>
          <p:cNvPr id="4" name="Rectangle 3"/>
          <p:cNvSpPr/>
          <p:nvPr userDrawn="1"/>
        </p:nvSpPr>
        <p:spPr>
          <a:xfrm>
            <a:off x="3046989" y="12125583"/>
            <a:ext cx="20719479" cy="1266202"/>
          </a:xfrm>
          <a:prstGeom prst="rect">
            <a:avLst/>
          </a:prstGeom>
          <a:solidFill>
            <a:srgbClr val="2C6C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Rectangle 9"/>
          <p:cNvSpPr/>
          <p:nvPr userDrawn="1"/>
        </p:nvSpPr>
        <p:spPr>
          <a:xfrm>
            <a:off x="838375" y="13073241"/>
            <a:ext cx="2466214" cy="318547"/>
          </a:xfrm>
          <a:prstGeom prst="rect">
            <a:avLst/>
          </a:prstGeom>
          <a:solidFill>
            <a:srgbClr val="2C6C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Rectangle 10"/>
          <p:cNvSpPr/>
          <p:nvPr userDrawn="1"/>
        </p:nvSpPr>
        <p:spPr>
          <a:xfrm>
            <a:off x="2472322" y="13190907"/>
            <a:ext cx="1337763" cy="167511"/>
          </a:xfrm>
          <a:prstGeom prst="rect">
            <a:avLst/>
          </a:prstGeom>
          <a:solidFill>
            <a:srgbClr val="2C6CA8"/>
          </a:solidFill>
          <a:ln>
            <a:solidFill>
              <a:srgbClr val="2C6C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33" name="Picture 32"/>
          <p:cNvPicPr>
            <a:picLocks noChangeAspect="1"/>
          </p:cNvPicPr>
          <p:nvPr userDrawn="1"/>
        </p:nvPicPr>
        <p:blipFill rotWithShape="1">
          <a:blip r:embed="rId7">
            <a:extLst>
              <a:ext uri="{28A0092B-C50C-407E-A947-70E740481C1C}">
                <a14:useLocalDpi xmlns:a14="http://schemas.microsoft.com/office/drawing/2010/main" val="0"/>
              </a:ext>
            </a:extLst>
          </a:blip>
          <a:srcRect l="15000" t="31264" r="17501" b="25042"/>
          <a:stretch/>
        </p:blipFill>
        <p:spPr>
          <a:xfrm>
            <a:off x="710895" y="636717"/>
            <a:ext cx="2949302" cy="1678870"/>
          </a:xfrm>
          <a:prstGeom prst="rect">
            <a:avLst/>
          </a:prstGeom>
        </p:spPr>
      </p:pic>
      <p:sp>
        <p:nvSpPr>
          <p:cNvPr id="12" name="TextBox 11"/>
          <p:cNvSpPr txBox="1"/>
          <p:nvPr userDrawn="1"/>
        </p:nvSpPr>
        <p:spPr>
          <a:xfrm>
            <a:off x="11934749" y="6704982"/>
            <a:ext cx="4040129" cy="1815882"/>
          </a:xfrm>
          <a:prstGeom prst="rect">
            <a:avLst/>
          </a:prstGeom>
          <a:noFill/>
        </p:spPr>
        <p:txBody>
          <a:bodyPr wrap="square" rtlCol="0">
            <a:spAutoFit/>
          </a:bodyPr>
          <a:lstStyle/>
          <a:p>
            <a:r>
              <a:rPr lang="en-US" sz="2800" b="1" dirty="0" smtClean="0"/>
              <a:t>Done</a:t>
            </a:r>
            <a:r>
              <a:rPr lang="en-US" sz="2800" b="1" baseline="0" dirty="0" smtClean="0"/>
              <a:t> by:</a:t>
            </a:r>
          </a:p>
          <a:p>
            <a:endParaRPr lang="en-US" sz="2800" baseline="0" dirty="0" smtClean="0"/>
          </a:p>
          <a:p>
            <a:r>
              <a:rPr lang="en-US" sz="2800" baseline="0" dirty="0" err="1" smtClean="0"/>
              <a:t>Rawan</a:t>
            </a:r>
            <a:r>
              <a:rPr lang="en-US" sz="2800" baseline="0" dirty="0" smtClean="0"/>
              <a:t> </a:t>
            </a:r>
            <a:r>
              <a:rPr lang="en-US" sz="2800" baseline="0" dirty="0" err="1" smtClean="0"/>
              <a:t>Alqahtani</a:t>
            </a:r>
            <a:r>
              <a:rPr lang="en-US" sz="2800" baseline="0" dirty="0" smtClean="0"/>
              <a:t> </a:t>
            </a:r>
          </a:p>
          <a:p>
            <a:r>
              <a:rPr lang="en-US" sz="2800" baseline="0" dirty="0" err="1" smtClean="0"/>
              <a:t>Alanoud</a:t>
            </a:r>
            <a:r>
              <a:rPr lang="en-US" sz="2800" baseline="0" dirty="0" smtClean="0"/>
              <a:t> </a:t>
            </a:r>
            <a:r>
              <a:rPr lang="en-US" sz="2800" baseline="0" dirty="0" err="1" smtClean="0"/>
              <a:t>Alsaikhan</a:t>
            </a:r>
            <a:endParaRPr lang="en-US" sz="2800" dirty="0"/>
          </a:p>
        </p:txBody>
      </p:sp>
    </p:spTree>
    <p:extLst>
      <p:ext uri="{BB962C8B-B14F-4D97-AF65-F5344CB8AC3E}">
        <p14:creationId xmlns:p14="http://schemas.microsoft.com/office/powerpoint/2010/main" val="99521430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E29538-DB50-4DCB-AA82-02E96A6B61C8}" type="datetime1">
              <a:rPr lang="en-US" smtClean="0"/>
              <a:t>3/19/17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616755-8ED0-4063-B354-03703B410D56}" type="datetime1">
              <a:rPr lang="en-US" smtClean="0"/>
              <a:t>3/19/17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7961" r="73567"/>
          <a:stretch/>
        </p:blipFill>
        <p:spPr>
          <a:xfrm rot="16200000">
            <a:off x="10748911" y="374228"/>
            <a:ext cx="2268771" cy="23766343"/>
          </a:xfrm>
          <a:prstGeom prst="rect">
            <a:avLst/>
          </a:prstGeom>
        </p:spPr>
      </p:pic>
      <p:sp>
        <p:nvSpPr>
          <p:cNvPr id="9" name="Slide Number Placeholder 5"/>
          <p:cNvSpPr txBox="1">
            <a:spLocks/>
          </p:cNvSpPr>
          <p:nvPr userDrawn="1"/>
        </p:nvSpPr>
        <p:spPr>
          <a:xfrm>
            <a:off x="-4159131" y="12511733"/>
            <a:ext cx="5347454" cy="711740"/>
          </a:xfrm>
          <a:prstGeom prst="rect">
            <a:avLst/>
          </a:prstGeom>
        </p:spPr>
        <p:txBody>
          <a:bodyPr vert="horz" lIns="121923" tIns="60961" rIns="121923" bIns="60961" rtlCol="0" anchor="ctr"/>
          <a:lstStyle>
            <a:defPPr>
              <a:defRPr lang="en-US"/>
            </a:defPPr>
            <a:lvl1pPr marL="0" algn="r" defTabSz="457200" rtl="0" eaLnBrk="1" latinLnBrk="0" hangingPunct="1">
              <a:defRPr sz="2339"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7AFC90E-8276-4409-9486-97887BD13FEA}" type="slidenum">
              <a:rPr lang="en-US" sz="4267" smtClean="0">
                <a:solidFill>
                  <a:schemeClr val="bg1"/>
                </a:solidFill>
              </a:rPr>
              <a:pPr/>
              <a:t>‹#›</a:t>
            </a:fld>
            <a:endParaRPr lang="en-US" sz="4267" dirty="0">
              <a:solidFill>
                <a:schemeClr val="bg1"/>
              </a:solidFill>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633944" y="3558701"/>
            <a:ext cx="10100747" cy="8482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2031772" y="3558701"/>
            <a:ext cx="10100747" cy="8482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045515-EC16-4B6F-9756-63E2AB9B453B}" type="datetime1">
              <a:rPr lang="en-US" smtClean="0"/>
              <a:t>3/19/17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37040" y="711741"/>
            <a:ext cx="20498574" cy="258392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637041" y="3277101"/>
            <a:ext cx="10054327" cy="1606056"/>
          </a:xfrm>
        </p:spPr>
        <p:txBody>
          <a:bodyPr anchor="b"/>
          <a:lstStyle>
            <a:lvl1pPr marL="0" indent="0">
              <a:buNone/>
              <a:defRPr sz="4678" b="1"/>
            </a:lvl1pPr>
            <a:lvl2pPr marL="891220" indent="0">
              <a:buNone/>
              <a:defRPr sz="3899" b="1"/>
            </a:lvl2pPr>
            <a:lvl3pPr marL="1782440" indent="0">
              <a:buNone/>
              <a:defRPr sz="3509" b="1"/>
            </a:lvl3pPr>
            <a:lvl4pPr marL="2673660" indent="0">
              <a:buNone/>
              <a:defRPr sz="3119" b="1"/>
            </a:lvl4pPr>
            <a:lvl5pPr marL="3564880" indent="0">
              <a:buNone/>
              <a:defRPr sz="3119" b="1"/>
            </a:lvl5pPr>
            <a:lvl6pPr marL="4456100" indent="0">
              <a:buNone/>
              <a:defRPr sz="3119" b="1"/>
            </a:lvl6pPr>
            <a:lvl7pPr marL="5347320" indent="0">
              <a:buNone/>
              <a:defRPr sz="3119" b="1"/>
            </a:lvl7pPr>
            <a:lvl8pPr marL="6238540" indent="0">
              <a:buNone/>
              <a:defRPr sz="3119" b="1"/>
            </a:lvl8pPr>
            <a:lvl9pPr marL="7129760" indent="0">
              <a:buNone/>
              <a:defRPr sz="3119" b="1"/>
            </a:lvl9pPr>
          </a:lstStyle>
          <a:p>
            <a:pPr lvl="0"/>
            <a:r>
              <a:rPr lang="en-US" smtClean="0"/>
              <a:t>Click to edit Master text styles</a:t>
            </a:r>
          </a:p>
        </p:txBody>
      </p:sp>
      <p:sp>
        <p:nvSpPr>
          <p:cNvPr id="4" name="Content Placeholder 3"/>
          <p:cNvSpPr>
            <a:spLocks noGrp="1"/>
          </p:cNvSpPr>
          <p:nvPr>
            <p:ph sz="half" idx="2"/>
          </p:nvPr>
        </p:nvSpPr>
        <p:spPr>
          <a:xfrm>
            <a:off x="1637041" y="4883157"/>
            <a:ext cx="10054327" cy="7182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2031772" y="3277101"/>
            <a:ext cx="10103842" cy="1606056"/>
          </a:xfrm>
        </p:spPr>
        <p:txBody>
          <a:bodyPr anchor="b"/>
          <a:lstStyle>
            <a:lvl1pPr marL="0" indent="0">
              <a:buNone/>
              <a:defRPr sz="4678" b="1"/>
            </a:lvl1pPr>
            <a:lvl2pPr marL="891220" indent="0">
              <a:buNone/>
              <a:defRPr sz="3899" b="1"/>
            </a:lvl2pPr>
            <a:lvl3pPr marL="1782440" indent="0">
              <a:buNone/>
              <a:defRPr sz="3509" b="1"/>
            </a:lvl3pPr>
            <a:lvl4pPr marL="2673660" indent="0">
              <a:buNone/>
              <a:defRPr sz="3119" b="1"/>
            </a:lvl4pPr>
            <a:lvl5pPr marL="3564880" indent="0">
              <a:buNone/>
              <a:defRPr sz="3119" b="1"/>
            </a:lvl5pPr>
            <a:lvl6pPr marL="4456100" indent="0">
              <a:buNone/>
              <a:defRPr sz="3119" b="1"/>
            </a:lvl6pPr>
            <a:lvl7pPr marL="5347320" indent="0">
              <a:buNone/>
              <a:defRPr sz="3119" b="1"/>
            </a:lvl7pPr>
            <a:lvl8pPr marL="6238540" indent="0">
              <a:buNone/>
              <a:defRPr sz="3119" b="1"/>
            </a:lvl8pPr>
            <a:lvl9pPr marL="7129760" indent="0">
              <a:buNone/>
              <a:defRPr sz="3119" b="1"/>
            </a:lvl9pPr>
          </a:lstStyle>
          <a:p>
            <a:pPr lvl="0"/>
            <a:r>
              <a:rPr lang="en-US" smtClean="0"/>
              <a:t>Click to edit Master text styles</a:t>
            </a:r>
          </a:p>
        </p:txBody>
      </p:sp>
      <p:sp>
        <p:nvSpPr>
          <p:cNvPr id="6" name="Content Placeholder 5"/>
          <p:cNvSpPr>
            <a:spLocks noGrp="1"/>
          </p:cNvSpPr>
          <p:nvPr>
            <p:ph sz="quarter" idx="4"/>
          </p:nvPr>
        </p:nvSpPr>
        <p:spPr>
          <a:xfrm>
            <a:off x="12031772" y="4883157"/>
            <a:ext cx="10103842" cy="7182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330270-8752-4EC4-92D9-3FE80747DFA2}" type="datetime1">
              <a:rPr lang="en-US" smtClean="0"/>
              <a:t>3/19/17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D8D45A-846A-4BD0-97F9-C974993AA88A}" type="datetime1">
              <a:rPr lang="en-US" smtClean="0"/>
              <a:t>3/19/17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F0EA4-A824-4DF7-A402-8B5D2559A003}" type="datetime1">
              <a:rPr lang="en-US" smtClean="0"/>
              <a:t>3/19/17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37041" y="891222"/>
            <a:ext cx="7665302" cy="3119279"/>
          </a:xfrm>
        </p:spPr>
        <p:txBody>
          <a:bodyPr anchor="b"/>
          <a:lstStyle>
            <a:lvl1pPr>
              <a:defRPr sz="6238"/>
            </a:lvl1pPr>
          </a:lstStyle>
          <a:p>
            <a:r>
              <a:rPr lang="en-US" smtClean="0"/>
              <a:t>Click to edit Master title style</a:t>
            </a:r>
            <a:endParaRPr lang="en-US" dirty="0"/>
          </a:p>
        </p:txBody>
      </p:sp>
      <p:sp>
        <p:nvSpPr>
          <p:cNvPr id="3" name="Content Placeholder 2"/>
          <p:cNvSpPr>
            <a:spLocks noGrp="1"/>
          </p:cNvSpPr>
          <p:nvPr>
            <p:ph idx="1"/>
          </p:nvPr>
        </p:nvSpPr>
        <p:spPr>
          <a:xfrm>
            <a:off x="10103842" y="1924794"/>
            <a:ext cx="12031772" cy="9500185"/>
          </a:xfrm>
        </p:spPr>
        <p:txBody>
          <a:bodyPr/>
          <a:lstStyle>
            <a:lvl1pPr>
              <a:defRPr sz="6238"/>
            </a:lvl1pPr>
            <a:lvl2pPr>
              <a:defRPr sz="5458"/>
            </a:lvl2pPr>
            <a:lvl3pPr>
              <a:defRPr sz="4678"/>
            </a:lvl3pPr>
            <a:lvl4pPr>
              <a:defRPr sz="3899"/>
            </a:lvl4pPr>
            <a:lvl5pPr>
              <a:defRPr sz="3899"/>
            </a:lvl5pPr>
            <a:lvl6pPr>
              <a:defRPr sz="3899"/>
            </a:lvl6pPr>
            <a:lvl7pPr>
              <a:defRPr sz="3899"/>
            </a:lvl7pPr>
            <a:lvl8pPr>
              <a:defRPr sz="3899"/>
            </a:lvl8pPr>
            <a:lvl9pPr>
              <a:defRPr sz="389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637041" y="4010501"/>
            <a:ext cx="7665302" cy="7429950"/>
          </a:xfrm>
        </p:spPr>
        <p:txBody>
          <a:bodyPr/>
          <a:lstStyle>
            <a:lvl1pPr marL="0" indent="0">
              <a:buNone/>
              <a:defRPr sz="3119"/>
            </a:lvl1pPr>
            <a:lvl2pPr marL="891220" indent="0">
              <a:buNone/>
              <a:defRPr sz="2729"/>
            </a:lvl2pPr>
            <a:lvl3pPr marL="1782440" indent="0">
              <a:buNone/>
              <a:defRPr sz="2339"/>
            </a:lvl3pPr>
            <a:lvl4pPr marL="2673660" indent="0">
              <a:buNone/>
              <a:defRPr sz="1949"/>
            </a:lvl4pPr>
            <a:lvl5pPr marL="3564880" indent="0">
              <a:buNone/>
              <a:defRPr sz="1949"/>
            </a:lvl5pPr>
            <a:lvl6pPr marL="4456100" indent="0">
              <a:buNone/>
              <a:defRPr sz="1949"/>
            </a:lvl6pPr>
            <a:lvl7pPr marL="5347320" indent="0">
              <a:buNone/>
              <a:defRPr sz="1949"/>
            </a:lvl7pPr>
            <a:lvl8pPr marL="6238540" indent="0">
              <a:buNone/>
              <a:defRPr sz="1949"/>
            </a:lvl8pPr>
            <a:lvl9pPr marL="7129760" indent="0">
              <a:buNone/>
              <a:defRPr sz="1949"/>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380C9D-CBF6-42EF-8987-71BA080627CD}" type="datetime1">
              <a:rPr lang="en-US" smtClean="0"/>
              <a:t>3/19/17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37041" y="891222"/>
            <a:ext cx="7665302" cy="3119279"/>
          </a:xfrm>
        </p:spPr>
        <p:txBody>
          <a:bodyPr anchor="b"/>
          <a:lstStyle>
            <a:lvl1pPr>
              <a:defRPr sz="6238"/>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103842" y="1924794"/>
            <a:ext cx="12031772" cy="9500185"/>
          </a:xfrm>
        </p:spPr>
        <p:txBody>
          <a:bodyPr anchor="t"/>
          <a:lstStyle>
            <a:lvl1pPr marL="0" indent="0">
              <a:buNone/>
              <a:defRPr sz="6238"/>
            </a:lvl1pPr>
            <a:lvl2pPr marL="891220" indent="0">
              <a:buNone/>
              <a:defRPr sz="5458"/>
            </a:lvl2pPr>
            <a:lvl3pPr marL="1782440" indent="0">
              <a:buNone/>
              <a:defRPr sz="4678"/>
            </a:lvl3pPr>
            <a:lvl4pPr marL="2673660" indent="0">
              <a:buNone/>
              <a:defRPr sz="3899"/>
            </a:lvl4pPr>
            <a:lvl5pPr marL="3564880" indent="0">
              <a:buNone/>
              <a:defRPr sz="3899"/>
            </a:lvl5pPr>
            <a:lvl6pPr marL="4456100" indent="0">
              <a:buNone/>
              <a:defRPr sz="3899"/>
            </a:lvl6pPr>
            <a:lvl7pPr marL="5347320" indent="0">
              <a:buNone/>
              <a:defRPr sz="3899"/>
            </a:lvl7pPr>
            <a:lvl8pPr marL="6238540" indent="0">
              <a:buNone/>
              <a:defRPr sz="3899"/>
            </a:lvl8pPr>
            <a:lvl9pPr marL="7129760" indent="0">
              <a:buNone/>
              <a:defRPr sz="3899"/>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37041" y="4010501"/>
            <a:ext cx="7665302" cy="7429950"/>
          </a:xfrm>
        </p:spPr>
        <p:txBody>
          <a:bodyPr/>
          <a:lstStyle>
            <a:lvl1pPr marL="0" indent="0">
              <a:buNone/>
              <a:defRPr sz="3119"/>
            </a:lvl1pPr>
            <a:lvl2pPr marL="891220" indent="0">
              <a:buNone/>
              <a:defRPr sz="2729"/>
            </a:lvl2pPr>
            <a:lvl3pPr marL="1782440" indent="0">
              <a:buNone/>
              <a:defRPr sz="2339"/>
            </a:lvl3pPr>
            <a:lvl4pPr marL="2673660" indent="0">
              <a:buNone/>
              <a:defRPr sz="1949"/>
            </a:lvl4pPr>
            <a:lvl5pPr marL="3564880" indent="0">
              <a:buNone/>
              <a:defRPr sz="1949"/>
            </a:lvl5pPr>
            <a:lvl6pPr marL="4456100" indent="0">
              <a:buNone/>
              <a:defRPr sz="1949"/>
            </a:lvl6pPr>
            <a:lvl7pPr marL="5347320" indent="0">
              <a:buNone/>
              <a:defRPr sz="1949"/>
            </a:lvl7pPr>
            <a:lvl8pPr marL="6238540" indent="0">
              <a:buNone/>
              <a:defRPr sz="1949"/>
            </a:lvl8pPr>
            <a:lvl9pPr marL="7129760" indent="0">
              <a:buNone/>
              <a:defRPr sz="1949"/>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A1AFB0-C155-48EC-8BA8-CCD1EB702E7C}" type="datetime1">
              <a:rPr lang="en-US" smtClean="0"/>
              <a:t>3/19/17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33945" y="711741"/>
            <a:ext cx="20498574" cy="25839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633945" y="3558701"/>
            <a:ext cx="20498574" cy="84820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633944" y="12390470"/>
            <a:ext cx="5347454" cy="711740"/>
          </a:xfrm>
          <a:prstGeom prst="rect">
            <a:avLst/>
          </a:prstGeom>
        </p:spPr>
        <p:txBody>
          <a:bodyPr vert="horz" lIns="91440" tIns="45720" rIns="91440" bIns="45720" rtlCol="0" anchor="ctr"/>
          <a:lstStyle>
            <a:lvl1pPr algn="l">
              <a:defRPr sz="2339">
                <a:solidFill>
                  <a:schemeClr val="tx1">
                    <a:tint val="75000"/>
                  </a:schemeClr>
                </a:solidFill>
              </a:defRPr>
            </a:lvl1pPr>
          </a:lstStyle>
          <a:p>
            <a:fld id="{C5D6F499-0F42-43CC-94B7-308DA7B9533A}" type="datetime1">
              <a:rPr lang="en-US" smtClean="0"/>
              <a:t>3/19/17</a:t>
            </a:fld>
            <a:endParaRPr lang="en-US"/>
          </a:p>
        </p:txBody>
      </p:sp>
      <p:sp>
        <p:nvSpPr>
          <p:cNvPr id="5" name="Footer Placeholder 4"/>
          <p:cNvSpPr>
            <a:spLocks noGrp="1"/>
          </p:cNvSpPr>
          <p:nvPr>
            <p:ph type="ftr" sz="quarter" idx="3"/>
          </p:nvPr>
        </p:nvSpPr>
        <p:spPr>
          <a:xfrm>
            <a:off x="7872641" y="12390470"/>
            <a:ext cx="8021181" cy="711740"/>
          </a:xfrm>
          <a:prstGeom prst="rect">
            <a:avLst/>
          </a:prstGeom>
        </p:spPr>
        <p:txBody>
          <a:bodyPr vert="horz" lIns="91440" tIns="45720" rIns="91440" bIns="45720" rtlCol="0" anchor="ctr"/>
          <a:lstStyle>
            <a:lvl1pPr algn="ctr">
              <a:defRPr sz="233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6785065" y="12390470"/>
            <a:ext cx="5347454" cy="711740"/>
          </a:xfrm>
          <a:prstGeom prst="rect">
            <a:avLst/>
          </a:prstGeom>
        </p:spPr>
        <p:txBody>
          <a:bodyPr vert="horz" lIns="91440" tIns="45720" rIns="91440" bIns="45720" rtlCol="0" anchor="ctr"/>
          <a:lstStyle>
            <a:lvl1pPr algn="r">
              <a:defRPr sz="2339">
                <a:solidFill>
                  <a:schemeClr val="tx1">
                    <a:tint val="75000"/>
                  </a:schemeClr>
                </a:solidFill>
              </a:defRPr>
            </a:lvl1pPr>
          </a:lstStyle>
          <a:p>
            <a:fld id="{E7AFC90E-8276-4409-9486-97887BD13FEA}" type="slidenum">
              <a:rPr lang="en-US" smtClean="0"/>
              <a:t>‹#›</a:t>
            </a:fld>
            <a:endParaRPr lang="en-US"/>
          </a:p>
        </p:txBody>
      </p:sp>
    </p:spTree>
    <p:extLst>
      <p:ext uri="{BB962C8B-B14F-4D97-AF65-F5344CB8AC3E}">
        <p14:creationId xmlns:p14="http://schemas.microsoft.com/office/powerpoint/2010/main" val="532680989"/>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Lst>
  <p:hf hdr="0" ftr="0" dt="0"/>
  <p:txStyles>
    <p:titleStyle>
      <a:lvl1pPr algn="l" defTabSz="1782440" rtl="0" eaLnBrk="1" latinLnBrk="0" hangingPunct="1">
        <a:lnSpc>
          <a:spcPct val="90000"/>
        </a:lnSpc>
        <a:spcBef>
          <a:spcPct val="0"/>
        </a:spcBef>
        <a:buNone/>
        <a:defRPr sz="8577" kern="1200">
          <a:solidFill>
            <a:schemeClr val="tx1"/>
          </a:solidFill>
          <a:latin typeface="+mj-lt"/>
          <a:ea typeface="+mj-ea"/>
          <a:cs typeface="+mj-cs"/>
        </a:defRPr>
      </a:lvl1pPr>
    </p:titleStyle>
    <p:bodyStyle>
      <a:lvl1pPr marL="445610" indent="-445610" algn="l" defTabSz="1782440" rtl="0" eaLnBrk="1" latinLnBrk="0" hangingPunct="1">
        <a:lnSpc>
          <a:spcPct val="90000"/>
        </a:lnSpc>
        <a:spcBef>
          <a:spcPts val="1949"/>
        </a:spcBef>
        <a:buFont typeface="Arial" panose="020B0604020202020204" pitchFamily="34" charset="0"/>
        <a:buChar char="•"/>
        <a:defRPr sz="5458" kern="1200">
          <a:solidFill>
            <a:schemeClr val="tx1"/>
          </a:solidFill>
          <a:latin typeface="+mn-lt"/>
          <a:ea typeface="+mn-ea"/>
          <a:cs typeface="+mn-cs"/>
        </a:defRPr>
      </a:lvl1pPr>
      <a:lvl2pPr marL="1336830" indent="-445610" algn="l" defTabSz="1782440" rtl="0" eaLnBrk="1" latinLnBrk="0" hangingPunct="1">
        <a:lnSpc>
          <a:spcPct val="90000"/>
        </a:lnSpc>
        <a:spcBef>
          <a:spcPts val="975"/>
        </a:spcBef>
        <a:buFont typeface="Arial" panose="020B0604020202020204" pitchFamily="34" charset="0"/>
        <a:buChar char="•"/>
        <a:defRPr sz="4678" kern="1200">
          <a:solidFill>
            <a:schemeClr val="tx1"/>
          </a:solidFill>
          <a:latin typeface="+mn-lt"/>
          <a:ea typeface="+mn-ea"/>
          <a:cs typeface="+mn-cs"/>
        </a:defRPr>
      </a:lvl2pPr>
      <a:lvl3pPr marL="2228050" indent="-445610" algn="l" defTabSz="1782440" rtl="0" eaLnBrk="1" latinLnBrk="0" hangingPunct="1">
        <a:lnSpc>
          <a:spcPct val="90000"/>
        </a:lnSpc>
        <a:spcBef>
          <a:spcPts val="975"/>
        </a:spcBef>
        <a:buFont typeface="Arial" panose="020B0604020202020204" pitchFamily="34" charset="0"/>
        <a:buChar char="•"/>
        <a:defRPr sz="3899" kern="1200">
          <a:solidFill>
            <a:schemeClr val="tx1"/>
          </a:solidFill>
          <a:latin typeface="+mn-lt"/>
          <a:ea typeface="+mn-ea"/>
          <a:cs typeface="+mn-cs"/>
        </a:defRPr>
      </a:lvl3pPr>
      <a:lvl4pPr marL="31192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4pPr>
      <a:lvl5pPr marL="401049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5pPr>
      <a:lvl6pPr marL="490171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6pPr>
      <a:lvl7pPr marL="579293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7pPr>
      <a:lvl8pPr marL="668415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8pPr>
      <a:lvl9pPr marL="75753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9pPr>
    </p:bodyStyle>
    <p:otherStyle>
      <a:defPPr>
        <a:defRPr lang="en-US"/>
      </a:defPPr>
      <a:lvl1pPr marL="0" algn="l" defTabSz="1782440" rtl="0" eaLnBrk="1" latinLnBrk="0" hangingPunct="1">
        <a:defRPr sz="3509" kern="1200">
          <a:solidFill>
            <a:schemeClr val="tx1"/>
          </a:solidFill>
          <a:latin typeface="+mn-lt"/>
          <a:ea typeface="+mn-ea"/>
          <a:cs typeface="+mn-cs"/>
        </a:defRPr>
      </a:lvl1pPr>
      <a:lvl2pPr marL="891220" algn="l" defTabSz="1782440" rtl="0" eaLnBrk="1" latinLnBrk="0" hangingPunct="1">
        <a:defRPr sz="3509" kern="1200">
          <a:solidFill>
            <a:schemeClr val="tx1"/>
          </a:solidFill>
          <a:latin typeface="+mn-lt"/>
          <a:ea typeface="+mn-ea"/>
          <a:cs typeface="+mn-cs"/>
        </a:defRPr>
      </a:lvl2pPr>
      <a:lvl3pPr marL="1782440" algn="l" defTabSz="1782440" rtl="0" eaLnBrk="1" latinLnBrk="0" hangingPunct="1">
        <a:defRPr sz="3509" kern="1200">
          <a:solidFill>
            <a:schemeClr val="tx1"/>
          </a:solidFill>
          <a:latin typeface="+mn-lt"/>
          <a:ea typeface="+mn-ea"/>
          <a:cs typeface="+mn-cs"/>
        </a:defRPr>
      </a:lvl3pPr>
      <a:lvl4pPr marL="2673660" algn="l" defTabSz="1782440" rtl="0" eaLnBrk="1" latinLnBrk="0" hangingPunct="1">
        <a:defRPr sz="3509" kern="1200">
          <a:solidFill>
            <a:schemeClr val="tx1"/>
          </a:solidFill>
          <a:latin typeface="+mn-lt"/>
          <a:ea typeface="+mn-ea"/>
          <a:cs typeface="+mn-cs"/>
        </a:defRPr>
      </a:lvl4pPr>
      <a:lvl5pPr marL="3564880" algn="l" defTabSz="1782440" rtl="0" eaLnBrk="1" latinLnBrk="0" hangingPunct="1">
        <a:defRPr sz="3509" kern="1200">
          <a:solidFill>
            <a:schemeClr val="tx1"/>
          </a:solidFill>
          <a:latin typeface="+mn-lt"/>
          <a:ea typeface="+mn-ea"/>
          <a:cs typeface="+mn-cs"/>
        </a:defRPr>
      </a:lvl5pPr>
      <a:lvl6pPr marL="4456100" algn="l" defTabSz="1782440" rtl="0" eaLnBrk="1" latinLnBrk="0" hangingPunct="1">
        <a:defRPr sz="3509" kern="1200">
          <a:solidFill>
            <a:schemeClr val="tx1"/>
          </a:solidFill>
          <a:latin typeface="+mn-lt"/>
          <a:ea typeface="+mn-ea"/>
          <a:cs typeface="+mn-cs"/>
        </a:defRPr>
      </a:lvl6pPr>
      <a:lvl7pPr marL="5347320" algn="l" defTabSz="1782440" rtl="0" eaLnBrk="1" latinLnBrk="0" hangingPunct="1">
        <a:defRPr sz="3509" kern="1200">
          <a:solidFill>
            <a:schemeClr val="tx1"/>
          </a:solidFill>
          <a:latin typeface="+mn-lt"/>
          <a:ea typeface="+mn-ea"/>
          <a:cs typeface="+mn-cs"/>
        </a:defRPr>
      </a:lvl7pPr>
      <a:lvl8pPr marL="6238540" algn="l" defTabSz="1782440" rtl="0" eaLnBrk="1" latinLnBrk="0" hangingPunct="1">
        <a:defRPr sz="3509" kern="1200">
          <a:solidFill>
            <a:schemeClr val="tx1"/>
          </a:solidFill>
          <a:latin typeface="+mn-lt"/>
          <a:ea typeface="+mn-ea"/>
          <a:cs typeface="+mn-cs"/>
        </a:defRPr>
      </a:lvl8pPr>
      <a:lvl9pPr marL="7129760" algn="l" defTabSz="1782440" rtl="0" eaLnBrk="1" latinLnBrk="0" hangingPunct="1">
        <a:defRPr sz="35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onlineexambuilder.com/pharmacology-alpha-antagonist/exam-136889"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75474" y="8162833"/>
            <a:ext cx="9992362" cy="2308324"/>
          </a:xfrm>
          <a:prstGeom prst="rect">
            <a:avLst/>
          </a:prstGeom>
          <a:noFill/>
        </p:spPr>
        <p:txBody>
          <a:bodyPr wrap="square" rtlCol="0">
            <a:spAutoFit/>
          </a:bodyPr>
          <a:lstStyle/>
          <a:p>
            <a:pPr marL="685800" indent="-685800">
              <a:buFont typeface="Wingdings" charset="2"/>
              <a:buChar char="§"/>
            </a:pPr>
            <a:r>
              <a:rPr lang="en-US" sz="4800" dirty="0" smtClean="0">
                <a:solidFill>
                  <a:schemeClr val="bg1">
                    <a:lumMod val="50000"/>
                  </a:schemeClr>
                </a:solidFill>
              </a:rPr>
              <a:t>SUMMARY </a:t>
            </a:r>
          </a:p>
          <a:p>
            <a:pPr marL="685800" indent="-685800">
              <a:buFont typeface="Wingdings" charset="2"/>
              <a:buChar char="§"/>
            </a:pPr>
            <a:r>
              <a:rPr lang="en-US" sz="4800" dirty="0" smtClean="0">
                <a:solidFill>
                  <a:schemeClr val="bg1">
                    <a:lumMod val="50000"/>
                  </a:schemeClr>
                </a:solidFill>
              </a:rPr>
              <a:t>SAQ</a:t>
            </a:r>
          </a:p>
          <a:p>
            <a:pPr marL="685800" indent="-685800">
              <a:buFont typeface="Wingdings" charset="2"/>
              <a:buChar char="§"/>
            </a:pPr>
            <a:r>
              <a:rPr lang="en-US" sz="4800" dirty="0" smtClean="0">
                <a:solidFill>
                  <a:schemeClr val="bg1">
                    <a:lumMod val="50000"/>
                  </a:schemeClr>
                </a:solidFill>
              </a:rPr>
              <a:t>QUIZ</a:t>
            </a:r>
            <a:endParaRPr lang="en-US" sz="4800" dirty="0">
              <a:solidFill>
                <a:schemeClr val="bg1">
                  <a:lumMod val="50000"/>
                </a:schemeClr>
              </a:solidFill>
            </a:endParaRPr>
          </a:p>
        </p:txBody>
      </p:sp>
      <p:sp>
        <p:nvSpPr>
          <p:cNvPr id="2" name="TextBox 1"/>
          <p:cNvSpPr txBox="1"/>
          <p:nvPr/>
        </p:nvSpPr>
        <p:spPr>
          <a:xfrm>
            <a:off x="16182110" y="8901496"/>
            <a:ext cx="4738254"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algn="ctr" defTabSz="457200" rtl="1" eaLnBrk="1" latinLnBrk="0" hangingPunct="1"/>
            <a:r>
              <a:rPr lang="ar-SA" sz="4800" dirty="0" smtClean="0"/>
              <a:t>لا </a:t>
            </a:r>
            <a:r>
              <a:rPr lang="ar-SA" sz="4800" smtClean="0"/>
              <a:t>يولد المرءُ ناجحاً </a:t>
            </a:r>
            <a:endParaRPr lang="en-US" sz="4800" dirty="0"/>
          </a:p>
        </p:txBody>
      </p:sp>
      <p:sp>
        <p:nvSpPr>
          <p:cNvPr id="5" name="TextBox 4"/>
          <p:cNvSpPr txBox="1"/>
          <p:nvPr/>
        </p:nvSpPr>
        <p:spPr>
          <a:xfrm>
            <a:off x="4846710" y="3990110"/>
            <a:ext cx="13842251" cy="2308324"/>
          </a:xfrm>
          <a:prstGeom prst="rect">
            <a:avLst/>
          </a:prstGeom>
          <a:noFill/>
        </p:spPr>
        <p:txBody>
          <a:bodyPr wrap="none" rtlCol="0">
            <a:spAutoFit/>
          </a:bodyPr>
          <a:lstStyle/>
          <a:p>
            <a:pPr algn="ctr" rtl="1"/>
            <a:r>
              <a:rPr lang="en-US" altLang="en-US" sz="7200" dirty="0">
                <a:solidFill>
                  <a:schemeClr val="accent1">
                    <a:lumMod val="60000"/>
                    <a:lumOff val="40000"/>
                  </a:schemeClr>
                </a:solidFill>
                <a:sym typeface="Symbol" charset="2"/>
              </a:rPr>
              <a:t>Sympatholytic &amp; adrenergic blockers</a:t>
            </a:r>
            <a:br>
              <a:rPr lang="en-US" altLang="en-US" sz="7200" dirty="0">
                <a:solidFill>
                  <a:schemeClr val="accent1">
                    <a:lumMod val="60000"/>
                    <a:lumOff val="40000"/>
                  </a:schemeClr>
                </a:solidFill>
                <a:sym typeface="Symbol" charset="2"/>
              </a:rPr>
            </a:br>
            <a:r>
              <a:rPr lang="en-US" altLang="en-US" sz="7200" dirty="0">
                <a:solidFill>
                  <a:schemeClr val="accent1">
                    <a:lumMod val="60000"/>
                    <a:lumOff val="40000"/>
                  </a:schemeClr>
                </a:solidFill>
                <a:sym typeface="Symbol" charset="2"/>
              </a:rPr>
              <a:t></a:t>
            </a:r>
            <a:r>
              <a:rPr lang="en-US" altLang="en-US" sz="7200" dirty="0">
                <a:solidFill>
                  <a:schemeClr val="accent1">
                    <a:lumMod val="60000"/>
                    <a:lumOff val="40000"/>
                  </a:schemeClr>
                </a:solidFill>
              </a:rPr>
              <a:t>-receptor  </a:t>
            </a:r>
            <a:r>
              <a:rPr lang="en-US" altLang="en-US" sz="7200" dirty="0" smtClean="0">
                <a:solidFill>
                  <a:schemeClr val="accent1">
                    <a:lumMod val="60000"/>
                    <a:lumOff val="40000"/>
                  </a:schemeClr>
                </a:solidFill>
              </a:rPr>
              <a:t>Antagonists</a:t>
            </a:r>
            <a:endParaRPr lang="en-US" sz="7200" dirty="0">
              <a:solidFill>
                <a:schemeClr val="accent1">
                  <a:lumMod val="60000"/>
                  <a:lumOff val="40000"/>
                </a:schemeClr>
              </a:solidFill>
            </a:endParaRPr>
          </a:p>
        </p:txBody>
      </p:sp>
    </p:spTree>
    <p:extLst>
      <p:ext uri="{BB962C8B-B14F-4D97-AF65-F5344CB8AC3E}">
        <p14:creationId xmlns:p14="http://schemas.microsoft.com/office/powerpoint/2010/main" val="805842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145448369"/>
              </p:ext>
            </p:extLst>
          </p:nvPr>
        </p:nvGraphicFramePr>
        <p:xfrm>
          <a:off x="0" y="-1"/>
          <a:ext cx="23766462" cy="13680831"/>
        </p:xfrm>
        <a:graphic>
          <a:graphicData uri="http://schemas.openxmlformats.org/drawingml/2006/table">
            <a:tbl>
              <a:tblPr firstRow="1" firstCol="1" bandRow="1"/>
              <a:tblGrid>
                <a:gridCol w="4474172"/>
                <a:gridCol w="9219207"/>
                <a:gridCol w="10073083"/>
              </a:tblGrid>
              <a:tr h="1506265">
                <a:tc gridSpan="3">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4000" b="1" i="1" dirty="0">
                          <a:solidFill>
                            <a:srgbClr val="FFFFFF"/>
                          </a:solidFill>
                          <a:effectLst/>
                          <a:latin typeface="Century Gothic" charset="0"/>
                          <a:ea typeface="Times New Roman" charset="0"/>
                        </a:rPr>
                        <a:t>Adrenergic Neuron </a:t>
                      </a:r>
                      <a:r>
                        <a:rPr lang="en-US" sz="4000" b="1" i="1" dirty="0" smtClean="0">
                          <a:solidFill>
                            <a:srgbClr val="FFFFFF"/>
                          </a:solidFill>
                          <a:effectLst/>
                          <a:latin typeface="Century Gothic" charset="0"/>
                          <a:ea typeface="Times New Roman" charset="0"/>
                        </a:rPr>
                        <a:t>Blockers</a:t>
                      </a:r>
                    </a:p>
                    <a:p>
                      <a:pPr marL="0" marR="0" indent="0" algn="ctr" defTabSz="1782440" rtl="0" eaLnBrk="1" fontAlgn="auto" latinLnBrk="0" hangingPunct="1">
                        <a:lnSpc>
                          <a:spcPct val="100000"/>
                        </a:lnSpc>
                        <a:spcBef>
                          <a:spcPts val="0"/>
                        </a:spcBef>
                        <a:spcAft>
                          <a:spcPts val="0"/>
                        </a:spcAft>
                        <a:buClrTx/>
                        <a:buSzTx/>
                        <a:buFontTx/>
                        <a:buNone/>
                        <a:tabLst/>
                        <a:defRPr/>
                      </a:pPr>
                      <a:r>
                        <a:rPr lang="en-US" sz="3200" i="1" dirty="0" smtClean="0">
                          <a:solidFill>
                            <a:srgbClr val="FFFFFF"/>
                          </a:solidFill>
                          <a:effectLst/>
                          <a:latin typeface="Century Gothic" charset="0"/>
                          <a:ea typeface="Times New Roman" charset="0"/>
                        </a:rPr>
                        <a:t> *</a:t>
                      </a:r>
                      <a:r>
                        <a:rPr lang="en-US" sz="3509" kern="1200" dirty="0" smtClean="0">
                          <a:solidFill>
                            <a:schemeClr val="bg1"/>
                          </a:solidFill>
                          <a:effectLst/>
                          <a:latin typeface="+mn-lt"/>
                          <a:ea typeface="+mn-ea"/>
                          <a:cs typeface="+mn-cs"/>
                        </a:rPr>
                        <a:t>drugs work in the </a:t>
                      </a:r>
                      <a:r>
                        <a:rPr lang="en-US" sz="3509" u="sng" kern="1200" dirty="0" smtClean="0">
                          <a:solidFill>
                            <a:schemeClr val="bg1"/>
                          </a:solidFill>
                          <a:effectLst/>
                          <a:latin typeface="+mn-lt"/>
                          <a:ea typeface="+mn-ea"/>
                          <a:cs typeface="+mn-cs"/>
                        </a:rPr>
                        <a:t>pre</a:t>
                      </a:r>
                      <a:r>
                        <a:rPr lang="en-US" sz="3509" kern="1200" dirty="0" smtClean="0">
                          <a:solidFill>
                            <a:schemeClr val="bg1"/>
                          </a:solidFill>
                          <a:effectLst/>
                          <a:latin typeface="+mn-lt"/>
                          <a:ea typeface="+mn-ea"/>
                          <a:cs typeface="+mn-cs"/>
                        </a:rPr>
                        <a:t>synaptic neurons*</a:t>
                      </a:r>
                      <a:r>
                        <a:rPr lang="en-US" sz="3200" i="1" dirty="0">
                          <a:effectLst/>
                          <a:latin typeface="Century Gothic" charset="0"/>
                          <a:ea typeface="Calibri" charset="0"/>
                        </a:rPr>
                        <a:t> </a:t>
                      </a:r>
                      <a:endParaRPr lang="en-US" sz="3200" dirty="0">
                        <a:effectLst/>
                        <a:latin typeface="Times New Roman" charset="0"/>
                        <a:ea typeface="Calibri"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2D7FF"/>
                    </a:solidFill>
                  </a:tcPr>
                </a:tc>
                <a:tc hMerge="1">
                  <a:txBody>
                    <a:bodyPr/>
                    <a:lstStyle/>
                    <a:p>
                      <a:endParaRPr lang="en-US"/>
                    </a:p>
                  </a:txBody>
                  <a:tcPr/>
                </a:tc>
                <a:tc hMerge="1">
                  <a:txBody>
                    <a:bodyPr/>
                    <a:lstStyle/>
                    <a:p>
                      <a:endParaRPr lang="en-US"/>
                    </a:p>
                  </a:txBody>
                  <a:tcPr/>
                </a:tc>
              </a:tr>
              <a:tr h="1317756">
                <a:tc>
                  <a:txBody>
                    <a:bodyPr/>
                    <a:lstStyle/>
                    <a:p>
                      <a:pPr marL="0" marR="0" algn="ctr">
                        <a:spcBef>
                          <a:spcPts val="0"/>
                        </a:spcBef>
                        <a:spcAft>
                          <a:spcPts val="0"/>
                        </a:spcAft>
                      </a:pPr>
                      <a:r>
                        <a:rPr lang="en-US" sz="3200" b="1" i="1" dirty="0">
                          <a:solidFill>
                            <a:srgbClr val="FFFFFF"/>
                          </a:solidFill>
                          <a:effectLst/>
                          <a:latin typeface="Century Gothic" charset="0"/>
                          <a:ea typeface="Times New Roman" charset="0"/>
                        </a:rPr>
                        <a:t>Drug</a:t>
                      </a:r>
                      <a:endParaRPr lang="en-US" sz="3200" b="1" i="1" dirty="0">
                        <a:effectLst/>
                        <a:latin typeface="Times New Roman" charset="0"/>
                        <a:ea typeface="Calibri"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0CECE"/>
                    </a:solidFill>
                  </a:tcPr>
                </a:tc>
                <a:tc>
                  <a:txBody>
                    <a:bodyPr/>
                    <a:lstStyle/>
                    <a:p>
                      <a:pPr marL="0" marR="0" algn="ctr">
                        <a:spcBef>
                          <a:spcPts val="0"/>
                        </a:spcBef>
                        <a:spcAft>
                          <a:spcPts val="0"/>
                        </a:spcAft>
                      </a:pPr>
                      <a:r>
                        <a:rPr lang="en-US" sz="3200" b="1" i="1" u="none" dirty="0">
                          <a:solidFill>
                            <a:srgbClr val="FFFFFF"/>
                          </a:solidFill>
                          <a:effectLst/>
                          <a:latin typeface="Century Gothic" charset="0"/>
                          <a:ea typeface="Calibri" charset="0"/>
                        </a:rPr>
                        <a:t>Mechanism</a:t>
                      </a:r>
                      <a:endParaRPr lang="en-US" sz="3200" b="1" i="1" u="none" dirty="0">
                        <a:effectLst/>
                        <a:latin typeface="Times New Roman" charset="0"/>
                        <a:ea typeface="Calibri"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0CECE"/>
                    </a:solidFill>
                  </a:tcPr>
                </a:tc>
                <a:tc>
                  <a:txBody>
                    <a:bodyPr/>
                    <a:lstStyle/>
                    <a:p>
                      <a:pPr marL="0" marR="0" algn="ctr">
                        <a:spcBef>
                          <a:spcPts val="0"/>
                        </a:spcBef>
                        <a:spcAft>
                          <a:spcPts val="0"/>
                        </a:spcAft>
                      </a:pPr>
                      <a:r>
                        <a:rPr lang="en-US" sz="3200" b="1" i="1" u="none" dirty="0">
                          <a:solidFill>
                            <a:srgbClr val="FFFFFF"/>
                          </a:solidFill>
                          <a:effectLst/>
                          <a:latin typeface="Century Gothic" charset="0"/>
                          <a:ea typeface="Times New Roman" charset="0"/>
                        </a:rPr>
                        <a:t>Therapeutic </a:t>
                      </a:r>
                      <a:r>
                        <a:rPr lang="en-US" sz="3200" b="1" i="1" u="none" dirty="0" smtClean="0">
                          <a:solidFill>
                            <a:srgbClr val="FFFFFF"/>
                          </a:solidFill>
                          <a:effectLst/>
                          <a:latin typeface="Century Gothic" charset="0"/>
                          <a:ea typeface="Times New Roman" charset="0"/>
                        </a:rPr>
                        <a:t>Uses</a:t>
                      </a:r>
                      <a:endParaRPr lang="en-US" sz="3200" b="1" i="1" u="none" dirty="0">
                        <a:effectLst/>
                        <a:latin typeface="Times New Roman" charset="0"/>
                        <a:ea typeface="Calibri"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0CECE"/>
                    </a:solidFill>
                  </a:tcPr>
                </a:tc>
              </a:tr>
              <a:tr h="2940813">
                <a:tc>
                  <a:txBody>
                    <a:bodyPr/>
                    <a:lstStyle/>
                    <a:p>
                      <a:pPr marL="0" marR="0" algn="ctr">
                        <a:spcBef>
                          <a:spcPts val="0"/>
                        </a:spcBef>
                        <a:spcAft>
                          <a:spcPts val="0"/>
                        </a:spcAft>
                      </a:pPr>
                      <a:r>
                        <a:rPr lang="en-US" sz="3200" b="1" i="1" dirty="0">
                          <a:effectLst/>
                          <a:latin typeface="Century Gothic" charset="0"/>
                          <a:ea typeface="Times New Roman" charset="0"/>
                        </a:rPr>
                        <a:t>α-Methyl Dope</a:t>
                      </a:r>
                      <a:endParaRPr lang="en-US" sz="3200" b="1" dirty="0">
                        <a:effectLst/>
                        <a:latin typeface="Times New Roman" charset="0"/>
                        <a:ea typeface="Calibri"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457200" marR="0" indent="-457200" algn="l">
                        <a:spcBef>
                          <a:spcPts val="0"/>
                        </a:spcBef>
                        <a:spcAft>
                          <a:spcPts val="0"/>
                        </a:spcAft>
                        <a:buFont typeface="Arial" charset="0"/>
                        <a:buChar char="•"/>
                      </a:pPr>
                      <a:r>
                        <a:rPr lang="en-US" sz="3200" i="1" dirty="0" smtClean="0">
                          <a:effectLst/>
                          <a:latin typeface="Century Gothic" charset="0"/>
                          <a:ea typeface="Times New Roman" charset="0"/>
                        </a:rPr>
                        <a:t>Forms </a:t>
                      </a:r>
                      <a:r>
                        <a:rPr lang="en-US" sz="3200" i="1" dirty="0">
                          <a:effectLst/>
                          <a:latin typeface="Century Gothic" charset="0"/>
                          <a:ea typeface="Times New Roman" charset="0"/>
                        </a:rPr>
                        <a:t>false transmitter that is released instead of NE. </a:t>
                      </a:r>
                      <a:endParaRPr lang="en-US" sz="3200" dirty="0">
                        <a:effectLst/>
                        <a:latin typeface="Times New Roman" charset="0"/>
                        <a:ea typeface="Calibri" charset="0"/>
                      </a:endParaRPr>
                    </a:p>
                    <a:p>
                      <a:pPr marL="457200" marR="0" indent="-457200" algn="l">
                        <a:spcBef>
                          <a:spcPts val="0"/>
                        </a:spcBef>
                        <a:spcAft>
                          <a:spcPts val="0"/>
                        </a:spcAft>
                        <a:buFont typeface="Arial" charset="0"/>
                        <a:buChar char="•"/>
                      </a:pPr>
                      <a:r>
                        <a:rPr lang="en-US" sz="3200" i="1" dirty="0" smtClean="0">
                          <a:effectLst/>
                          <a:latin typeface="Century Gothic" charset="0"/>
                          <a:ea typeface="Times New Roman" charset="0"/>
                        </a:rPr>
                        <a:t>Is </a:t>
                      </a:r>
                      <a:r>
                        <a:rPr lang="en-US" sz="3200" i="1" dirty="0">
                          <a:effectLst/>
                          <a:latin typeface="Century Gothic" charset="0"/>
                          <a:ea typeface="Times New Roman" charset="0"/>
                        </a:rPr>
                        <a:t>a centrally acting α2 adrenergic agonist that inhibits NE release</a:t>
                      </a:r>
                      <a:r>
                        <a:rPr lang="en-US" sz="3200" i="1" dirty="0" smtClean="0">
                          <a:effectLst/>
                          <a:latin typeface="Century Gothic" charset="0"/>
                          <a:ea typeface="Times New Roman" charset="0"/>
                        </a:rPr>
                        <a:t>.</a:t>
                      </a:r>
                      <a:endParaRPr lang="en-US" sz="3200" dirty="0">
                        <a:effectLst/>
                        <a:latin typeface="Times New Roman" charset="0"/>
                        <a:ea typeface="Calibri"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457200" marR="0" indent="-457200" algn="l">
                        <a:spcBef>
                          <a:spcPts val="0"/>
                        </a:spcBef>
                        <a:spcAft>
                          <a:spcPts val="0"/>
                        </a:spcAft>
                        <a:buFont typeface="Arial" charset="0"/>
                        <a:buChar char="•"/>
                      </a:pPr>
                      <a:r>
                        <a:rPr lang="en-US" sz="3200" i="1" dirty="0" smtClean="0">
                          <a:effectLst/>
                          <a:latin typeface="Century Gothic" charset="0"/>
                          <a:ea typeface="Times New Roman" charset="0"/>
                        </a:rPr>
                        <a:t>Treatment </a:t>
                      </a:r>
                      <a:r>
                        <a:rPr lang="en-US" sz="3200" i="1" dirty="0">
                          <a:effectLst/>
                          <a:latin typeface="Century Gothic" charset="0"/>
                          <a:ea typeface="Times New Roman" charset="0"/>
                        </a:rPr>
                        <a:t>of hypertension in pregnancy (pre-eclampsia - gestational hypertension).</a:t>
                      </a:r>
                      <a:endParaRPr lang="en-US" sz="3200" dirty="0">
                        <a:effectLst/>
                        <a:latin typeface="Times New Roman" charset="0"/>
                        <a:ea typeface="Calibri"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r>
              <a:tr h="3528975">
                <a:tc>
                  <a:txBody>
                    <a:bodyPr/>
                    <a:lstStyle/>
                    <a:p>
                      <a:pPr marL="0" marR="0" algn="ctr">
                        <a:spcBef>
                          <a:spcPts val="0"/>
                        </a:spcBef>
                        <a:spcAft>
                          <a:spcPts val="0"/>
                        </a:spcAft>
                      </a:pPr>
                      <a:r>
                        <a:rPr lang="en-US" sz="3200" b="1" i="1" dirty="0" smtClean="0">
                          <a:effectLst/>
                          <a:latin typeface="Century Gothic" charset="0"/>
                          <a:ea typeface="Times New Roman" charset="0"/>
                        </a:rPr>
                        <a:t>clonidine</a:t>
                      </a:r>
                      <a:endParaRPr lang="en-US" sz="3200" b="1" dirty="0">
                        <a:effectLst/>
                        <a:latin typeface="Times New Roman" charset="0"/>
                        <a:ea typeface="Calibri"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457200" marR="0" indent="-457200" algn="l">
                        <a:spcBef>
                          <a:spcPts val="0"/>
                        </a:spcBef>
                        <a:spcAft>
                          <a:spcPts val="0"/>
                        </a:spcAft>
                        <a:buFont typeface="Arial" charset="0"/>
                        <a:buChar char="•"/>
                      </a:pPr>
                      <a:r>
                        <a:rPr lang="en-US" sz="3200" i="1" dirty="0" smtClean="0">
                          <a:effectLst/>
                          <a:latin typeface="Century Gothic" charset="0"/>
                          <a:ea typeface="Times New Roman" charset="0"/>
                        </a:rPr>
                        <a:t>Acts </a:t>
                      </a:r>
                      <a:r>
                        <a:rPr lang="en-US" sz="3200" i="1" dirty="0">
                          <a:effectLst/>
                          <a:latin typeface="Century Gothic" charset="0"/>
                          <a:ea typeface="Times New Roman" charset="0"/>
                        </a:rPr>
                        <a:t>as α-2 receptor agonist to inhibit NE release.</a:t>
                      </a:r>
                      <a:endParaRPr lang="en-US" sz="3200" dirty="0">
                        <a:effectLst/>
                        <a:latin typeface="Times New Roman" charset="0"/>
                        <a:ea typeface="Calibri" charset="0"/>
                      </a:endParaRPr>
                    </a:p>
                    <a:p>
                      <a:pPr marL="457200" marR="0" indent="-457200" algn="l">
                        <a:spcBef>
                          <a:spcPts val="0"/>
                        </a:spcBef>
                        <a:spcAft>
                          <a:spcPts val="0"/>
                        </a:spcAft>
                        <a:buFont typeface="Arial" charset="0"/>
                        <a:buChar char="•"/>
                      </a:pPr>
                      <a:r>
                        <a:rPr lang="en-US" sz="3200" i="1" dirty="0" smtClean="0">
                          <a:effectLst/>
                          <a:latin typeface="Century Gothic" charset="0"/>
                          <a:ea typeface="Times New Roman" charset="0"/>
                        </a:rPr>
                        <a:t>Suppresses </a:t>
                      </a:r>
                      <a:r>
                        <a:rPr lang="en-US" sz="3200" i="1" dirty="0">
                          <a:effectLst/>
                          <a:latin typeface="Century Gothic" charset="0"/>
                          <a:ea typeface="Times New Roman" charset="0"/>
                        </a:rPr>
                        <a:t>sympathetic outflow activity from the brain.  </a:t>
                      </a:r>
                      <a:endParaRPr lang="en-US" sz="3200" dirty="0">
                        <a:effectLst/>
                        <a:latin typeface="Times New Roman" charset="0"/>
                        <a:ea typeface="Calibri"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457200" marR="0" indent="-457200" algn="l">
                        <a:spcBef>
                          <a:spcPts val="0"/>
                        </a:spcBef>
                        <a:spcAft>
                          <a:spcPts val="0"/>
                        </a:spcAft>
                        <a:buFont typeface="Arial" charset="0"/>
                        <a:buChar char="•"/>
                      </a:pPr>
                      <a:r>
                        <a:rPr lang="en-US" sz="3200" i="1" dirty="0">
                          <a:effectLst/>
                          <a:latin typeface="Century Gothic" charset="0"/>
                          <a:ea typeface="Times New Roman" charset="0"/>
                        </a:rPr>
                        <a:t>the management of withdrawal symptoms of opiate treatment, alcohol withdrawal, benzodiazepines and nicotine dependence. </a:t>
                      </a:r>
                      <a:endParaRPr lang="en-US" sz="3200" dirty="0">
                        <a:effectLst/>
                        <a:latin typeface="Times New Roman" charset="0"/>
                        <a:ea typeface="Calibri" charset="0"/>
                      </a:endParaRPr>
                    </a:p>
                    <a:p>
                      <a:pPr marL="457200" marR="0" indent="-457200" algn="l">
                        <a:spcBef>
                          <a:spcPts val="0"/>
                        </a:spcBef>
                        <a:spcAft>
                          <a:spcPts val="0"/>
                        </a:spcAft>
                        <a:buFont typeface="Arial" charset="0"/>
                        <a:buChar char="•"/>
                      </a:pPr>
                      <a:r>
                        <a:rPr lang="en-US" sz="3200" i="1" dirty="0">
                          <a:effectLst/>
                          <a:latin typeface="Century Gothic" charset="0"/>
                          <a:ea typeface="Times New Roman" charset="0"/>
                        </a:rPr>
                        <a:t>Little used as antihypertensive agent due to rebound hypertension upon abrupt withdrawal</a:t>
                      </a:r>
                      <a:r>
                        <a:rPr lang="en-US" sz="3200" i="1" dirty="0" smtClean="0">
                          <a:effectLst/>
                          <a:latin typeface="Century Gothic" charset="0"/>
                          <a:ea typeface="Times New Roman" charset="0"/>
                        </a:rPr>
                        <a:t>.</a:t>
                      </a:r>
                      <a:endParaRPr lang="en-US" sz="3200" dirty="0">
                        <a:effectLst/>
                        <a:latin typeface="Times New Roman" charset="0"/>
                        <a:ea typeface="Calibri"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r>
              <a:tr h="1581305">
                <a:tc>
                  <a:txBody>
                    <a:bodyPr/>
                    <a:lstStyle/>
                    <a:p>
                      <a:pPr marL="0" marR="0" algn="ctr">
                        <a:spcBef>
                          <a:spcPts val="0"/>
                        </a:spcBef>
                        <a:spcAft>
                          <a:spcPts val="0"/>
                        </a:spcAft>
                      </a:pPr>
                      <a:r>
                        <a:rPr lang="en-US" sz="3200" b="1" i="1" dirty="0" err="1">
                          <a:effectLst/>
                          <a:latin typeface="Century Gothic" charset="0"/>
                          <a:ea typeface="Times New Roman" charset="0"/>
                        </a:rPr>
                        <a:t>Apraclonidine</a:t>
                      </a:r>
                      <a:r>
                        <a:rPr lang="en-US" sz="3200" b="1" i="1" dirty="0">
                          <a:effectLst/>
                          <a:latin typeface="Century Gothic" charset="0"/>
                          <a:ea typeface="Times New Roman" charset="0"/>
                        </a:rPr>
                        <a:t> </a:t>
                      </a:r>
                      <a:endParaRPr lang="en-US" sz="3200" b="1" dirty="0">
                        <a:effectLst/>
                        <a:latin typeface="Times New Roman" charset="0"/>
                        <a:ea typeface="Calibri"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457200" marR="0" indent="-457200" algn="l">
                        <a:spcBef>
                          <a:spcPts val="0"/>
                        </a:spcBef>
                        <a:spcAft>
                          <a:spcPts val="0"/>
                        </a:spcAft>
                        <a:buFont typeface="Arial" charset="0"/>
                        <a:buChar char="•"/>
                      </a:pPr>
                      <a:r>
                        <a:rPr lang="en-US" sz="3200" i="1" dirty="0">
                          <a:effectLst/>
                          <a:latin typeface="Century Gothic" charset="0"/>
                          <a:ea typeface="Times New Roman" charset="0"/>
                        </a:rPr>
                        <a:t>Decreasing aqueous humor formation.</a:t>
                      </a:r>
                      <a:endParaRPr lang="en-US" sz="3200" dirty="0">
                        <a:effectLst/>
                        <a:latin typeface="Times New Roman" charset="0"/>
                        <a:ea typeface="Calibri"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457200" marR="0" indent="-457200" algn="l">
                        <a:spcBef>
                          <a:spcPts val="0"/>
                        </a:spcBef>
                        <a:spcAft>
                          <a:spcPts val="0"/>
                        </a:spcAft>
                        <a:buFont typeface="Arial" charset="0"/>
                        <a:buChar char="•"/>
                      </a:pPr>
                      <a:r>
                        <a:rPr lang="en-US" sz="3200" i="1" dirty="0">
                          <a:effectLst/>
                          <a:latin typeface="Century Gothic" charset="0"/>
                          <a:ea typeface="Times New Roman" charset="0"/>
                        </a:rPr>
                        <a:t>is used in open angle glaucoma as eye drops.</a:t>
                      </a:r>
                      <a:endParaRPr lang="en-US" sz="3200" dirty="0">
                        <a:effectLst/>
                        <a:latin typeface="Times New Roman" charset="0"/>
                        <a:ea typeface="Calibri"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r>
              <a:tr h="1013938">
                <a:tc>
                  <a:txBody>
                    <a:bodyPr/>
                    <a:lstStyle/>
                    <a:p>
                      <a:pPr marL="0" marR="0" algn="ctr">
                        <a:spcBef>
                          <a:spcPts val="0"/>
                        </a:spcBef>
                        <a:spcAft>
                          <a:spcPts val="0"/>
                        </a:spcAft>
                      </a:pPr>
                      <a:r>
                        <a:rPr lang="en-US" sz="3200" b="1" i="1" dirty="0">
                          <a:effectLst/>
                          <a:latin typeface="Century Gothic" charset="0"/>
                          <a:ea typeface="Times New Roman" charset="0"/>
                        </a:rPr>
                        <a:t>Reserpine </a:t>
                      </a:r>
                      <a:endParaRPr lang="en-US" sz="3200" b="1" dirty="0">
                        <a:effectLst/>
                        <a:latin typeface="Times New Roman" charset="0"/>
                        <a:ea typeface="Calibri"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457200" marR="0" indent="-457200" algn="l">
                        <a:spcBef>
                          <a:spcPts val="0"/>
                        </a:spcBef>
                        <a:spcAft>
                          <a:spcPts val="0"/>
                        </a:spcAft>
                        <a:buFont typeface="Arial" charset="0"/>
                        <a:buChar char="•"/>
                      </a:pPr>
                      <a:r>
                        <a:rPr lang="en-US" sz="3200" i="1" dirty="0">
                          <a:effectLst/>
                          <a:latin typeface="Century Gothic" charset="0"/>
                          <a:ea typeface="Times New Roman" charset="0"/>
                        </a:rPr>
                        <a:t>Depletion of Storage sites of NE.</a:t>
                      </a:r>
                      <a:endParaRPr lang="en-US" sz="3200" dirty="0">
                        <a:effectLst/>
                        <a:latin typeface="Times New Roman" charset="0"/>
                        <a:ea typeface="Calibri"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3200" i="1" dirty="0">
                          <a:effectLst/>
                          <a:latin typeface="Century Gothic" charset="0"/>
                          <a:ea typeface="Times New Roman" charset="0"/>
                        </a:rPr>
                        <a:t> -</a:t>
                      </a:r>
                      <a:endParaRPr lang="en-US" sz="3200" dirty="0">
                        <a:effectLst/>
                        <a:latin typeface="Times New Roman" charset="0"/>
                        <a:ea typeface="Calibri"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r>
              <a:tr h="1791779">
                <a:tc>
                  <a:txBody>
                    <a:bodyPr/>
                    <a:lstStyle/>
                    <a:p>
                      <a:pPr marL="0" marR="0" algn="ctr">
                        <a:spcBef>
                          <a:spcPts val="0"/>
                        </a:spcBef>
                        <a:spcAft>
                          <a:spcPts val="0"/>
                        </a:spcAft>
                      </a:pPr>
                      <a:r>
                        <a:rPr lang="en-US" sz="3200" b="1" i="1" dirty="0" err="1" smtClean="0">
                          <a:effectLst/>
                          <a:latin typeface="Century Gothic" charset="0"/>
                          <a:ea typeface="Times New Roman" charset="0"/>
                        </a:rPr>
                        <a:t>Guanethidine</a:t>
                      </a:r>
                      <a:endParaRPr lang="en-US" sz="3200" b="1" dirty="0">
                        <a:effectLst/>
                        <a:latin typeface="Times New Roman" charset="0"/>
                        <a:ea typeface="Calibri"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457200" marR="0" indent="-457200" algn="l">
                        <a:spcBef>
                          <a:spcPts val="0"/>
                        </a:spcBef>
                        <a:spcAft>
                          <a:spcPts val="0"/>
                        </a:spcAft>
                        <a:buFont typeface="Arial" charset="0"/>
                        <a:buChar char="•"/>
                      </a:pPr>
                      <a:r>
                        <a:rPr lang="en-US" sz="3200" i="1" dirty="0">
                          <a:effectLst/>
                          <a:latin typeface="Century Gothic" charset="0"/>
                          <a:ea typeface="Times New Roman" charset="0"/>
                        </a:rPr>
                        <a:t>Inhibition of release &amp; enhance uptake of </a:t>
                      </a:r>
                      <a:r>
                        <a:rPr lang="en-US" sz="3200" i="1" dirty="0" smtClean="0">
                          <a:effectLst/>
                          <a:latin typeface="Century Gothic" charset="0"/>
                          <a:ea typeface="Times New Roman" charset="0"/>
                        </a:rPr>
                        <a:t>NE</a:t>
                      </a:r>
                      <a:endParaRPr lang="en-US" sz="3200" dirty="0">
                        <a:effectLst/>
                        <a:latin typeface="Times New Roman" charset="0"/>
                        <a:ea typeface="Calibri"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3200" i="1" u="none" strike="noStrike" dirty="0">
                          <a:effectLst/>
                          <a:latin typeface="Century Gothic" charset="0"/>
                          <a:ea typeface="Calibri" charset="0"/>
                        </a:rPr>
                        <a:t> </a:t>
                      </a:r>
                      <a:endParaRPr lang="en-US" sz="3200" dirty="0">
                        <a:effectLst/>
                        <a:latin typeface="Times New Roman" charset="0"/>
                        <a:ea typeface="Calibri" charset="0"/>
                      </a:endParaRPr>
                    </a:p>
                    <a:p>
                      <a:pPr marL="0" marR="0" algn="ctr">
                        <a:spcBef>
                          <a:spcPts val="0"/>
                        </a:spcBef>
                        <a:spcAft>
                          <a:spcPts val="0"/>
                        </a:spcAft>
                      </a:pPr>
                      <a:r>
                        <a:rPr lang="en-US" sz="3200" i="1" dirty="0">
                          <a:effectLst/>
                          <a:latin typeface="Century Gothic" charset="0"/>
                          <a:ea typeface="Calibri" charset="0"/>
                        </a:rPr>
                        <a:t>-</a:t>
                      </a:r>
                      <a:endParaRPr lang="en-US" sz="3200" dirty="0">
                        <a:effectLst/>
                        <a:latin typeface="Times New Roman" charset="0"/>
                        <a:ea typeface="Calibri"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672390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259291"/>
              </p:ext>
            </p:extLst>
          </p:nvPr>
        </p:nvGraphicFramePr>
        <p:xfrm>
          <a:off x="-1" y="0"/>
          <a:ext cx="23766463" cy="13622508"/>
        </p:xfrm>
        <a:graphic>
          <a:graphicData uri="http://schemas.openxmlformats.org/drawingml/2006/table">
            <a:tbl>
              <a:tblPr firstRow="1" firstCol="1" bandRow="1"/>
              <a:tblGrid>
                <a:gridCol w="4654197"/>
                <a:gridCol w="5114993"/>
                <a:gridCol w="4735125"/>
                <a:gridCol w="4896981"/>
                <a:gridCol w="4365167"/>
              </a:tblGrid>
              <a:tr h="1747471">
                <a:tc gridSpan="5">
                  <a:txBody>
                    <a:bodyPr/>
                    <a:lstStyle/>
                    <a:p>
                      <a:pPr marL="0" marR="0" algn="ctr">
                        <a:spcBef>
                          <a:spcPts val="0"/>
                        </a:spcBef>
                        <a:spcAft>
                          <a:spcPts val="0"/>
                        </a:spcAft>
                      </a:pPr>
                      <a:r>
                        <a:rPr lang="en-US" sz="4000" b="1" i="1" dirty="0">
                          <a:solidFill>
                            <a:srgbClr val="FFFFFF"/>
                          </a:solidFill>
                          <a:effectLst/>
                          <a:latin typeface="Century Gothic" charset="0"/>
                          <a:ea typeface="Times New Roman" charset="0"/>
                        </a:rPr>
                        <a:t>Adrenergic alpha receptor blockers </a:t>
                      </a:r>
                      <a:r>
                        <a:rPr lang="en-US" sz="4000" i="1" dirty="0">
                          <a:solidFill>
                            <a:srgbClr val="FFFFFF"/>
                          </a:solidFill>
                          <a:effectLst/>
                          <a:latin typeface="Century Gothic" charset="0"/>
                          <a:ea typeface="Times New Roman" charset="0"/>
                        </a:rPr>
                        <a:t>“adrenolytic”-“ antagonists “</a:t>
                      </a:r>
                      <a:endParaRPr lang="en-US" sz="4000" dirty="0">
                        <a:effectLst/>
                        <a:latin typeface="Times New Roman" charset="0"/>
                        <a:ea typeface="Calibri" charset="0"/>
                      </a:endParaRPr>
                    </a:p>
                    <a:p>
                      <a:pPr marL="0" marR="0" algn="ctr">
                        <a:spcBef>
                          <a:spcPts val="0"/>
                        </a:spcBef>
                        <a:spcAft>
                          <a:spcPts val="0"/>
                        </a:spcAft>
                      </a:pPr>
                      <a:r>
                        <a:rPr lang="en-US" sz="4000" i="1" u="sng" dirty="0">
                          <a:solidFill>
                            <a:srgbClr val="FFFFFF"/>
                          </a:solidFill>
                          <a:effectLst/>
                          <a:latin typeface="Century Gothic" charset="0"/>
                          <a:ea typeface="Calibri" charset="0"/>
                        </a:rPr>
                        <a:t>Mechanism of all these drugs:</a:t>
                      </a:r>
                      <a:endParaRPr lang="en-US" sz="4000" dirty="0">
                        <a:effectLst/>
                        <a:latin typeface="Times New Roman" charset="0"/>
                        <a:ea typeface="Calibri" charset="0"/>
                      </a:endParaRPr>
                    </a:p>
                    <a:p>
                      <a:pPr marL="0" marR="0" algn="ctr">
                        <a:spcBef>
                          <a:spcPts val="0"/>
                        </a:spcBef>
                        <a:spcAft>
                          <a:spcPts val="0"/>
                        </a:spcAft>
                      </a:pPr>
                      <a:r>
                        <a:rPr lang="en-US" sz="4000" i="1" dirty="0">
                          <a:solidFill>
                            <a:srgbClr val="FFFFFF"/>
                          </a:solidFill>
                          <a:effectLst/>
                          <a:latin typeface="Century Gothic" charset="0"/>
                          <a:ea typeface="Times New Roman" charset="0"/>
                        </a:rPr>
                        <a:t>They block sympathetic actions by antagonizing </a:t>
                      </a:r>
                      <a:r>
                        <a:rPr lang="en-US" sz="4000" i="1" dirty="0" smtClean="0">
                          <a:solidFill>
                            <a:srgbClr val="FFFFFF"/>
                          </a:solidFill>
                          <a:effectLst/>
                          <a:latin typeface="Century Gothic" charset="0"/>
                          <a:ea typeface="Times New Roman" charset="0"/>
                        </a:rPr>
                        <a:t>the </a:t>
                      </a:r>
                      <a:r>
                        <a:rPr lang="en-US" sz="4000" i="1" dirty="0">
                          <a:solidFill>
                            <a:srgbClr val="FFFFFF"/>
                          </a:solidFill>
                          <a:effectLst/>
                          <a:latin typeface="Century Gothic" charset="0"/>
                          <a:ea typeface="Times New Roman" charset="0"/>
                        </a:rPr>
                        <a:t>receptors. </a:t>
                      </a:r>
                      <a:endParaRPr lang="en-US" sz="4000" dirty="0">
                        <a:effectLst/>
                        <a:latin typeface="Times New Roman" charset="0"/>
                        <a:ea typeface="Calibri"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D7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98988">
                <a:tc>
                  <a:txBody>
                    <a:bodyPr/>
                    <a:lstStyle/>
                    <a:p>
                      <a:pPr marL="0" marR="0" algn="ctr">
                        <a:spcBef>
                          <a:spcPts val="0"/>
                        </a:spcBef>
                        <a:spcAft>
                          <a:spcPts val="0"/>
                        </a:spcAft>
                      </a:pPr>
                      <a:r>
                        <a:rPr lang="en-US" sz="2400" i="1">
                          <a:solidFill>
                            <a:srgbClr val="FFFFFF"/>
                          </a:solidFill>
                          <a:effectLst/>
                          <a:latin typeface="Century Gothic" charset="0"/>
                          <a:ea typeface="Calibri" charset="0"/>
                        </a:rPr>
                        <a:t>Drug Name </a:t>
                      </a:r>
                      <a:endParaRPr lang="en-US" sz="240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marL="0" marR="0" algn="ctr">
                        <a:spcBef>
                          <a:spcPts val="0"/>
                        </a:spcBef>
                        <a:spcAft>
                          <a:spcPts val="0"/>
                        </a:spcAft>
                      </a:pPr>
                      <a:r>
                        <a:rPr lang="en-US" sz="2400" i="1" u="sng" dirty="0">
                          <a:solidFill>
                            <a:srgbClr val="FFFFFF"/>
                          </a:solidFill>
                          <a:effectLst/>
                          <a:latin typeface="Century Gothic" charset="0"/>
                          <a:ea typeface="Times New Roman" charset="0"/>
                        </a:rPr>
                        <a:t>Pharmacological </a:t>
                      </a:r>
                      <a:r>
                        <a:rPr lang="en-US" sz="2400" i="1" u="sng" dirty="0" smtClean="0">
                          <a:solidFill>
                            <a:srgbClr val="FFFFFF"/>
                          </a:solidFill>
                          <a:effectLst/>
                          <a:latin typeface="Century Gothic" charset="0"/>
                          <a:ea typeface="Times New Roman" charset="0"/>
                        </a:rPr>
                        <a:t>Actions</a:t>
                      </a:r>
                      <a:endParaRPr lang="en-US" sz="2400" dirty="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marL="0" marR="0" algn="ctr">
                        <a:spcBef>
                          <a:spcPts val="0"/>
                        </a:spcBef>
                        <a:spcAft>
                          <a:spcPts val="0"/>
                        </a:spcAft>
                      </a:pPr>
                      <a:r>
                        <a:rPr lang="en-US" sz="2400" i="1" u="sng" dirty="0">
                          <a:solidFill>
                            <a:srgbClr val="FFFFFF"/>
                          </a:solidFill>
                          <a:effectLst/>
                          <a:latin typeface="Century Gothic" charset="0"/>
                          <a:ea typeface="Times New Roman" charset="0"/>
                        </a:rPr>
                        <a:t>Adverse </a:t>
                      </a:r>
                      <a:r>
                        <a:rPr lang="en-US" sz="2400" i="1" u="sng" dirty="0" smtClean="0">
                          <a:solidFill>
                            <a:srgbClr val="FFFFFF"/>
                          </a:solidFill>
                          <a:effectLst/>
                          <a:latin typeface="Century Gothic" charset="0"/>
                          <a:ea typeface="Times New Roman" charset="0"/>
                        </a:rPr>
                        <a:t>Effects</a:t>
                      </a:r>
                      <a:endParaRPr lang="en-US" sz="2400" dirty="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marL="0" marR="0" algn="ctr">
                        <a:spcBef>
                          <a:spcPts val="0"/>
                        </a:spcBef>
                        <a:spcAft>
                          <a:spcPts val="0"/>
                        </a:spcAft>
                      </a:pPr>
                      <a:r>
                        <a:rPr lang="en-US" sz="2400" i="1" u="sng" dirty="0">
                          <a:solidFill>
                            <a:srgbClr val="FFFFFF"/>
                          </a:solidFill>
                          <a:effectLst/>
                          <a:latin typeface="Century Gothic" charset="0"/>
                          <a:ea typeface="Times New Roman" charset="0"/>
                        </a:rPr>
                        <a:t>Therapeutic </a:t>
                      </a:r>
                      <a:r>
                        <a:rPr lang="en-US" sz="2400" i="1" u="sng" dirty="0" smtClean="0">
                          <a:solidFill>
                            <a:srgbClr val="FFFFFF"/>
                          </a:solidFill>
                          <a:effectLst/>
                          <a:latin typeface="Century Gothic" charset="0"/>
                          <a:ea typeface="Times New Roman" charset="0"/>
                        </a:rPr>
                        <a:t>Uses</a:t>
                      </a:r>
                      <a:r>
                        <a:rPr lang="en-US" sz="2400" i="1" dirty="0">
                          <a:solidFill>
                            <a:srgbClr val="FFFFFF"/>
                          </a:solidFill>
                          <a:effectLst/>
                          <a:latin typeface="Century Gothic" charset="0"/>
                          <a:ea typeface="Calibri" charset="0"/>
                        </a:rPr>
                        <a:t> </a:t>
                      </a:r>
                      <a:endParaRPr lang="en-US" sz="2400" dirty="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marL="0" marR="0" algn="ctr">
                        <a:spcBef>
                          <a:spcPts val="0"/>
                        </a:spcBef>
                        <a:spcAft>
                          <a:spcPts val="0"/>
                        </a:spcAft>
                      </a:pPr>
                      <a:r>
                        <a:rPr lang="en-US" sz="2400" i="1" u="sng" dirty="0" smtClean="0">
                          <a:solidFill>
                            <a:srgbClr val="FFFFFF"/>
                          </a:solidFill>
                          <a:effectLst/>
                          <a:latin typeface="Century Gothic" charset="0"/>
                          <a:ea typeface="Times New Roman" charset="0"/>
                        </a:rPr>
                        <a:t>contra-indicated</a:t>
                      </a:r>
                      <a:endParaRPr lang="en-US" sz="2400" dirty="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r>
              <a:tr h="3960935">
                <a:tc>
                  <a:txBody>
                    <a:bodyPr/>
                    <a:lstStyle/>
                    <a:p>
                      <a:pPr marL="0" marR="0">
                        <a:spcBef>
                          <a:spcPts val="0"/>
                        </a:spcBef>
                        <a:spcAft>
                          <a:spcPts val="0"/>
                        </a:spcAft>
                      </a:pPr>
                      <a:r>
                        <a:rPr lang="en-US" sz="3200" i="1" dirty="0">
                          <a:effectLst/>
                          <a:highlight>
                            <a:srgbClr val="FFFF00"/>
                          </a:highlight>
                          <a:latin typeface="Century Gothic" charset="0"/>
                          <a:ea typeface="Times New Roman" charset="0"/>
                        </a:rPr>
                        <a:t>Non-selective</a:t>
                      </a:r>
                      <a:r>
                        <a:rPr lang="en-US" sz="3200" i="1" dirty="0">
                          <a:effectLst/>
                          <a:latin typeface="Century Gothic" charset="0"/>
                          <a:ea typeface="Times New Roman" charset="0"/>
                        </a:rPr>
                        <a:t>                             </a:t>
                      </a:r>
                      <a:endParaRPr lang="en-US" sz="3200" i="1" dirty="0" smtClean="0">
                        <a:effectLst/>
                        <a:latin typeface="Century Gothic" charset="0"/>
                        <a:ea typeface="Times New Roman" charset="0"/>
                      </a:endParaRPr>
                    </a:p>
                    <a:p>
                      <a:pPr marL="342900" marR="0" indent="-342900">
                        <a:spcBef>
                          <a:spcPts val="0"/>
                        </a:spcBef>
                        <a:spcAft>
                          <a:spcPts val="0"/>
                        </a:spcAft>
                        <a:buFont typeface="Wingdings" charset="2"/>
                        <a:buChar char="q"/>
                      </a:pPr>
                      <a:r>
                        <a:rPr lang="en-US" sz="2400" i="1" dirty="0" err="1" smtClean="0">
                          <a:effectLst/>
                          <a:latin typeface="Century Gothic" charset="0"/>
                          <a:ea typeface="Times New Roman" charset="0"/>
                        </a:rPr>
                        <a:t>Phenoxybenzamine</a:t>
                      </a:r>
                      <a:r>
                        <a:rPr lang="en-US" sz="2400" i="1" dirty="0" smtClean="0">
                          <a:effectLst/>
                          <a:latin typeface="Century Gothic" charset="0"/>
                          <a:ea typeface="Times New Roman" charset="0"/>
                        </a:rPr>
                        <a:t>  </a:t>
                      </a:r>
                      <a:endParaRPr lang="en-US" sz="2400" dirty="0">
                        <a:effectLst/>
                        <a:latin typeface="Times New Roman" charset="0"/>
                        <a:ea typeface="Calibri" charset="0"/>
                      </a:endParaRPr>
                    </a:p>
                    <a:p>
                      <a:pPr marL="0" marR="0">
                        <a:spcBef>
                          <a:spcPts val="0"/>
                        </a:spcBef>
                        <a:spcAft>
                          <a:spcPts val="0"/>
                        </a:spcAft>
                      </a:pPr>
                      <a:r>
                        <a:rPr lang="en-US" sz="2400" i="1" dirty="0">
                          <a:solidFill>
                            <a:srgbClr val="FBE4D5"/>
                          </a:solidFill>
                          <a:effectLst/>
                          <a:latin typeface="Century Gothic" charset="0"/>
                          <a:ea typeface="Times New Roman" charset="0"/>
                        </a:rPr>
                        <a:t>Irreversible block of both α1 and α2 receptors</a:t>
                      </a:r>
                      <a:r>
                        <a:rPr lang="en-US" sz="2400" i="1" u="sng" dirty="0">
                          <a:solidFill>
                            <a:srgbClr val="FBE4D5"/>
                          </a:solidFill>
                          <a:effectLst/>
                          <a:latin typeface="Century Gothic" charset="0"/>
                          <a:ea typeface="Times New Roman" charset="0"/>
                        </a:rPr>
                        <a:t>:        </a:t>
                      </a:r>
                      <a:endParaRPr lang="en-US" sz="2400" dirty="0">
                        <a:effectLst/>
                        <a:latin typeface="Times New Roman" charset="0"/>
                        <a:ea typeface="Calibri" charset="0"/>
                      </a:endParaRPr>
                    </a:p>
                    <a:p>
                      <a:pPr marL="342900" marR="0" indent="-342900">
                        <a:spcBef>
                          <a:spcPts val="0"/>
                        </a:spcBef>
                        <a:spcAft>
                          <a:spcPts val="0"/>
                        </a:spcAft>
                        <a:buFontTx/>
                        <a:buChar char="-"/>
                      </a:pPr>
                      <a:r>
                        <a:rPr lang="en-US" sz="2400" i="1" dirty="0" smtClean="0">
                          <a:solidFill>
                            <a:srgbClr val="FBE4D5"/>
                          </a:solidFill>
                          <a:effectLst/>
                          <a:latin typeface="Century Gothic" charset="0"/>
                          <a:ea typeface="Times New Roman" charset="0"/>
                        </a:rPr>
                        <a:t>Long-acting </a:t>
                      </a:r>
                      <a:r>
                        <a:rPr lang="en-US" sz="2400" i="1" dirty="0">
                          <a:solidFill>
                            <a:srgbClr val="FBE4D5"/>
                          </a:solidFill>
                          <a:effectLst/>
                          <a:latin typeface="Century Gothic" charset="0"/>
                          <a:ea typeface="Times New Roman" charset="0"/>
                        </a:rPr>
                        <a:t>(24 </a:t>
                      </a:r>
                      <a:r>
                        <a:rPr lang="en-US" sz="2400" i="1" dirty="0" err="1">
                          <a:solidFill>
                            <a:srgbClr val="FBE4D5"/>
                          </a:solidFill>
                          <a:effectLst/>
                          <a:latin typeface="Century Gothic" charset="0"/>
                          <a:ea typeface="Times New Roman" charset="0"/>
                        </a:rPr>
                        <a:t>hrs</a:t>
                      </a:r>
                      <a:r>
                        <a:rPr lang="en-US" sz="2400" i="1" dirty="0">
                          <a:solidFill>
                            <a:srgbClr val="FBE4D5"/>
                          </a:solidFill>
                          <a:effectLst/>
                          <a:latin typeface="Century Gothic" charset="0"/>
                          <a:ea typeface="Times New Roman" charset="0"/>
                        </a:rPr>
                        <a:t>). </a:t>
                      </a:r>
                      <a:r>
                        <a:rPr lang="en-US" sz="2400" i="1" dirty="0" smtClean="0">
                          <a:effectLst/>
                          <a:latin typeface="Century Gothic" charset="0"/>
                          <a:ea typeface="Times New Roman" charset="0"/>
                        </a:rPr>
                        <a:t>                                                                   </a:t>
                      </a:r>
                    </a:p>
                    <a:p>
                      <a:pPr marL="342900" marR="0" indent="-342900">
                        <a:spcBef>
                          <a:spcPts val="0"/>
                        </a:spcBef>
                        <a:spcAft>
                          <a:spcPts val="0"/>
                        </a:spcAft>
                        <a:buFontTx/>
                        <a:buChar char="-"/>
                      </a:pPr>
                      <a:endParaRPr lang="en-US" sz="2400" i="1" dirty="0" smtClean="0">
                        <a:effectLst/>
                        <a:latin typeface="Century Gothic" charset="0"/>
                        <a:ea typeface="Times New Roman" charset="0"/>
                      </a:endParaRPr>
                    </a:p>
                    <a:p>
                      <a:pPr marL="342900" marR="0" indent="-342900">
                        <a:spcBef>
                          <a:spcPts val="0"/>
                        </a:spcBef>
                        <a:spcAft>
                          <a:spcPts val="0"/>
                        </a:spcAft>
                        <a:buFont typeface="Wingdings" charset="2"/>
                        <a:buChar char="q"/>
                      </a:pPr>
                      <a:r>
                        <a:rPr lang="en-US" sz="2400" i="1" dirty="0" err="1" smtClean="0">
                          <a:effectLst/>
                          <a:latin typeface="Century Gothic" charset="0"/>
                          <a:ea typeface="Times New Roman" charset="0"/>
                        </a:rPr>
                        <a:t>Phentolamine</a:t>
                      </a:r>
                      <a:endParaRPr lang="en-US" sz="2400" dirty="0">
                        <a:effectLst/>
                        <a:latin typeface="Times New Roman" charset="0"/>
                        <a:ea typeface="Calibri" charset="0"/>
                      </a:endParaRPr>
                    </a:p>
                    <a:p>
                      <a:pPr marL="0" marR="0">
                        <a:spcBef>
                          <a:spcPts val="0"/>
                        </a:spcBef>
                        <a:spcAft>
                          <a:spcPts val="0"/>
                        </a:spcAft>
                      </a:pPr>
                      <a:r>
                        <a:rPr lang="en-US" sz="2400" i="1" dirty="0">
                          <a:solidFill>
                            <a:srgbClr val="FBE4D5"/>
                          </a:solidFill>
                          <a:effectLst/>
                          <a:latin typeface="Century Gothic" charset="0"/>
                          <a:ea typeface="Times New Roman" charset="0"/>
                        </a:rPr>
                        <a:t>Reversible blocking of α1 &amp; α2 receptors.         </a:t>
                      </a:r>
                      <a:endParaRPr lang="en-US" sz="2400" dirty="0">
                        <a:effectLst/>
                        <a:latin typeface="Times New Roman" charset="0"/>
                        <a:ea typeface="Calibri" charset="0"/>
                      </a:endParaRPr>
                    </a:p>
                    <a:p>
                      <a:pPr marL="0" marR="0">
                        <a:spcBef>
                          <a:spcPts val="0"/>
                        </a:spcBef>
                        <a:spcAft>
                          <a:spcPts val="0"/>
                        </a:spcAft>
                      </a:pPr>
                      <a:r>
                        <a:rPr lang="en-US" sz="2400" i="1" dirty="0">
                          <a:solidFill>
                            <a:srgbClr val="FBE4D5"/>
                          </a:solidFill>
                          <a:effectLst/>
                          <a:latin typeface="Century Gothic" charset="0"/>
                          <a:ea typeface="Times New Roman" charset="0"/>
                        </a:rPr>
                        <a:t>- Short acting (4 </a:t>
                      </a:r>
                      <a:r>
                        <a:rPr lang="en-US" sz="2400" i="1" dirty="0" err="1">
                          <a:solidFill>
                            <a:srgbClr val="FBE4D5"/>
                          </a:solidFill>
                          <a:effectLst/>
                          <a:latin typeface="Century Gothic" charset="0"/>
                          <a:ea typeface="Times New Roman" charset="0"/>
                        </a:rPr>
                        <a:t>hrs</a:t>
                      </a:r>
                      <a:r>
                        <a:rPr lang="en-US" sz="2400" i="1" dirty="0">
                          <a:solidFill>
                            <a:srgbClr val="FBE4D5"/>
                          </a:solidFill>
                          <a:effectLst/>
                          <a:latin typeface="Century Gothic" charset="0"/>
                          <a:ea typeface="Times New Roman" charset="0"/>
                        </a:rPr>
                        <a:t>).</a:t>
                      </a:r>
                      <a:endParaRPr lang="en-US" sz="2400" dirty="0">
                        <a:effectLst/>
                        <a:latin typeface="Times New Roman" charset="0"/>
                        <a:ea typeface="Calibri" charset="0"/>
                      </a:endParaRPr>
                    </a:p>
                    <a:p>
                      <a:pPr marL="0" marR="0">
                        <a:spcBef>
                          <a:spcPts val="0"/>
                        </a:spcBef>
                        <a:spcAft>
                          <a:spcPts val="0"/>
                        </a:spcAft>
                      </a:pPr>
                      <a:r>
                        <a:rPr lang="en-US" sz="2400" i="1" dirty="0">
                          <a:effectLst/>
                          <a:latin typeface="Century Gothic" charset="0"/>
                          <a:ea typeface="Times New Roman" charset="0"/>
                        </a:rPr>
                        <a:t> </a:t>
                      </a:r>
                      <a:endParaRPr lang="en-US" sz="2400" dirty="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2400" i="1" dirty="0">
                          <a:effectLst/>
                          <a:latin typeface="Century Gothic" charset="0"/>
                          <a:ea typeface="Times New Roman" charset="0"/>
                        </a:rPr>
                        <a:t>- Vasodilatation of blood vessels (α1 block).</a:t>
                      </a:r>
                      <a:endParaRPr lang="en-US" sz="2400" dirty="0">
                        <a:effectLst/>
                        <a:latin typeface="Times New Roman" charset="0"/>
                        <a:ea typeface="Calibri" charset="0"/>
                      </a:endParaRPr>
                    </a:p>
                    <a:p>
                      <a:pPr marL="0" marR="0">
                        <a:spcBef>
                          <a:spcPts val="0"/>
                        </a:spcBef>
                        <a:spcAft>
                          <a:spcPts val="0"/>
                        </a:spcAft>
                      </a:pPr>
                      <a:r>
                        <a:rPr lang="en-US" sz="2400" i="1" dirty="0">
                          <a:effectLst/>
                          <a:latin typeface="Century Gothic" charset="0"/>
                          <a:ea typeface="Times New Roman" charset="0"/>
                        </a:rPr>
                        <a:t>- Decrease peripheral vascular resistance.</a:t>
                      </a:r>
                      <a:endParaRPr lang="en-US" sz="2400" dirty="0">
                        <a:effectLst/>
                        <a:latin typeface="Times New Roman" charset="0"/>
                        <a:ea typeface="Calibri" charset="0"/>
                      </a:endParaRPr>
                    </a:p>
                    <a:p>
                      <a:pPr marL="0" marR="0">
                        <a:spcBef>
                          <a:spcPts val="0"/>
                        </a:spcBef>
                        <a:spcAft>
                          <a:spcPts val="0"/>
                        </a:spcAft>
                      </a:pPr>
                      <a:r>
                        <a:rPr lang="en-US" sz="2400" i="1" dirty="0">
                          <a:effectLst/>
                          <a:latin typeface="Century Gothic" charset="0"/>
                          <a:ea typeface="Times New Roman" charset="0"/>
                        </a:rPr>
                        <a:t>-Postural hypotension.</a:t>
                      </a:r>
                      <a:endParaRPr lang="en-US" sz="2400" dirty="0">
                        <a:effectLst/>
                        <a:latin typeface="Times New Roman" charset="0"/>
                        <a:ea typeface="Calibri" charset="0"/>
                      </a:endParaRPr>
                    </a:p>
                    <a:p>
                      <a:pPr marL="0" marR="0">
                        <a:spcBef>
                          <a:spcPts val="0"/>
                        </a:spcBef>
                        <a:spcAft>
                          <a:spcPts val="0"/>
                        </a:spcAft>
                      </a:pPr>
                      <a:r>
                        <a:rPr lang="en-US" sz="2400" i="1" dirty="0">
                          <a:effectLst/>
                          <a:latin typeface="Century Gothic" charset="0"/>
                          <a:ea typeface="Times New Roman" charset="0"/>
                        </a:rPr>
                        <a:t>- Increase in GIT motility and secretions.</a:t>
                      </a:r>
                      <a:endParaRPr lang="en-US" sz="2400" dirty="0">
                        <a:effectLst/>
                        <a:latin typeface="Times New Roman" charset="0"/>
                        <a:ea typeface="Calibri" charset="0"/>
                      </a:endParaRPr>
                    </a:p>
                    <a:p>
                      <a:pPr marL="0" marR="0" algn="ctr">
                        <a:spcBef>
                          <a:spcPts val="0"/>
                        </a:spcBef>
                        <a:spcAft>
                          <a:spcPts val="0"/>
                        </a:spcAft>
                      </a:pPr>
                      <a:r>
                        <a:rPr lang="en-US" sz="2400" i="1" dirty="0">
                          <a:effectLst/>
                          <a:latin typeface="Century Gothic" charset="0"/>
                          <a:ea typeface="Times New Roman" charset="0"/>
                        </a:rPr>
                        <a:t>- Increase cardiac output (α2 block).-</a:t>
                      </a:r>
                      <a:r>
                        <a:rPr lang="en-US" sz="2400" i="1" dirty="0">
                          <a:solidFill>
                            <a:srgbClr val="9CC2E5"/>
                          </a:solidFill>
                          <a:effectLst/>
                          <a:latin typeface="Century Gothic" charset="0"/>
                          <a:ea typeface="Times New Roman" charset="0"/>
                        </a:rPr>
                        <a:t>check slide </a:t>
                      </a:r>
                      <a:r>
                        <a:rPr lang="en-US" sz="2400" i="1" dirty="0" smtClean="0">
                          <a:solidFill>
                            <a:srgbClr val="9CC2E5"/>
                          </a:solidFill>
                          <a:effectLst/>
                          <a:latin typeface="Century Gothic" charset="0"/>
                          <a:ea typeface="Times New Roman" charset="0"/>
                        </a:rPr>
                        <a:t>6 </a:t>
                      </a:r>
                      <a:r>
                        <a:rPr lang="en-US" sz="2400" i="1" dirty="0">
                          <a:solidFill>
                            <a:srgbClr val="9CC2E5"/>
                          </a:solidFill>
                          <a:effectLst/>
                          <a:latin typeface="Century Gothic" charset="0"/>
                          <a:ea typeface="Times New Roman" charset="0"/>
                        </a:rPr>
                        <a:t>to see the cause </a:t>
                      </a:r>
                      <a:endParaRPr lang="en-US" sz="2400" dirty="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2400" i="1" dirty="0">
                          <a:effectLst/>
                          <a:latin typeface="Century Gothic" charset="0"/>
                          <a:ea typeface="Times New Roman" charset="0"/>
                        </a:rPr>
                        <a:t>-Postural hypotension and syncope. -Tachycardia </a:t>
                      </a:r>
                      <a:endParaRPr lang="en-US" sz="2400" dirty="0">
                        <a:effectLst/>
                        <a:latin typeface="Times New Roman" charset="0"/>
                        <a:ea typeface="Calibri" charset="0"/>
                      </a:endParaRPr>
                    </a:p>
                    <a:p>
                      <a:pPr marL="0" marR="0">
                        <a:spcBef>
                          <a:spcPts val="0"/>
                        </a:spcBef>
                        <a:spcAft>
                          <a:spcPts val="0"/>
                        </a:spcAft>
                      </a:pPr>
                      <a:r>
                        <a:rPr lang="en-US" sz="2400" i="1" dirty="0">
                          <a:effectLst/>
                          <a:latin typeface="Century Gothic" charset="0"/>
                          <a:ea typeface="Times New Roman" charset="0"/>
                        </a:rPr>
                        <a:t>-Headache </a:t>
                      </a:r>
                      <a:endParaRPr lang="en-US" sz="2400" dirty="0">
                        <a:effectLst/>
                        <a:latin typeface="Times New Roman" charset="0"/>
                        <a:ea typeface="Calibri" charset="0"/>
                      </a:endParaRPr>
                    </a:p>
                    <a:p>
                      <a:pPr marL="0" marR="0">
                        <a:spcBef>
                          <a:spcPts val="0"/>
                        </a:spcBef>
                        <a:spcAft>
                          <a:spcPts val="0"/>
                        </a:spcAft>
                      </a:pPr>
                      <a:r>
                        <a:rPr lang="en-US" sz="2400" i="1" dirty="0">
                          <a:effectLst/>
                          <a:latin typeface="Century Gothic" charset="0"/>
                          <a:ea typeface="Times New Roman" charset="0"/>
                        </a:rPr>
                        <a:t>- Nasal stuffiness or congestion </a:t>
                      </a:r>
                      <a:endParaRPr lang="en-US" sz="2400" dirty="0">
                        <a:effectLst/>
                        <a:latin typeface="Times New Roman" charset="0"/>
                        <a:ea typeface="Calibri" charset="0"/>
                      </a:endParaRPr>
                    </a:p>
                    <a:p>
                      <a:pPr marL="0" marR="0">
                        <a:spcBef>
                          <a:spcPts val="0"/>
                        </a:spcBef>
                        <a:spcAft>
                          <a:spcPts val="0"/>
                        </a:spcAft>
                      </a:pPr>
                      <a:r>
                        <a:rPr lang="en-US" sz="2400" i="1" dirty="0">
                          <a:effectLst/>
                          <a:latin typeface="Century Gothic" charset="0"/>
                          <a:ea typeface="Times New Roman" charset="0"/>
                        </a:rPr>
                        <a:t>- Vertigo &amp; drowsiness </a:t>
                      </a:r>
                      <a:endParaRPr lang="en-US" sz="2400" dirty="0">
                        <a:effectLst/>
                        <a:latin typeface="Times New Roman" charset="0"/>
                        <a:ea typeface="Calibri" charset="0"/>
                      </a:endParaRPr>
                    </a:p>
                    <a:p>
                      <a:pPr marL="0" marR="0">
                        <a:spcBef>
                          <a:spcPts val="0"/>
                        </a:spcBef>
                        <a:spcAft>
                          <a:spcPts val="0"/>
                        </a:spcAft>
                      </a:pPr>
                      <a:r>
                        <a:rPr lang="en-US" sz="2400" i="1" dirty="0">
                          <a:effectLst/>
                          <a:latin typeface="Century Gothic" charset="0"/>
                          <a:ea typeface="Times New Roman" charset="0"/>
                        </a:rPr>
                        <a:t>- Male sexual dysfunction (inhibits ejaculation).</a:t>
                      </a:r>
                      <a:endParaRPr lang="en-US" sz="2400" dirty="0">
                        <a:effectLst/>
                        <a:latin typeface="Times New Roman" charset="0"/>
                        <a:ea typeface="Calibri" charset="0"/>
                      </a:endParaRPr>
                    </a:p>
                    <a:p>
                      <a:pPr marL="0" marR="0" algn="ctr">
                        <a:spcBef>
                          <a:spcPts val="0"/>
                        </a:spcBef>
                        <a:spcAft>
                          <a:spcPts val="0"/>
                        </a:spcAft>
                      </a:pPr>
                      <a:r>
                        <a:rPr lang="en-US" sz="2400" i="1" dirty="0">
                          <a:effectLst/>
                          <a:latin typeface="Century Gothic" charset="0"/>
                          <a:ea typeface="Calibri" charset="0"/>
                        </a:rPr>
                        <a:t> </a:t>
                      </a:r>
                      <a:endParaRPr lang="en-US" sz="2400" dirty="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2400" i="1">
                          <a:effectLst/>
                          <a:latin typeface="Century Gothic" charset="0"/>
                          <a:ea typeface="Times New Roman" charset="0"/>
                        </a:rPr>
                        <a:t>Pheochromocytoma: Before surgical removal to protect against hypertensive crisis. </a:t>
                      </a:r>
                      <a:endParaRPr lang="en-US" sz="2400">
                        <a:effectLst/>
                        <a:latin typeface="Times New Roman" charset="0"/>
                        <a:ea typeface="Calibri" charset="0"/>
                      </a:endParaRPr>
                    </a:p>
                    <a:p>
                      <a:pPr marL="0" marR="0" algn="ctr">
                        <a:spcBef>
                          <a:spcPts val="0"/>
                        </a:spcBef>
                        <a:spcAft>
                          <a:spcPts val="0"/>
                        </a:spcAft>
                      </a:pPr>
                      <a:r>
                        <a:rPr lang="en-US" sz="2400" i="1">
                          <a:effectLst/>
                          <a:latin typeface="Century Gothic" charset="0"/>
                          <a:ea typeface="Calibri" charset="0"/>
                        </a:rPr>
                        <a:t> </a:t>
                      </a:r>
                      <a:endParaRPr lang="en-US" sz="240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2400" i="1">
                          <a:effectLst/>
                          <a:latin typeface="Century Gothic" charset="0"/>
                          <a:ea typeface="Times New Roman" charset="0"/>
                        </a:rPr>
                        <a:t>patients with decreased coronary perfusion.</a:t>
                      </a:r>
                      <a:endParaRPr lang="en-US" sz="2400">
                        <a:effectLst/>
                        <a:latin typeface="Times New Roman" charset="0"/>
                        <a:ea typeface="Calibri" charset="0"/>
                      </a:endParaRPr>
                    </a:p>
                    <a:p>
                      <a:pPr marL="0" marR="0" algn="ctr">
                        <a:spcBef>
                          <a:spcPts val="0"/>
                        </a:spcBef>
                        <a:spcAft>
                          <a:spcPts val="0"/>
                        </a:spcAft>
                      </a:pPr>
                      <a:r>
                        <a:rPr lang="en-US" sz="2400" i="1">
                          <a:effectLst/>
                          <a:latin typeface="Century Gothic" charset="0"/>
                          <a:ea typeface="Calibri" charset="0"/>
                        </a:rPr>
                        <a:t> </a:t>
                      </a:r>
                      <a:endParaRPr lang="en-US" sz="240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446460">
                <a:tc>
                  <a:txBody>
                    <a:bodyPr/>
                    <a:lstStyle/>
                    <a:p>
                      <a:pPr marL="0" marR="0">
                        <a:spcBef>
                          <a:spcPts val="0"/>
                        </a:spcBef>
                        <a:spcAft>
                          <a:spcPts val="0"/>
                        </a:spcAft>
                      </a:pPr>
                      <a:r>
                        <a:rPr lang="en-US" sz="3200" i="1" dirty="0" smtClean="0">
                          <a:effectLst/>
                          <a:highlight>
                            <a:srgbClr val="00FF00"/>
                          </a:highlight>
                          <a:latin typeface="Century Gothic" charset="0"/>
                          <a:ea typeface="Times New Roman" charset="0"/>
                        </a:rPr>
                        <a:t>α1-selective</a:t>
                      </a:r>
                      <a:endParaRPr lang="en-US" sz="3200" dirty="0">
                        <a:effectLst/>
                        <a:latin typeface="Times New Roman" charset="0"/>
                        <a:ea typeface="Calibri" charset="0"/>
                      </a:endParaRPr>
                    </a:p>
                    <a:p>
                      <a:pPr marL="342900" marR="0" indent="-342900">
                        <a:spcBef>
                          <a:spcPts val="0"/>
                        </a:spcBef>
                        <a:spcAft>
                          <a:spcPts val="0"/>
                        </a:spcAft>
                        <a:buFont typeface="Wingdings" charset="2"/>
                        <a:buChar char="q"/>
                      </a:pPr>
                      <a:r>
                        <a:rPr lang="en-US" sz="2400" i="1" dirty="0" err="1">
                          <a:effectLst/>
                          <a:latin typeface="Century Gothic" charset="0"/>
                          <a:ea typeface="Times New Roman" charset="0"/>
                        </a:rPr>
                        <a:t>Prazosin</a:t>
                      </a:r>
                      <a:r>
                        <a:rPr lang="en-US" sz="2400" i="1" dirty="0">
                          <a:effectLst/>
                          <a:latin typeface="Century Gothic" charset="0"/>
                          <a:ea typeface="Times New Roman" charset="0"/>
                        </a:rPr>
                        <a:t> </a:t>
                      </a:r>
                      <a:r>
                        <a:rPr lang="en-US" sz="2400" i="1" dirty="0">
                          <a:solidFill>
                            <a:srgbClr val="FBE4D5"/>
                          </a:solidFill>
                          <a:effectLst/>
                          <a:latin typeface="Century Gothic" charset="0"/>
                          <a:ea typeface="Times New Roman" charset="0"/>
                        </a:rPr>
                        <a:t>short half-life.</a:t>
                      </a:r>
                      <a:endParaRPr lang="en-US" sz="2400" dirty="0">
                        <a:effectLst/>
                        <a:latin typeface="Times New Roman" charset="0"/>
                        <a:ea typeface="Calibri" charset="0"/>
                      </a:endParaRPr>
                    </a:p>
                    <a:p>
                      <a:pPr marL="342900" marR="0" indent="-342900">
                        <a:spcBef>
                          <a:spcPts val="0"/>
                        </a:spcBef>
                        <a:spcAft>
                          <a:spcPts val="0"/>
                        </a:spcAft>
                        <a:buFont typeface="Wingdings" charset="2"/>
                        <a:buChar char="q"/>
                      </a:pPr>
                      <a:r>
                        <a:rPr lang="en-US" sz="2400" i="1" dirty="0" smtClean="0">
                          <a:effectLst/>
                          <a:latin typeface="Century Gothic" charset="0"/>
                          <a:ea typeface="Times New Roman" charset="0"/>
                        </a:rPr>
                        <a:t>Doxazosin</a:t>
                      </a:r>
                      <a:r>
                        <a:rPr lang="en-US" sz="2400" i="1" dirty="0">
                          <a:effectLst/>
                          <a:latin typeface="Century Gothic" charset="0"/>
                          <a:ea typeface="Times New Roman" charset="0"/>
                        </a:rPr>
                        <a:t>, </a:t>
                      </a:r>
                      <a:r>
                        <a:rPr lang="en-US" sz="2400" i="1" dirty="0">
                          <a:solidFill>
                            <a:srgbClr val="FBE4D5"/>
                          </a:solidFill>
                          <a:effectLst/>
                          <a:latin typeface="Century Gothic" charset="0"/>
                          <a:ea typeface="Times New Roman" charset="0"/>
                        </a:rPr>
                        <a:t>long half lives.</a:t>
                      </a:r>
                      <a:endParaRPr lang="en-US" sz="2400" dirty="0">
                        <a:effectLst/>
                        <a:latin typeface="Times New Roman" charset="0"/>
                        <a:ea typeface="Calibri" charset="0"/>
                      </a:endParaRPr>
                    </a:p>
                    <a:p>
                      <a:pPr marL="342900" marR="0" indent="-342900">
                        <a:spcBef>
                          <a:spcPts val="0"/>
                        </a:spcBef>
                        <a:spcAft>
                          <a:spcPts val="0"/>
                        </a:spcAft>
                        <a:buFont typeface="Wingdings" charset="2"/>
                        <a:buChar char="q"/>
                      </a:pPr>
                      <a:r>
                        <a:rPr lang="en-US" sz="2400" i="1" dirty="0">
                          <a:effectLst/>
                          <a:latin typeface="Century Gothic" charset="0"/>
                          <a:ea typeface="Times New Roman" charset="0"/>
                        </a:rPr>
                        <a:t>Terazosin </a:t>
                      </a:r>
                      <a:r>
                        <a:rPr lang="en-US" sz="2400" i="1" dirty="0">
                          <a:solidFill>
                            <a:srgbClr val="FBE4D5"/>
                          </a:solidFill>
                          <a:effectLst/>
                          <a:latin typeface="Century Gothic" charset="0"/>
                          <a:ea typeface="Times New Roman" charset="0"/>
                        </a:rPr>
                        <a:t>long half </a:t>
                      </a:r>
                      <a:r>
                        <a:rPr lang="en-US" sz="2400" i="1" dirty="0" smtClean="0">
                          <a:solidFill>
                            <a:srgbClr val="FBE4D5"/>
                          </a:solidFill>
                          <a:effectLst/>
                          <a:latin typeface="Century Gothic" charset="0"/>
                          <a:ea typeface="Times New Roman" charset="0"/>
                        </a:rPr>
                        <a:t>lives</a:t>
                      </a:r>
                      <a:r>
                        <a:rPr lang="en-US" sz="2400" i="1" dirty="0">
                          <a:solidFill>
                            <a:schemeClr val="tx1"/>
                          </a:solidFill>
                          <a:effectLst/>
                          <a:latin typeface="Century Gothic" charset="0"/>
                          <a:ea typeface="Times New Roman" charset="0"/>
                        </a:rPr>
                        <a:t>.</a:t>
                      </a:r>
                      <a:endParaRPr lang="en-US" sz="2400" dirty="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2400" i="1" dirty="0">
                          <a:effectLst/>
                          <a:latin typeface="Century Gothic" charset="0"/>
                          <a:ea typeface="Calibri" charset="0"/>
                        </a:rPr>
                        <a:t>-</a:t>
                      </a:r>
                      <a:r>
                        <a:rPr lang="en-US" sz="2400" i="1" dirty="0">
                          <a:effectLst/>
                          <a:latin typeface="Century Gothic" charset="0"/>
                          <a:ea typeface="Times New Roman" charset="0"/>
                        </a:rPr>
                        <a:t> Vasodilatation due to relaxation of arterial and venous smooth muscles. </a:t>
                      </a:r>
                      <a:endParaRPr lang="en-US" sz="2400" dirty="0">
                        <a:effectLst/>
                        <a:latin typeface="Times New Roman" charset="0"/>
                        <a:ea typeface="Calibri" charset="0"/>
                      </a:endParaRPr>
                    </a:p>
                    <a:p>
                      <a:pPr marL="0" marR="0">
                        <a:spcBef>
                          <a:spcPts val="0"/>
                        </a:spcBef>
                        <a:spcAft>
                          <a:spcPts val="0"/>
                        </a:spcAft>
                      </a:pPr>
                      <a:r>
                        <a:rPr lang="en-US" sz="2400" i="1" dirty="0">
                          <a:effectLst/>
                          <a:latin typeface="Century Gothic" charset="0"/>
                          <a:ea typeface="Times New Roman" charset="0"/>
                        </a:rPr>
                        <a:t>- Fall in arterial pressure with less tachycardia than with non-selective α- blockers. </a:t>
                      </a:r>
                      <a:endParaRPr lang="en-US" sz="2400" dirty="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2400" i="1">
                          <a:effectLst/>
                          <a:latin typeface="Century Gothic" charset="0"/>
                          <a:ea typeface="Calibri" charset="0"/>
                        </a:rPr>
                        <a:t>-</a:t>
                      </a:r>
                      <a:endParaRPr lang="en-US" sz="240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2400" i="1">
                          <a:effectLst/>
                          <a:latin typeface="Century Gothic" charset="0"/>
                          <a:ea typeface="Calibri" charset="0"/>
                        </a:rPr>
                        <a:t>-</a:t>
                      </a:r>
                      <a:r>
                        <a:rPr lang="en-US" sz="2400" i="1">
                          <a:effectLst/>
                          <a:latin typeface="Century Gothic" charset="0"/>
                          <a:ea typeface="Times New Roman" charset="0"/>
                        </a:rPr>
                        <a:t> Treatment of hypertension</a:t>
                      </a:r>
                      <a:endParaRPr lang="en-US" sz="2400">
                        <a:effectLst/>
                        <a:latin typeface="Times New Roman" charset="0"/>
                        <a:ea typeface="Calibri" charset="0"/>
                      </a:endParaRPr>
                    </a:p>
                    <a:p>
                      <a:pPr marL="0" marR="0">
                        <a:spcBef>
                          <a:spcPts val="0"/>
                        </a:spcBef>
                        <a:spcAft>
                          <a:spcPts val="0"/>
                        </a:spcAft>
                      </a:pPr>
                      <a:r>
                        <a:rPr lang="en-US" sz="2400" i="1">
                          <a:effectLst/>
                          <a:latin typeface="Century Gothic" charset="0"/>
                          <a:ea typeface="Times New Roman" charset="0"/>
                        </a:rPr>
                        <a:t>- Urinary retention associated with benign prostatic hyperplasia. </a:t>
                      </a:r>
                      <a:endParaRPr lang="en-US" sz="2400">
                        <a:effectLst/>
                        <a:latin typeface="Times New Roman" charset="0"/>
                        <a:ea typeface="Calibri" charset="0"/>
                      </a:endParaRPr>
                    </a:p>
                    <a:p>
                      <a:pPr marL="0" marR="0">
                        <a:spcBef>
                          <a:spcPts val="0"/>
                        </a:spcBef>
                        <a:spcAft>
                          <a:spcPts val="0"/>
                        </a:spcAft>
                      </a:pPr>
                      <a:r>
                        <a:rPr lang="en-US" sz="2400" i="1">
                          <a:effectLst/>
                          <a:latin typeface="Century Gothic" charset="0"/>
                          <a:ea typeface="Times New Roman" charset="0"/>
                        </a:rPr>
                        <a:t> - Reynaud's disease.</a:t>
                      </a:r>
                      <a:endParaRPr lang="en-US" sz="2400">
                        <a:effectLst/>
                        <a:latin typeface="Times New Roman" charset="0"/>
                        <a:ea typeface="Calibri" charset="0"/>
                      </a:endParaRPr>
                    </a:p>
                    <a:p>
                      <a:pPr marL="0" marR="0">
                        <a:spcBef>
                          <a:spcPts val="0"/>
                        </a:spcBef>
                        <a:spcAft>
                          <a:spcPts val="0"/>
                        </a:spcAft>
                      </a:pPr>
                      <a:r>
                        <a:rPr lang="en-US" sz="2400" i="1">
                          <a:effectLst/>
                          <a:latin typeface="Century Gothic" charset="0"/>
                          <a:ea typeface="Times New Roman" charset="0"/>
                        </a:rPr>
                        <a:t> </a:t>
                      </a:r>
                      <a:endParaRPr lang="en-US" sz="2400">
                        <a:effectLst/>
                        <a:latin typeface="Times New Roman" charset="0"/>
                        <a:ea typeface="Calibri" charset="0"/>
                      </a:endParaRPr>
                    </a:p>
                    <a:p>
                      <a:pPr marL="0" marR="0" algn="ctr">
                        <a:spcBef>
                          <a:spcPts val="0"/>
                        </a:spcBef>
                        <a:spcAft>
                          <a:spcPts val="0"/>
                        </a:spcAft>
                      </a:pPr>
                      <a:r>
                        <a:rPr lang="en-US" sz="2400" i="1">
                          <a:effectLst/>
                          <a:latin typeface="Century Gothic" charset="0"/>
                          <a:ea typeface="Calibri" charset="0"/>
                        </a:rPr>
                        <a:t> </a:t>
                      </a:r>
                      <a:endParaRPr lang="en-US" sz="240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2400" i="1">
                          <a:effectLst/>
                          <a:latin typeface="Century Gothic" charset="0"/>
                          <a:ea typeface="Calibri" charset="0"/>
                        </a:rPr>
                        <a:t>-</a:t>
                      </a:r>
                      <a:endParaRPr lang="en-US" sz="240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096965">
                <a:tc>
                  <a:txBody>
                    <a:bodyPr/>
                    <a:lstStyle/>
                    <a:p>
                      <a:pPr marL="0" marR="0">
                        <a:spcBef>
                          <a:spcPts val="0"/>
                        </a:spcBef>
                        <a:spcAft>
                          <a:spcPts val="0"/>
                        </a:spcAft>
                      </a:pPr>
                      <a:r>
                        <a:rPr lang="en-US" sz="3200" i="1" dirty="0" smtClean="0">
                          <a:effectLst/>
                          <a:highlight>
                            <a:srgbClr val="00FF00"/>
                          </a:highlight>
                          <a:latin typeface="Century Gothic" charset="0"/>
                          <a:ea typeface="Times New Roman" charset="0"/>
                        </a:rPr>
                        <a:t>selective α1A</a:t>
                      </a:r>
                      <a:r>
                        <a:rPr lang="en-US" sz="3200" i="1" dirty="0" smtClean="0">
                          <a:effectLst/>
                          <a:latin typeface="Century Gothic" charset="0"/>
                          <a:ea typeface="Times New Roman" charset="0"/>
                        </a:rPr>
                        <a:t>*</a:t>
                      </a:r>
                      <a:endParaRPr lang="en-US" sz="3200" dirty="0" smtClean="0">
                        <a:effectLst/>
                        <a:latin typeface="Times New Roman" charset="0"/>
                        <a:ea typeface="Calibri" charset="0"/>
                      </a:endParaRPr>
                    </a:p>
                    <a:p>
                      <a:pPr marL="342900" marR="0" indent="-342900">
                        <a:spcBef>
                          <a:spcPts val="0"/>
                        </a:spcBef>
                        <a:spcAft>
                          <a:spcPts val="0"/>
                        </a:spcAft>
                        <a:buFont typeface="Wingdings" charset="2"/>
                        <a:buChar char="q"/>
                      </a:pPr>
                      <a:r>
                        <a:rPr lang="en-US" sz="2400" i="1" dirty="0" err="1" smtClean="0">
                          <a:effectLst/>
                          <a:latin typeface="Century Gothic" charset="0"/>
                          <a:ea typeface="Times New Roman" charset="0"/>
                        </a:rPr>
                        <a:t>Tamsulosin</a:t>
                      </a:r>
                      <a:endParaRPr lang="en-US" sz="2400" dirty="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2400" i="1">
                          <a:effectLst/>
                          <a:latin typeface="Century Gothic" charset="0"/>
                          <a:ea typeface="Times New Roman" charset="0"/>
                        </a:rPr>
                        <a:t>- relaxation of smooth muscles of bladder neck &amp; prostate →improve urine flow.</a:t>
                      </a:r>
                      <a:endParaRPr lang="en-US" sz="2400">
                        <a:effectLst/>
                        <a:latin typeface="Times New Roman" charset="0"/>
                        <a:ea typeface="Calibri" charset="0"/>
                      </a:endParaRPr>
                    </a:p>
                    <a:p>
                      <a:pPr marL="0" marR="0">
                        <a:spcBef>
                          <a:spcPts val="0"/>
                        </a:spcBef>
                        <a:spcAft>
                          <a:spcPts val="0"/>
                        </a:spcAft>
                      </a:pPr>
                      <a:r>
                        <a:rPr lang="en-US" sz="2400" i="1">
                          <a:effectLst/>
                          <a:latin typeface="Century Gothic" charset="0"/>
                          <a:ea typeface="Times New Roman" charset="0"/>
                        </a:rPr>
                        <a:t>-Has minimal effect on blood pressure.</a:t>
                      </a:r>
                      <a:endParaRPr lang="en-US" sz="240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2400" i="1">
                          <a:effectLst/>
                          <a:latin typeface="Century Gothic" charset="0"/>
                          <a:ea typeface="Times New Roman" charset="0"/>
                        </a:rPr>
                        <a:t>as before with non selective but to a lesser degree </a:t>
                      </a:r>
                      <a:endParaRPr lang="en-US" sz="2400">
                        <a:effectLst/>
                        <a:latin typeface="Times New Roman" charset="0"/>
                        <a:ea typeface="Calibri" charset="0"/>
                      </a:endParaRPr>
                    </a:p>
                    <a:p>
                      <a:pPr marL="0" marR="0" algn="ctr">
                        <a:spcBef>
                          <a:spcPts val="0"/>
                        </a:spcBef>
                        <a:spcAft>
                          <a:spcPts val="0"/>
                        </a:spcAft>
                      </a:pPr>
                      <a:r>
                        <a:rPr lang="en-US" sz="2400" i="1">
                          <a:effectLst/>
                          <a:latin typeface="Century Gothic" charset="0"/>
                          <a:ea typeface="Calibri" charset="0"/>
                        </a:rPr>
                        <a:t> </a:t>
                      </a:r>
                      <a:endParaRPr lang="en-US" sz="240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2400" i="1">
                          <a:effectLst/>
                          <a:latin typeface="Century Gothic" charset="0"/>
                          <a:ea typeface="Times New Roman" charset="0"/>
                        </a:rPr>
                        <a:t>-Treatment of benign prostatic hypertrophy (BPH).</a:t>
                      </a:r>
                      <a:endParaRPr lang="en-US" sz="2400">
                        <a:effectLst/>
                        <a:latin typeface="Times New Roman" charset="0"/>
                        <a:ea typeface="Calibri" charset="0"/>
                      </a:endParaRPr>
                    </a:p>
                    <a:p>
                      <a:pPr marL="0" marR="0">
                        <a:spcBef>
                          <a:spcPts val="0"/>
                        </a:spcBef>
                        <a:spcAft>
                          <a:spcPts val="0"/>
                        </a:spcAft>
                      </a:pPr>
                      <a:r>
                        <a:rPr lang="en-US" sz="2400" i="1">
                          <a:effectLst/>
                          <a:latin typeface="Century Gothic" charset="0"/>
                          <a:ea typeface="Times New Roman" charset="0"/>
                        </a:rPr>
                        <a:t>- Help with the passage of kidney stones</a:t>
                      </a:r>
                      <a:endParaRPr lang="en-US" sz="2400">
                        <a:effectLst/>
                        <a:latin typeface="Times New Roman" charset="0"/>
                        <a:ea typeface="Calibri" charset="0"/>
                      </a:endParaRPr>
                    </a:p>
                    <a:p>
                      <a:pPr marL="0" marR="0">
                        <a:spcBef>
                          <a:spcPts val="0"/>
                        </a:spcBef>
                        <a:spcAft>
                          <a:spcPts val="0"/>
                        </a:spcAft>
                      </a:pPr>
                      <a:r>
                        <a:rPr lang="en-US" sz="2400" i="1">
                          <a:effectLst/>
                          <a:latin typeface="Century Gothic" charset="0"/>
                          <a:ea typeface="Times New Roman" charset="0"/>
                        </a:rPr>
                        <a:t> </a:t>
                      </a:r>
                      <a:endParaRPr lang="en-US" sz="2400">
                        <a:effectLst/>
                        <a:latin typeface="Times New Roman" charset="0"/>
                        <a:ea typeface="Calibri" charset="0"/>
                      </a:endParaRPr>
                    </a:p>
                    <a:p>
                      <a:pPr marL="0" marR="0" algn="ctr">
                        <a:spcBef>
                          <a:spcPts val="0"/>
                        </a:spcBef>
                        <a:spcAft>
                          <a:spcPts val="0"/>
                        </a:spcAft>
                      </a:pPr>
                      <a:r>
                        <a:rPr lang="en-US" sz="2400" i="1">
                          <a:effectLst/>
                          <a:latin typeface="Century Gothic" charset="0"/>
                          <a:ea typeface="Calibri" charset="0"/>
                        </a:rPr>
                        <a:t> </a:t>
                      </a:r>
                      <a:endParaRPr lang="en-US" sz="240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2400" i="1">
                          <a:effectLst/>
                          <a:latin typeface="Century Gothic" charset="0"/>
                          <a:ea typeface="Calibri" charset="0"/>
                        </a:rPr>
                        <a:t>-</a:t>
                      </a:r>
                      <a:endParaRPr lang="en-US" sz="240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096965">
                <a:tc>
                  <a:txBody>
                    <a:bodyPr/>
                    <a:lstStyle/>
                    <a:p>
                      <a:pPr marL="0" marR="0">
                        <a:spcBef>
                          <a:spcPts val="0"/>
                        </a:spcBef>
                        <a:spcAft>
                          <a:spcPts val="0"/>
                        </a:spcAft>
                      </a:pPr>
                      <a:r>
                        <a:rPr lang="en-US" sz="3200" i="1" dirty="0">
                          <a:effectLst/>
                          <a:highlight>
                            <a:srgbClr val="FF0000"/>
                          </a:highlight>
                          <a:latin typeface="Century Gothic" charset="0"/>
                          <a:ea typeface="Times New Roman" charset="0"/>
                        </a:rPr>
                        <a:t>α2-selective</a:t>
                      </a:r>
                      <a:r>
                        <a:rPr lang="en-US" sz="3200" i="1" dirty="0">
                          <a:effectLst/>
                          <a:latin typeface="Century Gothic" charset="0"/>
                          <a:ea typeface="Times New Roman" charset="0"/>
                        </a:rPr>
                        <a:t> </a:t>
                      </a:r>
                      <a:endParaRPr lang="en-US" sz="3200" dirty="0">
                        <a:effectLst/>
                        <a:latin typeface="Times New Roman" charset="0"/>
                        <a:ea typeface="Calibri" charset="0"/>
                      </a:endParaRPr>
                    </a:p>
                    <a:p>
                      <a:pPr marL="342900" marR="0" indent="-342900">
                        <a:spcBef>
                          <a:spcPts val="0"/>
                        </a:spcBef>
                        <a:spcAft>
                          <a:spcPts val="0"/>
                        </a:spcAft>
                        <a:buFont typeface="Wingdings" charset="2"/>
                        <a:buChar char="q"/>
                      </a:pPr>
                      <a:r>
                        <a:rPr lang="en-US" sz="2400" i="1" dirty="0" err="1">
                          <a:effectLst/>
                          <a:latin typeface="Century Gothic" charset="0"/>
                          <a:ea typeface="Times New Roman" charset="0"/>
                        </a:rPr>
                        <a:t>Yohimbine</a:t>
                      </a:r>
                      <a:r>
                        <a:rPr lang="en-US" sz="2400" i="1" dirty="0">
                          <a:effectLst/>
                          <a:latin typeface="Century Gothic" charset="0"/>
                          <a:ea typeface="Times New Roman" charset="0"/>
                        </a:rPr>
                        <a:t> </a:t>
                      </a:r>
                      <a:endParaRPr lang="en-US" sz="2400" dirty="0">
                        <a:effectLst/>
                        <a:latin typeface="Times New Roman" charset="0"/>
                        <a:ea typeface="Calibri" charset="0"/>
                      </a:endParaRPr>
                    </a:p>
                    <a:p>
                      <a:pPr marL="0" marR="0">
                        <a:spcBef>
                          <a:spcPts val="0"/>
                        </a:spcBef>
                        <a:spcAft>
                          <a:spcPts val="0"/>
                        </a:spcAft>
                      </a:pPr>
                      <a:r>
                        <a:rPr lang="en-US" sz="2400" i="1" dirty="0">
                          <a:effectLst/>
                          <a:latin typeface="Century Gothic" charset="0"/>
                          <a:ea typeface="Times New Roman" charset="0"/>
                        </a:rPr>
                        <a:t> </a:t>
                      </a:r>
                      <a:endParaRPr lang="en-US" sz="2400" dirty="0">
                        <a:effectLst/>
                        <a:latin typeface="Times New Roman" charset="0"/>
                        <a:ea typeface="Calibri" charset="0"/>
                      </a:endParaRPr>
                    </a:p>
                    <a:p>
                      <a:pPr marL="0" marR="0" algn="ctr">
                        <a:spcBef>
                          <a:spcPts val="0"/>
                        </a:spcBef>
                        <a:spcAft>
                          <a:spcPts val="0"/>
                        </a:spcAft>
                      </a:pPr>
                      <a:r>
                        <a:rPr lang="en-US" sz="2400" i="1" dirty="0">
                          <a:effectLst/>
                          <a:latin typeface="Century Gothic" charset="0"/>
                          <a:ea typeface="Calibri" charset="0"/>
                        </a:rPr>
                        <a:t> </a:t>
                      </a:r>
                      <a:endParaRPr lang="en-US" sz="2400" dirty="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2400" i="1">
                          <a:effectLst/>
                          <a:latin typeface="Century Gothic" charset="0"/>
                          <a:ea typeface="Calibri" charset="0"/>
                        </a:rPr>
                        <a:t>-</a:t>
                      </a:r>
                      <a:r>
                        <a:rPr lang="en-US" sz="2400" i="1">
                          <a:effectLst/>
                          <a:latin typeface="Century Gothic" charset="0"/>
                          <a:ea typeface="Times New Roman" charset="0"/>
                        </a:rPr>
                        <a:t> Increase nitric oxide released in the corpus cavernosum thus producing vasodilator action and contributing to the erectile process.</a:t>
                      </a:r>
                      <a:endParaRPr lang="en-US" sz="2400">
                        <a:effectLst/>
                        <a:latin typeface="Times New Roman" charset="0"/>
                        <a:ea typeface="Calibri" charset="0"/>
                      </a:endParaRPr>
                    </a:p>
                    <a:p>
                      <a:pPr marL="0" marR="0" algn="ctr">
                        <a:spcBef>
                          <a:spcPts val="0"/>
                        </a:spcBef>
                        <a:spcAft>
                          <a:spcPts val="0"/>
                        </a:spcAft>
                      </a:pPr>
                      <a:r>
                        <a:rPr lang="en-US" sz="2400" i="1">
                          <a:effectLst/>
                          <a:latin typeface="Century Gothic" charset="0"/>
                          <a:ea typeface="Calibri" charset="0"/>
                        </a:rPr>
                        <a:t> </a:t>
                      </a:r>
                      <a:endParaRPr lang="en-US" sz="240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2400" i="1">
                          <a:effectLst/>
                          <a:latin typeface="Century Gothic" charset="0"/>
                          <a:ea typeface="Calibri" charset="0"/>
                        </a:rPr>
                        <a:t>-</a:t>
                      </a:r>
                      <a:endParaRPr lang="en-US" sz="240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2400" i="1">
                          <a:effectLst/>
                          <a:latin typeface="Century Gothic" charset="0"/>
                          <a:ea typeface="Calibri" charset="0"/>
                        </a:rPr>
                        <a:t>-</a:t>
                      </a:r>
                      <a:r>
                        <a:rPr lang="en-US" sz="2400" i="1">
                          <a:effectLst/>
                          <a:latin typeface="Century Gothic" charset="0"/>
                          <a:ea typeface="Times New Roman" charset="0"/>
                        </a:rPr>
                        <a:t> aphrodisiac in the treatment of erectile dysfunction. </a:t>
                      </a:r>
                      <a:endParaRPr lang="en-US" sz="2400">
                        <a:effectLst/>
                        <a:latin typeface="Times New Roman" charset="0"/>
                        <a:ea typeface="Calibri" charset="0"/>
                      </a:endParaRPr>
                    </a:p>
                    <a:p>
                      <a:pPr marL="0" marR="0" algn="ctr">
                        <a:spcBef>
                          <a:spcPts val="0"/>
                        </a:spcBef>
                        <a:spcAft>
                          <a:spcPts val="0"/>
                        </a:spcAft>
                      </a:pPr>
                      <a:r>
                        <a:rPr lang="en-US" sz="2400" i="1">
                          <a:effectLst/>
                          <a:latin typeface="Century Gothic" charset="0"/>
                          <a:ea typeface="Calibri" charset="0"/>
                        </a:rPr>
                        <a:t> </a:t>
                      </a:r>
                      <a:endParaRPr lang="en-US" sz="240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2400" i="1" dirty="0">
                          <a:effectLst/>
                          <a:latin typeface="Century Gothic" charset="0"/>
                          <a:ea typeface="Calibri" charset="0"/>
                        </a:rPr>
                        <a:t>-</a:t>
                      </a:r>
                      <a:endParaRPr lang="en-US" sz="2400" dirty="0">
                        <a:effectLst/>
                        <a:latin typeface="Times New Roman" charset="0"/>
                        <a:ea typeface="Calibr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78425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2"/>
          <p:cNvSpPr txBox="1"/>
          <p:nvPr/>
        </p:nvSpPr>
        <p:spPr>
          <a:xfrm>
            <a:off x="-1" y="1015663"/>
            <a:ext cx="23766463" cy="1754326"/>
          </a:xfrm>
          <a:prstGeom prst="rect">
            <a:avLst/>
          </a:prstGeom>
          <a:noFill/>
        </p:spPr>
        <p:txBody>
          <a:bodyPr wrap="square" rtlCol="1">
            <a:spAutoFit/>
          </a:bodyPr>
          <a:lstStyle/>
          <a:p>
            <a:r>
              <a:rPr lang="en-US" sz="3600" dirty="0"/>
              <a:t>A 57 year old man who has benign prostatic	hypertrophy comes in for a checkup and complains that he is having some difficulty in urination. Physical examination indicates that the man has a blood pressure of 130\85 mmHg which is normal according to his age .</a:t>
            </a:r>
          </a:p>
        </p:txBody>
      </p:sp>
      <p:sp>
        <p:nvSpPr>
          <p:cNvPr id="3" name="TextBox 2"/>
          <p:cNvSpPr txBox="1"/>
          <p:nvPr/>
        </p:nvSpPr>
        <p:spPr>
          <a:xfrm>
            <a:off x="10814538" y="0"/>
            <a:ext cx="8968154" cy="1015663"/>
          </a:xfrm>
          <a:prstGeom prst="rect">
            <a:avLst/>
          </a:prstGeom>
          <a:noFill/>
        </p:spPr>
        <p:txBody>
          <a:bodyPr wrap="square" rtlCol="0">
            <a:spAutoFit/>
          </a:bodyPr>
          <a:lstStyle/>
          <a:p>
            <a:r>
              <a:rPr lang="en-US" sz="6000" b="1" dirty="0" smtClean="0">
                <a:solidFill>
                  <a:srgbClr val="0070C0"/>
                </a:solidFill>
              </a:rPr>
              <a:t>SAQ</a:t>
            </a:r>
            <a:endParaRPr lang="en-US" sz="6000" b="1" dirty="0">
              <a:solidFill>
                <a:srgbClr val="0070C0"/>
              </a:solidFill>
            </a:endParaRPr>
          </a:p>
        </p:txBody>
      </p:sp>
      <p:sp>
        <p:nvSpPr>
          <p:cNvPr id="4" name="مربع نص 3"/>
          <p:cNvSpPr txBox="1"/>
          <p:nvPr/>
        </p:nvSpPr>
        <p:spPr>
          <a:xfrm>
            <a:off x="0" y="3332697"/>
            <a:ext cx="15931661" cy="8217634"/>
          </a:xfrm>
          <a:prstGeom prst="rect">
            <a:avLst/>
          </a:prstGeom>
          <a:noFill/>
        </p:spPr>
        <p:txBody>
          <a:bodyPr wrap="square" rtlCol="1">
            <a:spAutoFit/>
          </a:bodyPr>
          <a:lstStyle/>
          <a:p>
            <a:r>
              <a:rPr lang="en-US" sz="3600" b="1" i="1" u="sng" dirty="0">
                <a:solidFill>
                  <a:schemeClr val="accent1">
                    <a:lumMod val="75000"/>
                  </a:schemeClr>
                </a:solidFill>
              </a:rPr>
              <a:t>Q1: what is </a:t>
            </a:r>
            <a:r>
              <a:rPr lang="en-US" sz="3600" b="1" i="1" u="sng" dirty="0" smtClean="0">
                <a:solidFill>
                  <a:schemeClr val="accent1">
                    <a:lumMod val="75000"/>
                  </a:schemeClr>
                </a:solidFill>
              </a:rPr>
              <a:t>the drug of choice in this case?</a:t>
            </a:r>
            <a:endParaRPr lang="en-US" sz="3600" b="1" i="1" u="sng" dirty="0">
              <a:solidFill>
                <a:schemeClr val="accent1">
                  <a:lumMod val="75000"/>
                </a:schemeClr>
              </a:solidFill>
            </a:endParaRPr>
          </a:p>
          <a:p>
            <a:pPr defTabSz="1333500">
              <a:lnSpc>
                <a:spcPct val="90000"/>
              </a:lnSpc>
              <a:spcAft>
                <a:spcPct val="35000"/>
              </a:spcAft>
              <a:defRPr/>
            </a:pPr>
            <a:r>
              <a:rPr lang="en-US" sz="1600" dirty="0" err="1" smtClean="0">
                <a:solidFill>
                  <a:schemeClr val="bg1">
                    <a:lumMod val="50000"/>
                  </a:schemeClr>
                </a:solidFill>
              </a:rPr>
              <a:t>Tamsulosin</a:t>
            </a:r>
            <a:r>
              <a:rPr lang="en-US" sz="1600" dirty="0" smtClean="0">
                <a:solidFill>
                  <a:schemeClr val="bg1">
                    <a:lumMod val="50000"/>
                  </a:schemeClr>
                </a:solidFill>
              </a:rPr>
              <a:t>.</a:t>
            </a:r>
          </a:p>
          <a:p>
            <a:endParaRPr lang="en-US" sz="1600" dirty="0">
              <a:solidFill>
                <a:schemeClr val="accent1">
                  <a:lumMod val="75000"/>
                </a:schemeClr>
              </a:solidFill>
            </a:endParaRPr>
          </a:p>
          <a:p>
            <a:r>
              <a:rPr lang="en-US" sz="3600" b="1" i="1" u="sng" dirty="0">
                <a:solidFill>
                  <a:schemeClr val="accent1">
                    <a:lumMod val="75000"/>
                  </a:schemeClr>
                </a:solidFill>
              </a:rPr>
              <a:t>Q2: </a:t>
            </a:r>
            <a:r>
              <a:rPr lang="en-US" sz="3600" b="1" i="1" u="sng" dirty="0" smtClean="0">
                <a:solidFill>
                  <a:schemeClr val="accent1">
                    <a:lumMod val="75000"/>
                  </a:schemeClr>
                </a:solidFill>
              </a:rPr>
              <a:t>Which type of adrenoceptor does it act on ?</a:t>
            </a:r>
            <a:endParaRPr lang="en-US" sz="3600" b="1" i="1" u="sng" dirty="0">
              <a:solidFill>
                <a:schemeClr val="accent1">
                  <a:lumMod val="75000"/>
                </a:schemeClr>
              </a:solidFill>
            </a:endParaRPr>
          </a:p>
          <a:p>
            <a:pPr defTabSz="1333500">
              <a:lnSpc>
                <a:spcPct val="90000"/>
              </a:lnSpc>
              <a:spcAft>
                <a:spcPct val="35000"/>
              </a:spcAft>
              <a:defRPr/>
            </a:pPr>
            <a:r>
              <a:rPr lang="en-US" sz="1600" dirty="0" smtClean="0">
                <a:solidFill>
                  <a:schemeClr val="bg1">
                    <a:lumMod val="50000"/>
                  </a:schemeClr>
                </a:solidFill>
              </a:rPr>
              <a:t>alpha1A </a:t>
            </a:r>
            <a:r>
              <a:rPr lang="en-US" sz="1600" dirty="0">
                <a:solidFill>
                  <a:schemeClr val="bg1">
                    <a:lumMod val="50000"/>
                  </a:schemeClr>
                </a:solidFill>
              </a:rPr>
              <a:t>receptors </a:t>
            </a:r>
            <a:r>
              <a:rPr lang="en-US" sz="1600" dirty="0" smtClean="0">
                <a:solidFill>
                  <a:schemeClr val="bg1">
                    <a:lumMod val="50000"/>
                  </a:schemeClr>
                </a:solidFill>
              </a:rPr>
              <a:t>which present </a:t>
            </a:r>
            <a:r>
              <a:rPr lang="en-US" sz="1600" dirty="0">
                <a:solidFill>
                  <a:schemeClr val="bg1">
                    <a:lumMod val="50000"/>
                  </a:schemeClr>
                </a:solidFill>
              </a:rPr>
              <a:t>in prostate and bladder </a:t>
            </a:r>
            <a:r>
              <a:rPr lang="en-US" sz="1600" dirty="0" smtClean="0">
                <a:solidFill>
                  <a:schemeClr val="bg1">
                    <a:lumMod val="50000"/>
                  </a:schemeClr>
                </a:solidFill>
              </a:rPr>
              <a:t>neck.</a:t>
            </a:r>
          </a:p>
          <a:p>
            <a:pPr defTabSz="1333500">
              <a:lnSpc>
                <a:spcPct val="90000"/>
              </a:lnSpc>
              <a:spcAft>
                <a:spcPct val="35000"/>
              </a:spcAft>
              <a:defRPr/>
            </a:pPr>
            <a:endParaRPr lang="en-TT" sz="1600" dirty="0">
              <a:solidFill>
                <a:schemeClr val="accent1">
                  <a:lumMod val="75000"/>
                </a:schemeClr>
              </a:solidFill>
            </a:endParaRPr>
          </a:p>
          <a:p>
            <a:r>
              <a:rPr lang="en-US" sz="3600" b="1" i="1" u="sng" dirty="0" smtClean="0">
                <a:solidFill>
                  <a:schemeClr val="accent1">
                    <a:lumMod val="75000"/>
                  </a:schemeClr>
                </a:solidFill>
              </a:rPr>
              <a:t>Q3: What </a:t>
            </a:r>
            <a:r>
              <a:rPr lang="en-US" sz="3600" b="1" i="1" u="sng" dirty="0">
                <a:solidFill>
                  <a:schemeClr val="accent1">
                    <a:lumMod val="75000"/>
                  </a:schemeClr>
                </a:solidFill>
              </a:rPr>
              <a:t>is the mechanism of action </a:t>
            </a:r>
            <a:r>
              <a:rPr lang="en-US" sz="3600" b="1" i="1" u="sng" dirty="0" smtClean="0">
                <a:solidFill>
                  <a:schemeClr val="accent1">
                    <a:lumMod val="75000"/>
                  </a:schemeClr>
                </a:solidFill>
              </a:rPr>
              <a:t>?</a:t>
            </a:r>
            <a:endParaRPr lang="en-US" sz="3600" b="1" i="1" u="sng" dirty="0">
              <a:solidFill>
                <a:schemeClr val="accent1">
                  <a:lumMod val="75000"/>
                </a:schemeClr>
              </a:solidFill>
            </a:endParaRPr>
          </a:p>
          <a:p>
            <a:r>
              <a:rPr lang="en-US" sz="1600" dirty="0">
                <a:solidFill>
                  <a:schemeClr val="bg1">
                    <a:lumMod val="50000"/>
                  </a:schemeClr>
                </a:solidFill>
              </a:rPr>
              <a:t>relaxation of smooth muscles of bladder neck &amp; prostate </a:t>
            </a:r>
            <a:r>
              <a:rPr lang="en-US" sz="1600" dirty="0" smtClean="0">
                <a:solidFill>
                  <a:schemeClr val="bg1">
                    <a:lumMod val="50000"/>
                  </a:schemeClr>
                </a:solidFill>
              </a:rPr>
              <a:t>by blocking the alphaA1 receptors there →</a:t>
            </a:r>
            <a:r>
              <a:rPr lang="en-US" sz="1600" dirty="0">
                <a:solidFill>
                  <a:schemeClr val="bg1">
                    <a:lumMod val="50000"/>
                  </a:schemeClr>
                </a:solidFill>
              </a:rPr>
              <a:t>improve urine </a:t>
            </a:r>
            <a:r>
              <a:rPr lang="en-US" sz="1600" dirty="0" smtClean="0">
                <a:solidFill>
                  <a:schemeClr val="bg1">
                    <a:lumMod val="50000"/>
                  </a:schemeClr>
                </a:solidFill>
              </a:rPr>
              <a:t>flow.</a:t>
            </a:r>
          </a:p>
          <a:p>
            <a:endParaRPr lang="en-US" sz="1600" dirty="0">
              <a:solidFill>
                <a:schemeClr val="accent1">
                  <a:lumMod val="75000"/>
                </a:schemeClr>
              </a:solidFill>
            </a:endParaRPr>
          </a:p>
          <a:p>
            <a:r>
              <a:rPr lang="en-US" sz="3600" b="1" i="1" u="sng" dirty="0" smtClean="0">
                <a:solidFill>
                  <a:schemeClr val="accent1">
                    <a:lumMod val="75000"/>
                  </a:schemeClr>
                </a:solidFill>
              </a:rPr>
              <a:t>Q4:list one more clinical use for this drug ?</a:t>
            </a:r>
            <a:endParaRPr lang="en-US" sz="3600" b="1" i="1" u="sng" dirty="0">
              <a:solidFill>
                <a:schemeClr val="accent1">
                  <a:lumMod val="75000"/>
                </a:schemeClr>
              </a:solidFill>
            </a:endParaRPr>
          </a:p>
          <a:p>
            <a:r>
              <a:rPr lang="en-US" sz="1600" dirty="0" smtClean="0">
                <a:solidFill>
                  <a:schemeClr val="bg1">
                    <a:lumMod val="50000"/>
                  </a:schemeClr>
                </a:solidFill>
              </a:rPr>
              <a:t>It Helps </a:t>
            </a:r>
            <a:r>
              <a:rPr lang="en-US" sz="1600" dirty="0">
                <a:solidFill>
                  <a:schemeClr val="bg1">
                    <a:lumMod val="50000"/>
                  </a:schemeClr>
                </a:solidFill>
              </a:rPr>
              <a:t>with the passage of kidney </a:t>
            </a:r>
            <a:r>
              <a:rPr lang="en-US" sz="1600" dirty="0" smtClean="0">
                <a:solidFill>
                  <a:schemeClr val="bg1">
                    <a:lumMod val="50000"/>
                  </a:schemeClr>
                </a:solidFill>
              </a:rPr>
              <a:t>stones especially if the size </a:t>
            </a:r>
            <a:r>
              <a:rPr lang="en-US" sz="1600" dirty="0">
                <a:solidFill>
                  <a:schemeClr val="bg1">
                    <a:lumMod val="50000"/>
                  </a:schemeClr>
                </a:solidFill>
              </a:rPr>
              <a:t>of stones </a:t>
            </a:r>
            <a:r>
              <a:rPr lang="en-US" sz="1600" dirty="0" smtClean="0">
                <a:solidFill>
                  <a:schemeClr val="bg1">
                    <a:lumMod val="50000"/>
                  </a:schemeClr>
                </a:solidFill>
              </a:rPr>
              <a:t>is less </a:t>
            </a:r>
            <a:r>
              <a:rPr lang="en-US" sz="1600" dirty="0">
                <a:solidFill>
                  <a:schemeClr val="bg1">
                    <a:lumMod val="50000"/>
                  </a:schemeClr>
                </a:solidFill>
              </a:rPr>
              <a:t>than 4 mm</a:t>
            </a:r>
            <a:r>
              <a:rPr lang="en-US" sz="1600" dirty="0" smtClean="0">
                <a:solidFill>
                  <a:schemeClr val="bg1">
                    <a:lumMod val="50000"/>
                  </a:schemeClr>
                </a:solidFill>
              </a:rPr>
              <a:t>.</a:t>
            </a:r>
          </a:p>
          <a:p>
            <a:endParaRPr lang="en-US" sz="1600" dirty="0">
              <a:solidFill>
                <a:schemeClr val="accent1">
                  <a:lumMod val="75000"/>
                </a:schemeClr>
              </a:solidFill>
              <a:sym typeface="Wingdings"/>
            </a:endParaRPr>
          </a:p>
          <a:p>
            <a:r>
              <a:rPr lang="en-US" sz="3600" b="1" i="1" u="sng" dirty="0" smtClean="0">
                <a:solidFill>
                  <a:schemeClr val="accent1">
                    <a:lumMod val="75000"/>
                  </a:schemeClr>
                </a:solidFill>
                <a:sym typeface="Wingdings"/>
              </a:rPr>
              <a:t>Q5:If the patient develop hypertension 2 weeks later, Are there any other drugs can be used or recommended in this case ?</a:t>
            </a:r>
          </a:p>
          <a:p>
            <a:r>
              <a:rPr lang="en-US" sz="1600" dirty="0">
                <a:solidFill>
                  <a:schemeClr val="bg1">
                    <a:lumMod val="50000"/>
                  </a:schemeClr>
                </a:solidFill>
              </a:rPr>
              <a:t>Yes, the selective alpha1 -Antagonists such as Prazosin, doxazosin, terazosin can be useful for both conditions.</a:t>
            </a:r>
            <a:endParaRPr lang="en-US" sz="1600" dirty="0">
              <a:solidFill>
                <a:schemeClr val="bg1">
                  <a:lumMod val="50000"/>
                </a:schemeClr>
              </a:solidFill>
              <a:sym typeface="Wingdings"/>
            </a:endParaRPr>
          </a:p>
          <a:p>
            <a:endParaRPr lang="en-US" sz="1600" b="1" i="1" u="sng" dirty="0">
              <a:solidFill>
                <a:schemeClr val="accent1">
                  <a:lumMod val="75000"/>
                </a:schemeClr>
              </a:solidFill>
              <a:sym typeface="Wingdings"/>
            </a:endParaRPr>
          </a:p>
          <a:p>
            <a:r>
              <a:rPr lang="en-US" sz="1600" dirty="0">
                <a:solidFill>
                  <a:schemeClr val="bg1">
                    <a:lumMod val="50000"/>
                  </a:schemeClr>
                </a:solidFill>
              </a:rPr>
              <a:t> </a:t>
            </a:r>
            <a:endParaRPr lang="en-US" sz="1600" b="1" i="1" u="sng" dirty="0">
              <a:solidFill>
                <a:schemeClr val="accent1">
                  <a:lumMod val="75000"/>
                </a:schemeClr>
              </a:solidFill>
            </a:endParaRPr>
          </a:p>
          <a:p>
            <a:r>
              <a:rPr lang="en-US" sz="3600" b="1" i="1" u="sng" dirty="0">
                <a:solidFill>
                  <a:schemeClr val="accent1">
                    <a:lumMod val="75000"/>
                  </a:schemeClr>
                </a:solidFill>
              </a:rPr>
              <a:t>Q6:</a:t>
            </a:r>
            <a:r>
              <a:rPr lang="en-US" sz="3600" b="1" i="1" u="sng" dirty="0">
                <a:solidFill>
                  <a:schemeClr val="accent1">
                    <a:lumMod val="75000"/>
                  </a:schemeClr>
                </a:solidFill>
                <a:sym typeface="Wingdings"/>
              </a:rPr>
              <a:t>list some </a:t>
            </a:r>
            <a:r>
              <a:rPr lang="en-US" sz="3600" b="1" i="1" u="sng" dirty="0">
                <a:solidFill>
                  <a:schemeClr val="accent1">
                    <a:lumMod val="75000"/>
                  </a:schemeClr>
                </a:solidFill>
              </a:rPr>
              <a:t>Adverse Effects for these drug </a:t>
            </a:r>
            <a:r>
              <a:rPr lang="en-US" sz="3600" b="1" i="1" u="sng" dirty="0">
                <a:solidFill>
                  <a:schemeClr val="accent1">
                    <a:lumMod val="75000"/>
                  </a:schemeClr>
                </a:solidFill>
                <a:sym typeface="Wingdings"/>
              </a:rPr>
              <a:t>?</a:t>
            </a:r>
          </a:p>
          <a:p>
            <a:r>
              <a:rPr lang="en-US" sz="1600" dirty="0">
                <a:solidFill>
                  <a:schemeClr val="bg1">
                    <a:lumMod val="50000"/>
                  </a:schemeClr>
                </a:solidFill>
              </a:rPr>
              <a:t>Postural </a:t>
            </a:r>
            <a:r>
              <a:rPr lang="en-US" sz="1600" dirty="0" smtClean="0">
                <a:solidFill>
                  <a:schemeClr val="bg1">
                    <a:lumMod val="50000"/>
                  </a:schemeClr>
                </a:solidFill>
              </a:rPr>
              <a:t>hypotension.</a:t>
            </a:r>
          </a:p>
          <a:p>
            <a:r>
              <a:rPr lang="en-US" sz="1600" dirty="0" smtClean="0">
                <a:solidFill>
                  <a:schemeClr val="bg1">
                    <a:lumMod val="50000"/>
                  </a:schemeClr>
                </a:solidFill>
              </a:rPr>
              <a:t>Reflex Tachycardia</a:t>
            </a:r>
            <a:r>
              <a:rPr lang="en-US" sz="1600" dirty="0">
                <a:solidFill>
                  <a:schemeClr val="bg1">
                    <a:lumMod val="50000"/>
                  </a:schemeClr>
                </a:solidFill>
              </a:rPr>
              <a:t>. </a:t>
            </a:r>
            <a:endParaRPr lang="en-US" sz="1600" dirty="0" smtClean="0">
              <a:solidFill>
                <a:schemeClr val="bg1">
                  <a:lumMod val="50000"/>
                </a:schemeClr>
              </a:solidFill>
            </a:endParaRPr>
          </a:p>
          <a:p>
            <a:r>
              <a:rPr lang="en-US" sz="1600" dirty="0" smtClean="0">
                <a:solidFill>
                  <a:schemeClr val="bg1">
                    <a:lumMod val="50000"/>
                  </a:schemeClr>
                </a:solidFill>
              </a:rPr>
              <a:t>Headache &amp; </a:t>
            </a:r>
            <a:r>
              <a:rPr lang="en-US" sz="1600" dirty="0">
                <a:solidFill>
                  <a:schemeClr val="bg1">
                    <a:lumMod val="50000"/>
                  </a:schemeClr>
                </a:solidFill>
              </a:rPr>
              <a:t>drowsiness</a:t>
            </a:r>
            <a:r>
              <a:rPr lang="en-US" sz="1600" dirty="0" smtClean="0">
                <a:solidFill>
                  <a:schemeClr val="bg1">
                    <a:lumMod val="50000"/>
                  </a:schemeClr>
                </a:solidFill>
              </a:rPr>
              <a:t>.</a:t>
            </a:r>
          </a:p>
          <a:p>
            <a:r>
              <a:rPr lang="en-US" sz="1600" dirty="0">
                <a:solidFill>
                  <a:schemeClr val="bg1">
                    <a:lumMod val="50000"/>
                  </a:schemeClr>
                </a:solidFill>
              </a:rPr>
              <a:t>Nasal stuffiness or </a:t>
            </a:r>
            <a:r>
              <a:rPr lang="en-US" sz="1600" dirty="0" smtClean="0">
                <a:solidFill>
                  <a:schemeClr val="bg1">
                    <a:lumMod val="50000"/>
                  </a:schemeClr>
                </a:solidFill>
              </a:rPr>
              <a:t>congestion.</a:t>
            </a:r>
            <a:endParaRPr lang="en-US" sz="1600" dirty="0">
              <a:solidFill>
                <a:schemeClr val="bg1">
                  <a:lumMod val="50000"/>
                </a:schemeClr>
              </a:solidFill>
            </a:endParaRPr>
          </a:p>
          <a:p>
            <a:endParaRPr lang="en-US" sz="2400" dirty="0"/>
          </a:p>
        </p:txBody>
      </p:sp>
      <p:sp>
        <p:nvSpPr>
          <p:cNvPr id="5" name="TextBox 4"/>
          <p:cNvSpPr txBox="1"/>
          <p:nvPr/>
        </p:nvSpPr>
        <p:spPr>
          <a:xfrm>
            <a:off x="19299971" y="6779794"/>
            <a:ext cx="3622430" cy="132343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dirty="0">
                <a:solidFill>
                  <a:srgbClr val="C00000"/>
                </a:solidFill>
              </a:rPr>
              <a:t>Zoom in to chick your answers </a:t>
            </a:r>
          </a:p>
        </p:txBody>
      </p:sp>
    </p:spTree>
    <p:extLst>
      <p:ext uri="{BB962C8B-B14F-4D97-AF65-F5344CB8AC3E}">
        <p14:creationId xmlns:p14="http://schemas.microsoft.com/office/powerpoint/2010/main" val="1506014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3"/>
          <p:cNvSpPr txBox="1"/>
          <p:nvPr/>
        </p:nvSpPr>
        <p:spPr>
          <a:xfrm>
            <a:off x="-1" y="1266092"/>
            <a:ext cx="23766464" cy="10002738"/>
          </a:xfrm>
          <a:prstGeom prst="rect">
            <a:avLst/>
          </a:prstGeom>
          <a:noFill/>
        </p:spPr>
        <p:txBody>
          <a:bodyPr wrap="square" rtlCol="1">
            <a:spAutoFit/>
          </a:bodyPr>
          <a:lstStyle/>
          <a:p>
            <a:pPr fontAlgn="base"/>
            <a:r>
              <a:rPr lang="en-US" sz="2800" b="1" i="1" dirty="0" smtClean="0">
                <a:solidFill>
                  <a:schemeClr val="accent1">
                    <a:lumMod val="75000"/>
                  </a:schemeClr>
                </a:solidFill>
              </a:rPr>
              <a:t>Q1) A </a:t>
            </a:r>
            <a:r>
              <a:rPr lang="en-US" sz="2800" b="1" i="1" dirty="0">
                <a:solidFill>
                  <a:schemeClr val="accent1">
                    <a:lumMod val="75000"/>
                  </a:schemeClr>
                </a:solidFill>
              </a:rPr>
              <a:t>19 pregnant woman in her 22 week came to the clinic, she presented with Gestational Hypertension which may lead to pre-eclampsia for both mom and baby. What is the drug of choice in this case as anti-hypertensive ?</a:t>
            </a:r>
          </a:p>
          <a:p>
            <a:pPr fontAlgn="base"/>
            <a:r>
              <a:rPr lang="en-US" sz="2800" dirty="0" smtClean="0"/>
              <a:t>A- Clonidine.    B- </a:t>
            </a:r>
            <a:r>
              <a:rPr lang="en-US" sz="2800" dirty="0" err="1" smtClean="0"/>
              <a:t>Apraclonidine</a:t>
            </a:r>
            <a:r>
              <a:rPr lang="en-US" sz="2800" dirty="0" smtClean="0"/>
              <a:t>.    C- a-Methyl </a:t>
            </a:r>
            <a:r>
              <a:rPr lang="en-US" sz="2800" dirty="0" err="1" smtClean="0"/>
              <a:t>dopa</a:t>
            </a:r>
            <a:r>
              <a:rPr lang="en-US" sz="2800" dirty="0" smtClean="0"/>
              <a:t>.    D- </a:t>
            </a:r>
            <a:r>
              <a:rPr lang="en-US" sz="2800" dirty="0" err="1" smtClean="0"/>
              <a:t>Phentolamine</a:t>
            </a:r>
            <a:r>
              <a:rPr lang="en-US" sz="2800" dirty="0" smtClean="0"/>
              <a:t>.</a:t>
            </a:r>
          </a:p>
          <a:p>
            <a:pPr fontAlgn="base"/>
            <a:endParaRPr lang="en-US" sz="2800" dirty="0"/>
          </a:p>
          <a:p>
            <a:pPr fontAlgn="base"/>
            <a:r>
              <a:rPr lang="en-US" sz="2800" b="1" i="1" dirty="0" smtClean="0">
                <a:solidFill>
                  <a:schemeClr val="accent1">
                    <a:lumMod val="75000"/>
                  </a:schemeClr>
                </a:solidFill>
              </a:rPr>
              <a:t>Q2) Which </a:t>
            </a:r>
            <a:r>
              <a:rPr lang="en-US" sz="2800" b="1" i="1" dirty="0">
                <a:solidFill>
                  <a:schemeClr val="accent1">
                    <a:lumMod val="75000"/>
                  </a:schemeClr>
                </a:solidFill>
              </a:rPr>
              <a:t>one of the following Sympatholytic drugs can be used as eye drop for patient who has open angle glaucoma and he did not respond to </a:t>
            </a:r>
            <a:r>
              <a:rPr lang="en-US" sz="2800" b="1" i="1" dirty="0" err="1">
                <a:solidFill>
                  <a:schemeClr val="accent1">
                    <a:lumMod val="75000"/>
                  </a:schemeClr>
                </a:solidFill>
              </a:rPr>
              <a:t>timolol</a:t>
            </a:r>
            <a:r>
              <a:rPr lang="en-US" sz="2800" b="1" i="1" dirty="0">
                <a:solidFill>
                  <a:schemeClr val="accent1">
                    <a:lumMod val="75000"/>
                  </a:schemeClr>
                </a:solidFill>
              </a:rPr>
              <a:t> </a:t>
            </a:r>
            <a:r>
              <a:rPr lang="en-US" sz="2800" b="1" i="1" dirty="0" smtClean="0">
                <a:solidFill>
                  <a:schemeClr val="accent1">
                    <a:lumMod val="75000"/>
                  </a:schemeClr>
                </a:solidFill>
              </a:rPr>
              <a:t>?</a:t>
            </a:r>
          </a:p>
          <a:p>
            <a:pPr fontAlgn="base"/>
            <a:r>
              <a:rPr lang="en-US" sz="2800" dirty="0" smtClean="0"/>
              <a:t>A- Reserpine.   B- </a:t>
            </a:r>
            <a:r>
              <a:rPr lang="en-US" sz="2800" dirty="0" err="1" smtClean="0"/>
              <a:t>Apraclonidine</a:t>
            </a:r>
            <a:r>
              <a:rPr lang="en-US" sz="2800" dirty="0" smtClean="0"/>
              <a:t>.     C- </a:t>
            </a:r>
            <a:r>
              <a:rPr lang="en-US" sz="2800" dirty="0" err="1" smtClean="0"/>
              <a:t>Gaunethidine</a:t>
            </a:r>
            <a:r>
              <a:rPr lang="en-US" sz="2800" dirty="0" smtClean="0"/>
              <a:t>.      D- Terazosin.</a:t>
            </a:r>
          </a:p>
          <a:p>
            <a:pPr fontAlgn="base"/>
            <a:endParaRPr lang="en-US" sz="2800" dirty="0"/>
          </a:p>
          <a:p>
            <a:pPr fontAlgn="base"/>
            <a:r>
              <a:rPr lang="en-US" sz="2800" b="1" i="1" dirty="0" smtClean="0">
                <a:solidFill>
                  <a:schemeClr val="accent1">
                    <a:lumMod val="75000"/>
                  </a:schemeClr>
                </a:solidFill>
              </a:rPr>
              <a:t>Q3) Which </a:t>
            </a:r>
            <a:r>
              <a:rPr lang="en-US" sz="2800" b="1" i="1" dirty="0">
                <a:solidFill>
                  <a:schemeClr val="accent1">
                    <a:lumMod val="75000"/>
                  </a:schemeClr>
                </a:solidFill>
              </a:rPr>
              <a:t>of the following is correct regarding </a:t>
            </a:r>
            <a:r>
              <a:rPr lang="en-US" sz="2800" b="1" i="1" dirty="0" err="1">
                <a:solidFill>
                  <a:schemeClr val="accent1">
                    <a:lumMod val="75000"/>
                  </a:schemeClr>
                </a:solidFill>
              </a:rPr>
              <a:t>Apraclonidine</a:t>
            </a:r>
            <a:r>
              <a:rPr lang="en-US" sz="2800" b="1" i="1" dirty="0">
                <a:solidFill>
                  <a:schemeClr val="accent1">
                    <a:lumMod val="75000"/>
                  </a:schemeClr>
                </a:solidFill>
              </a:rPr>
              <a:t> </a:t>
            </a:r>
            <a:r>
              <a:rPr lang="en-US" sz="2800" b="1" i="1" dirty="0" smtClean="0">
                <a:solidFill>
                  <a:schemeClr val="accent1">
                    <a:lumMod val="75000"/>
                  </a:schemeClr>
                </a:solidFill>
              </a:rPr>
              <a:t>?</a:t>
            </a:r>
          </a:p>
          <a:p>
            <a:pPr fontAlgn="base"/>
            <a:r>
              <a:rPr lang="en-US" sz="2800" dirty="0" smtClean="0"/>
              <a:t>A-  It </a:t>
            </a:r>
            <a:r>
              <a:rPr lang="en-US" sz="2800" dirty="0"/>
              <a:t>act as alpha-2 antagonist.</a:t>
            </a:r>
          </a:p>
          <a:p>
            <a:pPr fontAlgn="base"/>
            <a:r>
              <a:rPr lang="en-US" sz="2800" dirty="0" smtClean="0"/>
              <a:t>B-  It </a:t>
            </a:r>
            <a:r>
              <a:rPr lang="en-US" sz="2800" dirty="0"/>
              <a:t>is contraindication in patient with hypertension.</a:t>
            </a:r>
          </a:p>
          <a:p>
            <a:pPr fontAlgn="base"/>
            <a:r>
              <a:rPr lang="en-US" sz="2800" dirty="0" smtClean="0"/>
              <a:t>C-  It </a:t>
            </a:r>
            <a:r>
              <a:rPr lang="en-US" sz="2800" dirty="0"/>
              <a:t>can be used </a:t>
            </a:r>
            <a:r>
              <a:rPr lang="en-US" sz="2800" dirty="0" smtClean="0"/>
              <a:t>in </a:t>
            </a:r>
            <a:r>
              <a:rPr lang="en-US" sz="2800" dirty="0"/>
              <a:t>the treatment of glaucoma by decreasing aqueous humor formation.</a:t>
            </a:r>
          </a:p>
          <a:p>
            <a:pPr fontAlgn="base"/>
            <a:r>
              <a:rPr lang="en-US" sz="2800" dirty="0" smtClean="0"/>
              <a:t>D-  All </a:t>
            </a:r>
            <a:r>
              <a:rPr lang="en-US" sz="2800" dirty="0"/>
              <a:t>of </a:t>
            </a:r>
            <a:r>
              <a:rPr lang="en-US" sz="2800" dirty="0" smtClean="0"/>
              <a:t>them</a:t>
            </a:r>
          </a:p>
          <a:p>
            <a:pPr fontAlgn="base"/>
            <a:endParaRPr lang="en-US" sz="2800" dirty="0"/>
          </a:p>
          <a:p>
            <a:pPr fontAlgn="base"/>
            <a:r>
              <a:rPr lang="en-US" sz="2800" b="1" i="1" dirty="0">
                <a:solidFill>
                  <a:schemeClr val="accent1">
                    <a:lumMod val="75000"/>
                  </a:schemeClr>
                </a:solidFill>
              </a:rPr>
              <a:t>Q4) A 49-year-old woman presented to the Outpatient Clinic, with right upper abdominal pain and backache that had lasted 10 days. She had no palpitation, sweating. Finally she has diagnosed with Adrenal </a:t>
            </a:r>
            <a:r>
              <a:rPr lang="en-US" sz="2800" b="1" i="1" dirty="0" err="1">
                <a:solidFill>
                  <a:schemeClr val="accent1">
                    <a:lumMod val="75000"/>
                  </a:schemeClr>
                </a:solidFill>
              </a:rPr>
              <a:t>Pheochromocytoma</a:t>
            </a:r>
            <a:r>
              <a:rPr lang="en-US" sz="2800" b="1" i="1" dirty="0">
                <a:solidFill>
                  <a:schemeClr val="accent1">
                    <a:lumMod val="75000"/>
                  </a:schemeClr>
                </a:solidFill>
              </a:rPr>
              <a:t>. which kind of drugs can be used to prevent Hypertensive crisis during the surgical remove of the mass ?</a:t>
            </a:r>
          </a:p>
          <a:p>
            <a:pPr fontAlgn="base"/>
            <a:r>
              <a:rPr lang="en-US" sz="2800" dirty="0" smtClean="0"/>
              <a:t>A- selective </a:t>
            </a:r>
            <a:r>
              <a:rPr lang="en-US" sz="2800" dirty="0"/>
              <a:t>alpha1 antagonists</a:t>
            </a:r>
          </a:p>
          <a:p>
            <a:pPr fontAlgn="base"/>
            <a:r>
              <a:rPr lang="en-US" sz="2800" dirty="0" smtClean="0"/>
              <a:t>B- selective </a:t>
            </a:r>
            <a:r>
              <a:rPr lang="en-US" sz="2800" dirty="0"/>
              <a:t>alpha2 </a:t>
            </a:r>
            <a:r>
              <a:rPr lang="en-US" sz="2800" dirty="0" smtClean="0"/>
              <a:t>agonists</a:t>
            </a:r>
          </a:p>
          <a:p>
            <a:pPr fontAlgn="base"/>
            <a:r>
              <a:rPr lang="en-US" sz="2800" dirty="0" smtClean="0"/>
              <a:t>C- selective </a:t>
            </a:r>
            <a:r>
              <a:rPr lang="en-US" sz="2800" dirty="0"/>
              <a:t>beta </a:t>
            </a:r>
            <a:r>
              <a:rPr lang="en-US" sz="2800" dirty="0" smtClean="0"/>
              <a:t>antagonists</a:t>
            </a:r>
            <a:endParaRPr lang="en-US" sz="2800" dirty="0"/>
          </a:p>
          <a:p>
            <a:pPr fontAlgn="base"/>
            <a:r>
              <a:rPr lang="en-US" sz="2800" dirty="0" smtClean="0"/>
              <a:t>D- non-selective alpha antagonists</a:t>
            </a:r>
          </a:p>
          <a:p>
            <a:pPr fontAlgn="base"/>
            <a:endParaRPr lang="en-US" sz="2800" dirty="0"/>
          </a:p>
          <a:p>
            <a:pPr fontAlgn="base"/>
            <a:r>
              <a:rPr lang="en-US" sz="2800" b="1" i="1" dirty="0">
                <a:solidFill>
                  <a:schemeClr val="accent1">
                    <a:lumMod val="75000"/>
                  </a:schemeClr>
                </a:solidFill>
              </a:rPr>
              <a:t>Q5) Which one of the following drugs will produce the strongest </a:t>
            </a:r>
            <a:r>
              <a:rPr lang="en-US" sz="2800" b="1" i="1" dirty="0" err="1" smtClean="0">
                <a:solidFill>
                  <a:schemeClr val="accent1">
                    <a:lumMod val="75000"/>
                  </a:schemeClr>
                </a:solidFill>
              </a:rPr>
              <a:t>tachycardiac</a:t>
            </a:r>
            <a:r>
              <a:rPr lang="en-US" sz="2800" b="1" i="1" dirty="0" smtClean="0">
                <a:solidFill>
                  <a:schemeClr val="accent1">
                    <a:lumMod val="75000"/>
                  </a:schemeClr>
                </a:solidFill>
              </a:rPr>
              <a:t> </a:t>
            </a:r>
            <a:r>
              <a:rPr lang="en-US" sz="2800" b="1" i="1" dirty="0">
                <a:solidFill>
                  <a:schemeClr val="accent1">
                    <a:lumMod val="75000"/>
                  </a:schemeClr>
                </a:solidFill>
              </a:rPr>
              <a:t>effect </a:t>
            </a:r>
            <a:r>
              <a:rPr lang="en-US" sz="2800" b="1" i="1" dirty="0" smtClean="0">
                <a:solidFill>
                  <a:schemeClr val="accent1">
                    <a:lumMod val="75000"/>
                  </a:schemeClr>
                </a:solidFill>
              </a:rPr>
              <a:t> (</a:t>
            </a:r>
            <a:r>
              <a:rPr lang="en-US" sz="2800" b="1" i="1" dirty="0">
                <a:solidFill>
                  <a:schemeClr val="accent1">
                    <a:lumMod val="75000"/>
                  </a:schemeClr>
                </a:solidFill>
              </a:rPr>
              <a:t>reflex tachycardia</a:t>
            </a:r>
            <a:r>
              <a:rPr lang="en-US" sz="2800" b="1" i="1" dirty="0" smtClean="0">
                <a:solidFill>
                  <a:schemeClr val="accent1">
                    <a:lumMod val="75000"/>
                  </a:schemeClr>
                </a:solidFill>
              </a:rPr>
              <a:t>)?</a:t>
            </a:r>
          </a:p>
          <a:p>
            <a:pPr fontAlgn="base"/>
            <a:r>
              <a:rPr lang="en-US" sz="2800" dirty="0" smtClean="0"/>
              <a:t>A-  Prazosin</a:t>
            </a:r>
            <a:r>
              <a:rPr lang="en-US" sz="2800" dirty="0"/>
              <a:t> </a:t>
            </a:r>
            <a:r>
              <a:rPr lang="en-US" sz="2800" dirty="0" smtClean="0"/>
              <a:t>       B-  Doxazosin.       C-  </a:t>
            </a:r>
            <a:r>
              <a:rPr lang="en-US" sz="2800" dirty="0" err="1" smtClean="0"/>
              <a:t>Tamsulosin</a:t>
            </a:r>
            <a:r>
              <a:rPr lang="en-US" sz="2800" dirty="0" smtClean="0"/>
              <a:t>.       D-  </a:t>
            </a:r>
            <a:r>
              <a:rPr lang="en-US" sz="2800" dirty="0" err="1" smtClean="0"/>
              <a:t>Phenoxybenzamine</a:t>
            </a:r>
            <a:r>
              <a:rPr lang="en-US" sz="2800" dirty="0" smtClean="0"/>
              <a:t>.</a:t>
            </a:r>
          </a:p>
        </p:txBody>
      </p:sp>
      <p:sp>
        <p:nvSpPr>
          <p:cNvPr id="5" name="TextBox 4"/>
          <p:cNvSpPr txBox="1"/>
          <p:nvPr/>
        </p:nvSpPr>
        <p:spPr>
          <a:xfrm>
            <a:off x="10814538" y="0"/>
            <a:ext cx="8968154" cy="1015663"/>
          </a:xfrm>
          <a:prstGeom prst="rect">
            <a:avLst/>
          </a:prstGeom>
          <a:noFill/>
        </p:spPr>
        <p:txBody>
          <a:bodyPr wrap="square" rtlCol="0">
            <a:spAutoFit/>
          </a:bodyPr>
          <a:lstStyle/>
          <a:p>
            <a:r>
              <a:rPr lang="en-US" sz="6000" b="1" dirty="0" smtClean="0">
                <a:solidFill>
                  <a:srgbClr val="0070C0"/>
                </a:solidFill>
              </a:rPr>
              <a:t>QUIZ</a:t>
            </a:r>
            <a:endParaRPr lang="en-US" sz="6000" b="1" dirty="0">
              <a:solidFill>
                <a:srgbClr val="0070C0"/>
              </a:solidFill>
            </a:endParaRPr>
          </a:p>
        </p:txBody>
      </p:sp>
      <p:sp>
        <p:nvSpPr>
          <p:cNvPr id="7" name="مستطيل مستدير الزوايا 6"/>
          <p:cNvSpPr/>
          <p:nvPr/>
        </p:nvSpPr>
        <p:spPr>
          <a:xfrm rot="10800000">
            <a:off x="22267025" y="9892145"/>
            <a:ext cx="1280160" cy="1848786"/>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2000" dirty="0" smtClean="0">
                <a:solidFill>
                  <a:schemeClr val="bg1">
                    <a:lumMod val="50000"/>
                  </a:schemeClr>
                </a:solidFill>
              </a:rPr>
              <a:t>1</a:t>
            </a:r>
            <a:r>
              <a:rPr lang="en-US" sz="2000" dirty="0" smtClean="0">
                <a:solidFill>
                  <a:schemeClr val="bg1">
                    <a:lumMod val="50000"/>
                  </a:schemeClr>
                </a:solidFill>
                <a:sym typeface="Wingdings"/>
              </a:rPr>
              <a:t>C</a:t>
            </a:r>
          </a:p>
          <a:p>
            <a:pPr algn="ctr"/>
            <a:r>
              <a:rPr lang="en-US" sz="2000" dirty="0" smtClean="0">
                <a:solidFill>
                  <a:schemeClr val="bg1">
                    <a:lumMod val="50000"/>
                  </a:schemeClr>
                </a:solidFill>
                <a:sym typeface="Wingdings"/>
              </a:rPr>
              <a:t>2B</a:t>
            </a:r>
          </a:p>
          <a:p>
            <a:pPr algn="ctr"/>
            <a:r>
              <a:rPr lang="en-US" sz="2000" dirty="0" smtClean="0">
                <a:solidFill>
                  <a:schemeClr val="bg1">
                    <a:lumMod val="50000"/>
                  </a:schemeClr>
                </a:solidFill>
                <a:sym typeface="Wingdings"/>
              </a:rPr>
              <a:t>3C</a:t>
            </a:r>
          </a:p>
          <a:p>
            <a:pPr algn="ctr"/>
            <a:r>
              <a:rPr lang="en-US" sz="2000" dirty="0" smtClean="0">
                <a:solidFill>
                  <a:schemeClr val="bg1">
                    <a:lumMod val="50000"/>
                  </a:schemeClr>
                </a:solidFill>
                <a:sym typeface="Wingdings"/>
              </a:rPr>
              <a:t>4D</a:t>
            </a:r>
          </a:p>
          <a:p>
            <a:pPr algn="ctr"/>
            <a:r>
              <a:rPr lang="en-US" sz="2000" dirty="0" smtClean="0">
                <a:solidFill>
                  <a:schemeClr val="bg1">
                    <a:lumMod val="50000"/>
                  </a:schemeClr>
                </a:solidFill>
                <a:sym typeface="Wingdings"/>
              </a:rPr>
              <a:t>5D</a:t>
            </a:r>
          </a:p>
        </p:txBody>
      </p:sp>
      <p:sp>
        <p:nvSpPr>
          <p:cNvPr id="6" name="مستطيل 2"/>
          <p:cNvSpPr/>
          <p:nvPr/>
        </p:nvSpPr>
        <p:spPr>
          <a:xfrm>
            <a:off x="16750735" y="8331290"/>
            <a:ext cx="4466491" cy="3409641"/>
          </a:xfrm>
          <a:prstGeom prst="rect">
            <a:avLst/>
          </a:prstGeom>
        </p:spPr>
        <p:style>
          <a:lnRef idx="2">
            <a:schemeClr val="accent1"/>
          </a:lnRef>
          <a:fillRef idx="1003">
            <a:schemeClr val="lt2"/>
          </a:fillRef>
          <a:effectRef idx="0">
            <a:schemeClr val="accent1"/>
          </a:effectRef>
          <a:fontRef idx="minor">
            <a:schemeClr val="dk1"/>
          </a:fontRef>
        </p:style>
        <p:txBody>
          <a:bodyPr wrap="square">
            <a:spAutoFit/>
          </a:bodyPr>
          <a:lstStyle/>
          <a:p>
            <a:pPr algn="ctr" fontAlgn="base"/>
            <a:r>
              <a:rPr lang="en-US" sz="3600" b="1" u="sng" dirty="0" smtClean="0">
                <a:solidFill>
                  <a:srgbClr val="C00000"/>
                </a:solidFill>
              </a:rPr>
              <a:t>Online </a:t>
            </a:r>
            <a:r>
              <a:rPr lang="en-US" sz="3600" b="1" u="sng" dirty="0">
                <a:solidFill>
                  <a:srgbClr val="C00000"/>
                </a:solidFill>
              </a:rPr>
              <a:t>Quiz </a:t>
            </a:r>
            <a:r>
              <a:rPr lang="en-US" sz="3600" b="1" u="sng" dirty="0" smtClean="0">
                <a:solidFill>
                  <a:srgbClr val="C00000"/>
                </a:solidFill>
              </a:rPr>
              <a:t>..</a:t>
            </a:r>
          </a:p>
          <a:p>
            <a:pPr algn="ctr" fontAlgn="base"/>
            <a:r>
              <a:rPr lang="en-US" sz="3600" dirty="0">
                <a:solidFill>
                  <a:srgbClr val="D85F7F"/>
                </a:solidFill>
                <a:latin typeface="inherit" charset="0"/>
                <a:hlinkClick r:id="rId2"/>
              </a:rPr>
              <a:t>https://</a:t>
            </a:r>
            <a:r>
              <a:rPr lang="en-US" sz="3600" dirty="0" smtClean="0">
                <a:solidFill>
                  <a:srgbClr val="D85F7F"/>
                </a:solidFill>
                <a:latin typeface="inherit" charset="0"/>
                <a:hlinkClick r:id="rId2"/>
              </a:rPr>
              <a:t>www.onlineexambuilder.com/pharmacology-alpha-antagonist/exam-136889</a:t>
            </a:r>
            <a:endParaRPr lang="en-US" sz="3600" dirty="0">
              <a:latin typeface="inherit" charset="0"/>
            </a:endParaRPr>
          </a:p>
        </p:txBody>
      </p:sp>
    </p:spTree>
    <p:extLst>
      <p:ext uri="{BB962C8B-B14F-4D97-AF65-F5344CB8AC3E}">
        <p14:creationId xmlns:p14="http://schemas.microsoft.com/office/powerpoint/2010/main" val="1083090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3"/>
          <p:cNvSpPr txBox="1"/>
          <p:nvPr/>
        </p:nvSpPr>
        <p:spPr>
          <a:xfrm>
            <a:off x="0" y="355579"/>
            <a:ext cx="23766463" cy="14850219"/>
          </a:xfrm>
          <a:prstGeom prst="rect">
            <a:avLst/>
          </a:prstGeom>
          <a:noFill/>
        </p:spPr>
        <p:txBody>
          <a:bodyPr wrap="square" rtlCol="1">
            <a:spAutoFit/>
          </a:bodyPr>
          <a:lstStyle/>
          <a:p>
            <a:pPr fontAlgn="base"/>
            <a:r>
              <a:rPr lang="en-US" sz="2800" b="1" i="1" dirty="0">
                <a:solidFill>
                  <a:schemeClr val="accent1">
                    <a:lumMod val="75000"/>
                  </a:schemeClr>
                </a:solidFill>
              </a:rPr>
              <a:t>Q6) Which one of the following alpha-receptor antagonists can be used to treat a male with erectile dysfunction ?</a:t>
            </a:r>
          </a:p>
          <a:p>
            <a:pPr fontAlgn="base"/>
            <a:r>
              <a:rPr lang="en-US" sz="2800" dirty="0"/>
              <a:t>A-  </a:t>
            </a:r>
            <a:r>
              <a:rPr lang="en-US" sz="2800" dirty="0" err="1"/>
              <a:t>Apraclonidine</a:t>
            </a:r>
            <a:r>
              <a:rPr lang="en-US" sz="2800" dirty="0"/>
              <a:t>.      B- </a:t>
            </a:r>
            <a:r>
              <a:rPr lang="en-US" sz="2800" dirty="0" err="1"/>
              <a:t>Prazosin</a:t>
            </a:r>
            <a:r>
              <a:rPr lang="en-US" sz="2800" dirty="0"/>
              <a:t>.            C- </a:t>
            </a:r>
            <a:r>
              <a:rPr lang="en-US" sz="2800" dirty="0" err="1"/>
              <a:t>Tamsulosin</a:t>
            </a:r>
            <a:r>
              <a:rPr lang="en-US" sz="2800" dirty="0"/>
              <a:t>.            D- </a:t>
            </a:r>
            <a:r>
              <a:rPr lang="en-US" sz="2800" dirty="0" err="1"/>
              <a:t>Yohimbine</a:t>
            </a:r>
            <a:r>
              <a:rPr lang="en-US" sz="2800" dirty="0"/>
              <a:t>.</a:t>
            </a:r>
          </a:p>
          <a:p>
            <a:pPr fontAlgn="base"/>
            <a:endParaRPr lang="en-US" sz="2800" b="1" i="1" dirty="0" smtClean="0">
              <a:solidFill>
                <a:schemeClr val="accent1">
                  <a:lumMod val="75000"/>
                </a:schemeClr>
              </a:solidFill>
            </a:endParaRPr>
          </a:p>
          <a:p>
            <a:pPr fontAlgn="base"/>
            <a:r>
              <a:rPr lang="en-US" sz="2800" b="1" i="1" dirty="0" smtClean="0">
                <a:solidFill>
                  <a:schemeClr val="accent1">
                    <a:lumMod val="75000"/>
                  </a:schemeClr>
                </a:solidFill>
              </a:rPr>
              <a:t>Q7) </a:t>
            </a:r>
            <a:r>
              <a:rPr lang="en-US" sz="2800" b="1" i="1" dirty="0">
                <a:solidFill>
                  <a:schemeClr val="accent1">
                    <a:lumMod val="75000"/>
                  </a:schemeClr>
                </a:solidFill>
              </a:rPr>
              <a:t>Which one of the following drugs can be given to patient came to the clinic with numb and cold blueish extremities due to peripheral vasoconstriction?</a:t>
            </a:r>
          </a:p>
          <a:p>
            <a:pPr fontAlgn="base"/>
            <a:r>
              <a:rPr lang="en-US" sz="2800" dirty="0" smtClean="0"/>
              <a:t>A-  Clonidine.           B-  Doxazosin.           C-  </a:t>
            </a:r>
            <a:r>
              <a:rPr lang="en-US" sz="2800" dirty="0" err="1" smtClean="0"/>
              <a:t>Tamsulosin</a:t>
            </a:r>
            <a:r>
              <a:rPr lang="en-US" sz="2800" dirty="0" smtClean="0"/>
              <a:t>.            D-</a:t>
            </a:r>
            <a:r>
              <a:rPr lang="en-US" sz="2800" dirty="0" err="1" smtClean="0"/>
              <a:t>Phenoxybenzamine</a:t>
            </a:r>
            <a:r>
              <a:rPr lang="en-US" sz="2800" dirty="0" smtClean="0"/>
              <a:t>.</a:t>
            </a:r>
            <a:endParaRPr lang="en-US" sz="2800" dirty="0"/>
          </a:p>
          <a:p>
            <a:pPr fontAlgn="base"/>
            <a:endParaRPr lang="en-US" sz="2800" dirty="0"/>
          </a:p>
          <a:p>
            <a:pPr fontAlgn="base"/>
            <a:r>
              <a:rPr lang="en-US" sz="2800" b="1" i="1" dirty="0" smtClean="0">
                <a:solidFill>
                  <a:schemeClr val="accent1">
                    <a:lumMod val="75000"/>
                  </a:schemeClr>
                </a:solidFill>
              </a:rPr>
              <a:t>Q8) </a:t>
            </a:r>
            <a:r>
              <a:rPr lang="en-US" sz="2800" b="1" i="1" dirty="0">
                <a:solidFill>
                  <a:schemeClr val="accent1">
                    <a:lumMod val="75000"/>
                  </a:schemeClr>
                </a:solidFill>
              </a:rPr>
              <a:t>Which one of the following drugs does not use as antihypertensive drugs ?</a:t>
            </a:r>
          </a:p>
          <a:p>
            <a:pPr fontAlgn="base"/>
            <a:r>
              <a:rPr lang="en-US" sz="2800" dirty="0" smtClean="0"/>
              <a:t>A- Doxazosin.           B-Terazosin.              C- </a:t>
            </a:r>
            <a:r>
              <a:rPr lang="en-US" sz="2800" dirty="0" err="1" smtClean="0"/>
              <a:t>Tamsulosin</a:t>
            </a:r>
            <a:r>
              <a:rPr lang="en-US" sz="2800" dirty="0" smtClean="0"/>
              <a:t>.             D-  α-methyl </a:t>
            </a:r>
            <a:r>
              <a:rPr lang="en-US" sz="2800" dirty="0" err="1" smtClean="0"/>
              <a:t>dopa</a:t>
            </a:r>
            <a:r>
              <a:rPr lang="en-US" sz="2800" dirty="0" smtClean="0"/>
              <a:t>.</a:t>
            </a:r>
            <a:endParaRPr lang="en-US" sz="2800" dirty="0"/>
          </a:p>
          <a:p>
            <a:pPr fontAlgn="base"/>
            <a:endParaRPr lang="en-US" sz="2800" dirty="0"/>
          </a:p>
          <a:p>
            <a:pPr fontAlgn="base"/>
            <a:r>
              <a:rPr lang="en-US" sz="2800" b="1" i="1" dirty="0" smtClean="0">
                <a:solidFill>
                  <a:schemeClr val="accent1">
                    <a:lumMod val="75000"/>
                  </a:schemeClr>
                </a:solidFill>
              </a:rPr>
              <a:t>Q9) </a:t>
            </a:r>
            <a:r>
              <a:rPr lang="en-US" sz="2800" b="1" i="1" dirty="0">
                <a:solidFill>
                  <a:schemeClr val="accent1">
                    <a:lumMod val="75000"/>
                  </a:schemeClr>
                </a:solidFill>
              </a:rPr>
              <a:t>A 57 year old man who has benign prostatic hypertrophy comes in for a checkup and complains that he is having some difficulty in urination. Physical examination indicates that the man has a blood pressure of 160\100 mmHg. which of the following medications would be useful in this conditions?</a:t>
            </a:r>
          </a:p>
          <a:p>
            <a:pPr fontAlgn="base"/>
            <a:r>
              <a:rPr lang="en-US" sz="2800" dirty="0" smtClean="0"/>
              <a:t>A- Clonidine.             B- Terazosin.            C-  </a:t>
            </a:r>
            <a:r>
              <a:rPr lang="en-US" sz="2800" dirty="0" err="1" smtClean="0"/>
              <a:t>Tamsulosin</a:t>
            </a:r>
            <a:r>
              <a:rPr lang="en-US" sz="2800" dirty="0" smtClean="0"/>
              <a:t>.            D-  </a:t>
            </a:r>
            <a:r>
              <a:rPr lang="en-US" sz="2800" dirty="0" err="1" smtClean="0"/>
              <a:t>Yohimbine</a:t>
            </a:r>
            <a:r>
              <a:rPr lang="en-US" sz="2800" dirty="0" smtClean="0"/>
              <a:t>.</a:t>
            </a:r>
            <a:endParaRPr lang="en-US" sz="2800" dirty="0"/>
          </a:p>
          <a:p>
            <a:pPr fontAlgn="base"/>
            <a:endParaRPr lang="en-US" sz="2800" dirty="0"/>
          </a:p>
          <a:p>
            <a:pPr fontAlgn="base"/>
            <a:r>
              <a:rPr lang="en-US" sz="2800" b="1" i="1" dirty="0" smtClean="0">
                <a:solidFill>
                  <a:schemeClr val="accent1">
                    <a:lumMod val="75000"/>
                  </a:schemeClr>
                </a:solidFill>
              </a:rPr>
              <a:t>Q10) </a:t>
            </a:r>
            <a:r>
              <a:rPr lang="en-US" sz="2800" b="1" i="1" dirty="0">
                <a:solidFill>
                  <a:schemeClr val="accent1">
                    <a:lumMod val="75000"/>
                  </a:schemeClr>
                </a:solidFill>
              </a:rPr>
              <a:t>A 70-year-old male needs to be treated with an α-blocker for overflow incontinence due to his enlarged prostate. Which of the following drugs would you suggest in this patent that will not affect his blood pressure significantly?</a:t>
            </a:r>
          </a:p>
          <a:p>
            <a:pPr fontAlgn="base"/>
            <a:r>
              <a:rPr lang="en-US" sz="2800" dirty="0" smtClean="0"/>
              <a:t>A- </a:t>
            </a:r>
            <a:r>
              <a:rPr lang="en-US" sz="2800" dirty="0" err="1" smtClean="0"/>
              <a:t>Phentolamine</a:t>
            </a:r>
            <a:r>
              <a:rPr lang="en-US" sz="2800" dirty="0" smtClean="0"/>
              <a:t>.      B- Prazosin.             C- Terazosin.                D-  </a:t>
            </a:r>
            <a:r>
              <a:rPr lang="en-US" sz="2800" dirty="0" err="1" smtClean="0"/>
              <a:t>Tamsulosin</a:t>
            </a:r>
            <a:r>
              <a:rPr lang="en-US" sz="2800" dirty="0"/>
              <a:t>.</a:t>
            </a:r>
          </a:p>
          <a:p>
            <a:pPr fontAlgn="base"/>
            <a:endParaRPr lang="en-US" sz="2800" dirty="0"/>
          </a:p>
          <a:p>
            <a:pPr fontAlgn="base"/>
            <a:r>
              <a:rPr lang="en-US" sz="2800" b="1" i="1" dirty="0" smtClean="0">
                <a:solidFill>
                  <a:schemeClr val="accent1">
                    <a:lumMod val="75000"/>
                  </a:schemeClr>
                </a:solidFill>
              </a:rPr>
              <a:t>Q11</a:t>
            </a:r>
            <a:r>
              <a:rPr lang="en-US" sz="2800" b="1" i="1" dirty="0">
                <a:solidFill>
                  <a:schemeClr val="accent1">
                    <a:lumMod val="75000"/>
                  </a:schemeClr>
                </a:solidFill>
              </a:rPr>
              <a:t>) A 60-year-old female patient started on a new antihypertensive medication recently. Her blood pressure seems to be under control, but she complains of fatigue, drowsiness, and fainting when she gets up from the bed (orthostatic hypotension). Which of the following drugs is she most likely taking</a:t>
            </a:r>
            <a:r>
              <a:rPr lang="en-US" sz="2800" b="1" i="1" dirty="0" smtClean="0">
                <a:solidFill>
                  <a:schemeClr val="accent1">
                    <a:lumMod val="75000"/>
                  </a:schemeClr>
                </a:solidFill>
              </a:rPr>
              <a:t>?</a:t>
            </a:r>
          </a:p>
          <a:p>
            <a:pPr fontAlgn="base"/>
            <a:r>
              <a:rPr lang="en-US" sz="2800" dirty="0" smtClean="0"/>
              <a:t>A- Clonidine.               B-Prazosin.              C- Metoprolol.           D-</a:t>
            </a:r>
            <a:r>
              <a:rPr lang="en-US" sz="2800" dirty="0" err="1" smtClean="0"/>
              <a:t>Timolol</a:t>
            </a:r>
            <a:r>
              <a:rPr lang="en-US" sz="2800" dirty="0" smtClean="0"/>
              <a:t>.</a:t>
            </a:r>
            <a:endParaRPr lang="en-US" sz="2800" dirty="0"/>
          </a:p>
          <a:p>
            <a:pPr fontAlgn="base"/>
            <a:endParaRPr lang="en-US" sz="2800" b="1" i="1" dirty="0">
              <a:solidFill>
                <a:schemeClr val="accent1">
                  <a:lumMod val="75000"/>
                </a:schemeClr>
              </a:solidFill>
            </a:endParaRPr>
          </a:p>
          <a:p>
            <a:pPr fontAlgn="base"/>
            <a:r>
              <a:rPr lang="en-US" sz="2800" b="1" i="1" dirty="0">
                <a:solidFill>
                  <a:schemeClr val="accent1">
                    <a:lumMod val="75000"/>
                  </a:schemeClr>
                </a:solidFill>
              </a:rPr>
              <a:t>Q12) Which of the following is correct regarding α-adrenergic blockers?</a:t>
            </a:r>
          </a:p>
          <a:p>
            <a:pPr fontAlgn="base"/>
            <a:r>
              <a:rPr lang="en-US" sz="2800" dirty="0" smtClean="0"/>
              <a:t>A-  α-Adrenergic </a:t>
            </a:r>
            <a:r>
              <a:rPr lang="en-US" sz="2800" dirty="0"/>
              <a:t>blockers are used in the treatment of hypotension in anaphylactic shock</a:t>
            </a:r>
            <a:r>
              <a:rPr lang="en-US" sz="2800" dirty="0" smtClean="0"/>
              <a:t>.</a:t>
            </a:r>
            <a:endParaRPr lang="en-US" sz="2800" dirty="0"/>
          </a:p>
          <a:p>
            <a:pPr fontAlgn="base"/>
            <a:r>
              <a:rPr lang="en-US" sz="2800" dirty="0" smtClean="0"/>
              <a:t>B-  α-Adrenergic </a:t>
            </a:r>
            <a:r>
              <a:rPr lang="en-US" sz="2800" dirty="0"/>
              <a:t>blockers are used in the treatment of benign prostatic hyperplasia .</a:t>
            </a:r>
            <a:endParaRPr lang="en-US" sz="2800" dirty="0" smtClean="0"/>
          </a:p>
          <a:p>
            <a:pPr fontAlgn="base"/>
            <a:r>
              <a:rPr lang="en-US" sz="2800" dirty="0" smtClean="0"/>
              <a:t>C-  α-Adrenergic </a:t>
            </a:r>
            <a:r>
              <a:rPr lang="en-US" sz="2800" dirty="0"/>
              <a:t>blockers reduce the frequency of urination</a:t>
            </a:r>
            <a:r>
              <a:rPr lang="en-US" sz="2800" dirty="0" smtClean="0"/>
              <a:t>.</a:t>
            </a:r>
            <a:br>
              <a:rPr lang="en-US" sz="2800" dirty="0" smtClean="0"/>
            </a:br>
            <a:r>
              <a:rPr lang="en-US" sz="2800" dirty="0" smtClean="0"/>
              <a:t>D-  α-Adrenergic blockers may cause bradycardia.</a:t>
            </a:r>
          </a:p>
          <a:p>
            <a:pPr fontAlgn="base"/>
            <a:endParaRPr lang="en-US" sz="2800" dirty="0"/>
          </a:p>
          <a:p>
            <a:pPr fontAlgn="base"/>
            <a:endParaRPr lang="en-US" sz="2800" b="1" i="1" dirty="0">
              <a:solidFill>
                <a:schemeClr val="accent1">
                  <a:lumMod val="75000"/>
                </a:schemeClr>
              </a:solidFill>
            </a:endParaRPr>
          </a:p>
          <a:p>
            <a:pPr fontAlgn="base"/>
            <a:endParaRPr lang="en-US" sz="2800" dirty="0"/>
          </a:p>
          <a:p>
            <a:pPr fontAlgn="base"/>
            <a:endParaRPr lang="en-US" sz="2800" b="1" i="1" dirty="0">
              <a:solidFill>
                <a:schemeClr val="accent1">
                  <a:lumMod val="75000"/>
                </a:schemeClr>
              </a:solidFill>
            </a:endParaRPr>
          </a:p>
          <a:p>
            <a:pPr fontAlgn="base"/>
            <a:endParaRPr lang="en-US" sz="2800" dirty="0"/>
          </a:p>
          <a:p>
            <a:endParaRPr lang="en-US" sz="2800" dirty="0">
              <a:solidFill>
                <a:schemeClr val="accent1">
                  <a:lumMod val="75000"/>
                </a:schemeClr>
              </a:solidFill>
            </a:endParaRPr>
          </a:p>
          <a:p>
            <a:pPr defTabSz="1333500">
              <a:lnSpc>
                <a:spcPct val="90000"/>
              </a:lnSpc>
              <a:spcAft>
                <a:spcPct val="35000"/>
              </a:spcAft>
              <a:defRPr/>
            </a:pPr>
            <a:endParaRPr lang="en-TT" sz="2800" dirty="0">
              <a:solidFill>
                <a:schemeClr val="accent1">
                  <a:lumMod val="75000"/>
                </a:schemeClr>
              </a:solidFill>
            </a:endParaRPr>
          </a:p>
          <a:p>
            <a:endParaRPr lang="en-US" sz="2800" dirty="0"/>
          </a:p>
        </p:txBody>
      </p:sp>
      <p:sp>
        <p:nvSpPr>
          <p:cNvPr id="3" name="مستطيل مستدير الزوايا 3"/>
          <p:cNvSpPr/>
          <p:nvPr/>
        </p:nvSpPr>
        <p:spPr>
          <a:xfrm rot="10800000">
            <a:off x="22037040" y="9171708"/>
            <a:ext cx="1371600" cy="2441171"/>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2000" dirty="0">
                <a:solidFill>
                  <a:schemeClr val="bg1">
                    <a:lumMod val="50000"/>
                  </a:schemeClr>
                </a:solidFill>
                <a:sym typeface="Wingdings"/>
              </a:rPr>
              <a:t>6</a:t>
            </a:r>
            <a:r>
              <a:rPr lang="en-US" sz="2000" dirty="0" smtClean="0">
                <a:solidFill>
                  <a:schemeClr val="bg1">
                    <a:lumMod val="50000"/>
                  </a:schemeClr>
                </a:solidFill>
                <a:sym typeface="Wingdings"/>
              </a:rPr>
              <a:t>D</a:t>
            </a:r>
          </a:p>
          <a:p>
            <a:pPr algn="ctr"/>
            <a:r>
              <a:rPr lang="en-US" sz="2000" dirty="0" smtClean="0">
                <a:solidFill>
                  <a:schemeClr val="bg1">
                    <a:lumMod val="50000"/>
                  </a:schemeClr>
                </a:solidFill>
                <a:sym typeface="Wingdings"/>
              </a:rPr>
              <a:t>7</a:t>
            </a:r>
            <a:r>
              <a:rPr lang="en-US" sz="2000" dirty="0">
                <a:solidFill>
                  <a:schemeClr val="bg1">
                    <a:lumMod val="50000"/>
                  </a:schemeClr>
                </a:solidFill>
                <a:sym typeface="Wingdings"/>
              </a:rPr>
              <a:t>B</a:t>
            </a:r>
            <a:endParaRPr lang="en-US" sz="2000" dirty="0" smtClean="0">
              <a:solidFill>
                <a:schemeClr val="bg1">
                  <a:lumMod val="50000"/>
                </a:schemeClr>
              </a:solidFill>
              <a:sym typeface="Wingdings"/>
            </a:endParaRPr>
          </a:p>
          <a:p>
            <a:pPr algn="ctr"/>
            <a:r>
              <a:rPr lang="en-US" sz="2000" dirty="0">
                <a:solidFill>
                  <a:schemeClr val="bg1">
                    <a:lumMod val="50000"/>
                  </a:schemeClr>
                </a:solidFill>
                <a:sym typeface="Wingdings"/>
              </a:rPr>
              <a:t>8</a:t>
            </a:r>
            <a:r>
              <a:rPr lang="en-US" sz="2000" dirty="0" smtClean="0">
                <a:solidFill>
                  <a:schemeClr val="bg1">
                    <a:lumMod val="50000"/>
                  </a:schemeClr>
                </a:solidFill>
                <a:sym typeface="Wingdings"/>
              </a:rPr>
              <a:t></a:t>
            </a:r>
            <a:r>
              <a:rPr lang="en-US" sz="2000" dirty="0">
                <a:solidFill>
                  <a:schemeClr val="bg1">
                    <a:lumMod val="50000"/>
                  </a:schemeClr>
                </a:solidFill>
                <a:sym typeface="Wingdings"/>
              </a:rPr>
              <a:t>C</a:t>
            </a:r>
            <a:endParaRPr lang="en-US" sz="2000" dirty="0" smtClean="0">
              <a:solidFill>
                <a:schemeClr val="bg1">
                  <a:lumMod val="50000"/>
                </a:schemeClr>
              </a:solidFill>
              <a:sym typeface="Wingdings"/>
            </a:endParaRPr>
          </a:p>
          <a:p>
            <a:pPr algn="ctr"/>
            <a:r>
              <a:rPr lang="en-US" sz="2000" dirty="0">
                <a:solidFill>
                  <a:schemeClr val="bg1">
                    <a:lumMod val="50000"/>
                  </a:schemeClr>
                </a:solidFill>
                <a:sym typeface="Wingdings"/>
              </a:rPr>
              <a:t>9</a:t>
            </a:r>
            <a:r>
              <a:rPr lang="en-US" sz="2000" dirty="0" smtClean="0">
                <a:solidFill>
                  <a:schemeClr val="bg1">
                    <a:lumMod val="50000"/>
                  </a:schemeClr>
                </a:solidFill>
                <a:sym typeface="Wingdings"/>
              </a:rPr>
              <a:t></a:t>
            </a:r>
            <a:r>
              <a:rPr lang="en-US" sz="2000" dirty="0">
                <a:solidFill>
                  <a:schemeClr val="bg1">
                    <a:lumMod val="50000"/>
                  </a:schemeClr>
                </a:solidFill>
                <a:sym typeface="Wingdings"/>
              </a:rPr>
              <a:t>B</a:t>
            </a:r>
            <a:endParaRPr lang="en-US" sz="2000" dirty="0" smtClean="0">
              <a:solidFill>
                <a:schemeClr val="bg1">
                  <a:lumMod val="50000"/>
                </a:schemeClr>
              </a:solidFill>
              <a:sym typeface="Wingdings"/>
            </a:endParaRPr>
          </a:p>
          <a:p>
            <a:pPr algn="ctr"/>
            <a:r>
              <a:rPr lang="en-US" sz="2000" dirty="0" smtClean="0">
                <a:solidFill>
                  <a:schemeClr val="bg1">
                    <a:lumMod val="50000"/>
                  </a:schemeClr>
                </a:solidFill>
                <a:sym typeface="Wingdings"/>
              </a:rPr>
              <a:t>10D</a:t>
            </a:r>
          </a:p>
          <a:p>
            <a:pPr algn="ctr"/>
            <a:r>
              <a:rPr lang="en-US" sz="2000" dirty="0" smtClean="0">
                <a:solidFill>
                  <a:schemeClr val="bg1">
                    <a:lumMod val="50000"/>
                  </a:schemeClr>
                </a:solidFill>
                <a:sym typeface="Wingdings"/>
              </a:rPr>
              <a:t>11B</a:t>
            </a:r>
          </a:p>
          <a:p>
            <a:pPr algn="ctr"/>
            <a:r>
              <a:rPr lang="en-US" sz="2000" dirty="0" smtClean="0">
                <a:solidFill>
                  <a:schemeClr val="bg1">
                    <a:lumMod val="50000"/>
                  </a:schemeClr>
                </a:solidFill>
                <a:sym typeface="Wingdings"/>
              </a:rPr>
              <a:t>12B</a:t>
            </a:r>
          </a:p>
        </p:txBody>
      </p:sp>
    </p:spTree>
    <p:extLst>
      <p:ext uri="{BB962C8B-B14F-4D97-AF65-F5344CB8AC3E}">
        <p14:creationId xmlns:p14="http://schemas.microsoft.com/office/powerpoint/2010/main" val="1759623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4114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383</TotalTime>
  <Words>1247</Words>
  <Application>Microsoft Macintosh PowerPoint</Application>
  <PresentationFormat>Custom</PresentationFormat>
  <Paragraphs>183</Paragraphs>
  <Slides>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Calibri</vt:lpstr>
      <vt:lpstr>Calibri Light</vt:lpstr>
      <vt:lpstr>Century Gothic</vt:lpstr>
      <vt:lpstr>inherit</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cherry</dc:creator>
  <cp:lastModifiedBy>sh.a.13@outlook.com</cp:lastModifiedBy>
  <cp:revision>70</cp:revision>
  <dcterms:created xsi:type="dcterms:W3CDTF">2016-12-17T14:42:51Z</dcterms:created>
  <dcterms:modified xsi:type="dcterms:W3CDTF">2017-03-18T21:21:56Z</dcterms:modified>
</cp:coreProperties>
</file>