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8"/>
  </p:notesMasterIdLst>
  <p:handoutMasterIdLst>
    <p:handoutMasterId r:id="rId9"/>
  </p:handoutMasterIdLst>
  <p:sldIdLst>
    <p:sldId id="276" r:id="rId2"/>
    <p:sldId id="278" r:id="rId3"/>
    <p:sldId id="272" r:id="rId4"/>
    <p:sldId id="273" r:id="rId5"/>
    <p:sldId id="275" r:id="rId6"/>
    <p:sldId id="279" r:id="rId7"/>
  </p:sldIdLst>
  <p:sldSz cx="23766463" cy="133683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6CA8"/>
    <a:srgbClr val="3871AA"/>
    <a:srgbClr val="9B261F"/>
    <a:srgbClr val="9A2720"/>
    <a:srgbClr val="2E6AA6"/>
    <a:srgbClr val="5787B7"/>
    <a:srgbClr val="A6A6A6"/>
    <a:srgbClr val="00B050"/>
    <a:srgbClr val="B7635E"/>
    <a:srgbClr val="B7B7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63" autoAdjust="0"/>
    <p:restoredTop sz="94660"/>
  </p:normalViewPr>
  <p:slideViewPr>
    <p:cSldViewPr snapToGrid="0">
      <p:cViewPr>
        <p:scale>
          <a:sx n="50" d="100"/>
          <a:sy n="50" d="100"/>
        </p:scale>
        <p:origin x="800" y="144"/>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3" d="100"/>
          <a:sy n="83" d="100"/>
        </p:scale>
        <p:origin x="3352" y="208"/>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5D4A87-E175-1F46-A332-2EB48A171991}" type="datetimeFigureOut">
              <a:rPr lang="en-US" smtClean="0"/>
              <a:t>4/16/17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815BD5-A573-C24B-B264-2EC2055643F9}" type="slidenum">
              <a:rPr lang="en-US" smtClean="0"/>
              <a:t>‹#›</a:t>
            </a:fld>
            <a:endParaRPr lang="en-US"/>
          </a:p>
        </p:txBody>
      </p:sp>
    </p:spTree>
    <p:extLst>
      <p:ext uri="{BB962C8B-B14F-4D97-AF65-F5344CB8AC3E}">
        <p14:creationId xmlns:p14="http://schemas.microsoft.com/office/powerpoint/2010/main" val="1845398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A8D08-045B-4466-9F7D-D1037B45358C}" type="datetimeFigureOut">
              <a:rPr lang="en-US" smtClean="0"/>
              <a:t>4/16/17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3CDC-BBCB-493C-B2EF-FA0E3B60DDD2}" type="slidenum">
              <a:rPr lang="en-US" smtClean="0"/>
              <a:t>‹#›</a:t>
            </a:fld>
            <a:endParaRPr lang="en-US"/>
          </a:p>
        </p:txBody>
      </p:sp>
    </p:spTree>
    <p:extLst>
      <p:ext uri="{BB962C8B-B14F-4D97-AF65-F5344CB8AC3E}">
        <p14:creationId xmlns:p14="http://schemas.microsoft.com/office/powerpoint/2010/main" val="4094642514"/>
      </p:ext>
    </p:extLst>
  </p:cSld>
  <p:clrMap bg1="lt1" tx1="dk1" bg2="lt2" tx2="dk2" accent1="accent1" accent2="accent2" accent3="accent3" accent4="accent4" accent5="accent5" accent6="accent6" hlink="hlink" folHlink="folHlink"/>
  <p:notesStyle>
    <a:lvl1pPr marL="0" algn="l" defTabSz="1106698" rtl="0" eaLnBrk="1" latinLnBrk="0" hangingPunct="1">
      <a:defRPr sz="1452" kern="1200">
        <a:solidFill>
          <a:schemeClr val="tx1"/>
        </a:solidFill>
        <a:latin typeface="+mn-lt"/>
        <a:ea typeface="+mn-ea"/>
        <a:cs typeface="+mn-cs"/>
      </a:defRPr>
    </a:lvl1pPr>
    <a:lvl2pPr marL="553349" algn="l" defTabSz="1106698" rtl="0" eaLnBrk="1" latinLnBrk="0" hangingPunct="1">
      <a:defRPr sz="1452" kern="1200">
        <a:solidFill>
          <a:schemeClr val="tx1"/>
        </a:solidFill>
        <a:latin typeface="+mn-lt"/>
        <a:ea typeface="+mn-ea"/>
        <a:cs typeface="+mn-cs"/>
      </a:defRPr>
    </a:lvl2pPr>
    <a:lvl3pPr marL="1106698" algn="l" defTabSz="1106698" rtl="0" eaLnBrk="1" latinLnBrk="0" hangingPunct="1">
      <a:defRPr sz="1452" kern="1200">
        <a:solidFill>
          <a:schemeClr val="tx1"/>
        </a:solidFill>
        <a:latin typeface="+mn-lt"/>
        <a:ea typeface="+mn-ea"/>
        <a:cs typeface="+mn-cs"/>
      </a:defRPr>
    </a:lvl3pPr>
    <a:lvl4pPr marL="1660047" algn="l" defTabSz="1106698" rtl="0" eaLnBrk="1" latinLnBrk="0" hangingPunct="1">
      <a:defRPr sz="1452" kern="1200">
        <a:solidFill>
          <a:schemeClr val="tx1"/>
        </a:solidFill>
        <a:latin typeface="+mn-lt"/>
        <a:ea typeface="+mn-ea"/>
        <a:cs typeface="+mn-cs"/>
      </a:defRPr>
    </a:lvl4pPr>
    <a:lvl5pPr marL="2213397" algn="l" defTabSz="1106698" rtl="0" eaLnBrk="1" latinLnBrk="0" hangingPunct="1">
      <a:defRPr sz="1452" kern="1200">
        <a:solidFill>
          <a:schemeClr val="tx1"/>
        </a:solidFill>
        <a:latin typeface="+mn-lt"/>
        <a:ea typeface="+mn-ea"/>
        <a:cs typeface="+mn-cs"/>
      </a:defRPr>
    </a:lvl5pPr>
    <a:lvl6pPr marL="2766746" algn="l" defTabSz="1106698" rtl="0" eaLnBrk="1" latinLnBrk="0" hangingPunct="1">
      <a:defRPr sz="1452" kern="1200">
        <a:solidFill>
          <a:schemeClr val="tx1"/>
        </a:solidFill>
        <a:latin typeface="+mn-lt"/>
        <a:ea typeface="+mn-ea"/>
        <a:cs typeface="+mn-cs"/>
      </a:defRPr>
    </a:lvl6pPr>
    <a:lvl7pPr marL="3320095" algn="l" defTabSz="1106698" rtl="0" eaLnBrk="1" latinLnBrk="0" hangingPunct="1">
      <a:defRPr sz="1452" kern="1200">
        <a:solidFill>
          <a:schemeClr val="tx1"/>
        </a:solidFill>
        <a:latin typeface="+mn-lt"/>
        <a:ea typeface="+mn-ea"/>
        <a:cs typeface="+mn-cs"/>
      </a:defRPr>
    </a:lvl7pPr>
    <a:lvl8pPr marL="3873444" algn="l" defTabSz="1106698" rtl="0" eaLnBrk="1" latinLnBrk="0" hangingPunct="1">
      <a:defRPr sz="1452" kern="1200">
        <a:solidFill>
          <a:schemeClr val="tx1"/>
        </a:solidFill>
        <a:latin typeface="+mn-lt"/>
        <a:ea typeface="+mn-ea"/>
        <a:cs typeface="+mn-cs"/>
      </a:defRPr>
    </a:lvl8pPr>
    <a:lvl9pPr marL="4426793" algn="l" defTabSz="1106698" rtl="0" eaLnBrk="1" latinLnBrk="0" hangingPunct="1">
      <a:defRPr sz="14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BE3CDC-BBCB-493C-B2EF-FA0E3B60DDD2}" type="slidenum">
              <a:rPr lang="en-US" smtClean="0"/>
              <a:t>1</a:t>
            </a:fld>
            <a:endParaRPr lang="en-US"/>
          </a:p>
        </p:txBody>
      </p:sp>
    </p:spTree>
    <p:extLst>
      <p:ext uri="{BB962C8B-B14F-4D97-AF65-F5344CB8AC3E}">
        <p14:creationId xmlns:p14="http://schemas.microsoft.com/office/powerpoint/2010/main" val="22390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jpeg"/><Relationship Id="rId9" Type="http://schemas.openxmlformats.org/officeDocument/2006/relationships/image" Target="../media/image1.png"/><Relationship Id="rId10" Type="http://schemas.openxmlformats.org/officeDocument/2006/relationships/image" Target="../media/image2.jp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70808" y="2187829"/>
            <a:ext cx="17824847" cy="4654162"/>
          </a:xfrm>
        </p:spPr>
        <p:txBody>
          <a:bodyPr anchor="b"/>
          <a:lstStyle>
            <a:lvl1pPr algn="ctr">
              <a:defRPr sz="11696"/>
            </a:lvl1pPr>
          </a:lstStyle>
          <a:p>
            <a:r>
              <a:rPr lang="en-US"/>
              <a:t>Click to edit Master title style</a:t>
            </a:r>
            <a:endParaRPr lang="en-US" dirty="0"/>
          </a:p>
        </p:txBody>
      </p:sp>
      <p:sp>
        <p:nvSpPr>
          <p:cNvPr id="3" name="Subtitle 2"/>
          <p:cNvSpPr>
            <a:spLocks noGrp="1"/>
          </p:cNvSpPr>
          <p:nvPr>
            <p:ph type="subTitle" idx="1"/>
          </p:nvPr>
        </p:nvSpPr>
        <p:spPr>
          <a:xfrm>
            <a:off x="2970808" y="7021473"/>
            <a:ext cx="17824847" cy="3227586"/>
          </a:xfrm>
        </p:spPr>
        <p:txBody>
          <a:bodyPr/>
          <a:lstStyle>
            <a:lvl1pPr marL="0" indent="0" algn="ctr">
              <a:buNone/>
              <a:defRPr sz="4678"/>
            </a:lvl1pPr>
            <a:lvl2pPr marL="891220" indent="0" algn="ctr">
              <a:buNone/>
              <a:defRPr sz="3899"/>
            </a:lvl2pPr>
            <a:lvl3pPr marL="1782440" indent="0" algn="ctr">
              <a:buNone/>
              <a:defRPr sz="3509"/>
            </a:lvl3pPr>
            <a:lvl4pPr marL="2673660" indent="0" algn="ctr">
              <a:buNone/>
              <a:defRPr sz="3119"/>
            </a:lvl4pPr>
            <a:lvl5pPr marL="3564880" indent="0" algn="ctr">
              <a:buNone/>
              <a:defRPr sz="3119"/>
            </a:lvl5pPr>
            <a:lvl6pPr marL="4456100" indent="0" algn="ctr">
              <a:buNone/>
              <a:defRPr sz="3119"/>
            </a:lvl6pPr>
            <a:lvl7pPr marL="5347320" indent="0" algn="ctr">
              <a:buNone/>
              <a:defRPr sz="3119"/>
            </a:lvl7pPr>
            <a:lvl8pPr marL="6238540" indent="0" algn="ctr">
              <a:buNone/>
              <a:defRPr sz="3119"/>
            </a:lvl8pPr>
            <a:lvl9pPr marL="7129760" indent="0" algn="ctr">
              <a:buNone/>
              <a:defRPr sz="311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AEA75C-B77B-4AF9-BF42-980433339437}" type="datetime1">
              <a:rPr lang="en-US" smtClean="0"/>
              <a:t>4/16/17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C24242-AB85-4E72-A2B7-BFB751098A5B}" type="datetime1">
              <a:rPr lang="en-US" smtClean="0"/>
              <a:t>4/16/17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07875" y="711740"/>
            <a:ext cx="5124644" cy="1132904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33944" y="711740"/>
            <a:ext cx="15076850" cy="113290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2D7F91-7380-47D4-8C81-A9ED0FFF0527}" type="datetime1">
              <a:rPr lang="en-US" smtClean="0"/>
              <a:t>4/16/17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C235B7-65E9-41C1-BEE5-D9EA41ACDAE3}" type="datetime1">
              <a:rPr lang="en-US" smtClean="0"/>
              <a:t>4/16/17</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pic>
        <p:nvPicPr>
          <p:cNvPr id="24" name="Picture 23"/>
          <p:cNvPicPr>
            <a:picLocks noChangeAspect="1"/>
          </p:cNvPicPr>
          <p:nvPr userDrawn="1"/>
        </p:nvPicPr>
        <p:blipFill rotWithShape="1">
          <a:blip r:embed="rId4">
            <a:extLst>
              <a:ext uri="{28A0092B-C50C-407E-A947-70E740481C1C}">
                <a14:useLocalDpi xmlns:a14="http://schemas.microsoft.com/office/drawing/2010/main" val="0"/>
              </a:ext>
            </a:extLst>
          </a:blip>
          <a:srcRect l="7961" r="73567"/>
          <a:stretch/>
        </p:blipFill>
        <p:spPr>
          <a:xfrm rot="16200000">
            <a:off x="10748906" y="350781"/>
            <a:ext cx="2268771" cy="23766343"/>
          </a:xfrm>
          <a:prstGeom prst="rect">
            <a:avLst/>
          </a:prstGeom>
        </p:spPr>
      </p:pic>
    </p:spTree>
    <p:extLst>
      <p:ext uri="{BB962C8B-B14F-4D97-AF65-F5344CB8AC3E}">
        <p14:creationId xmlns:p14="http://schemas.microsoft.com/office/powerpoint/2010/main" val="11635964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36" name="Picture 35"/>
          <p:cNvPicPr>
            <a:picLocks noChangeAspect="1"/>
          </p:cNvPicPr>
          <p:nvPr userDrawn="1"/>
        </p:nvPicPr>
        <p:blipFill rotWithShape="1">
          <a:blip r:embed="rId2" cstate="print">
            <a:extLst>
              <a:ext uri="{28A0092B-C50C-407E-A947-70E740481C1C}">
                <a14:useLocalDpi xmlns:a14="http://schemas.microsoft.com/office/drawing/2010/main" val="0"/>
              </a:ext>
            </a:extLst>
          </a:blip>
          <a:srcRect t="69821"/>
          <a:stretch/>
        </p:blipFill>
        <p:spPr>
          <a:xfrm flipH="1">
            <a:off x="3093406" y="8184170"/>
            <a:ext cx="8559889" cy="3719842"/>
          </a:xfrm>
          <a:prstGeom prst="rect">
            <a:avLst/>
          </a:prstGeom>
        </p:spPr>
      </p:pic>
      <p:sp>
        <p:nvSpPr>
          <p:cNvPr id="5" name="Date Placeholder 4"/>
          <p:cNvSpPr>
            <a:spLocks noGrp="1"/>
          </p:cNvSpPr>
          <p:nvPr>
            <p:ph type="dt" sz="half" idx="10"/>
          </p:nvPr>
        </p:nvSpPr>
        <p:spPr/>
        <p:txBody>
          <a:bodyPr/>
          <a:lstStyle/>
          <a:p>
            <a:fld id="{AECF4DBB-A0BE-4B82-BC6C-708D25B22D0F}" type="datetime1">
              <a:rPr lang="en-US" smtClean="0"/>
              <a:pPr/>
              <a:t>4/16/17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pPr/>
              <a:t>‹#›</a:t>
            </a:fld>
            <a:endParaRPr lang="en-US"/>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sp>
        <p:nvSpPr>
          <p:cNvPr id="2" name="TextBox 1"/>
          <p:cNvSpPr txBox="1"/>
          <p:nvPr userDrawn="1"/>
        </p:nvSpPr>
        <p:spPr>
          <a:xfrm>
            <a:off x="12112446" y="5917597"/>
            <a:ext cx="3731624" cy="2774606"/>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US" sz="2905" b="1" dirty="0" smtClean="0"/>
              <a:t>Done</a:t>
            </a:r>
            <a:r>
              <a:rPr lang="en-US" sz="2905" b="1" baseline="0" dirty="0" smtClean="0"/>
              <a:t> by:</a:t>
            </a:r>
            <a:endParaRPr lang="en-US" sz="2905" b="1" dirty="0" smtClean="0"/>
          </a:p>
          <a:p>
            <a:pPr marL="0" marR="0" lvl="0" indent="0" algn="l" defTabSz="609630" rtl="0" eaLnBrk="1" fontAlgn="auto" latinLnBrk="0" hangingPunct="1">
              <a:lnSpc>
                <a:spcPct val="100000"/>
              </a:lnSpc>
              <a:spcBef>
                <a:spcPts val="0"/>
              </a:spcBef>
              <a:spcAft>
                <a:spcPts val="0"/>
              </a:spcAft>
              <a:buClrTx/>
              <a:buSzTx/>
              <a:buFontTx/>
              <a:buNone/>
              <a:tabLst/>
              <a:defRPr/>
            </a:pPr>
            <a:endParaRPr lang="en-US" sz="2905" dirty="0" smtClean="0"/>
          </a:p>
          <a:p>
            <a:pPr marL="0" marR="0" lvl="0" indent="0" algn="l" defTabSz="609630" rtl="0" eaLnBrk="1" fontAlgn="auto" latinLnBrk="0" hangingPunct="1">
              <a:lnSpc>
                <a:spcPct val="100000"/>
              </a:lnSpc>
              <a:spcBef>
                <a:spcPts val="0"/>
              </a:spcBef>
              <a:spcAft>
                <a:spcPts val="0"/>
              </a:spcAft>
              <a:buClrTx/>
              <a:buSzTx/>
              <a:buFontTx/>
              <a:buNone/>
              <a:tabLst/>
              <a:defRPr/>
            </a:pPr>
            <a:r>
              <a:rPr lang="en-US" sz="2905" dirty="0" err="1" smtClean="0"/>
              <a:t>Rawan</a:t>
            </a:r>
            <a:r>
              <a:rPr lang="en-US" sz="2905" dirty="0" smtClean="0"/>
              <a:t> </a:t>
            </a:r>
            <a:r>
              <a:rPr lang="en-US" sz="2905" dirty="0"/>
              <a:t>Alqahtani</a:t>
            </a:r>
          </a:p>
          <a:p>
            <a:r>
              <a:rPr lang="en-US" sz="2905" dirty="0" smtClean="0"/>
              <a:t>Anwar </a:t>
            </a:r>
            <a:r>
              <a:rPr lang="en-US" sz="2905" dirty="0"/>
              <a:t>Alajmi</a:t>
            </a:r>
          </a:p>
          <a:p>
            <a:r>
              <a:rPr lang="en-US" sz="2905" dirty="0" err="1" smtClean="0"/>
              <a:t>Jawaher</a:t>
            </a:r>
            <a:r>
              <a:rPr lang="en-US" sz="2905" dirty="0" smtClean="0"/>
              <a:t> </a:t>
            </a:r>
            <a:r>
              <a:rPr lang="en-US" sz="2905" dirty="0"/>
              <a:t>Abanumy</a:t>
            </a:r>
          </a:p>
          <a:p>
            <a:r>
              <a:rPr lang="en-US" sz="2905" dirty="0" smtClean="0"/>
              <a:t>Najd </a:t>
            </a:r>
            <a:r>
              <a:rPr lang="en-US" sz="2905" dirty="0" err="1" smtClean="0"/>
              <a:t>Altheeb</a:t>
            </a:r>
            <a:endParaRPr lang="en-US" sz="2905" dirty="0"/>
          </a:p>
        </p:txBody>
      </p:sp>
      <p:sp>
        <p:nvSpPr>
          <p:cNvPr id="24" name="Rectangle 23"/>
          <p:cNvSpPr/>
          <p:nvPr userDrawn="1"/>
        </p:nvSpPr>
        <p:spPr>
          <a:xfrm>
            <a:off x="251390" y="8374801"/>
            <a:ext cx="6428934" cy="2776466"/>
          </a:xfrm>
          <a:prstGeom prst="rect">
            <a:avLst/>
          </a:prstGeom>
        </p:spPr>
        <p:txBody>
          <a:bodyPr wrap="square">
            <a:spAutoFit/>
          </a:bodyPr>
          <a:lstStyle/>
          <a:p>
            <a:pPr algn="l"/>
            <a:endParaRPr lang="en-US" sz="3600" baseline="0" dirty="0">
              <a:solidFill>
                <a:schemeClr val="bg1">
                  <a:lumMod val="50000"/>
                </a:schemeClr>
              </a:solidFill>
            </a:endParaRPr>
          </a:p>
          <a:p>
            <a:pPr marL="0" marR="0" lvl="0" indent="0" algn="l" defTabSz="609630" rtl="0" eaLnBrk="1" fontAlgn="auto" latinLnBrk="0" hangingPunct="1">
              <a:lnSpc>
                <a:spcPct val="100000"/>
              </a:lnSpc>
              <a:spcBef>
                <a:spcPts val="0"/>
              </a:spcBef>
              <a:spcAft>
                <a:spcPts val="0"/>
              </a:spcAft>
              <a:buClrTx/>
              <a:buSzTx/>
              <a:buFontTx/>
              <a:buNone/>
              <a:tabLst/>
              <a:defRPr/>
            </a:pPr>
            <a:r>
              <a:rPr lang="en-US" sz="3600" dirty="0">
                <a:solidFill>
                  <a:schemeClr val="bg1">
                    <a:lumMod val="50000"/>
                  </a:schemeClr>
                </a:solidFill>
              </a:rPr>
              <a:t>Contact</a:t>
            </a:r>
            <a:r>
              <a:rPr lang="en-US" sz="3600" baseline="0" dirty="0">
                <a:solidFill>
                  <a:schemeClr val="bg1">
                    <a:lumMod val="50000"/>
                  </a:schemeClr>
                </a:solidFill>
              </a:rPr>
              <a:t> us :</a:t>
            </a:r>
          </a:p>
          <a:p>
            <a:pPr marL="0" marR="0" lvl="0" indent="0" algn="l" defTabSz="609630" rtl="0" eaLnBrk="1" fontAlgn="auto" latinLnBrk="0" hangingPunct="1">
              <a:lnSpc>
                <a:spcPct val="150000"/>
              </a:lnSpc>
              <a:spcBef>
                <a:spcPts val="0"/>
              </a:spcBef>
              <a:spcAft>
                <a:spcPts val="0"/>
              </a:spcAft>
              <a:buClrTx/>
              <a:buSzTx/>
              <a:buFontTx/>
              <a:buNone/>
              <a:tabLst/>
              <a:defRPr/>
            </a:pPr>
            <a:r>
              <a:rPr lang="en-US" sz="3600" baseline="0" dirty="0">
                <a:solidFill>
                  <a:schemeClr val="bg1">
                    <a:lumMod val="50000"/>
                  </a:schemeClr>
                </a:solidFill>
              </a:rPr>
              <a:t>	@Pharma436</a:t>
            </a:r>
          </a:p>
          <a:p>
            <a:pPr algn="l">
              <a:lnSpc>
                <a:spcPct val="150000"/>
              </a:lnSpc>
            </a:pPr>
            <a:r>
              <a:rPr lang="en-US" sz="3600" baseline="0" dirty="0">
                <a:solidFill>
                  <a:schemeClr val="bg1">
                    <a:lumMod val="50000"/>
                  </a:schemeClr>
                </a:solidFill>
              </a:rPr>
              <a:t> 	Pharma436@outlook.com</a:t>
            </a:r>
          </a:p>
        </p:txBody>
      </p:sp>
      <p:pic>
        <p:nvPicPr>
          <p:cNvPr id="25" name="Picture 2" descr="Image result for outlook"/>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39266" y="10643758"/>
            <a:ext cx="508109" cy="50750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Image result for twitter log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47035" y="9879716"/>
            <a:ext cx="404162" cy="32874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userDrawn="1"/>
        </p:nvPicPr>
        <p:blipFill rotWithShape="1">
          <a:blip r:embed="rId6" cstate="print"/>
          <a:srcRect b="24399"/>
          <a:stretch/>
        </p:blipFill>
        <p:spPr>
          <a:xfrm>
            <a:off x="19104044" y="2524384"/>
            <a:ext cx="1600517" cy="1303928"/>
          </a:xfrm>
          <a:prstGeom prst="rect">
            <a:avLst/>
          </a:prstGeom>
        </p:spPr>
      </p:pic>
      <p:pic>
        <p:nvPicPr>
          <p:cNvPr id="28" name="Picture 27"/>
          <p:cNvPicPr>
            <a:picLocks noChangeAspect="1"/>
          </p:cNvPicPr>
          <p:nvPr userDrawn="1"/>
        </p:nvPicPr>
        <p:blipFill rotWithShape="1">
          <a:blip r:embed="rId7" cstate="print"/>
          <a:srcRect b="22140"/>
          <a:stretch/>
        </p:blipFill>
        <p:spPr>
          <a:xfrm>
            <a:off x="11644778" y="2192435"/>
            <a:ext cx="1671920" cy="1618041"/>
          </a:xfrm>
          <a:prstGeom prst="rect">
            <a:avLst/>
          </a:prstGeom>
        </p:spPr>
      </p:pic>
      <p:pic>
        <p:nvPicPr>
          <p:cNvPr id="29" name="Picture 28"/>
          <p:cNvPicPr>
            <a:picLocks noChangeAspect="1"/>
          </p:cNvPicPr>
          <p:nvPr userDrawn="1"/>
        </p:nvPicPr>
        <p:blipFill rotWithShape="1">
          <a:blip r:embed="rId8" cstate="print">
            <a:extLst>
              <a:ext uri="{28A0092B-C50C-407E-A947-70E740481C1C}">
                <a14:useLocalDpi xmlns:a14="http://schemas.microsoft.com/office/drawing/2010/main" val="0"/>
              </a:ext>
            </a:extLst>
          </a:blip>
          <a:srcRect l="15000" t="31264" r="17501" b="25042"/>
          <a:stretch/>
        </p:blipFill>
        <p:spPr>
          <a:xfrm rot="1164955">
            <a:off x="12544520" y="3418273"/>
            <a:ext cx="322467" cy="183562"/>
          </a:xfrm>
          <a:prstGeom prst="rect">
            <a:avLst/>
          </a:prstGeom>
        </p:spPr>
      </p:pic>
      <p:pic>
        <p:nvPicPr>
          <p:cNvPr id="30" name="Picture 29"/>
          <p:cNvPicPr>
            <a:picLocks noChangeAspect="1"/>
          </p:cNvPicPr>
          <p:nvPr userDrawn="1"/>
        </p:nvPicPr>
        <p:blipFill rotWithShape="1">
          <a:blip r:embed="rId8" cstate="print">
            <a:extLst>
              <a:ext uri="{28A0092B-C50C-407E-A947-70E740481C1C}">
                <a14:useLocalDpi xmlns:a14="http://schemas.microsoft.com/office/drawing/2010/main" val="0"/>
              </a:ext>
            </a:extLst>
          </a:blip>
          <a:srcRect l="15000" t="31264" r="17501" b="25042"/>
          <a:stretch/>
        </p:blipFill>
        <p:spPr>
          <a:xfrm rot="20416561">
            <a:off x="19338720" y="3277462"/>
            <a:ext cx="322467" cy="183562"/>
          </a:xfrm>
          <a:prstGeom prst="rect">
            <a:avLst/>
          </a:prstGeom>
        </p:spPr>
      </p:pic>
      <p:cxnSp>
        <p:nvCxnSpPr>
          <p:cNvPr id="31" name="Straight Connector 30"/>
          <p:cNvCxnSpPr/>
          <p:nvPr userDrawn="1"/>
        </p:nvCxnSpPr>
        <p:spPr>
          <a:xfrm flipH="1" flipV="1">
            <a:off x="11563749" y="3810472"/>
            <a:ext cx="9633706" cy="1784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userDrawn="1"/>
        </p:nvSpPr>
        <p:spPr>
          <a:xfrm>
            <a:off x="18087823" y="6401255"/>
            <a:ext cx="3743317" cy="1807290"/>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US" sz="2667" b="1" dirty="0"/>
              <a:t>Team leaders :</a:t>
            </a:r>
          </a:p>
          <a:p>
            <a:pPr marL="0" marR="0" lvl="0" indent="0" algn="l" defTabSz="609630" rtl="0" eaLnBrk="1" fontAlgn="auto" latinLnBrk="0" hangingPunct="1">
              <a:lnSpc>
                <a:spcPct val="100000"/>
              </a:lnSpc>
              <a:spcBef>
                <a:spcPts val="0"/>
              </a:spcBef>
              <a:spcAft>
                <a:spcPts val="0"/>
              </a:spcAft>
              <a:buClrTx/>
              <a:buSzTx/>
              <a:buFontTx/>
              <a:buNone/>
              <a:tabLst/>
              <a:defRPr/>
            </a:pPr>
            <a:endParaRPr lang="en-US" sz="2667" b="1" dirty="0"/>
          </a:p>
          <a:p>
            <a:pPr marL="0" marR="0" lvl="0" indent="0" algn="l" defTabSz="609630" rtl="0" eaLnBrk="1" fontAlgn="auto" latinLnBrk="0" hangingPunct="1">
              <a:lnSpc>
                <a:spcPct val="100000"/>
              </a:lnSpc>
              <a:spcBef>
                <a:spcPts val="0"/>
              </a:spcBef>
              <a:spcAft>
                <a:spcPts val="0"/>
              </a:spcAft>
              <a:buClrTx/>
              <a:buSzTx/>
              <a:buFontTx/>
              <a:buNone/>
              <a:tabLst/>
              <a:defRPr/>
            </a:pPr>
            <a:r>
              <a:rPr lang="en-US" sz="2905" dirty="0"/>
              <a:t>Abdulrahman Thekry </a:t>
            </a:r>
          </a:p>
          <a:p>
            <a:r>
              <a:rPr lang="en-US" sz="2905" dirty="0" err="1"/>
              <a:t>Ghadah</a:t>
            </a:r>
            <a:r>
              <a:rPr lang="en-US" sz="2905" dirty="0"/>
              <a:t> </a:t>
            </a:r>
            <a:r>
              <a:rPr lang="en-US" sz="2905" dirty="0" err="1"/>
              <a:t>Almuhana</a:t>
            </a:r>
            <a:r>
              <a:rPr lang="en-US" sz="2905" dirty="0"/>
              <a:t> </a:t>
            </a:r>
          </a:p>
        </p:txBody>
      </p:sp>
      <p:cxnSp>
        <p:nvCxnSpPr>
          <p:cNvPr id="42" name="Straight Connector 41"/>
          <p:cNvCxnSpPr>
            <a:cxnSpLocks/>
          </p:cNvCxnSpPr>
          <p:nvPr userDrawn="1"/>
        </p:nvCxnSpPr>
        <p:spPr>
          <a:xfrm>
            <a:off x="11621586" y="3828312"/>
            <a:ext cx="10763" cy="803832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47" name="Oval 46"/>
          <p:cNvSpPr/>
          <p:nvPr userDrawn="1"/>
        </p:nvSpPr>
        <p:spPr>
          <a:xfrm>
            <a:off x="11334333" y="3599887"/>
            <a:ext cx="600416" cy="441326"/>
          </a:xfrm>
          <a:prstGeom prst="ellipse">
            <a:avLst/>
          </a:prstGeom>
          <a:solidFill>
            <a:srgbClr val="387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sp>
        <p:nvSpPr>
          <p:cNvPr id="48" name="Oval 47"/>
          <p:cNvSpPr/>
          <p:nvPr userDrawn="1"/>
        </p:nvSpPr>
        <p:spPr>
          <a:xfrm>
            <a:off x="11419702" y="3662380"/>
            <a:ext cx="425295" cy="3122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a:p>
        </p:txBody>
      </p:sp>
      <p:pic>
        <p:nvPicPr>
          <p:cNvPr id="35" name="Picture 34"/>
          <p:cNvPicPr>
            <a:picLocks noChangeAspect="1"/>
          </p:cNvPicPr>
          <p:nvPr userDrawn="1"/>
        </p:nvPicPr>
        <p:blipFill rotWithShape="1">
          <a:blip r:embed="rId9">
            <a:extLst>
              <a:ext uri="{28A0092B-C50C-407E-A947-70E740481C1C}">
                <a14:useLocalDpi xmlns:a14="http://schemas.microsoft.com/office/drawing/2010/main" val="0"/>
              </a:ext>
            </a:extLst>
          </a:blip>
          <a:srcRect l="7961" r="73567"/>
          <a:stretch/>
        </p:blipFill>
        <p:spPr>
          <a:xfrm rot="16200000">
            <a:off x="10779661" y="404975"/>
            <a:ext cx="2207150" cy="23766468"/>
          </a:xfrm>
          <a:prstGeom prst="rect">
            <a:avLst/>
          </a:prstGeom>
        </p:spPr>
      </p:pic>
      <p:sp>
        <p:nvSpPr>
          <p:cNvPr id="4" name="Rectangle 3"/>
          <p:cNvSpPr/>
          <p:nvPr userDrawn="1"/>
        </p:nvSpPr>
        <p:spPr>
          <a:xfrm>
            <a:off x="3046989" y="12125583"/>
            <a:ext cx="20719479" cy="1266202"/>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p:cNvSpPr/>
          <p:nvPr userDrawn="1"/>
        </p:nvSpPr>
        <p:spPr>
          <a:xfrm>
            <a:off x="838375" y="13073241"/>
            <a:ext cx="2466214" cy="318547"/>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Rectangle 10"/>
          <p:cNvSpPr/>
          <p:nvPr userDrawn="1"/>
        </p:nvSpPr>
        <p:spPr>
          <a:xfrm>
            <a:off x="2472322" y="13190907"/>
            <a:ext cx="1337763" cy="167511"/>
          </a:xfrm>
          <a:prstGeom prst="rect">
            <a:avLst/>
          </a:prstGeom>
          <a:solidFill>
            <a:srgbClr val="2C6CA8"/>
          </a:solidFill>
          <a:ln>
            <a:solidFill>
              <a:srgbClr val="2C6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3" name="Picture 32"/>
          <p:cNvPicPr>
            <a:picLocks noChangeAspect="1"/>
          </p:cNvPicPr>
          <p:nvPr userDrawn="1"/>
        </p:nvPicPr>
        <p:blipFill rotWithShape="1">
          <a:blip r:embed="rId10">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spTree>
    <p:extLst>
      <p:ext uri="{BB962C8B-B14F-4D97-AF65-F5344CB8AC3E}">
        <p14:creationId xmlns:p14="http://schemas.microsoft.com/office/powerpoint/2010/main" val="118782791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E29538-DB50-4DCB-AA82-02E96A6B61C8}" type="datetime1">
              <a:rPr lang="en-US" smtClean="0"/>
              <a:t>4/16/17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616755-8ED0-4063-B354-03703B410D56}" type="datetime1">
              <a:rPr lang="en-US" smtClean="0"/>
              <a:t>4/16/17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7961" r="73567"/>
          <a:stretch/>
        </p:blipFill>
        <p:spPr>
          <a:xfrm rot="16200000">
            <a:off x="10748911" y="374228"/>
            <a:ext cx="2268771" cy="23766343"/>
          </a:xfrm>
          <a:prstGeom prst="rect">
            <a:avLst/>
          </a:prstGeom>
        </p:spPr>
      </p:pic>
      <p:sp>
        <p:nvSpPr>
          <p:cNvPr id="9" name="Slide Number Placeholder 5"/>
          <p:cNvSpPr txBox="1">
            <a:spLocks/>
          </p:cNvSpPr>
          <p:nvPr userDrawn="1"/>
        </p:nvSpPr>
        <p:spPr>
          <a:xfrm>
            <a:off x="-4159131" y="12511733"/>
            <a:ext cx="5347454" cy="711740"/>
          </a:xfrm>
          <a:prstGeom prst="rect">
            <a:avLst/>
          </a:prstGeom>
        </p:spPr>
        <p:txBody>
          <a:bodyPr vert="horz" lIns="121923" tIns="60961" rIns="121923" bIns="60961" rtlCol="0" anchor="ctr"/>
          <a:lstStyle>
            <a:defPPr>
              <a:defRPr lang="en-US"/>
            </a:defPPr>
            <a:lvl1pPr marL="0" algn="r" defTabSz="457200" rtl="0" eaLnBrk="1" latinLnBrk="0" hangingPunct="1">
              <a:defRPr sz="2339"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z="4267" smtClean="0">
                <a:solidFill>
                  <a:schemeClr val="bg1"/>
                </a:solidFill>
              </a:rPr>
              <a:pPr/>
              <a:t>‹#›</a:t>
            </a:fld>
            <a:endParaRPr lang="en-US" sz="4267" dirty="0">
              <a:solidFill>
                <a:schemeClr val="bg1"/>
              </a:solidFil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33944" y="3558701"/>
            <a:ext cx="10100747" cy="848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031772" y="3558701"/>
            <a:ext cx="10100747" cy="848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045515-EC16-4B6F-9756-63E2AB9B453B}" type="datetime1">
              <a:rPr lang="en-US" smtClean="0"/>
              <a:t>4/16/17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7040" y="711741"/>
            <a:ext cx="20498574" cy="25839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37041" y="3277101"/>
            <a:ext cx="10054327"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a:t>Click to edit Master text styles</a:t>
            </a:r>
          </a:p>
        </p:txBody>
      </p:sp>
      <p:sp>
        <p:nvSpPr>
          <p:cNvPr id="4" name="Content Placeholder 3"/>
          <p:cNvSpPr>
            <a:spLocks noGrp="1"/>
          </p:cNvSpPr>
          <p:nvPr>
            <p:ph sz="half" idx="2"/>
          </p:nvPr>
        </p:nvSpPr>
        <p:spPr>
          <a:xfrm>
            <a:off x="1637041" y="4883157"/>
            <a:ext cx="10054327" cy="7182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031772" y="3277101"/>
            <a:ext cx="10103842"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a:t>Click to edit Master text styles</a:t>
            </a:r>
          </a:p>
        </p:txBody>
      </p:sp>
      <p:sp>
        <p:nvSpPr>
          <p:cNvPr id="6" name="Content Placeholder 5"/>
          <p:cNvSpPr>
            <a:spLocks noGrp="1"/>
          </p:cNvSpPr>
          <p:nvPr>
            <p:ph sz="quarter" idx="4"/>
          </p:nvPr>
        </p:nvSpPr>
        <p:spPr>
          <a:xfrm>
            <a:off x="12031772" y="4883157"/>
            <a:ext cx="10103842" cy="7182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330270-8752-4EC4-92D9-3FE80747DFA2}" type="datetime1">
              <a:rPr lang="en-US" smtClean="0"/>
              <a:t>4/16/17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D8D45A-846A-4BD0-97F9-C974993AA88A}" type="datetime1">
              <a:rPr lang="en-US" smtClean="0"/>
              <a:t>4/16/17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F0EA4-A824-4DF7-A402-8B5D2559A003}" type="datetime1">
              <a:rPr lang="en-US" smtClean="0"/>
              <a:t>4/16/17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a:t>Click to edit Master title style</a:t>
            </a:r>
            <a:endParaRPr lang="en-US" dirty="0"/>
          </a:p>
        </p:txBody>
      </p:sp>
      <p:sp>
        <p:nvSpPr>
          <p:cNvPr id="3" name="Content Placeholder 2"/>
          <p:cNvSpPr>
            <a:spLocks noGrp="1"/>
          </p:cNvSpPr>
          <p:nvPr>
            <p:ph idx="1"/>
          </p:nvPr>
        </p:nvSpPr>
        <p:spPr>
          <a:xfrm>
            <a:off x="10103842" y="1924794"/>
            <a:ext cx="12031772" cy="9500185"/>
          </a:xfrm>
        </p:spPr>
        <p:txBody>
          <a:bodyPr/>
          <a:lstStyle>
            <a:lvl1pPr>
              <a:defRPr sz="6238"/>
            </a:lvl1pPr>
            <a:lvl2pPr>
              <a:defRPr sz="5458"/>
            </a:lvl2pPr>
            <a:lvl3pPr>
              <a:defRPr sz="4678"/>
            </a:lvl3pPr>
            <a:lvl4pPr>
              <a:defRPr sz="3899"/>
            </a:lvl4pPr>
            <a:lvl5pPr>
              <a:defRPr sz="3899"/>
            </a:lvl5pPr>
            <a:lvl6pPr>
              <a:defRPr sz="3899"/>
            </a:lvl6pPr>
            <a:lvl7pPr>
              <a:defRPr sz="3899"/>
            </a:lvl7pPr>
            <a:lvl8pPr>
              <a:defRPr sz="3899"/>
            </a:lvl8pPr>
            <a:lvl9pPr>
              <a:defRPr sz="38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a:t>Click to edit Master text styles</a:t>
            </a:r>
          </a:p>
        </p:txBody>
      </p:sp>
      <p:sp>
        <p:nvSpPr>
          <p:cNvPr id="5" name="Date Placeholder 4"/>
          <p:cNvSpPr>
            <a:spLocks noGrp="1"/>
          </p:cNvSpPr>
          <p:nvPr>
            <p:ph type="dt" sz="half" idx="10"/>
          </p:nvPr>
        </p:nvSpPr>
        <p:spPr/>
        <p:txBody>
          <a:bodyPr/>
          <a:lstStyle/>
          <a:p>
            <a:fld id="{32380C9D-CBF6-42EF-8987-71BA080627CD}" type="datetime1">
              <a:rPr lang="en-US" smtClean="0"/>
              <a:t>4/16/17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0103842" y="1924794"/>
            <a:ext cx="12031772" cy="9500185"/>
          </a:xfrm>
        </p:spPr>
        <p:txBody>
          <a:bodyPr anchor="t"/>
          <a:lstStyle>
            <a:lvl1pPr marL="0" indent="0">
              <a:buNone/>
              <a:defRPr sz="6238"/>
            </a:lvl1pPr>
            <a:lvl2pPr marL="891220" indent="0">
              <a:buNone/>
              <a:defRPr sz="5458"/>
            </a:lvl2pPr>
            <a:lvl3pPr marL="1782440" indent="0">
              <a:buNone/>
              <a:defRPr sz="4678"/>
            </a:lvl3pPr>
            <a:lvl4pPr marL="2673660" indent="0">
              <a:buNone/>
              <a:defRPr sz="3899"/>
            </a:lvl4pPr>
            <a:lvl5pPr marL="3564880" indent="0">
              <a:buNone/>
              <a:defRPr sz="3899"/>
            </a:lvl5pPr>
            <a:lvl6pPr marL="4456100" indent="0">
              <a:buNone/>
              <a:defRPr sz="3899"/>
            </a:lvl6pPr>
            <a:lvl7pPr marL="5347320" indent="0">
              <a:buNone/>
              <a:defRPr sz="3899"/>
            </a:lvl7pPr>
            <a:lvl8pPr marL="6238540" indent="0">
              <a:buNone/>
              <a:defRPr sz="3899"/>
            </a:lvl8pPr>
            <a:lvl9pPr marL="7129760" indent="0">
              <a:buNone/>
              <a:defRPr sz="3899"/>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a:t>Click to edit Master text styles</a:t>
            </a:r>
          </a:p>
        </p:txBody>
      </p:sp>
      <p:sp>
        <p:nvSpPr>
          <p:cNvPr id="5" name="Date Placeholder 4"/>
          <p:cNvSpPr>
            <a:spLocks noGrp="1"/>
          </p:cNvSpPr>
          <p:nvPr>
            <p:ph type="dt" sz="half" idx="10"/>
          </p:nvPr>
        </p:nvSpPr>
        <p:spPr/>
        <p:txBody>
          <a:bodyPr/>
          <a:lstStyle/>
          <a:p>
            <a:fld id="{ADA1AFB0-C155-48EC-8BA8-CCD1EB702E7C}" type="datetime1">
              <a:rPr lang="en-US" smtClean="0"/>
              <a:t>4/16/17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33945" y="711741"/>
            <a:ext cx="20498574" cy="25839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33945" y="3558701"/>
            <a:ext cx="20498574" cy="84820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33944" y="12390470"/>
            <a:ext cx="5347454" cy="711740"/>
          </a:xfrm>
          <a:prstGeom prst="rect">
            <a:avLst/>
          </a:prstGeom>
        </p:spPr>
        <p:txBody>
          <a:bodyPr vert="horz" lIns="91440" tIns="45720" rIns="91440" bIns="45720" rtlCol="0" anchor="ctr"/>
          <a:lstStyle>
            <a:lvl1pPr algn="l">
              <a:defRPr sz="2339">
                <a:solidFill>
                  <a:schemeClr val="tx1">
                    <a:tint val="75000"/>
                  </a:schemeClr>
                </a:solidFill>
              </a:defRPr>
            </a:lvl1pPr>
          </a:lstStyle>
          <a:p>
            <a:fld id="{C5D6F499-0F42-43CC-94B7-308DA7B9533A}" type="datetime1">
              <a:rPr lang="en-US" smtClean="0"/>
              <a:t>4/16/17</a:t>
            </a:fld>
            <a:endParaRPr lang="en-US"/>
          </a:p>
        </p:txBody>
      </p:sp>
      <p:sp>
        <p:nvSpPr>
          <p:cNvPr id="5" name="Footer Placeholder 4"/>
          <p:cNvSpPr>
            <a:spLocks noGrp="1"/>
          </p:cNvSpPr>
          <p:nvPr>
            <p:ph type="ftr" sz="quarter" idx="3"/>
          </p:nvPr>
        </p:nvSpPr>
        <p:spPr>
          <a:xfrm>
            <a:off x="7872641" y="12390470"/>
            <a:ext cx="8021181" cy="711740"/>
          </a:xfrm>
          <a:prstGeom prst="rect">
            <a:avLst/>
          </a:prstGeom>
        </p:spPr>
        <p:txBody>
          <a:bodyPr vert="horz" lIns="91440" tIns="45720" rIns="91440" bIns="45720" rtlCol="0" anchor="ctr"/>
          <a:lstStyle>
            <a:lvl1pPr algn="ctr">
              <a:defRPr sz="233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785065" y="12390470"/>
            <a:ext cx="5347454" cy="711740"/>
          </a:xfrm>
          <a:prstGeom prst="rect">
            <a:avLst/>
          </a:prstGeom>
        </p:spPr>
        <p:txBody>
          <a:bodyPr vert="horz" lIns="91440" tIns="45720" rIns="91440" bIns="45720" rtlCol="0" anchor="ctr"/>
          <a:lstStyle>
            <a:lvl1pPr algn="r">
              <a:defRPr sz="2339">
                <a:solidFill>
                  <a:schemeClr val="tx1">
                    <a:tint val="75000"/>
                  </a:schemeClr>
                </a:solidFill>
              </a:defRPr>
            </a:lvl1pPr>
          </a:lstStyle>
          <a:p>
            <a:fld id="{E7AFC90E-8276-4409-9486-97887BD13FEA}" type="slidenum">
              <a:rPr lang="en-US" smtClean="0"/>
              <a:t>‹#›</a:t>
            </a:fld>
            <a:endParaRPr lang="en-US"/>
          </a:p>
        </p:txBody>
      </p:sp>
    </p:spTree>
    <p:extLst>
      <p:ext uri="{BB962C8B-B14F-4D97-AF65-F5344CB8AC3E}">
        <p14:creationId xmlns:p14="http://schemas.microsoft.com/office/powerpoint/2010/main" val="53268098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hf hdr="0" ftr="0" dt="0"/>
  <p:txStyles>
    <p:titleStyle>
      <a:lvl1pPr algn="l" defTabSz="1782440" rtl="0" eaLnBrk="1" latinLnBrk="0" hangingPunct="1">
        <a:lnSpc>
          <a:spcPct val="90000"/>
        </a:lnSpc>
        <a:spcBef>
          <a:spcPct val="0"/>
        </a:spcBef>
        <a:buNone/>
        <a:defRPr sz="8577" kern="1200">
          <a:solidFill>
            <a:schemeClr val="tx1"/>
          </a:solidFill>
          <a:latin typeface="+mj-lt"/>
          <a:ea typeface="+mj-ea"/>
          <a:cs typeface="+mj-cs"/>
        </a:defRPr>
      </a:lvl1pPr>
    </p:titleStyle>
    <p:body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p:bodyStyle>
    <p:otherStyle>
      <a:defPPr>
        <a:defRPr lang="en-US"/>
      </a:defPPr>
      <a:lvl1pPr marL="0" algn="l" defTabSz="1782440" rtl="0" eaLnBrk="1" latinLnBrk="0" hangingPunct="1">
        <a:defRPr sz="3509" kern="1200">
          <a:solidFill>
            <a:schemeClr val="tx1"/>
          </a:solidFill>
          <a:latin typeface="+mn-lt"/>
          <a:ea typeface="+mn-ea"/>
          <a:cs typeface="+mn-cs"/>
        </a:defRPr>
      </a:lvl1pPr>
      <a:lvl2pPr marL="891220" algn="l" defTabSz="1782440" rtl="0" eaLnBrk="1" latinLnBrk="0" hangingPunct="1">
        <a:defRPr sz="3509" kern="1200">
          <a:solidFill>
            <a:schemeClr val="tx1"/>
          </a:solidFill>
          <a:latin typeface="+mn-lt"/>
          <a:ea typeface="+mn-ea"/>
          <a:cs typeface="+mn-cs"/>
        </a:defRPr>
      </a:lvl2pPr>
      <a:lvl3pPr marL="1782440" algn="l" defTabSz="1782440" rtl="0" eaLnBrk="1" latinLnBrk="0" hangingPunct="1">
        <a:defRPr sz="3509" kern="1200">
          <a:solidFill>
            <a:schemeClr val="tx1"/>
          </a:solidFill>
          <a:latin typeface="+mn-lt"/>
          <a:ea typeface="+mn-ea"/>
          <a:cs typeface="+mn-cs"/>
        </a:defRPr>
      </a:lvl3pPr>
      <a:lvl4pPr marL="2673660" algn="l" defTabSz="1782440" rtl="0" eaLnBrk="1" latinLnBrk="0" hangingPunct="1">
        <a:defRPr sz="3509" kern="1200">
          <a:solidFill>
            <a:schemeClr val="tx1"/>
          </a:solidFill>
          <a:latin typeface="+mn-lt"/>
          <a:ea typeface="+mn-ea"/>
          <a:cs typeface="+mn-cs"/>
        </a:defRPr>
      </a:lvl4pPr>
      <a:lvl5pPr marL="3564880" algn="l" defTabSz="1782440" rtl="0" eaLnBrk="1" latinLnBrk="0" hangingPunct="1">
        <a:defRPr sz="3509" kern="1200">
          <a:solidFill>
            <a:schemeClr val="tx1"/>
          </a:solidFill>
          <a:latin typeface="+mn-lt"/>
          <a:ea typeface="+mn-ea"/>
          <a:cs typeface="+mn-cs"/>
        </a:defRPr>
      </a:lvl5pPr>
      <a:lvl6pPr marL="4456100" algn="l" defTabSz="1782440" rtl="0" eaLnBrk="1" latinLnBrk="0" hangingPunct="1">
        <a:defRPr sz="3509" kern="1200">
          <a:solidFill>
            <a:schemeClr val="tx1"/>
          </a:solidFill>
          <a:latin typeface="+mn-lt"/>
          <a:ea typeface="+mn-ea"/>
          <a:cs typeface="+mn-cs"/>
        </a:defRPr>
      </a:lvl6pPr>
      <a:lvl7pPr marL="5347320" algn="l" defTabSz="1782440" rtl="0" eaLnBrk="1" latinLnBrk="0" hangingPunct="1">
        <a:defRPr sz="3509" kern="1200">
          <a:solidFill>
            <a:schemeClr val="tx1"/>
          </a:solidFill>
          <a:latin typeface="+mn-lt"/>
          <a:ea typeface="+mn-ea"/>
          <a:cs typeface="+mn-cs"/>
        </a:defRPr>
      </a:lvl7pPr>
      <a:lvl8pPr marL="6238540" algn="l" defTabSz="1782440" rtl="0" eaLnBrk="1" latinLnBrk="0" hangingPunct="1">
        <a:defRPr sz="3509" kern="1200">
          <a:solidFill>
            <a:schemeClr val="tx1"/>
          </a:solidFill>
          <a:latin typeface="+mn-lt"/>
          <a:ea typeface="+mn-ea"/>
          <a:cs typeface="+mn-cs"/>
        </a:defRPr>
      </a:lvl8pPr>
      <a:lvl9pPr marL="7129760" algn="l" defTabSz="1782440" rtl="0" eaLnBrk="1" latinLnBrk="0" hangingPunct="1">
        <a:defRPr sz="3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onlineexambuilder.com/pharmacology-anti-hyperlipidemia/exam-14471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s://docs.google.com/presentation/d/1vYmR0lNwAagBLygEWbJ0dStgttIoclFud4BzidOwkq4/ed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7928" y="8536906"/>
            <a:ext cx="9992362" cy="2308324"/>
          </a:xfrm>
          <a:prstGeom prst="rect">
            <a:avLst/>
          </a:prstGeom>
          <a:noFill/>
        </p:spPr>
        <p:txBody>
          <a:bodyPr wrap="square" rtlCol="0">
            <a:spAutoFit/>
          </a:bodyPr>
          <a:lstStyle/>
          <a:p>
            <a:pPr marL="685800" indent="-685800">
              <a:buFont typeface="Wingdings" charset="2"/>
              <a:buChar char="§"/>
            </a:pPr>
            <a:r>
              <a:rPr lang="en-US" sz="4800" dirty="0" smtClean="0">
                <a:solidFill>
                  <a:schemeClr val="accent4">
                    <a:lumMod val="75000"/>
                  </a:schemeClr>
                </a:solidFill>
              </a:rPr>
              <a:t>SUMMARY. </a:t>
            </a:r>
            <a:r>
              <a:rPr lang="en-US" dirty="0" smtClean="0">
                <a:solidFill>
                  <a:schemeClr val="bg1">
                    <a:lumMod val="50000"/>
                  </a:schemeClr>
                </a:solidFill>
              </a:rPr>
              <a:t>(Slide 2) </a:t>
            </a:r>
            <a:endParaRPr lang="en-US" dirty="0" smtClean="0">
              <a:solidFill>
                <a:schemeClr val="bg1">
                  <a:lumMod val="50000"/>
                </a:schemeClr>
              </a:solidFill>
            </a:endParaRPr>
          </a:p>
          <a:p>
            <a:pPr marL="685800" indent="-685800">
              <a:buFont typeface="Wingdings" charset="2"/>
              <a:buChar char="§"/>
            </a:pPr>
            <a:r>
              <a:rPr lang="en-US" sz="4800" dirty="0" smtClean="0">
                <a:solidFill>
                  <a:schemeClr val="accent4">
                    <a:lumMod val="75000"/>
                  </a:schemeClr>
                </a:solidFill>
              </a:rPr>
              <a:t>MCQs. </a:t>
            </a:r>
            <a:r>
              <a:rPr lang="en-US" dirty="0" smtClean="0">
                <a:solidFill>
                  <a:schemeClr val="bg1">
                    <a:lumMod val="50000"/>
                  </a:schemeClr>
                </a:solidFill>
              </a:rPr>
              <a:t>(Slide 3 and 4) </a:t>
            </a:r>
            <a:endParaRPr lang="en-US" dirty="0" smtClean="0">
              <a:solidFill>
                <a:schemeClr val="bg1">
                  <a:lumMod val="50000"/>
                </a:schemeClr>
              </a:solidFill>
            </a:endParaRPr>
          </a:p>
          <a:p>
            <a:pPr marL="685800" indent="-685800">
              <a:buFont typeface="Wingdings" charset="2"/>
              <a:buChar char="§"/>
            </a:pPr>
            <a:r>
              <a:rPr lang="en-US" sz="4800" dirty="0" smtClean="0">
                <a:solidFill>
                  <a:schemeClr val="accent4">
                    <a:lumMod val="75000"/>
                  </a:schemeClr>
                </a:solidFill>
              </a:rPr>
              <a:t>SAQ. </a:t>
            </a:r>
            <a:r>
              <a:rPr lang="en-US" dirty="0" smtClean="0">
                <a:solidFill>
                  <a:schemeClr val="bg1">
                    <a:lumMod val="50000"/>
                  </a:schemeClr>
                </a:solidFill>
              </a:rPr>
              <a:t>(Slide 5)</a:t>
            </a:r>
            <a:endParaRPr lang="en-US" dirty="0">
              <a:solidFill>
                <a:schemeClr val="bg1">
                  <a:lumMod val="50000"/>
                </a:schemeClr>
              </a:solidFill>
            </a:endParaRPr>
          </a:p>
        </p:txBody>
      </p:sp>
      <p:sp>
        <p:nvSpPr>
          <p:cNvPr id="6" name="TextBox 5"/>
          <p:cNvSpPr txBox="1"/>
          <p:nvPr/>
        </p:nvSpPr>
        <p:spPr>
          <a:xfrm>
            <a:off x="0" y="1418060"/>
            <a:ext cx="23766463" cy="3631763"/>
          </a:xfrm>
          <a:prstGeom prst="rect">
            <a:avLst/>
          </a:prstGeom>
          <a:noFill/>
        </p:spPr>
        <p:txBody>
          <a:bodyPr wrap="square" rtlCol="0">
            <a:spAutoFit/>
          </a:bodyPr>
          <a:lstStyle/>
          <a:p>
            <a:pPr algn="ctr"/>
            <a:r>
              <a:rPr lang="en-US" altLang="en-US" sz="11500" dirty="0" smtClean="0">
                <a:solidFill>
                  <a:srgbClr val="0070C0"/>
                </a:solidFill>
                <a:sym typeface="Symbol" charset="2"/>
              </a:rPr>
              <a:t>Drugs for </a:t>
            </a:r>
            <a:endParaRPr lang="en-US" altLang="en-US" sz="11500" dirty="0" smtClean="0">
              <a:solidFill>
                <a:srgbClr val="0070C0"/>
              </a:solidFill>
              <a:sym typeface="Symbol" charset="2"/>
            </a:endParaRPr>
          </a:p>
          <a:p>
            <a:pPr algn="ctr"/>
            <a:r>
              <a:rPr lang="en-US" altLang="en-US" sz="11500" dirty="0" smtClean="0">
                <a:solidFill>
                  <a:srgbClr val="0070C0"/>
                </a:solidFill>
                <a:sym typeface="Symbol" charset="2"/>
              </a:rPr>
              <a:t>hyperlipidemia</a:t>
            </a:r>
            <a:endParaRPr lang="en-US" sz="11500" dirty="0">
              <a:solidFill>
                <a:srgbClr val="0070C0"/>
              </a:solidFill>
            </a:endParaRPr>
          </a:p>
        </p:txBody>
      </p:sp>
      <p:sp>
        <p:nvSpPr>
          <p:cNvPr id="2" name="TextBox 1"/>
          <p:cNvSpPr txBox="1"/>
          <p:nvPr/>
        </p:nvSpPr>
        <p:spPr>
          <a:xfrm>
            <a:off x="14960600" y="9367902"/>
            <a:ext cx="510540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algn="ctr" defTabSz="457200" rtl="1" eaLnBrk="1" latinLnBrk="0" hangingPunct="1"/>
            <a:r>
              <a:rPr lang="ar-SA" sz="3600" dirty="0" smtClean="0"/>
              <a:t>أبدا لم يفت الاوان لكي تبدأ</a:t>
            </a:r>
            <a:endParaRPr lang="en-US" sz="3600" dirty="0"/>
          </a:p>
        </p:txBody>
      </p:sp>
    </p:spTree>
    <p:extLst>
      <p:ext uri="{BB962C8B-B14F-4D97-AF65-F5344CB8AC3E}">
        <p14:creationId xmlns:p14="http://schemas.microsoft.com/office/powerpoint/2010/main" val="1578638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195058319"/>
              </p:ext>
            </p:extLst>
          </p:nvPr>
        </p:nvGraphicFramePr>
        <p:xfrm>
          <a:off x="-1" y="0"/>
          <a:ext cx="23791864" cy="13563600"/>
        </p:xfrm>
        <a:graphic>
          <a:graphicData uri="http://schemas.openxmlformats.org/drawingml/2006/table">
            <a:tbl>
              <a:tblPr firstRow="1" bandRow="1">
                <a:tableStyleId>{5C22544A-7EE6-4342-B048-85BDC9FD1C3A}</a:tableStyleId>
              </a:tblPr>
              <a:tblGrid>
                <a:gridCol w="1997585">
                  <a:extLst>
                    <a:ext uri="{9D8B030D-6E8A-4147-A177-3AD203B41FA5}">
                      <a16:colId xmlns:a16="http://schemas.microsoft.com/office/drawing/2014/main" xmlns="" val="20000"/>
                    </a:ext>
                  </a:extLst>
                </a:gridCol>
                <a:gridCol w="2151388">
                  <a:extLst>
                    <a:ext uri="{9D8B030D-6E8A-4147-A177-3AD203B41FA5}">
                      <a16:colId xmlns:a16="http://schemas.microsoft.com/office/drawing/2014/main" xmlns="" val="20001"/>
                    </a:ext>
                  </a:extLst>
                </a:gridCol>
                <a:gridCol w="2605239">
                  <a:extLst>
                    <a:ext uri="{9D8B030D-6E8A-4147-A177-3AD203B41FA5}">
                      <a16:colId xmlns:a16="http://schemas.microsoft.com/office/drawing/2014/main" xmlns="" val="20002"/>
                    </a:ext>
                  </a:extLst>
                </a:gridCol>
                <a:gridCol w="4941656">
                  <a:extLst>
                    <a:ext uri="{9D8B030D-6E8A-4147-A177-3AD203B41FA5}">
                      <a16:colId xmlns:a16="http://schemas.microsoft.com/office/drawing/2014/main" xmlns="" val="20003"/>
                    </a:ext>
                  </a:extLst>
                </a:gridCol>
                <a:gridCol w="4830101">
                  <a:extLst>
                    <a:ext uri="{9D8B030D-6E8A-4147-A177-3AD203B41FA5}">
                      <a16:colId xmlns:a16="http://schemas.microsoft.com/office/drawing/2014/main" xmlns="" val="20004"/>
                    </a:ext>
                  </a:extLst>
                </a:gridCol>
                <a:gridCol w="3086692">
                  <a:extLst>
                    <a:ext uri="{9D8B030D-6E8A-4147-A177-3AD203B41FA5}">
                      <a16:colId xmlns:a16="http://schemas.microsoft.com/office/drawing/2014/main" xmlns="" val="20005"/>
                    </a:ext>
                  </a:extLst>
                </a:gridCol>
                <a:gridCol w="4179203">
                  <a:extLst>
                    <a:ext uri="{9D8B030D-6E8A-4147-A177-3AD203B41FA5}">
                      <a16:colId xmlns:a16="http://schemas.microsoft.com/office/drawing/2014/main" xmlns="" val="20006"/>
                    </a:ext>
                  </a:extLst>
                </a:gridCol>
              </a:tblGrid>
              <a:tr h="750058">
                <a:tc>
                  <a:txBody>
                    <a:bodyPr/>
                    <a:lstStyle/>
                    <a:p>
                      <a:pPr algn="ctr"/>
                      <a:r>
                        <a:rPr lang="en-US" sz="3200" dirty="0"/>
                        <a:t>Target</a:t>
                      </a:r>
                    </a:p>
                  </a:txBody>
                  <a:tcPr anchor="ctr"/>
                </a:tc>
                <a:tc>
                  <a:txBody>
                    <a:bodyPr/>
                    <a:lstStyle/>
                    <a:p>
                      <a:pPr algn="ctr"/>
                      <a:r>
                        <a:rPr lang="en-US" sz="3200" dirty="0"/>
                        <a:t>Class</a:t>
                      </a:r>
                    </a:p>
                  </a:txBody>
                  <a:tcPr anchor="ctr"/>
                </a:tc>
                <a:tc>
                  <a:txBody>
                    <a:bodyPr/>
                    <a:lstStyle/>
                    <a:p>
                      <a:pPr algn="ctr"/>
                      <a:r>
                        <a:rPr lang="en-US" sz="3200" dirty="0"/>
                        <a:t>Drug</a:t>
                      </a:r>
                    </a:p>
                  </a:txBody>
                  <a:tcPr anchor="ctr"/>
                </a:tc>
                <a:tc>
                  <a:txBody>
                    <a:bodyPr/>
                    <a:lstStyle/>
                    <a:p>
                      <a:pPr algn="ctr"/>
                      <a:r>
                        <a:rPr lang="en-US" sz="3200" dirty="0"/>
                        <a:t>Action</a:t>
                      </a:r>
                    </a:p>
                  </a:txBody>
                  <a:tcPr anchor="ctr"/>
                </a:tc>
                <a:tc>
                  <a:txBody>
                    <a:bodyPr/>
                    <a:lstStyle/>
                    <a:p>
                      <a:pPr algn="ctr"/>
                      <a:r>
                        <a:rPr lang="en-US" sz="3200" dirty="0"/>
                        <a:t>ADRs</a:t>
                      </a:r>
                    </a:p>
                  </a:txBody>
                  <a:tcPr anchor="ctr"/>
                </a:tc>
                <a:tc>
                  <a:txBody>
                    <a:bodyPr/>
                    <a:lstStyle/>
                    <a:p>
                      <a:pPr algn="ctr"/>
                      <a:r>
                        <a:rPr lang="en-US" sz="3200" dirty="0"/>
                        <a:t>Effect (%change)</a:t>
                      </a:r>
                    </a:p>
                  </a:txBody>
                  <a:tcPr anchor="ctr"/>
                </a:tc>
                <a:tc>
                  <a:txBody>
                    <a:bodyPr/>
                    <a:lstStyle/>
                    <a:p>
                      <a:pPr algn="ctr"/>
                      <a:r>
                        <a:rPr lang="en-US" sz="3200" dirty="0"/>
                        <a:t>Notes</a:t>
                      </a:r>
                    </a:p>
                  </a:txBody>
                  <a:tcPr anchor="ctr"/>
                </a:tc>
                <a:extLst>
                  <a:ext uri="{0D108BD9-81ED-4DB2-BD59-A6C34878D82A}">
                    <a16:rowId xmlns:a16="http://schemas.microsoft.com/office/drawing/2014/main" xmlns="" val="10000"/>
                  </a:ext>
                </a:extLst>
              </a:tr>
              <a:tr h="3281364">
                <a:tc rowSpan="2">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700" b="0" i="0" u="none" strike="noStrike" cap="none" normalizeH="0" baseline="0" dirty="0">
                          <a:ln>
                            <a:noFill/>
                          </a:ln>
                          <a:solidFill>
                            <a:schemeClr val="tx1"/>
                          </a:solidFill>
                          <a:effectLst/>
                          <a:latin typeface="+mn-lt"/>
                        </a:rPr>
                        <a:t>Exogenous Cholesterol </a:t>
                      </a:r>
                    </a:p>
                  </a:txBody>
                  <a:tcPr anchor="ct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700" u="none" strike="noStrike" cap="none" normalizeH="0" baseline="0" dirty="0">
                          <a:ln>
                            <a:noFill/>
                          </a:ln>
                          <a:effectLst/>
                          <a:latin typeface="+mn-lt"/>
                        </a:rPr>
                        <a:t>Bile Acid </a:t>
                      </a:r>
                      <a:r>
                        <a:rPr kumimoji="0" lang="en-US" sz="2700" u="none" strike="noStrike" cap="none" normalizeH="0" baseline="0" dirty="0" err="1">
                          <a:ln>
                            <a:noFill/>
                          </a:ln>
                          <a:effectLst/>
                          <a:latin typeface="+mn-lt"/>
                        </a:rPr>
                        <a:t>sequestrants</a:t>
                      </a:r>
                      <a:endParaRPr kumimoji="0" lang="en-US" sz="2700" b="1" i="0" u="none" strike="noStrike" cap="none" normalizeH="0" baseline="0" dirty="0">
                        <a:ln>
                          <a:noFill/>
                        </a:ln>
                        <a:solidFill>
                          <a:srgbClr val="FFFF00"/>
                        </a:solidFill>
                        <a:effectLst/>
                        <a:latin typeface="+mn-lt"/>
                      </a:endParaRPr>
                    </a:p>
                  </a:txBody>
                  <a:tcPr marT="45719" marB="4571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700" b="1" u="none" strike="noStrike" cap="none" normalizeH="0" baseline="0" dirty="0">
                          <a:ln>
                            <a:noFill/>
                          </a:ln>
                          <a:effectLst/>
                          <a:latin typeface="+mn-lt"/>
                        </a:rPr>
                        <a:t>Cholestyramine </a:t>
                      </a:r>
                      <a:r>
                        <a:rPr kumimoji="0" lang="en-US" sz="2700" b="1" u="none" strike="noStrike" cap="none" normalizeH="0" baseline="0" dirty="0" err="1">
                          <a:ln>
                            <a:noFill/>
                          </a:ln>
                          <a:effectLst/>
                          <a:latin typeface="+mn-lt"/>
                        </a:rPr>
                        <a:t>Colestipol</a:t>
                      </a:r>
                      <a:r>
                        <a:rPr kumimoji="0" lang="en-US" sz="2700" b="1" u="none" strike="noStrike" cap="none" normalizeH="0" baseline="0" dirty="0">
                          <a:ln>
                            <a:noFill/>
                          </a:ln>
                          <a:effectLst/>
                          <a:latin typeface="+mn-lt"/>
                        </a:rPr>
                        <a:t> </a:t>
                      </a:r>
                      <a:r>
                        <a:rPr kumimoji="0" lang="en-US" sz="2700" b="1" u="none" strike="noStrike" cap="none" normalizeH="0" baseline="0" dirty="0" err="1">
                          <a:ln>
                            <a:noFill/>
                          </a:ln>
                          <a:effectLst/>
                          <a:latin typeface="+mn-lt"/>
                        </a:rPr>
                        <a:t>Colesevelam</a:t>
                      </a:r>
                      <a:endParaRPr kumimoji="0" lang="en-US" sz="2700" b="1" u="none" strike="noStrike" cap="none" normalizeH="0" baseline="0" dirty="0">
                        <a:ln>
                          <a:noFill/>
                        </a:ln>
                        <a:effectLst/>
                        <a:latin typeface="+mn-lt"/>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700" b="0" i="0" u="none" strike="noStrike" cap="none" normalizeH="0" baseline="0" dirty="0">
                          <a:ln>
                            <a:noFill/>
                          </a:ln>
                          <a:solidFill>
                            <a:schemeClr val="tx1"/>
                          </a:solidFill>
                          <a:effectLst/>
                          <a:latin typeface="+mn-lt"/>
                        </a:rPr>
                        <a:t>Form an insoluble complex with the bile acids and salts, preventing their reabsorption from the intestine and disrupting the enterohepatic circulation of bile acids. </a:t>
                      </a: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700" u="none" strike="noStrike" cap="none" normalizeH="0" baseline="0" dirty="0">
                          <a:ln>
                            <a:noFill/>
                          </a:ln>
                          <a:effectLst/>
                          <a:latin typeface="+mn-lt"/>
                        </a:rPr>
                        <a:t>GI distress, </a:t>
                      </a:r>
                      <a:r>
                        <a:rPr kumimoji="0" lang="en-US" sz="2700" b="1" u="none" strike="noStrike" cap="none" normalizeH="0" baseline="0" dirty="0">
                          <a:ln>
                            <a:noFill/>
                          </a:ln>
                          <a:effectLst/>
                          <a:latin typeface="+mn-lt"/>
                        </a:rPr>
                        <a:t>constipation</a:t>
                      </a:r>
                      <a:r>
                        <a:rPr kumimoji="0" lang="en-US" sz="2700" u="none" strike="noStrike" cap="none" normalizeH="0" baseline="0" dirty="0">
                          <a:ln>
                            <a:noFill/>
                          </a:ln>
                          <a:effectLst/>
                          <a:latin typeface="+mn-lt"/>
                        </a:rPr>
                        <a:t>, </a:t>
                      </a:r>
                      <a:r>
                        <a:rPr kumimoji="0" lang="en-US" sz="2700" u="none" strike="noStrike" cap="none" normalizeH="0" baseline="0" dirty="0">
                          <a:ln>
                            <a:noFill/>
                          </a:ln>
                          <a:solidFill>
                            <a:srgbClr val="C00000"/>
                          </a:solidFill>
                          <a:effectLst/>
                          <a:latin typeface="+mn-lt"/>
                        </a:rPr>
                        <a:t>decreased absorption of other drugs </a:t>
                      </a:r>
                      <a:r>
                        <a:rPr kumimoji="0" lang="en-US" sz="2700" u="none" strike="noStrike" cap="none" normalizeH="0" baseline="0" dirty="0">
                          <a:ln>
                            <a:noFill/>
                          </a:ln>
                          <a:effectLst/>
                          <a:latin typeface="+mn-lt"/>
                        </a:rPr>
                        <a:t>(Statins,  Ezetimibe </a:t>
                      </a:r>
                      <a:r>
                        <a:rPr kumimoji="0" lang="en-US" sz="2700" u="none" strike="noStrike" cap="none" normalizeH="0" baseline="0" dirty="0" err="1">
                          <a:ln>
                            <a:noFill/>
                          </a:ln>
                          <a:effectLst/>
                          <a:latin typeface="+mn-lt"/>
                        </a:rPr>
                        <a:t>Chlothiazides</a:t>
                      </a:r>
                      <a:r>
                        <a:rPr kumimoji="0" lang="en-US" sz="2700" u="none" strike="noStrike" cap="none" normalizeH="0" baseline="0" dirty="0">
                          <a:ln>
                            <a:noFill/>
                          </a:ln>
                          <a:effectLst/>
                          <a:latin typeface="+mn-lt"/>
                        </a:rPr>
                        <a:t>,  Digoxin,  Warfarin)</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700" b="1" u="none" strike="noStrike" cap="none" normalizeH="0" baseline="0" dirty="0" err="1">
                          <a:ln>
                            <a:noFill/>
                          </a:ln>
                          <a:effectLst/>
                          <a:latin typeface="+mn-lt"/>
                        </a:rPr>
                        <a:t>Colesevelam</a:t>
                      </a:r>
                      <a:r>
                        <a:rPr kumimoji="0" lang="en-US" sz="2700" b="1" u="none" strike="noStrike" cap="none" normalizeH="0" baseline="0" dirty="0">
                          <a:ln>
                            <a:noFill/>
                          </a:ln>
                          <a:effectLst/>
                          <a:latin typeface="+mn-lt"/>
                        </a:rPr>
                        <a:t> </a:t>
                      </a:r>
                      <a:r>
                        <a:rPr kumimoji="0" lang="en-US" sz="2700" b="0" u="none" strike="noStrike" cap="none" normalizeH="0" baseline="0" dirty="0">
                          <a:ln>
                            <a:noFill/>
                          </a:ln>
                          <a:effectLst/>
                          <a:latin typeface="+mn-lt"/>
                        </a:rPr>
                        <a:t>does not interfere with absorption of other drugs</a:t>
                      </a:r>
                      <a:endParaRPr kumimoji="0" lang="en-US" sz="2700" b="1" u="none" strike="noStrike" cap="none" normalizeH="0" baseline="0" dirty="0">
                        <a:ln>
                          <a:noFill/>
                        </a:ln>
                        <a:effectLst/>
                        <a:latin typeface="+mn-lt"/>
                      </a:endParaRPr>
                    </a:p>
                  </a:txBody>
                  <a:tcPr marT="45719" marB="4571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US" sz="2700" u="none" strike="noStrike" cap="none" normalizeH="0" baseline="0" dirty="0">
                          <a:ln>
                            <a:noFill/>
                          </a:ln>
                          <a:effectLst/>
                          <a:latin typeface="+mn-lt"/>
                          <a:sym typeface="Symbol" pitchFamily="18" charset="2"/>
                        </a:rPr>
                        <a:t> LDL</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US" sz="2700" u="none" strike="noStrike" cap="none" normalizeH="0" baseline="0" dirty="0">
                          <a:ln>
                            <a:noFill/>
                          </a:ln>
                          <a:effectLst/>
                          <a:latin typeface="+mn-lt"/>
                          <a:sym typeface="Symbol" pitchFamily="18" charset="2"/>
                        </a:rPr>
                        <a:t> HDL</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US" sz="2700" u="none" strike="noStrike" cap="none" normalizeH="0" baseline="0" dirty="0">
                          <a:ln>
                            <a:noFill/>
                          </a:ln>
                          <a:effectLst/>
                          <a:latin typeface="+mn-lt"/>
                          <a:sym typeface="Symbol" pitchFamily="18" charset="2"/>
                        </a:rPr>
                        <a:t>No change in triglycerides</a:t>
                      </a:r>
                      <a:endParaRPr kumimoji="0" lang="en-US" sz="2700" b="0" i="0" u="none" strike="noStrike" cap="none" normalizeH="0" baseline="0" dirty="0">
                        <a:ln>
                          <a:noFill/>
                        </a:ln>
                        <a:solidFill>
                          <a:schemeClr val="tx1"/>
                        </a:solidFill>
                        <a:effectLst/>
                        <a:latin typeface="+mn-lt"/>
                        <a:sym typeface="Symbol" pitchFamily="18" charset="2"/>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US" sz="2700" b="0" i="0" u="sng" strike="noStrike" cap="none" normalizeH="0" baseline="0" dirty="0">
                          <a:ln>
                            <a:noFill/>
                          </a:ln>
                          <a:solidFill>
                            <a:schemeClr val="tx1"/>
                          </a:solidFill>
                          <a:effectLst/>
                          <a:latin typeface="+mn-lt"/>
                          <a:sym typeface="Symbol" pitchFamily="18" charset="2"/>
                        </a:rPr>
                        <a:t>Contraindications</a:t>
                      </a:r>
                      <a:r>
                        <a:rPr kumimoji="0" lang="en-US" sz="2700" b="0" i="0" u="none" strike="noStrike" cap="none" normalizeH="0" baseline="0" dirty="0">
                          <a:ln>
                            <a:noFill/>
                          </a:ln>
                          <a:solidFill>
                            <a:schemeClr val="tx1"/>
                          </a:solidFill>
                          <a:effectLst/>
                          <a:latin typeface="+mn-lt"/>
                          <a:sym typeface="Symbol" pitchFamily="18" charset="2"/>
                        </a:rPr>
                        <a:t>:</a:t>
                      </a:r>
                      <a:endParaRPr kumimoji="0" lang="en-GB" sz="2700" b="0" i="0" u="sng" strike="noStrike" cap="none" normalizeH="0" baseline="0" dirty="0">
                        <a:ln>
                          <a:noFill/>
                        </a:ln>
                        <a:solidFill>
                          <a:schemeClr val="tx1"/>
                        </a:solidFill>
                        <a:effectLst/>
                        <a:latin typeface="+mn-lt"/>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GB" sz="2700" b="0" i="0" u="none" strike="noStrike" cap="none" normalizeH="0" baseline="0" dirty="0">
                          <a:ln>
                            <a:noFill/>
                          </a:ln>
                          <a:solidFill>
                            <a:schemeClr val="tx1"/>
                          </a:solidFill>
                          <a:effectLst/>
                          <a:latin typeface="+mn-lt"/>
                          <a:sym typeface="Symbol" pitchFamily="18" charset="2"/>
                        </a:rPr>
                        <a:t>1- Complete biliary obstruction </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GB" sz="2700" b="0" i="0" u="none" strike="noStrike" cap="none" normalizeH="0" baseline="0" dirty="0">
                          <a:ln>
                            <a:noFill/>
                          </a:ln>
                          <a:solidFill>
                            <a:schemeClr val="tx1"/>
                          </a:solidFill>
                          <a:effectLst/>
                          <a:latin typeface="+mn-lt"/>
                          <a:sym typeface="Symbol" pitchFamily="18" charset="2"/>
                        </a:rPr>
                        <a:t>2- Chronic constipation</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GB" sz="2700" b="0" i="0" u="none" strike="noStrike" cap="none" normalizeH="0" baseline="0" dirty="0">
                          <a:ln>
                            <a:noFill/>
                          </a:ln>
                          <a:solidFill>
                            <a:schemeClr val="tx1"/>
                          </a:solidFill>
                          <a:effectLst/>
                          <a:latin typeface="+mn-lt"/>
                          <a:sym typeface="Symbol" pitchFamily="18" charset="2"/>
                        </a:rPr>
                        <a:t>3-Severe hypertriglyceridemia  (TG &gt;400 mg/</a:t>
                      </a:r>
                      <a:r>
                        <a:rPr kumimoji="0" lang="en-GB" sz="2700" b="0" i="0" u="none" strike="noStrike" cap="none" normalizeH="0" baseline="0" dirty="0" err="1">
                          <a:ln>
                            <a:noFill/>
                          </a:ln>
                          <a:solidFill>
                            <a:schemeClr val="tx1"/>
                          </a:solidFill>
                          <a:effectLst/>
                          <a:latin typeface="+mn-lt"/>
                          <a:sym typeface="Symbol" pitchFamily="18" charset="2"/>
                        </a:rPr>
                        <a:t>dL</a:t>
                      </a:r>
                      <a:r>
                        <a:rPr kumimoji="0" lang="en-GB" sz="2700" b="0" i="0" u="none" strike="noStrike" cap="none" normalizeH="0" baseline="0" dirty="0">
                          <a:ln>
                            <a:noFill/>
                          </a:ln>
                          <a:solidFill>
                            <a:schemeClr val="tx1"/>
                          </a:solidFill>
                          <a:effectLst/>
                          <a:latin typeface="+mn-lt"/>
                          <a:sym typeface="Symbol" pitchFamily="18" charset="2"/>
                        </a:rPr>
                        <a:t>)</a:t>
                      </a:r>
                      <a:endParaRPr kumimoji="0" lang="en-US" sz="2700" b="0" i="0" u="none" strike="noStrike" cap="none" normalizeH="0" baseline="0" dirty="0">
                        <a:ln>
                          <a:noFill/>
                        </a:ln>
                        <a:solidFill>
                          <a:schemeClr val="tx1"/>
                        </a:solidFill>
                        <a:effectLst/>
                        <a:latin typeface="+mn-lt"/>
                        <a:sym typeface="Symbol" pitchFamily="18" charset="2"/>
                      </a:endParaRPr>
                    </a:p>
                  </a:txBody>
                  <a:tcPr marT="45719" marB="45719" anchor="ctr" horzOverflow="overflow"/>
                </a:tc>
                <a:extLst>
                  <a:ext uri="{0D108BD9-81ED-4DB2-BD59-A6C34878D82A}">
                    <a16:rowId xmlns:a16="http://schemas.microsoft.com/office/drawing/2014/main" xmlns="" val="10001"/>
                  </a:ext>
                </a:extLst>
              </a:tr>
              <a:tr h="1855089">
                <a:tc vMerge="1">
                  <a:txBody>
                    <a:bodyPr/>
                    <a:lstStyle/>
                    <a:p>
                      <a:pPr algn="ctr"/>
                      <a:endParaRPr lang="en-US" sz="3200" dirty="0"/>
                    </a:p>
                  </a:txBody>
                  <a:tcPr anchor="ct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700" u="none" strike="noStrike" cap="none" normalizeH="0" baseline="0" dirty="0">
                          <a:ln>
                            <a:noFill/>
                          </a:ln>
                          <a:effectLst/>
                          <a:latin typeface="+mn-lt"/>
                        </a:rPr>
                        <a:t>Cholesterol absorption inhibitor</a:t>
                      </a:r>
                      <a:endParaRPr kumimoji="0" lang="en-US" sz="2700" b="1" i="0" u="none" strike="noStrike" cap="none" normalizeH="0" baseline="0" dirty="0">
                        <a:ln>
                          <a:noFill/>
                        </a:ln>
                        <a:solidFill>
                          <a:srgbClr val="FFFF00"/>
                        </a:solidFill>
                        <a:effectLst/>
                        <a:latin typeface="+mn-lt"/>
                      </a:endParaRPr>
                    </a:p>
                  </a:txBody>
                  <a:tcPr marT="45719" marB="4571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US" sz="2700" b="1" u="none" strike="noStrike" cap="none" normalizeH="0" baseline="0" dirty="0">
                          <a:ln>
                            <a:noFill/>
                          </a:ln>
                          <a:effectLst/>
                          <a:latin typeface="+mn-lt"/>
                        </a:rPr>
                        <a:t>Ezetimibe</a:t>
                      </a:r>
                      <a:endParaRPr kumimoji="0" lang="en-US" sz="2700" b="1" i="0" u="none" strike="noStrike" cap="none" normalizeH="0" baseline="0" dirty="0">
                        <a:ln>
                          <a:noFill/>
                        </a:ln>
                        <a:solidFill>
                          <a:schemeClr val="tx1"/>
                        </a:solidFill>
                        <a:effectLst/>
                        <a:latin typeface="+mn-lt"/>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GB" sz="2700" b="0" i="0" u="none" strike="noStrike" cap="none" normalizeH="0" baseline="0" dirty="0">
                          <a:ln>
                            <a:noFill/>
                          </a:ln>
                          <a:solidFill>
                            <a:schemeClr val="tx1"/>
                          </a:solidFill>
                          <a:effectLst/>
                          <a:latin typeface="+mn-lt"/>
                        </a:rPr>
                        <a:t>Ezetimibe reduces C absorption. Therefore, ezetimibe reduces the flux of C from the intestine to the liver</a:t>
                      </a:r>
                      <a:r>
                        <a:rPr kumimoji="0" lang="en-GB" sz="2700" b="0" i="0" u="none" strike="noStrike" cap="none" normalizeH="0" baseline="0">
                          <a:ln>
                            <a:noFill/>
                          </a:ln>
                          <a:solidFill>
                            <a:schemeClr val="tx1"/>
                          </a:solidFill>
                          <a:effectLst/>
                          <a:latin typeface="+mn-lt"/>
                        </a:rPr>
                        <a:t>. </a:t>
                      </a:r>
                      <a:endParaRPr kumimoji="0" lang="en-US" sz="2700" b="0" i="0" u="none" strike="noStrike" cap="none" normalizeH="0" baseline="0" dirty="0">
                        <a:ln>
                          <a:noFill/>
                        </a:ln>
                        <a:solidFill>
                          <a:schemeClr val="tx1"/>
                        </a:solidFill>
                        <a:effectLst/>
                        <a:latin typeface="+mn-lt"/>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GB" sz="2700" i="1" u="none" strike="noStrike" cap="none" normalizeH="0" baseline="0" dirty="0">
                          <a:ln>
                            <a:noFill/>
                          </a:ln>
                          <a:effectLst/>
                          <a:latin typeface="+mn-lt"/>
                        </a:rPr>
                        <a:t>Not common</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kumimoji="0" lang="en-GB" sz="2700" u="none" strike="noStrike" cap="none" normalizeH="0" baseline="0" dirty="0">
                          <a:ln>
                            <a:noFill/>
                          </a:ln>
                          <a:effectLst/>
                          <a:latin typeface="+mn-lt"/>
                        </a:rPr>
                        <a:t>GIT disturbance, headache, fatigue, </a:t>
                      </a:r>
                      <a:r>
                        <a:rPr kumimoji="0" lang="en-GB" sz="2700" u="none" strike="noStrike" cap="none" normalizeH="0" baseline="0" dirty="0" err="1">
                          <a:ln>
                            <a:noFill/>
                          </a:ln>
                          <a:effectLst/>
                          <a:latin typeface="+mn-lt"/>
                        </a:rPr>
                        <a:t>artheralgia</a:t>
                      </a:r>
                      <a:r>
                        <a:rPr kumimoji="0" lang="en-GB" sz="2700" u="none" strike="noStrike" cap="none" normalizeH="0" baseline="0" dirty="0">
                          <a:ln>
                            <a:noFill/>
                          </a:ln>
                          <a:effectLst/>
                          <a:latin typeface="+mn-lt"/>
                        </a:rPr>
                        <a:t> &amp;  myalgia</a:t>
                      </a:r>
                    </a:p>
                  </a:txBody>
                  <a:tcPr marT="45719" marB="4571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US" sz="2700" u="none" strike="noStrike" cap="none" normalizeH="0" baseline="0" dirty="0">
                          <a:ln>
                            <a:noFill/>
                          </a:ln>
                          <a:effectLst/>
                          <a:latin typeface="+mn-lt"/>
                          <a:sym typeface="Symbol" pitchFamily="18" charset="2"/>
                        </a:rPr>
                        <a:t> LDL( 14-18),</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US" sz="2700" u="none" strike="noStrike" cap="none" normalizeH="0" baseline="0" dirty="0">
                          <a:ln>
                            <a:noFill/>
                          </a:ln>
                          <a:effectLst/>
                          <a:latin typeface="+mn-lt"/>
                          <a:sym typeface="Symbol" pitchFamily="18" charset="2"/>
                        </a:rPr>
                        <a:t>  HDL (1-3)</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US" sz="2700" u="none" strike="noStrike" cap="none" normalizeH="0" baseline="0" dirty="0">
                          <a:ln>
                            <a:noFill/>
                          </a:ln>
                          <a:effectLst/>
                          <a:latin typeface="+mn-lt"/>
                          <a:sym typeface="Symbol" pitchFamily="18" charset="2"/>
                        </a:rPr>
                        <a:t>Triglyceride (2)</a:t>
                      </a:r>
                      <a:endParaRPr kumimoji="0" lang="en-US" sz="2700" b="0" i="0" u="none" strike="noStrike" cap="none" normalizeH="0" baseline="0" dirty="0">
                        <a:ln>
                          <a:noFill/>
                        </a:ln>
                        <a:solidFill>
                          <a:schemeClr val="tx1"/>
                        </a:solidFill>
                        <a:effectLst/>
                        <a:latin typeface="+mn-lt"/>
                        <a:sym typeface="Symbol" pitchFamily="18" charset="2"/>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US" sz="2700" b="0" i="0" u="sng" strike="noStrike" cap="none" normalizeH="0" baseline="0" dirty="0">
                          <a:ln>
                            <a:noFill/>
                          </a:ln>
                          <a:solidFill>
                            <a:schemeClr val="tx1"/>
                          </a:solidFill>
                          <a:effectLst/>
                          <a:latin typeface="+mn-lt"/>
                          <a:sym typeface="Symbol" pitchFamily="18" charset="2"/>
                        </a:rPr>
                        <a:t>Monotherapy</a:t>
                      </a:r>
                      <a:r>
                        <a:rPr kumimoji="0" lang="en-US" sz="2700" b="0" i="0" u="none" strike="noStrike" cap="none" normalizeH="0" baseline="0" dirty="0">
                          <a:ln>
                            <a:noFill/>
                          </a:ln>
                          <a:solidFill>
                            <a:schemeClr val="tx1"/>
                          </a:solidFill>
                          <a:effectLst/>
                          <a:latin typeface="+mn-lt"/>
                          <a:sym typeface="Symbol" pitchFamily="18" charset="2"/>
                        </a:rPr>
                        <a:t>: primary prevention  of low risk CHD.</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US" sz="2700" b="0" i="0" u="sng" strike="noStrike" cap="none" normalizeH="0" baseline="0" dirty="0">
                          <a:ln>
                            <a:noFill/>
                          </a:ln>
                          <a:solidFill>
                            <a:schemeClr val="tx1"/>
                          </a:solidFill>
                          <a:effectLst/>
                          <a:latin typeface="+mn-lt"/>
                          <a:sym typeface="Symbol" pitchFamily="18" charset="2"/>
                        </a:rPr>
                        <a:t>Combination therapy:</a:t>
                      </a:r>
                      <a:r>
                        <a:rPr kumimoji="0" lang="en-US" sz="2700" b="0" i="0" u="none" strike="noStrike" cap="none" normalizeH="0" baseline="0" dirty="0">
                          <a:ln>
                            <a:noFill/>
                          </a:ln>
                          <a:solidFill>
                            <a:schemeClr val="tx1"/>
                          </a:solidFill>
                          <a:effectLst/>
                          <a:latin typeface="+mn-lt"/>
                          <a:sym typeface="Symbol" pitchFamily="18" charset="2"/>
                        </a:rPr>
                        <a:t> </a:t>
                      </a:r>
                      <a:r>
                        <a:rPr kumimoji="0" lang="en-US" sz="2700" b="1" i="0" u="none" strike="noStrike" cap="none" normalizeH="0" baseline="0" dirty="0">
                          <a:ln>
                            <a:noFill/>
                          </a:ln>
                          <a:solidFill>
                            <a:schemeClr val="tx1"/>
                          </a:solidFill>
                          <a:effectLst/>
                          <a:latin typeface="+mn-lt"/>
                          <a:sym typeface="Symbol" pitchFamily="18" charset="2"/>
                        </a:rPr>
                        <a:t>safe</a:t>
                      </a:r>
                      <a:r>
                        <a:rPr kumimoji="0" lang="en-US" sz="2700" b="0" i="0" u="none" strike="noStrike" cap="none" normalizeH="0" baseline="0" dirty="0">
                          <a:ln>
                            <a:noFill/>
                          </a:ln>
                          <a:solidFill>
                            <a:schemeClr val="tx1"/>
                          </a:solidFill>
                          <a:effectLst/>
                          <a:latin typeface="+mn-lt"/>
                          <a:sym typeface="Symbol" pitchFamily="18" charset="2"/>
                        </a:rPr>
                        <a:t>: with statins or fibrates</a:t>
                      </a:r>
                    </a:p>
                  </a:txBody>
                  <a:tcPr marT="45719" marB="45719" anchor="ctr" horzOverflow="overflow"/>
                </a:tc>
                <a:extLst>
                  <a:ext uri="{0D108BD9-81ED-4DB2-BD59-A6C34878D82A}">
                    <a16:rowId xmlns:a16="http://schemas.microsoft.com/office/drawing/2014/main" xmlns="" val="10002"/>
                  </a:ext>
                </a:extLst>
              </a:tr>
              <a:tr h="3598314">
                <a:tc rowSpan="3">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800" dirty="0"/>
                        <a:t>endogenous cholesterol </a:t>
                      </a:r>
                      <a:endParaRPr kumimoji="0" lang="en-US" sz="2700" b="0" i="0" u="none" strike="noStrike" cap="none" normalizeH="0" baseline="0" dirty="0">
                        <a:ln>
                          <a:noFill/>
                        </a:ln>
                        <a:solidFill>
                          <a:schemeClr val="tx1"/>
                        </a:solidFill>
                        <a:effectLst/>
                        <a:latin typeface="+mn-lt"/>
                      </a:endParaRPr>
                    </a:p>
                  </a:txBody>
                  <a:tcPr anchor="ct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800" dirty="0"/>
                        <a:t>Statins (HMG-Co A Reductase Inhibitors)</a:t>
                      </a:r>
                      <a:endParaRPr kumimoji="0" lang="en-US" sz="2700" b="1" i="0" u="none" strike="noStrike" cap="none" normalizeH="0" baseline="0" dirty="0">
                        <a:ln>
                          <a:noFill/>
                        </a:ln>
                        <a:solidFill>
                          <a:srgbClr val="FFFF00"/>
                        </a:solidFill>
                        <a:effectLst/>
                        <a:latin typeface="+mn-lt"/>
                      </a:endParaRPr>
                    </a:p>
                  </a:txBody>
                  <a:tcPr marT="45719" marB="4571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fi-FI" sz="2800" dirty="0"/>
                        <a:t>Simvastatin Lovastatin Atorvastatin Pravastatin Rosuvastatin</a:t>
                      </a:r>
                      <a:endParaRPr kumimoji="0" lang="en-US" sz="2700" b="1" i="0" u="none" strike="noStrike" cap="none" normalizeH="0" baseline="0" dirty="0">
                        <a:ln>
                          <a:noFill/>
                        </a:ln>
                        <a:solidFill>
                          <a:schemeClr val="tx1"/>
                        </a:solidFill>
                        <a:effectLst/>
                        <a:latin typeface="+mn-lt"/>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800" dirty="0"/>
                        <a:t>potent competitive inhibitors of HMG-CoA reductase</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n-US" sz="2700" b="0" i="0" u="none" strike="noStrike" cap="none" normalizeH="0" baseline="0" dirty="0">
                        <a:ln>
                          <a:noFill/>
                        </a:ln>
                        <a:solidFill>
                          <a:schemeClr val="tx1"/>
                        </a:solidFill>
                        <a:effectLst/>
                        <a:latin typeface="+mn-lt"/>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400" dirty="0"/>
                        <a:t>Common: Headache , myalgia, fatigue, GI intolerance, and flu-like symptoms</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400" dirty="0"/>
                        <a:t>Hepatotoxicity, Teratogenicity.</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400" dirty="0"/>
                        <a:t>Muscle aches, or weakness associated with an elevation of </a:t>
                      </a:r>
                      <a:r>
                        <a:rPr lang="en-US" sz="2400" dirty="0" err="1"/>
                        <a:t>creatine</a:t>
                      </a:r>
                      <a:r>
                        <a:rPr lang="en-US" sz="2400" dirty="0"/>
                        <a:t> kinase (CK) released from muscles, are the best indicator of statin-induced myopathy</a:t>
                      </a:r>
                      <a:endParaRPr kumimoji="0" lang="en-GB" sz="2400" u="none" strike="noStrike" cap="none" normalizeH="0" baseline="0" dirty="0">
                        <a:ln>
                          <a:noFill/>
                        </a:ln>
                        <a:effectLst/>
                        <a:latin typeface="+mn-lt"/>
                      </a:endParaRPr>
                    </a:p>
                  </a:txBody>
                  <a:tcPr marT="45719" marB="4571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kumimoji="0" lang="en-US" sz="2800" u="none" strike="noStrike" cap="none" normalizeH="0" baseline="0" dirty="0">
                          <a:ln>
                            <a:noFill/>
                          </a:ln>
                          <a:effectLst/>
                          <a:latin typeface="+mn-lt"/>
                          <a:sym typeface="Symbol" pitchFamily="18" charset="2"/>
                        </a:rPr>
                        <a:t></a:t>
                      </a:r>
                      <a:r>
                        <a:rPr lang="en-US" sz="2800" dirty="0"/>
                        <a:t>LDL 18-55%</a:t>
                      </a:r>
                      <a:r>
                        <a:rPr kumimoji="0" lang="en-US" sz="2800" u="none" strike="noStrike" cap="none" normalizeH="0" baseline="0" dirty="0">
                          <a:ln>
                            <a:noFill/>
                          </a:ln>
                          <a:effectLst/>
                          <a:latin typeface="+mn-lt"/>
                          <a:sym typeface="Symbol" pitchFamily="18" charset="2"/>
                        </a:rPr>
                        <a:t> </a:t>
                      </a:r>
                    </a:p>
                    <a:p>
                      <a:pPr marL="457200" marR="0" lvl="0" indent="-457200" algn="ctr" defTabSz="914400" rtl="0" eaLnBrk="1" fontAlgn="base" latinLnBrk="0" hangingPunct="1">
                        <a:lnSpc>
                          <a:spcPct val="100000"/>
                        </a:lnSpc>
                        <a:spcBef>
                          <a:spcPct val="20000"/>
                        </a:spcBef>
                        <a:spcAft>
                          <a:spcPct val="0"/>
                        </a:spcAft>
                        <a:buClr>
                          <a:schemeClr val="accent2"/>
                        </a:buClr>
                        <a:buSzPct val="75000"/>
                        <a:buFont typeface="Symbol" panose="05050102010706020507" pitchFamily="18" charset="2"/>
                        <a:buChar char="­"/>
                        <a:tabLst/>
                      </a:pPr>
                      <a:r>
                        <a:rPr lang="en-US" sz="2800" dirty="0"/>
                        <a:t>HDL 5-10%</a:t>
                      </a:r>
                    </a:p>
                    <a:p>
                      <a:pPr marL="0" marR="0" lvl="0" indent="0" algn="ctr" defTabSz="914400" rtl="0" eaLnBrk="1" fontAlgn="base" latinLnBrk="0" hangingPunct="1">
                        <a:lnSpc>
                          <a:spcPct val="100000"/>
                        </a:lnSpc>
                        <a:spcBef>
                          <a:spcPct val="20000"/>
                        </a:spcBef>
                        <a:spcAft>
                          <a:spcPct val="0"/>
                        </a:spcAft>
                        <a:buClr>
                          <a:schemeClr val="accent2"/>
                        </a:buClr>
                        <a:buSzPct val="75000"/>
                        <a:buFont typeface="Symbol" panose="05050102010706020507" pitchFamily="18" charset="2"/>
                        <a:buNone/>
                        <a:tabLst/>
                      </a:pPr>
                      <a:r>
                        <a:rPr lang="en-US" sz="2800" dirty="0"/>
                        <a:t> </a:t>
                      </a:r>
                      <a:r>
                        <a:rPr kumimoji="0" lang="en-US" sz="2800" u="none" strike="noStrike" cap="none" normalizeH="0" baseline="0" dirty="0">
                          <a:ln>
                            <a:noFill/>
                          </a:ln>
                          <a:effectLst/>
                          <a:latin typeface="+mn-lt"/>
                          <a:sym typeface="Symbol" pitchFamily="18" charset="2"/>
                        </a:rPr>
                        <a:t></a:t>
                      </a:r>
                      <a:r>
                        <a:rPr lang="en-US" sz="2800" dirty="0"/>
                        <a:t>TG &amp; VLDL 10-30%</a:t>
                      </a:r>
                      <a:endParaRPr kumimoji="0" lang="en-US" sz="2700" b="0" i="0" u="none" strike="noStrike" cap="none" normalizeH="0" baseline="0" dirty="0">
                        <a:ln>
                          <a:noFill/>
                        </a:ln>
                        <a:solidFill>
                          <a:schemeClr val="tx1"/>
                        </a:solidFill>
                        <a:effectLst/>
                        <a:latin typeface="+mn-lt"/>
                        <a:sym typeface="Symbol" pitchFamily="18" charset="2"/>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lang="en-US" sz="2800" dirty="0"/>
                        <a:t>It is important to check CK &amp; liver enzymes regularly upon administration of statins. </a:t>
                      </a:r>
                      <a:endParaRPr kumimoji="0" lang="en-US" sz="2700" b="0" i="0" u="none" strike="noStrike" cap="none" normalizeH="0" baseline="0" dirty="0">
                        <a:ln>
                          <a:noFill/>
                        </a:ln>
                        <a:solidFill>
                          <a:schemeClr val="tx1"/>
                        </a:solidFill>
                        <a:effectLst/>
                        <a:latin typeface="+mn-lt"/>
                        <a:sym typeface="Symbol" pitchFamily="18" charset="2"/>
                      </a:endParaRPr>
                    </a:p>
                  </a:txBody>
                  <a:tcPr marT="45719" marB="45719" anchor="ctr" horzOverflow="overflow"/>
                </a:tc>
                <a:extLst>
                  <a:ext uri="{0D108BD9-81ED-4DB2-BD59-A6C34878D82A}">
                    <a16:rowId xmlns:a16="http://schemas.microsoft.com/office/drawing/2014/main" xmlns="" val="2366958768"/>
                  </a:ext>
                </a:extLst>
              </a:tr>
              <a:tr h="2245438">
                <a:tc vMerge="1">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n-US" sz="2700" b="0" i="0" u="none" strike="noStrike" cap="none" normalizeH="0" baseline="0" dirty="0">
                        <a:ln>
                          <a:noFill/>
                        </a:ln>
                        <a:solidFill>
                          <a:schemeClr val="tx1"/>
                        </a:solidFill>
                        <a:effectLst/>
                        <a:latin typeface="+mn-lt"/>
                      </a:endParaRPr>
                    </a:p>
                  </a:txBody>
                  <a:tcPr anchor="ct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800" dirty="0"/>
                        <a:t>Niacin (Nicotinic Acid)</a:t>
                      </a:r>
                      <a:endParaRPr kumimoji="0" lang="en-US" sz="2700" b="1" i="0" u="none" strike="noStrike" cap="none" normalizeH="0" baseline="0" dirty="0">
                        <a:ln>
                          <a:noFill/>
                        </a:ln>
                        <a:solidFill>
                          <a:srgbClr val="FFFF00"/>
                        </a:solidFill>
                        <a:effectLst/>
                        <a:latin typeface="+mn-lt"/>
                      </a:endParaRPr>
                    </a:p>
                  </a:txBody>
                  <a:tcPr marT="45719" marB="4571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n-US" sz="2700" b="1" i="0" u="none" strike="noStrike" cap="none" normalizeH="0" baseline="0" dirty="0">
                        <a:ln>
                          <a:noFill/>
                        </a:ln>
                        <a:solidFill>
                          <a:schemeClr val="tx1"/>
                        </a:solidFill>
                        <a:effectLst/>
                        <a:latin typeface="+mn-lt"/>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400" dirty="0"/>
                        <a:t>In adipose tissue: it binds to adipose nicotinic acid receptors</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400" dirty="0"/>
                        <a:t>In </a:t>
                      </a:r>
                      <a:r>
                        <a:rPr lang="en-US" sz="2400" dirty="0" err="1"/>
                        <a:t>liver:inhibits</a:t>
                      </a:r>
                      <a:r>
                        <a:rPr lang="en-US" sz="2400" dirty="0"/>
                        <a:t> hepatocyte diacylglycerol acyltransferase-2</a:t>
                      </a:r>
                    </a:p>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400" dirty="0"/>
                        <a:t>In plasma : it increase LPL activity</a:t>
                      </a:r>
                      <a:endParaRPr kumimoji="0" lang="en-US" sz="2400" b="0" i="0" u="none" strike="noStrike" cap="none" normalizeH="0" baseline="0" dirty="0">
                        <a:ln>
                          <a:noFill/>
                        </a:ln>
                        <a:solidFill>
                          <a:schemeClr val="tx1"/>
                        </a:solidFill>
                        <a:effectLst/>
                        <a:latin typeface="+mn-lt"/>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800" dirty="0">
                          <a:solidFill>
                            <a:srgbClr val="FF0000"/>
                          </a:solidFill>
                        </a:rPr>
                        <a:t>Flushing</a:t>
                      </a:r>
                      <a:r>
                        <a:rPr lang="en-US" sz="2800" dirty="0"/>
                        <a:t> </a:t>
                      </a:r>
                      <a:r>
                        <a:rPr lang="en-US" sz="2800" dirty="0">
                          <a:solidFill>
                            <a:schemeClr val="bg1">
                              <a:lumMod val="75000"/>
                            </a:schemeClr>
                          </a:solidFill>
                        </a:rPr>
                        <a:t>(+aspirin) </a:t>
                      </a:r>
                      <a:r>
                        <a:rPr lang="en-US" sz="2800" dirty="0"/>
                        <a:t>Hyperglycemia, Hyperuricemia, GI distress, hepatotoxicity</a:t>
                      </a:r>
                      <a:endParaRPr kumimoji="0" lang="en-GB" sz="2700" u="none" strike="noStrike" cap="none" normalizeH="0" baseline="0" dirty="0">
                        <a:ln>
                          <a:noFill/>
                        </a:ln>
                        <a:effectLst/>
                        <a:latin typeface="+mn-lt"/>
                      </a:endParaRPr>
                    </a:p>
                  </a:txBody>
                  <a:tcPr marT="45719" marB="4571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lang="en-US" sz="2800" dirty="0"/>
                        <a:t> </a:t>
                      </a:r>
                      <a:r>
                        <a:rPr kumimoji="0" lang="en-US" sz="2800" u="none" strike="noStrike" cap="none" normalizeH="0" baseline="0" dirty="0">
                          <a:ln>
                            <a:noFill/>
                          </a:ln>
                          <a:effectLst/>
                          <a:latin typeface="+mn-lt"/>
                          <a:sym typeface="Symbol" pitchFamily="18" charset="2"/>
                        </a:rPr>
                        <a:t></a:t>
                      </a:r>
                      <a:r>
                        <a:rPr lang="en-US" sz="2800" dirty="0"/>
                        <a:t>LDL (15-30),</a:t>
                      </a:r>
                      <a:r>
                        <a:rPr kumimoji="0" lang="en-US" sz="2800" u="none" strike="noStrike" cap="none" normalizeH="0" baseline="0" dirty="0">
                          <a:ln>
                            <a:noFill/>
                          </a:ln>
                          <a:effectLst/>
                          <a:latin typeface="+mn-lt"/>
                          <a:sym typeface="Symbol" pitchFamily="18" charset="2"/>
                        </a:rPr>
                        <a:t> </a:t>
                      </a:r>
                      <a:r>
                        <a:rPr lang="en-US" sz="2800" dirty="0"/>
                        <a:t>HDL (15-35) </a:t>
                      </a:r>
                      <a:r>
                        <a:rPr kumimoji="0" lang="en-US" sz="2800" u="none" strike="noStrike" cap="none" normalizeH="0" baseline="0" dirty="0">
                          <a:ln>
                            <a:noFill/>
                          </a:ln>
                          <a:effectLst/>
                          <a:latin typeface="+mn-lt"/>
                          <a:sym typeface="Symbol" pitchFamily="18" charset="2"/>
                        </a:rPr>
                        <a:t></a:t>
                      </a:r>
                      <a:r>
                        <a:rPr lang="en-US" sz="2800" dirty="0"/>
                        <a:t> Triglyceride (20-50) </a:t>
                      </a:r>
                      <a:endParaRPr kumimoji="0" lang="en-US" sz="2700" b="0" i="0" u="none" strike="noStrike" cap="none" normalizeH="0" baseline="0" dirty="0">
                        <a:ln>
                          <a:noFill/>
                        </a:ln>
                        <a:solidFill>
                          <a:schemeClr val="tx1"/>
                        </a:solidFill>
                        <a:effectLst/>
                        <a:latin typeface="+mn-lt"/>
                        <a:sym typeface="Symbol" pitchFamily="18" charset="2"/>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lang="en-US" sz="2800" dirty="0"/>
                        <a:t>Contra-indications Gout – Peptic ulcer – Hepatotoxicity – Diabetes mellitus </a:t>
                      </a:r>
                      <a:endParaRPr kumimoji="0" lang="en-US" sz="2700" b="0" i="0" u="none" strike="noStrike" cap="none" normalizeH="0" baseline="0" dirty="0">
                        <a:ln>
                          <a:noFill/>
                        </a:ln>
                        <a:solidFill>
                          <a:schemeClr val="tx1"/>
                        </a:solidFill>
                        <a:effectLst/>
                        <a:latin typeface="+mn-lt"/>
                        <a:sym typeface="Symbol" pitchFamily="18" charset="2"/>
                      </a:endParaRPr>
                    </a:p>
                  </a:txBody>
                  <a:tcPr marT="45719" marB="45719" anchor="ctr" horzOverflow="overflow"/>
                </a:tc>
                <a:extLst>
                  <a:ext uri="{0D108BD9-81ED-4DB2-BD59-A6C34878D82A}">
                    <a16:rowId xmlns:a16="http://schemas.microsoft.com/office/drawing/2014/main" xmlns="" val="1678781540"/>
                  </a:ext>
                </a:extLst>
              </a:tr>
              <a:tr h="1833337">
                <a:tc vMerge="1">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endParaRPr kumimoji="0" lang="en-US" sz="2700" b="0" i="0" u="none" strike="noStrike" cap="none" normalizeH="0" baseline="0" dirty="0">
                        <a:ln>
                          <a:noFill/>
                        </a:ln>
                        <a:solidFill>
                          <a:schemeClr val="tx1"/>
                        </a:solidFill>
                        <a:effectLst/>
                        <a:latin typeface="+mn-lt"/>
                      </a:endParaRPr>
                    </a:p>
                  </a:txBody>
                  <a:tcPr anchor="ct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800" dirty="0"/>
                        <a:t>Fibrates </a:t>
                      </a:r>
                      <a:endParaRPr kumimoji="0" lang="en-US" sz="2700" b="1" i="0" u="none" strike="noStrike" cap="none" normalizeH="0" baseline="0" dirty="0">
                        <a:ln>
                          <a:noFill/>
                        </a:ln>
                        <a:solidFill>
                          <a:srgbClr val="FFFF00"/>
                        </a:solidFill>
                        <a:effectLst/>
                        <a:latin typeface="+mn-lt"/>
                      </a:endParaRPr>
                    </a:p>
                  </a:txBody>
                  <a:tcPr marT="45719" marB="4571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800" dirty="0"/>
                        <a:t>Clofibrate Fenofibrate Gemfibrozil</a:t>
                      </a:r>
                      <a:endParaRPr kumimoji="0" lang="en-US" sz="2700" b="1" i="0" u="none" strike="noStrike" cap="none" normalizeH="0" baseline="0" dirty="0">
                        <a:ln>
                          <a:noFill/>
                        </a:ln>
                        <a:solidFill>
                          <a:schemeClr val="tx1"/>
                        </a:solidFill>
                        <a:effectLst/>
                        <a:latin typeface="+mn-lt"/>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800" dirty="0"/>
                        <a:t>They increase gene transcription for lipoprotein lipase (LPL) leading to increased catabolism of TG in VLDL and chylomicrons</a:t>
                      </a:r>
                      <a:endParaRPr kumimoji="0" lang="en-US" sz="2700" b="0" i="0" u="none" strike="noStrike" cap="none" normalizeH="0" baseline="0" dirty="0">
                        <a:ln>
                          <a:noFill/>
                        </a:ln>
                        <a:solidFill>
                          <a:schemeClr val="tx1"/>
                        </a:solidFill>
                        <a:effectLst/>
                        <a:latin typeface="+mn-lt"/>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pPr>
                      <a:r>
                        <a:rPr lang="en-US" sz="2800" dirty="0"/>
                        <a:t>Dyspepsia</a:t>
                      </a:r>
                      <a:r>
                        <a:rPr lang="en-US" sz="2800" dirty="0">
                          <a:solidFill>
                            <a:srgbClr val="FF0000"/>
                          </a:solidFill>
                        </a:rPr>
                        <a:t>, gallstones, myopathy </a:t>
                      </a:r>
                      <a:endParaRPr kumimoji="0" lang="en-GB" sz="2700" u="none" strike="noStrike" cap="none" normalizeH="0" baseline="0" dirty="0">
                        <a:ln>
                          <a:noFill/>
                        </a:ln>
                        <a:solidFill>
                          <a:srgbClr val="FF0000"/>
                        </a:solidFill>
                        <a:effectLst/>
                        <a:latin typeface="+mn-lt"/>
                      </a:endParaRPr>
                    </a:p>
                  </a:txBody>
                  <a:tcPr marT="45719" marB="45719"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lang="en-US" sz="2800" dirty="0"/>
                        <a:t> </a:t>
                      </a:r>
                      <a:r>
                        <a:rPr kumimoji="0" lang="en-US" sz="2800" u="none" strike="noStrike" cap="none" normalizeH="0" baseline="0" dirty="0">
                          <a:ln>
                            <a:noFill/>
                          </a:ln>
                          <a:effectLst/>
                          <a:latin typeface="+mn-lt"/>
                          <a:sym typeface="Symbol" pitchFamily="18" charset="2"/>
                        </a:rPr>
                        <a:t></a:t>
                      </a:r>
                      <a:r>
                        <a:rPr lang="en-US" sz="2800" dirty="0"/>
                        <a:t>LDL (5-20), </a:t>
                      </a:r>
                      <a:r>
                        <a:rPr kumimoji="0" lang="en-US" sz="2800" u="none" strike="noStrike" cap="none" normalizeH="0" baseline="0" dirty="0">
                          <a:ln>
                            <a:noFill/>
                          </a:ln>
                          <a:effectLst/>
                          <a:latin typeface="+mn-lt"/>
                          <a:sym typeface="Symbol" pitchFamily="18" charset="2"/>
                        </a:rPr>
                        <a:t></a:t>
                      </a:r>
                      <a:r>
                        <a:rPr lang="en-US" sz="2800" dirty="0"/>
                        <a:t>HDL (10-20) </a:t>
                      </a:r>
                      <a:r>
                        <a:rPr kumimoji="0" lang="en-US" sz="2800" u="none" strike="noStrike" cap="none" normalizeH="0" baseline="0" dirty="0">
                          <a:ln>
                            <a:noFill/>
                          </a:ln>
                          <a:effectLst/>
                          <a:latin typeface="+mn-lt"/>
                          <a:sym typeface="Symbol" pitchFamily="18" charset="2"/>
                        </a:rPr>
                        <a:t></a:t>
                      </a:r>
                      <a:r>
                        <a:rPr lang="en-US" sz="2800" dirty="0"/>
                        <a:t>Triglyceride (20-50)</a:t>
                      </a:r>
                      <a:endParaRPr kumimoji="0" lang="en-US" sz="2700" b="0" i="0" u="none" strike="noStrike" cap="none" normalizeH="0" baseline="0" dirty="0">
                        <a:ln>
                          <a:noFill/>
                        </a:ln>
                        <a:solidFill>
                          <a:schemeClr val="tx1"/>
                        </a:solidFill>
                        <a:effectLst/>
                        <a:latin typeface="+mn-lt"/>
                        <a:sym typeface="Symbol" pitchFamily="18" charset="2"/>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Symbol" pitchFamily="18" charset="2"/>
                        <a:buNone/>
                        <a:tabLst/>
                      </a:pPr>
                      <a:r>
                        <a:rPr lang="en-US" sz="2800" dirty="0"/>
                        <a:t>Pregnant or nursing women ,Renal </a:t>
                      </a:r>
                      <a:r>
                        <a:rPr lang="en-US" sz="2800" dirty="0" err="1"/>
                        <a:t>impairment,Gall</a:t>
                      </a:r>
                      <a:r>
                        <a:rPr lang="en-US" sz="2800" dirty="0"/>
                        <a:t>-bladder </a:t>
                      </a:r>
                      <a:r>
                        <a:rPr lang="en-US" sz="2800" dirty="0" err="1"/>
                        <a:t>disease,In</a:t>
                      </a:r>
                      <a:r>
                        <a:rPr lang="en-US" sz="2800" dirty="0"/>
                        <a:t> alcoholics </a:t>
                      </a:r>
                      <a:endParaRPr kumimoji="0" lang="en-US" sz="2700" b="0" i="0" u="none" strike="noStrike" cap="none" normalizeH="0" baseline="0" dirty="0">
                        <a:ln>
                          <a:noFill/>
                        </a:ln>
                        <a:solidFill>
                          <a:schemeClr val="tx1"/>
                        </a:solidFill>
                        <a:effectLst/>
                        <a:latin typeface="+mn-lt"/>
                        <a:sym typeface="Symbol" pitchFamily="18" charset="2"/>
                      </a:endParaRPr>
                    </a:p>
                  </a:txBody>
                  <a:tcPr marT="45719" marB="45719" anchor="ctr" horzOverflow="overflow"/>
                </a:tc>
                <a:extLst>
                  <a:ext uri="{0D108BD9-81ED-4DB2-BD59-A6C34878D82A}">
                    <a16:rowId xmlns:a16="http://schemas.microsoft.com/office/drawing/2014/main" xmlns="" val="3932047999"/>
                  </a:ext>
                </a:extLst>
              </a:tr>
            </a:tbl>
          </a:graphicData>
        </a:graphic>
      </p:graphicFrame>
    </p:spTree>
    <p:extLst>
      <p:ext uri="{BB962C8B-B14F-4D97-AF65-F5344CB8AC3E}">
        <p14:creationId xmlns:p14="http://schemas.microsoft.com/office/powerpoint/2010/main" val="809252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0262" y="449422"/>
            <a:ext cx="23766463" cy="1107996"/>
          </a:xfrm>
          <a:prstGeom prst="rect">
            <a:avLst/>
          </a:prstGeom>
          <a:noFill/>
        </p:spPr>
        <p:txBody>
          <a:bodyPr wrap="square" rtlCol="0">
            <a:spAutoFit/>
          </a:bodyPr>
          <a:lstStyle/>
          <a:p>
            <a:pPr marL="0" algn="ctr" defTabSz="457200" rtl="1" eaLnBrk="1" latinLnBrk="0" hangingPunct="1"/>
            <a:r>
              <a:rPr lang="en-US" sz="6600" b="1" u="sng" dirty="0">
                <a:solidFill>
                  <a:srgbClr val="0070C0"/>
                </a:solidFill>
              </a:rPr>
              <a:t>MCQs</a:t>
            </a:r>
          </a:p>
        </p:txBody>
      </p:sp>
      <p:sp>
        <p:nvSpPr>
          <p:cNvPr id="5" name="TextBox 4"/>
          <p:cNvSpPr txBox="1"/>
          <p:nvPr/>
        </p:nvSpPr>
        <p:spPr>
          <a:xfrm>
            <a:off x="161639" y="1745229"/>
            <a:ext cx="23604824" cy="9987349"/>
          </a:xfrm>
          <a:prstGeom prst="rect">
            <a:avLst/>
          </a:prstGeom>
          <a:noFill/>
        </p:spPr>
        <p:txBody>
          <a:bodyPr wrap="square" rtlCol="0">
            <a:spAutoFit/>
          </a:bodyPr>
          <a:lstStyle/>
          <a:p>
            <a:r>
              <a:rPr lang="en-US" sz="2700" dirty="0">
                <a:solidFill>
                  <a:srgbClr val="0070C0"/>
                </a:solidFill>
              </a:rPr>
              <a:t>Q1: Which one of the following drugs binds bile acids in the intestine, thus preventing their return to the liver via the enterohepatic circulation?</a:t>
            </a:r>
          </a:p>
          <a:p>
            <a:r>
              <a:rPr lang="en-US" sz="2400" dirty="0" smtClean="0"/>
              <a:t>                 A) Niacin.		                  B) </a:t>
            </a:r>
            <a:r>
              <a:rPr lang="en-US" sz="2400" dirty="0" err="1" smtClean="0"/>
              <a:t>Fenofibrate</a:t>
            </a:r>
            <a:r>
              <a:rPr lang="en-US" sz="2400" dirty="0" smtClean="0"/>
              <a:t>.	                           C) Cholestyramine.              	 D) </a:t>
            </a:r>
            <a:r>
              <a:rPr lang="en-US" sz="2400" dirty="0" err="1" smtClean="0"/>
              <a:t>Fluvastatin</a:t>
            </a:r>
            <a:r>
              <a:rPr lang="en-US" sz="2400" dirty="0" smtClean="0"/>
              <a:t>.</a:t>
            </a:r>
          </a:p>
          <a:p>
            <a:r>
              <a:rPr lang="en-US" sz="2800" dirty="0" smtClean="0">
                <a:solidFill>
                  <a:srgbClr val="0070C0"/>
                </a:solidFill>
              </a:rPr>
              <a:t> </a:t>
            </a:r>
            <a:endParaRPr lang="en-US" sz="2800" dirty="0">
              <a:solidFill>
                <a:srgbClr val="0070C0"/>
              </a:solidFill>
            </a:endParaRPr>
          </a:p>
          <a:p>
            <a:pPr fontAlgn="base"/>
            <a:r>
              <a:rPr lang="en-US" sz="2700" dirty="0">
                <a:solidFill>
                  <a:srgbClr val="0070C0"/>
                </a:solidFill>
              </a:rPr>
              <a:t>Q2: A</a:t>
            </a:r>
            <a:r>
              <a:rPr lang="en-US" sz="2700" dirty="0" smtClean="0">
                <a:solidFill>
                  <a:srgbClr val="0070C0"/>
                </a:solidFill>
              </a:rPr>
              <a:t> </a:t>
            </a:r>
            <a:r>
              <a:rPr lang="en-US" sz="2700" dirty="0">
                <a:solidFill>
                  <a:srgbClr val="0070C0"/>
                </a:solidFill>
              </a:rPr>
              <a:t>62-year-old female with hyperlipidemia and hypothyroidism. Her current medications include cholestyramine and levothyroxine (thyroid hormone). What advice would you give to her to avoid a drug interaction between her cholestyramine and levothyroxine? </a:t>
            </a:r>
          </a:p>
          <a:p>
            <a:r>
              <a:rPr lang="en-US" sz="2700" dirty="0" smtClean="0">
                <a:solidFill>
                  <a:srgbClr val="0070C0"/>
                </a:solidFill>
              </a:rPr>
              <a:t> </a:t>
            </a:r>
            <a:r>
              <a:rPr lang="en-US" sz="2400" dirty="0" smtClean="0"/>
              <a:t>A) Stop </a:t>
            </a:r>
            <a:r>
              <a:rPr lang="en-US" sz="2400" dirty="0"/>
              <a:t>taking the levothyroxine as it can interact with cholestyramine.</a:t>
            </a:r>
          </a:p>
          <a:p>
            <a:r>
              <a:rPr lang="en-US" sz="2400" dirty="0"/>
              <a:t>  B) Take levothyroxine 1 hour before cholestyramine on an empty stomach.</a:t>
            </a:r>
          </a:p>
          <a:p>
            <a:r>
              <a:rPr lang="en-US" sz="2400" dirty="0"/>
              <a:t> C)  Switch cholestyramine to colestipol as this will eliminate the interaction. </a:t>
            </a:r>
          </a:p>
          <a:p>
            <a:r>
              <a:rPr lang="en-US" sz="2400" dirty="0"/>
              <a:t> D) Take levothyroxine and cholestyramine at the same time to minimize the interaction. </a:t>
            </a:r>
            <a:endParaRPr lang="en-US" sz="2400" dirty="0" smtClean="0"/>
          </a:p>
          <a:p>
            <a:endParaRPr lang="en-US" sz="2800" dirty="0"/>
          </a:p>
          <a:p>
            <a:pPr fontAlgn="base"/>
            <a:r>
              <a:rPr lang="en-US" sz="2700" dirty="0">
                <a:solidFill>
                  <a:srgbClr val="0070C0"/>
                </a:solidFill>
              </a:rPr>
              <a:t>Q3: Which of the following patient populations is more likely to experience myalgia (muscle pain) or myopathy with use of HMG CoA reductase inhibitors? </a:t>
            </a:r>
          </a:p>
          <a:p>
            <a:r>
              <a:rPr lang="en-US" sz="2400" dirty="0" smtClean="0"/>
              <a:t>     </a:t>
            </a:r>
            <a:r>
              <a:rPr lang="en-US" sz="2400" dirty="0"/>
              <a:t>A) Patients with diabetes mellitus.              	B) Patients with renal insufficiency.	              C) Patients with gout.	                D) Patients with hypertriglyceridemia.	 </a:t>
            </a:r>
          </a:p>
          <a:p>
            <a:endParaRPr lang="en-US" sz="2800" dirty="0">
              <a:solidFill>
                <a:srgbClr val="0070C0"/>
              </a:solidFill>
            </a:endParaRPr>
          </a:p>
          <a:p>
            <a:pPr fontAlgn="base"/>
            <a:r>
              <a:rPr lang="en-US" sz="2700" dirty="0">
                <a:solidFill>
                  <a:srgbClr val="0070C0"/>
                </a:solidFill>
              </a:rPr>
              <a:t>Q4: Which one of the following drugs decreases cholesterol synthesis by inhibiting the enzyme 3-hydroxy-3- </a:t>
            </a:r>
            <a:r>
              <a:rPr lang="en-US" sz="2700" dirty="0" err="1">
                <a:solidFill>
                  <a:srgbClr val="0070C0"/>
                </a:solidFill>
              </a:rPr>
              <a:t>methylglutaryl</a:t>
            </a:r>
            <a:r>
              <a:rPr lang="en-US" sz="2700" dirty="0">
                <a:solidFill>
                  <a:srgbClr val="0070C0"/>
                </a:solidFill>
              </a:rPr>
              <a:t> coenzyme A reductase? </a:t>
            </a:r>
          </a:p>
          <a:p>
            <a:r>
              <a:rPr lang="en-US" sz="2400" dirty="0" smtClean="0"/>
              <a:t>                 </a:t>
            </a:r>
            <a:r>
              <a:rPr lang="en-US" sz="2400" dirty="0"/>
              <a:t>A) </a:t>
            </a:r>
            <a:r>
              <a:rPr lang="en-US" sz="2400" dirty="0" err="1"/>
              <a:t>Fenofibrate</a:t>
            </a:r>
            <a:r>
              <a:rPr lang="en-US" sz="2400" dirty="0"/>
              <a:t>.   	              B) Niacin.		                       C) Cholestyramine.                      	D) Lovastatin. </a:t>
            </a:r>
          </a:p>
          <a:p>
            <a:pPr fontAlgn="base"/>
            <a:endParaRPr lang="en-US" sz="2700" dirty="0" smtClean="0">
              <a:solidFill>
                <a:srgbClr val="0070C0"/>
              </a:solidFill>
            </a:endParaRPr>
          </a:p>
          <a:p>
            <a:pPr fontAlgn="base"/>
            <a:r>
              <a:rPr lang="en-US" sz="2600" dirty="0">
                <a:solidFill>
                  <a:srgbClr val="0070C0"/>
                </a:solidFill>
              </a:rPr>
              <a:t>Q5: A</a:t>
            </a:r>
            <a:r>
              <a:rPr lang="en-US" sz="2600" dirty="0" smtClean="0">
                <a:solidFill>
                  <a:srgbClr val="0070C0"/>
                </a:solidFill>
              </a:rPr>
              <a:t> </a:t>
            </a:r>
            <a:r>
              <a:rPr lang="en-US" sz="2600" dirty="0">
                <a:solidFill>
                  <a:srgbClr val="0070C0"/>
                </a:solidFill>
              </a:rPr>
              <a:t>42-year-old man who was started on niacin sustained-release tablets 2 weeks ago for elevated triglycerides and low HDL levels. He is complaining of an uncomfortable flushing and itchy feeling that he thinks is related to the niacin. Which of the following options can help him manage this adverse effect of niacin therapy? </a:t>
            </a:r>
          </a:p>
          <a:p>
            <a:r>
              <a:rPr lang="en-US" sz="2400" dirty="0" smtClean="0"/>
              <a:t>     A) Administer </a:t>
            </a:r>
            <a:r>
              <a:rPr lang="en-US" sz="2400" dirty="0"/>
              <a:t>aspirin 30 minutes prior to taking niacin. 	</a:t>
            </a:r>
            <a:r>
              <a:rPr lang="en-US" sz="2400" dirty="0" smtClean="0"/>
              <a:t>                                            B) Administer </a:t>
            </a:r>
            <a:r>
              <a:rPr lang="en-US" sz="2400" dirty="0"/>
              <a:t>aspirin 30 minutes after taking niacin.      </a:t>
            </a:r>
          </a:p>
          <a:p>
            <a:r>
              <a:rPr lang="en-US" sz="2400" dirty="0" smtClean="0"/>
              <a:t>     C)   Increase </a:t>
            </a:r>
            <a:r>
              <a:rPr lang="en-US" sz="2400" dirty="0"/>
              <a:t>the dose of niacin to 1000 mg. </a:t>
            </a:r>
            <a:r>
              <a:rPr lang="en-US" sz="2400" dirty="0" smtClean="0"/>
              <a:t>                                                                    D) Change </a:t>
            </a:r>
            <a:r>
              <a:rPr lang="en-US" sz="2400" dirty="0"/>
              <a:t>the sustained-release niacin to immediate-release niacin. </a:t>
            </a:r>
          </a:p>
          <a:p>
            <a:endParaRPr lang="en-US" sz="2800" dirty="0" smtClean="0"/>
          </a:p>
          <a:p>
            <a:pPr lvl="0" fontAlgn="base"/>
            <a:r>
              <a:rPr lang="en-US" sz="2700" dirty="0">
                <a:solidFill>
                  <a:srgbClr val="0070C0"/>
                </a:solidFill>
              </a:rPr>
              <a:t>Q6: </a:t>
            </a:r>
            <a:r>
              <a:rPr lang="en-US" sz="2700" dirty="0" smtClean="0">
                <a:solidFill>
                  <a:srgbClr val="0070C0"/>
                </a:solidFill>
              </a:rPr>
              <a:t>A 72-year-old </a:t>
            </a:r>
            <a:r>
              <a:rPr lang="en-US" sz="2700" dirty="0">
                <a:solidFill>
                  <a:srgbClr val="0070C0"/>
                </a:solidFill>
              </a:rPr>
              <a:t>female who is treated for hyperlipidemia with </a:t>
            </a:r>
            <a:r>
              <a:rPr lang="en-US" altLang="x-none" sz="2700" dirty="0">
                <a:solidFill>
                  <a:srgbClr val="0070C0"/>
                </a:solidFill>
              </a:rPr>
              <a:t>Pravastatin </a:t>
            </a:r>
            <a:r>
              <a:rPr lang="en-US" sz="2700" dirty="0">
                <a:solidFill>
                  <a:srgbClr val="0070C0"/>
                </a:solidFill>
              </a:rPr>
              <a:t>for the past 6 months.. Her physician wishes to add an additional agent to block absorption of exogenous cholesterol. Which of the following choices is the best option?</a:t>
            </a:r>
          </a:p>
          <a:p>
            <a:r>
              <a:rPr lang="en-US" sz="2400" dirty="0"/>
              <a:t> </a:t>
            </a:r>
            <a:r>
              <a:rPr lang="en-US" sz="2400" dirty="0" smtClean="0"/>
              <a:t>                  A) Niacin</a:t>
            </a:r>
            <a:r>
              <a:rPr lang="en-US" sz="2400" dirty="0"/>
              <a:t>.	    </a:t>
            </a:r>
            <a:r>
              <a:rPr lang="en-US" sz="2400" dirty="0" smtClean="0"/>
              <a:t>                   B) </a:t>
            </a:r>
            <a:r>
              <a:rPr lang="en-US" sz="2400" dirty="0" err="1"/>
              <a:t>Colesevelam</a:t>
            </a:r>
            <a:r>
              <a:rPr lang="en-US" sz="2400" dirty="0"/>
              <a:t>. 	</a:t>
            </a:r>
            <a:r>
              <a:rPr lang="en-US" sz="2400" dirty="0" smtClean="0"/>
              <a:t>                          C) Gemfibrozil</a:t>
            </a:r>
            <a:r>
              <a:rPr lang="en-US" sz="2400" dirty="0"/>
              <a:t>.		</a:t>
            </a:r>
            <a:r>
              <a:rPr lang="en-US" sz="2400" dirty="0" smtClean="0"/>
              <a:t>                      D) Ezetimibe</a:t>
            </a:r>
            <a:r>
              <a:rPr lang="en-US" sz="2400" dirty="0"/>
              <a:t>. </a:t>
            </a:r>
          </a:p>
          <a:p>
            <a:pPr fontAlgn="base"/>
            <a:r>
              <a:rPr lang="en-US" sz="2400" dirty="0" smtClean="0"/>
              <a:t>     </a:t>
            </a:r>
          </a:p>
        </p:txBody>
      </p:sp>
      <p:sp>
        <p:nvSpPr>
          <p:cNvPr id="7" name="مستطيل مستدير الزوايا 3"/>
          <p:cNvSpPr/>
          <p:nvPr/>
        </p:nvSpPr>
        <p:spPr>
          <a:xfrm rot="10800000">
            <a:off x="22328144" y="10842171"/>
            <a:ext cx="1371600" cy="2275622"/>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dirty="0">
                <a:solidFill>
                  <a:schemeClr val="bg1">
                    <a:lumMod val="50000"/>
                  </a:schemeClr>
                </a:solidFill>
                <a:sym typeface="Wingdings"/>
              </a:rPr>
              <a:t>Answers</a:t>
            </a:r>
          </a:p>
          <a:p>
            <a:pPr algn="ctr"/>
            <a:r>
              <a:rPr lang="en-US" sz="2000" dirty="0" smtClean="0">
                <a:solidFill>
                  <a:schemeClr val="bg1">
                    <a:lumMod val="50000"/>
                  </a:schemeClr>
                </a:solidFill>
                <a:sym typeface="Wingdings"/>
              </a:rPr>
              <a:t>1:C</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2:B</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3:B</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4:D</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5:A</a:t>
            </a:r>
          </a:p>
          <a:p>
            <a:pPr algn="ctr"/>
            <a:r>
              <a:rPr lang="en-US" sz="2000" dirty="0" smtClean="0">
                <a:solidFill>
                  <a:schemeClr val="bg1">
                    <a:lumMod val="50000"/>
                  </a:schemeClr>
                </a:solidFill>
                <a:sym typeface="Wingdings"/>
              </a:rPr>
              <a:t>6:D</a:t>
            </a:r>
          </a:p>
        </p:txBody>
      </p:sp>
      <p:sp>
        <p:nvSpPr>
          <p:cNvPr id="8" name="مستطيل 2"/>
          <p:cNvSpPr/>
          <p:nvPr/>
        </p:nvSpPr>
        <p:spPr>
          <a:xfrm>
            <a:off x="13007295" y="230833"/>
            <a:ext cx="10517506" cy="1138773"/>
          </a:xfrm>
          <a:prstGeom prst="rect">
            <a:avLst/>
          </a:prstGeom>
        </p:spPr>
        <p:style>
          <a:lnRef idx="2">
            <a:schemeClr val="accent1"/>
          </a:lnRef>
          <a:fillRef idx="1003">
            <a:schemeClr val="lt2"/>
          </a:fillRef>
          <a:effectRef idx="0">
            <a:schemeClr val="accent1"/>
          </a:effectRef>
          <a:fontRef idx="minor">
            <a:schemeClr val="dk1"/>
          </a:fontRef>
        </p:style>
        <p:txBody>
          <a:bodyPr wrap="square">
            <a:spAutoFit/>
          </a:bodyPr>
          <a:lstStyle/>
          <a:p>
            <a:pPr algn="ctr" fontAlgn="base"/>
            <a:r>
              <a:rPr lang="en-US" sz="2800" b="1" u="sng" dirty="0">
                <a:solidFill>
                  <a:srgbClr val="C00000"/>
                </a:solidFill>
              </a:rPr>
              <a:t>Online Quiz ..</a:t>
            </a:r>
          </a:p>
          <a:p>
            <a:pPr marL="342900" indent="-342900" algn="ctr" fontAlgn="ctr">
              <a:buFont typeface="Wingdings" charset="2"/>
              <a:buChar char="ü"/>
            </a:pPr>
            <a:r>
              <a:rPr lang="en-US" sz="2000" dirty="0">
                <a:solidFill>
                  <a:srgbClr val="D85F7F"/>
                </a:solidFill>
                <a:latin typeface="inherit" charset="0"/>
                <a:hlinkClick r:id="rId2"/>
              </a:rPr>
              <a:t>https://</a:t>
            </a:r>
            <a:r>
              <a:rPr lang="en-US" sz="2000" dirty="0" smtClean="0">
                <a:solidFill>
                  <a:srgbClr val="D85F7F"/>
                </a:solidFill>
                <a:latin typeface="inherit" charset="0"/>
                <a:hlinkClick r:id="rId2"/>
              </a:rPr>
              <a:t>www.onlineexambuilder.com/pharmacology-anti-hyperlipidemia/exam-144715</a:t>
            </a:r>
          </a:p>
          <a:p>
            <a:pPr marL="457200" indent="-457200" algn="ctr" fontAlgn="ctr">
              <a:buFont typeface="Wingdings" charset="2"/>
              <a:buChar char="ü"/>
            </a:pPr>
            <a:endParaRPr lang="en-US" sz="2000" dirty="0">
              <a:solidFill>
                <a:srgbClr val="D85F7F"/>
              </a:solidFill>
              <a:latin typeface="inherit" charset="0"/>
            </a:endParaRPr>
          </a:p>
        </p:txBody>
      </p:sp>
    </p:spTree>
    <p:extLst>
      <p:ext uri="{BB962C8B-B14F-4D97-AF65-F5344CB8AC3E}">
        <p14:creationId xmlns:p14="http://schemas.microsoft.com/office/powerpoint/2010/main" val="1985592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50800"/>
            <a:ext cx="23766463" cy="923330"/>
          </a:xfrm>
          <a:prstGeom prst="rect">
            <a:avLst/>
          </a:prstGeom>
          <a:noFill/>
        </p:spPr>
        <p:txBody>
          <a:bodyPr wrap="square" rtlCol="0">
            <a:spAutoFit/>
          </a:bodyPr>
          <a:lstStyle/>
          <a:p>
            <a:pPr marL="0" algn="ctr" defTabSz="457200" rtl="1" eaLnBrk="1" latinLnBrk="0" hangingPunct="1"/>
            <a:r>
              <a:rPr lang="en-US" sz="5400" dirty="0" err="1">
                <a:solidFill>
                  <a:srgbClr val="0070C0"/>
                </a:solidFill>
              </a:rPr>
              <a:t>Cont</a:t>
            </a:r>
            <a:r>
              <a:rPr lang="mr-IN" sz="5400" dirty="0">
                <a:solidFill>
                  <a:srgbClr val="0070C0"/>
                </a:solidFill>
              </a:rPr>
              <a:t>…</a:t>
            </a:r>
            <a:r>
              <a:rPr lang="en-US" sz="5400" dirty="0">
                <a:solidFill>
                  <a:srgbClr val="0070C0"/>
                </a:solidFill>
              </a:rPr>
              <a:t>. MCQs</a:t>
            </a:r>
          </a:p>
        </p:txBody>
      </p:sp>
      <p:sp>
        <p:nvSpPr>
          <p:cNvPr id="3" name="TextBox 2"/>
          <p:cNvSpPr txBox="1"/>
          <p:nvPr/>
        </p:nvSpPr>
        <p:spPr>
          <a:xfrm>
            <a:off x="106681" y="669330"/>
            <a:ext cx="23583582" cy="11895564"/>
          </a:xfrm>
          <a:prstGeom prst="rect">
            <a:avLst/>
          </a:prstGeom>
          <a:noFill/>
        </p:spPr>
        <p:txBody>
          <a:bodyPr wrap="square" rtlCol="0">
            <a:spAutoFit/>
          </a:bodyPr>
          <a:lstStyle/>
          <a:p>
            <a:r>
              <a:rPr lang="en-US" sz="2700" dirty="0">
                <a:solidFill>
                  <a:srgbClr val="0070C0"/>
                </a:solidFill>
              </a:rPr>
              <a:t>Q7: Patient comes into the ER with gallstones, after further investigations </a:t>
            </a:r>
            <a:r>
              <a:rPr lang="en-US" sz="2700" dirty="0" smtClean="0">
                <a:solidFill>
                  <a:srgbClr val="0070C0"/>
                </a:solidFill>
              </a:rPr>
              <a:t>You </a:t>
            </a:r>
            <a:r>
              <a:rPr lang="en-US" sz="2700" dirty="0">
                <a:solidFill>
                  <a:srgbClr val="0070C0"/>
                </a:solidFill>
              </a:rPr>
              <a:t>find out that he is on drugs to treat his hyperlipidemia. Which of the following drugs could have caused his gall stones? </a:t>
            </a:r>
          </a:p>
          <a:p>
            <a:r>
              <a:rPr lang="en-US" sz="2400" dirty="0" smtClean="0"/>
              <a:t>            A) Niacin. </a:t>
            </a:r>
            <a:r>
              <a:rPr lang="en-US" sz="2400" dirty="0"/>
              <a:t>	 </a:t>
            </a:r>
            <a:r>
              <a:rPr lang="en-US" sz="2400" dirty="0" smtClean="0"/>
              <a:t>                                  </a:t>
            </a:r>
            <a:r>
              <a:rPr lang="en-US" sz="2400" dirty="0"/>
              <a:t>	</a:t>
            </a:r>
            <a:r>
              <a:rPr lang="en-US" sz="2400" dirty="0" smtClean="0"/>
              <a:t>B) </a:t>
            </a:r>
            <a:r>
              <a:rPr lang="en-US" sz="2400" dirty="0" err="1"/>
              <a:t>Fenofibrate</a:t>
            </a:r>
            <a:r>
              <a:rPr lang="en-US" sz="2400" dirty="0"/>
              <a:t> 		</a:t>
            </a:r>
            <a:r>
              <a:rPr lang="en-US" sz="2400" dirty="0" smtClean="0"/>
              <a:t>                                C) </a:t>
            </a:r>
            <a:r>
              <a:rPr lang="en-US" sz="2400" dirty="0"/>
              <a:t>Ezetimibe 		</a:t>
            </a:r>
            <a:r>
              <a:rPr lang="en-US" sz="2400" dirty="0" smtClean="0"/>
              <a:t>                 D) </a:t>
            </a:r>
            <a:r>
              <a:rPr lang="en-US" sz="2400" dirty="0" err="1" smtClean="0"/>
              <a:t>Colesevelam</a:t>
            </a:r>
            <a:endParaRPr lang="en-US" sz="2400" dirty="0"/>
          </a:p>
          <a:p>
            <a:endParaRPr lang="en-US" sz="2700" dirty="0">
              <a:solidFill>
                <a:srgbClr val="0070C0"/>
              </a:solidFill>
            </a:endParaRPr>
          </a:p>
          <a:p>
            <a:r>
              <a:rPr lang="en-US" sz="2700" dirty="0" smtClean="0">
                <a:solidFill>
                  <a:srgbClr val="0070C0"/>
                </a:solidFill>
              </a:rPr>
              <a:t>Q8: </a:t>
            </a:r>
            <a:r>
              <a:rPr lang="en-US" sz="2700" dirty="0">
                <a:solidFill>
                  <a:srgbClr val="0070C0"/>
                </a:solidFill>
              </a:rPr>
              <a:t>A 65-year-old man who presents to his physician for management of hyperlipidemia. His most recent lipid panel reveals an LDL cholesterol level of </a:t>
            </a:r>
          </a:p>
          <a:p>
            <a:r>
              <a:rPr lang="en-US" sz="2700" dirty="0">
                <a:solidFill>
                  <a:srgbClr val="0070C0"/>
                </a:solidFill>
              </a:rPr>
              <a:t>136 mg/ dL and very low HDL cholesterol about 28 mg/ dL.  His physician wishes to begin treatment to increase his HDL cholesterol levels.</a:t>
            </a:r>
          </a:p>
          <a:p>
            <a:r>
              <a:rPr lang="en-US" sz="2700" dirty="0">
                <a:solidFill>
                  <a:srgbClr val="0070C0"/>
                </a:solidFill>
              </a:rPr>
              <a:t> Which of the following therapies is the best option to increase HDL cholesterol levels? </a:t>
            </a:r>
          </a:p>
          <a:p>
            <a:pPr fontAlgn="base"/>
            <a:r>
              <a:rPr lang="en-US" sz="2400" dirty="0"/>
              <a:t>          A) </a:t>
            </a:r>
            <a:r>
              <a:rPr lang="en-US" sz="2400" dirty="0" err="1"/>
              <a:t>Colesevelam</a:t>
            </a:r>
            <a:r>
              <a:rPr lang="en-US" sz="2400" dirty="0"/>
              <a:t>.                                 B) Niacin.                                 C) Simvastatin.                                D) Ezetimibe. </a:t>
            </a:r>
          </a:p>
          <a:p>
            <a:endParaRPr lang="en-US" sz="2400" dirty="0"/>
          </a:p>
          <a:p>
            <a:pPr fontAlgn="base"/>
            <a:r>
              <a:rPr lang="en-US" sz="2700" dirty="0" smtClean="0">
                <a:solidFill>
                  <a:srgbClr val="0070C0"/>
                </a:solidFill>
              </a:rPr>
              <a:t>Q9: Patient with diabetes has hyperlipidemia, Which </a:t>
            </a:r>
            <a:r>
              <a:rPr lang="en-US" sz="2700" dirty="0">
                <a:solidFill>
                  <a:srgbClr val="0070C0"/>
                </a:solidFill>
              </a:rPr>
              <a:t>drug of the following </a:t>
            </a:r>
            <a:r>
              <a:rPr lang="en-US" sz="2700" dirty="0" smtClean="0">
                <a:solidFill>
                  <a:srgbClr val="0070C0"/>
                </a:solidFill>
              </a:rPr>
              <a:t>can not be used in his case due the risk of development of Hyperglycemia?</a:t>
            </a:r>
            <a:endParaRPr lang="en-US" sz="2700" dirty="0">
              <a:solidFill>
                <a:srgbClr val="0070C0"/>
              </a:solidFill>
            </a:endParaRPr>
          </a:p>
          <a:p>
            <a:pPr fontAlgn="base"/>
            <a:r>
              <a:rPr lang="en-US" sz="2800" dirty="0" smtClean="0">
                <a:latin typeface="inherit" charset="0"/>
              </a:rPr>
              <a:t>        </a:t>
            </a:r>
            <a:r>
              <a:rPr lang="en-US" sz="2400" dirty="0"/>
              <a:t>A) </a:t>
            </a:r>
            <a:r>
              <a:rPr lang="en-US" sz="2400" dirty="0" smtClean="0"/>
              <a:t>Niacin.                 </a:t>
            </a:r>
            <a:r>
              <a:rPr lang="en-US" sz="2400" dirty="0"/>
              <a:t>B)</a:t>
            </a:r>
            <a:r>
              <a:rPr lang="ar-SA" sz="2400" dirty="0"/>
              <a:t> </a:t>
            </a:r>
            <a:r>
              <a:rPr lang="en-US" sz="2400" dirty="0"/>
              <a:t>Statins .          C) Colestipol</a:t>
            </a:r>
            <a:r>
              <a:rPr lang="ar-SA" sz="2400" dirty="0"/>
              <a:t>     .</a:t>
            </a:r>
            <a:r>
              <a:rPr lang="en-US" sz="2400" dirty="0"/>
              <a:t>D) Ezetimibe</a:t>
            </a:r>
            <a:r>
              <a:rPr lang="en-US" sz="2400" dirty="0" smtClean="0"/>
              <a:t>.</a:t>
            </a:r>
          </a:p>
          <a:p>
            <a:pPr fontAlgn="base"/>
            <a:endParaRPr lang="en-US" sz="2400" dirty="0"/>
          </a:p>
          <a:p>
            <a:pPr fontAlgn="base"/>
            <a:r>
              <a:rPr lang="en-US" sz="2700" dirty="0" smtClean="0">
                <a:solidFill>
                  <a:srgbClr val="0070C0"/>
                </a:solidFill>
              </a:rPr>
              <a:t>Q10</a:t>
            </a:r>
            <a:r>
              <a:rPr lang="en-US" sz="2700" dirty="0">
                <a:solidFill>
                  <a:srgbClr val="0070C0"/>
                </a:solidFill>
              </a:rPr>
              <a:t>: Patient with hypercholesterolemia taking </a:t>
            </a:r>
            <a:r>
              <a:rPr lang="en-US" sz="2700" dirty="0" smtClean="0">
                <a:solidFill>
                  <a:srgbClr val="0070C0"/>
                </a:solidFill>
              </a:rPr>
              <a:t>a combination of two anti </a:t>
            </a:r>
            <a:r>
              <a:rPr lang="en-US" sz="2700" dirty="0">
                <a:solidFill>
                  <a:srgbClr val="0070C0"/>
                </a:solidFill>
              </a:rPr>
              <a:t>hyperlipidemic drugs, After 4 days the patient complaining of </a:t>
            </a:r>
            <a:r>
              <a:rPr lang="en-US" sz="2700" dirty="0" smtClean="0">
                <a:solidFill>
                  <a:srgbClr val="0070C0"/>
                </a:solidFill>
              </a:rPr>
              <a:t>sever </a:t>
            </a:r>
            <a:r>
              <a:rPr lang="en-US" sz="2700" dirty="0" err="1" smtClean="0">
                <a:solidFill>
                  <a:srgbClr val="0070C0"/>
                </a:solidFill>
              </a:rPr>
              <a:t>myalagia</a:t>
            </a:r>
            <a:r>
              <a:rPr lang="en-US" sz="2700" dirty="0" smtClean="0">
                <a:solidFill>
                  <a:srgbClr val="0070C0"/>
                </a:solidFill>
              </a:rPr>
              <a:t>  and increase in creatine kinase. </a:t>
            </a:r>
            <a:r>
              <a:rPr lang="en-US" sz="2700" dirty="0">
                <a:solidFill>
                  <a:srgbClr val="0070C0"/>
                </a:solidFill>
              </a:rPr>
              <a:t>Which drugs did this patient use?</a:t>
            </a:r>
          </a:p>
          <a:p>
            <a:pPr fontAlgn="base"/>
            <a:r>
              <a:rPr lang="en-US" sz="2800" dirty="0" smtClean="0">
                <a:latin typeface="inherit" charset="0"/>
              </a:rPr>
              <a:t>       </a:t>
            </a:r>
            <a:r>
              <a:rPr lang="en-US" sz="2400" dirty="0"/>
              <a:t>A) </a:t>
            </a:r>
            <a:r>
              <a:rPr lang="en-US" sz="2400" dirty="0" smtClean="0"/>
              <a:t>Cholestyramine</a:t>
            </a:r>
            <a:r>
              <a:rPr lang="en-US" sz="2400" dirty="0"/>
              <a:t> </a:t>
            </a:r>
            <a:r>
              <a:rPr lang="en-US" sz="2400" dirty="0" smtClean="0"/>
              <a:t>&amp; Lovastatin.                               </a:t>
            </a:r>
            <a:r>
              <a:rPr lang="en-US" sz="2400" dirty="0"/>
              <a:t>B) </a:t>
            </a:r>
            <a:r>
              <a:rPr lang="en-US" sz="2400" dirty="0" err="1" smtClean="0"/>
              <a:t>Fenoﬁbrate</a:t>
            </a:r>
            <a:r>
              <a:rPr lang="en-US" sz="2400" dirty="0"/>
              <a:t> </a:t>
            </a:r>
            <a:r>
              <a:rPr lang="en-US" sz="2400" dirty="0" smtClean="0"/>
              <a:t>&amp; Ezetimibe.                                 </a:t>
            </a:r>
            <a:r>
              <a:rPr lang="en-US" sz="2400" dirty="0"/>
              <a:t>C</a:t>
            </a:r>
            <a:r>
              <a:rPr lang="en-US" sz="2400" dirty="0" smtClean="0"/>
              <a:t>) Lovastatin &amp; </a:t>
            </a:r>
            <a:r>
              <a:rPr lang="en-US" sz="2400" dirty="0" err="1" smtClean="0"/>
              <a:t>Fenoﬁbrate</a:t>
            </a:r>
            <a:r>
              <a:rPr lang="en-US" sz="2400" dirty="0" smtClean="0"/>
              <a:t>.                              </a:t>
            </a:r>
            <a:r>
              <a:rPr lang="en-US" sz="2400" dirty="0"/>
              <a:t>D) </a:t>
            </a:r>
            <a:r>
              <a:rPr lang="en-US" sz="2400" dirty="0" smtClean="0"/>
              <a:t>niacin &amp; Ezetimibe.</a:t>
            </a:r>
            <a:endParaRPr lang="en-US" sz="2400" dirty="0"/>
          </a:p>
          <a:p>
            <a:r>
              <a:rPr lang="en-US" sz="2800" dirty="0" smtClean="0">
                <a:solidFill>
                  <a:srgbClr val="0070C0"/>
                </a:solidFill>
              </a:rPr>
              <a:t>	</a:t>
            </a:r>
          </a:p>
          <a:p>
            <a:pPr fontAlgn="base"/>
            <a:r>
              <a:rPr lang="en-US" sz="2700" dirty="0" smtClean="0">
                <a:solidFill>
                  <a:srgbClr val="0070C0"/>
                </a:solidFill>
              </a:rPr>
              <a:t>Q11: Patient </a:t>
            </a:r>
            <a:r>
              <a:rPr lang="en-US" sz="2700" dirty="0">
                <a:solidFill>
                  <a:srgbClr val="0070C0"/>
                </a:solidFill>
              </a:rPr>
              <a:t>went to the hospital to check his blood cholesterol level and he had an increase in LDL, The doctor prescribes one of the an4 hyperlipidemia drugs with vitamins D and E supplement, What is the most likely drug the doctor prescribed?</a:t>
            </a:r>
          </a:p>
          <a:p>
            <a:pPr fontAlgn="base"/>
            <a:r>
              <a:rPr lang="en-US" sz="2400" dirty="0" smtClean="0"/>
              <a:t>          A) Statins.                                              B) Colestipol.                                    C) Ezetimibe.                                  D) Nicotinic </a:t>
            </a:r>
            <a:r>
              <a:rPr lang="en-US" sz="2400" dirty="0"/>
              <a:t>acid</a:t>
            </a:r>
          </a:p>
          <a:p>
            <a:pPr marL="0" lvl="2" indent="-514350" fontAlgn="base">
              <a:buAutoNum type="alphaUcParenR"/>
            </a:pPr>
            <a:endParaRPr lang="en-US" sz="2700" dirty="0">
              <a:solidFill>
                <a:srgbClr val="0070C0"/>
              </a:solidFill>
            </a:endParaRPr>
          </a:p>
          <a:p>
            <a:r>
              <a:rPr lang="en-US" sz="2700" dirty="0" smtClean="0">
                <a:solidFill>
                  <a:srgbClr val="0070C0"/>
                </a:solidFill>
              </a:rPr>
              <a:t>Q12: A 72-year-old male who is treated for hyperlipidemia </a:t>
            </a:r>
            <a:r>
              <a:rPr lang="en-US" sz="2700" dirty="0">
                <a:solidFill>
                  <a:srgbClr val="0070C0"/>
                </a:solidFill>
              </a:rPr>
              <a:t>with </a:t>
            </a:r>
            <a:r>
              <a:rPr lang="en-US" sz="2700" dirty="0" smtClean="0">
                <a:solidFill>
                  <a:srgbClr val="0070C0"/>
                </a:solidFill>
              </a:rPr>
              <a:t>anti-hyperlipidemic agent for </a:t>
            </a:r>
            <a:r>
              <a:rPr lang="en-US" sz="2700" dirty="0">
                <a:solidFill>
                  <a:srgbClr val="0070C0"/>
                </a:solidFill>
              </a:rPr>
              <a:t>the past 6 months. He also has a history of </a:t>
            </a:r>
            <a:r>
              <a:rPr lang="en-US" sz="2700" dirty="0" smtClean="0">
                <a:solidFill>
                  <a:srgbClr val="0070C0"/>
                </a:solidFill>
              </a:rPr>
              <a:t>sever constipation. His </a:t>
            </a:r>
            <a:r>
              <a:rPr lang="en-US" sz="2700" dirty="0">
                <a:solidFill>
                  <a:srgbClr val="0070C0"/>
                </a:solidFill>
              </a:rPr>
              <a:t>most recent lipid panel shows an LDL cholesterol level of 131 mg/dL, </a:t>
            </a:r>
            <a:r>
              <a:rPr lang="en-US" sz="2700" dirty="0" smtClean="0">
                <a:solidFill>
                  <a:srgbClr val="0070C0"/>
                </a:solidFill>
              </a:rPr>
              <a:t>and high level of triglycerides </a:t>
            </a:r>
            <a:r>
              <a:rPr lang="en-US" sz="2700" dirty="0">
                <a:solidFill>
                  <a:srgbClr val="0070C0"/>
                </a:solidFill>
              </a:rPr>
              <a:t>of 510 mg/dL, </a:t>
            </a:r>
            <a:r>
              <a:rPr lang="en-US" sz="2700" dirty="0" smtClean="0">
                <a:solidFill>
                  <a:srgbClr val="0070C0"/>
                </a:solidFill>
              </a:rPr>
              <a:t>and there is no change in </a:t>
            </a:r>
            <a:r>
              <a:rPr lang="en-US" sz="2700" dirty="0">
                <a:solidFill>
                  <a:srgbClr val="0070C0"/>
                </a:solidFill>
              </a:rPr>
              <a:t>HDL </a:t>
            </a:r>
            <a:r>
              <a:rPr lang="en-US" sz="2700" dirty="0" smtClean="0">
                <a:solidFill>
                  <a:srgbClr val="0070C0"/>
                </a:solidFill>
              </a:rPr>
              <a:t>cholesterol. </a:t>
            </a:r>
          </a:p>
          <a:p>
            <a:r>
              <a:rPr lang="en-US" sz="2700" dirty="0" smtClean="0">
                <a:solidFill>
                  <a:srgbClr val="0070C0"/>
                </a:solidFill>
              </a:rPr>
              <a:t>Which </a:t>
            </a:r>
            <a:r>
              <a:rPr lang="en-US" sz="2700" dirty="0">
                <a:solidFill>
                  <a:srgbClr val="0070C0"/>
                </a:solidFill>
              </a:rPr>
              <a:t>of the following </a:t>
            </a:r>
            <a:r>
              <a:rPr lang="en-US" sz="2700" dirty="0" smtClean="0">
                <a:solidFill>
                  <a:srgbClr val="0070C0"/>
                </a:solidFill>
              </a:rPr>
              <a:t>drugs did </a:t>
            </a:r>
            <a:r>
              <a:rPr lang="en-US" sz="2700" dirty="0">
                <a:solidFill>
                  <a:srgbClr val="0070C0"/>
                </a:solidFill>
              </a:rPr>
              <a:t>this patient </a:t>
            </a:r>
            <a:r>
              <a:rPr lang="en-US" sz="2700" dirty="0" smtClean="0">
                <a:solidFill>
                  <a:srgbClr val="0070C0"/>
                </a:solidFill>
              </a:rPr>
              <a:t>use?</a:t>
            </a:r>
            <a:endParaRPr lang="en-US" sz="2700" dirty="0">
              <a:solidFill>
                <a:srgbClr val="0070C0"/>
              </a:solidFill>
            </a:endParaRPr>
          </a:p>
          <a:p>
            <a:r>
              <a:rPr lang="en-US" sz="2700" dirty="0">
                <a:solidFill>
                  <a:srgbClr val="0070C0"/>
                </a:solidFill>
              </a:rPr>
              <a:t> </a:t>
            </a:r>
            <a:r>
              <a:rPr lang="en-US" sz="2700" dirty="0" smtClean="0">
                <a:solidFill>
                  <a:srgbClr val="0070C0"/>
                </a:solidFill>
              </a:rPr>
              <a:t>        </a:t>
            </a:r>
            <a:r>
              <a:rPr lang="en-US" sz="2400" dirty="0" smtClean="0"/>
              <a:t>A) Ezetimibe</a:t>
            </a:r>
            <a:r>
              <a:rPr lang="en-US" sz="2400" dirty="0"/>
              <a:t>.               </a:t>
            </a:r>
            <a:r>
              <a:rPr lang="en-US" sz="2400" dirty="0" smtClean="0"/>
              <a:t>                   </a:t>
            </a:r>
            <a:r>
              <a:rPr lang="en-US" sz="2400" dirty="0"/>
              <a:t>B) Niacin.           </a:t>
            </a:r>
            <a:r>
              <a:rPr lang="en-US" sz="2400" dirty="0" smtClean="0"/>
              <a:t>                           </a:t>
            </a:r>
            <a:r>
              <a:rPr lang="en-US" sz="2400" dirty="0"/>
              <a:t>C) Colestipol.          </a:t>
            </a:r>
            <a:r>
              <a:rPr lang="en-US" sz="2400" dirty="0" smtClean="0"/>
              <a:t>                      </a:t>
            </a:r>
            <a:r>
              <a:rPr lang="en-US" sz="2400" dirty="0"/>
              <a:t>D) Gemfibrozil. </a:t>
            </a:r>
            <a:endParaRPr lang="en-US" sz="2400" dirty="0" smtClean="0"/>
          </a:p>
          <a:p>
            <a:pPr marL="1428750" lvl="2" indent="-514350">
              <a:buAutoNum type="alphaUcParenR"/>
            </a:pPr>
            <a:endParaRPr lang="en-US" sz="2800" dirty="0" smtClean="0">
              <a:solidFill>
                <a:srgbClr val="0070C0"/>
              </a:solidFill>
            </a:endParaRPr>
          </a:p>
          <a:p>
            <a:r>
              <a:rPr lang="en-US" sz="2700" dirty="0" smtClean="0">
                <a:solidFill>
                  <a:srgbClr val="0070C0"/>
                </a:solidFill>
              </a:rPr>
              <a:t>Q13: </a:t>
            </a:r>
            <a:r>
              <a:rPr lang="en-US" sz="2700" dirty="0">
                <a:solidFill>
                  <a:srgbClr val="0070C0"/>
                </a:solidFill>
              </a:rPr>
              <a:t>Which one of the following is the most common side effect of anti-hyperlipidemic drug therapy? </a:t>
            </a:r>
          </a:p>
          <a:p>
            <a:r>
              <a:rPr lang="en-US" sz="2400" dirty="0">
                <a:solidFill>
                  <a:schemeClr val="accent1"/>
                </a:solidFill>
              </a:rPr>
              <a:t>    A) </a:t>
            </a:r>
            <a:r>
              <a:rPr lang="en-US" sz="2400" dirty="0"/>
              <a:t>Elevated blood pressure.		B. Gastrointestinal disturbance. 		C. Neurologic problems.		D. Heart palpitations.		</a:t>
            </a:r>
            <a:endParaRPr lang="en-US" sz="2800" dirty="0" smtClean="0">
              <a:solidFill>
                <a:srgbClr val="0070C0"/>
              </a:solidFill>
            </a:endParaRPr>
          </a:p>
          <a:p>
            <a:pPr fontAlgn="base"/>
            <a:r>
              <a:rPr lang="en-US" sz="2400" dirty="0" smtClean="0"/>
              <a:t>  </a:t>
            </a:r>
            <a:endParaRPr lang="en-US" sz="2400" dirty="0"/>
          </a:p>
        </p:txBody>
      </p:sp>
      <p:sp>
        <p:nvSpPr>
          <p:cNvPr id="4" name="مستطيل مستدير الزوايا 3"/>
          <p:cNvSpPr/>
          <p:nvPr/>
        </p:nvSpPr>
        <p:spPr>
          <a:xfrm rot="10800000">
            <a:off x="22094951" y="9246289"/>
            <a:ext cx="1371600" cy="2735487"/>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dirty="0">
                <a:solidFill>
                  <a:schemeClr val="bg1">
                    <a:lumMod val="50000"/>
                  </a:schemeClr>
                </a:solidFill>
                <a:sym typeface="Wingdings"/>
              </a:rPr>
              <a:t>Answers </a:t>
            </a:r>
            <a:endParaRPr lang="en-US" sz="2000" dirty="0" smtClean="0">
              <a:solidFill>
                <a:schemeClr val="bg1">
                  <a:lumMod val="50000"/>
                </a:schemeClr>
              </a:solidFill>
              <a:sym typeface="Wingdings"/>
            </a:endParaRPr>
          </a:p>
          <a:p>
            <a:pPr algn="ctr"/>
            <a:r>
              <a:rPr lang="en-US" sz="2000" dirty="0" smtClean="0">
                <a:solidFill>
                  <a:schemeClr val="bg1">
                    <a:lumMod val="50000"/>
                  </a:schemeClr>
                </a:solidFill>
                <a:sym typeface="Wingdings"/>
              </a:rPr>
              <a:t>7:B</a:t>
            </a:r>
          </a:p>
          <a:p>
            <a:pPr algn="ctr"/>
            <a:r>
              <a:rPr lang="en-US" sz="2000" dirty="0" smtClean="0">
                <a:solidFill>
                  <a:schemeClr val="bg1">
                    <a:lumMod val="50000"/>
                  </a:schemeClr>
                </a:solidFill>
                <a:sym typeface="Wingdings"/>
              </a:rPr>
              <a:t>8:B</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9:A</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10:C</a:t>
            </a:r>
            <a:endParaRPr lang="en-US" sz="2000" dirty="0">
              <a:solidFill>
                <a:schemeClr val="bg1">
                  <a:lumMod val="50000"/>
                </a:schemeClr>
              </a:solidFill>
              <a:sym typeface="Wingdings"/>
            </a:endParaRPr>
          </a:p>
          <a:p>
            <a:pPr algn="ctr"/>
            <a:r>
              <a:rPr lang="en-US" sz="2000" dirty="0" smtClean="0">
                <a:solidFill>
                  <a:schemeClr val="bg1">
                    <a:lumMod val="50000"/>
                  </a:schemeClr>
                </a:solidFill>
                <a:sym typeface="Wingdings"/>
              </a:rPr>
              <a:t>11:B</a:t>
            </a:r>
          </a:p>
          <a:p>
            <a:pPr algn="ctr"/>
            <a:r>
              <a:rPr lang="en-US" sz="2000" dirty="0" smtClean="0">
                <a:solidFill>
                  <a:schemeClr val="bg1">
                    <a:lumMod val="50000"/>
                  </a:schemeClr>
                </a:solidFill>
                <a:sym typeface="Wingdings"/>
              </a:rPr>
              <a:t>12:C</a:t>
            </a:r>
          </a:p>
          <a:p>
            <a:pPr algn="ctr"/>
            <a:r>
              <a:rPr lang="en-US" sz="2000" dirty="0" smtClean="0">
                <a:solidFill>
                  <a:schemeClr val="bg1">
                    <a:lumMod val="50000"/>
                  </a:schemeClr>
                </a:solidFill>
                <a:sym typeface="Wingdings"/>
              </a:rPr>
              <a:t>13:B</a:t>
            </a:r>
          </a:p>
        </p:txBody>
      </p:sp>
    </p:spTree>
    <p:extLst>
      <p:ext uri="{BB962C8B-B14F-4D97-AF65-F5344CB8AC3E}">
        <p14:creationId xmlns:p14="http://schemas.microsoft.com/office/powerpoint/2010/main" val="1281806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3185" y="1029430"/>
            <a:ext cx="21840092" cy="3046988"/>
          </a:xfrm>
          <a:prstGeom prst="rect">
            <a:avLst/>
          </a:prstGeom>
          <a:noFill/>
        </p:spPr>
        <p:txBody>
          <a:bodyPr wrap="square" rtlCol="0">
            <a:spAutoFit/>
          </a:bodyPr>
          <a:lstStyle/>
          <a:p>
            <a:r>
              <a:rPr lang="en-US" sz="4800" dirty="0" smtClean="0"/>
              <a:t>A 72-year-old male who is treated for hyperlipidemia </a:t>
            </a:r>
            <a:r>
              <a:rPr lang="en-US" sz="4800" dirty="0"/>
              <a:t>with high-dose atorvastatin for the past 6 months. He also has a history of renal insufficiency. His most recent lipid panel shows an LDL cholesterol level of 131 mg/dL, triglycerides of 510 mg/dL, and HDL cholesterol of </a:t>
            </a:r>
            <a:r>
              <a:rPr lang="en-US" sz="4800" dirty="0" smtClean="0"/>
              <a:t>30 </a:t>
            </a:r>
            <a:r>
              <a:rPr lang="en-US" sz="4800" dirty="0"/>
              <a:t>mg/dL. </a:t>
            </a:r>
            <a:endParaRPr lang="en-US" sz="4800" dirty="0">
              <a:effectLst/>
            </a:endParaRPr>
          </a:p>
        </p:txBody>
      </p:sp>
      <p:sp>
        <p:nvSpPr>
          <p:cNvPr id="3" name="TextBox 2"/>
          <p:cNvSpPr txBox="1"/>
          <p:nvPr/>
        </p:nvSpPr>
        <p:spPr>
          <a:xfrm>
            <a:off x="127000" y="4152618"/>
            <a:ext cx="24460199" cy="7625164"/>
          </a:xfrm>
          <a:prstGeom prst="rect">
            <a:avLst/>
          </a:prstGeom>
          <a:noFill/>
        </p:spPr>
        <p:txBody>
          <a:bodyPr wrap="square" rtlCol="0">
            <a:spAutoFit/>
          </a:bodyPr>
          <a:lstStyle/>
          <a:p>
            <a:pPr>
              <a:defRPr/>
            </a:pPr>
            <a:r>
              <a:rPr lang="en-US" sz="3600" dirty="0" smtClean="0">
                <a:solidFill>
                  <a:srgbClr val="0070C0"/>
                </a:solidFill>
              </a:rPr>
              <a:t>Q1: </a:t>
            </a:r>
            <a:r>
              <a:rPr lang="en-US" sz="3600" dirty="0">
                <a:solidFill>
                  <a:srgbClr val="0070C0"/>
                </a:solidFill>
              </a:rPr>
              <a:t>What is the </a:t>
            </a:r>
            <a:r>
              <a:rPr lang="en-US" sz="3600" dirty="0" smtClean="0">
                <a:solidFill>
                  <a:srgbClr val="0070C0"/>
                </a:solidFill>
              </a:rPr>
              <a:t>mechanism </a:t>
            </a:r>
            <a:r>
              <a:rPr lang="en-US" sz="3600" dirty="0">
                <a:solidFill>
                  <a:srgbClr val="0070C0"/>
                </a:solidFill>
              </a:rPr>
              <a:t>of </a:t>
            </a:r>
            <a:r>
              <a:rPr lang="en-US" sz="3600" dirty="0" smtClean="0">
                <a:solidFill>
                  <a:srgbClr val="0070C0"/>
                </a:solidFill>
              </a:rPr>
              <a:t>action of Atorvastatin ?</a:t>
            </a:r>
            <a:endParaRPr lang="en-US" sz="3600" dirty="0">
              <a:solidFill>
                <a:srgbClr val="0070C0"/>
              </a:solidFill>
            </a:endParaRPr>
          </a:p>
          <a:p>
            <a:r>
              <a:rPr lang="en-US" sz="1400" dirty="0">
                <a:solidFill>
                  <a:schemeClr val="bg1">
                    <a:lumMod val="65000"/>
                  </a:schemeClr>
                </a:solidFill>
              </a:rPr>
              <a:t>It is an example of Statins which are potent competitive inhibitors of (HMG-CoA) reductase  which is an important enzyme in cholesterol synthesis in the liver</a:t>
            </a:r>
            <a:r>
              <a:rPr lang="en-US" sz="1400" dirty="0" smtClean="0">
                <a:solidFill>
                  <a:schemeClr val="bg1">
                    <a:lumMod val="65000"/>
                  </a:schemeClr>
                </a:solidFill>
              </a:rPr>
              <a:t>.</a:t>
            </a:r>
          </a:p>
          <a:p>
            <a:pPr>
              <a:lnSpc>
                <a:spcPct val="50000"/>
              </a:lnSpc>
            </a:pPr>
            <a:endParaRPr lang="en-US" sz="1050" dirty="0"/>
          </a:p>
          <a:p>
            <a:pPr>
              <a:lnSpc>
                <a:spcPct val="50000"/>
              </a:lnSpc>
            </a:pPr>
            <a:endParaRPr lang="en-US" sz="1050" dirty="0" smtClean="0"/>
          </a:p>
          <a:p>
            <a:pPr>
              <a:lnSpc>
                <a:spcPct val="50000"/>
              </a:lnSpc>
            </a:pPr>
            <a:r>
              <a:rPr lang="en-US" sz="3600" dirty="0"/>
              <a:t/>
            </a:r>
            <a:br>
              <a:rPr lang="en-US" sz="3600" dirty="0"/>
            </a:br>
            <a:r>
              <a:rPr lang="en-US" sz="3600" dirty="0" smtClean="0">
                <a:solidFill>
                  <a:srgbClr val="0070C0"/>
                </a:solidFill>
              </a:rPr>
              <a:t>Q2:Is there anything special about Atorvastatin?</a:t>
            </a:r>
            <a:r>
              <a:rPr lang="en-US" sz="3600" dirty="0">
                <a:solidFill>
                  <a:srgbClr val="0070C0"/>
                </a:solidFill>
              </a:rPr>
              <a:t> </a:t>
            </a:r>
            <a:r>
              <a:rPr lang="en-US" sz="3600" dirty="0"/>
              <a:t/>
            </a:r>
            <a:br>
              <a:rPr lang="en-US" sz="3600" dirty="0"/>
            </a:br>
            <a:r>
              <a:rPr lang="en-US" sz="1400" dirty="0" smtClean="0">
                <a:solidFill>
                  <a:schemeClr val="bg1">
                    <a:lumMod val="65000"/>
                  </a:schemeClr>
                </a:solidFill>
              </a:rPr>
              <a:t>Yes, it has </a:t>
            </a:r>
            <a:r>
              <a:rPr lang="en-US" sz="1400" dirty="0">
                <a:solidFill>
                  <a:schemeClr val="bg1">
                    <a:lumMod val="65000"/>
                  </a:schemeClr>
                </a:solidFill>
              </a:rPr>
              <a:t>long half-life (14 hours) so we can take it at any time of the night </a:t>
            </a:r>
            <a:r>
              <a:rPr lang="en-US" sz="1400" dirty="0" smtClean="0">
                <a:solidFill>
                  <a:schemeClr val="bg1">
                    <a:lumMod val="65000"/>
                  </a:schemeClr>
                </a:solidFill>
              </a:rPr>
              <a:t>.</a:t>
            </a:r>
            <a:endParaRPr lang="en-US" sz="1400" dirty="0">
              <a:solidFill>
                <a:schemeClr val="bg1">
                  <a:lumMod val="65000"/>
                </a:schemeClr>
              </a:solidFill>
            </a:endParaRPr>
          </a:p>
          <a:p>
            <a:endParaRPr lang="en-US" dirty="0">
              <a:solidFill>
                <a:schemeClr val="bg1">
                  <a:lumMod val="65000"/>
                </a:schemeClr>
              </a:solidFill>
            </a:endParaRPr>
          </a:p>
          <a:p>
            <a:r>
              <a:rPr lang="en-US" dirty="0" smtClean="0">
                <a:solidFill>
                  <a:schemeClr val="bg1">
                    <a:lumMod val="65000"/>
                  </a:schemeClr>
                </a:solidFill>
              </a:rPr>
              <a:t> </a:t>
            </a:r>
            <a:r>
              <a:rPr lang="en-US" sz="3600" dirty="0" smtClean="0">
                <a:solidFill>
                  <a:srgbClr val="0070C0"/>
                </a:solidFill>
              </a:rPr>
              <a:t>Q3: </a:t>
            </a:r>
            <a:r>
              <a:rPr lang="en-US" sz="3600" dirty="0">
                <a:solidFill>
                  <a:srgbClr val="0070C0"/>
                </a:solidFill>
              </a:rPr>
              <a:t>What </a:t>
            </a:r>
            <a:r>
              <a:rPr lang="en-US" sz="3600" dirty="0" smtClean="0">
                <a:solidFill>
                  <a:srgbClr val="0070C0"/>
                </a:solidFill>
              </a:rPr>
              <a:t>are the most serious side effect of statin group, that we have to be aware of them by frequent lab investigation ?</a:t>
            </a:r>
            <a:r>
              <a:rPr lang="en-US" sz="3600" dirty="0"/>
              <a:t/>
            </a:r>
            <a:br>
              <a:rPr lang="en-US" sz="3600" dirty="0"/>
            </a:br>
            <a:r>
              <a:rPr lang="en-US" sz="1400" dirty="0">
                <a:solidFill>
                  <a:srgbClr val="C00000"/>
                </a:solidFill>
              </a:rPr>
              <a:t> </a:t>
            </a:r>
            <a:r>
              <a:rPr lang="en-US" sz="1400" dirty="0">
                <a:solidFill>
                  <a:schemeClr val="bg1">
                    <a:lumMod val="65000"/>
                  </a:schemeClr>
                </a:solidFill>
              </a:rPr>
              <a:t>Hepatotoxicity, Myopathy </a:t>
            </a:r>
            <a:endParaRPr lang="en-US" sz="1400" dirty="0" smtClean="0">
              <a:solidFill>
                <a:schemeClr val="bg1">
                  <a:lumMod val="65000"/>
                </a:schemeClr>
              </a:solidFill>
            </a:endParaRPr>
          </a:p>
          <a:p>
            <a:endParaRPr lang="en-US" sz="1400" dirty="0">
              <a:solidFill>
                <a:schemeClr val="bg1">
                  <a:lumMod val="65000"/>
                </a:schemeClr>
              </a:solidFill>
            </a:endParaRPr>
          </a:p>
          <a:p>
            <a:r>
              <a:rPr lang="en-US" sz="3500" dirty="0">
                <a:solidFill>
                  <a:srgbClr val="0070C0"/>
                </a:solidFill>
              </a:rPr>
              <a:t>Q4: If his physician wishes to add an additional agent for his hyperlipidemia. Which of choices is the best option in his case ? </a:t>
            </a:r>
            <a:r>
              <a:rPr lang="en-US" sz="3500" dirty="0" smtClean="0">
                <a:solidFill>
                  <a:srgbClr val="0070C0"/>
                </a:solidFill>
              </a:rPr>
              <a:t>why </a:t>
            </a:r>
            <a:r>
              <a:rPr lang="en-US" sz="3500" dirty="0">
                <a:solidFill>
                  <a:srgbClr val="0070C0"/>
                </a:solidFill>
              </a:rPr>
              <a:t>? </a:t>
            </a:r>
            <a:r>
              <a:rPr lang="en-US" sz="3200" dirty="0">
                <a:solidFill>
                  <a:srgbClr val="0070C0"/>
                </a:solidFill>
              </a:rPr>
              <a:t/>
            </a:r>
            <a:br>
              <a:rPr lang="en-US" sz="3200" dirty="0">
                <a:solidFill>
                  <a:srgbClr val="0070C0"/>
                </a:solidFill>
              </a:rPr>
            </a:br>
            <a:r>
              <a:rPr lang="en-US" sz="1400" dirty="0" smtClean="0">
                <a:solidFill>
                  <a:schemeClr val="bg1">
                    <a:lumMod val="65000"/>
                  </a:schemeClr>
                </a:solidFill>
              </a:rPr>
              <a:t>Niacin  </a:t>
            </a:r>
            <a:r>
              <a:rPr lang="en-US" sz="1400" dirty="0">
                <a:solidFill>
                  <a:schemeClr val="bg1">
                    <a:lumMod val="65000"/>
                  </a:schemeClr>
                </a:solidFill>
              </a:rPr>
              <a:t>(nicotinic acid), because it is the most effective medication for increasing HDL cholesterol levels and it has positive effects on the complete lipid profile. So it is useful for patients with mixed dyslipidemias. </a:t>
            </a:r>
            <a:endParaRPr lang="en-US" sz="1400" dirty="0" smtClean="0">
              <a:solidFill>
                <a:schemeClr val="bg1">
                  <a:lumMod val="65000"/>
                </a:schemeClr>
              </a:solidFill>
            </a:endParaRPr>
          </a:p>
          <a:p>
            <a:endParaRPr lang="en-US" sz="1400" dirty="0" smtClean="0">
              <a:solidFill>
                <a:schemeClr val="bg1">
                  <a:lumMod val="65000"/>
                </a:schemeClr>
              </a:solidFill>
            </a:endParaRPr>
          </a:p>
          <a:p>
            <a:r>
              <a:rPr lang="en-US" sz="3500" dirty="0">
                <a:solidFill>
                  <a:srgbClr val="0070C0"/>
                </a:solidFill>
              </a:rPr>
              <a:t>Q5: </a:t>
            </a:r>
            <a:r>
              <a:rPr lang="en-US" sz="3500" dirty="0" smtClean="0">
                <a:solidFill>
                  <a:srgbClr val="0070C0"/>
                </a:solidFill>
              </a:rPr>
              <a:t>list three of contraindication for this drug ^^?</a:t>
            </a:r>
            <a:endParaRPr lang="en-US" sz="3500" dirty="0">
              <a:solidFill>
                <a:srgbClr val="0070C0"/>
              </a:solidFill>
            </a:endParaRPr>
          </a:p>
          <a:p>
            <a:r>
              <a:rPr lang="en-US" altLang="en-US" sz="1400" dirty="0" smtClean="0">
                <a:solidFill>
                  <a:schemeClr val="bg1">
                    <a:lumMod val="65000"/>
                  </a:schemeClr>
                </a:solidFill>
              </a:rPr>
              <a:t>     1-Gout</a:t>
            </a:r>
            <a:r>
              <a:rPr lang="en-US" altLang="en-US" sz="1400" dirty="0">
                <a:solidFill>
                  <a:schemeClr val="bg1">
                    <a:lumMod val="65000"/>
                  </a:schemeClr>
                </a:solidFill>
              </a:rPr>
              <a:t>.          2-Peptic ulcer..                3-Diabetes mellitus.</a:t>
            </a:r>
          </a:p>
          <a:p>
            <a:endParaRPr lang="en-US" sz="1400" dirty="0">
              <a:solidFill>
                <a:schemeClr val="bg1">
                  <a:lumMod val="65000"/>
                </a:schemeClr>
              </a:solidFill>
            </a:endParaRPr>
          </a:p>
          <a:p>
            <a:r>
              <a:rPr lang="en-US" sz="3600" dirty="0" smtClean="0">
                <a:solidFill>
                  <a:srgbClr val="0070C0"/>
                </a:solidFill>
              </a:rPr>
              <a:t>Q6: why we can not use any drug from Resins group in this case ?</a:t>
            </a:r>
            <a:endParaRPr lang="en-US" sz="3600" dirty="0">
              <a:solidFill>
                <a:srgbClr val="0070C0"/>
              </a:solidFill>
            </a:endParaRPr>
          </a:p>
          <a:p>
            <a:r>
              <a:rPr lang="en-US" sz="1400" dirty="0">
                <a:solidFill>
                  <a:schemeClr val="bg1">
                    <a:lumMod val="65000"/>
                  </a:schemeClr>
                </a:solidFill>
              </a:rPr>
              <a:t>Because he has high level of  TG and </a:t>
            </a:r>
            <a:r>
              <a:rPr lang="en-US" altLang="en-US" sz="1400" dirty="0">
                <a:solidFill>
                  <a:schemeClr val="bg1">
                    <a:lumMod val="65000"/>
                  </a:schemeClr>
                </a:solidFill>
              </a:rPr>
              <a:t>The bile acid binding resins can raise triglycerides more and more  which will worse his situation. </a:t>
            </a:r>
            <a:endParaRPr lang="en-US" altLang="en-US" sz="1400" dirty="0" smtClean="0">
              <a:solidFill>
                <a:schemeClr val="bg1">
                  <a:lumMod val="65000"/>
                </a:schemeClr>
              </a:solidFill>
            </a:endParaRPr>
          </a:p>
          <a:p>
            <a:endParaRPr lang="en-US" sz="1400" dirty="0">
              <a:solidFill>
                <a:schemeClr val="bg1">
                  <a:lumMod val="65000"/>
                </a:schemeClr>
              </a:solidFill>
            </a:endParaRPr>
          </a:p>
          <a:p>
            <a:endParaRPr lang="en-US" sz="1400" dirty="0" smtClean="0">
              <a:solidFill>
                <a:schemeClr val="bg1">
                  <a:lumMod val="65000"/>
                </a:schemeClr>
              </a:solidFill>
            </a:endParaRPr>
          </a:p>
          <a:p>
            <a:r>
              <a:rPr lang="en-US" sz="3600" dirty="0" smtClean="0">
                <a:solidFill>
                  <a:srgbClr val="0070C0"/>
                </a:solidFill>
              </a:rPr>
              <a:t>Q7: </a:t>
            </a:r>
            <a:r>
              <a:rPr lang="en-US" sz="3600" dirty="0">
                <a:solidFill>
                  <a:srgbClr val="0070C0"/>
                </a:solidFill>
              </a:rPr>
              <a:t>why we can not use any drug from </a:t>
            </a:r>
            <a:r>
              <a:rPr lang="en-US" sz="3600" dirty="0" smtClean="0">
                <a:solidFill>
                  <a:srgbClr val="0070C0"/>
                </a:solidFill>
              </a:rPr>
              <a:t>Fibrate group </a:t>
            </a:r>
            <a:r>
              <a:rPr lang="en-US" sz="3600" dirty="0">
                <a:solidFill>
                  <a:srgbClr val="0070C0"/>
                </a:solidFill>
              </a:rPr>
              <a:t>in this </a:t>
            </a:r>
            <a:r>
              <a:rPr lang="en-US" sz="3600" dirty="0" smtClean="0">
                <a:solidFill>
                  <a:srgbClr val="0070C0"/>
                </a:solidFill>
              </a:rPr>
              <a:t>case ?</a:t>
            </a:r>
          </a:p>
          <a:p>
            <a:r>
              <a:rPr lang="en-US" sz="1400" dirty="0">
                <a:solidFill>
                  <a:schemeClr val="bg1">
                    <a:lumMod val="65000"/>
                  </a:schemeClr>
                </a:solidFill>
              </a:rPr>
              <a:t>He has a history of renal insufficiency so we can not combine the fibrate with statin because the incidence of myopathy may increase, </a:t>
            </a:r>
            <a:r>
              <a:rPr lang="en-US" sz="1400" dirty="0" smtClean="0">
                <a:solidFill>
                  <a:schemeClr val="bg1">
                    <a:lumMod val="65000"/>
                  </a:schemeClr>
                </a:solidFill>
              </a:rPr>
              <a:t>he </a:t>
            </a:r>
            <a:r>
              <a:rPr lang="en-US" altLang="en-US" sz="1400" dirty="0">
                <a:solidFill>
                  <a:schemeClr val="bg1">
                    <a:lumMod val="65000"/>
                  </a:schemeClr>
                </a:solidFill>
                <a:sym typeface="Wingdings 3" charset="2"/>
              </a:rPr>
              <a:t>also</a:t>
            </a:r>
            <a:r>
              <a:rPr lang="en-US" sz="1400" dirty="0" smtClean="0">
                <a:solidFill>
                  <a:schemeClr val="bg1">
                    <a:lumMod val="65000"/>
                  </a:schemeClr>
                </a:solidFill>
              </a:rPr>
              <a:t> </a:t>
            </a:r>
            <a:r>
              <a:rPr lang="en-US" sz="1400" dirty="0">
                <a:solidFill>
                  <a:schemeClr val="bg1">
                    <a:lumMod val="65000"/>
                  </a:schemeClr>
                </a:solidFill>
              </a:rPr>
              <a:t>may develop </a:t>
            </a:r>
            <a:r>
              <a:rPr lang="en-US" altLang="en-US" sz="1400" dirty="0" smtClean="0">
                <a:solidFill>
                  <a:schemeClr val="bg1">
                    <a:lumMod val="65000"/>
                  </a:schemeClr>
                </a:solidFill>
              </a:rPr>
              <a:t>Rhabdomyolysis</a:t>
            </a:r>
            <a:r>
              <a:rPr lang="en-US" altLang="en-US" sz="1400" dirty="0" smtClean="0">
                <a:solidFill>
                  <a:schemeClr val="bg1">
                    <a:lumMod val="65000"/>
                  </a:schemeClr>
                </a:solidFill>
                <a:sym typeface="Wingdings 3" charset="2"/>
              </a:rPr>
              <a:t>.</a:t>
            </a:r>
            <a:endParaRPr lang="en-US" sz="1400" dirty="0">
              <a:solidFill>
                <a:schemeClr val="bg1">
                  <a:lumMod val="65000"/>
                </a:schemeClr>
              </a:solidFill>
            </a:endParaRPr>
          </a:p>
          <a:p>
            <a:endParaRPr lang="en-US" sz="3600" dirty="0">
              <a:solidFill>
                <a:srgbClr val="0070C0"/>
              </a:solidFill>
            </a:endParaRPr>
          </a:p>
          <a:p>
            <a:endParaRPr lang="en-US" sz="1400" dirty="0">
              <a:solidFill>
                <a:schemeClr val="bg1">
                  <a:lumMod val="65000"/>
                </a:schemeClr>
              </a:solidFill>
            </a:endParaRPr>
          </a:p>
        </p:txBody>
      </p:sp>
      <p:sp>
        <p:nvSpPr>
          <p:cNvPr id="4" name="TextBox 3"/>
          <p:cNvSpPr txBox="1"/>
          <p:nvPr/>
        </p:nvSpPr>
        <p:spPr>
          <a:xfrm>
            <a:off x="0" y="78932"/>
            <a:ext cx="23766463" cy="1107996"/>
          </a:xfrm>
          <a:prstGeom prst="rect">
            <a:avLst/>
          </a:prstGeom>
          <a:noFill/>
        </p:spPr>
        <p:txBody>
          <a:bodyPr wrap="square" rtlCol="0">
            <a:spAutoFit/>
          </a:bodyPr>
          <a:lstStyle/>
          <a:p>
            <a:pPr algn="ctr"/>
            <a:r>
              <a:rPr lang="en-US" sz="6600" b="1" u="sng" dirty="0" smtClean="0">
                <a:solidFill>
                  <a:srgbClr val="0070C0"/>
                </a:solidFill>
              </a:rPr>
              <a:t>SAQ</a:t>
            </a:r>
            <a:endParaRPr lang="en-US" sz="6600" b="1" u="sng" dirty="0">
              <a:solidFill>
                <a:srgbClr val="0070C0"/>
              </a:solidFill>
            </a:endParaRPr>
          </a:p>
        </p:txBody>
      </p:sp>
    </p:spTree>
    <p:extLst>
      <p:ext uri="{BB962C8B-B14F-4D97-AF65-F5344CB8AC3E}">
        <p14:creationId xmlns:p14="http://schemas.microsoft.com/office/powerpoint/2010/main" val="475797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5280154"/>
            <a:ext cx="11589487" cy="1446550"/>
          </a:xfrm>
          <a:prstGeom prst="rect">
            <a:avLst/>
          </a:prstGeom>
          <a:noFill/>
        </p:spPr>
        <p:txBody>
          <a:bodyPr wrap="square" rtlCol="0">
            <a:spAutoFit/>
          </a:bodyPr>
          <a:lstStyle/>
          <a:p>
            <a:pPr algn="ctr"/>
            <a:r>
              <a:rPr lang="en-US" sz="8800" b="1" u="sng" dirty="0">
                <a:solidFill>
                  <a:srgbClr val="0070C0"/>
                </a:solidFill>
                <a:hlinkClick r:id="rId2"/>
              </a:rPr>
              <a:t>Editing file</a:t>
            </a:r>
            <a:endParaRPr lang="en-US" sz="8800" b="1" u="sng" dirty="0">
              <a:solidFill>
                <a:srgbClr val="0070C0"/>
              </a:solidFill>
            </a:endParaRPr>
          </a:p>
        </p:txBody>
      </p:sp>
    </p:spTree>
    <p:extLst>
      <p:ext uri="{BB962C8B-B14F-4D97-AF65-F5344CB8AC3E}">
        <p14:creationId xmlns:p14="http://schemas.microsoft.com/office/powerpoint/2010/main" val="8157008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1783</TotalTime>
  <Words>606</Words>
  <Application>Microsoft Macintosh PowerPoint</Application>
  <PresentationFormat>Custom</PresentationFormat>
  <Paragraphs>148</Paragraphs>
  <Slides>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Calibri</vt:lpstr>
      <vt:lpstr>Calibri Light</vt:lpstr>
      <vt:lpstr>inherit</vt:lpstr>
      <vt:lpstr>Mangal</vt:lpstr>
      <vt:lpstr>Symbol</vt:lpstr>
      <vt:lpstr>Wingdings</vt:lpstr>
      <vt:lpstr>Wingdings 3</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dc:creator>
  <cp:lastModifiedBy>عبد الرحمن</cp:lastModifiedBy>
  <cp:revision>149</cp:revision>
  <dcterms:created xsi:type="dcterms:W3CDTF">2016-12-17T14:42:51Z</dcterms:created>
  <dcterms:modified xsi:type="dcterms:W3CDTF">2017-04-16T16:35:43Z</dcterms:modified>
</cp:coreProperties>
</file>