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tmp"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notesMasterIdLst>
    <p:notesMasterId r:id="rId12"/>
  </p:notesMasterIdLst>
  <p:sldIdLst>
    <p:sldId id="256" r:id="rId2"/>
    <p:sldId id="259" r:id="rId3"/>
    <p:sldId id="260" r:id="rId4"/>
    <p:sldId id="261" r:id="rId5"/>
    <p:sldId id="262" r:id="rId6"/>
    <p:sldId id="263" r:id="rId7"/>
    <p:sldId id="264" r:id="rId8"/>
    <p:sldId id="265" r:id="rId9"/>
    <p:sldId id="266" r:id="rId10"/>
    <p:sldId id="258" r:id="rId11"/>
  </p:sldIdLst>
  <p:sldSz cx="23766463" cy="133683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6CA8"/>
    <a:srgbClr val="3871AA"/>
    <a:srgbClr val="9B261F"/>
    <a:srgbClr val="9A2720"/>
    <a:srgbClr val="2E6AA6"/>
    <a:srgbClr val="5787B7"/>
    <a:srgbClr val="A6A6A6"/>
    <a:srgbClr val="00B050"/>
    <a:srgbClr val="B7635E"/>
    <a:srgbClr val="B7B7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83" autoAdjust="0"/>
    <p:restoredTop sz="94316"/>
  </p:normalViewPr>
  <p:slideViewPr>
    <p:cSldViewPr snapToGrid="0">
      <p:cViewPr varScale="1">
        <p:scale>
          <a:sx n="38" d="100"/>
          <a:sy n="38" d="100"/>
        </p:scale>
        <p:origin x="1168" y="216"/>
      </p:cViewPr>
      <p:guideLst/>
    </p:cSldViewPr>
  </p:slideViewPr>
  <p:notesTextViewPr>
    <p:cViewPr>
      <p:scale>
        <a:sx n="1" d="1"/>
        <a:sy n="1" d="1"/>
      </p:scale>
      <p:origin x="0" y="0"/>
    </p:cViewPr>
  </p:notesTextViewPr>
  <p:notesViewPr>
    <p:cSldViewPr snapToGrid="0">
      <p:cViewPr varScale="1">
        <p:scale>
          <a:sx n="59" d="100"/>
          <a:sy n="59" d="100"/>
        </p:scale>
        <p:origin x="2790" y="84"/>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6609B7-B785-4EC2-98E4-FC2599A9958F}"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en-US"/>
        </a:p>
      </dgm:t>
    </dgm:pt>
    <dgm:pt modelId="{A06ABA71-A5A4-4343-878C-D16D055FDE63}">
      <dgm:prSet phldrT="[Text]"/>
      <dgm:spPr>
        <a:solidFill>
          <a:schemeClr val="accent1">
            <a:lumMod val="75000"/>
          </a:schemeClr>
        </a:solidFill>
      </dgm:spPr>
      <dgm:t>
        <a:bodyPr/>
        <a:lstStyle/>
        <a:p>
          <a:r>
            <a:rPr lang="en-US" dirty="0" smtClean="0"/>
            <a:t>1- </a:t>
          </a:r>
          <a:r>
            <a:rPr lang="en-US" b="1" dirty="0" smtClean="0"/>
            <a:t>symptoms and ischemia</a:t>
          </a:r>
          <a:endParaRPr lang="en-US" dirty="0"/>
        </a:p>
      </dgm:t>
    </dgm:pt>
    <dgm:pt modelId="{8DAA3143-385B-4B2F-B453-677300DB6412}" type="parTrans" cxnId="{AF9F06A2-4092-4621-B525-09BE6D06456C}">
      <dgm:prSet/>
      <dgm:spPr/>
      <dgm:t>
        <a:bodyPr/>
        <a:lstStyle/>
        <a:p>
          <a:endParaRPr lang="en-US"/>
        </a:p>
      </dgm:t>
    </dgm:pt>
    <dgm:pt modelId="{D6B2144D-F21F-4B79-B78D-08E181C289D2}" type="sibTrans" cxnId="{AF9F06A2-4092-4621-B525-09BE6D06456C}">
      <dgm:prSet/>
      <dgm:spPr/>
      <dgm:t>
        <a:bodyPr/>
        <a:lstStyle/>
        <a:p>
          <a:endParaRPr lang="en-US"/>
        </a:p>
      </dgm:t>
    </dgm:pt>
    <dgm:pt modelId="{CACCB033-3A7A-4CA8-94C5-AFF6E8054C46}">
      <dgm:prSet phldrT="[Text]" custT="1"/>
      <dgm:spPr>
        <a:solidFill>
          <a:schemeClr val="accent1">
            <a:lumMod val="20000"/>
            <a:lumOff val="80000"/>
            <a:alpha val="90000"/>
          </a:schemeClr>
        </a:solidFill>
      </dgm:spPr>
      <dgm:t>
        <a:bodyPr anchor="ctr"/>
        <a:lstStyle/>
        <a:p>
          <a:pPr algn="l"/>
          <a:r>
            <a:rPr lang="en-US" sz="2400" dirty="0" smtClean="0"/>
            <a:t>NBC </a:t>
          </a:r>
          <a:endParaRPr lang="en-US" sz="2400" dirty="0"/>
        </a:p>
      </dgm:t>
    </dgm:pt>
    <dgm:pt modelId="{DCC24E4E-A854-4EBE-B21C-6E212B498F72}" type="parTrans" cxnId="{0883D4DA-07B5-4203-96EA-EA960C4F495A}">
      <dgm:prSet/>
      <dgm:spPr/>
      <dgm:t>
        <a:bodyPr/>
        <a:lstStyle/>
        <a:p>
          <a:endParaRPr lang="en-US"/>
        </a:p>
      </dgm:t>
    </dgm:pt>
    <dgm:pt modelId="{9F16F5DD-7222-472E-A4E4-497212BBA24C}" type="sibTrans" cxnId="{0883D4DA-07B5-4203-96EA-EA960C4F495A}">
      <dgm:prSet/>
      <dgm:spPr/>
      <dgm:t>
        <a:bodyPr/>
        <a:lstStyle/>
        <a:p>
          <a:endParaRPr lang="en-US"/>
        </a:p>
      </dgm:t>
    </dgm:pt>
    <dgm:pt modelId="{A8090607-C2A8-43D9-9528-08ACE573F41E}">
      <dgm:prSet phldrT="[Text]"/>
      <dgm:spPr>
        <a:solidFill>
          <a:schemeClr val="accent1">
            <a:lumMod val="75000"/>
          </a:schemeClr>
        </a:solidFill>
      </dgm:spPr>
      <dgm:t>
        <a:bodyPr/>
        <a:lstStyle/>
        <a:p>
          <a:r>
            <a:rPr lang="en-US" smtClean="0"/>
            <a:t>2- </a:t>
          </a:r>
          <a:r>
            <a:rPr lang="en-US" b="1" smtClean="0"/>
            <a:t>Prognosis</a:t>
          </a:r>
          <a:endParaRPr lang="en-US" dirty="0"/>
        </a:p>
      </dgm:t>
    </dgm:pt>
    <dgm:pt modelId="{0C23236B-F285-4009-9344-044D42296D07}" type="parTrans" cxnId="{36A597CC-45DA-471F-BEC8-CEE5DA5C67A2}">
      <dgm:prSet/>
      <dgm:spPr/>
      <dgm:t>
        <a:bodyPr/>
        <a:lstStyle/>
        <a:p>
          <a:endParaRPr lang="en-US"/>
        </a:p>
      </dgm:t>
    </dgm:pt>
    <dgm:pt modelId="{B7D08BEF-DD70-47C7-9BFD-CDDE9DFEA357}" type="sibTrans" cxnId="{36A597CC-45DA-471F-BEC8-CEE5DA5C67A2}">
      <dgm:prSet/>
      <dgm:spPr/>
      <dgm:t>
        <a:bodyPr/>
        <a:lstStyle/>
        <a:p>
          <a:endParaRPr lang="en-US"/>
        </a:p>
      </dgm:t>
    </dgm:pt>
    <dgm:pt modelId="{3F6159C6-4EC1-46C9-803F-B1BA2E647CC3}">
      <dgm:prSet phldrT="[Text]"/>
      <dgm:spPr>
        <a:solidFill>
          <a:schemeClr val="accent1">
            <a:lumMod val="20000"/>
            <a:lumOff val="80000"/>
            <a:alpha val="90000"/>
          </a:schemeClr>
        </a:solidFill>
      </dgm:spPr>
      <dgm:t>
        <a:bodyPr/>
        <a:lstStyle/>
        <a:p>
          <a:r>
            <a:rPr lang="en-US" dirty="0" smtClean="0">
              <a:sym typeface="Symbol" pitchFamily="18" charset="2"/>
            </a:rPr>
            <a:t>Aspirin / other antiplatelet agents</a:t>
          </a:r>
          <a:endParaRPr lang="en-US" dirty="0"/>
        </a:p>
      </dgm:t>
    </dgm:pt>
    <dgm:pt modelId="{690D9453-A119-40E4-B3C0-65AA10A358D9}" type="parTrans" cxnId="{F18EB6AB-A84E-4395-91CD-BAF182FF5D07}">
      <dgm:prSet/>
      <dgm:spPr/>
      <dgm:t>
        <a:bodyPr/>
        <a:lstStyle/>
        <a:p>
          <a:endParaRPr lang="en-US"/>
        </a:p>
      </dgm:t>
    </dgm:pt>
    <dgm:pt modelId="{7184ABF0-1EFD-439B-A3C5-B45D3D40BE0D}" type="sibTrans" cxnId="{F18EB6AB-A84E-4395-91CD-BAF182FF5D07}">
      <dgm:prSet/>
      <dgm:spPr/>
      <dgm:t>
        <a:bodyPr/>
        <a:lstStyle/>
        <a:p>
          <a:endParaRPr lang="en-US"/>
        </a:p>
      </dgm:t>
    </dgm:pt>
    <dgm:pt modelId="{5C7150FA-7F41-4AA5-B415-47B5EB1BC503}">
      <dgm:prSet custT="1"/>
      <dgm:spPr>
        <a:solidFill>
          <a:schemeClr val="accent1">
            <a:lumMod val="20000"/>
            <a:lumOff val="80000"/>
            <a:alpha val="90000"/>
          </a:schemeClr>
        </a:solidFill>
      </dgm:spPr>
      <dgm:t>
        <a:bodyPr anchor="ctr"/>
        <a:lstStyle/>
        <a:p>
          <a:pPr algn="l"/>
          <a:r>
            <a:rPr lang="en-US" sz="2400" dirty="0" smtClean="0"/>
            <a:t>Potassium channels openers.</a:t>
          </a:r>
        </a:p>
      </dgm:t>
    </dgm:pt>
    <dgm:pt modelId="{24DF41F4-E63E-4AD8-A736-7A8F43630599}" type="parTrans" cxnId="{A3A822BE-01A4-4FB3-8760-164129370E93}">
      <dgm:prSet/>
      <dgm:spPr/>
      <dgm:t>
        <a:bodyPr/>
        <a:lstStyle/>
        <a:p>
          <a:endParaRPr lang="en-US"/>
        </a:p>
      </dgm:t>
    </dgm:pt>
    <dgm:pt modelId="{24FB5E28-1DDC-4D31-9A53-3C65CB0015ED}" type="sibTrans" cxnId="{A3A822BE-01A4-4FB3-8760-164129370E93}">
      <dgm:prSet/>
      <dgm:spPr/>
      <dgm:t>
        <a:bodyPr/>
        <a:lstStyle/>
        <a:p>
          <a:endParaRPr lang="en-US"/>
        </a:p>
      </dgm:t>
    </dgm:pt>
    <dgm:pt modelId="{99A56567-418F-4568-8F52-8ECA072104CC}">
      <dgm:prSet custT="1"/>
      <dgm:spPr>
        <a:solidFill>
          <a:schemeClr val="accent1">
            <a:lumMod val="20000"/>
            <a:lumOff val="80000"/>
            <a:alpha val="90000"/>
          </a:schemeClr>
        </a:solidFill>
      </dgm:spPr>
      <dgm:t>
        <a:bodyPr anchor="ctr"/>
        <a:lstStyle/>
        <a:p>
          <a:pPr algn="l"/>
          <a:r>
            <a:rPr lang="en-US" sz="2400" dirty="0" smtClean="0"/>
            <a:t>Late Na+ current inhibition :</a:t>
          </a:r>
          <a:r>
            <a:rPr lang="en-US" sz="2400" dirty="0" err="1" smtClean="0"/>
            <a:t>ranolazine</a:t>
          </a:r>
          <a:r>
            <a:rPr lang="en-US" sz="2400" dirty="0" smtClean="0"/>
            <a:t>.</a:t>
          </a:r>
        </a:p>
      </dgm:t>
    </dgm:pt>
    <dgm:pt modelId="{A8F0C214-DFC6-4EBC-A3D5-71A2788EEDF1}" type="parTrans" cxnId="{CFA077D7-6D60-45DD-A89D-1220DD7930FC}">
      <dgm:prSet/>
      <dgm:spPr/>
      <dgm:t>
        <a:bodyPr/>
        <a:lstStyle/>
        <a:p>
          <a:endParaRPr lang="en-US"/>
        </a:p>
      </dgm:t>
    </dgm:pt>
    <dgm:pt modelId="{BB6AA6D5-C9EB-4E2F-9681-7D674C0D1AD5}" type="sibTrans" cxnId="{CFA077D7-6D60-45DD-A89D-1220DD7930FC}">
      <dgm:prSet/>
      <dgm:spPr/>
      <dgm:t>
        <a:bodyPr/>
        <a:lstStyle/>
        <a:p>
          <a:endParaRPr lang="en-US"/>
        </a:p>
      </dgm:t>
    </dgm:pt>
    <dgm:pt modelId="{49D0B711-2E4C-40E6-9DB8-626BD3842F17}">
      <dgm:prSet custT="1"/>
      <dgm:spPr>
        <a:solidFill>
          <a:schemeClr val="accent1">
            <a:lumMod val="20000"/>
            <a:lumOff val="80000"/>
            <a:alpha val="90000"/>
          </a:schemeClr>
        </a:solidFill>
      </dgm:spPr>
      <dgm:t>
        <a:bodyPr anchor="ctr"/>
        <a:lstStyle/>
        <a:p>
          <a:pPr algn="l"/>
          <a:r>
            <a:rPr lang="en-US" sz="2400" dirty="0" smtClean="0"/>
            <a:t>Sinus node inhibition. ex: </a:t>
          </a:r>
          <a:r>
            <a:rPr lang="en-US" sz="2400" dirty="0" err="1" smtClean="0"/>
            <a:t>Ivibradine</a:t>
          </a:r>
          <a:r>
            <a:rPr lang="en-US" sz="2400" dirty="0" smtClean="0"/>
            <a:t>.</a:t>
          </a:r>
        </a:p>
      </dgm:t>
    </dgm:pt>
    <dgm:pt modelId="{D8A6698E-046F-431C-8C85-BC5E736BF7EA}" type="parTrans" cxnId="{2C37D808-9040-40E5-9F26-AC05C7D058AD}">
      <dgm:prSet/>
      <dgm:spPr/>
      <dgm:t>
        <a:bodyPr/>
        <a:lstStyle/>
        <a:p>
          <a:endParaRPr lang="en-US"/>
        </a:p>
      </dgm:t>
    </dgm:pt>
    <dgm:pt modelId="{9D8C32C6-DB39-44D7-9CD4-D69CE662FE01}" type="sibTrans" cxnId="{2C37D808-9040-40E5-9F26-AC05C7D058AD}">
      <dgm:prSet/>
      <dgm:spPr/>
      <dgm:t>
        <a:bodyPr/>
        <a:lstStyle/>
        <a:p>
          <a:endParaRPr lang="en-US"/>
        </a:p>
      </dgm:t>
    </dgm:pt>
    <dgm:pt modelId="{4022F780-930B-4FDF-800D-1DCA791F92F8}">
      <dgm:prSet/>
      <dgm:spPr>
        <a:solidFill>
          <a:schemeClr val="accent1">
            <a:lumMod val="20000"/>
            <a:lumOff val="80000"/>
            <a:alpha val="90000"/>
          </a:schemeClr>
        </a:solidFill>
      </dgm:spPr>
      <dgm:t>
        <a:bodyPr/>
        <a:lstStyle/>
        <a:p>
          <a:r>
            <a:rPr lang="en-US" smtClean="0">
              <a:sym typeface="Symbol" pitchFamily="18" charset="2"/>
            </a:rPr>
            <a:t>ACE inhibitors</a:t>
          </a:r>
          <a:endParaRPr lang="en-US" dirty="0">
            <a:sym typeface="Symbol" pitchFamily="18" charset="2"/>
          </a:endParaRPr>
        </a:p>
      </dgm:t>
    </dgm:pt>
    <dgm:pt modelId="{55E9AD96-0D80-43D2-8651-3C87DEE46B95}" type="parTrans" cxnId="{5B4DD28B-1B3C-4DCA-B56E-98D6D7AB9E9E}">
      <dgm:prSet/>
      <dgm:spPr/>
      <dgm:t>
        <a:bodyPr/>
        <a:lstStyle/>
        <a:p>
          <a:endParaRPr lang="en-US"/>
        </a:p>
      </dgm:t>
    </dgm:pt>
    <dgm:pt modelId="{D3D7E817-48BC-4B57-8443-92FE86018BF8}" type="sibTrans" cxnId="{5B4DD28B-1B3C-4DCA-B56E-98D6D7AB9E9E}">
      <dgm:prSet/>
      <dgm:spPr/>
      <dgm:t>
        <a:bodyPr/>
        <a:lstStyle/>
        <a:p>
          <a:endParaRPr lang="en-US"/>
        </a:p>
      </dgm:t>
    </dgm:pt>
    <dgm:pt modelId="{6A9DE28D-0C72-448C-82BB-19492DA13811}">
      <dgm:prSet/>
      <dgm:spPr>
        <a:solidFill>
          <a:schemeClr val="accent1">
            <a:lumMod val="20000"/>
            <a:lumOff val="80000"/>
            <a:alpha val="90000"/>
          </a:schemeClr>
        </a:solidFill>
      </dgm:spPr>
      <dgm:t>
        <a:bodyPr/>
        <a:lstStyle/>
        <a:p>
          <a:r>
            <a:rPr lang="en-US" dirty="0" smtClean="0">
              <a:sym typeface="Symbol" pitchFamily="18" charset="2"/>
            </a:rPr>
            <a:t>Statins</a:t>
          </a:r>
          <a:endParaRPr lang="en-US" dirty="0"/>
        </a:p>
      </dgm:t>
    </dgm:pt>
    <dgm:pt modelId="{711C93CA-B1BD-442B-BAE5-09300088B410}" type="parTrans" cxnId="{6F004493-6E63-417A-B476-ECEDB15D9B3C}">
      <dgm:prSet/>
      <dgm:spPr/>
      <dgm:t>
        <a:bodyPr/>
        <a:lstStyle/>
        <a:p>
          <a:endParaRPr lang="en-US"/>
        </a:p>
      </dgm:t>
    </dgm:pt>
    <dgm:pt modelId="{7DD52C22-9658-4122-8CA3-691F706B16CF}" type="sibTrans" cxnId="{6F004493-6E63-417A-B476-ECEDB15D9B3C}">
      <dgm:prSet/>
      <dgm:spPr/>
      <dgm:t>
        <a:bodyPr/>
        <a:lstStyle/>
        <a:p>
          <a:endParaRPr lang="en-US"/>
        </a:p>
      </dgm:t>
    </dgm:pt>
    <dgm:pt modelId="{1C954CDC-84E0-46BD-81DD-0057BACFA6EF}">
      <dgm:prSet/>
      <dgm:spPr>
        <a:solidFill>
          <a:schemeClr val="accent1">
            <a:lumMod val="20000"/>
            <a:lumOff val="80000"/>
            <a:alpha val="90000"/>
          </a:schemeClr>
        </a:solidFill>
      </dgm:spPr>
      <dgm:t>
        <a:bodyPr/>
        <a:lstStyle/>
        <a:p>
          <a:r>
            <a:rPr lang="en-US" dirty="0" smtClean="0">
              <a:sym typeface="Symbol" pitchFamily="18" charset="2"/>
            </a:rPr>
            <a:t> -blockers</a:t>
          </a:r>
          <a:endParaRPr lang="en-US" dirty="0">
            <a:sym typeface="Symbol" pitchFamily="18" charset="2"/>
          </a:endParaRPr>
        </a:p>
      </dgm:t>
    </dgm:pt>
    <dgm:pt modelId="{C12F98A5-E622-40A9-93F7-5507428F7D33}" type="parTrans" cxnId="{856DF12C-68D5-463B-9D54-1D0915C58480}">
      <dgm:prSet/>
      <dgm:spPr/>
      <dgm:t>
        <a:bodyPr/>
        <a:lstStyle/>
        <a:p>
          <a:endParaRPr lang="en-US"/>
        </a:p>
      </dgm:t>
    </dgm:pt>
    <dgm:pt modelId="{CAF8355E-DC8B-4C16-A306-6A3539F5C271}" type="sibTrans" cxnId="{856DF12C-68D5-463B-9D54-1D0915C58480}">
      <dgm:prSet/>
      <dgm:spPr/>
      <dgm:t>
        <a:bodyPr/>
        <a:lstStyle/>
        <a:p>
          <a:endParaRPr lang="en-US"/>
        </a:p>
      </dgm:t>
    </dgm:pt>
    <dgm:pt modelId="{A9FD9A6D-FF3D-47D7-AB61-9C95F73EE2DD}" type="pres">
      <dgm:prSet presAssocID="{C36609B7-B785-4EC2-98E4-FC2599A9958F}" presName="Name0" presStyleCnt="0">
        <dgm:presLayoutVars>
          <dgm:dir/>
          <dgm:animLvl val="lvl"/>
          <dgm:resizeHandles val="exact"/>
        </dgm:presLayoutVars>
      </dgm:prSet>
      <dgm:spPr/>
      <dgm:t>
        <a:bodyPr/>
        <a:lstStyle/>
        <a:p>
          <a:endParaRPr lang="en-US"/>
        </a:p>
      </dgm:t>
    </dgm:pt>
    <dgm:pt modelId="{7FCF8971-1DA2-4228-907B-EE5CBB0D6F45}" type="pres">
      <dgm:prSet presAssocID="{A06ABA71-A5A4-4343-878C-D16D055FDE63}" presName="composite" presStyleCnt="0"/>
      <dgm:spPr/>
    </dgm:pt>
    <dgm:pt modelId="{1279C7D7-73D2-434C-A8B4-079D61AC0019}" type="pres">
      <dgm:prSet presAssocID="{A06ABA71-A5A4-4343-878C-D16D055FDE63}" presName="parTx" presStyleLbl="alignNode1" presStyleIdx="0" presStyleCnt="2">
        <dgm:presLayoutVars>
          <dgm:chMax val="0"/>
          <dgm:chPref val="0"/>
          <dgm:bulletEnabled val="1"/>
        </dgm:presLayoutVars>
      </dgm:prSet>
      <dgm:spPr/>
      <dgm:t>
        <a:bodyPr/>
        <a:lstStyle/>
        <a:p>
          <a:endParaRPr lang="en-US"/>
        </a:p>
      </dgm:t>
    </dgm:pt>
    <dgm:pt modelId="{BEB34A0C-68E8-4E11-9C53-1454140481B4}" type="pres">
      <dgm:prSet presAssocID="{A06ABA71-A5A4-4343-878C-D16D055FDE63}" presName="desTx" presStyleLbl="alignAccFollowNode1" presStyleIdx="0" presStyleCnt="2">
        <dgm:presLayoutVars>
          <dgm:bulletEnabled val="1"/>
        </dgm:presLayoutVars>
      </dgm:prSet>
      <dgm:spPr/>
      <dgm:t>
        <a:bodyPr/>
        <a:lstStyle/>
        <a:p>
          <a:endParaRPr lang="en-US"/>
        </a:p>
      </dgm:t>
    </dgm:pt>
    <dgm:pt modelId="{9A1789A2-6AA0-419E-99AE-22D4C47204B7}" type="pres">
      <dgm:prSet presAssocID="{D6B2144D-F21F-4B79-B78D-08E181C289D2}" presName="space" presStyleCnt="0"/>
      <dgm:spPr/>
    </dgm:pt>
    <dgm:pt modelId="{2EC9A132-B969-423D-A70A-0B7E0A167F52}" type="pres">
      <dgm:prSet presAssocID="{A8090607-C2A8-43D9-9528-08ACE573F41E}" presName="composite" presStyleCnt="0"/>
      <dgm:spPr/>
    </dgm:pt>
    <dgm:pt modelId="{363C7B18-90D8-4BAA-B57F-FDADA7A6296C}" type="pres">
      <dgm:prSet presAssocID="{A8090607-C2A8-43D9-9528-08ACE573F41E}" presName="parTx" presStyleLbl="alignNode1" presStyleIdx="1" presStyleCnt="2">
        <dgm:presLayoutVars>
          <dgm:chMax val="0"/>
          <dgm:chPref val="0"/>
          <dgm:bulletEnabled val="1"/>
        </dgm:presLayoutVars>
      </dgm:prSet>
      <dgm:spPr/>
      <dgm:t>
        <a:bodyPr/>
        <a:lstStyle/>
        <a:p>
          <a:endParaRPr lang="en-US"/>
        </a:p>
      </dgm:t>
    </dgm:pt>
    <dgm:pt modelId="{D95A62DB-BE73-496F-914F-680518E1930D}" type="pres">
      <dgm:prSet presAssocID="{A8090607-C2A8-43D9-9528-08ACE573F41E}" presName="desTx" presStyleLbl="alignAccFollowNode1" presStyleIdx="1" presStyleCnt="2">
        <dgm:presLayoutVars>
          <dgm:bulletEnabled val="1"/>
        </dgm:presLayoutVars>
      </dgm:prSet>
      <dgm:spPr/>
      <dgm:t>
        <a:bodyPr/>
        <a:lstStyle/>
        <a:p>
          <a:endParaRPr lang="en-US"/>
        </a:p>
      </dgm:t>
    </dgm:pt>
  </dgm:ptLst>
  <dgm:cxnLst>
    <dgm:cxn modelId="{36A597CC-45DA-471F-BEC8-CEE5DA5C67A2}" srcId="{C36609B7-B785-4EC2-98E4-FC2599A9958F}" destId="{A8090607-C2A8-43D9-9528-08ACE573F41E}" srcOrd="1" destOrd="0" parTransId="{0C23236B-F285-4009-9344-044D42296D07}" sibTransId="{B7D08BEF-DD70-47C7-9BFD-CDDE9DFEA357}"/>
    <dgm:cxn modelId="{4D4B71C8-5052-A544-A509-89DA81581519}" type="presOf" srcId="{5C7150FA-7F41-4AA5-B415-47B5EB1BC503}" destId="{BEB34A0C-68E8-4E11-9C53-1454140481B4}" srcOrd="0" destOrd="1" presId="urn:microsoft.com/office/officeart/2005/8/layout/hList1"/>
    <dgm:cxn modelId="{2C37D808-9040-40E5-9F26-AC05C7D058AD}" srcId="{A06ABA71-A5A4-4343-878C-D16D055FDE63}" destId="{49D0B711-2E4C-40E6-9DB8-626BD3842F17}" srcOrd="3" destOrd="0" parTransId="{D8A6698E-046F-431C-8C85-BC5E736BF7EA}" sibTransId="{9D8C32C6-DB39-44D7-9CD4-D69CE662FE01}"/>
    <dgm:cxn modelId="{D833248C-EEF1-774C-9D03-4BEF9FF05F2C}" type="presOf" srcId="{49D0B711-2E4C-40E6-9DB8-626BD3842F17}" destId="{BEB34A0C-68E8-4E11-9C53-1454140481B4}" srcOrd="0" destOrd="3" presId="urn:microsoft.com/office/officeart/2005/8/layout/hList1"/>
    <dgm:cxn modelId="{A3A822BE-01A4-4FB3-8760-164129370E93}" srcId="{A06ABA71-A5A4-4343-878C-D16D055FDE63}" destId="{5C7150FA-7F41-4AA5-B415-47B5EB1BC503}" srcOrd="1" destOrd="0" parTransId="{24DF41F4-E63E-4AD8-A736-7A8F43630599}" sibTransId="{24FB5E28-1DDC-4D31-9A53-3C65CB0015ED}"/>
    <dgm:cxn modelId="{099A1974-1998-C94D-8806-1CD71E9335F4}" type="presOf" srcId="{C36609B7-B785-4EC2-98E4-FC2599A9958F}" destId="{A9FD9A6D-FF3D-47D7-AB61-9C95F73EE2DD}" srcOrd="0" destOrd="0" presId="urn:microsoft.com/office/officeart/2005/8/layout/hList1"/>
    <dgm:cxn modelId="{856DF12C-68D5-463B-9D54-1D0915C58480}" srcId="{A8090607-C2A8-43D9-9528-08ACE573F41E}" destId="{1C954CDC-84E0-46BD-81DD-0057BACFA6EF}" srcOrd="3" destOrd="0" parTransId="{C12F98A5-E622-40A9-93F7-5507428F7D33}" sibTransId="{CAF8355E-DC8B-4C16-A306-6A3539F5C271}"/>
    <dgm:cxn modelId="{B06533AD-45EB-CA48-A661-E6E1DF132D23}" type="presOf" srcId="{99A56567-418F-4568-8F52-8ECA072104CC}" destId="{BEB34A0C-68E8-4E11-9C53-1454140481B4}" srcOrd="0" destOrd="2" presId="urn:microsoft.com/office/officeart/2005/8/layout/hList1"/>
    <dgm:cxn modelId="{471125C9-3E51-C94D-9FA8-6EC34BFD76AE}" type="presOf" srcId="{3F6159C6-4EC1-46C9-803F-B1BA2E647CC3}" destId="{D95A62DB-BE73-496F-914F-680518E1930D}" srcOrd="0" destOrd="0" presId="urn:microsoft.com/office/officeart/2005/8/layout/hList1"/>
    <dgm:cxn modelId="{6D79792F-FDA7-574B-95D2-F8B67BA33493}" type="presOf" srcId="{A8090607-C2A8-43D9-9528-08ACE573F41E}" destId="{363C7B18-90D8-4BAA-B57F-FDADA7A6296C}" srcOrd="0" destOrd="0" presId="urn:microsoft.com/office/officeart/2005/8/layout/hList1"/>
    <dgm:cxn modelId="{2E79D3C7-E342-DB41-9A8B-27DFFFA6E405}" type="presOf" srcId="{1C954CDC-84E0-46BD-81DD-0057BACFA6EF}" destId="{D95A62DB-BE73-496F-914F-680518E1930D}" srcOrd="0" destOrd="3" presId="urn:microsoft.com/office/officeart/2005/8/layout/hList1"/>
    <dgm:cxn modelId="{77E7998D-7337-F940-8BAC-424E0828F34A}" type="presOf" srcId="{4022F780-930B-4FDF-800D-1DCA791F92F8}" destId="{D95A62DB-BE73-496F-914F-680518E1930D}" srcOrd="0" destOrd="1" presId="urn:microsoft.com/office/officeart/2005/8/layout/hList1"/>
    <dgm:cxn modelId="{6F004493-6E63-417A-B476-ECEDB15D9B3C}" srcId="{A8090607-C2A8-43D9-9528-08ACE573F41E}" destId="{6A9DE28D-0C72-448C-82BB-19492DA13811}" srcOrd="2" destOrd="0" parTransId="{711C93CA-B1BD-442B-BAE5-09300088B410}" sibTransId="{7DD52C22-9658-4122-8CA3-691F706B16CF}"/>
    <dgm:cxn modelId="{3E61F418-0D45-804E-917D-75081EFBB836}" type="presOf" srcId="{6A9DE28D-0C72-448C-82BB-19492DA13811}" destId="{D95A62DB-BE73-496F-914F-680518E1930D}" srcOrd="0" destOrd="2" presId="urn:microsoft.com/office/officeart/2005/8/layout/hList1"/>
    <dgm:cxn modelId="{5B4DD28B-1B3C-4DCA-B56E-98D6D7AB9E9E}" srcId="{A8090607-C2A8-43D9-9528-08ACE573F41E}" destId="{4022F780-930B-4FDF-800D-1DCA791F92F8}" srcOrd="1" destOrd="0" parTransId="{55E9AD96-0D80-43D2-8651-3C87DEE46B95}" sibTransId="{D3D7E817-48BC-4B57-8443-92FE86018BF8}"/>
    <dgm:cxn modelId="{AF9F06A2-4092-4621-B525-09BE6D06456C}" srcId="{C36609B7-B785-4EC2-98E4-FC2599A9958F}" destId="{A06ABA71-A5A4-4343-878C-D16D055FDE63}" srcOrd="0" destOrd="0" parTransId="{8DAA3143-385B-4B2F-B453-677300DB6412}" sibTransId="{D6B2144D-F21F-4B79-B78D-08E181C289D2}"/>
    <dgm:cxn modelId="{25ADA12B-6A34-2C47-BDF0-42D71D912615}" type="presOf" srcId="{CACCB033-3A7A-4CA8-94C5-AFF6E8054C46}" destId="{BEB34A0C-68E8-4E11-9C53-1454140481B4}" srcOrd="0" destOrd="0" presId="urn:microsoft.com/office/officeart/2005/8/layout/hList1"/>
    <dgm:cxn modelId="{429D120F-3EAD-C744-B91C-B9B9710FC0EC}" type="presOf" srcId="{A06ABA71-A5A4-4343-878C-D16D055FDE63}" destId="{1279C7D7-73D2-434C-A8B4-079D61AC0019}" srcOrd="0" destOrd="0" presId="urn:microsoft.com/office/officeart/2005/8/layout/hList1"/>
    <dgm:cxn modelId="{CFA077D7-6D60-45DD-A89D-1220DD7930FC}" srcId="{A06ABA71-A5A4-4343-878C-D16D055FDE63}" destId="{99A56567-418F-4568-8F52-8ECA072104CC}" srcOrd="2" destOrd="0" parTransId="{A8F0C214-DFC6-4EBC-A3D5-71A2788EEDF1}" sibTransId="{BB6AA6D5-C9EB-4E2F-9681-7D674C0D1AD5}"/>
    <dgm:cxn modelId="{F18EB6AB-A84E-4395-91CD-BAF182FF5D07}" srcId="{A8090607-C2A8-43D9-9528-08ACE573F41E}" destId="{3F6159C6-4EC1-46C9-803F-B1BA2E647CC3}" srcOrd="0" destOrd="0" parTransId="{690D9453-A119-40E4-B3C0-65AA10A358D9}" sibTransId="{7184ABF0-1EFD-439B-A3C5-B45D3D40BE0D}"/>
    <dgm:cxn modelId="{0883D4DA-07B5-4203-96EA-EA960C4F495A}" srcId="{A06ABA71-A5A4-4343-878C-D16D055FDE63}" destId="{CACCB033-3A7A-4CA8-94C5-AFF6E8054C46}" srcOrd="0" destOrd="0" parTransId="{DCC24E4E-A854-4EBE-B21C-6E212B498F72}" sibTransId="{9F16F5DD-7222-472E-A4E4-497212BBA24C}"/>
    <dgm:cxn modelId="{304C07F4-ABA1-F74A-B0D0-6298A8D49C98}" type="presParOf" srcId="{A9FD9A6D-FF3D-47D7-AB61-9C95F73EE2DD}" destId="{7FCF8971-1DA2-4228-907B-EE5CBB0D6F45}" srcOrd="0" destOrd="0" presId="urn:microsoft.com/office/officeart/2005/8/layout/hList1"/>
    <dgm:cxn modelId="{A89DBF53-F485-974A-86B8-832CB67FFF49}" type="presParOf" srcId="{7FCF8971-1DA2-4228-907B-EE5CBB0D6F45}" destId="{1279C7D7-73D2-434C-A8B4-079D61AC0019}" srcOrd="0" destOrd="0" presId="urn:microsoft.com/office/officeart/2005/8/layout/hList1"/>
    <dgm:cxn modelId="{C0644875-A941-B049-BBD6-BEAFD92BC381}" type="presParOf" srcId="{7FCF8971-1DA2-4228-907B-EE5CBB0D6F45}" destId="{BEB34A0C-68E8-4E11-9C53-1454140481B4}" srcOrd="1" destOrd="0" presId="urn:microsoft.com/office/officeart/2005/8/layout/hList1"/>
    <dgm:cxn modelId="{1C8E23BB-2FD9-4445-BF6C-705AE51D574F}" type="presParOf" srcId="{A9FD9A6D-FF3D-47D7-AB61-9C95F73EE2DD}" destId="{9A1789A2-6AA0-419E-99AE-22D4C47204B7}" srcOrd="1" destOrd="0" presId="urn:microsoft.com/office/officeart/2005/8/layout/hList1"/>
    <dgm:cxn modelId="{0085BBDB-8A3A-8047-BBBE-B8D359810A9A}" type="presParOf" srcId="{A9FD9A6D-FF3D-47D7-AB61-9C95F73EE2DD}" destId="{2EC9A132-B969-423D-A70A-0B7E0A167F52}" srcOrd="2" destOrd="0" presId="urn:microsoft.com/office/officeart/2005/8/layout/hList1"/>
    <dgm:cxn modelId="{B439C6EB-5E78-6C48-A81F-5BD78C86F875}" type="presParOf" srcId="{2EC9A132-B969-423D-A70A-0B7E0A167F52}" destId="{363C7B18-90D8-4BAA-B57F-FDADA7A6296C}" srcOrd="0" destOrd="0" presId="urn:microsoft.com/office/officeart/2005/8/layout/hList1"/>
    <dgm:cxn modelId="{BE9484F6-BB7B-1440-9809-612B57DE5663}" type="presParOf" srcId="{2EC9A132-B969-423D-A70A-0B7E0A167F52}" destId="{D95A62DB-BE73-496F-914F-680518E1930D}"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79C7D7-73D2-434C-A8B4-079D61AC0019}">
      <dsp:nvSpPr>
        <dsp:cNvPr id="0" name=""/>
        <dsp:cNvSpPr/>
      </dsp:nvSpPr>
      <dsp:spPr>
        <a:xfrm>
          <a:off x="65" y="35360"/>
          <a:ext cx="6284538" cy="777600"/>
        </a:xfrm>
        <a:prstGeom prst="rect">
          <a:avLst/>
        </a:prstGeom>
        <a:solidFill>
          <a:schemeClr val="accent1">
            <a:lumMod val="75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en-US" sz="2700" kern="1200" dirty="0" smtClean="0"/>
            <a:t>1- </a:t>
          </a:r>
          <a:r>
            <a:rPr lang="en-US" sz="2700" b="1" kern="1200" dirty="0" smtClean="0"/>
            <a:t>symptoms and ischemia</a:t>
          </a:r>
          <a:endParaRPr lang="en-US" sz="2700" kern="1200" dirty="0"/>
        </a:p>
      </dsp:txBody>
      <dsp:txXfrm>
        <a:off x="65" y="35360"/>
        <a:ext cx="6284538" cy="777600"/>
      </dsp:txXfrm>
    </dsp:sp>
    <dsp:sp modelId="{BEB34A0C-68E8-4E11-9C53-1454140481B4}">
      <dsp:nvSpPr>
        <dsp:cNvPr id="0" name=""/>
        <dsp:cNvSpPr/>
      </dsp:nvSpPr>
      <dsp:spPr>
        <a:xfrm>
          <a:off x="65" y="812960"/>
          <a:ext cx="6284538" cy="2084484"/>
        </a:xfrm>
        <a:prstGeom prst="rect">
          <a:avLst/>
        </a:prstGeom>
        <a:solidFill>
          <a:schemeClr val="accent1">
            <a:lumMod val="20000"/>
            <a:lumOff val="80000"/>
            <a:alpha val="9000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NBC </a:t>
          </a:r>
          <a:endParaRPr lang="en-US" sz="2400" kern="1200" dirty="0"/>
        </a:p>
        <a:p>
          <a:pPr marL="228600" lvl="1" indent="-228600" algn="l" defTabSz="1066800">
            <a:lnSpc>
              <a:spcPct val="90000"/>
            </a:lnSpc>
            <a:spcBef>
              <a:spcPct val="0"/>
            </a:spcBef>
            <a:spcAft>
              <a:spcPct val="15000"/>
            </a:spcAft>
            <a:buChar char="••"/>
          </a:pPr>
          <a:r>
            <a:rPr lang="en-US" sz="2400" kern="1200" dirty="0" smtClean="0"/>
            <a:t>Potassium channels openers.</a:t>
          </a:r>
        </a:p>
        <a:p>
          <a:pPr marL="228600" lvl="1" indent="-228600" algn="l" defTabSz="1066800">
            <a:lnSpc>
              <a:spcPct val="90000"/>
            </a:lnSpc>
            <a:spcBef>
              <a:spcPct val="0"/>
            </a:spcBef>
            <a:spcAft>
              <a:spcPct val="15000"/>
            </a:spcAft>
            <a:buChar char="••"/>
          </a:pPr>
          <a:r>
            <a:rPr lang="en-US" sz="2400" kern="1200" dirty="0" smtClean="0"/>
            <a:t>Late Na+ current inhibition :</a:t>
          </a:r>
          <a:r>
            <a:rPr lang="en-US" sz="2400" kern="1200" dirty="0" err="1" smtClean="0"/>
            <a:t>ranolazine</a:t>
          </a:r>
          <a:r>
            <a:rPr lang="en-US" sz="2400" kern="1200" dirty="0" smtClean="0"/>
            <a:t>.</a:t>
          </a:r>
        </a:p>
        <a:p>
          <a:pPr marL="228600" lvl="1" indent="-228600" algn="l" defTabSz="1066800">
            <a:lnSpc>
              <a:spcPct val="90000"/>
            </a:lnSpc>
            <a:spcBef>
              <a:spcPct val="0"/>
            </a:spcBef>
            <a:spcAft>
              <a:spcPct val="15000"/>
            </a:spcAft>
            <a:buChar char="••"/>
          </a:pPr>
          <a:r>
            <a:rPr lang="en-US" sz="2400" kern="1200" dirty="0" smtClean="0"/>
            <a:t>Sinus node inhibition. ex: </a:t>
          </a:r>
          <a:r>
            <a:rPr lang="en-US" sz="2400" kern="1200" dirty="0" err="1" smtClean="0"/>
            <a:t>Ivibradine</a:t>
          </a:r>
          <a:r>
            <a:rPr lang="en-US" sz="2400" kern="1200" dirty="0" smtClean="0"/>
            <a:t>.</a:t>
          </a:r>
        </a:p>
      </dsp:txBody>
      <dsp:txXfrm>
        <a:off x="65" y="812960"/>
        <a:ext cx="6284538" cy="2084484"/>
      </dsp:txXfrm>
    </dsp:sp>
    <dsp:sp modelId="{363C7B18-90D8-4BAA-B57F-FDADA7A6296C}">
      <dsp:nvSpPr>
        <dsp:cNvPr id="0" name=""/>
        <dsp:cNvSpPr/>
      </dsp:nvSpPr>
      <dsp:spPr>
        <a:xfrm>
          <a:off x="7164439" y="35360"/>
          <a:ext cx="6284538" cy="777600"/>
        </a:xfrm>
        <a:prstGeom prst="rect">
          <a:avLst/>
        </a:prstGeom>
        <a:solidFill>
          <a:schemeClr val="accent1">
            <a:lumMod val="75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en-US" sz="2700" kern="1200" smtClean="0"/>
            <a:t>2- </a:t>
          </a:r>
          <a:r>
            <a:rPr lang="en-US" sz="2700" b="1" kern="1200" smtClean="0"/>
            <a:t>Prognosis</a:t>
          </a:r>
          <a:endParaRPr lang="en-US" sz="2700" kern="1200" dirty="0"/>
        </a:p>
      </dsp:txBody>
      <dsp:txXfrm>
        <a:off x="7164439" y="35360"/>
        <a:ext cx="6284538" cy="777600"/>
      </dsp:txXfrm>
    </dsp:sp>
    <dsp:sp modelId="{D95A62DB-BE73-496F-914F-680518E1930D}">
      <dsp:nvSpPr>
        <dsp:cNvPr id="0" name=""/>
        <dsp:cNvSpPr/>
      </dsp:nvSpPr>
      <dsp:spPr>
        <a:xfrm>
          <a:off x="7164439" y="812960"/>
          <a:ext cx="6284538" cy="2084484"/>
        </a:xfrm>
        <a:prstGeom prst="rect">
          <a:avLst/>
        </a:prstGeom>
        <a:solidFill>
          <a:schemeClr val="accent1">
            <a:lumMod val="20000"/>
            <a:lumOff val="80000"/>
            <a:alpha val="9000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kern="1200" dirty="0" smtClean="0">
              <a:sym typeface="Symbol" pitchFamily="18" charset="2"/>
            </a:rPr>
            <a:t>Aspirin / other antiplatelet agents</a:t>
          </a:r>
          <a:endParaRPr lang="en-US" sz="2700" kern="1200" dirty="0"/>
        </a:p>
        <a:p>
          <a:pPr marL="228600" lvl="1" indent="-228600" algn="l" defTabSz="1200150">
            <a:lnSpc>
              <a:spcPct val="90000"/>
            </a:lnSpc>
            <a:spcBef>
              <a:spcPct val="0"/>
            </a:spcBef>
            <a:spcAft>
              <a:spcPct val="15000"/>
            </a:spcAft>
            <a:buChar char="••"/>
          </a:pPr>
          <a:r>
            <a:rPr lang="en-US" sz="2700" kern="1200" smtClean="0">
              <a:sym typeface="Symbol" pitchFamily="18" charset="2"/>
            </a:rPr>
            <a:t>ACE inhibitors</a:t>
          </a:r>
          <a:endParaRPr lang="en-US" sz="2700" kern="1200" dirty="0">
            <a:sym typeface="Symbol" pitchFamily="18" charset="2"/>
          </a:endParaRPr>
        </a:p>
        <a:p>
          <a:pPr marL="228600" lvl="1" indent="-228600" algn="l" defTabSz="1200150">
            <a:lnSpc>
              <a:spcPct val="90000"/>
            </a:lnSpc>
            <a:spcBef>
              <a:spcPct val="0"/>
            </a:spcBef>
            <a:spcAft>
              <a:spcPct val="15000"/>
            </a:spcAft>
            <a:buChar char="••"/>
          </a:pPr>
          <a:r>
            <a:rPr lang="en-US" sz="2700" kern="1200" dirty="0" smtClean="0">
              <a:sym typeface="Symbol" pitchFamily="18" charset="2"/>
            </a:rPr>
            <a:t>Statins</a:t>
          </a:r>
          <a:endParaRPr lang="en-US" sz="2700" kern="1200" dirty="0"/>
        </a:p>
        <a:p>
          <a:pPr marL="228600" lvl="1" indent="-228600" algn="l" defTabSz="1200150">
            <a:lnSpc>
              <a:spcPct val="90000"/>
            </a:lnSpc>
            <a:spcBef>
              <a:spcPct val="0"/>
            </a:spcBef>
            <a:spcAft>
              <a:spcPct val="15000"/>
            </a:spcAft>
            <a:buChar char="••"/>
          </a:pPr>
          <a:r>
            <a:rPr lang="en-US" sz="2700" kern="1200" dirty="0" smtClean="0">
              <a:sym typeface="Symbol" pitchFamily="18" charset="2"/>
            </a:rPr>
            <a:t> -blockers</a:t>
          </a:r>
          <a:endParaRPr lang="en-US" sz="2700" kern="1200" dirty="0">
            <a:sym typeface="Symbol" pitchFamily="18" charset="2"/>
          </a:endParaRPr>
        </a:p>
      </dsp:txBody>
      <dsp:txXfrm>
        <a:off x="7164439" y="812960"/>
        <a:ext cx="6284538" cy="2084484"/>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9A8D08-045B-4466-9F7D-D1037B45358C}" type="datetimeFigureOut">
              <a:rPr lang="en-US" smtClean="0"/>
              <a:t>4/18/17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BE3CDC-BBCB-493C-B2EF-FA0E3B60DDD2}" type="slidenum">
              <a:rPr lang="en-US" smtClean="0"/>
              <a:t>‹#›</a:t>
            </a:fld>
            <a:endParaRPr lang="en-US"/>
          </a:p>
        </p:txBody>
      </p:sp>
    </p:spTree>
    <p:extLst>
      <p:ext uri="{BB962C8B-B14F-4D97-AF65-F5344CB8AC3E}">
        <p14:creationId xmlns:p14="http://schemas.microsoft.com/office/powerpoint/2010/main" val="4094642514"/>
      </p:ext>
    </p:extLst>
  </p:cSld>
  <p:clrMap bg1="lt1" tx1="dk1" bg2="lt2" tx2="dk2" accent1="accent1" accent2="accent2" accent3="accent3" accent4="accent4" accent5="accent5" accent6="accent6" hlink="hlink" folHlink="folHlink"/>
  <p:notesStyle>
    <a:lvl1pPr marL="0" algn="l" defTabSz="1106698" rtl="0" eaLnBrk="1" latinLnBrk="0" hangingPunct="1">
      <a:defRPr sz="1452" kern="1200">
        <a:solidFill>
          <a:schemeClr val="tx1"/>
        </a:solidFill>
        <a:latin typeface="+mn-lt"/>
        <a:ea typeface="+mn-ea"/>
        <a:cs typeface="+mn-cs"/>
      </a:defRPr>
    </a:lvl1pPr>
    <a:lvl2pPr marL="553349" algn="l" defTabSz="1106698" rtl="0" eaLnBrk="1" latinLnBrk="0" hangingPunct="1">
      <a:defRPr sz="1452" kern="1200">
        <a:solidFill>
          <a:schemeClr val="tx1"/>
        </a:solidFill>
        <a:latin typeface="+mn-lt"/>
        <a:ea typeface="+mn-ea"/>
        <a:cs typeface="+mn-cs"/>
      </a:defRPr>
    </a:lvl2pPr>
    <a:lvl3pPr marL="1106698" algn="l" defTabSz="1106698" rtl="0" eaLnBrk="1" latinLnBrk="0" hangingPunct="1">
      <a:defRPr sz="1452" kern="1200">
        <a:solidFill>
          <a:schemeClr val="tx1"/>
        </a:solidFill>
        <a:latin typeface="+mn-lt"/>
        <a:ea typeface="+mn-ea"/>
        <a:cs typeface="+mn-cs"/>
      </a:defRPr>
    </a:lvl3pPr>
    <a:lvl4pPr marL="1660047" algn="l" defTabSz="1106698" rtl="0" eaLnBrk="1" latinLnBrk="0" hangingPunct="1">
      <a:defRPr sz="1452" kern="1200">
        <a:solidFill>
          <a:schemeClr val="tx1"/>
        </a:solidFill>
        <a:latin typeface="+mn-lt"/>
        <a:ea typeface="+mn-ea"/>
        <a:cs typeface="+mn-cs"/>
      </a:defRPr>
    </a:lvl4pPr>
    <a:lvl5pPr marL="2213397" algn="l" defTabSz="1106698" rtl="0" eaLnBrk="1" latinLnBrk="0" hangingPunct="1">
      <a:defRPr sz="1452" kern="1200">
        <a:solidFill>
          <a:schemeClr val="tx1"/>
        </a:solidFill>
        <a:latin typeface="+mn-lt"/>
        <a:ea typeface="+mn-ea"/>
        <a:cs typeface="+mn-cs"/>
      </a:defRPr>
    </a:lvl5pPr>
    <a:lvl6pPr marL="2766746" algn="l" defTabSz="1106698" rtl="0" eaLnBrk="1" latinLnBrk="0" hangingPunct="1">
      <a:defRPr sz="1452" kern="1200">
        <a:solidFill>
          <a:schemeClr val="tx1"/>
        </a:solidFill>
        <a:latin typeface="+mn-lt"/>
        <a:ea typeface="+mn-ea"/>
        <a:cs typeface="+mn-cs"/>
      </a:defRPr>
    </a:lvl6pPr>
    <a:lvl7pPr marL="3320095" algn="l" defTabSz="1106698" rtl="0" eaLnBrk="1" latinLnBrk="0" hangingPunct="1">
      <a:defRPr sz="1452" kern="1200">
        <a:solidFill>
          <a:schemeClr val="tx1"/>
        </a:solidFill>
        <a:latin typeface="+mn-lt"/>
        <a:ea typeface="+mn-ea"/>
        <a:cs typeface="+mn-cs"/>
      </a:defRPr>
    </a:lvl7pPr>
    <a:lvl8pPr marL="3873444" algn="l" defTabSz="1106698" rtl="0" eaLnBrk="1" latinLnBrk="0" hangingPunct="1">
      <a:defRPr sz="1452" kern="1200">
        <a:solidFill>
          <a:schemeClr val="tx1"/>
        </a:solidFill>
        <a:latin typeface="+mn-lt"/>
        <a:ea typeface="+mn-ea"/>
        <a:cs typeface="+mn-cs"/>
      </a:defRPr>
    </a:lvl8pPr>
    <a:lvl9pPr marL="4426793" algn="l" defTabSz="1106698" rtl="0" eaLnBrk="1" latinLnBrk="0" hangingPunct="1">
      <a:defRPr sz="145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BE3CDC-BBCB-493C-B2EF-FA0E3B60DDD2}" type="slidenum">
              <a:rPr lang="en-US" smtClean="0"/>
              <a:t>1</a:t>
            </a:fld>
            <a:endParaRPr lang="en-US"/>
          </a:p>
        </p:txBody>
      </p:sp>
    </p:spTree>
    <p:extLst>
      <p:ext uri="{BB962C8B-B14F-4D97-AF65-F5344CB8AC3E}">
        <p14:creationId xmlns:p14="http://schemas.microsoft.com/office/powerpoint/2010/main" val="731438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BE3CDC-BBCB-493C-B2EF-FA0E3B60DDD2}" type="slidenum">
              <a:rPr lang="en-US" smtClean="0"/>
              <a:t>6</a:t>
            </a:fld>
            <a:endParaRPr lang="en-US"/>
          </a:p>
        </p:txBody>
      </p:sp>
    </p:spTree>
    <p:extLst>
      <p:ext uri="{BB962C8B-B14F-4D97-AF65-F5344CB8AC3E}">
        <p14:creationId xmlns:p14="http://schemas.microsoft.com/office/powerpoint/2010/main" val="1068971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1.png"/><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2.jpg"/><Relationship Id="rId9" Type="http://schemas.openxmlformats.org/officeDocument/2006/relationships/image" Target="../media/image1.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970808" y="2187829"/>
            <a:ext cx="17824847" cy="4654162"/>
          </a:xfrm>
        </p:spPr>
        <p:txBody>
          <a:bodyPr anchor="b"/>
          <a:lstStyle>
            <a:lvl1pPr algn="ctr">
              <a:defRPr sz="11696"/>
            </a:lvl1pPr>
          </a:lstStyle>
          <a:p>
            <a:r>
              <a:rPr lang="en-US" smtClean="0"/>
              <a:t>Click to edit Master title style</a:t>
            </a:r>
            <a:endParaRPr lang="en-US" dirty="0"/>
          </a:p>
        </p:txBody>
      </p:sp>
      <p:sp>
        <p:nvSpPr>
          <p:cNvPr id="3" name="Subtitle 2"/>
          <p:cNvSpPr>
            <a:spLocks noGrp="1"/>
          </p:cNvSpPr>
          <p:nvPr>
            <p:ph type="subTitle" idx="1"/>
          </p:nvPr>
        </p:nvSpPr>
        <p:spPr>
          <a:xfrm>
            <a:off x="2970808" y="7021473"/>
            <a:ext cx="17824847" cy="3227586"/>
          </a:xfrm>
        </p:spPr>
        <p:txBody>
          <a:bodyPr/>
          <a:lstStyle>
            <a:lvl1pPr marL="0" indent="0" algn="ctr">
              <a:buNone/>
              <a:defRPr sz="4678"/>
            </a:lvl1pPr>
            <a:lvl2pPr marL="891220" indent="0" algn="ctr">
              <a:buNone/>
              <a:defRPr sz="3899"/>
            </a:lvl2pPr>
            <a:lvl3pPr marL="1782440" indent="0" algn="ctr">
              <a:buNone/>
              <a:defRPr sz="3509"/>
            </a:lvl3pPr>
            <a:lvl4pPr marL="2673660" indent="0" algn="ctr">
              <a:buNone/>
              <a:defRPr sz="3119"/>
            </a:lvl4pPr>
            <a:lvl5pPr marL="3564880" indent="0" algn="ctr">
              <a:buNone/>
              <a:defRPr sz="3119"/>
            </a:lvl5pPr>
            <a:lvl6pPr marL="4456100" indent="0" algn="ctr">
              <a:buNone/>
              <a:defRPr sz="3119"/>
            </a:lvl6pPr>
            <a:lvl7pPr marL="5347320" indent="0" algn="ctr">
              <a:buNone/>
              <a:defRPr sz="3119"/>
            </a:lvl7pPr>
            <a:lvl8pPr marL="6238540" indent="0" algn="ctr">
              <a:buNone/>
              <a:defRPr sz="3119"/>
            </a:lvl8pPr>
            <a:lvl9pPr marL="7129760" indent="0" algn="ctr">
              <a:buNone/>
              <a:defRPr sz="3119"/>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AEA75C-B77B-4AF9-BF42-980433339437}" type="datetime1">
              <a:rPr lang="en-US" smtClean="0"/>
              <a:t>4/18/17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C24242-AB85-4E72-A2B7-BFB751098A5B}" type="datetime1">
              <a:rPr lang="en-US" smtClean="0"/>
              <a:t>4/18/17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007875" y="711740"/>
            <a:ext cx="5124644" cy="1132904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633944" y="711740"/>
            <a:ext cx="15076850" cy="1132904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2D7F91-7380-47D4-8C81-A9ED0FFF0527}" type="datetime1">
              <a:rPr lang="en-US" smtClean="0"/>
              <a:t>4/18/17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4C235B7-65E9-41C1-BEE5-D9EA41ACDAE3}" type="datetime1">
              <a:rPr lang="en-US" smtClean="0"/>
              <a:t>4/18/17</a:t>
            </a:fld>
            <a:endParaRPr lang="en-US"/>
          </a:p>
        </p:txBody>
      </p:sp>
      <p:sp>
        <p:nvSpPr>
          <p:cNvPr id="6" name="Footer Placeholder 5"/>
          <p:cNvSpPr>
            <a:spLocks noGrp="1"/>
          </p:cNvSpPr>
          <p:nvPr>
            <p:ph type="ftr" sz="quarter" idx="11"/>
          </p:nvPr>
        </p:nvSpPr>
        <p:spPr/>
        <p:txBody>
          <a:bodyPr/>
          <a:lstStyle/>
          <a:p>
            <a:endParaRPr lang="en-US"/>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5000" t="31264" r="17501" b="25042"/>
          <a:stretch/>
        </p:blipFill>
        <p:spPr>
          <a:xfrm>
            <a:off x="710895" y="636717"/>
            <a:ext cx="2949302" cy="1678870"/>
          </a:xfrm>
          <a:prstGeom prst="rect">
            <a:avLst/>
          </a:prstGeom>
        </p:spPr>
      </p:pic>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l="15094" t="27778" r="14152" b="8889"/>
          <a:stretch/>
        </p:blipFill>
        <p:spPr>
          <a:xfrm>
            <a:off x="20569537" y="398002"/>
            <a:ext cx="2523206" cy="1917589"/>
          </a:xfrm>
          <a:prstGeom prst="rect">
            <a:avLst/>
          </a:prstGeom>
        </p:spPr>
      </p:pic>
      <p:pic>
        <p:nvPicPr>
          <p:cNvPr id="24" name="Picture 23"/>
          <p:cNvPicPr>
            <a:picLocks noChangeAspect="1"/>
          </p:cNvPicPr>
          <p:nvPr userDrawn="1"/>
        </p:nvPicPr>
        <p:blipFill rotWithShape="1">
          <a:blip r:embed="rId4">
            <a:extLst>
              <a:ext uri="{28A0092B-C50C-407E-A947-70E740481C1C}">
                <a14:useLocalDpi xmlns:a14="http://schemas.microsoft.com/office/drawing/2010/main" val="0"/>
              </a:ext>
            </a:extLst>
          </a:blip>
          <a:srcRect l="7961" r="73567"/>
          <a:stretch/>
        </p:blipFill>
        <p:spPr>
          <a:xfrm rot="16200000">
            <a:off x="10748906" y="350781"/>
            <a:ext cx="2268771" cy="23766343"/>
          </a:xfrm>
          <a:prstGeom prst="rect">
            <a:avLst/>
          </a:prstGeom>
        </p:spPr>
      </p:pic>
    </p:spTree>
    <p:extLst>
      <p:ext uri="{BB962C8B-B14F-4D97-AF65-F5344CB8AC3E}">
        <p14:creationId xmlns:p14="http://schemas.microsoft.com/office/powerpoint/2010/main" val="205754142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pic>
        <p:nvPicPr>
          <p:cNvPr id="36" name="Picture 35"/>
          <p:cNvPicPr>
            <a:picLocks noChangeAspect="1"/>
          </p:cNvPicPr>
          <p:nvPr userDrawn="1"/>
        </p:nvPicPr>
        <p:blipFill rotWithShape="1">
          <a:blip r:embed="rId2">
            <a:extLst>
              <a:ext uri="{28A0092B-C50C-407E-A947-70E740481C1C}">
                <a14:useLocalDpi xmlns:a14="http://schemas.microsoft.com/office/drawing/2010/main" val="0"/>
              </a:ext>
            </a:extLst>
          </a:blip>
          <a:srcRect t="69821"/>
          <a:stretch/>
        </p:blipFill>
        <p:spPr>
          <a:xfrm flipH="1">
            <a:off x="3093406" y="8184170"/>
            <a:ext cx="8559889" cy="3719842"/>
          </a:xfrm>
          <a:prstGeom prst="rect">
            <a:avLst/>
          </a:prstGeom>
        </p:spPr>
      </p:pic>
      <p:sp>
        <p:nvSpPr>
          <p:cNvPr id="5" name="Date Placeholder 4"/>
          <p:cNvSpPr>
            <a:spLocks noGrp="1"/>
          </p:cNvSpPr>
          <p:nvPr>
            <p:ph type="dt" sz="half" idx="10"/>
          </p:nvPr>
        </p:nvSpPr>
        <p:spPr/>
        <p:txBody>
          <a:bodyPr/>
          <a:lstStyle/>
          <a:p>
            <a:fld id="{AECF4DBB-A0BE-4B82-BC6C-708D25B22D0F}" type="datetime1">
              <a:rPr lang="en-US" smtClean="0"/>
              <a:t>4/18/17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l="15094" t="27778" r="14152" b="8889"/>
          <a:stretch/>
        </p:blipFill>
        <p:spPr>
          <a:xfrm>
            <a:off x="20569537" y="398002"/>
            <a:ext cx="2523206" cy="1917589"/>
          </a:xfrm>
          <a:prstGeom prst="rect">
            <a:avLst/>
          </a:prstGeom>
        </p:spPr>
      </p:pic>
      <p:sp>
        <p:nvSpPr>
          <p:cNvPr id="2" name="TextBox 1"/>
          <p:cNvSpPr txBox="1"/>
          <p:nvPr userDrawn="1"/>
        </p:nvSpPr>
        <p:spPr>
          <a:xfrm>
            <a:off x="12162198" y="6138031"/>
            <a:ext cx="3731624" cy="1880515"/>
          </a:xfrm>
          <a:prstGeom prst="rect">
            <a:avLst/>
          </a:prstGeom>
          <a:noFill/>
        </p:spPr>
        <p:txBody>
          <a:bodyPr wrap="square" rtlCol="0">
            <a:spAutoFit/>
          </a:bodyPr>
          <a:lstStyle/>
          <a:p>
            <a:r>
              <a:rPr lang="en-US" sz="2905" b="1" dirty="0" smtClean="0"/>
              <a:t>Done by:</a:t>
            </a:r>
          </a:p>
          <a:p>
            <a:endParaRPr lang="en-US" sz="2905" dirty="0" smtClean="0"/>
          </a:p>
          <a:p>
            <a:r>
              <a:rPr lang="en-US" sz="2905" dirty="0" err="1" smtClean="0"/>
              <a:t>Shoag</a:t>
            </a:r>
            <a:r>
              <a:rPr lang="en-US" sz="2905" dirty="0" smtClean="0"/>
              <a:t> </a:t>
            </a:r>
            <a:r>
              <a:rPr lang="en-US" sz="2905" dirty="0" err="1" smtClean="0"/>
              <a:t>Alahmari</a:t>
            </a:r>
            <a:endParaRPr lang="en-US" sz="2905" dirty="0" smtClean="0"/>
          </a:p>
          <a:p>
            <a:r>
              <a:rPr lang="en-US" sz="2905" dirty="0" err="1" smtClean="0"/>
              <a:t>Shrooq</a:t>
            </a:r>
            <a:r>
              <a:rPr lang="en-US" sz="2905" dirty="0" smtClean="0"/>
              <a:t> </a:t>
            </a:r>
            <a:r>
              <a:rPr lang="en-US" sz="2905" dirty="0" err="1" smtClean="0"/>
              <a:t>Alsomali</a:t>
            </a:r>
            <a:endParaRPr lang="en-US" sz="2905" dirty="0" smtClean="0"/>
          </a:p>
        </p:txBody>
      </p:sp>
      <p:sp>
        <p:nvSpPr>
          <p:cNvPr id="24" name="Rectangle 23"/>
          <p:cNvSpPr/>
          <p:nvPr userDrawn="1"/>
        </p:nvSpPr>
        <p:spPr>
          <a:xfrm>
            <a:off x="251390" y="8374801"/>
            <a:ext cx="6428934" cy="2776466"/>
          </a:xfrm>
          <a:prstGeom prst="rect">
            <a:avLst/>
          </a:prstGeom>
        </p:spPr>
        <p:txBody>
          <a:bodyPr wrap="square">
            <a:spAutoFit/>
          </a:bodyPr>
          <a:lstStyle/>
          <a:p>
            <a:pPr algn="l"/>
            <a:endParaRPr lang="en-US" sz="3600" baseline="0" dirty="0">
              <a:solidFill>
                <a:schemeClr val="bg1">
                  <a:lumMod val="50000"/>
                </a:schemeClr>
              </a:solidFill>
            </a:endParaRPr>
          </a:p>
          <a:p>
            <a:pPr marL="0" marR="0" lvl="0" indent="0" algn="l" defTabSz="609630" rtl="0" eaLnBrk="1" fontAlgn="auto" latinLnBrk="0" hangingPunct="1">
              <a:lnSpc>
                <a:spcPct val="100000"/>
              </a:lnSpc>
              <a:spcBef>
                <a:spcPts val="0"/>
              </a:spcBef>
              <a:spcAft>
                <a:spcPts val="0"/>
              </a:spcAft>
              <a:buClrTx/>
              <a:buSzTx/>
              <a:buFontTx/>
              <a:buNone/>
              <a:tabLst/>
              <a:defRPr/>
            </a:pPr>
            <a:r>
              <a:rPr lang="en-US" sz="3600" dirty="0">
                <a:solidFill>
                  <a:schemeClr val="bg1">
                    <a:lumMod val="50000"/>
                  </a:schemeClr>
                </a:solidFill>
              </a:rPr>
              <a:t>Contact</a:t>
            </a:r>
            <a:r>
              <a:rPr lang="en-US" sz="3600" baseline="0" dirty="0">
                <a:solidFill>
                  <a:schemeClr val="bg1">
                    <a:lumMod val="50000"/>
                  </a:schemeClr>
                </a:solidFill>
              </a:rPr>
              <a:t> us :</a:t>
            </a:r>
          </a:p>
          <a:p>
            <a:pPr marL="0" marR="0" lvl="0" indent="0" algn="l" defTabSz="609630" rtl="0" eaLnBrk="1" fontAlgn="auto" latinLnBrk="0" hangingPunct="1">
              <a:lnSpc>
                <a:spcPct val="150000"/>
              </a:lnSpc>
              <a:spcBef>
                <a:spcPts val="0"/>
              </a:spcBef>
              <a:spcAft>
                <a:spcPts val="0"/>
              </a:spcAft>
              <a:buClrTx/>
              <a:buSzTx/>
              <a:buFontTx/>
              <a:buNone/>
              <a:tabLst/>
              <a:defRPr/>
            </a:pPr>
            <a:r>
              <a:rPr lang="en-US" sz="3600" baseline="0" dirty="0">
                <a:solidFill>
                  <a:schemeClr val="bg1">
                    <a:lumMod val="50000"/>
                  </a:schemeClr>
                </a:solidFill>
              </a:rPr>
              <a:t>	@Pharma436</a:t>
            </a:r>
          </a:p>
          <a:p>
            <a:pPr algn="l">
              <a:lnSpc>
                <a:spcPct val="150000"/>
              </a:lnSpc>
            </a:pPr>
            <a:r>
              <a:rPr lang="en-US" sz="3600" baseline="0" dirty="0">
                <a:solidFill>
                  <a:schemeClr val="bg1">
                    <a:lumMod val="50000"/>
                  </a:schemeClr>
                </a:solidFill>
              </a:rPr>
              <a:t> 	Pharma436@outlook.com</a:t>
            </a:r>
          </a:p>
        </p:txBody>
      </p:sp>
      <p:pic>
        <p:nvPicPr>
          <p:cNvPr id="25" name="Picture 2" descr="Image result for outlook"/>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39266" y="10643758"/>
            <a:ext cx="508109" cy="507509"/>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descr="Image result for twitter logo"/>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47035" y="9879716"/>
            <a:ext cx="404162" cy="328749"/>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p:cNvPicPr>
            <a:picLocks noChangeAspect="1"/>
          </p:cNvPicPr>
          <p:nvPr userDrawn="1"/>
        </p:nvPicPr>
        <p:blipFill rotWithShape="1">
          <a:blip r:embed="rId6"/>
          <a:srcRect b="24399"/>
          <a:stretch/>
        </p:blipFill>
        <p:spPr>
          <a:xfrm>
            <a:off x="19104044" y="2524384"/>
            <a:ext cx="1600517" cy="1303928"/>
          </a:xfrm>
          <a:prstGeom prst="rect">
            <a:avLst/>
          </a:prstGeom>
        </p:spPr>
      </p:pic>
      <p:pic>
        <p:nvPicPr>
          <p:cNvPr id="28" name="Picture 27"/>
          <p:cNvPicPr>
            <a:picLocks noChangeAspect="1"/>
          </p:cNvPicPr>
          <p:nvPr userDrawn="1"/>
        </p:nvPicPr>
        <p:blipFill rotWithShape="1">
          <a:blip r:embed="rId7"/>
          <a:srcRect b="22140"/>
          <a:stretch/>
        </p:blipFill>
        <p:spPr>
          <a:xfrm>
            <a:off x="11644778" y="2192435"/>
            <a:ext cx="1671920" cy="1618041"/>
          </a:xfrm>
          <a:prstGeom prst="rect">
            <a:avLst/>
          </a:prstGeom>
        </p:spPr>
      </p:pic>
      <p:pic>
        <p:nvPicPr>
          <p:cNvPr id="29" name="Picture 28"/>
          <p:cNvPicPr>
            <a:picLocks noChangeAspect="1"/>
          </p:cNvPicPr>
          <p:nvPr userDrawn="1"/>
        </p:nvPicPr>
        <p:blipFill rotWithShape="1">
          <a:blip r:embed="rId8">
            <a:extLst>
              <a:ext uri="{28A0092B-C50C-407E-A947-70E740481C1C}">
                <a14:useLocalDpi xmlns:a14="http://schemas.microsoft.com/office/drawing/2010/main" val="0"/>
              </a:ext>
            </a:extLst>
          </a:blip>
          <a:srcRect l="15000" t="31264" r="17501" b="25042"/>
          <a:stretch/>
        </p:blipFill>
        <p:spPr>
          <a:xfrm rot="1164955">
            <a:off x="12544520" y="3418273"/>
            <a:ext cx="322467" cy="183562"/>
          </a:xfrm>
          <a:prstGeom prst="rect">
            <a:avLst/>
          </a:prstGeom>
        </p:spPr>
      </p:pic>
      <p:pic>
        <p:nvPicPr>
          <p:cNvPr id="30" name="Picture 29"/>
          <p:cNvPicPr>
            <a:picLocks noChangeAspect="1"/>
          </p:cNvPicPr>
          <p:nvPr userDrawn="1"/>
        </p:nvPicPr>
        <p:blipFill rotWithShape="1">
          <a:blip r:embed="rId8">
            <a:extLst>
              <a:ext uri="{28A0092B-C50C-407E-A947-70E740481C1C}">
                <a14:useLocalDpi xmlns:a14="http://schemas.microsoft.com/office/drawing/2010/main" val="0"/>
              </a:ext>
            </a:extLst>
          </a:blip>
          <a:srcRect l="15000" t="31264" r="17501" b="25042"/>
          <a:stretch/>
        </p:blipFill>
        <p:spPr>
          <a:xfrm rot="20416561">
            <a:off x="19338720" y="3277462"/>
            <a:ext cx="322467" cy="183562"/>
          </a:xfrm>
          <a:prstGeom prst="rect">
            <a:avLst/>
          </a:prstGeom>
        </p:spPr>
      </p:pic>
      <p:cxnSp>
        <p:nvCxnSpPr>
          <p:cNvPr id="31" name="Straight Connector 30"/>
          <p:cNvCxnSpPr/>
          <p:nvPr userDrawn="1"/>
        </p:nvCxnSpPr>
        <p:spPr>
          <a:xfrm flipH="1" flipV="1">
            <a:off x="11563749" y="3810472"/>
            <a:ext cx="9633706" cy="17840"/>
          </a:xfrm>
          <a:prstGeom prst="line">
            <a:avLst/>
          </a:prstGeom>
          <a:ln w="38100">
            <a:solidFill>
              <a:srgbClr val="9A272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userDrawn="1"/>
        </p:nvSpPr>
        <p:spPr>
          <a:xfrm>
            <a:off x="17587133" y="6138031"/>
            <a:ext cx="3743317" cy="1807290"/>
          </a:xfrm>
          <a:prstGeom prst="rect">
            <a:avLst/>
          </a:prstGeom>
          <a:noFill/>
        </p:spPr>
        <p:txBody>
          <a:bodyPr wrap="square" rtlCol="0">
            <a:spAutoFit/>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US" sz="2667" b="1" dirty="0" smtClean="0"/>
              <a:t>Revised</a:t>
            </a:r>
            <a:r>
              <a:rPr lang="en-US" sz="2667" b="1" baseline="0" dirty="0" smtClean="0"/>
              <a:t> by</a:t>
            </a:r>
            <a:r>
              <a:rPr lang="en-US" sz="2667" b="1" dirty="0" smtClean="0"/>
              <a:t>:</a:t>
            </a:r>
            <a:endParaRPr lang="en-US" sz="2667" b="1" dirty="0"/>
          </a:p>
          <a:p>
            <a:pPr marL="0" marR="0" lvl="0" indent="0" algn="l" defTabSz="609630" rtl="0" eaLnBrk="1" fontAlgn="auto" latinLnBrk="0" hangingPunct="1">
              <a:lnSpc>
                <a:spcPct val="100000"/>
              </a:lnSpc>
              <a:spcBef>
                <a:spcPts val="0"/>
              </a:spcBef>
              <a:spcAft>
                <a:spcPts val="0"/>
              </a:spcAft>
              <a:buClrTx/>
              <a:buSzTx/>
              <a:buFontTx/>
              <a:buNone/>
              <a:tabLst/>
              <a:defRPr/>
            </a:pPr>
            <a:endParaRPr lang="en-US" sz="2667" b="1" dirty="0"/>
          </a:p>
          <a:p>
            <a:pPr marL="0" marR="0" lvl="0" indent="0" algn="l" defTabSz="609630" rtl="0" eaLnBrk="1" fontAlgn="auto" latinLnBrk="0" hangingPunct="1">
              <a:lnSpc>
                <a:spcPct val="100000"/>
              </a:lnSpc>
              <a:spcBef>
                <a:spcPts val="0"/>
              </a:spcBef>
              <a:spcAft>
                <a:spcPts val="0"/>
              </a:spcAft>
              <a:buClrTx/>
              <a:buSzTx/>
              <a:buFontTx/>
              <a:buNone/>
              <a:tabLst/>
              <a:defRPr/>
            </a:pPr>
            <a:r>
              <a:rPr lang="en-US" sz="2905" dirty="0" smtClean="0"/>
              <a:t>Abdulrahman </a:t>
            </a:r>
            <a:r>
              <a:rPr lang="en-US" sz="2905" dirty="0"/>
              <a:t>Thekry </a:t>
            </a:r>
          </a:p>
          <a:p>
            <a:r>
              <a:rPr lang="en-US" sz="2905" dirty="0" err="1"/>
              <a:t>Ghadah</a:t>
            </a:r>
            <a:r>
              <a:rPr lang="en-US" sz="2905" dirty="0"/>
              <a:t> </a:t>
            </a:r>
            <a:r>
              <a:rPr lang="en-US" sz="2905" dirty="0" err="1" smtClean="0"/>
              <a:t>Almuhana</a:t>
            </a:r>
            <a:r>
              <a:rPr lang="en-US" sz="2905" dirty="0" smtClean="0"/>
              <a:t> </a:t>
            </a:r>
            <a:endParaRPr lang="en-US" sz="2905" dirty="0"/>
          </a:p>
        </p:txBody>
      </p:sp>
      <p:cxnSp>
        <p:nvCxnSpPr>
          <p:cNvPr id="42" name="Straight Connector 41"/>
          <p:cNvCxnSpPr>
            <a:cxnSpLocks/>
          </p:cNvCxnSpPr>
          <p:nvPr userDrawn="1"/>
        </p:nvCxnSpPr>
        <p:spPr>
          <a:xfrm>
            <a:off x="11621586" y="3828312"/>
            <a:ext cx="10763" cy="8038320"/>
          </a:xfrm>
          <a:prstGeom prst="line">
            <a:avLst/>
          </a:prstGeom>
          <a:ln w="38100">
            <a:solidFill>
              <a:srgbClr val="9A2720"/>
            </a:solidFill>
          </a:ln>
        </p:spPr>
        <p:style>
          <a:lnRef idx="1">
            <a:schemeClr val="accent1"/>
          </a:lnRef>
          <a:fillRef idx="0">
            <a:schemeClr val="accent1"/>
          </a:fillRef>
          <a:effectRef idx="0">
            <a:schemeClr val="accent1"/>
          </a:effectRef>
          <a:fontRef idx="minor">
            <a:schemeClr val="tx1"/>
          </a:fontRef>
        </p:style>
      </p:cxnSp>
      <p:sp>
        <p:nvSpPr>
          <p:cNvPr id="47" name="Oval 46"/>
          <p:cNvSpPr/>
          <p:nvPr userDrawn="1"/>
        </p:nvSpPr>
        <p:spPr>
          <a:xfrm>
            <a:off x="11334333" y="3599887"/>
            <a:ext cx="600416" cy="441326"/>
          </a:xfrm>
          <a:prstGeom prst="ellipse">
            <a:avLst/>
          </a:prstGeom>
          <a:solidFill>
            <a:srgbClr val="3871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05"/>
          </a:p>
        </p:txBody>
      </p:sp>
      <p:sp>
        <p:nvSpPr>
          <p:cNvPr id="48" name="Oval 47"/>
          <p:cNvSpPr/>
          <p:nvPr userDrawn="1"/>
        </p:nvSpPr>
        <p:spPr>
          <a:xfrm>
            <a:off x="11419702" y="3662380"/>
            <a:ext cx="425295" cy="3122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05"/>
          </a:p>
        </p:txBody>
      </p:sp>
      <p:pic>
        <p:nvPicPr>
          <p:cNvPr id="35" name="Picture 34"/>
          <p:cNvPicPr>
            <a:picLocks noChangeAspect="1"/>
          </p:cNvPicPr>
          <p:nvPr userDrawn="1"/>
        </p:nvPicPr>
        <p:blipFill rotWithShape="1">
          <a:blip r:embed="rId9">
            <a:extLst>
              <a:ext uri="{28A0092B-C50C-407E-A947-70E740481C1C}">
                <a14:useLocalDpi xmlns:a14="http://schemas.microsoft.com/office/drawing/2010/main" val="0"/>
              </a:ext>
            </a:extLst>
          </a:blip>
          <a:srcRect l="7961" r="73567"/>
          <a:stretch/>
        </p:blipFill>
        <p:spPr>
          <a:xfrm rot="16200000">
            <a:off x="10779661" y="404975"/>
            <a:ext cx="2207150" cy="23766468"/>
          </a:xfrm>
          <a:prstGeom prst="rect">
            <a:avLst/>
          </a:prstGeom>
        </p:spPr>
      </p:pic>
      <p:sp>
        <p:nvSpPr>
          <p:cNvPr id="4" name="Rectangle 3"/>
          <p:cNvSpPr/>
          <p:nvPr userDrawn="1"/>
        </p:nvSpPr>
        <p:spPr>
          <a:xfrm>
            <a:off x="3046989" y="12125583"/>
            <a:ext cx="20719479" cy="1266202"/>
          </a:xfrm>
          <a:prstGeom prst="rect">
            <a:avLst/>
          </a:prstGeom>
          <a:solidFill>
            <a:srgbClr val="2C6C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Rectangle 9"/>
          <p:cNvSpPr/>
          <p:nvPr userDrawn="1"/>
        </p:nvSpPr>
        <p:spPr>
          <a:xfrm>
            <a:off x="838375" y="13073241"/>
            <a:ext cx="2466214" cy="318547"/>
          </a:xfrm>
          <a:prstGeom prst="rect">
            <a:avLst/>
          </a:prstGeom>
          <a:solidFill>
            <a:srgbClr val="2C6C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Rectangle 10"/>
          <p:cNvSpPr/>
          <p:nvPr userDrawn="1"/>
        </p:nvSpPr>
        <p:spPr>
          <a:xfrm>
            <a:off x="2472322" y="13190907"/>
            <a:ext cx="1337763" cy="167511"/>
          </a:xfrm>
          <a:prstGeom prst="rect">
            <a:avLst/>
          </a:prstGeom>
          <a:solidFill>
            <a:srgbClr val="2C6CA8"/>
          </a:solidFill>
          <a:ln>
            <a:solidFill>
              <a:srgbClr val="2C6C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33" name="Picture 32"/>
          <p:cNvPicPr>
            <a:picLocks noChangeAspect="1"/>
          </p:cNvPicPr>
          <p:nvPr userDrawn="1"/>
        </p:nvPicPr>
        <p:blipFill rotWithShape="1">
          <a:blip r:embed="rId8">
            <a:extLst>
              <a:ext uri="{28A0092B-C50C-407E-A947-70E740481C1C}">
                <a14:useLocalDpi xmlns:a14="http://schemas.microsoft.com/office/drawing/2010/main" val="0"/>
              </a:ext>
            </a:extLst>
          </a:blip>
          <a:srcRect l="15000" t="31264" r="17501" b="25042"/>
          <a:stretch/>
        </p:blipFill>
        <p:spPr>
          <a:xfrm>
            <a:off x="710895" y="636717"/>
            <a:ext cx="2949302" cy="1678870"/>
          </a:xfrm>
          <a:prstGeom prst="rect">
            <a:avLst/>
          </a:prstGeom>
        </p:spPr>
      </p:pic>
    </p:spTree>
    <p:extLst>
      <p:ext uri="{BB962C8B-B14F-4D97-AF65-F5344CB8AC3E}">
        <p14:creationId xmlns:p14="http://schemas.microsoft.com/office/powerpoint/2010/main" val="16959594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E29538-DB50-4DCB-AA82-02E96A6B61C8}" type="datetime1">
              <a:rPr lang="en-US" smtClean="0"/>
              <a:t>4/18/17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8616755-8ED0-4063-B354-03703B410D56}" type="datetime1">
              <a:rPr lang="en-US" smtClean="0"/>
              <a:t>4/18/17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7961" r="73567"/>
          <a:stretch/>
        </p:blipFill>
        <p:spPr>
          <a:xfrm rot="16200000">
            <a:off x="10748911" y="374228"/>
            <a:ext cx="2268771" cy="23766343"/>
          </a:xfrm>
          <a:prstGeom prst="rect">
            <a:avLst/>
          </a:prstGeom>
        </p:spPr>
      </p:pic>
      <p:sp>
        <p:nvSpPr>
          <p:cNvPr id="9" name="Slide Number Placeholder 5"/>
          <p:cNvSpPr txBox="1">
            <a:spLocks/>
          </p:cNvSpPr>
          <p:nvPr userDrawn="1"/>
        </p:nvSpPr>
        <p:spPr>
          <a:xfrm>
            <a:off x="-4159131" y="12511733"/>
            <a:ext cx="5347454" cy="711740"/>
          </a:xfrm>
          <a:prstGeom prst="rect">
            <a:avLst/>
          </a:prstGeom>
        </p:spPr>
        <p:txBody>
          <a:bodyPr vert="horz" lIns="121923" tIns="60961" rIns="121923" bIns="60961" rtlCol="0" anchor="ctr"/>
          <a:lstStyle>
            <a:defPPr>
              <a:defRPr lang="en-US"/>
            </a:defPPr>
            <a:lvl1pPr marL="0" algn="r" defTabSz="457200" rtl="0" eaLnBrk="1" latinLnBrk="0" hangingPunct="1">
              <a:defRPr sz="2339"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7AFC90E-8276-4409-9486-97887BD13FEA}" type="slidenum">
              <a:rPr lang="en-US" sz="4267" smtClean="0">
                <a:solidFill>
                  <a:schemeClr val="bg1"/>
                </a:solidFill>
              </a:rPr>
              <a:pPr/>
              <a:t>‹#›</a:t>
            </a:fld>
            <a:endParaRPr lang="en-US" sz="4267" dirty="0">
              <a:solidFill>
                <a:schemeClr val="bg1"/>
              </a:solidFill>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633944" y="3558701"/>
            <a:ext cx="10100747" cy="8482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2031772" y="3558701"/>
            <a:ext cx="10100747" cy="8482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6045515-EC16-4B6F-9756-63E2AB9B453B}" type="datetime1">
              <a:rPr lang="en-US" smtClean="0"/>
              <a:t>4/18/17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37040" y="711741"/>
            <a:ext cx="20498574" cy="258392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637041" y="3277101"/>
            <a:ext cx="10054327" cy="1606056"/>
          </a:xfrm>
        </p:spPr>
        <p:txBody>
          <a:bodyPr anchor="b"/>
          <a:lstStyle>
            <a:lvl1pPr marL="0" indent="0">
              <a:buNone/>
              <a:defRPr sz="4678" b="1"/>
            </a:lvl1pPr>
            <a:lvl2pPr marL="891220" indent="0">
              <a:buNone/>
              <a:defRPr sz="3899" b="1"/>
            </a:lvl2pPr>
            <a:lvl3pPr marL="1782440" indent="0">
              <a:buNone/>
              <a:defRPr sz="3509" b="1"/>
            </a:lvl3pPr>
            <a:lvl4pPr marL="2673660" indent="0">
              <a:buNone/>
              <a:defRPr sz="3119" b="1"/>
            </a:lvl4pPr>
            <a:lvl5pPr marL="3564880" indent="0">
              <a:buNone/>
              <a:defRPr sz="3119" b="1"/>
            </a:lvl5pPr>
            <a:lvl6pPr marL="4456100" indent="0">
              <a:buNone/>
              <a:defRPr sz="3119" b="1"/>
            </a:lvl6pPr>
            <a:lvl7pPr marL="5347320" indent="0">
              <a:buNone/>
              <a:defRPr sz="3119" b="1"/>
            </a:lvl7pPr>
            <a:lvl8pPr marL="6238540" indent="0">
              <a:buNone/>
              <a:defRPr sz="3119" b="1"/>
            </a:lvl8pPr>
            <a:lvl9pPr marL="7129760" indent="0">
              <a:buNone/>
              <a:defRPr sz="3119" b="1"/>
            </a:lvl9pPr>
          </a:lstStyle>
          <a:p>
            <a:pPr lvl="0"/>
            <a:r>
              <a:rPr lang="en-US" smtClean="0"/>
              <a:t>Click to edit Master text styles</a:t>
            </a:r>
          </a:p>
        </p:txBody>
      </p:sp>
      <p:sp>
        <p:nvSpPr>
          <p:cNvPr id="4" name="Content Placeholder 3"/>
          <p:cNvSpPr>
            <a:spLocks noGrp="1"/>
          </p:cNvSpPr>
          <p:nvPr>
            <p:ph sz="half" idx="2"/>
          </p:nvPr>
        </p:nvSpPr>
        <p:spPr>
          <a:xfrm>
            <a:off x="1637041" y="4883157"/>
            <a:ext cx="10054327" cy="71823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2031772" y="3277101"/>
            <a:ext cx="10103842" cy="1606056"/>
          </a:xfrm>
        </p:spPr>
        <p:txBody>
          <a:bodyPr anchor="b"/>
          <a:lstStyle>
            <a:lvl1pPr marL="0" indent="0">
              <a:buNone/>
              <a:defRPr sz="4678" b="1"/>
            </a:lvl1pPr>
            <a:lvl2pPr marL="891220" indent="0">
              <a:buNone/>
              <a:defRPr sz="3899" b="1"/>
            </a:lvl2pPr>
            <a:lvl3pPr marL="1782440" indent="0">
              <a:buNone/>
              <a:defRPr sz="3509" b="1"/>
            </a:lvl3pPr>
            <a:lvl4pPr marL="2673660" indent="0">
              <a:buNone/>
              <a:defRPr sz="3119" b="1"/>
            </a:lvl4pPr>
            <a:lvl5pPr marL="3564880" indent="0">
              <a:buNone/>
              <a:defRPr sz="3119" b="1"/>
            </a:lvl5pPr>
            <a:lvl6pPr marL="4456100" indent="0">
              <a:buNone/>
              <a:defRPr sz="3119" b="1"/>
            </a:lvl6pPr>
            <a:lvl7pPr marL="5347320" indent="0">
              <a:buNone/>
              <a:defRPr sz="3119" b="1"/>
            </a:lvl7pPr>
            <a:lvl8pPr marL="6238540" indent="0">
              <a:buNone/>
              <a:defRPr sz="3119" b="1"/>
            </a:lvl8pPr>
            <a:lvl9pPr marL="7129760" indent="0">
              <a:buNone/>
              <a:defRPr sz="3119" b="1"/>
            </a:lvl9pPr>
          </a:lstStyle>
          <a:p>
            <a:pPr lvl="0"/>
            <a:r>
              <a:rPr lang="en-US" smtClean="0"/>
              <a:t>Click to edit Master text styles</a:t>
            </a:r>
          </a:p>
        </p:txBody>
      </p:sp>
      <p:sp>
        <p:nvSpPr>
          <p:cNvPr id="6" name="Content Placeholder 5"/>
          <p:cNvSpPr>
            <a:spLocks noGrp="1"/>
          </p:cNvSpPr>
          <p:nvPr>
            <p:ph sz="quarter" idx="4"/>
          </p:nvPr>
        </p:nvSpPr>
        <p:spPr>
          <a:xfrm>
            <a:off x="12031772" y="4883157"/>
            <a:ext cx="10103842" cy="71823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330270-8752-4EC4-92D9-3FE80747DFA2}" type="datetime1">
              <a:rPr lang="en-US" smtClean="0"/>
              <a:t>4/18/17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D8D45A-846A-4BD0-97F9-C974993AA88A}" type="datetime1">
              <a:rPr lang="en-US" smtClean="0"/>
              <a:t>4/18/17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7F0EA4-A824-4DF7-A402-8B5D2559A003}" type="datetime1">
              <a:rPr lang="en-US" smtClean="0"/>
              <a:t>4/18/17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37041" y="891222"/>
            <a:ext cx="7665302" cy="3119279"/>
          </a:xfrm>
        </p:spPr>
        <p:txBody>
          <a:bodyPr anchor="b"/>
          <a:lstStyle>
            <a:lvl1pPr>
              <a:defRPr sz="6238"/>
            </a:lvl1pPr>
          </a:lstStyle>
          <a:p>
            <a:r>
              <a:rPr lang="en-US" smtClean="0"/>
              <a:t>Click to edit Master title style</a:t>
            </a:r>
            <a:endParaRPr lang="en-US" dirty="0"/>
          </a:p>
        </p:txBody>
      </p:sp>
      <p:sp>
        <p:nvSpPr>
          <p:cNvPr id="3" name="Content Placeholder 2"/>
          <p:cNvSpPr>
            <a:spLocks noGrp="1"/>
          </p:cNvSpPr>
          <p:nvPr>
            <p:ph idx="1"/>
          </p:nvPr>
        </p:nvSpPr>
        <p:spPr>
          <a:xfrm>
            <a:off x="10103842" y="1924794"/>
            <a:ext cx="12031772" cy="9500185"/>
          </a:xfrm>
        </p:spPr>
        <p:txBody>
          <a:bodyPr/>
          <a:lstStyle>
            <a:lvl1pPr>
              <a:defRPr sz="6238"/>
            </a:lvl1pPr>
            <a:lvl2pPr>
              <a:defRPr sz="5458"/>
            </a:lvl2pPr>
            <a:lvl3pPr>
              <a:defRPr sz="4678"/>
            </a:lvl3pPr>
            <a:lvl4pPr>
              <a:defRPr sz="3899"/>
            </a:lvl4pPr>
            <a:lvl5pPr>
              <a:defRPr sz="3899"/>
            </a:lvl5pPr>
            <a:lvl6pPr>
              <a:defRPr sz="3899"/>
            </a:lvl6pPr>
            <a:lvl7pPr>
              <a:defRPr sz="3899"/>
            </a:lvl7pPr>
            <a:lvl8pPr>
              <a:defRPr sz="3899"/>
            </a:lvl8pPr>
            <a:lvl9pPr>
              <a:defRPr sz="389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637041" y="4010501"/>
            <a:ext cx="7665302" cy="7429950"/>
          </a:xfrm>
        </p:spPr>
        <p:txBody>
          <a:bodyPr/>
          <a:lstStyle>
            <a:lvl1pPr marL="0" indent="0">
              <a:buNone/>
              <a:defRPr sz="3119"/>
            </a:lvl1pPr>
            <a:lvl2pPr marL="891220" indent="0">
              <a:buNone/>
              <a:defRPr sz="2729"/>
            </a:lvl2pPr>
            <a:lvl3pPr marL="1782440" indent="0">
              <a:buNone/>
              <a:defRPr sz="2339"/>
            </a:lvl3pPr>
            <a:lvl4pPr marL="2673660" indent="0">
              <a:buNone/>
              <a:defRPr sz="1949"/>
            </a:lvl4pPr>
            <a:lvl5pPr marL="3564880" indent="0">
              <a:buNone/>
              <a:defRPr sz="1949"/>
            </a:lvl5pPr>
            <a:lvl6pPr marL="4456100" indent="0">
              <a:buNone/>
              <a:defRPr sz="1949"/>
            </a:lvl6pPr>
            <a:lvl7pPr marL="5347320" indent="0">
              <a:buNone/>
              <a:defRPr sz="1949"/>
            </a:lvl7pPr>
            <a:lvl8pPr marL="6238540" indent="0">
              <a:buNone/>
              <a:defRPr sz="1949"/>
            </a:lvl8pPr>
            <a:lvl9pPr marL="7129760" indent="0">
              <a:buNone/>
              <a:defRPr sz="1949"/>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380C9D-CBF6-42EF-8987-71BA080627CD}" type="datetime1">
              <a:rPr lang="en-US" smtClean="0"/>
              <a:t>4/18/17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37041" y="891222"/>
            <a:ext cx="7665302" cy="3119279"/>
          </a:xfrm>
        </p:spPr>
        <p:txBody>
          <a:bodyPr anchor="b"/>
          <a:lstStyle>
            <a:lvl1pPr>
              <a:defRPr sz="6238"/>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103842" y="1924794"/>
            <a:ext cx="12031772" cy="9500185"/>
          </a:xfrm>
        </p:spPr>
        <p:txBody>
          <a:bodyPr anchor="t"/>
          <a:lstStyle>
            <a:lvl1pPr marL="0" indent="0">
              <a:buNone/>
              <a:defRPr sz="6238"/>
            </a:lvl1pPr>
            <a:lvl2pPr marL="891220" indent="0">
              <a:buNone/>
              <a:defRPr sz="5458"/>
            </a:lvl2pPr>
            <a:lvl3pPr marL="1782440" indent="0">
              <a:buNone/>
              <a:defRPr sz="4678"/>
            </a:lvl3pPr>
            <a:lvl4pPr marL="2673660" indent="0">
              <a:buNone/>
              <a:defRPr sz="3899"/>
            </a:lvl4pPr>
            <a:lvl5pPr marL="3564880" indent="0">
              <a:buNone/>
              <a:defRPr sz="3899"/>
            </a:lvl5pPr>
            <a:lvl6pPr marL="4456100" indent="0">
              <a:buNone/>
              <a:defRPr sz="3899"/>
            </a:lvl6pPr>
            <a:lvl7pPr marL="5347320" indent="0">
              <a:buNone/>
              <a:defRPr sz="3899"/>
            </a:lvl7pPr>
            <a:lvl8pPr marL="6238540" indent="0">
              <a:buNone/>
              <a:defRPr sz="3899"/>
            </a:lvl8pPr>
            <a:lvl9pPr marL="7129760" indent="0">
              <a:buNone/>
              <a:defRPr sz="3899"/>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37041" y="4010501"/>
            <a:ext cx="7665302" cy="7429950"/>
          </a:xfrm>
        </p:spPr>
        <p:txBody>
          <a:bodyPr/>
          <a:lstStyle>
            <a:lvl1pPr marL="0" indent="0">
              <a:buNone/>
              <a:defRPr sz="3119"/>
            </a:lvl1pPr>
            <a:lvl2pPr marL="891220" indent="0">
              <a:buNone/>
              <a:defRPr sz="2729"/>
            </a:lvl2pPr>
            <a:lvl3pPr marL="1782440" indent="0">
              <a:buNone/>
              <a:defRPr sz="2339"/>
            </a:lvl3pPr>
            <a:lvl4pPr marL="2673660" indent="0">
              <a:buNone/>
              <a:defRPr sz="1949"/>
            </a:lvl4pPr>
            <a:lvl5pPr marL="3564880" indent="0">
              <a:buNone/>
              <a:defRPr sz="1949"/>
            </a:lvl5pPr>
            <a:lvl6pPr marL="4456100" indent="0">
              <a:buNone/>
              <a:defRPr sz="1949"/>
            </a:lvl6pPr>
            <a:lvl7pPr marL="5347320" indent="0">
              <a:buNone/>
              <a:defRPr sz="1949"/>
            </a:lvl7pPr>
            <a:lvl8pPr marL="6238540" indent="0">
              <a:buNone/>
              <a:defRPr sz="1949"/>
            </a:lvl8pPr>
            <a:lvl9pPr marL="7129760" indent="0">
              <a:buNone/>
              <a:defRPr sz="1949"/>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A1AFB0-C155-48EC-8BA8-CCD1EB702E7C}" type="datetime1">
              <a:rPr lang="en-US" smtClean="0"/>
              <a:t>4/18/17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33945" y="711741"/>
            <a:ext cx="20498574" cy="25839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633945" y="3558701"/>
            <a:ext cx="20498574" cy="84820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633944" y="12390470"/>
            <a:ext cx="5347454" cy="711740"/>
          </a:xfrm>
          <a:prstGeom prst="rect">
            <a:avLst/>
          </a:prstGeom>
        </p:spPr>
        <p:txBody>
          <a:bodyPr vert="horz" lIns="91440" tIns="45720" rIns="91440" bIns="45720" rtlCol="0" anchor="ctr"/>
          <a:lstStyle>
            <a:lvl1pPr algn="l">
              <a:defRPr sz="2339">
                <a:solidFill>
                  <a:schemeClr val="tx1">
                    <a:tint val="75000"/>
                  </a:schemeClr>
                </a:solidFill>
              </a:defRPr>
            </a:lvl1pPr>
          </a:lstStyle>
          <a:p>
            <a:fld id="{C5D6F499-0F42-43CC-94B7-308DA7B9533A}" type="datetime1">
              <a:rPr lang="en-US" smtClean="0"/>
              <a:t>4/18/17</a:t>
            </a:fld>
            <a:endParaRPr lang="en-US"/>
          </a:p>
        </p:txBody>
      </p:sp>
      <p:sp>
        <p:nvSpPr>
          <p:cNvPr id="5" name="Footer Placeholder 4"/>
          <p:cNvSpPr>
            <a:spLocks noGrp="1"/>
          </p:cNvSpPr>
          <p:nvPr>
            <p:ph type="ftr" sz="quarter" idx="3"/>
          </p:nvPr>
        </p:nvSpPr>
        <p:spPr>
          <a:xfrm>
            <a:off x="7872641" y="12390470"/>
            <a:ext cx="8021181" cy="711740"/>
          </a:xfrm>
          <a:prstGeom prst="rect">
            <a:avLst/>
          </a:prstGeom>
        </p:spPr>
        <p:txBody>
          <a:bodyPr vert="horz" lIns="91440" tIns="45720" rIns="91440" bIns="45720" rtlCol="0" anchor="ctr"/>
          <a:lstStyle>
            <a:lvl1pPr algn="ctr">
              <a:defRPr sz="2339">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6785065" y="12390470"/>
            <a:ext cx="5347454" cy="711740"/>
          </a:xfrm>
          <a:prstGeom prst="rect">
            <a:avLst/>
          </a:prstGeom>
        </p:spPr>
        <p:txBody>
          <a:bodyPr vert="horz" lIns="91440" tIns="45720" rIns="91440" bIns="45720" rtlCol="0" anchor="ctr"/>
          <a:lstStyle>
            <a:lvl1pPr algn="r">
              <a:defRPr sz="2339">
                <a:solidFill>
                  <a:schemeClr val="tx1">
                    <a:tint val="75000"/>
                  </a:schemeClr>
                </a:solidFill>
              </a:defRPr>
            </a:lvl1pPr>
          </a:lstStyle>
          <a:p>
            <a:fld id="{E7AFC90E-8276-4409-9486-97887BD13FEA}" type="slidenum">
              <a:rPr lang="en-US" smtClean="0"/>
              <a:t>‹#›</a:t>
            </a:fld>
            <a:endParaRPr lang="en-US"/>
          </a:p>
        </p:txBody>
      </p:sp>
    </p:spTree>
    <p:extLst>
      <p:ext uri="{BB962C8B-B14F-4D97-AF65-F5344CB8AC3E}">
        <p14:creationId xmlns:p14="http://schemas.microsoft.com/office/powerpoint/2010/main" val="532680989"/>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Lst>
  <p:hf hdr="0" ftr="0" dt="0"/>
  <p:txStyles>
    <p:titleStyle>
      <a:lvl1pPr algn="l" defTabSz="1782440" rtl="0" eaLnBrk="1" latinLnBrk="0" hangingPunct="1">
        <a:lnSpc>
          <a:spcPct val="90000"/>
        </a:lnSpc>
        <a:spcBef>
          <a:spcPct val="0"/>
        </a:spcBef>
        <a:buNone/>
        <a:defRPr sz="8577" kern="1200">
          <a:solidFill>
            <a:schemeClr val="tx1"/>
          </a:solidFill>
          <a:latin typeface="+mj-lt"/>
          <a:ea typeface="+mj-ea"/>
          <a:cs typeface="+mj-cs"/>
        </a:defRPr>
      </a:lvl1pPr>
    </p:titleStyle>
    <p:bodyStyle>
      <a:lvl1pPr marL="445610" indent="-445610" algn="l" defTabSz="1782440" rtl="0" eaLnBrk="1" latinLnBrk="0" hangingPunct="1">
        <a:lnSpc>
          <a:spcPct val="90000"/>
        </a:lnSpc>
        <a:spcBef>
          <a:spcPts val="1949"/>
        </a:spcBef>
        <a:buFont typeface="Arial" panose="020B0604020202020204" pitchFamily="34" charset="0"/>
        <a:buChar char="•"/>
        <a:defRPr sz="5458" kern="1200">
          <a:solidFill>
            <a:schemeClr val="tx1"/>
          </a:solidFill>
          <a:latin typeface="+mn-lt"/>
          <a:ea typeface="+mn-ea"/>
          <a:cs typeface="+mn-cs"/>
        </a:defRPr>
      </a:lvl1pPr>
      <a:lvl2pPr marL="1336830" indent="-445610" algn="l" defTabSz="1782440" rtl="0" eaLnBrk="1" latinLnBrk="0" hangingPunct="1">
        <a:lnSpc>
          <a:spcPct val="90000"/>
        </a:lnSpc>
        <a:spcBef>
          <a:spcPts val="975"/>
        </a:spcBef>
        <a:buFont typeface="Arial" panose="020B0604020202020204" pitchFamily="34" charset="0"/>
        <a:buChar char="•"/>
        <a:defRPr sz="4678" kern="1200">
          <a:solidFill>
            <a:schemeClr val="tx1"/>
          </a:solidFill>
          <a:latin typeface="+mn-lt"/>
          <a:ea typeface="+mn-ea"/>
          <a:cs typeface="+mn-cs"/>
        </a:defRPr>
      </a:lvl2pPr>
      <a:lvl3pPr marL="2228050" indent="-445610" algn="l" defTabSz="1782440" rtl="0" eaLnBrk="1" latinLnBrk="0" hangingPunct="1">
        <a:lnSpc>
          <a:spcPct val="90000"/>
        </a:lnSpc>
        <a:spcBef>
          <a:spcPts val="975"/>
        </a:spcBef>
        <a:buFont typeface="Arial" panose="020B0604020202020204" pitchFamily="34" charset="0"/>
        <a:buChar char="•"/>
        <a:defRPr sz="3899" kern="1200">
          <a:solidFill>
            <a:schemeClr val="tx1"/>
          </a:solidFill>
          <a:latin typeface="+mn-lt"/>
          <a:ea typeface="+mn-ea"/>
          <a:cs typeface="+mn-cs"/>
        </a:defRPr>
      </a:lvl3pPr>
      <a:lvl4pPr marL="311927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4pPr>
      <a:lvl5pPr marL="401049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5pPr>
      <a:lvl6pPr marL="490171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6pPr>
      <a:lvl7pPr marL="579293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7pPr>
      <a:lvl8pPr marL="668415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8pPr>
      <a:lvl9pPr marL="757537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9pPr>
    </p:bodyStyle>
    <p:otherStyle>
      <a:defPPr>
        <a:defRPr lang="en-US"/>
      </a:defPPr>
      <a:lvl1pPr marL="0" algn="l" defTabSz="1782440" rtl="0" eaLnBrk="1" latinLnBrk="0" hangingPunct="1">
        <a:defRPr sz="3509" kern="1200">
          <a:solidFill>
            <a:schemeClr val="tx1"/>
          </a:solidFill>
          <a:latin typeface="+mn-lt"/>
          <a:ea typeface="+mn-ea"/>
          <a:cs typeface="+mn-cs"/>
        </a:defRPr>
      </a:lvl1pPr>
      <a:lvl2pPr marL="891220" algn="l" defTabSz="1782440" rtl="0" eaLnBrk="1" latinLnBrk="0" hangingPunct="1">
        <a:defRPr sz="3509" kern="1200">
          <a:solidFill>
            <a:schemeClr val="tx1"/>
          </a:solidFill>
          <a:latin typeface="+mn-lt"/>
          <a:ea typeface="+mn-ea"/>
          <a:cs typeface="+mn-cs"/>
        </a:defRPr>
      </a:lvl2pPr>
      <a:lvl3pPr marL="1782440" algn="l" defTabSz="1782440" rtl="0" eaLnBrk="1" latinLnBrk="0" hangingPunct="1">
        <a:defRPr sz="3509" kern="1200">
          <a:solidFill>
            <a:schemeClr val="tx1"/>
          </a:solidFill>
          <a:latin typeface="+mn-lt"/>
          <a:ea typeface="+mn-ea"/>
          <a:cs typeface="+mn-cs"/>
        </a:defRPr>
      </a:lvl3pPr>
      <a:lvl4pPr marL="2673660" algn="l" defTabSz="1782440" rtl="0" eaLnBrk="1" latinLnBrk="0" hangingPunct="1">
        <a:defRPr sz="3509" kern="1200">
          <a:solidFill>
            <a:schemeClr val="tx1"/>
          </a:solidFill>
          <a:latin typeface="+mn-lt"/>
          <a:ea typeface="+mn-ea"/>
          <a:cs typeface="+mn-cs"/>
        </a:defRPr>
      </a:lvl4pPr>
      <a:lvl5pPr marL="3564880" algn="l" defTabSz="1782440" rtl="0" eaLnBrk="1" latinLnBrk="0" hangingPunct="1">
        <a:defRPr sz="3509" kern="1200">
          <a:solidFill>
            <a:schemeClr val="tx1"/>
          </a:solidFill>
          <a:latin typeface="+mn-lt"/>
          <a:ea typeface="+mn-ea"/>
          <a:cs typeface="+mn-cs"/>
        </a:defRPr>
      </a:lvl5pPr>
      <a:lvl6pPr marL="4456100" algn="l" defTabSz="1782440" rtl="0" eaLnBrk="1" latinLnBrk="0" hangingPunct="1">
        <a:defRPr sz="3509" kern="1200">
          <a:solidFill>
            <a:schemeClr val="tx1"/>
          </a:solidFill>
          <a:latin typeface="+mn-lt"/>
          <a:ea typeface="+mn-ea"/>
          <a:cs typeface="+mn-cs"/>
        </a:defRPr>
      </a:lvl6pPr>
      <a:lvl7pPr marL="5347320" algn="l" defTabSz="1782440" rtl="0" eaLnBrk="1" latinLnBrk="0" hangingPunct="1">
        <a:defRPr sz="3509" kern="1200">
          <a:solidFill>
            <a:schemeClr val="tx1"/>
          </a:solidFill>
          <a:latin typeface="+mn-lt"/>
          <a:ea typeface="+mn-ea"/>
          <a:cs typeface="+mn-cs"/>
        </a:defRPr>
      </a:lvl7pPr>
      <a:lvl8pPr marL="6238540" algn="l" defTabSz="1782440" rtl="0" eaLnBrk="1" latinLnBrk="0" hangingPunct="1">
        <a:defRPr sz="3509" kern="1200">
          <a:solidFill>
            <a:schemeClr val="tx1"/>
          </a:solidFill>
          <a:latin typeface="+mn-lt"/>
          <a:ea typeface="+mn-ea"/>
          <a:cs typeface="+mn-cs"/>
        </a:defRPr>
      </a:lvl8pPr>
      <a:lvl9pPr marL="7129760" algn="l" defTabSz="1782440" rtl="0" eaLnBrk="1" latinLnBrk="0" hangingPunct="1">
        <a:defRPr sz="35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0.tmp"/><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1" Type="http://schemas.openxmlformats.org/officeDocument/2006/relationships/slideLayout" Target="../slideLayouts/slideLayout3.xml"/><Relationship Id="rId2"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87032" y="942456"/>
            <a:ext cx="9992362" cy="4032129"/>
          </a:xfrm>
          <a:prstGeom prst="rect">
            <a:avLst/>
          </a:prstGeom>
          <a:noFill/>
        </p:spPr>
        <p:txBody>
          <a:bodyPr wrap="square" rtlCol="0">
            <a:spAutoFit/>
          </a:bodyPr>
          <a:lstStyle/>
          <a:p>
            <a:pPr algn="ctr"/>
            <a:r>
              <a:rPr lang="en-US" sz="12801" dirty="0" smtClean="0">
                <a:solidFill>
                  <a:srgbClr val="0070C0"/>
                </a:solidFill>
              </a:rPr>
              <a:t>Antianginal drugs</a:t>
            </a:r>
            <a:endParaRPr lang="en-US" sz="12801" dirty="0">
              <a:solidFill>
                <a:srgbClr val="0070C0"/>
              </a:solidFill>
            </a:endParaRPr>
          </a:p>
        </p:txBody>
      </p:sp>
      <p:sp>
        <p:nvSpPr>
          <p:cNvPr id="3" name="TextBox 2"/>
          <p:cNvSpPr txBox="1"/>
          <p:nvPr/>
        </p:nvSpPr>
        <p:spPr>
          <a:xfrm>
            <a:off x="1017504" y="8365542"/>
            <a:ext cx="9992362" cy="2308324"/>
          </a:xfrm>
          <a:prstGeom prst="rect">
            <a:avLst/>
          </a:prstGeom>
          <a:noFill/>
        </p:spPr>
        <p:txBody>
          <a:bodyPr wrap="square" rtlCol="0">
            <a:spAutoFit/>
          </a:bodyPr>
          <a:lstStyle/>
          <a:p>
            <a:pPr marL="685800" marR="0" lvl="0" indent="-685800" defTabSz="914400" eaLnBrk="1" fontAlgn="auto" latinLnBrk="0" hangingPunct="1">
              <a:lnSpc>
                <a:spcPct val="100000"/>
              </a:lnSpc>
              <a:spcBef>
                <a:spcPts val="0"/>
              </a:spcBef>
              <a:spcAft>
                <a:spcPts val="0"/>
              </a:spcAft>
              <a:buClrTx/>
              <a:buSzTx/>
              <a:buFont typeface="Arial" charset="0"/>
              <a:buChar char="•"/>
              <a:tabLst/>
              <a:defRPr/>
            </a:pPr>
            <a:r>
              <a:rPr lang="en-US" sz="4800" dirty="0" smtClean="0">
                <a:solidFill>
                  <a:schemeClr val="accent4">
                    <a:lumMod val="75000"/>
                  </a:schemeClr>
                </a:solidFill>
              </a:rPr>
              <a:t>Summary. </a:t>
            </a:r>
            <a:r>
              <a:rPr lang="en-US" sz="2000" dirty="0" smtClean="0">
                <a:solidFill>
                  <a:schemeClr val="bg1">
                    <a:lumMod val="50000"/>
                  </a:schemeClr>
                </a:solidFill>
              </a:rPr>
              <a:t>(Slides 2-6) </a:t>
            </a:r>
          </a:p>
          <a:p>
            <a:pPr marL="685800" marR="0" lvl="0" indent="-685800" defTabSz="914400" eaLnBrk="1" fontAlgn="auto" latinLnBrk="0" hangingPunct="1">
              <a:lnSpc>
                <a:spcPct val="100000"/>
              </a:lnSpc>
              <a:spcBef>
                <a:spcPts val="0"/>
              </a:spcBef>
              <a:spcAft>
                <a:spcPts val="0"/>
              </a:spcAft>
              <a:buClrTx/>
              <a:buSzTx/>
              <a:buFont typeface="Arial" charset="0"/>
              <a:buChar char="•"/>
              <a:tabLst/>
              <a:defRPr/>
            </a:pPr>
            <a:r>
              <a:rPr lang="en-US" sz="4800" dirty="0" smtClean="0">
                <a:solidFill>
                  <a:schemeClr val="accent4">
                    <a:lumMod val="75000"/>
                  </a:schemeClr>
                </a:solidFill>
              </a:rPr>
              <a:t>MCQs. </a:t>
            </a:r>
            <a:r>
              <a:rPr lang="en-US" sz="2000" dirty="0" smtClean="0">
                <a:solidFill>
                  <a:schemeClr val="bg1">
                    <a:lumMod val="50000"/>
                  </a:schemeClr>
                </a:solidFill>
              </a:rPr>
              <a:t>(Slides 7 and 8)</a:t>
            </a:r>
          </a:p>
          <a:p>
            <a:pPr marL="685800" marR="0" lvl="0" indent="-685800" defTabSz="914400" eaLnBrk="1" fontAlgn="auto" latinLnBrk="0" hangingPunct="1">
              <a:lnSpc>
                <a:spcPct val="100000"/>
              </a:lnSpc>
              <a:spcBef>
                <a:spcPts val="0"/>
              </a:spcBef>
              <a:spcAft>
                <a:spcPts val="0"/>
              </a:spcAft>
              <a:buClrTx/>
              <a:buSzTx/>
              <a:buFont typeface="Arial" charset="0"/>
              <a:buChar char="•"/>
              <a:tabLst/>
              <a:defRPr/>
            </a:pPr>
            <a:r>
              <a:rPr lang="en-US" sz="4800" dirty="0" smtClean="0">
                <a:solidFill>
                  <a:schemeClr val="accent4">
                    <a:lumMod val="75000"/>
                  </a:schemeClr>
                </a:solidFill>
              </a:rPr>
              <a:t>SAQ. </a:t>
            </a:r>
            <a:r>
              <a:rPr lang="en-US" sz="2000" dirty="0" smtClean="0">
                <a:solidFill>
                  <a:schemeClr val="bg1">
                    <a:lumMod val="50000"/>
                  </a:schemeClr>
                </a:solidFill>
              </a:rPr>
              <a:t>(slide 9)</a:t>
            </a:r>
            <a:endParaRPr lang="en-US" sz="2000" dirty="0">
              <a:solidFill>
                <a:schemeClr val="bg1">
                  <a:lumMod val="50000"/>
                </a:schemeClr>
              </a:solidFill>
            </a:endParaRPr>
          </a:p>
        </p:txBody>
      </p:sp>
      <p:sp>
        <p:nvSpPr>
          <p:cNvPr id="5" name="TextBox 4"/>
          <p:cNvSpPr txBox="1"/>
          <p:nvPr/>
        </p:nvSpPr>
        <p:spPr>
          <a:xfrm>
            <a:off x="17096509" y="9224247"/>
            <a:ext cx="3971758" cy="64018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algn="ctr" defTabSz="457200" rtl="1" eaLnBrk="1" latinLnBrk="0" hangingPunct="1"/>
            <a:r>
              <a:rPr lang="ar-SA" sz="3600" dirty="0" smtClean="0"/>
              <a:t>المفروض انها حكمة</a:t>
            </a:r>
            <a:r>
              <a:rPr lang="en-US" sz="3600" dirty="0" smtClean="0"/>
              <a:t> </a:t>
            </a:r>
            <a:endParaRPr lang="en-US" sz="3600" dirty="0"/>
          </a:p>
        </p:txBody>
      </p:sp>
    </p:spTree>
    <p:extLst>
      <p:ext uri="{BB962C8B-B14F-4D97-AF65-F5344CB8AC3E}">
        <p14:creationId xmlns:p14="http://schemas.microsoft.com/office/powerpoint/2010/main" val="8058423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5280154"/>
            <a:ext cx="11589487" cy="1446550"/>
          </a:xfrm>
          <a:prstGeom prst="rect">
            <a:avLst/>
          </a:prstGeom>
          <a:noFill/>
        </p:spPr>
        <p:txBody>
          <a:bodyPr wrap="square" rtlCol="0">
            <a:spAutoFit/>
          </a:bodyPr>
          <a:lstStyle/>
          <a:p>
            <a:pPr algn="ctr"/>
            <a:r>
              <a:rPr lang="en-US" sz="8800" dirty="0">
                <a:solidFill>
                  <a:schemeClr val="accent4">
                    <a:lumMod val="75000"/>
                  </a:schemeClr>
                </a:solidFill>
              </a:rPr>
              <a:t>Editing file</a:t>
            </a:r>
          </a:p>
        </p:txBody>
      </p:sp>
    </p:spTree>
    <p:extLst>
      <p:ext uri="{BB962C8B-B14F-4D97-AF65-F5344CB8AC3E}">
        <p14:creationId xmlns:p14="http://schemas.microsoft.com/office/powerpoint/2010/main" val="374721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extLst>
              <p:ext uri="{D42A27DB-BD31-4B8C-83A1-F6EECF244321}">
                <p14:modId xmlns:p14="http://schemas.microsoft.com/office/powerpoint/2010/main" val="1016586331"/>
              </p:ext>
            </p:extLst>
          </p:nvPr>
        </p:nvGraphicFramePr>
        <p:xfrm>
          <a:off x="584881" y="390511"/>
          <a:ext cx="22134241" cy="3223267"/>
        </p:xfrm>
        <a:graphic>
          <a:graphicData uri="http://schemas.openxmlformats.org/drawingml/2006/table">
            <a:tbl>
              <a:tblPr firstRow="1" bandRow="1">
                <a:tableStyleId>{5940675A-B579-460E-94D1-54222C63F5DA}</a:tableStyleId>
              </a:tblPr>
              <a:tblGrid>
                <a:gridCol w="9949766"/>
                <a:gridCol w="7209592"/>
                <a:gridCol w="4974883"/>
              </a:tblGrid>
              <a:tr h="668429">
                <a:tc>
                  <a:txBody>
                    <a:bodyPr/>
                    <a:lstStyle/>
                    <a:p>
                      <a:pPr algn="ctr"/>
                      <a:r>
                        <a:rPr lang="en-US" sz="3100" b="1" dirty="0" smtClean="0">
                          <a:solidFill>
                            <a:schemeClr val="bg1"/>
                          </a:solidFill>
                        </a:rPr>
                        <a:t>Signs and symptoms</a:t>
                      </a:r>
                      <a:endParaRPr lang="en-US" sz="3100" b="1" dirty="0">
                        <a:solidFill>
                          <a:schemeClr val="bg1"/>
                        </a:solidFill>
                      </a:endParaRPr>
                    </a:p>
                  </a:txBody>
                  <a:tcPr marL="178245" marR="178245" marT="89122" marB="89122" anchor="ctr">
                    <a:solidFill>
                      <a:schemeClr val="accent1">
                        <a:lumMod val="75000"/>
                      </a:schemeClr>
                    </a:solidFill>
                  </a:tcPr>
                </a:tc>
                <a:tc>
                  <a:txBody>
                    <a:bodyPr/>
                    <a:lstStyle/>
                    <a:p>
                      <a:pPr algn="ctr"/>
                      <a:r>
                        <a:rPr lang="en-US" sz="3100" b="1" dirty="0" smtClean="0">
                          <a:solidFill>
                            <a:schemeClr val="bg1"/>
                          </a:solidFill>
                        </a:rPr>
                        <a:t>the mechanism of angina pectoris</a:t>
                      </a:r>
                      <a:endParaRPr lang="en-US" sz="3100" b="1" dirty="0">
                        <a:solidFill>
                          <a:schemeClr val="bg1"/>
                        </a:solidFill>
                      </a:endParaRPr>
                    </a:p>
                  </a:txBody>
                  <a:tcPr marL="178245" marR="178245" marT="89122" marB="89122" anchor="ctr">
                    <a:solidFill>
                      <a:schemeClr val="accent1">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100" b="1" dirty="0" smtClean="0">
                          <a:solidFill>
                            <a:schemeClr val="bg1"/>
                          </a:solidFill>
                        </a:rPr>
                        <a:t>Types of angina pectoris:</a:t>
                      </a:r>
                      <a:endParaRPr lang="ar-SA" sz="3100" b="1" dirty="0" smtClean="0">
                        <a:solidFill>
                          <a:schemeClr val="bg1"/>
                        </a:solidFill>
                        <a:latin typeface="+mn-lt"/>
                      </a:endParaRPr>
                    </a:p>
                  </a:txBody>
                  <a:tcPr marL="178245" marR="178245" marT="89122" marB="89122" anchor="ctr">
                    <a:solidFill>
                      <a:schemeClr val="accent1">
                        <a:lumMod val="75000"/>
                      </a:schemeClr>
                    </a:solidFill>
                  </a:tcPr>
                </a:tc>
              </a:tr>
              <a:tr h="2554838">
                <a:tc>
                  <a:txBody>
                    <a:bodyPr/>
                    <a:lstStyle/>
                    <a:p>
                      <a:r>
                        <a:rPr lang="en-US" sz="3100" dirty="0" smtClean="0"/>
                        <a:t>1- </a:t>
                      </a:r>
                      <a:r>
                        <a:rPr lang="en-US" sz="3100" b="1" dirty="0" smtClean="0"/>
                        <a:t>chest pain </a:t>
                      </a:r>
                      <a:r>
                        <a:rPr lang="en-US" sz="3100" dirty="0" smtClean="0"/>
                        <a:t>(varying in severity) caused by ischemia of heart muscle</a:t>
                      </a:r>
                    </a:p>
                    <a:p>
                      <a:r>
                        <a:rPr lang="en-US" sz="3100" dirty="0" smtClean="0"/>
                        <a:t>2- </a:t>
                      </a:r>
                      <a:r>
                        <a:rPr lang="en-US" sz="3100" b="1" dirty="0" smtClean="0"/>
                        <a:t>pain</a:t>
                      </a:r>
                      <a:r>
                        <a:rPr lang="en-US" sz="3100" dirty="0" smtClean="0"/>
                        <a:t> due to the </a:t>
                      </a:r>
                      <a:r>
                        <a:rPr lang="en-US" sz="3100" b="1" dirty="0" smtClean="0"/>
                        <a:t>accumulation</a:t>
                      </a:r>
                      <a:r>
                        <a:rPr lang="en-US" sz="3100" dirty="0" smtClean="0"/>
                        <a:t> of metabolites (K+,PGs, </a:t>
                      </a:r>
                      <a:r>
                        <a:rPr lang="en-US" sz="3100" dirty="0" err="1" smtClean="0"/>
                        <a:t>kinins</a:t>
                      </a:r>
                      <a:r>
                        <a:rPr lang="en-US" sz="3100" dirty="0" smtClean="0"/>
                        <a:t>, adenosine) secondary to ischemia</a:t>
                      </a:r>
                    </a:p>
                    <a:p>
                      <a:r>
                        <a:rPr lang="en-US" sz="3100" dirty="0" smtClean="0"/>
                        <a:t> </a:t>
                      </a:r>
                      <a:r>
                        <a:rPr lang="en-US" sz="3100" b="1" dirty="0" smtClean="0"/>
                        <a:t>3-pain</a:t>
                      </a:r>
                      <a:r>
                        <a:rPr lang="en-US" sz="3100" dirty="0" smtClean="0"/>
                        <a:t> due to either </a:t>
                      </a:r>
                      <a:r>
                        <a:rPr lang="en-US" sz="3100" b="1" dirty="0" smtClean="0"/>
                        <a:t>obstruction</a:t>
                      </a:r>
                      <a:r>
                        <a:rPr lang="en-US" sz="3100" dirty="0" smtClean="0"/>
                        <a:t> or </a:t>
                      </a:r>
                      <a:r>
                        <a:rPr lang="en-US" sz="3100" b="1" dirty="0" smtClean="0"/>
                        <a:t>spasm</a:t>
                      </a:r>
                      <a:endParaRPr lang="en-US" sz="3100" b="1" dirty="0"/>
                    </a:p>
                  </a:txBody>
                  <a:tcPr marL="178245" marR="178245" marT="89122" marB="89122" anchor="ctr"/>
                </a:tc>
                <a:tc>
                  <a:txBody>
                    <a:bodyPr/>
                    <a:lstStyle/>
                    <a:p>
                      <a:r>
                        <a:rPr lang="en-US" sz="3100" dirty="0" smtClean="0"/>
                        <a:t>Is a </a:t>
                      </a:r>
                      <a:r>
                        <a:rPr lang="en-US" sz="3100" b="1" dirty="0" smtClean="0"/>
                        <a:t>consequence</a:t>
                      </a:r>
                      <a:r>
                        <a:rPr lang="en-US" sz="3100" dirty="0" smtClean="0"/>
                        <a:t> of myocardial oxygen demand exceeding myocardial oxygen supply </a:t>
                      </a:r>
                      <a:endParaRPr lang="en-US" sz="3100" dirty="0"/>
                    </a:p>
                  </a:txBody>
                  <a:tcPr marL="178245" marR="178245" marT="89122" marB="89122" anchor="ctr"/>
                </a:tc>
                <a:tc>
                  <a:txBody>
                    <a:bodyPr/>
                    <a:lstStyle/>
                    <a:p>
                      <a:r>
                        <a:rPr lang="en-US" sz="3100" dirty="0" smtClean="0"/>
                        <a:t>1- stable angina </a:t>
                      </a:r>
                    </a:p>
                    <a:p>
                      <a:r>
                        <a:rPr lang="en-US" sz="3100" dirty="0" smtClean="0"/>
                        <a:t>2- variant angina </a:t>
                      </a:r>
                    </a:p>
                    <a:p>
                      <a:r>
                        <a:rPr lang="en-US" sz="3100" dirty="0" smtClean="0"/>
                        <a:t>3- Unstable angina</a:t>
                      </a:r>
                      <a:endParaRPr lang="en-US" sz="3100" dirty="0"/>
                    </a:p>
                  </a:txBody>
                  <a:tcPr marL="178245" marR="178245" marT="89122" marB="89122" anchor="ctr"/>
                </a:tc>
              </a:tr>
            </a:tbl>
          </a:graphicData>
        </a:graphic>
      </p:graphicFrame>
      <p:sp>
        <p:nvSpPr>
          <p:cNvPr id="14" name="Title 1"/>
          <p:cNvSpPr txBox="1">
            <a:spLocks/>
          </p:cNvSpPr>
          <p:nvPr/>
        </p:nvSpPr>
        <p:spPr>
          <a:xfrm>
            <a:off x="319510" y="4013052"/>
            <a:ext cx="14414916" cy="998464"/>
          </a:xfrm>
          <a:prstGeom prst="rect">
            <a:avLst/>
          </a:prstGeom>
        </p:spPr>
        <p:txBody>
          <a:bodyPr/>
          <a:lstStyle>
            <a:lvl1pPr algn="l" defTabSz="1782440" rtl="0" eaLnBrk="1" latinLnBrk="0" hangingPunct="1">
              <a:lnSpc>
                <a:spcPct val="90000"/>
              </a:lnSpc>
              <a:spcBef>
                <a:spcPct val="0"/>
              </a:spcBef>
              <a:buNone/>
              <a:defRPr sz="8577" kern="1200">
                <a:solidFill>
                  <a:schemeClr val="tx1"/>
                </a:solidFill>
                <a:latin typeface="+mj-lt"/>
                <a:ea typeface="+mj-ea"/>
                <a:cs typeface="+mj-cs"/>
              </a:defRPr>
            </a:lvl1pPr>
          </a:lstStyle>
          <a:p>
            <a:r>
              <a:rPr lang="en-US" sz="3509" dirty="0">
                <a:solidFill>
                  <a:srgbClr val="0070C0"/>
                </a:solidFill>
                <a:latin typeface="+mn-lt"/>
              </a:rPr>
              <a:t>What are the determinants of </a:t>
            </a:r>
            <a:r>
              <a:rPr lang="en-US" sz="3509" u="sng" dirty="0">
                <a:solidFill>
                  <a:srgbClr val="0070C0"/>
                </a:solidFill>
                <a:latin typeface="+mn-lt"/>
              </a:rPr>
              <a:t>oxygen </a:t>
            </a:r>
            <a:r>
              <a:rPr lang="en-US" sz="3509" i="1" u="sng" dirty="0">
                <a:solidFill>
                  <a:srgbClr val="0070C0"/>
                </a:solidFill>
                <a:latin typeface="+mn-lt"/>
              </a:rPr>
              <a:t>demand </a:t>
            </a:r>
            <a:r>
              <a:rPr lang="en-US" sz="3509" i="1" dirty="0">
                <a:solidFill>
                  <a:srgbClr val="0070C0"/>
                </a:solidFill>
                <a:latin typeface="+mn-lt"/>
              </a:rPr>
              <a:t>and </a:t>
            </a:r>
            <a:r>
              <a:rPr lang="en-US" sz="3509" i="1" u="sng" dirty="0">
                <a:solidFill>
                  <a:srgbClr val="0070C0"/>
                </a:solidFill>
                <a:latin typeface="+mn-lt"/>
              </a:rPr>
              <a:t>oxygen supply </a:t>
            </a:r>
            <a:r>
              <a:rPr lang="en-US" sz="3509" dirty="0">
                <a:solidFill>
                  <a:srgbClr val="0070C0"/>
                </a:solidFill>
                <a:latin typeface="+mn-lt"/>
              </a:rPr>
              <a:t>?  </a:t>
            </a:r>
            <a:endParaRPr lang="ar-SA" sz="3509" dirty="0">
              <a:solidFill>
                <a:srgbClr val="0070C0"/>
              </a:solidFill>
              <a:latin typeface="+mn-lt"/>
            </a:endParaRPr>
          </a:p>
        </p:txBody>
      </p:sp>
      <p:pic>
        <p:nvPicPr>
          <p:cNvPr id="15" name="Picture 14"/>
          <p:cNvPicPr>
            <a:picLocks noChangeAspect="1"/>
          </p:cNvPicPr>
          <p:nvPr/>
        </p:nvPicPr>
        <p:blipFill rotWithShape="1">
          <a:blip r:embed="rId2" cstate="print">
            <a:extLst>
              <a:ext uri="{28A0092B-C50C-407E-A947-70E740481C1C}">
                <a14:useLocalDpi xmlns:a14="http://schemas.microsoft.com/office/drawing/2010/main" val="0"/>
              </a:ext>
            </a:extLst>
          </a:blip>
          <a:srcRect l="2480" t="22142" b="25131"/>
          <a:stretch/>
        </p:blipFill>
        <p:spPr>
          <a:xfrm>
            <a:off x="11413234" y="4699588"/>
            <a:ext cx="12051453" cy="5224492"/>
          </a:xfrm>
          <a:prstGeom prst="rect">
            <a:avLst/>
          </a:prstGeom>
        </p:spPr>
      </p:pic>
      <p:pic>
        <p:nvPicPr>
          <p:cNvPr id="16" name="Content Placeholder 5" descr="Screen Clipping"/>
          <p:cNvPicPr>
            <a:picLocks noChangeAspect="1"/>
          </p:cNvPicPr>
          <p:nvPr/>
        </p:nvPicPr>
        <p:blipFill rotWithShape="1">
          <a:blip r:embed="rId3">
            <a:extLst>
              <a:ext uri="{28A0092B-C50C-407E-A947-70E740481C1C}">
                <a14:useLocalDpi xmlns:a14="http://schemas.microsoft.com/office/drawing/2010/main" val="0"/>
              </a:ext>
            </a:extLst>
          </a:blip>
          <a:srcRect l="3891" t="1961" r="1163" b="8317"/>
          <a:stretch/>
        </p:blipFill>
        <p:spPr>
          <a:xfrm>
            <a:off x="319510" y="4699586"/>
            <a:ext cx="11093724" cy="5224492"/>
          </a:xfrm>
          <a:prstGeom prst="rect">
            <a:avLst/>
          </a:prstGeom>
        </p:spPr>
      </p:pic>
      <p:cxnSp>
        <p:nvCxnSpPr>
          <p:cNvPr id="17" name="Straight Connector 16"/>
          <p:cNvCxnSpPr/>
          <p:nvPr/>
        </p:nvCxnSpPr>
        <p:spPr>
          <a:xfrm>
            <a:off x="11413234" y="4699588"/>
            <a:ext cx="0" cy="5224492"/>
          </a:xfrm>
          <a:prstGeom prst="line">
            <a:avLst/>
          </a:prstGeom>
        </p:spPr>
        <p:style>
          <a:lnRef idx="3">
            <a:schemeClr val="accent5"/>
          </a:lnRef>
          <a:fillRef idx="0">
            <a:schemeClr val="accent5"/>
          </a:fillRef>
          <a:effectRef idx="2">
            <a:schemeClr val="accent5"/>
          </a:effectRef>
          <a:fontRef idx="minor">
            <a:schemeClr val="tx1"/>
          </a:fontRef>
        </p:style>
      </p:cxnSp>
      <p:cxnSp>
        <p:nvCxnSpPr>
          <p:cNvPr id="18" name="Straight Connector 17"/>
          <p:cNvCxnSpPr/>
          <p:nvPr/>
        </p:nvCxnSpPr>
        <p:spPr>
          <a:xfrm>
            <a:off x="265" y="9924077"/>
            <a:ext cx="23765933"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19" name="Straight Connector 18"/>
          <p:cNvCxnSpPr/>
          <p:nvPr/>
        </p:nvCxnSpPr>
        <p:spPr>
          <a:xfrm>
            <a:off x="265" y="3991095"/>
            <a:ext cx="23765933" cy="14637"/>
          </a:xfrm>
          <a:prstGeom prst="line">
            <a:avLst/>
          </a:prstGeom>
        </p:spPr>
        <p:style>
          <a:lnRef idx="3">
            <a:schemeClr val="accent4"/>
          </a:lnRef>
          <a:fillRef idx="0">
            <a:schemeClr val="accent4"/>
          </a:fillRef>
          <a:effectRef idx="2">
            <a:schemeClr val="accent4"/>
          </a:effectRef>
          <a:fontRef idx="minor">
            <a:schemeClr val="tx1"/>
          </a:fontRef>
        </p:style>
      </p:cxnSp>
      <p:sp>
        <p:nvSpPr>
          <p:cNvPr id="20" name="TextBox 19"/>
          <p:cNvSpPr txBox="1"/>
          <p:nvPr/>
        </p:nvSpPr>
        <p:spPr>
          <a:xfrm>
            <a:off x="264" y="10114705"/>
            <a:ext cx="5919312" cy="578363"/>
          </a:xfrm>
          <a:prstGeom prst="rect">
            <a:avLst/>
          </a:prstGeom>
          <a:noFill/>
        </p:spPr>
        <p:txBody>
          <a:bodyPr wrap="square" rtlCol="0">
            <a:spAutoFit/>
          </a:bodyPr>
          <a:lstStyle/>
          <a:p>
            <a:pPr defTabSz="3474510">
              <a:lnSpc>
                <a:spcPct val="90000"/>
              </a:lnSpc>
              <a:spcBef>
                <a:spcPct val="0"/>
              </a:spcBef>
            </a:pPr>
            <a:r>
              <a:rPr lang="en-US" sz="3509" dirty="0">
                <a:solidFill>
                  <a:srgbClr val="0070C0"/>
                </a:solidFill>
                <a:ea typeface="+mj-ea"/>
                <a:cs typeface="+mj-cs"/>
              </a:rPr>
              <a:t>Treatment of angina pectoris </a:t>
            </a:r>
          </a:p>
        </p:txBody>
      </p:sp>
      <p:sp>
        <p:nvSpPr>
          <p:cNvPr id="21" name="TextBox 20"/>
          <p:cNvSpPr txBox="1"/>
          <p:nvPr/>
        </p:nvSpPr>
        <p:spPr>
          <a:xfrm>
            <a:off x="1396956" y="11317913"/>
            <a:ext cx="4522621" cy="1297093"/>
          </a:xfrm>
          <a:prstGeom prst="round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3509" b="1" dirty="0">
                <a:solidFill>
                  <a:schemeClr val="tx1"/>
                </a:solidFill>
              </a:rPr>
              <a:t>Agents that improve :</a:t>
            </a:r>
            <a:r>
              <a:rPr lang="en-US" sz="3509" b="1" dirty="0">
                <a:solidFill>
                  <a:schemeClr val="tx1"/>
                </a:solidFill>
                <a:sym typeface="Wingdings" panose="05000000000000000000" pitchFamily="2" charset="2"/>
              </a:rPr>
              <a:t> </a:t>
            </a:r>
            <a:endParaRPr lang="en-US" sz="3509" dirty="0">
              <a:solidFill>
                <a:schemeClr val="tx1"/>
              </a:solidFill>
            </a:endParaRPr>
          </a:p>
        </p:txBody>
      </p:sp>
      <p:graphicFrame>
        <p:nvGraphicFramePr>
          <p:cNvPr id="22" name="Diagram 21"/>
          <p:cNvGraphicFramePr/>
          <p:nvPr>
            <p:extLst>
              <p:ext uri="{D42A27DB-BD31-4B8C-83A1-F6EECF244321}">
                <p14:modId xmlns:p14="http://schemas.microsoft.com/office/powerpoint/2010/main" val="1870304833"/>
              </p:ext>
            </p:extLst>
          </p:nvPr>
        </p:nvGraphicFramePr>
        <p:xfrm>
          <a:off x="7009433" y="10236004"/>
          <a:ext cx="13449043" cy="293280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23" name="Straight Arrow Connector 22"/>
          <p:cNvCxnSpPr/>
          <p:nvPr/>
        </p:nvCxnSpPr>
        <p:spPr>
          <a:xfrm flipV="1">
            <a:off x="5919577" y="11705611"/>
            <a:ext cx="678395" cy="260849"/>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735290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257" y="1"/>
            <a:ext cx="3077124" cy="632353"/>
          </a:xfrm>
          <a:prstGeom prst="rect">
            <a:avLst/>
          </a:prstGeom>
        </p:spPr>
        <p:txBody>
          <a:bodyPr wrap="none">
            <a:spAutoFit/>
          </a:bodyPr>
          <a:lstStyle/>
          <a:p>
            <a:pPr algn="ctr" defTabSz="3474510">
              <a:defRPr/>
            </a:pPr>
            <a:r>
              <a:rPr lang="en-US" sz="3509" dirty="0">
                <a:solidFill>
                  <a:srgbClr val="0070C0"/>
                </a:solidFill>
                <a:ea typeface="+mj-ea"/>
                <a:cs typeface="+mj-cs"/>
              </a:rPr>
              <a:t>Organic</a:t>
            </a:r>
            <a:r>
              <a:rPr lang="en-US" sz="3509" dirty="0">
                <a:solidFill>
                  <a:srgbClr val="C00000"/>
                </a:solidFill>
                <a:cs typeface="Arial" panose="020B0604020202020204" pitchFamily="34" charset="0"/>
              </a:rPr>
              <a:t> </a:t>
            </a:r>
            <a:r>
              <a:rPr lang="en-US" sz="3509" dirty="0">
                <a:solidFill>
                  <a:srgbClr val="0070C0"/>
                </a:solidFill>
                <a:ea typeface="+mj-ea"/>
                <a:cs typeface="+mj-cs"/>
              </a:rPr>
              <a:t>nitrates</a:t>
            </a:r>
          </a:p>
        </p:txBody>
      </p:sp>
      <p:sp>
        <p:nvSpPr>
          <p:cNvPr id="3" name="TextBox 2"/>
          <p:cNvSpPr txBox="1"/>
          <p:nvPr/>
        </p:nvSpPr>
        <p:spPr>
          <a:xfrm>
            <a:off x="390672" y="719941"/>
            <a:ext cx="10749872" cy="632353"/>
          </a:xfrm>
          <a:prstGeom prst="rect">
            <a:avLst/>
          </a:prstGeom>
          <a:noFill/>
        </p:spPr>
        <p:txBody>
          <a:bodyPr wrap="square" rtlCol="0">
            <a:spAutoFit/>
          </a:bodyPr>
          <a:lstStyle/>
          <a:p>
            <a:r>
              <a:rPr lang="en-US" sz="3509" b="1" dirty="0"/>
              <a:t>Classification : long acting and short acting</a:t>
            </a:r>
          </a:p>
        </p:txBody>
      </p:sp>
      <p:graphicFrame>
        <p:nvGraphicFramePr>
          <p:cNvPr id="4" name="Table 3"/>
          <p:cNvGraphicFramePr>
            <a:graphicFrameLocks noGrp="1"/>
          </p:cNvGraphicFramePr>
          <p:nvPr>
            <p:extLst>
              <p:ext uri="{D42A27DB-BD31-4B8C-83A1-F6EECF244321}">
                <p14:modId xmlns:p14="http://schemas.microsoft.com/office/powerpoint/2010/main" val="127106174"/>
              </p:ext>
            </p:extLst>
          </p:nvPr>
        </p:nvGraphicFramePr>
        <p:xfrm>
          <a:off x="371295" y="2123880"/>
          <a:ext cx="22807983" cy="9219202"/>
        </p:xfrm>
        <a:graphic>
          <a:graphicData uri="http://schemas.openxmlformats.org/drawingml/2006/table">
            <a:tbl>
              <a:tblPr firstRow="1" bandRow="1">
                <a:tableStyleId>{5C22544A-7EE6-4342-B048-85BDC9FD1C3A}</a:tableStyleId>
              </a:tblPr>
              <a:tblGrid>
                <a:gridCol w="4052404"/>
                <a:gridCol w="18755579"/>
              </a:tblGrid>
              <a:tr h="722880">
                <a:tc gridSpan="2">
                  <a:txBody>
                    <a:bodyPr/>
                    <a:lstStyle/>
                    <a:p>
                      <a:pPr algn="ctr"/>
                      <a:r>
                        <a:rPr lang="ar-SA" sz="3100" dirty="0" smtClean="0"/>
                        <a:t>الأشياء</a:t>
                      </a:r>
                      <a:r>
                        <a:rPr lang="ar-SA" sz="3100" baseline="0" dirty="0" smtClean="0"/>
                        <a:t> الموحدة</a:t>
                      </a:r>
                      <a:endParaRPr lang="en-US" sz="3100" dirty="0"/>
                    </a:p>
                  </a:txBody>
                  <a:tcPr marL="178245" marR="178245" marT="89122" marB="89122" anchor="ctr"/>
                </a:tc>
                <a:tc hMerge="1">
                  <a:txBody>
                    <a:bodyPr/>
                    <a:lstStyle/>
                    <a:p>
                      <a:endParaRPr lang="en-US"/>
                    </a:p>
                  </a:txBody>
                  <a:tcPr/>
                </a:tc>
              </a:tr>
              <a:tr h="112888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100" b="1" kern="1200" dirty="0" smtClean="0">
                          <a:solidFill>
                            <a:schemeClr val="tx1"/>
                          </a:solidFill>
                          <a:latin typeface="+mn-lt"/>
                          <a:ea typeface="+mn-ea"/>
                          <a:cs typeface="Arial" panose="020B0604020202020204" pitchFamily="34" charset="0"/>
                        </a:rPr>
                        <a:t>Mechanism of action</a:t>
                      </a:r>
                    </a:p>
                  </a:txBody>
                  <a:tcPr marL="178245" marR="178245" marT="89122" marB="89122" anchor="ctr"/>
                </a:tc>
                <a:tc>
                  <a:txBody>
                    <a:bodyPr/>
                    <a:lstStyle/>
                    <a:p>
                      <a:pPr marL="285750" marR="0" indent="-285750" algn="l" defTabSz="17824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100" b="1" kern="1200" dirty="0" smtClean="0">
                          <a:solidFill>
                            <a:schemeClr val="tx1"/>
                          </a:solidFill>
                          <a:latin typeface="+mn-lt"/>
                          <a:ea typeface="+mn-ea"/>
                          <a:cs typeface="Arial" panose="020B0604020202020204" pitchFamily="34" charset="0"/>
                        </a:rPr>
                        <a:t>Nitric oxide binds to </a:t>
                      </a:r>
                      <a:r>
                        <a:rPr lang="en-US" sz="3100" b="1" kern="1200" dirty="0" err="1" smtClean="0">
                          <a:solidFill>
                            <a:schemeClr val="tx1"/>
                          </a:solidFill>
                          <a:latin typeface="+mn-lt"/>
                          <a:ea typeface="+mn-ea"/>
                          <a:cs typeface="Arial" panose="020B0604020202020204" pitchFamily="34" charset="0"/>
                        </a:rPr>
                        <a:t>guanylate</a:t>
                      </a:r>
                      <a:r>
                        <a:rPr lang="en-US" sz="3100" b="1" kern="1200" dirty="0" smtClean="0">
                          <a:solidFill>
                            <a:schemeClr val="tx1"/>
                          </a:solidFill>
                          <a:latin typeface="+mn-lt"/>
                          <a:ea typeface="+mn-ea"/>
                          <a:cs typeface="Arial" panose="020B0604020202020204" pitchFamily="34" charset="0"/>
                        </a:rPr>
                        <a:t> </a:t>
                      </a:r>
                      <a:r>
                        <a:rPr lang="en-US" sz="3100" b="1" kern="1200" dirty="0" err="1" smtClean="0">
                          <a:solidFill>
                            <a:schemeClr val="tx1"/>
                          </a:solidFill>
                          <a:latin typeface="+mn-lt"/>
                          <a:ea typeface="+mn-ea"/>
                          <a:cs typeface="Arial" panose="020B0604020202020204" pitchFamily="34" charset="0"/>
                        </a:rPr>
                        <a:t>cyclase</a:t>
                      </a:r>
                      <a:r>
                        <a:rPr lang="en-US" sz="3100" b="1" kern="1200" dirty="0" smtClean="0">
                          <a:solidFill>
                            <a:schemeClr val="tx1"/>
                          </a:solidFill>
                          <a:latin typeface="+mn-lt"/>
                          <a:ea typeface="+mn-ea"/>
                          <a:cs typeface="Arial" panose="020B0604020202020204" pitchFamily="34" charset="0"/>
                        </a:rPr>
                        <a:t>  in vascular smooth muscle cell to form </a:t>
                      </a:r>
                      <a:r>
                        <a:rPr lang="en-US" sz="3100" b="1" kern="1200" dirty="0" err="1" smtClean="0">
                          <a:solidFill>
                            <a:schemeClr val="tx1"/>
                          </a:solidFill>
                          <a:latin typeface="+mn-lt"/>
                          <a:ea typeface="+mn-ea"/>
                          <a:cs typeface="Arial" panose="020B0604020202020204" pitchFamily="34" charset="0"/>
                        </a:rPr>
                        <a:t>cGMP</a:t>
                      </a:r>
                      <a:r>
                        <a:rPr lang="en-US" sz="3100" b="1" kern="1200" dirty="0" smtClean="0">
                          <a:solidFill>
                            <a:schemeClr val="tx1"/>
                          </a:solidFill>
                          <a:latin typeface="+mn-lt"/>
                          <a:ea typeface="+mn-ea"/>
                          <a:cs typeface="Arial" panose="020B0604020202020204" pitchFamily="34" charset="0"/>
                        </a:rPr>
                        <a:t>.</a:t>
                      </a:r>
                    </a:p>
                    <a:p>
                      <a:pPr marL="285750" marR="0" indent="-285750" algn="l" defTabSz="17824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100" b="1" kern="1200" dirty="0" err="1" smtClean="0">
                          <a:solidFill>
                            <a:schemeClr val="tx1"/>
                          </a:solidFill>
                          <a:latin typeface="+mn-lt"/>
                          <a:ea typeface="+mn-ea"/>
                          <a:cs typeface="Arial" panose="020B0604020202020204" pitchFamily="34" charset="0"/>
                        </a:rPr>
                        <a:t>cGMP</a:t>
                      </a:r>
                      <a:r>
                        <a:rPr lang="en-US" sz="3100" b="1" kern="1200" dirty="0" smtClean="0">
                          <a:solidFill>
                            <a:schemeClr val="tx1"/>
                          </a:solidFill>
                          <a:latin typeface="+mn-lt"/>
                          <a:ea typeface="+mn-ea"/>
                          <a:cs typeface="Arial" panose="020B0604020202020204" pitchFamily="34" charset="0"/>
                        </a:rPr>
                        <a:t> activates PKG to produce relaxation.</a:t>
                      </a:r>
                    </a:p>
                  </a:txBody>
                  <a:tcPr marL="178245" marR="178245" marT="89122" marB="89122" anchor="ctr"/>
                </a:tc>
              </a:tr>
              <a:tr h="207951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100" b="1" kern="1200" dirty="0" smtClean="0">
                          <a:solidFill>
                            <a:schemeClr val="tx1"/>
                          </a:solidFill>
                          <a:latin typeface="+mn-lt"/>
                          <a:ea typeface="+mn-ea"/>
                          <a:cs typeface="Arial" panose="020B0604020202020204" pitchFamily="34" charset="0"/>
                        </a:rPr>
                        <a:t>Hemodynamic effects </a:t>
                      </a:r>
                    </a:p>
                  </a:txBody>
                  <a:tcPr marL="178245" marR="178245" marT="89122" marB="89122" anchor="ctr"/>
                </a:tc>
                <a:tc>
                  <a:txBody>
                    <a:bodyPr/>
                    <a:lstStyle/>
                    <a:p>
                      <a:pPr marL="285750" marR="0" indent="-285750" algn="l" defTabSz="17824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100" b="1" u="sng" dirty="0" smtClean="0">
                          <a:latin typeface="+mn-lt"/>
                          <a:cs typeface="Arial" panose="020B0604020202020204" pitchFamily="34" charset="0"/>
                        </a:rPr>
                        <a:t>Venous</a:t>
                      </a:r>
                      <a:r>
                        <a:rPr lang="en-US" sz="3100" b="1" dirty="0" smtClean="0">
                          <a:latin typeface="+mn-lt"/>
                          <a:cs typeface="Arial" panose="020B0604020202020204" pitchFamily="34" charset="0"/>
                        </a:rPr>
                        <a:t> vasodilatation (Decrease the preload) </a:t>
                      </a:r>
                      <a:r>
                        <a:rPr lang="en-US" sz="3100" b="0" dirty="0" smtClean="0">
                          <a:solidFill>
                            <a:srgbClr val="00B050"/>
                          </a:solidFill>
                          <a:latin typeface="+mn-lt"/>
                          <a:cs typeface="Arial" panose="020B0604020202020204" pitchFamily="34" charset="0"/>
                        </a:rPr>
                        <a:t>at low dose</a:t>
                      </a:r>
                    </a:p>
                    <a:p>
                      <a:pPr marL="285750" marR="0" indent="-285750" algn="l" defTabSz="17824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100" b="1" u="sng" dirty="0" smtClean="0">
                          <a:latin typeface="+mn-lt"/>
                          <a:cs typeface="Arial" panose="020B0604020202020204" pitchFamily="34" charset="0"/>
                        </a:rPr>
                        <a:t>Coronary</a:t>
                      </a:r>
                      <a:r>
                        <a:rPr lang="en-US" sz="3100" b="1" dirty="0" smtClean="0">
                          <a:latin typeface="+mn-lt"/>
                          <a:cs typeface="Arial" panose="020B0604020202020204" pitchFamily="34" charset="0"/>
                        </a:rPr>
                        <a:t> vasodilatation</a:t>
                      </a:r>
                      <a:r>
                        <a:rPr lang="en-US" sz="3100" b="1" baseline="0" dirty="0" smtClean="0">
                          <a:latin typeface="+mn-lt"/>
                          <a:cs typeface="Arial" panose="020B0604020202020204" pitchFamily="34" charset="0"/>
                        </a:rPr>
                        <a:t> (Increase the myocardial perfusion)</a:t>
                      </a:r>
                      <a:endParaRPr lang="en-US" sz="3100" dirty="0" smtClean="0">
                        <a:latin typeface="+mn-lt"/>
                        <a:cs typeface="Arial" panose="020B0604020202020204" pitchFamily="34" charset="0"/>
                      </a:endParaRPr>
                    </a:p>
                    <a:p>
                      <a:pPr marL="285750" marR="0" indent="-285750" algn="l" defTabSz="17824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100" b="1" u="sng" dirty="0" smtClean="0">
                          <a:latin typeface="+mn-lt"/>
                          <a:cs typeface="Arial" panose="020B0604020202020204" pitchFamily="34" charset="0"/>
                        </a:rPr>
                        <a:t>Arterial </a:t>
                      </a:r>
                      <a:r>
                        <a:rPr lang="en-US" sz="3100" b="1" dirty="0" smtClean="0">
                          <a:latin typeface="+mn-lt"/>
                          <a:cs typeface="Arial" panose="020B0604020202020204" pitchFamily="34" charset="0"/>
                        </a:rPr>
                        <a:t>vasodilatation (decrease afterload) </a:t>
                      </a:r>
                      <a:r>
                        <a:rPr lang="en-US" sz="3100" b="0" dirty="0" smtClean="0">
                          <a:solidFill>
                            <a:srgbClr val="00B050"/>
                          </a:solidFill>
                          <a:latin typeface="+mn-lt"/>
                          <a:cs typeface="Arial" panose="020B0604020202020204" pitchFamily="34" charset="0"/>
                        </a:rPr>
                        <a:t>at high dose</a:t>
                      </a:r>
                      <a:endParaRPr lang="en-US" sz="3100" b="1" dirty="0" smtClean="0">
                        <a:latin typeface="+mn-lt"/>
                        <a:cs typeface="Arial" panose="020B0604020202020204" pitchFamily="34" charset="0"/>
                      </a:endParaRPr>
                    </a:p>
                    <a:p>
                      <a:pPr marL="285750" marR="0" indent="-285750" algn="l" defTabSz="17824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100" b="1" dirty="0" smtClean="0">
                          <a:solidFill>
                            <a:schemeClr val="tx1"/>
                          </a:solidFill>
                          <a:latin typeface="+mn-lt"/>
                          <a:cs typeface="Arial" panose="020B0604020202020204" pitchFamily="34" charset="0"/>
                        </a:rPr>
                        <a:t>Shunting</a:t>
                      </a:r>
                      <a:r>
                        <a:rPr lang="en-US" sz="3100" b="1" dirty="0" smtClean="0">
                          <a:solidFill>
                            <a:srgbClr val="FF3300"/>
                          </a:solidFill>
                          <a:latin typeface="+mn-lt"/>
                          <a:cs typeface="Arial" panose="020B0604020202020204" pitchFamily="34" charset="0"/>
                        </a:rPr>
                        <a:t> </a:t>
                      </a:r>
                      <a:r>
                        <a:rPr lang="en-US" sz="3100" b="1" dirty="0" smtClean="0">
                          <a:solidFill>
                            <a:srgbClr val="00B050"/>
                          </a:solidFill>
                          <a:latin typeface="+mn-lt"/>
                          <a:cs typeface="Arial" panose="020B0604020202020204" pitchFamily="34" charset="0"/>
                        </a:rPr>
                        <a:t>(diverting) </a:t>
                      </a:r>
                      <a:r>
                        <a:rPr lang="en-US" sz="3100" b="1" dirty="0" smtClean="0">
                          <a:solidFill>
                            <a:schemeClr val="tx1"/>
                          </a:solidFill>
                          <a:latin typeface="+mn-lt"/>
                          <a:cs typeface="Arial" panose="020B0604020202020204" pitchFamily="34" charset="0"/>
                        </a:rPr>
                        <a:t>of flow from normal area to ischemic area by </a:t>
                      </a:r>
                      <a:r>
                        <a:rPr lang="en-US" sz="3100" b="1" u="sng" dirty="0" smtClean="0">
                          <a:solidFill>
                            <a:schemeClr val="tx1"/>
                          </a:solidFill>
                          <a:latin typeface="+mn-lt"/>
                          <a:cs typeface="Arial" panose="020B0604020202020204" pitchFamily="34" charset="0"/>
                        </a:rPr>
                        <a:t>dilating collateral vessels</a:t>
                      </a:r>
                      <a:endParaRPr lang="en-US" sz="3100" u="sng" dirty="0" smtClean="0">
                        <a:solidFill>
                          <a:schemeClr val="tx1"/>
                        </a:solidFill>
                        <a:latin typeface="+mn-lt"/>
                        <a:cs typeface="Arial" panose="020B0604020202020204" pitchFamily="34" charset="0"/>
                      </a:endParaRPr>
                    </a:p>
                  </a:txBody>
                  <a:tcPr marL="178245" marR="178245" marT="89122" marB="89122" anchor="ctr"/>
                </a:tc>
              </a:tr>
              <a:tr h="1128882">
                <a:tc>
                  <a:txBody>
                    <a:bodyPr/>
                    <a:lstStyle/>
                    <a:p>
                      <a:pPr algn="ctr"/>
                      <a:r>
                        <a:rPr lang="en-US" sz="3100" b="1" kern="1200" dirty="0" smtClean="0">
                          <a:solidFill>
                            <a:schemeClr val="tx1"/>
                          </a:solidFill>
                          <a:latin typeface="+mn-lt"/>
                          <a:ea typeface="+mn-ea"/>
                          <a:cs typeface="Arial" panose="020B0604020202020204" pitchFamily="34" charset="0"/>
                        </a:rPr>
                        <a:t>ADRs</a:t>
                      </a:r>
                    </a:p>
                  </a:txBody>
                  <a:tcPr marL="178245" marR="178245" marT="89122" marB="89122" anchor="ctr"/>
                </a:tc>
                <a:tc>
                  <a:txBody>
                    <a:bodyPr/>
                    <a:lstStyle/>
                    <a:p>
                      <a:pPr marL="0" marR="0" indent="0" algn="l" defTabSz="178244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3100" b="1" kern="1200" dirty="0" smtClean="0">
                          <a:solidFill>
                            <a:schemeClr val="tx1"/>
                          </a:solidFill>
                          <a:latin typeface="+mn-lt"/>
                          <a:ea typeface="+mn-ea"/>
                          <a:cs typeface="Arial" panose="020B0604020202020204" pitchFamily="34" charset="0"/>
                        </a:rPr>
                        <a:t>Throbbing headache</a:t>
                      </a:r>
                      <a:r>
                        <a:rPr lang="ar-SA" sz="3100" b="1" kern="1200" baseline="0" dirty="0" smtClean="0">
                          <a:solidFill>
                            <a:schemeClr val="tx1"/>
                          </a:solidFill>
                          <a:latin typeface="+mn-lt"/>
                          <a:ea typeface="+mn-ea"/>
                          <a:cs typeface="Arial" panose="020B0604020202020204" pitchFamily="34" charset="0"/>
                        </a:rPr>
                        <a:t> - </a:t>
                      </a:r>
                      <a:r>
                        <a:rPr lang="en-US" sz="3100" b="1" kern="1200" dirty="0" smtClean="0">
                          <a:solidFill>
                            <a:schemeClr val="tx1"/>
                          </a:solidFill>
                          <a:latin typeface="+mn-lt"/>
                          <a:ea typeface="+mn-ea"/>
                          <a:cs typeface="Arial" panose="020B0604020202020204" pitchFamily="34" charset="0"/>
                        </a:rPr>
                        <a:t>Flushing in blush area</a:t>
                      </a:r>
                      <a:r>
                        <a:rPr lang="ar-SA" sz="3100" b="1" kern="1200" baseline="0" dirty="0" smtClean="0">
                          <a:solidFill>
                            <a:schemeClr val="tx1"/>
                          </a:solidFill>
                          <a:latin typeface="+mn-lt"/>
                          <a:ea typeface="+mn-ea"/>
                          <a:cs typeface="Arial" panose="020B0604020202020204" pitchFamily="34" charset="0"/>
                        </a:rPr>
                        <a:t> - </a:t>
                      </a:r>
                      <a:r>
                        <a:rPr lang="en-US" sz="3100" b="1" kern="1200" dirty="0" smtClean="0">
                          <a:solidFill>
                            <a:schemeClr val="tx1"/>
                          </a:solidFill>
                          <a:latin typeface="+mn-lt"/>
                          <a:ea typeface="+mn-ea"/>
                          <a:cs typeface="Arial" panose="020B0604020202020204" pitchFamily="34" charset="0"/>
                        </a:rPr>
                        <a:t>Postural hypotension, dizziness &amp; syncope</a:t>
                      </a:r>
                      <a:r>
                        <a:rPr lang="ar-SA" sz="3100" b="1" kern="1200" baseline="0" dirty="0" smtClean="0">
                          <a:solidFill>
                            <a:schemeClr val="tx1"/>
                          </a:solidFill>
                          <a:latin typeface="+mn-lt"/>
                          <a:ea typeface="+mn-ea"/>
                          <a:cs typeface="Arial" panose="020B0604020202020204" pitchFamily="34" charset="0"/>
                        </a:rPr>
                        <a:t> - </a:t>
                      </a:r>
                      <a:r>
                        <a:rPr lang="en-US" sz="3100" b="1" kern="1200" dirty="0" smtClean="0">
                          <a:solidFill>
                            <a:schemeClr val="tx1"/>
                          </a:solidFill>
                          <a:latin typeface="+mn-lt"/>
                          <a:ea typeface="+mn-ea"/>
                          <a:cs typeface="Arial" panose="020B0604020202020204" pitchFamily="34" charset="0"/>
                        </a:rPr>
                        <a:t>Tachycardia &amp; palpitation</a:t>
                      </a:r>
                      <a:r>
                        <a:rPr lang="ar-SA" sz="3100" b="1" kern="1200" baseline="0" dirty="0" smtClean="0">
                          <a:solidFill>
                            <a:schemeClr val="tx1"/>
                          </a:solidFill>
                          <a:latin typeface="+mn-lt"/>
                          <a:ea typeface="+mn-ea"/>
                          <a:cs typeface="Arial" panose="020B0604020202020204" pitchFamily="34" charset="0"/>
                        </a:rPr>
                        <a:t> - </a:t>
                      </a:r>
                      <a:r>
                        <a:rPr lang="en-US" sz="3100" b="1" kern="1200" dirty="0" smtClean="0">
                          <a:solidFill>
                            <a:schemeClr val="tx1"/>
                          </a:solidFill>
                          <a:latin typeface="+mn-lt"/>
                          <a:ea typeface="+mn-ea"/>
                          <a:cs typeface="Arial" panose="020B0604020202020204" pitchFamily="34" charset="0"/>
                        </a:rPr>
                        <a:t>Rarely Met-</a:t>
                      </a:r>
                      <a:r>
                        <a:rPr lang="en-US" sz="3100" b="1" kern="1200" dirty="0" err="1" smtClean="0">
                          <a:solidFill>
                            <a:schemeClr val="tx1"/>
                          </a:solidFill>
                          <a:latin typeface="+mn-lt"/>
                          <a:ea typeface="+mn-ea"/>
                          <a:cs typeface="Arial" panose="020B0604020202020204" pitchFamily="34" charset="0"/>
                        </a:rPr>
                        <a:t>hemoglobinema</a:t>
                      </a:r>
                      <a:endParaRPr lang="en-US" sz="3100" b="1" kern="1200" dirty="0" smtClean="0">
                        <a:solidFill>
                          <a:srgbClr val="00B050"/>
                        </a:solidFill>
                        <a:latin typeface="+mn-lt"/>
                        <a:ea typeface="+mn-ea"/>
                        <a:cs typeface="Arial" panose="020B0604020202020204" pitchFamily="34" charset="0"/>
                      </a:endParaRPr>
                    </a:p>
                  </a:txBody>
                  <a:tcPr marL="178245" marR="178245" marT="89122" marB="89122" anchor="ctr"/>
                </a:tc>
              </a:tr>
              <a:tr h="30301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100" b="1" kern="1200" dirty="0" smtClean="0">
                          <a:solidFill>
                            <a:schemeClr val="tx1"/>
                          </a:solidFill>
                          <a:latin typeface="+mn-lt"/>
                          <a:ea typeface="+mn-ea"/>
                          <a:cs typeface="Arial" panose="020B0604020202020204" pitchFamily="34" charset="0"/>
                        </a:rPr>
                        <a:t>contraindications</a:t>
                      </a:r>
                    </a:p>
                  </a:txBody>
                  <a:tcPr marL="178245" marR="178245" marT="89122" marB="89122" anchor="ctr"/>
                </a:tc>
                <a:tc>
                  <a:txBody>
                    <a:bodyPr/>
                    <a:lstStyle/>
                    <a:p>
                      <a:pPr marL="285750" indent="-285750">
                        <a:buFont typeface="Arial" panose="020B0604020202020204" pitchFamily="34" charset="0"/>
                        <a:buChar char="•"/>
                      </a:pPr>
                      <a:r>
                        <a:rPr lang="en-US" sz="3100" b="1" kern="1200" dirty="0" smtClean="0">
                          <a:solidFill>
                            <a:schemeClr val="tx1"/>
                          </a:solidFill>
                          <a:latin typeface="+mn-lt"/>
                          <a:ea typeface="+mn-ea"/>
                          <a:cs typeface="Arial" panose="020B0604020202020204" pitchFamily="34" charset="0"/>
                        </a:rPr>
                        <a:t>Known sensitivity to organic nitrates</a:t>
                      </a:r>
                    </a:p>
                    <a:p>
                      <a:pPr marL="285750" indent="-285750">
                        <a:buFont typeface="Arial" panose="020B0604020202020204" pitchFamily="34" charset="0"/>
                        <a:buChar char="•"/>
                      </a:pPr>
                      <a:r>
                        <a:rPr lang="en-US" sz="3100" b="1" kern="1200" dirty="0" smtClean="0">
                          <a:solidFill>
                            <a:schemeClr val="tx1"/>
                          </a:solidFill>
                          <a:latin typeface="+mn-lt"/>
                          <a:ea typeface="+mn-ea"/>
                          <a:cs typeface="Arial" panose="020B0604020202020204" pitchFamily="34" charset="0"/>
                        </a:rPr>
                        <a:t>Glaucoma. nitrates increase synthesis of aqueous humor formation.</a:t>
                      </a:r>
                    </a:p>
                    <a:p>
                      <a:pPr marL="285750" indent="-285750">
                        <a:buFont typeface="Arial" panose="020B0604020202020204" pitchFamily="34" charset="0"/>
                        <a:buChar char="•"/>
                      </a:pPr>
                      <a:r>
                        <a:rPr lang="en-US" sz="3100" b="1" kern="1200" dirty="0" smtClean="0">
                          <a:solidFill>
                            <a:schemeClr val="tx1"/>
                          </a:solidFill>
                          <a:latin typeface="+mn-lt"/>
                          <a:ea typeface="+mn-ea"/>
                          <a:cs typeface="Arial" panose="020B0604020202020204" pitchFamily="34" charset="0"/>
                        </a:rPr>
                        <a:t>Head trauma or cerebral </a:t>
                      </a:r>
                      <a:r>
                        <a:rPr lang="en-US" sz="3100" b="1" kern="1200" dirty="0" err="1" smtClean="0">
                          <a:solidFill>
                            <a:schemeClr val="tx1"/>
                          </a:solidFill>
                          <a:latin typeface="+mn-lt"/>
                          <a:ea typeface="+mn-ea"/>
                          <a:cs typeface="Arial" panose="020B0604020202020204" pitchFamily="34" charset="0"/>
                        </a:rPr>
                        <a:t>haemorrhage</a:t>
                      </a:r>
                      <a:r>
                        <a:rPr lang="en-US" sz="3100" b="1" kern="1200" dirty="0" smtClean="0">
                          <a:solidFill>
                            <a:schemeClr val="tx1"/>
                          </a:solidFill>
                          <a:latin typeface="+mn-lt"/>
                          <a:ea typeface="+mn-ea"/>
                          <a:cs typeface="Arial" panose="020B0604020202020204" pitchFamily="34" charset="0"/>
                        </a:rPr>
                        <a:t> = Increase intracranial pressure. </a:t>
                      </a:r>
                    </a:p>
                    <a:p>
                      <a:pPr marL="285750" marR="0" indent="-285750" algn="l" defTabSz="17824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100" b="1" kern="1200" dirty="0" smtClean="0">
                          <a:solidFill>
                            <a:schemeClr val="tx1"/>
                          </a:solidFill>
                          <a:latin typeface="+mn-lt"/>
                          <a:ea typeface="+mn-ea"/>
                          <a:cs typeface="Arial" panose="020B0604020202020204" pitchFamily="34" charset="0"/>
                        </a:rPr>
                        <a:t>Uncorrected hypovolemia </a:t>
                      </a:r>
                    </a:p>
                    <a:p>
                      <a:pPr marL="285750" marR="0" indent="-285750" algn="l" defTabSz="17824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100" b="1" kern="1200" dirty="0" smtClean="0">
                          <a:solidFill>
                            <a:schemeClr val="tx1"/>
                          </a:solidFill>
                          <a:latin typeface="+mn-lt"/>
                          <a:ea typeface="+mn-ea"/>
                          <a:cs typeface="Arial" panose="020B0604020202020204" pitchFamily="34" charset="0"/>
                        </a:rPr>
                        <a:t>Concomitant administration of PDE5 Inhibitors </a:t>
                      </a:r>
                      <a:r>
                        <a:rPr lang="en-US" sz="3100" b="1" kern="1200" dirty="0" smtClean="0">
                          <a:solidFill>
                            <a:schemeClr val="bg1">
                              <a:lumMod val="50000"/>
                            </a:schemeClr>
                          </a:solidFill>
                          <a:latin typeface="+mn-lt"/>
                          <a:ea typeface="+mn-ea"/>
                          <a:cs typeface="Arial" panose="020B0604020202020204" pitchFamily="34" charset="0"/>
                        </a:rPr>
                        <a:t>(</a:t>
                      </a:r>
                      <a:r>
                        <a:rPr lang="en-US" sz="3100" b="1" kern="1200" dirty="0" err="1" smtClean="0">
                          <a:solidFill>
                            <a:schemeClr val="bg1">
                              <a:lumMod val="50000"/>
                            </a:schemeClr>
                          </a:solidFill>
                          <a:latin typeface="+mn-lt"/>
                          <a:ea typeface="+mn-ea"/>
                          <a:cs typeface="Arial" panose="020B0604020202020204" pitchFamily="34" charset="0"/>
                        </a:rPr>
                        <a:t>phosphodiesterase</a:t>
                      </a:r>
                      <a:r>
                        <a:rPr lang="en-US" sz="3100" b="1" kern="1200" dirty="0" smtClean="0">
                          <a:solidFill>
                            <a:schemeClr val="bg1">
                              <a:lumMod val="50000"/>
                            </a:schemeClr>
                          </a:solidFill>
                          <a:latin typeface="+mn-lt"/>
                          <a:ea typeface="+mn-ea"/>
                          <a:cs typeface="Arial" panose="020B0604020202020204" pitchFamily="34" charset="0"/>
                        </a:rPr>
                        <a:t> type 5 inhibitor )</a:t>
                      </a:r>
                      <a:r>
                        <a:rPr lang="en-US" sz="3100" b="1" kern="1200" dirty="0" smtClean="0">
                          <a:solidFill>
                            <a:schemeClr val="tx1"/>
                          </a:solidFill>
                          <a:latin typeface="+mn-lt"/>
                          <a:ea typeface="+mn-ea"/>
                          <a:cs typeface="Arial" panose="020B0604020202020204" pitchFamily="34" charset="0"/>
                        </a:rPr>
                        <a:t>(</a:t>
                      </a:r>
                      <a:r>
                        <a:rPr lang="en-US" sz="3100" b="1" kern="1200" dirty="0" err="1" smtClean="0">
                          <a:solidFill>
                            <a:schemeClr val="tx1"/>
                          </a:solidFill>
                          <a:latin typeface="+mn-lt"/>
                          <a:ea typeface="+mn-ea"/>
                          <a:cs typeface="Arial" panose="020B0604020202020204" pitchFamily="34" charset="0"/>
                        </a:rPr>
                        <a:t>Slidenafil</a:t>
                      </a:r>
                      <a:r>
                        <a:rPr lang="en-US" sz="3100" b="1" kern="1200" dirty="0" smtClean="0">
                          <a:solidFill>
                            <a:schemeClr val="tx1"/>
                          </a:solidFill>
                          <a:latin typeface="+mn-lt"/>
                          <a:ea typeface="+mn-ea"/>
                          <a:cs typeface="Arial" panose="020B0604020202020204" pitchFamily="34" charset="0"/>
                        </a:rPr>
                        <a:t>)</a:t>
                      </a:r>
                    </a:p>
                    <a:p>
                      <a:pPr marL="285750" marR="0" indent="-285750" algn="l" defTabSz="17824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100" b="1" kern="1200" dirty="0" smtClean="0">
                          <a:solidFill>
                            <a:schemeClr val="tx1"/>
                          </a:solidFill>
                          <a:latin typeface="+mn-lt"/>
                          <a:ea typeface="+mn-ea"/>
                          <a:cs typeface="Arial" panose="020B0604020202020204" pitchFamily="34" charset="0"/>
                        </a:rPr>
                        <a:t>Sildenafil + nitrates </a:t>
                      </a:r>
                      <a:r>
                        <a:rPr lang="en-US" sz="3100" b="1" kern="1200" dirty="0" smtClean="0">
                          <a:solidFill>
                            <a:schemeClr val="tx1"/>
                          </a:solidFill>
                          <a:latin typeface="+mn-lt"/>
                          <a:ea typeface="+mn-ea"/>
                          <a:cs typeface="Arial" panose="020B0604020202020204" pitchFamily="34" charset="0"/>
                          <a:sym typeface="Wingdings"/>
                        </a:rPr>
                        <a:t> </a:t>
                      </a:r>
                      <a:r>
                        <a:rPr lang="en-US" sz="3100" b="1" kern="1200" dirty="0" smtClean="0">
                          <a:solidFill>
                            <a:schemeClr val="tx1"/>
                          </a:solidFill>
                          <a:latin typeface="+mn-lt"/>
                          <a:ea typeface="+mn-ea"/>
                          <a:cs typeface="Arial" panose="020B0604020202020204" pitchFamily="34" charset="0"/>
                        </a:rPr>
                        <a:t>Severe hypotension &amp; death</a:t>
                      </a:r>
                    </a:p>
                  </a:txBody>
                  <a:tcPr marL="178245" marR="178245" marT="89122" marB="89122" anchor="ctr"/>
                </a:tc>
              </a:tr>
              <a:tr h="1128882">
                <a:tc>
                  <a:txBody>
                    <a:bodyPr/>
                    <a:lstStyle/>
                    <a:p>
                      <a:pPr algn="ctr"/>
                      <a:r>
                        <a:rPr lang="en-US" sz="3100" b="1" kern="1200" dirty="0" smtClean="0">
                          <a:solidFill>
                            <a:schemeClr val="tx1"/>
                          </a:solidFill>
                          <a:latin typeface="+mn-lt"/>
                          <a:ea typeface="+mn-ea"/>
                          <a:cs typeface="Arial" panose="020B0604020202020204" pitchFamily="34" charset="0"/>
                        </a:rPr>
                        <a:t>tolerance</a:t>
                      </a:r>
                      <a:endParaRPr lang="en-US" sz="3100" b="1" kern="1200" dirty="0">
                        <a:solidFill>
                          <a:schemeClr val="tx1"/>
                        </a:solidFill>
                        <a:latin typeface="+mn-lt"/>
                        <a:ea typeface="+mn-ea"/>
                        <a:cs typeface="Arial" panose="020B0604020202020204" pitchFamily="34" charset="0"/>
                      </a:endParaRPr>
                    </a:p>
                  </a:txBody>
                  <a:tcPr marL="178245" marR="178245" marT="89122" marB="89122" anchor="ctr"/>
                </a:tc>
                <a:tc>
                  <a:txBody>
                    <a:bodyPr/>
                    <a:lstStyle/>
                    <a:p>
                      <a:pPr marL="0" marR="0" indent="0" algn="l" defTabSz="1782440" rtl="0" eaLnBrk="1" fontAlgn="auto" latinLnBrk="0" hangingPunct="1">
                        <a:lnSpc>
                          <a:spcPct val="100000"/>
                        </a:lnSpc>
                        <a:spcBef>
                          <a:spcPts val="0"/>
                        </a:spcBef>
                        <a:spcAft>
                          <a:spcPts val="0"/>
                        </a:spcAft>
                        <a:buClrTx/>
                        <a:buSzTx/>
                        <a:buFontTx/>
                        <a:buNone/>
                        <a:tabLst/>
                        <a:defRPr/>
                      </a:pPr>
                      <a:r>
                        <a:rPr lang="en-US" sz="3100" b="1" kern="1200" dirty="0" smtClean="0">
                          <a:solidFill>
                            <a:schemeClr val="tx1"/>
                          </a:solidFill>
                          <a:latin typeface="+mn-lt"/>
                          <a:ea typeface="+mn-ea"/>
                          <a:cs typeface="Arial" panose="020B0604020202020204" pitchFamily="34" charset="0"/>
                        </a:rPr>
                        <a:t>Loss of vasodilator response of nitrates on use of long-acting preparations (oral, transdermal) or continuous intravenous infusions, for more than a few hours without interruption.</a:t>
                      </a:r>
                    </a:p>
                  </a:txBody>
                  <a:tcPr marL="178245" marR="178245" marT="89122" marB="89122" anchor="ctr"/>
                </a:tc>
              </a:tr>
            </a:tbl>
          </a:graphicData>
        </a:graphic>
      </p:graphicFrame>
    </p:spTree>
    <p:extLst>
      <p:ext uri="{BB962C8B-B14F-4D97-AF65-F5344CB8AC3E}">
        <p14:creationId xmlns:p14="http://schemas.microsoft.com/office/powerpoint/2010/main" val="58796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257" y="1"/>
            <a:ext cx="3077124" cy="632353"/>
          </a:xfrm>
          <a:prstGeom prst="rect">
            <a:avLst/>
          </a:prstGeom>
        </p:spPr>
        <p:txBody>
          <a:bodyPr wrap="none">
            <a:spAutoFit/>
          </a:bodyPr>
          <a:lstStyle/>
          <a:p>
            <a:pPr algn="ctr" defTabSz="3474510">
              <a:defRPr/>
            </a:pPr>
            <a:r>
              <a:rPr lang="en-US" sz="3509" dirty="0">
                <a:solidFill>
                  <a:srgbClr val="C00000"/>
                </a:solidFill>
                <a:cs typeface="Arial" panose="020B0604020202020204" pitchFamily="34" charset="0"/>
              </a:rPr>
              <a:t>Organic nitrates</a:t>
            </a:r>
          </a:p>
        </p:txBody>
      </p:sp>
      <p:sp>
        <p:nvSpPr>
          <p:cNvPr id="3" name="TextBox 2"/>
          <p:cNvSpPr txBox="1"/>
          <p:nvPr/>
        </p:nvSpPr>
        <p:spPr>
          <a:xfrm>
            <a:off x="390672" y="719941"/>
            <a:ext cx="10749872" cy="632353"/>
          </a:xfrm>
          <a:prstGeom prst="rect">
            <a:avLst/>
          </a:prstGeom>
          <a:noFill/>
        </p:spPr>
        <p:txBody>
          <a:bodyPr wrap="square" rtlCol="0">
            <a:spAutoFit/>
          </a:bodyPr>
          <a:lstStyle/>
          <a:p>
            <a:r>
              <a:rPr lang="en-US" sz="3509" b="1" dirty="0"/>
              <a:t>Classification : long acting and short acting</a:t>
            </a:r>
          </a:p>
        </p:txBody>
      </p:sp>
      <p:graphicFrame>
        <p:nvGraphicFramePr>
          <p:cNvPr id="4" name="Table 3"/>
          <p:cNvGraphicFramePr>
            <a:graphicFrameLocks noGrp="1"/>
          </p:cNvGraphicFramePr>
          <p:nvPr>
            <p:extLst>
              <p:ext uri="{D42A27DB-BD31-4B8C-83A1-F6EECF244321}">
                <p14:modId xmlns:p14="http://schemas.microsoft.com/office/powerpoint/2010/main" val="769781560"/>
              </p:ext>
            </p:extLst>
          </p:nvPr>
        </p:nvGraphicFramePr>
        <p:xfrm>
          <a:off x="390671" y="1979042"/>
          <a:ext cx="22807983" cy="10258642"/>
        </p:xfrm>
        <a:graphic>
          <a:graphicData uri="http://schemas.openxmlformats.org/drawingml/2006/table">
            <a:tbl>
              <a:tblPr firstRow="1" bandRow="1">
                <a:tableStyleId>{5C22544A-7EE6-4342-B048-85BDC9FD1C3A}</a:tableStyleId>
              </a:tblPr>
              <a:tblGrid>
                <a:gridCol w="4052404"/>
                <a:gridCol w="9125054"/>
                <a:gridCol w="9630525"/>
              </a:tblGrid>
              <a:tr h="633440">
                <a:tc rowSpan="2">
                  <a:txBody>
                    <a:bodyPr/>
                    <a:lstStyle/>
                    <a:p>
                      <a:pPr algn="ctr"/>
                      <a:endParaRPr lang="en-US" sz="2700" dirty="0"/>
                    </a:p>
                  </a:txBody>
                  <a:tcPr marL="178245" marR="178245" marT="89122" marB="89122">
                    <a:lnR w="12700" cap="flat" cmpd="sng" algn="ctr">
                      <a:solidFill>
                        <a:schemeClr val="tx1"/>
                      </a:solidFill>
                      <a:prstDash val="solid"/>
                      <a:round/>
                      <a:headEnd type="none" w="med" len="med"/>
                      <a:tailEnd type="none" w="med" len="med"/>
                    </a:lnR>
                    <a:no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2700" dirty="0" smtClean="0"/>
                        <a:t>الأشياء</a:t>
                      </a:r>
                      <a:r>
                        <a:rPr lang="ar-SA" sz="2700" baseline="0" dirty="0" smtClean="0"/>
                        <a:t> المختلفة تبعا </a:t>
                      </a:r>
                      <a:r>
                        <a:rPr lang="ar-SA" sz="2700" baseline="0" dirty="0" err="1" smtClean="0"/>
                        <a:t>للكلاسيفيكيشن</a:t>
                      </a:r>
                      <a:endParaRPr lang="en-US" sz="2700" dirty="0" smtClean="0"/>
                    </a:p>
                  </a:txBody>
                  <a:tcPr marL="178245" marR="178245" marT="89122" marB="89122">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endParaRPr lang="en-US"/>
                    </a:p>
                  </a:txBody>
                  <a:tcPr/>
                </a:tc>
              </a:tr>
              <a:tr h="594148">
                <a:tc vMerge="1">
                  <a:txBody>
                    <a:bodyPr/>
                    <a:lstStyle/>
                    <a:p>
                      <a:pPr algn="ctr"/>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700" b="1" dirty="0" smtClean="0"/>
                        <a:t>Long</a:t>
                      </a:r>
                      <a:r>
                        <a:rPr lang="en-US" sz="2700" b="1" baseline="0" dirty="0" smtClean="0"/>
                        <a:t> acting</a:t>
                      </a:r>
                      <a:endParaRPr lang="en-US" sz="2700" b="1" dirty="0"/>
                    </a:p>
                  </a:txBody>
                  <a:tcPr marL="178245" marR="178245" marT="89122" marB="89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700" b="1" dirty="0" smtClean="0"/>
                        <a:t>short acting</a:t>
                      </a:r>
                    </a:p>
                  </a:txBody>
                  <a:tcPr marL="178245" marR="178245" marT="89122" marB="8912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5941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700" b="1" kern="1200" dirty="0" smtClean="0">
                          <a:solidFill>
                            <a:schemeClr val="tx1"/>
                          </a:solidFill>
                          <a:latin typeface="+mn-lt"/>
                          <a:ea typeface="+mn-ea"/>
                          <a:cs typeface="Arial" panose="020B0604020202020204" pitchFamily="34" charset="0"/>
                        </a:rPr>
                        <a:t>Drug</a:t>
                      </a:r>
                    </a:p>
                  </a:txBody>
                  <a:tcPr marL="178245" marR="178245" marT="89122" marB="89122" anchor="ctr">
                    <a:lnR w="12700" cap="flat" cmpd="sng" algn="ctr">
                      <a:solidFill>
                        <a:schemeClr val="tx1"/>
                      </a:solidFill>
                      <a:prstDash val="solid"/>
                      <a:round/>
                      <a:headEnd type="none" w="med" len="med"/>
                      <a:tailEnd type="none" w="med" len="med"/>
                    </a:lnR>
                  </a:tcPr>
                </a:tc>
                <a:tc>
                  <a:txBody>
                    <a:bodyPr/>
                    <a:lstStyle/>
                    <a:p>
                      <a:pPr marL="0" marR="0" indent="0" algn="l" defTabSz="178244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700" b="1" kern="1200" dirty="0" err="1" smtClean="0">
                          <a:solidFill>
                            <a:schemeClr val="tx1"/>
                          </a:solidFill>
                          <a:latin typeface="+mn-lt"/>
                          <a:ea typeface="+mn-ea"/>
                          <a:cs typeface="Arial" panose="020B0604020202020204" pitchFamily="34" charset="0"/>
                        </a:rPr>
                        <a:t>Isosorbide</a:t>
                      </a:r>
                      <a:r>
                        <a:rPr lang="en-US" sz="2700" b="1" kern="1200" dirty="0" smtClean="0">
                          <a:solidFill>
                            <a:schemeClr val="tx1"/>
                          </a:solidFill>
                          <a:latin typeface="+mn-lt"/>
                          <a:ea typeface="+mn-ea"/>
                          <a:cs typeface="Arial" panose="020B0604020202020204" pitchFamily="34" charset="0"/>
                        </a:rPr>
                        <a:t> </a:t>
                      </a:r>
                      <a:r>
                        <a:rPr lang="en-US" sz="2700" b="1" kern="1200" dirty="0" err="1" smtClean="0">
                          <a:solidFill>
                            <a:schemeClr val="tx1"/>
                          </a:solidFill>
                          <a:latin typeface="+mn-lt"/>
                          <a:ea typeface="+mn-ea"/>
                          <a:cs typeface="Arial" panose="020B0604020202020204" pitchFamily="34" charset="0"/>
                        </a:rPr>
                        <a:t>mononitate</a:t>
                      </a:r>
                      <a:r>
                        <a:rPr lang="en-US" sz="2700" b="1" kern="1200" baseline="0" dirty="0" smtClean="0">
                          <a:solidFill>
                            <a:schemeClr val="tx1"/>
                          </a:solidFill>
                          <a:latin typeface="+mn-lt"/>
                          <a:ea typeface="+mn-ea"/>
                          <a:cs typeface="Arial" panose="020B0604020202020204" pitchFamily="34" charset="0"/>
                        </a:rPr>
                        <a:t> and </a:t>
                      </a:r>
                      <a:r>
                        <a:rPr lang="en-US" sz="2700" b="1" kern="1200" dirty="0" err="1" smtClean="0">
                          <a:solidFill>
                            <a:schemeClr val="tx1"/>
                          </a:solidFill>
                          <a:latin typeface="+mn-lt"/>
                          <a:ea typeface="+mn-ea"/>
                          <a:cs typeface="Arial" panose="020B0604020202020204" pitchFamily="34" charset="0"/>
                        </a:rPr>
                        <a:t>dinitrate</a:t>
                      </a:r>
                      <a:endParaRPr lang="en-US" sz="2700" b="1" kern="1200" dirty="0" smtClean="0">
                        <a:solidFill>
                          <a:schemeClr val="tx1"/>
                        </a:solidFill>
                        <a:latin typeface="+mn-lt"/>
                        <a:ea typeface="+mn-ea"/>
                        <a:cs typeface="Arial" panose="020B0604020202020204" pitchFamily="34" charset="0"/>
                      </a:endParaRPr>
                    </a:p>
                  </a:txBody>
                  <a:tcPr marL="178245" marR="178245" marT="89122" marB="89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l" defTabSz="1782440" rtl="0" eaLnBrk="1" fontAlgn="auto" latinLnBrk="0" hangingPunct="1">
                        <a:lnSpc>
                          <a:spcPct val="100000"/>
                        </a:lnSpc>
                        <a:spcBef>
                          <a:spcPts val="0"/>
                        </a:spcBef>
                        <a:spcAft>
                          <a:spcPts val="0"/>
                        </a:spcAft>
                        <a:buClrTx/>
                        <a:buSzTx/>
                        <a:buFontTx/>
                        <a:buNone/>
                        <a:tabLst/>
                        <a:defRPr/>
                      </a:pPr>
                      <a:r>
                        <a:rPr lang="en-US" sz="2700" b="1" kern="1200" dirty="0" smtClean="0">
                          <a:solidFill>
                            <a:schemeClr val="tx1"/>
                          </a:solidFill>
                          <a:latin typeface="+mn-lt"/>
                          <a:ea typeface="+mn-ea"/>
                          <a:cs typeface="Arial" panose="020B0604020202020204" pitchFamily="34" charset="0"/>
                        </a:rPr>
                        <a:t>Nitroglycerine</a:t>
                      </a:r>
                    </a:p>
                  </a:txBody>
                  <a:tcPr marL="178245" marR="178245" marT="89122" marB="89122" anchor="ctr">
                    <a:lnL w="12700" cap="flat" cmpd="sng" algn="ctr">
                      <a:solidFill>
                        <a:schemeClr val="tx1"/>
                      </a:solidFill>
                      <a:prstDash val="solid"/>
                      <a:round/>
                      <a:headEnd type="none" w="med" len="med"/>
                      <a:tailEnd type="none" w="med" len="med"/>
                    </a:lnL>
                  </a:tcPr>
                </a:tc>
              </a:tr>
              <a:tr h="18418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700" b="1" kern="1200" dirty="0" smtClean="0">
                          <a:solidFill>
                            <a:schemeClr val="tx1"/>
                          </a:solidFill>
                          <a:latin typeface="+mn-lt"/>
                          <a:ea typeface="+mn-ea"/>
                          <a:cs typeface="Arial" panose="020B0604020202020204" pitchFamily="34" charset="0"/>
                        </a:rPr>
                        <a:t>Preparations</a:t>
                      </a:r>
                    </a:p>
                  </a:txBody>
                  <a:tcPr marL="178245" marR="178245" marT="89122" marB="89122" anchor="ctr">
                    <a:lnR w="12700" cap="flat" cmpd="sng" algn="ctr">
                      <a:solidFill>
                        <a:schemeClr val="tx1"/>
                      </a:solidFill>
                      <a:prstDash val="solid"/>
                      <a:round/>
                      <a:headEnd type="none" w="med" len="med"/>
                      <a:tailEnd type="none" w="med" len="med"/>
                    </a:lnR>
                  </a:tcPr>
                </a:tc>
                <a:tc>
                  <a:txBody>
                    <a:bodyPr/>
                    <a:lstStyle/>
                    <a:p>
                      <a:pPr lvl="0" defTabSz="1782440">
                        <a:lnSpc>
                          <a:spcPct val="100000"/>
                        </a:lnSpc>
                        <a:defRPr/>
                      </a:pPr>
                      <a:r>
                        <a:rPr lang="en-US" sz="2700" b="1" dirty="0" err="1" smtClean="0">
                          <a:solidFill>
                            <a:srgbClr val="0070C0"/>
                          </a:solidFill>
                          <a:cs typeface="Arial" panose="020B0604020202020204" pitchFamily="34" charset="0"/>
                        </a:rPr>
                        <a:t>Isosorbide</a:t>
                      </a:r>
                      <a:r>
                        <a:rPr lang="en-US" sz="2700" b="1" dirty="0" smtClean="0">
                          <a:solidFill>
                            <a:srgbClr val="0070C0"/>
                          </a:solidFill>
                          <a:cs typeface="Arial" panose="020B0604020202020204" pitchFamily="34" charset="0"/>
                        </a:rPr>
                        <a:t> </a:t>
                      </a:r>
                      <a:r>
                        <a:rPr lang="en-US" sz="2700" b="1" dirty="0" err="1" smtClean="0">
                          <a:solidFill>
                            <a:srgbClr val="0070C0"/>
                          </a:solidFill>
                          <a:cs typeface="Arial" panose="020B0604020202020204" pitchFamily="34" charset="0"/>
                        </a:rPr>
                        <a:t>Dinitrate</a:t>
                      </a:r>
                      <a:r>
                        <a:rPr lang="en-US" sz="2700" b="1" dirty="0" smtClean="0">
                          <a:solidFill>
                            <a:srgbClr val="0070C0"/>
                          </a:solidFill>
                          <a:cs typeface="Arial" panose="020B0604020202020204" pitchFamily="34" charset="0"/>
                        </a:rPr>
                        <a:t>:</a:t>
                      </a:r>
                      <a:r>
                        <a:rPr lang="en-US" sz="2700" b="1" baseline="0" dirty="0" smtClean="0">
                          <a:solidFill>
                            <a:srgbClr val="0070C0"/>
                          </a:solidFill>
                          <a:cs typeface="+mn-cs"/>
                        </a:rPr>
                        <a:t> </a:t>
                      </a:r>
                    </a:p>
                    <a:p>
                      <a:pPr lvl="0" defTabSz="1782440">
                        <a:lnSpc>
                          <a:spcPct val="100000"/>
                        </a:lnSpc>
                        <a:defRPr/>
                      </a:pPr>
                      <a:r>
                        <a:rPr lang="en-US" sz="2700" b="1" dirty="0" smtClean="0"/>
                        <a:t>Sublingual tablets -</a:t>
                      </a:r>
                      <a:r>
                        <a:rPr lang="en-US" sz="2700" b="1" dirty="0" smtClean="0">
                          <a:solidFill>
                            <a:srgbClr val="00B050"/>
                          </a:solidFill>
                        </a:rPr>
                        <a:t> </a:t>
                      </a:r>
                      <a:r>
                        <a:rPr lang="en-US" sz="2700" b="1" dirty="0" smtClean="0"/>
                        <a:t>Oral sustained (extended) release –</a:t>
                      </a:r>
                      <a:r>
                        <a:rPr lang="en-US" sz="2700" b="1" dirty="0" smtClean="0">
                          <a:solidFill>
                            <a:srgbClr val="00B050"/>
                          </a:solidFill>
                        </a:rPr>
                        <a:t> </a:t>
                      </a:r>
                      <a:r>
                        <a:rPr lang="en-US" sz="2700" b="1" dirty="0" smtClean="0"/>
                        <a:t>Infusion</a:t>
                      </a:r>
                      <a:r>
                        <a:rPr lang="en-US" sz="2700" b="1" baseline="0" dirty="0" smtClean="0"/>
                        <a:t> </a:t>
                      </a:r>
                      <a:r>
                        <a:rPr lang="en-US" sz="2700" b="1" dirty="0" smtClean="0"/>
                        <a:t>Preparations</a:t>
                      </a:r>
                    </a:p>
                    <a:p>
                      <a:pPr defTabSz="1782440">
                        <a:lnSpc>
                          <a:spcPct val="100000"/>
                        </a:lnSpc>
                        <a:defRPr/>
                      </a:pPr>
                      <a:r>
                        <a:rPr lang="en-US" sz="2700" b="1" dirty="0" err="1" smtClean="0">
                          <a:solidFill>
                            <a:srgbClr val="0070C0"/>
                          </a:solidFill>
                          <a:cs typeface="Arial" panose="020B0604020202020204" pitchFamily="34" charset="0"/>
                        </a:rPr>
                        <a:t>Isosorbide</a:t>
                      </a:r>
                      <a:r>
                        <a:rPr lang="en-US" sz="2700" b="1" dirty="0" smtClean="0">
                          <a:solidFill>
                            <a:srgbClr val="0070C0"/>
                          </a:solidFill>
                          <a:cs typeface="Arial" panose="020B0604020202020204" pitchFamily="34" charset="0"/>
                        </a:rPr>
                        <a:t> </a:t>
                      </a:r>
                      <a:r>
                        <a:rPr lang="en-US" sz="2700" b="1" dirty="0" err="1" smtClean="0">
                          <a:solidFill>
                            <a:srgbClr val="0070C0"/>
                          </a:solidFill>
                          <a:cs typeface="Arial" panose="020B0604020202020204" pitchFamily="34" charset="0"/>
                        </a:rPr>
                        <a:t>mononitate</a:t>
                      </a:r>
                      <a:r>
                        <a:rPr lang="en-US" sz="2700" dirty="0" smtClean="0"/>
                        <a:t>:</a:t>
                      </a:r>
                      <a:r>
                        <a:rPr lang="en-US" sz="2700" baseline="0" dirty="0" smtClean="0"/>
                        <a:t> </a:t>
                      </a:r>
                      <a:r>
                        <a:rPr lang="en-US" sz="2700" b="1" dirty="0" err="1" smtClean="0"/>
                        <a:t>Mononitrate</a:t>
                      </a:r>
                      <a:r>
                        <a:rPr lang="en-US" sz="2700" b="1" dirty="0" smtClean="0"/>
                        <a:t> Oral sustained release</a:t>
                      </a:r>
                    </a:p>
                  </a:txBody>
                  <a:tcPr marL="178245" marR="178245" marT="89122" marB="89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l" defTabSz="1782440" rtl="0" eaLnBrk="1" fontAlgn="auto" latinLnBrk="0" hangingPunct="1">
                        <a:lnSpc>
                          <a:spcPct val="100000"/>
                        </a:lnSpc>
                        <a:spcBef>
                          <a:spcPts val="0"/>
                        </a:spcBef>
                        <a:spcAft>
                          <a:spcPts val="0"/>
                        </a:spcAft>
                        <a:buClrTx/>
                        <a:buSzTx/>
                        <a:buFontTx/>
                        <a:buNone/>
                        <a:tabLst/>
                        <a:defRPr/>
                      </a:pPr>
                      <a:r>
                        <a:rPr lang="en-US" sz="2700" b="1" dirty="0" smtClean="0">
                          <a:latin typeface="+mn-lt"/>
                        </a:rPr>
                        <a:t>Sublingual tablets</a:t>
                      </a:r>
                      <a:r>
                        <a:rPr lang="en-US" sz="2700" b="1" baseline="0" dirty="0" smtClean="0">
                          <a:latin typeface="+mn-lt"/>
                        </a:rPr>
                        <a:t> – </a:t>
                      </a:r>
                      <a:r>
                        <a:rPr lang="en-US" sz="2700" b="1" dirty="0" smtClean="0">
                          <a:latin typeface="+mn-lt"/>
                        </a:rPr>
                        <a:t>spray</a:t>
                      </a:r>
                      <a:r>
                        <a:rPr lang="en-US" sz="2700" b="1" baseline="0" dirty="0" smtClean="0">
                          <a:latin typeface="+mn-lt"/>
                        </a:rPr>
                        <a:t> - </a:t>
                      </a:r>
                      <a:r>
                        <a:rPr lang="en-US" sz="2700" b="1" dirty="0" smtClean="0">
                          <a:latin typeface="+mn-lt"/>
                        </a:rPr>
                        <a:t>Transdermal patch -</a:t>
                      </a:r>
                      <a:r>
                        <a:rPr lang="en-US" sz="2700" b="1" baseline="0" dirty="0" smtClean="0">
                          <a:latin typeface="+mn-lt"/>
                        </a:rPr>
                        <a:t> </a:t>
                      </a:r>
                      <a:r>
                        <a:rPr lang="en-US" sz="2700" b="1" dirty="0" smtClean="0">
                          <a:latin typeface="+mn-lt"/>
                        </a:rPr>
                        <a:t>Oral or </a:t>
                      </a:r>
                      <a:r>
                        <a:rPr lang="en-US" sz="2700" b="1" dirty="0" err="1" smtClean="0">
                          <a:latin typeface="+mn-lt"/>
                        </a:rPr>
                        <a:t>bucal</a:t>
                      </a:r>
                      <a:r>
                        <a:rPr lang="en-US" sz="2700" b="1" dirty="0" smtClean="0">
                          <a:latin typeface="+mn-lt"/>
                        </a:rPr>
                        <a:t>  - sustained release</a:t>
                      </a:r>
                      <a:r>
                        <a:rPr lang="en-US" sz="2700" b="1" baseline="0" dirty="0" smtClean="0">
                          <a:latin typeface="+mn-lt"/>
                        </a:rPr>
                        <a:t> - </a:t>
                      </a:r>
                      <a:r>
                        <a:rPr lang="en-US" sz="2700" b="1" dirty="0" smtClean="0">
                          <a:latin typeface="+mn-lt"/>
                        </a:rPr>
                        <a:t>I.V. Preparations </a:t>
                      </a:r>
                    </a:p>
                  </a:txBody>
                  <a:tcPr marL="178245" marR="178245" marT="89122" marB="89122" anchor="ctr">
                    <a:lnL w="12700" cap="flat" cmpd="sng" algn="ctr">
                      <a:solidFill>
                        <a:schemeClr val="tx1"/>
                      </a:solidFill>
                      <a:prstDash val="solid"/>
                      <a:round/>
                      <a:headEnd type="none" w="med" len="med"/>
                      <a:tailEnd type="none" w="med" len="med"/>
                    </a:lnL>
                  </a:tcPr>
                </a:tc>
              </a:tr>
              <a:tr h="35054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700" b="1" kern="1200" dirty="0" smtClean="0">
                          <a:solidFill>
                            <a:schemeClr val="tx1"/>
                          </a:solidFill>
                          <a:latin typeface="+mn-lt"/>
                          <a:ea typeface="+mn-ea"/>
                          <a:cs typeface="Arial" panose="020B0604020202020204" pitchFamily="34" charset="0"/>
                        </a:rPr>
                        <a:t>pharmacokinetics</a:t>
                      </a:r>
                    </a:p>
                  </a:txBody>
                  <a:tcPr marL="178245" marR="178245" marT="89122" marB="89122" anchor="ctr">
                    <a:lnR w="12700" cap="flat" cmpd="sng" algn="ctr">
                      <a:solidFill>
                        <a:schemeClr val="tx1"/>
                      </a:solidFill>
                      <a:prstDash val="solid"/>
                      <a:round/>
                      <a:headEnd type="none" w="med" len="med"/>
                      <a:tailEnd type="none" w="med" len="med"/>
                    </a:lnR>
                  </a:tcPr>
                </a:tc>
                <a:tc>
                  <a:txBody>
                    <a:bodyPr/>
                    <a:lstStyle/>
                    <a:p>
                      <a:pPr marL="285750" indent="-285750" algn="l" defTabSz="1782440" rtl="0" eaLnBrk="1" latinLnBrk="0" hangingPunct="1">
                        <a:buFont typeface="Arial" panose="020B0604020202020204" pitchFamily="34" charset="0"/>
                        <a:buChar char="•"/>
                      </a:pPr>
                      <a:r>
                        <a:rPr lang="en-US" sz="2700" b="1" u="none" dirty="0" smtClean="0">
                          <a:uFill>
                            <a:solidFill>
                              <a:srgbClr val="C00000"/>
                            </a:solidFill>
                          </a:uFill>
                          <a:latin typeface="+mn-lt"/>
                          <a:cs typeface="Arial" panose="020B0604020202020204" pitchFamily="34" charset="0"/>
                        </a:rPr>
                        <a:t>Or</a:t>
                      </a:r>
                      <a:r>
                        <a:rPr lang="en-US" sz="2700" b="1" kern="1200" dirty="0" smtClean="0">
                          <a:solidFill>
                            <a:schemeClr val="tx1"/>
                          </a:solidFill>
                          <a:latin typeface="+mn-lt"/>
                          <a:ea typeface="+mn-ea"/>
                          <a:cs typeface="Arial" panose="020B0604020202020204" pitchFamily="34" charset="0"/>
                        </a:rPr>
                        <a:t>al </a:t>
                      </a:r>
                      <a:r>
                        <a:rPr lang="en-US" sz="2700" b="1" kern="1200" dirty="0" err="1" smtClean="0">
                          <a:solidFill>
                            <a:schemeClr val="tx1"/>
                          </a:solidFill>
                          <a:latin typeface="+mn-lt"/>
                          <a:ea typeface="+mn-ea"/>
                          <a:cs typeface="Arial" panose="020B0604020202020204" pitchFamily="34" charset="0"/>
                        </a:rPr>
                        <a:t>isosorbide</a:t>
                      </a:r>
                      <a:r>
                        <a:rPr lang="en-US" sz="2700" b="1" kern="1200" dirty="0" smtClean="0">
                          <a:solidFill>
                            <a:schemeClr val="tx1"/>
                          </a:solidFill>
                          <a:latin typeface="+mn-lt"/>
                          <a:ea typeface="+mn-ea"/>
                          <a:cs typeface="Arial" panose="020B0604020202020204" pitchFamily="34" charset="0"/>
                        </a:rPr>
                        <a:t> </a:t>
                      </a:r>
                    </a:p>
                    <a:p>
                      <a:pPr marL="285750" marR="0" lvl="0" indent="-285750" algn="l" defTabSz="17824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700" b="1" kern="1200" dirty="0" smtClean="0">
                          <a:solidFill>
                            <a:schemeClr val="tx1"/>
                          </a:solidFill>
                          <a:latin typeface="+mn-lt"/>
                          <a:ea typeface="+mn-ea"/>
                          <a:cs typeface="Arial" panose="020B0604020202020204" pitchFamily="34" charset="0"/>
                        </a:rPr>
                        <a:t>Very well absorbed &amp; 100% bioavailability</a:t>
                      </a:r>
                    </a:p>
                    <a:p>
                      <a:pPr marL="285750" marR="0" indent="-285750" algn="l" defTabSz="17824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700" b="1" kern="1200" dirty="0" smtClean="0">
                          <a:solidFill>
                            <a:schemeClr val="tx1"/>
                          </a:solidFill>
                          <a:latin typeface="+mn-lt"/>
                          <a:ea typeface="+mn-ea"/>
                          <a:cs typeface="Arial" panose="020B0604020202020204" pitchFamily="34" charset="0"/>
                        </a:rPr>
                        <a:t>The </a:t>
                      </a:r>
                      <a:r>
                        <a:rPr lang="en-US" sz="2700" b="1" u="sng" kern="1200" dirty="0" err="1" smtClean="0">
                          <a:solidFill>
                            <a:schemeClr val="tx1"/>
                          </a:solidFill>
                          <a:latin typeface="+mn-lt"/>
                          <a:ea typeface="+mn-ea"/>
                          <a:cs typeface="Arial" panose="020B0604020202020204" pitchFamily="34" charset="0"/>
                        </a:rPr>
                        <a:t>dinitrate</a:t>
                      </a:r>
                      <a:r>
                        <a:rPr lang="en-US" sz="2700" b="1" kern="1200" dirty="0" smtClean="0">
                          <a:solidFill>
                            <a:schemeClr val="tx1"/>
                          </a:solidFill>
                          <a:latin typeface="+mn-lt"/>
                          <a:ea typeface="+mn-ea"/>
                          <a:cs typeface="Arial" panose="020B0604020202020204" pitchFamily="34" charset="0"/>
                        </a:rPr>
                        <a:t> undergoes </a:t>
                      </a:r>
                      <a:r>
                        <a:rPr lang="en-US" sz="2700" b="1" u="sng" kern="1200" dirty="0" err="1" smtClean="0">
                          <a:solidFill>
                            <a:schemeClr val="tx1"/>
                          </a:solidFill>
                          <a:latin typeface="+mn-lt"/>
                          <a:ea typeface="+mn-ea"/>
                          <a:cs typeface="Arial" panose="020B0604020202020204" pitchFamily="34" charset="0"/>
                        </a:rPr>
                        <a:t>denitration</a:t>
                      </a:r>
                      <a:r>
                        <a:rPr lang="en-US" sz="2700" b="1" kern="1200" dirty="0" smtClean="0">
                          <a:solidFill>
                            <a:schemeClr val="tx1"/>
                          </a:solidFill>
                          <a:latin typeface="+mn-lt"/>
                          <a:ea typeface="+mn-ea"/>
                          <a:cs typeface="Arial" panose="020B0604020202020204" pitchFamily="34" charset="0"/>
                        </a:rPr>
                        <a:t> to two </a:t>
                      </a:r>
                      <a:r>
                        <a:rPr lang="en-US" sz="2700" b="1" u="sng" kern="1200" dirty="0" err="1" smtClean="0">
                          <a:solidFill>
                            <a:schemeClr val="tx1"/>
                          </a:solidFill>
                          <a:latin typeface="+mn-lt"/>
                          <a:ea typeface="+mn-ea"/>
                          <a:cs typeface="Arial" panose="020B0604020202020204" pitchFamily="34" charset="0"/>
                        </a:rPr>
                        <a:t>mononitrates</a:t>
                      </a:r>
                      <a:r>
                        <a:rPr lang="en-US" sz="2700" b="1" kern="1200" dirty="0" smtClean="0">
                          <a:solidFill>
                            <a:schemeClr val="tx1"/>
                          </a:solidFill>
                          <a:latin typeface="+mn-lt"/>
                          <a:ea typeface="+mn-ea"/>
                          <a:cs typeface="Arial" panose="020B0604020202020204" pitchFamily="34" charset="0"/>
                          <a:sym typeface="Wingdings 3"/>
                        </a:rPr>
                        <a:t> </a:t>
                      </a:r>
                      <a:r>
                        <a:rPr lang="en-US" sz="2700" b="1" kern="1200" dirty="0" smtClean="0">
                          <a:solidFill>
                            <a:schemeClr val="tx1"/>
                          </a:solidFill>
                          <a:latin typeface="+mn-lt"/>
                          <a:ea typeface="+mn-ea"/>
                          <a:cs typeface="Arial" panose="020B0604020202020204" pitchFamily="34" charset="0"/>
                        </a:rPr>
                        <a:t>both possess </a:t>
                      </a:r>
                      <a:r>
                        <a:rPr lang="en-US" sz="2700" b="1" kern="1200" dirty="0" err="1" smtClean="0">
                          <a:solidFill>
                            <a:schemeClr val="tx1"/>
                          </a:solidFill>
                          <a:latin typeface="+mn-lt"/>
                          <a:ea typeface="+mn-ea"/>
                          <a:cs typeface="Arial" panose="020B0604020202020204" pitchFamily="34" charset="0"/>
                        </a:rPr>
                        <a:t>antianginal</a:t>
                      </a:r>
                      <a:r>
                        <a:rPr lang="en-US" sz="2700" b="1" kern="1200" dirty="0" smtClean="0">
                          <a:solidFill>
                            <a:schemeClr val="tx1"/>
                          </a:solidFill>
                          <a:latin typeface="+mn-lt"/>
                          <a:ea typeface="+mn-ea"/>
                          <a:cs typeface="Arial" panose="020B0604020202020204" pitchFamily="34" charset="0"/>
                        </a:rPr>
                        <a:t> activity </a:t>
                      </a:r>
                      <a:r>
                        <a:rPr lang="en-US" sz="2700" b="0" kern="1200" dirty="0" smtClean="0">
                          <a:solidFill>
                            <a:srgbClr val="00B050"/>
                          </a:solidFill>
                          <a:latin typeface="+mn-lt"/>
                          <a:ea typeface="+mn-ea"/>
                          <a:cs typeface="Arial" panose="020B0604020202020204" pitchFamily="34" charset="0"/>
                        </a:rPr>
                        <a:t>(both</a:t>
                      </a:r>
                      <a:r>
                        <a:rPr lang="en-US" sz="2700" b="0" kern="1200" baseline="0" dirty="0" smtClean="0">
                          <a:solidFill>
                            <a:srgbClr val="00B050"/>
                          </a:solidFill>
                          <a:latin typeface="+mn-lt"/>
                          <a:ea typeface="+mn-ea"/>
                          <a:cs typeface="Arial" panose="020B0604020202020204" pitchFamily="34" charset="0"/>
                        </a:rPr>
                        <a:t> pharmacologically active)</a:t>
                      </a:r>
                      <a:endParaRPr lang="en-US" sz="2700" b="0" kern="1200" dirty="0" smtClean="0">
                        <a:solidFill>
                          <a:schemeClr val="tx1"/>
                        </a:solidFill>
                        <a:latin typeface="+mn-lt"/>
                        <a:ea typeface="+mn-ea"/>
                        <a:cs typeface="Arial" panose="020B0604020202020204" pitchFamily="34" charset="0"/>
                      </a:endParaRPr>
                    </a:p>
                    <a:p>
                      <a:pPr marL="285750" marR="0" indent="-285750" algn="l" defTabSz="17824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700" b="1" kern="1200" dirty="0" smtClean="0">
                          <a:solidFill>
                            <a:schemeClr val="tx1"/>
                          </a:solidFill>
                          <a:latin typeface="+mn-lt"/>
                          <a:ea typeface="+mn-ea"/>
                          <a:cs typeface="Arial" panose="020B0604020202020204" pitchFamily="34" charset="0"/>
                        </a:rPr>
                        <a:t>(t1/2 1-3 hours)</a:t>
                      </a:r>
                    </a:p>
                    <a:p>
                      <a:pPr marL="285750" marR="0" indent="-285750" algn="l" defTabSz="17824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700" b="1" kern="1200" dirty="0" smtClean="0">
                          <a:solidFill>
                            <a:schemeClr val="tx1"/>
                          </a:solidFill>
                          <a:latin typeface="+mn-lt"/>
                          <a:ea typeface="+mn-ea"/>
                          <a:cs typeface="Arial" panose="020B0604020202020204" pitchFamily="34" charset="0"/>
                        </a:rPr>
                        <a:t>Further </a:t>
                      </a:r>
                      <a:r>
                        <a:rPr lang="en-US" sz="2700" b="1" u="sng" kern="1200" dirty="0" err="1" smtClean="0">
                          <a:solidFill>
                            <a:schemeClr val="tx1"/>
                          </a:solidFill>
                          <a:latin typeface="+mn-lt"/>
                          <a:ea typeface="+mn-ea"/>
                          <a:cs typeface="Arial" panose="020B0604020202020204" pitchFamily="34" charset="0"/>
                        </a:rPr>
                        <a:t>denitrated</a:t>
                      </a:r>
                      <a:r>
                        <a:rPr lang="en-US" sz="2700" b="1" u="sng" kern="1200" dirty="0" smtClean="0">
                          <a:solidFill>
                            <a:schemeClr val="tx1"/>
                          </a:solidFill>
                          <a:latin typeface="+mn-lt"/>
                          <a:ea typeface="+mn-ea"/>
                          <a:cs typeface="Arial" panose="020B0604020202020204" pitchFamily="34" charset="0"/>
                        </a:rPr>
                        <a:t> </a:t>
                      </a:r>
                      <a:r>
                        <a:rPr lang="en-US" sz="2700" b="1" kern="1200" dirty="0" smtClean="0">
                          <a:solidFill>
                            <a:schemeClr val="tx1"/>
                          </a:solidFill>
                          <a:latin typeface="+mn-lt"/>
                          <a:ea typeface="+mn-ea"/>
                          <a:cs typeface="Arial" panose="020B0604020202020204" pitchFamily="34" charset="0"/>
                        </a:rPr>
                        <a:t>metabolites conjugate to </a:t>
                      </a:r>
                      <a:r>
                        <a:rPr lang="en-US" sz="2700" b="1" u="sng" kern="1200" dirty="0" err="1" smtClean="0">
                          <a:solidFill>
                            <a:schemeClr val="tx1"/>
                          </a:solidFill>
                          <a:latin typeface="+mn-lt"/>
                          <a:ea typeface="+mn-ea"/>
                          <a:cs typeface="Arial" panose="020B0604020202020204" pitchFamily="34" charset="0"/>
                        </a:rPr>
                        <a:t>glucuronic</a:t>
                      </a:r>
                      <a:r>
                        <a:rPr lang="en-US" sz="2700" b="1" u="sng" kern="1200" dirty="0" smtClean="0">
                          <a:solidFill>
                            <a:schemeClr val="tx1"/>
                          </a:solidFill>
                          <a:latin typeface="+mn-lt"/>
                          <a:ea typeface="+mn-ea"/>
                          <a:cs typeface="Arial" panose="020B0604020202020204" pitchFamily="34" charset="0"/>
                        </a:rPr>
                        <a:t> acid </a:t>
                      </a:r>
                      <a:r>
                        <a:rPr lang="en-US" sz="2700" b="1" kern="1200" dirty="0" smtClean="0">
                          <a:solidFill>
                            <a:schemeClr val="tx1"/>
                          </a:solidFill>
                          <a:latin typeface="+mn-lt"/>
                          <a:ea typeface="+mn-ea"/>
                          <a:cs typeface="Arial" panose="020B0604020202020204" pitchFamily="34" charset="0"/>
                        </a:rPr>
                        <a:t>in liver.  Excreted in urine.</a:t>
                      </a:r>
                    </a:p>
                  </a:txBody>
                  <a:tcPr marL="178245" marR="178245" marT="89122" marB="89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285750" marR="0" lvl="0" indent="-285750" algn="l" defTabSz="17824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700" b="1" dirty="0" smtClean="0">
                          <a:latin typeface="+mn-lt"/>
                          <a:cs typeface="Arial" panose="020B0604020202020204" pitchFamily="34" charset="0"/>
                        </a:rPr>
                        <a:t>Significant (high) first pass metabolism occurs in the liver </a:t>
                      </a:r>
                    </a:p>
                    <a:p>
                      <a:pPr marL="285750" marR="0" lvl="0" indent="-285750" algn="l" defTabSz="17824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700" b="1" dirty="0" smtClean="0">
                          <a:latin typeface="+mn-lt"/>
                          <a:cs typeface="Arial" panose="020B0604020202020204" pitchFamily="34" charset="0"/>
                        </a:rPr>
                        <a:t>(10-20%) bioavailability </a:t>
                      </a:r>
                    </a:p>
                    <a:p>
                      <a:pPr marL="285750" marR="0" indent="-285750" algn="l" defTabSz="17824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700" b="1" dirty="0" smtClean="0">
                          <a:latin typeface="+mn-lt"/>
                          <a:cs typeface="Arial" panose="020B0604020202020204" pitchFamily="34" charset="0"/>
                        </a:rPr>
                        <a:t>Given sublingual or via transdermal patch, or parenteral</a:t>
                      </a:r>
                      <a:endParaRPr lang="en-US" sz="2700" b="1" kern="1200" dirty="0" smtClean="0">
                        <a:solidFill>
                          <a:srgbClr val="00B050"/>
                        </a:solidFill>
                        <a:latin typeface="+mn-lt"/>
                        <a:ea typeface="+mn-ea"/>
                        <a:cs typeface="Arial" panose="020B0604020202020204" pitchFamily="34" charset="0"/>
                      </a:endParaRPr>
                    </a:p>
                  </a:txBody>
                  <a:tcPr marL="178245" marR="178245" marT="89122" marB="89122" anchor="ctr">
                    <a:lnL w="12700" cap="flat" cmpd="sng" algn="ctr">
                      <a:solidFill>
                        <a:schemeClr val="tx1"/>
                      </a:solidFill>
                      <a:prstDash val="solid"/>
                      <a:round/>
                      <a:headEnd type="none" w="med" len="med"/>
                      <a:tailEnd type="none" w="med" len="med"/>
                    </a:lnL>
                  </a:tcPr>
                </a:tc>
              </a:tr>
              <a:tr h="3089571">
                <a:tc>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2700" b="1" kern="1200" dirty="0" smtClean="0">
                          <a:solidFill>
                            <a:schemeClr val="tx1"/>
                          </a:solidFill>
                          <a:latin typeface="+mn-lt"/>
                          <a:ea typeface="+mn-ea"/>
                          <a:cs typeface="Arial" panose="020B0604020202020204" pitchFamily="34" charset="0"/>
                        </a:rPr>
                        <a:t>Indications</a:t>
                      </a:r>
                    </a:p>
                  </a:txBody>
                  <a:tcPr marL="178245" marR="178245" marT="89122" marB="89122" anchor="ctr">
                    <a:lnR w="12700" cap="flat" cmpd="sng" algn="ctr">
                      <a:solidFill>
                        <a:schemeClr val="tx1"/>
                      </a:solidFill>
                      <a:prstDash val="solid"/>
                      <a:round/>
                      <a:headEnd type="none" w="med" len="med"/>
                      <a:tailEnd type="none" w="med" len="med"/>
                    </a:lnR>
                  </a:tcPr>
                </a:tc>
                <a:tc>
                  <a:txBody>
                    <a:bodyPr/>
                    <a:lstStyle/>
                    <a:p>
                      <a:r>
                        <a:rPr lang="en-US" sz="2700" b="1" kern="1200" dirty="0" smtClean="0">
                          <a:solidFill>
                            <a:srgbClr val="0070C0"/>
                          </a:solidFill>
                          <a:latin typeface="+mn-lt"/>
                          <a:ea typeface="+mn-ea"/>
                          <a:cs typeface="Arial" panose="020B0604020202020204" pitchFamily="34" charset="0"/>
                        </a:rPr>
                        <a:t>In stable angina:</a:t>
                      </a:r>
                    </a:p>
                    <a:p>
                      <a:pPr marL="285750" indent="-285750">
                        <a:buFont typeface="Arial" panose="020B0604020202020204" pitchFamily="34" charset="0"/>
                        <a:buChar char="•"/>
                      </a:pPr>
                      <a:r>
                        <a:rPr lang="en-US" sz="2700" b="1" u="sng" kern="1200" dirty="0" err="1" smtClean="0">
                          <a:solidFill>
                            <a:schemeClr val="tx1"/>
                          </a:solidFill>
                          <a:latin typeface="+mn-lt"/>
                          <a:ea typeface="+mn-ea"/>
                          <a:cs typeface="Arial" panose="020B0604020202020204" pitchFamily="34" charset="0"/>
                        </a:rPr>
                        <a:t>Persistant</a:t>
                      </a:r>
                      <a:r>
                        <a:rPr lang="en-US" sz="2700" b="1" u="sng" kern="1200" dirty="0" smtClean="0">
                          <a:solidFill>
                            <a:schemeClr val="tx1"/>
                          </a:solidFill>
                          <a:latin typeface="+mn-lt"/>
                          <a:ea typeface="+mn-ea"/>
                          <a:cs typeface="Arial" panose="020B0604020202020204" pitchFamily="34" charset="0"/>
                        </a:rPr>
                        <a:t> </a:t>
                      </a:r>
                      <a:r>
                        <a:rPr lang="en-US" sz="2700" b="1" kern="1200" dirty="0" smtClean="0">
                          <a:solidFill>
                            <a:schemeClr val="tx1"/>
                          </a:solidFill>
                          <a:latin typeface="+mn-lt"/>
                          <a:ea typeface="+mn-ea"/>
                          <a:cs typeface="Arial" panose="020B0604020202020204" pitchFamily="34" charset="0"/>
                          <a:sym typeface="Wingdings 3"/>
                        </a:rPr>
                        <a:t>prophylaxis </a:t>
                      </a:r>
                    </a:p>
                    <a:p>
                      <a:pPr marL="285750" marR="0" indent="-285750" algn="l" defTabSz="17824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700" b="1" u="sng" kern="1200" dirty="0" smtClean="0">
                          <a:solidFill>
                            <a:schemeClr val="tx1"/>
                          </a:solidFill>
                          <a:latin typeface="+mn-lt"/>
                          <a:ea typeface="+mn-ea"/>
                          <a:cs typeface="Arial" panose="020B0604020202020204" pitchFamily="34" charset="0"/>
                        </a:rPr>
                        <a:t>Chronic</a:t>
                      </a:r>
                      <a:r>
                        <a:rPr lang="en-US" sz="2700" b="1" kern="1200" dirty="0" smtClean="0">
                          <a:solidFill>
                            <a:schemeClr val="tx1"/>
                          </a:solidFill>
                          <a:latin typeface="+mn-lt"/>
                          <a:ea typeface="+mn-ea"/>
                          <a:cs typeface="Arial" panose="020B0604020202020204" pitchFamily="34" charset="0"/>
                        </a:rPr>
                        <a:t> Heart Failure</a:t>
                      </a:r>
                    </a:p>
                  </a:txBody>
                  <a:tcPr marL="178245" marR="178245" marT="89122" marB="89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l" defTabSz="1782440" rtl="0" eaLnBrk="1" fontAlgn="auto" latinLnBrk="0" hangingPunct="1">
                        <a:lnSpc>
                          <a:spcPct val="100000"/>
                        </a:lnSpc>
                        <a:spcBef>
                          <a:spcPts val="0"/>
                        </a:spcBef>
                        <a:spcAft>
                          <a:spcPts val="0"/>
                        </a:spcAft>
                        <a:buClrTx/>
                        <a:buSzTx/>
                        <a:buFontTx/>
                        <a:buNone/>
                        <a:tabLst/>
                        <a:defRPr/>
                      </a:pPr>
                      <a:r>
                        <a:rPr lang="en-US" sz="2700" b="1" kern="1200" dirty="0" smtClean="0">
                          <a:solidFill>
                            <a:srgbClr val="0070C0"/>
                          </a:solidFill>
                          <a:latin typeface="+mn-lt"/>
                          <a:ea typeface="+mn-ea"/>
                          <a:cs typeface="Arial" panose="020B0604020202020204" pitchFamily="34" charset="0"/>
                        </a:rPr>
                        <a:t>In stable angina:</a:t>
                      </a:r>
                    </a:p>
                    <a:p>
                      <a:pPr marL="285750" marR="0" indent="-285750" algn="l" defTabSz="17824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700" b="1" kern="1200" dirty="0" smtClean="0">
                          <a:solidFill>
                            <a:schemeClr val="tx1"/>
                          </a:solidFill>
                          <a:latin typeface="+mn-lt"/>
                          <a:ea typeface="+mn-ea"/>
                          <a:cs typeface="Arial" panose="020B0604020202020204" pitchFamily="34" charset="0"/>
                        </a:rPr>
                        <a:t>Acute symptom relief (sublingual)</a:t>
                      </a:r>
                    </a:p>
                    <a:p>
                      <a:pPr marL="285750" marR="0" indent="-285750" algn="l" defTabSz="17824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700" b="1" u="sng" kern="1200" dirty="0" smtClean="0">
                          <a:solidFill>
                            <a:schemeClr val="tx1"/>
                          </a:solidFill>
                          <a:latin typeface="+mn-lt"/>
                          <a:ea typeface="+mn-ea"/>
                          <a:cs typeface="Arial" panose="020B0604020202020204" pitchFamily="34" charset="0"/>
                          <a:sym typeface="Wingdings 3"/>
                        </a:rPr>
                        <a:t>Situational </a:t>
                      </a:r>
                      <a:r>
                        <a:rPr lang="en-US" sz="2700" b="1" kern="1200" dirty="0" smtClean="0">
                          <a:solidFill>
                            <a:schemeClr val="tx1"/>
                          </a:solidFill>
                          <a:latin typeface="+mn-lt"/>
                          <a:ea typeface="+mn-ea"/>
                          <a:cs typeface="Arial" panose="020B0604020202020204" pitchFamily="34" charset="0"/>
                          <a:sym typeface="Wingdings 3"/>
                        </a:rPr>
                        <a:t>prophylaxis</a:t>
                      </a:r>
                    </a:p>
                    <a:p>
                      <a:pPr marL="285750" marR="0" indent="-285750" algn="l" defTabSz="17824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700" b="1" kern="1200" dirty="0" smtClean="0">
                          <a:solidFill>
                            <a:schemeClr val="tx1"/>
                          </a:solidFill>
                          <a:latin typeface="+mn-lt"/>
                          <a:ea typeface="+mn-ea"/>
                          <a:cs typeface="Arial" panose="020B0604020202020204" pitchFamily="34" charset="0"/>
                        </a:rPr>
                        <a:t>IN VARIANT ANGINA  (sublingual)</a:t>
                      </a:r>
                    </a:p>
                    <a:p>
                      <a:pPr marL="285750" marR="0" indent="-285750" algn="l" defTabSz="17824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700" b="1" kern="1200" dirty="0" smtClean="0">
                          <a:solidFill>
                            <a:schemeClr val="tx1"/>
                          </a:solidFill>
                          <a:latin typeface="+mn-lt"/>
                          <a:ea typeface="+mn-ea"/>
                          <a:cs typeface="Arial" panose="020B0604020202020204" pitchFamily="34" charset="0"/>
                        </a:rPr>
                        <a:t>IN UNSTABLE ANGINA</a:t>
                      </a:r>
                      <a:r>
                        <a:rPr lang="en-US" sz="2700" b="1" kern="1200" dirty="0" smtClean="0">
                          <a:solidFill>
                            <a:schemeClr val="tx1"/>
                          </a:solidFill>
                          <a:latin typeface="+mn-lt"/>
                          <a:ea typeface="+mn-ea"/>
                          <a:cs typeface="Arial" panose="020B0604020202020204" pitchFamily="34" charset="0"/>
                          <a:sym typeface="Wingdings 3"/>
                        </a:rPr>
                        <a:t> (IV)</a:t>
                      </a:r>
                    </a:p>
                    <a:p>
                      <a:pPr marL="285750" marR="0" indent="-285750" algn="l" defTabSz="17824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700" b="1" u="sng" kern="1200" dirty="0" smtClean="0">
                          <a:solidFill>
                            <a:schemeClr val="tx1"/>
                          </a:solidFill>
                          <a:latin typeface="+mn-lt"/>
                          <a:ea typeface="+mn-ea"/>
                          <a:cs typeface="Arial" panose="020B0604020202020204" pitchFamily="34" charset="0"/>
                          <a:sym typeface="Wingdings 3"/>
                        </a:rPr>
                        <a:t>Acute</a:t>
                      </a:r>
                      <a:r>
                        <a:rPr lang="en-US" sz="2700" b="1" kern="1200" dirty="0" smtClean="0">
                          <a:solidFill>
                            <a:schemeClr val="tx1"/>
                          </a:solidFill>
                          <a:latin typeface="+mn-lt"/>
                          <a:ea typeface="+mn-ea"/>
                          <a:cs typeface="Arial" panose="020B0604020202020204" pitchFamily="34" charset="0"/>
                          <a:sym typeface="Wingdings 3"/>
                        </a:rPr>
                        <a:t> </a:t>
                      </a:r>
                      <a:r>
                        <a:rPr lang="en-US" sz="2700" b="1" kern="1200" dirty="0" smtClean="0">
                          <a:solidFill>
                            <a:schemeClr val="tx1"/>
                          </a:solidFill>
                          <a:latin typeface="+mn-lt"/>
                          <a:ea typeface="+mn-ea"/>
                          <a:cs typeface="Arial" panose="020B0604020202020204" pitchFamily="34" charset="0"/>
                        </a:rPr>
                        <a:t>Heart Failure</a:t>
                      </a:r>
                    </a:p>
                    <a:p>
                      <a:pPr marL="285750" marR="0" indent="-285750" algn="l" defTabSz="17824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700" b="1" kern="1200" dirty="0" smtClean="0">
                          <a:solidFill>
                            <a:schemeClr val="tx1"/>
                          </a:solidFill>
                          <a:latin typeface="+mn-lt"/>
                          <a:ea typeface="+mn-ea"/>
                          <a:cs typeface="Arial" panose="020B0604020202020204" pitchFamily="34" charset="0"/>
                        </a:rPr>
                        <a:t>Refractory AHF</a:t>
                      </a:r>
                      <a:r>
                        <a:rPr lang="en-US" sz="2700" b="1" kern="1200" dirty="0" smtClean="0">
                          <a:solidFill>
                            <a:schemeClr val="tx1"/>
                          </a:solidFill>
                          <a:latin typeface="+mn-lt"/>
                          <a:ea typeface="+mn-ea"/>
                          <a:cs typeface="Arial" panose="020B0604020202020204" pitchFamily="34" charset="0"/>
                          <a:sym typeface="Wingdings 3"/>
                        </a:rPr>
                        <a:t> and </a:t>
                      </a:r>
                      <a:r>
                        <a:rPr lang="en-US" sz="2700" b="1" kern="1200" dirty="0" smtClean="0">
                          <a:solidFill>
                            <a:schemeClr val="tx1"/>
                          </a:solidFill>
                          <a:latin typeface="+mn-lt"/>
                          <a:ea typeface="+mn-ea"/>
                          <a:cs typeface="Arial" panose="020B0604020202020204" pitchFamily="34" charset="0"/>
                        </a:rPr>
                        <a:t>AMI (IV)</a:t>
                      </a:r>
                      <a:endParaRPr lang="en-US" sz="2700" b="1" kern="1200" dirty="0" smtClean="0">
                        <a:solidFill>
                          <a:schemeClr val="tx1"/>
                        </a:solidFill>
                        <a:latin typeface="+mn-lt"/>
                        <a:ea typeface="+mn-ea"/>
                        <a:cs typeface="Arial" panose="020B0604020202020204" pitchFamily="34" charset="0"/>
                        <a:sym typeface="Wingdings 3"/>
                      </a:endParaRPr>
                    </a:p>
                  </a:txBody>
                  <a:tcPr marL="178245" marR="178245" marT="89122" marB="89122" anchor="ctr">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355575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43537717"/>
              </p:ext>
            </p:extLst>
          </p:nvPr>
        </p:nvGraphicFramePr>
        <p:xfrm>
          <a:off x="1064413" y="1461542"/>
          <a:ext cx="17691431" cy="11783929"/>
        </p:xfrm>
        <a:graphic>
          <a:graphicData uri="http://schemas.openxmlformats.org/drawingml/2006/table">
            <a:tbl>
              <a:tblPr firstRow="1" bandRow="1">
                <a:tableStyleId>{5A111915-BE36-4E01-A7E5-04B1672EAD32}</a:tableStyleId>
              </a:tblPr>
              <a:tblGrid>
                <a:gridCol w="9510913">
                  <a:extLst>
                    <a:ext uri="{9D8B030D-6E8A-4147-A177-3AD203B41FA5}">
                      <a16:colId xmlns:a16="http://schemas.microsoft.com/office/drawing/2014/main" xmlns="" val="3169380307"/>
                    </a:ext>
                  </a:extLst>
                </a:gridCol>
                <a:gridCol w="8180518">
                  <a:extLst>
                    <a:ext uri="{9D8B030D-6E8A-4147-A177-3AD203B41FA5}">
                      <a16:colId xmlns:a16="http://schemas.microsoft.com/office/drawing/2014/main" xmlns="" val="4232338291"/>
                    </a:ext>
                  </a:extLst>
                </a:gridCol>
              </a:tblGrid>
              <a:tr h="891223">
                <a:tc>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4700" b="1" kern="1200" dirty="0" smtClean="0">
                          <a:solidFill>
                            <a:srgbClr val="0070C0"/>
                          </a:solidFill>
                          <a:latin typeface="+mn-lt"/>
                          <a:ea typeface="+mn-ea"/>
                          <a:cs typeface="Arial" panose="020B0604020202020204" pitchFamily="34" charset="0"/>
                        </a:rPr>
                        <a:t>Effects</a:t>
                      </a:r>
                    </a:p>
                  </a:txBody>
                  <a:tcPr marL="178245" marR="178245" marT="89122" marB="89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4700" b="1" kern="1200" dirty="0" smtClean="0">
                          <a:solidFill>
                            <a:srgbClr val="0070C0"/>
                          </a:solidFill>
                          <a:latin typeface="+mn-lt"/>
                          <a:ea typeface="+mn-ea"/>
                          <a:cs typeface="Arial" panose="020B0604020202020204" pitchFamily="34" charset="0"/>
                        </a:rPr>
                        <a:t>Results</a:t>
                      </a:r>
                      <a:endParaRPr lang="en-US" sz="4700" b="1" kern="1200" dirty="0">
                        <a:solidFill>
                          <a:srgbClr val="0070C0"/>
                        </a:solidFill>
                        <a:latin typeface="+mn-lt"/>
                        <a:ea typeface="+mn-ea"/>
                        <a:cs typeface="Arial" panose="020B0604020202020204" pitchFamily="34" charset="0"/>
                      </a:endParaRPr>
                    </a:p>
                  </a:txBody>
                  <a:tcPr marL="178245" marR="178245" marT="89122" marB="89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796113832"/>
                  </a:ext>
                </a:extLst>
              </a:tr>
              <a:tr h="945444">
                <a:tc>
                  <a:txBody>
                    <a:bodyPr/>
                    <a:lstStyle/>
                    <a:p>
                      <a:r>
                        <a:rPr lang="en-US" sz="3100" dirty="0" smtClean="0">
                          <a:latin typeface="+mn-lt"/>
                        </a:rPr>
                        <a:t>↓Arterial pressure </a:t>
                      </a:r>
                      <a:endParaRPr lang="en-US" sz="3100" dirty="0">
                        <a:latin typeface="+mn-lt"/>
                      </a:endParaRPr>
                    </a:p>
                  </a:txBody>
                  <a:tcPr marL="178245" marR="178245" marT="89122" marB="89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1782440" rtl="0" eaLnBrk="1" fontAlgn="auto" latinLnBrk="0" hangingPunct="1">
                        <a:lnSpc>
                          <a:spcPct val="100000"/>
                        </a:lnSpc>
                        <a:spcBef>
                          <a:spcPts val="0"/>
                        </a:spcBef>
                        <a:spcAft>
                          <a:spcPts val="0"/>
                        </a:spcAft>
                        <a:buClrTx/>
                        <a:buSzTx/>
                        <a:buFontTx/>
                        <a:buNone/>
                        <a:tabLst/>
                        <a:defRPr/>
                      </a:pPr>
                      <a:r>
                        <a:rPr lang="en-US" sz="3100" dirty="0" smtClean="0">
                          <a:latin typeface="+mn-lt"/>
                        </a:rPr>
                        <a:t>↓ O2 demand</a:t>
                      </a:r>
                      <a:endParaRPr lang="en-US" sz="3100" dirty="0" smtClean="0">
                        <a:solidFill>
                          <a:srgbClr val="00B050"/>
                        </a:solidFill>
                        <a:latin typeface="+mn-lt"/>
                      </a:endParaRPr>
                    </a:p>
                  </a:txBody>
                  <a:tcPr marL="178245" marR="178245" marT="89122" marB="89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66106325"/>
                  </a:ext>
                </a:extLst>
              </a:tr>
              <a:tr h="945444">
                <a:tc>
                  <a:txBody>
                    <a:bodyPr/>
                    <a:lstStyle/>
                    <a:p>
                      <a:pPr marL="0" marR="0" indent="0" algn="l" defTabSz="1782440" rtl="0" eaLnBrk="1" fontAlgn="auto" latinLnBrk="0" hangingPunct="1">
                        <a:lnSpc>
                          <a:spcPct val="100000"/>
                        </a:lnSpc>
                        <a:spcBef>
                          <a:spcPts val="0"/>
                        </a:spcBef>
                        <a:spcAft>
                          <a:spcPts val="0"/>
                        </a:spcAft>
                        <a:buClrTx/>
                        <a:buSzTx/>
                        <a:buFontTx/>
                        <a:buNone/>
                        <a:tabLst/>
                        <a:defRPr/>
                      </a:pPr>
                      <a:r>
                        <a:rPr lang="en-US" sz="3100" dirty="0" smtClean="0">
                          <a:latin typeface="+mn-lt"/>
                        </a:rPr>
                        <a:t>↓Ventricular volume</a:t>
                      </a:r>
                    </a:p>
                  </a:txBody>
                  <a:tcPr marL="178245" marR="178245" marT="89122" marB="89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1782440" rtl="0" eaLnBrk="1" fontAlgn="auto" latinLnBrk="0" hangingPunct="1">
                        <a:lnSpc>
                          <a:spcPct val="100000"/>
                        </a:lnSpc>
                        <a:spcBef>
                          <a:spcPts val="0"/>
                        </a:spcBef>
                        <a:spcAft>
                          <a:spcPts val="0"/>
                        </a:spcAft>
                        <a:buClrTx/>
                        <a:buSzTx/>
                        <a:buFontTx/>
                        <a:buNone/>
                        <a:tabLst/>
                        <a:defRPr/>
                      </a:pPr>
                      <a:r>
                        <a:rPr lang="en-US" sz="3100" dirty="0" smtClean="0">
                          <a:latin typeface="+mn-lt"/>
                        </a:rPr>
                        <a:t>↓ O2 demand</a:t>
                      </a:r>
                    </a:p>
                  </a:txBody>
                  <a:tcPr marL="178245" marR="178245" marT="89122" marB="89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45444">
                <a:tc>
                  <a:txBody>
                    <a:bodyPr/>
                    <a:lstStyle/>
                    <a:p>
                      <a:r>
                        <a:rPr lang="en-US" sz="3100" dirty="0" smtClean="0">
                          <a:latin typeface="+mn-lt"/>
                        </a:rPr>
                        <a:t>↓Diastolic perfusion time due to tachycardia</a:t>
                      </a:r>
                      <a:endParaRPr lang="en-US" sz="3100" dirty="0">
                        <a:latin typeface="+mn-lt"/>
                      </a:endParaRPr>
                    </a:p>
                  </a:txBody>
                  <a:tcPr marL="178245" marR="178245" marT="89122" marB="89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1782440" rtl="0" eaLnBrk="1" fontAlgn="auto" latinLnBrk="0" hangingPunct="1">
                        <a:lnSpc>
                          <a:spcPct val="100000"/>
                        </a:lnSpc>
                        <a:spcBef>
                          <a:spcPts val="0"/>
                        </a:spcBef>
                        <a:spcAft>
                          <a:spcPts val="0"/>
                        </a:spcAft>
                        <a:buClrTx/>
                        <a:buSzTx/>
                        <a:buFontTx/>
                        <a:buNone/>
                        <a:tabLst/>
                        <a:defRPr/>
                      </a:pPr>
                      <a:r>
                        <a:rPr lang="en-US" sz="3100" dirty="0" smtClean="0">
                          <a:latin typeface="+mn-lt"/>
                        </a:rPr>
                        <a:t>↓ myocardial perfusion</a:t>
                      </a:r>
                      <a:endParaRPr lang="en-US" sz="3100" dirty="0" smtClean="0">
                        <a:latin typeface="+mn-lt"/>
                        <a:cs typeface="Aharoni" pitchFamily="2" charset="-79"/>
                      </a:endParaRPr>
                    </a:p>
                  </a:txBody>
                  <a:tcPr marL="178245" marR="178245" marT="89122" marB="89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20727">
                <a:tc gridSpan="2">
                  <a:txBody>
                    <a:bodyPr/>
                    <a:lstStyle/>
                    <a:p>
                      <a:endParaRPr lang="en-US" sz="6800" dirty="0"/>
                    </a:p>
                  </a:txBody>
                  <a:tcPr marL="178245" marR="178245" marT="89122" marB="89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851962">
                <a:tc>
                  <a:txBody>
                    <a:bodyPr/>
                    <a:lstStyle/>
                    <a:p>
                      <a:pPr marL="0" marR="0" indent="0" algn="l" defTabSz="1782440" rtl="0" eaLnBrk="1" fontAlgn="auto" latinLnBrk="0" hangingPunct="1">
                        <a:lnSpc>
                          <a:spcPct val="100000"/>
                        </a:lnSpc>
                        <a:spcBef>
                          <a:spcPts val="0"/>
                        </a:spcBef>
                        <a:spcAft>
                          <a:spcPts val="0"/>
                        </a:spcAft>
                        <a:buClrTx/>
                        <a:buSzTx/>
                        <a:buFontTx/>
                        <a:buNone/>
                        <a:tabLst/>
                        <a:defRPr/>
                      </a:pPr>
                      <a:r>
                        <a:rPr lang="en-US" sz="3100" dirty="0" smtClean="0">
                          <a:latin typeface="+mn-lt"/>
                        </a:rPr>
                        <a:t>Reflex tachycardia</a:t>
                      </a:r>
                    </a:p>
                  </a:txBody>
                  <a:tcPr marL="178245" marR="178245" marT="89122" marB="89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1782440" rtl="0" eaLnBrk="1" fontAlgn="auto" latinLnBrk="0" hangingPunct="1">
                        <a:lnSpc>
                          <a:spcPct val="100000"/>
                        </a:lnSpc>
                        <a:spcBef>
                          <a:spcPts val="0"/>
                        </a:spcBef>
                        <a:spcAft>
                          <a:spcPts val="0"/>
                        </a:spcAft>
                        <a:buClrTx/>
                        <a:buSzTx/>
                        <a:buFontTx/>
                        <a:buNone/>
                        <a:tabLst/>
                        <a:defRPr/>
                      </a:pPr>
                      <a:r>
                        <a:rPr lang="en-US" sz="3100" dirty="0" smtClean="0">
                          <a:latin typeface="+mn-lt"/>
                          <a:cs typeface="Times New Roman"/>
                        </a:rPr>
                        <a:t>↑</a:t>
                      </a:r>
                      <a:r>
                        <a:rPr lang="en-US" sz="3100" dirty="0" smtClean="0">
                          <a:latin typeface="+mn-lt"/>
                        </a:rPr>
                        <a:t> O2 demand</a:t>
                      </a:r>
                      <a:endParaRPr lang="en-US" sz="3100" dirty="0" smtClean="0">
                        <a:latin typeface="+mn-lt"/>
                        <a:cs typeface="Aharoni" pitchFamily="2" charset="-79"/>
                      </a:endParaRPr>
                    </a:p>
                  </a:txBody>
                  <a:tcPr marL="178245" marR="178245" marT="89122" marB="89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096125183"/>
                  </a:ext>
                </a:extLst>
              </a:tr>
              <a:tr h="945444">
                <a:tc>
                  <a:txBody>
                    <a:bodyPr/>
                    <a:lstStyle/>
                    <a:p>
                      <a:r>
                        <a:rPr lang="en-US" sz="3100" dirty="0" smtClean="0">
                          <a:latin typeface="+mn-lt"/>
                          <a:cs typeface="Times New Roman"/>
                        </a:rPr>
                        <a:t>Reflex ↑ in contractility </a:t>
                      </a:r>
                      <a:endParaRPr lang="en-US" sz="3100" dirty="0">
                        <a:latin typeface="+mn-lt"/>
                      </a:endParaRPr>
                    </a:p>
                  </a:txBody>
                  <a:tcPr marL="178245" marR="178245" marT="89122" marB="89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1782440" rtl="0" eaLnBrk="1" fontAlgn="auto" latinLnBrk="0" hangingPunct="1">
                        <a:lnSpc>
                          <a:spcPct val="100000"/>
                        </a:lnSpc>
                        <a:spcBef>
                          <a:spcPts val="0"/>
                        </a:spcBef>
                        <a:spcAft>
                          <a:spcPts val="0"/>
                        </a:spcAft>
                        <a:buClrTx/>
                        <a:buSzTx/>
                        <a:buFontTx/>
                        <a:buNone/>
                        <a:tabLst/>
                        <a:defRPr/>
                      </a:pPr>
                      <a:r>
                        <a:rPr lang="en-US" sz="3100" dirty="0" smtClean="0">
                          <a:latin typeface="+mn-lt"/>
                          <a:cs typeface="Times New Roman"/>
                        </a:rPr>
                        <a:t>↑</a:t>
                      </a:r>
                      <a:r>
                        <a:rPr lang="en-US" sz="3100" dirty="0" smtClean="0">
                          <a:latin typeface="+mn-lt"/>
                        </a:rPr>
                        <a:t> O2 demand</a:t>
                      </a:r>
                      <a:endParaRPr lang="en-US" sz="3100" kern="1200" dirty="0" smtClean="0">
                        <a:solidFill>
                          <a:srgbClr val="00B050"/>
                        </a:solidFill>
                        <a:latin typeface="+mn-lt"/>
                        <a:ea typeface="+mn-ea"/>
                        <a:cs typeface="+mn-cs"/>
                      </a:endParaRPr>
                    </a:p>
                  </a:txBody>
                  <a:tcPr marL="178245" marR="178245" marT="89122" marB="89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669208074"/>
                  </a:ext>
                </a:extLst>
              </a:tr>
              <a:tr h="1220727">
                <a:tc gridSpan="2">
                  <a:txBody>
                    <a:bodyPr/>
                    <a:lstStyle/>
                    <a:p>
                      <a:endParaRPr lang="en-US" sz="6800" dirty="0"/>
                    </a:p>
                  </a:txBody>
                  <a:tcPr marL="178245" marR="178245" marT="89122" marB="89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193670779"/>
                  </a:ext>
                </a:extLst>
              </a:tr>
              <a:tr h="702598">
                <a:tc>
                  <a:txBody>
                    <a:bodyPr/>
                    <a:lstStyle/>
                    <a:p>
                      <a:pPr marL="0" marR="0" indent="0" algn="l" defTabSz="1782440" rtl="0" eaLnBrk="1" fontAlgn="auto" latinLnBrk="0" hangingPunct="1">
                        <a:lnSpc>
                          <a:spcPct val="100000"/>
                        </a:lnSpc>
                        <a:spcBef>
                          <a:spcPts val="0"/>
                        </a:spcBef>
                        <a:spcAft>
                          <a:spcPts val="0"/>
                        </a:spcAft>
                        <a:buClrTx/>
                        <a:buSzTx/>
                        <a:buFontTx/>
                        <a:buNone/>
                        <a:tabLst/>
                        <a:defRPr/>
                      </a:pPr>
                      <a:r>
                        <a:rPr lang="en-US" sz="3100" dirty="0" smtClean="0">
                          <a:latin typeface="+mn-lt"/>
                          <a:cs typeface="Times New Roman"/>
                        </a:rPr>
                        <a:t>↑</a:t>
                      </a:r>
                      <a:r>
                        <a:rPr lang="en-US" sz="3100" dirty="0" smtClean="0">
                          <a:latin typeface="+mn-lt"/>
                        </a:rPr>
                        <a:t>Collateral flow</a:t>
                      </a:r>
                    </a:p>
                  </a:txBody>
                  <a:tcPr marL="178245" marR="178245" marT="89122" marB="89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1782440" rtl="0" eaLnBrk="1" fontAlgn="auto" latinLnBrk="0" hangingPunct="1">
                        <a:lnSpc>
                          <a:spcPct val="100000"/>
                        </a:lnSpc>
                        <a:spcBef>
                          <a:spcPts val="0"/>
                        </a:spcBef>
                        <a:spcAft>
                          <a:spcPts val="0"/>
                        </a:spcAft>
                        <a:buClrTx/>
                        <a:buSzTx/>
                        <a:buFontTx/>
                        <a:buNone/>
                        <a:tabLst/>
                        <a:defRPr/>
                      </a:pPr>
                      <a:r>
                        <a:rPr lang="en-US" sz="3100" dirty="0" smtClean="0">
                          <a:latin typeface="+mn-lt"/>
                        </a:rPr>
                        <a:t>Improved perfusion to ischemic</a:t>
                      </a:r>
                      <a:r>
                        <a:rPr lang="en-US" sz="3100" baseline="0" dirty="0" smtClean="0">
                          <a:latin typeface="+mn-lt"/>
                        </a:rPr>
                        <a:t> </a:t>
                      </a:r>
                      <a:r>
                        <a:rPr lang="en-US" sz="3100" dirty="0" smtClean="0">
                          <a:latin typeface="+mn-lt"/>
                        </a:rPr>
                        <a:t>myocardium</a:t>
                      </a:r>
                      <a:endParaRPr lang="en-US" sz="3100" dirty="0" smtClean="0">
                        <a:latin typeface="+mn-lt"/>
                        <a:cs typeface="Aharoni" pitchFamily="2" charset="-79"/>
                      </a:endParaRPr>
                    </a:p>
                  </a:txBody>
                  <a:tcPr marL="178245" marR="178245" marT="89122" marB="89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015154849"/>
                  </a:ext>
                </a:extLst>
              </a:tr>
              <a:tr h="945444">
                <a:tc>
                  <a:txBody>
                    <a:bodyPr/>
                    <a:lstStyle/>
                    <a:p>
                      <a:r>
                        <a:rPr lang="en-US" sz="3100" dirty="0" smtClean="0">
                          <a:latin typeface="+mn-lt"/>
                        </a:rPr>
                        <a:t>↓Left ventricular diastolic pressure</a:t>
                      </a:r>
                      <a:endParaRPr lang="en-US" sz="3100" dirty="0">
                        <a:latin typeface="+mn-lt"/>
                      </a:endParaRPr>
                    </a:p>
                  </a:txBody>
                  <a:tcPr marL="178245" marR="178245" marT="89122" marB="89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1782440" rtl="0" eaLnBrk="1" fontAlgn="auto" latinLnBrk="0" hangingPunct="1">
                        <a:lnSpc>
                          <a:spcPct val="100000"/>
                        </a:lnSpc>
                        <a:spcBef>
                          <a:spcPts val="0"/>
                        </a:spcBef>
                        <a:spcAft>
                          <a:spcPts val="0"/>
                        </a:spcAft>
                        <a:buClrTx/>
                        <a:buSzTx/>
                        <a:buFontTx/>
                        <a:buNone/>
                        <a:tabLst/>
                        <a:defRPr/>
                      </a:pPr>
                      <a:r>
                        <a:rPr lang="en-US" sz="3100" dirty="0" smtClean="0">
                          <a:latin typeface="+mn-lt"/>
                        </a:rPr>
                        <a:t>Improve </a:t>
                      </a:r>
                      <a:r>
                        <a:rPr lang="en-US" sz="3100" dirty="0" err="1" smtClean="0">
                          <a:latin typeface="+mn-lt"/>
                        </a:rPr>
                        <a:t>subendocardial</a:t>
                      </a:r>
                      <a:r>
                        <a:rPr lang="en-US" sz="3100" dirty="0" smtClean="0">
                          <a:latin typeface="+mn-lt"/>
                        </a:rPr>
                        <a:t> perfusion</a:t>
                      </a:r>
                      <a:endParaRPr lang="en-US" sz="3100" dirty="0" smtClean="0">
                        <a:latin typeface="+mn-lt"/>
                        <a:cs typeface="Aharoni" pitchFamily="2" charset="-79"/>
                      </a:endParaRPr>
                    </a:p>
                  </a:txBody>
                  <a:tcPr marL="178245" marR="178245" marT="89122" marB="89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565857877"/>
                  </a:ext>
                </a:extLst>
              </a:tr>
              <a:tr h="1220727">
                <a:tc gridSpan="2">
                  <a:txBody>
                    <a:bodyPr/>
                    <a:lstStyle/>
                    <a:p>
                      <a:endParaRPr lang="en-US" sz="6800" dirty="0"/>
                    </a:p>
                  </a:txBody>
                  <a:tcPr marL="178245" marR="178245" marT="89122" marB="89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436771969"/>
                  </a:ext>
                </a:extLst>
              </a:tr>
              <a:tr h="945444">
                <a:tc>
                  <a:txBody>
                    <a:bodyPr/>
                    <a:lstStyle/>
                    <a:p>
                      <a:pPr marL="0" marR="0" indent="0" algn="l" defTabSz="1782440" rtl="0" eaLnBrk="1" fontAlgn="auto" latinLnBrk="0" hangingPunct="1">
                        <a:lnSpc>
                          <a:spcPct val="100000"/>
                        </a:lnSpc>
                        <a:spcBef>
                          <a:spcPts val="0"/>
                        </a:spcBef>
                        <a:spcAft>
                          <a:spcPts val="0"/>
                        </a:spcAft>
                        <a:buClrTx/>
                        <a:buSzTx/>
                        <a:buFontTx/>
                        <a:buNone/>
                        <a:tabLst/>
                        <a:defRPr/>
                      </a:pPr>
                      <a:r>
                        <a:rPr lang="en-US" sz="3100" dirty="0" smtClean="0">
                          <a:latin typeface="+mn-lt"/>
                        </a:rPr>
                        <a:t>Vasodilation of </a:t>
                      </a:r>
                      <a:r>
                        <a:rPr lang="en-US" sz="3100" dirty="0" err="1" smtClean="0">
                          <a:latin typeface="+mn-lt"/>
                        </a:rPr>
                        <a:t>epicardial</a:t>
                      </a:r>
                      <a:r>
                        <a:rPr lang="en-US" sz="3100" dirty="0" smtClean="0">
                          <a:latin typeface="+mn-lt"/>
                        </a:rPr>
                        <a:t> coronary arteries</a:t>
                      </a:r>
                    </a:p>
                  </a:txBody>
                  <a:tcPr marL="178245" marR="178245" marT="89122" marB="89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3100" dirty="0" smtClean="0"/>
                        <a:t>Relief of coronary artery</a:t>
                      </a:r>
                      <a:r>
                        <a:rPr lang="en-US" sz="3100" baseline="0" dirty="0" smtClean="0"/>
                        <a:t> spasm</a:t>
                      </a:r>
                      <a:endParaRPr lang="en-US" sz="3100" dirty="0"/>
                    </a:p>
                  </a:txBody>
                  <a:tcPr marL="178245" marR="178245" marT="89122" marB="89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053722663"/>
                  </a:ext>
                </a:extLst>
              </a:tr>
            </a:tbl>
          </a:graphicData>
        </a:graphic>
      </p:graphicFrame>
      <p:sp>
        <p:nvSpPr>
          <p:cNvPr id="3" name="Rectangle 2"/>
          <p:cNvSpPr/>
          <p:nvPr/>
        </p:nvSpPr>
        <p:spPr>
          <a:xfrm>
            <a:off x="190200" y="231963"/>
            <a:ext cx="10627909" cy="578363"/>
          </a:xfrm>
          <a:prstGeom prst="rect">
            <a:avLst/>
          </a:prstGeom>
        </p:spPr>
        <p:txBody>
          <a:bodyPr wrap="none">
            <a:spAutoFit/>
          </a:bodyPr>
          <a:lstStyle/>
          <a:p>
            <a:pPr defTabSz="3474510">
              <a:lnSpc>
                <a:spcPct val="90000"/>
              </a:lnSpc>
              <a:spcBef>
                <a:spcPct val="0"/>
              </a:spcBef>
            </a:pPr>
            <a:r>
              <a:rPr lang="en-US" sz="3509" dirty="0">
                <a:solidFill>
                  <a:srgbClr val="0070C0"/>
                </a:solidFill>
                <a:ea typeface="+mj-ea"/>
                <a:cs typeface="+mj-cs"/>
                <a:sym typeface="Symbol" pitchFamily="18" charset="2"/>
              </a:rPr>
              <a:t>Effects of nitrates in treatment of angina and their results</a:t>
            </a:r>
            <a:endParaRPr lang="en-US" sz="3509" dirty="0">
              <a:solidFill>
                <a:srgbClr val="0070C0"/>
              </a:solidFill>
              <a:ea typeface="+mj-ea"/>
              <a:cs typeface="+mj-cs"/>
            </a:endParaRPr>
          </a:p>
        </p:txBody>
      </p:sp>
      <p:sp>
        <p:nvSpPr>
          <p:cNvPr id="4" name="TextBox 3"/>
          <p:cNvSpPr txBox="1"/>
          <p:nvPr/>
        </p:nvSpPr>
        <p:spPr>
          <a:xfrm>
            <a:off x="16973397" y="231962"/>
            <a:ext cx="6571103" cy="932307"/>
          </a:xfrm>
          <a:prstGeom prst="rect">
            <a:avLst/>
          </a:prstGeom>
          <a:noFill/>
        </p:spPr>
        <p:txBody>
          <a:bodyPr wrap="square" rtlCol="0">
            <a:spAutoFit/>
          </a:bodyPr>
          <a:lstStyle/>
          <a:p>
            <a:pPr algn="r"/>
            <a:r>
              <a:rPr lang="ar-SA" sz="2729" b="1" dirty="0"/>
              <a:t>انتبهوا لحركات الأسهم وحاولوا تطلعوا نمط وراح يسهل عليكم الحفظ إن شاء الله </a:t>
            </a:r>
            <a:endParaRPr lang="en-US" sz="2729" b="1" dirty="0"/>
          </a:p>
        </p:txBody>
      </p:sp>
      <p:sp>
        <p:nvSpPr>
          <p:cNvPr id="5" name="TextBox 4"/>
          <p:cNvSpPr txBox="1"/>
          <p:nvPr/>
        </p:nvSpPr>
        <p:spPr>
          <a:xfrm>
            <a:off x="19261309" y="3406156"/>
            <a:ext cx="4283190" cy="632353"/>
          </a:xfrm>
          <a:prstGeom prst="rect">
            <a:avLst/>
          </a:prstGeom>
          <a:noFill/>
        </p:spPr>
        <p:txBody>
          <a:bodyPr wrap="square" rtlCol="0">
            <a:spAutoFit/>
          </a:bodyPr>
          <a:lstStyle/>
          <a:p>
            <a:r>
              <a:rPr lang="ar-SA" sz="3509"/>
              <a:t>كل الأسهم نازلة </a:t>
            </a:r>
            <a:endParaRPr lang="en-US" sz="3509" dirty="0"/>
          </a:p>
        </p:txBody>
      </p:sp>
      <p:sp>
        <p:nvSpPr>
          <p:cNvPr id="6" name="TextBox 5"/>
          <p:cNvSpPr txBox="1"/>
          <p:nvPr/>
        </p:nvSpPr>
        <p:spPr>
          <a:xfrm>
            <a:off x="19139419" y="6432695"/>
            <a:ext cx="4283190" cy="632353"/>
          </a:xfrm>
          <a:prstGeom prst="rect">
            <a:avLst/>
          </a:prstGeom>
          <a:noFill/>
        </p:spPr>
        <p:txBody>
          <a:bodyPr wrap="square" rtlCol="0">
            <a:spAutoFit/>
          </a:bodyPr>
          <a:lstStyle/>
          <a:p>
            <a:r>
              <a:rPr lang="ar-SA" sz="3509" dirty="0"/>
              <a:t>كل أسهم </a:t>
            </a:r>
            <a:r>
              <a:rPr lang="ar-SA" sz="3509" dirty="0" err="1"/>
              <a:t>الريزلت</a:t>
            </a:r>
            <a:r>
              <a:rPr lang="ar-SA" sz="3509" dirty="0"/>
              <a:t> طالعة </a:t>
            </a:r>
            <a:endParaRPr lang="en-US" sz="3509" dirty="0"/>
          </a:p>
        </p:txBody>
      </p:sp>
      <p:sp>
        <p:nvSpPr>
          <p:cNvPr id="7" name="TextBox 6"/>
          <p:cNvSpPr txBox="1"/>
          <p:nvPr/>
        </p:nvSpPr>
        <p:spPr>
          <a:xfrm>
            <a:off x="19191875" y="8946944"/>
            <a:ext cx="4283190" cy="632353"/>
          </a:xfrm>
          <a:prstGeom prst="rect">
            <a:avLst/>
          </a:prstGeom>
          <a:noFill/>
        </p:spPr>
        <p:txBody>
          <a:bodyPr wrap="square" rtlCol="0">
            <a:spAutoFit/>
          </a:bodyPr>
          <a:lstStyle/>
          <a:p>
            <a:r>
              <a:rPr lang="ar-SA" sz="3509" dirty="0"/>
              <a:t> </a:t>
            </a:r>
            <a:r>
              <a:rPr lang="ar-SA" sz="3509" dirty="0" err="1"/>
              <a:t>الريزلت</a:t>
            </a:r>
            <a:r>
              <a:rPr lang="ar-SA" sz="3509" dirty="0"/>
              <a:t> يبدأ ب (</a:t>
            </a:r>
            <a:r>
              <a:rPr lang="ar-SA" sz="3509" dirty="0" err="1"/>
              <a:t>امبروفد</a:t>
            </a:r>
            <a:r>
              <a:rPr lang="ar-SA" sz="3509" dirty="0"/>
              <a:t>) </a:t>
            </a:r>
            <a:endParaRPr lang="en-US" sz="3509" dirty="0"/>
          </a:p>
        </p:txBody>
      </p:sp>
      <p:sp>
        <p:nvSpPr>
          <p:cNvPr id="8" name="Right Brace 7"/>
          <p:cNvSpPr/>
          <p:nvPr/>
        </p:nvSpPr>
        <p:spPr>
          <a:xfrm>
            <a:off x="18888860" y="2555729"/>
            <a:ext cx="303016" cy="2420796"/>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sz="3509" dirty="0"/>
          </a:p>
        </p:txBody>
      </p:sp>
      <p:sp>
        <p:nvSpPr>
          <p:cNvPr id="9" name="Right Brace 8"/>
          <p:cNvSpPr/>
          <p:nvPr/>
        </p:nvSpPr>
        <p:spPr>
          <a:xfrm>
            <a:off x="18836404" y="6031874"/>
            <a:ext cx="303016" cy="1869413"/>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sz="3509" dirty="0"/>
          </a:p>
        </p:txBody>
      </p:sp>
      <p:sp>
        <p:nvSpPr>
          <p:cNvPr id="10" name="Right Brace 9"/>
          <p:cNvSpPr/>
          <p:nvPr/>
        </p:nvSpPr>
        <p:spPr>
          <a:xfrm>
            <a:off x="18888859" y="8792511"/>
            <a:ext cx="250562" cy="1290275"/>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sz="3509" dirty="0"/>
          </a:p>
        </p:txBody>
      </p:sp>
    </p:spTree>
    <p:extLst>
      <p:ext uri="{BB962C8B-B14F-4D97-AF65-F5344CB8AC3E}">
        <p14:creationId xmlns:p14="http://schemas.microsoft.com/office/powerpoint/2010/main" val="18541913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97889588"/>
              </p:ext>
            </p:extLst>
          </p:nvPr>
        </p:nvGraphicFramePr>
        <p:xfrm>
          <a:off x="-1" y="-277093"/>
          <a:ext cx="23766464" cy="12456441"/>
        </p:xfrm>
        <a:graphic>
          <a:graphicData uri="http://schemas.openxmlformats.org/drawingml/2006/table">
            <a:tbl>
              <a:tblPr firstRow="1" bandRow="1">
                <a:tableStyleId>{5C22544A-7EE6-4342-B048-85BDC9FD1C3A}</a:tableStyleId>
              </a:tblPr>
              <a:tblGrid>
                <a:gridCol w="2466110"/>
                <a:gridCol w="2826327"/>
                <a:gridCol w="4893191"/>
                <a:gridCol w="3395209"/>
                <a:gridCol w="3395209"/>
                <a:gridCol w="3395209"/>
                <a:gridCol w="3395209"/>
              </a:tblGrid>
              <a:tr h="520892">
                <a:tc>
                  <a:txBody>
                    <a:bodyPr/>
                    <a:lstStyle/>
                    <a:p>
                      <a:pPr algn="ctr"/>
                      <a:r>
                        <a:rPr lang="en-US" sz="2400" b="1" dirty="0" smtClean="0"/>
                        <a:t>class</a:t>
                      </a:r>
                      <a:endParaRPr lang="en-US" sz="2400" b="1" dirty="0"/>
                    </a:p>
                  </a:txBody>
                  <a:tcPr anchor="ctr"/>
                </a:tc>
                <a:tc>
                  <a:txBody>
                    <a:bodyPr/>
                    <a:lstStyle/>
                    <a:p>
                      <a:pPr algn="ctr"/>
                      <a:r>
                        <a:rPr lang="en-US" sz="2400" b="1" dirty="0" smtClean="0"/>
                        <a:t>drugs</a:t>
                      </a:r>
                      <a:endParaRPr lang="en-US" sz="2400" b="1" dirty="0"/>
                    </a:p>
                  </a:txBody>
                  <a:tcPr anchor="ctr"/>
                </a:tc>
                <a:tc>
                  <a:txBody>
                    <a:bodyPr/>
                    <a:lstStyle/>
                    <a:p>
                      <a:pPr algn="ctr"/>
                      <a:r>
                        <a:rPr lang="en-US" sz="2400" b="1" dirty="0" smtClean="0"/>
                        <a:t>mechanism</a:t>
                      </a:r>
                      <a:endParaRPr lang="en-US" sz="2400" b="1" dirty="0"/>
                    </a:p>
                  </a:txBody>
                  <a:tcPr anchor="ctr"/>
                </a:tc>
                <a:tc gridSpan="2">
                  <a:txBody>
                    <a:bodyPr/>
                    <a:lstStyle/>
                    <a:p>
                      <a:pPr algn="ctr"/>
                      <a:r>
                        <a:rPr lang="en-US" sz="2400" b="1" kern="1200" dirty="0" smtClean="0">
                          <a:solidFill>
                            <a:schemeClr val="bg1"/>
                          </a:solidFill>
                          <a:effectLst/>
                          <a:latin typeface="+mn-lt"/>
                          <a:ea typeface="+mn-ea"/>
                          <a:cs typeface="+mn-cs"/>
                        </a:rPr>
                        <a:t>Pharmacodynamics </a:t>
                      </a:r>
                      <a:r>
                        <a:rPr lang="en-US" sz="2400" b="1" kern="1200" dirty="0">
                          <a:solidFill>
                            <a:schemeClr val="lt1"/>
                          </a:solidFill>
                          <a:effectLst/>
                          <a:latin typeface="+mn-lt"/>
                          <a:ea typeface="+mn-ea"/>
                          <a:cs typeface="+mn-cs"/>
                        </a:rPr>
                        <a:t>(</a:t>
                      </a:r>
                      <a:r>
                        <a:rPr lang="en-US" sz="2400" b="1" dirty="0" err="1" smtClean="0"/>
                        <a:t>Antianginal</a:t>
                      </a:r>
                      <a:r>
                        <a:rPr lang="en-US" sz="2400" b="1" dirty="0" smtClean="0"/>
                        <a:t> action)</a:t>
                      </a:r>
                    </a:p>
                  </a:txBody>
                  <a:tcPr anchor="ctr"/>
                </a:tc>
                <a:tc hMerge="1">
                  <a:txBody>
                    <a:bodyPr/>
                    <a:lstStyle/>
                    <a:p>
                      <a:pPr algn="ctr"/>
                      <a:endParaRPr lang="en-US" dirty="0"/>
                    </a:p>
                  </a:txBody>
                  <a:tcPr anchor="ctr"/>
                </a:tc>
                <a:tc>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2400" b="1" dirty="0" smtClean="0"/>
                        <a:t>Therapeutic uses</a:t>
                      </a:r>
                    </a:p>
                  </a:txBody>
                  <a:tcPr anchor="ctr"/>
                </a:tc>
                <a:tc>
                  <a:txBody>
                    <a:bodyPr/>
                    <a:lstStyle/>
                    <a:p>
                      <a:pPr algn="ctr"/>
                      <a:r>
                        <a:rPr lang="en-US" sz="2400" b="1" dirty="0" smtClean="0"/>
                        <a:t>ADRs</a:t>
                      </a:r>
                      <a:endParaRPr lang="en-US" sz="2400" b="1" dirty="0"/>
                    </a:p>
                  </a:txBody>
                  <a:tcPr anchor="ctr"/>
                </a:tc>
              </a:tr>
              <a:tr h="1998772">
                <a:tc>
                  <a:txBody>
                    <a:bodyPr/>
                    <a:lstStyle/>
                    <a:p>
                      <a:pPr algn="ctr"/>
                      <a:r>
                        <a:rPr lang="en-US" sz="2400" b="1" dirty="0" smtClean="0"/>
                        <a:t>Ca+2 channel blockers</a:t>
                      </a:r>
                      <a:endParaRPr lang="en-US" sz="2400" b="1" dirty="0"/>
                    </a:p>
                  </a:txBody>
                  <a:tcPr anchor="ctr"/>
                </a:tc>
                <a:tc>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2000" b="1" dirty="0" err="1" smtClean="0"/>
                        <a:t>Dihydropyridines</a:t>
                      </a:r>
                      <a:endParaRPr lang="en-US" sz="2000" b="1" dirty="0" smtClean="0"/>
                    </a:p>
                    <a:p>
                      <a:pPr marL="0" marR="0" indent="0" algn="ctr" defTabSz="1782440" rtl="0" eaLnBrk="1" fontAlgn="auto" latinLnBrk="0" hangingPunct="1">
                        <a:lnSpc>
                          <a:spcPct val="100000"/>
                        </a:lnSpc>
                        <a:spcBef>
                          <a:spcPts val="0"/>
                        </a:spcBef>
                        <a:spcAft>
                          <a:spcPts val="0"/>
                        </a:spcAft>
                        <a:buClrTx/>
                        <a:buSzTx/>
                        <a:buFontTx/>
                        <a:buNone/>
                        <a:tabLst/>
                        <a:defRPr/>
                      </a:pPr>
                      <a:r>
                        <a:rPr lang="en-US" sz="2000" b="1" dirty="0" err="1" smtClean="0"/>
                        <a:t>Amlodepine</a:t>
                      </a:r>
                      <a:r>
                        <a:rPr lang="en-US" sz="2000" b="1" dirty="0" smtClean="0"/>
                        <a:t> </a:t>
                      </a:r>
                    </a:p>
                    <a:p>
                      <a:pPr marL="0" marR="0" indent="0" algn="ctr" defTabSz="1782440" rtl="0" eaLnBrk="1" fontAlgn="auto" latinLnBrk="0" hangingPunct="1">
                        <a:lnSpc>
                          <a:spcPct val="100000"/>
                        </a:lnSpc>
                        <a:spcBef>
                          <a:spcPts val="0"/>
                        </a:spcBef>
                        <a:spcAft>
                          <a:spcPts val="0"/>
                        </a:spcAft>
                        <a:buClrTx/>
                        <a:buSzTx/>
                        <a:buFontTx/>
                        <a:buNone/>
                        <a:tabLst/>
                        <a:defRPr/>
                      </a:pPr>
                      <a:r>
                        <a:rPr lang="en-US" sz="2000" b="1" dirty="0" err="1" smtClean="0"/>
                        <a:t>Phenylalkylamines</a:t>
                      </a:r>
                      <a:r>
                        <a:rPr lang="en-US" sz="2000" b="1" dirty="0" smtClean="0"/>
                        <a:t> </a:t>
                      </a:r>
                    </a:p>
                    <a:p>
                      <a:pPr marL="0" marR="0" indent="0" algn="ctr" defTabSz="1782440" rtl="0" eaLnBrk="1" fontAlgn="auto" latinLnBrk="0" hangingPunct="1">
                        <a:lnSpc>
                          <a:spcPct val="100000"/>
                        </a:lnSpc>
                        <a:spcBef>
                          <a:spcPts val="0"/>
                        </a:spcBef>
                        <a:spcAft>
                          <a:spcPts val="0"/>
                        </a:spcAft>
                        <a:buClrTx/>
                        <a:buSzTx/>
                        <a:buFontTx/>
                        <a:buNone/>
                        <a:tabLst/>
                        <a:defRPr/>
                      </a:pPr>
                      <a:r>
                        <a:rPr lang="en-US" sz="2000" b="1" dirty="0" err="1" smtClean="0"/>
                        <a:t>Benzthiazepines</a:t>
                      </a:r>
                      <a:r>
                        <a:rPr lang="en-US" sz="2000" b="1" dirty="0" smtClean="0"/>
                        <a:t> </a:t>
                      </a:r>
                      <a:endParaRPr lang="en-US" sz="2000" b="1" dirty="0"/>
                    </a:p>
                  </a:txBody>
                  <a:tcPr anchor="ctr"/>
                </a:tc>
                <a:tc>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Binding of [CCBs] to the L-type Ca channels </a:t>
                      </a:r>
                      <a:r>
                        <a:rPr lang="en-US" sz="1800" dirty="0" smtClean="0">
                          <a:solidFill>
                            <a:schemeClr val="tx1"/>
                          </a:solidFill>
                          <a:latin typeface="Wingdings 3" charset="2"/>
                        </a:rPr>
                        <a:t></a:t>
                      </a:r>
                      <a:r>
                        <a:rPr lang="en-US" sz="1800" dirty="0" smtClean="0">
                          <a:solidFill>
                            <a:schemeClr val="tx1"/>
                          </a:solidFill>
                        </a:rPr>
                        <a:t>their frequency of opening.</a:t>
                      </a:r>
                      <a:r>
                        <a:rPr lang="en-US" sz="1800" baseline="0" dirty="0" smtClean="0">
                          <a:solidFill>
                            <a:schemeClr val="tx1"/>
                          </a:solidFill>
                        </a:rPr>
                        <a:t> </a:t>
                      </a:r>
                      <a:r>
                        <a:rPr lang="en-US" sz="1800" dirty="0" smtClean="0">
                          <a:solidFill>
                            <a:schemeClr val="tx1"/>
                          </a:solidFill>
                        </a:rPr>
                        <a:t>in response to depolarization </a:t>
                      </a:r>
                      <a:r>
                        <a:rPr lang="en-US" sz="1800" dirty="0" smtClean="0">
                          <a:solidFill>
                            <a:schemeClr val="tx1"/>
                          </a:solidFill>
                          <a:latin typeface="Wingdings 3" charset="2"/>
                        </a:rPr>
                        <a:t></a:t>
                      </a:r>
                      <a:r>
                        <a:rPr lang="en-US" sz="1800" dirty="0" smtClean="0">
                          <a:solidFill>
                            <a:schemeClr val="tx1"/>
                          </a:solidFill>
                        </a:rPr>
                        <a:t>entry of Ca </a:t>
                      </a:r>
                      <a:r>
                        <a:rPr lang="en-US" sz="1800" dirty="0" smtClean="0">
                          <a:solidFill>
                            <a:schemeClr val="tx1"/>
                          </a:solidFill>
                          <a:latin typeface="Wingdings 3" charset="2"/>
                        </a:rPr>
                        <a:t></a:t>
                      </a:r>
                      <a:r>
                        <a:rPr lang="ar-SA" sz="1800" dirty="0" smtClean="0">
                          <a:solidFill>
                            <a:schemeClr val="tx1"/>
                          </a:solidFill>
                          <a:latin typeface="Wingdings 3" charset="2"/>
                        </a:rPr>
                        <a:t> </a:t>
                      </a:r>
                      <a:r>
                        <a:rPr lang="en-US" sz="1800" dirty="0" smtClean="0">
                          <a:solidFill>
                            <a:schemeClr val="tx1"/>
                          </a:solidFill>
                          <a:latin typeface="Wingdings 3" charset="2"/>
                        </a:rPr>
                        <a:t></a:t>
                      </a:r>
                      <a:r>
                        <a:rPr lang="en-US" sz="1800" dirty="0" smtClean="0">
                          <a:solidFill>
                            <a:schemeClr val="tx1"/>
                          </a:solidFill>
                        </a:rPr>
                        <a:t>Ca release from internal stores </a:t>
                      </a:r>
                      <a:r>
                        <a:rPr lang="en-US" sz="1800" dirty="0" smtClean="0">
                          <a:solidFill>
                            <a:schemeClr val="tx1"/>
                          </a:solidFill>
                          <a:latin typeface="Wingdings 3" charset="2"/>
                        </a:rPr>
                        <a:t></a:t>
                      </a:r>
                      <a:r>
                        <a:rPr lang="ar-SA" sz="1800" baseline="0" dirty="0" smtClean="0">
                          <a:solidFill>
                            <a:schemeClr val="tx1"/>
                          </a:solidFill>
                          <a:latin typeface="Wingdings 3" charset="2"/>
                        </a:rPr>
                        <a:t> </a:t>
                      </a:r>
                      <a:r>
                        <a:rPr lang="en-US" sz="1800" dirty="0" smtClean="0">
                          <a:solidFill>
                            <a:schemeClr val="tx1"/>
                          </a:solidFill>
                        </a:rPr>
                        <a:t>No Stimulus-Contraction Coupling </a:t>
                      </a:r>
                      <a:r>
                        <a:rPr lang="en-US" sz="1800" dirty="0" smtClean="0">
                          <a:solidFill>
                            <a:schemeClr val="tx1"/>
                          </a:solidFill>
                          <a:latin typeface="Wingdings 3" charset="2"/>
                        </a:rPr>
                        <a:t></a:t>
                      </a:r>
                      <a:r>
                        <a:rPr lang="en-US" sz="1800" kern="1200" dirty="0" smtClean="0">
                          <a:solidFill>
                            <a:schemeClr val="tx1"/>
                          </a:solidFill>
                          <a:latin typeface="+mn-lt"/>
                          <a:ea typeface="+mn-ea"/>
                          <a:cs typeface="+mn-cs"/>
                        </a:rPr>
                        <a:t>RELAXATION</a:t>
                      </a:r>
                      <a:r>
                        <a:rPr lang="en-US" sz="1800" b="1" dirty="0" smtClean="0">
                          <a:solidFill>
                            <a:schemeClr val="tx1"/>
                          </a:solidFill>
                        </a:rPr>
                        <a:t> </a:t>
                      </a:r>
                    </a:p>
                  </a:txBody>
                  <a:tcPr anchor="ctr"/>
                </a:tc>
                <a:tc gridSpan="2">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latin typeface="Wingdings 3" charset="2"/>
                        </a:rPr>
                        <a:t></a:t>
                      </a:r>
                      <a:r>
                        <a:rPr lang="en-US" sz="1800" kern="1200" dirty="0" smtClean="0">
                          <a:solidFill>
                            <a:schemeClr val="tx1"/>
                          </a:solidFill>
                          <a:effectLst/>
                          <a:latin typeface="+mn-lt"/>
                          <a:ea typeface="+mn-ea"/>
                          <a:cs typeface="+mn-cs"/>
                        </a:rPr>
                        <a:t>Cardiomyocyte Contraction </a:t>
                      </a:r>
                      <a:r>
                        <a:rPr lang="en-US" sz="1800" dirty="0" smtClean="0">
                          <a:solidFill>
                            <a:schemeClr val="tx1"/>
                          </a:solidFill>
                          <a:effectLst/>
                          <a:latin typeface="Wingdings 3" charset="2"/>
                        </a:rPr>
                        <a:t></a:t>
                      </a:r>
                      <a:r>
                        <a:rPr lang="en-US" sz="1800" kern="1200" dirty="0" smtClean="0">
                          <a:solidFill>
                            <a:schemeClr val="tx1"/>
                          </a:solidFill>
                          <a:effectLst/>
                          <a:latin typeface="+mn-lt"/>
                          <a:ea typeface="+mn-ea"/>
                          <a:cs typeface="+mn-cs"/>
                        </a:rPr>
                        <a:t>cardiac work through their –</a:t>
                      </a:r>
                      <a:r>
                        <a:rPr lang="en-US" sz="1800" kern="1200" dirty="0" err="1" smtClean="0">
                          <a:solidFill>
                            <a:schemeClr val="tx1"/>
                          </a:solidFill>
                          <a:effectLst/>
                          <a:latin typeface="+mn-lt"/>
                          <a:ea typeface="+mn-ea"/>
                          <a:cs typeface="+mn-cs"/>
                        </a:rPr>
                        <a:t>ve</a:t>
                      </a:r>
                      <a:r>
                        <a:rPr lang="en-US" sz="1800" kern="1200" dirty="0" smtClean="0">
                          <a:solidFill>
                            <a:schemeClr val="tx1"/>
                          </a:solidFill>
                          <a:effectLst/>
                          <a:latin typeface="+mn-lt"/>
                          <a:ea typeface="+mn-ea"/>
                          <a:cs typeface="+mn-cs"/>
                        </a:rPr>
                        <a:t> inotropic &amp; chronotropic action (verapamil &amp; diltiazem) </a:t>
                      </a:r>
                      <a:r>
                        <a:rPr lang="en-US" sz="1800" dirty="0" smtClean="0">
                          <a:solidFill>
                            <a:schemeClr val="tx1"/>
                          </a:solidFill>
                          <a:effectLst/>
                          <a:latin typeface="Wingdings 3" charset="2"/>
                        </a:rPr>
                        <a:t></a:t>
                      </a:r>
                      <a:r>
                        <a:rPr lang="en-US" sz="1800" kern="1200" dirty="0" smtClean="0">
                          <a:solidFill>
                            <a:schemeClr val="tx1"/>
                          </a:solidFill>
                          <a:effectLst/>
                          <a:latin typeface="Wingdings 3" charset="2"/>
                          <a:ea typeface="+mn-ea"/>
                          <a:cs typeface="+mn-cs"/>
                        </a:rPr>
                        <a:t></a:t>
                      </a:r>
                      <a:r>
                        <a:rPr lang="en-US" sz="1800" kern="1200" dirty="0" smtClean="0">
                          <a:solidFill>
                            <a:schemeClr val="tx1"/>
                          </a:solidFill>
                          <a:effectLst/>
                          <a:latin typeface="+mn-lt"/>
                          <a:ea typeface="+mn-ea"/>
                          <a:cs typeface="+mn-cs"/>
                        </a:rPr>
                        <a:t>myocardial oxygen</a:t>
                      </a:r>
                      <a:r>
                        <a:rPr lang="en-US" sz="1800" kern="1200" baseline="0" dirty="0" smtClean="0">
                          <a:solidFill>
                            <a:schemeClr val="tx1"/>
                          </a:solidFill>
                          <a:effectLst/>
                          <a:latin typeface="+mn-lt"/>
                          <a:ea typeface="+mn-ea"/>
                          <a:cs typeface="+mn-cs"/>
                        </a:rPr>
                        <a:t> </a:t>
                      </a:r>
                      <a:r>
                        <a:rPr lang="en-US" sz="1800" kern="1200" dirty="0" smtClean="0">
                          <a:solidFill>
                            <a:schemeClr val="tx1"/>
                          </a:solidFill>
                          <a:effectLst/>
                          <a:latin typeface="+mn-lt"/>
                          <a:ea typeface="+mn-ea"/>
                          <a:cs typeface="+mn-cs"/>
                        </a:rPr>
                        <a:t>demand </a:t>
                      </a:r>
                      <a:endParaRPr lang="en-US" sz="1800" dirty="0" smtClean="0">
                        <a:solidFill>
                          <a:schemeClr val="tx1"/>
                        </a:solidFill>
                      </a:endParaRPr>
                    </a:p>
                    <a:p>
                      <a:pPr marL="0" marR="0" indent="0" algn="ctr" defTabSz="178244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latin typeface="Wingdings 3" charset="2"/>
                        </a:rPr>
                        <a:t></a:t>
                      </a:r>
                      <a:r>
                        <a:rPr lang="en-US" sz="1800" kern="1200" dirty="0" smtClean="0">
                          <a:solidFill>
                            <a:schemeClr val="tx1"/>
                          </a:solidFill>
                          <a:effectLst/>
                          <a:latin typeface="+mn-lt"/>
                          <a:ea typeface="+mn-ea"/>
                          <a:cs typeface="+mn-cs"/>
                        </a:rPr>
                        <a:t>VSMC Contraction </a:t>
                      </a:r>
                      <a:r>
                        <a:rPr lang="en-US" sz="1800" dirty="0" smtClean="0">
                          <a:solidFill>
                            <a:schemeClr val="tx1"/>
                          </a:solidFill>
                          <a:effectLst/>
                          <a:latin typeface="Wingdings 3" charset="2"/>
                        </a:rPr>
                        <a:t></a:t>
                      </a:r>
                      <a:r>
                        <a:rPr lang="en-US" sz="1800" kern="1200" dirty="0" smtClean="0">
                          <a:solidFill>
                            <a:schemeClr val="tx1"/>
                          </a:solidFill>
                          <a:effectLst/>
                          <a:latin typeface="+mn-lt"/>
                          <a:ea typeface="+mn-ea"/>
                          <a:cs typeface="+mn-cs"/>
                        </a:rPr>
                        <a:t>Afterload </a:t>
                      </a:r>
                      <a:r>
                        <a:rPr lang="en-US" sz="1800" dirty="0" smtClean="0">
                          <a:solidFill>
                            <a:schemeClr val="tx1"/>
                          </a:solidFill>
                          <a:effectLst/>
                          <a:latin typeface="Wingdings 3" charset="2"/>
                        </a:rPr>
                        <a:t></a:t>
                      </a:r>
                      <a:r>
                        <a:rPr lang="en-US" sz="1800" kern="1200" dirty="0" smtClean="0">
                          <a:solidFill>
                            <a:schemeClr val="tx1"/>
                          </a:solidFill>
                          <a:effectLst/>
                          <a:latin typeface="+mn-lt"/>
                          <a:ea typeface="+mn-ea"/>
                          <a:cs typeface="+mn-cs"/>
                        </a:rPr>
                        <a:t>cardiac work </a:t>
                      </a:r>
                      <a:r>
                        <a:rPr lang="en-US" sz="1800" dirty="0" smtClean="0">
                          <a:solidFill>
                            <a:schemeClr val="tx1"/>
                          </a:solidFill>
                          <a:effectLst/>
                          <a:latin typeface="Wingdings 3" charset="2"/>
                        </a:rPr>
                        <a:t></a:t>
                      </a:r>
                      <a:r>
                        <a:rPr lang="en-US" sz="1800" kern="1200" dirty="0" smtClean="0">
                          <a:solidFill>
                            <a:schemeClr val="tx1"/>
                          </a:solidFill>
                          <a:effectLst/>
                          <a:latin typeface="Wingdings 3" charset="2"/>
                          <a:ea typeface="+mn-ea"/>
                          <a:cs typeface="+mn-cs"/>
                        </a:rPr>
                        <a:t></a:t>
                      </a:r>
                      <a:r>
                        <a:rPr lang="en-US" sz="1800" kern="1200" dirty="0" smtClean="0">
                          <a:solidFill>
                            <a:schemeClr val="tx1"/>
                          </a:solidFill>
                          <a:effectLst/>
                          <a:latin typeface="+mn-lt"/>
                          <a:ea typeface="+mn-ea"/>
                          <a:cs typeface="+mn-cs"/>
                        </a:rPr>
                        <a:t>myocardial oxygen demand </a:t>
                      </a:r>
                      <a:endParaRPr lang="en-US" sz="1800" dirty="0" smtClean="0">
                        <a:solidFill>
                          <a:schemeClr val="tx1"/>
                        </a:solidFill>
                      </a:endParaRPr>
                    </a:p>
                    <a:p>
                      <a:pPr marL="0" marR="0" indent="0" algn="ctr" defTabSz="178244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Coronary dilatation </a:t>
                      </a:r>
                      <a:r>
                        <a:rPr lang="en-US" sz="1800" dirty="0" smtClean="0">
                          <a:solidFill>
                            <a:schemeClr val="tx1"/>
                          </a:solidFill>
                          <a:effectLst/>
                          <a:latin typeface="Wingdings 3" charset="2"/>
                        </a:rPr>
                        <a:t></a:t>
                      </a:r>
                      <a:r>
                        <a:rPr lang="ar-SA" sz="1800" baseline="0" dirty="0" smtClean="0">
                          <a:solidFill>
                            <a:schemeClr val="tx1"/>
                          </a:solidFill>
                          <a:effectLst/>
                          <a:latin typeface="Wingdings 3" charset="2"/>
                        </a:rPr>
                        <a:t> </a:t>
                      </a:r>
                      <a:r>
                        <a:rPr lang="en-US" sz="1800" kern="1200" dirty="0" smtClean="0">
                          <a:solidFill>
                            <a:schemeClr val="tx1"/>
                          </a:solidFill>
                          <a:effectLst/>
                          <a:latin typeface="Wingdings 3" charset="2"/>
                          <a:ea typeface="+mn-ea"/>
                          <a:cs typeface="+mn-cs"/>
                        </a:rPr>
                        <a:t></a:t>
                      </a:r>
                      <a:r>
                        <a:rPr lang="en-US" sz="1800" kern="1200" dirty="0" smtClean="0">
                          <a:solidFill>
                            <a:schemeClr val="tx1"/>
                          </a:solidFill>
                          <a:effectLst/>
                          <a:latin typeface="+mn-lt"/>
                          <a:ea typeface="+mn-ea"/>
                          <a:cs typeface="+mn-cs"/>
                        </a:rPr>
                        <a:t>myocardial oxygen supply </a:t>
                      </a:r>
                      <a:endParaRPr lang="en-US" sz="1800" dirty="0" smtClean="0">
                        <a:solidFill>
                          <a:schemeClr val="tx1"/>
                        </a:solidFill>
                      </a:endParaRPr>
                    </a:p>
                  </a:txBody>
                  <a:tcPr anchor="ctr"/>
                </a:tc>
                <a:tc hMerge="1">
                  <a:txBody>
                    <a:bodyPr/>
                    <a:lstStyle/>
                    <a:p>
                      <a:pPr algn="ctr"/>
                      <a:endParaRPr lang="en-US" sz="1800" dirty="0"/>
                    </a:p>
                  </a:txBody>
                  <a:tcPr/>
                </a:tc>
                <a:tc>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IN VARIANT ANGINA :</a:t>
                      </a:r>
                      <a:r>
                        <a:rPr lang="en-US" sz="1800" kern="1200" baseline="0" dirty="0" smtClean="0">
                          <a:solidFill>
                            <a:schemeClr val="tx1"/>
                          </a:solidFill>
                          <a:effectLst/>
                          <a:latin typeface="+mn-lt"/>
                          <a:ea typeface="+mn-ea"/>
                          <a:cs typeface="+mn-cs"/>
                        </a:rPr>
                        <a:t> </a:t>
                      </a:r>
                      <a:r>
                        <a:rPr lang="en-US" sz="1800" dirty="0" smtClean="0">
                          <a:effectLst/>
                          <a:latin typeface="Wingdings 3" charset="2"/>
                        </a:rPr>
                        <a:t></a:t>
                      </a:r>
                      <a:r>
                        <a:rPr lang="en-US" sz="1800" kern="1200" dirty="0" smtClean="0">
                          <a:solidFill>
                            <a:schemeClr val="tx1"/>
                          </a:solidFill>
                          <a:effectLst/>
                          <a:latin typeface="+mn-lt"/>
                          <a:ea typeface="+mn-ea"/>
                          <a:cs typeface="+mn-cs"/>
                        </a:rPr>
                        <a:t>Attacks prevented (&gt; 60%) / sometimes variably aborted </a:t>
                      </a:r>
                    </a:p>
                    <a:p>
                      <a:pPr algn="ctr"/>
                      <a:r>
                        <a:rPr lang="en-US" sz="1800" kern="1200" dirty="0" smtClean="0">
                          <a:solidFill>
                            <a:schemeClr val="tx1"/>
                          </a:solidFill>
                          <a:effectLst/>
                          <a:latin typeface="+mn-lt"/>
                          <a:ea typeface="+mn-ea"/>
                          <a:cs typeface="+mn-cs"/>
                        </a:rPr>
                        <a:t>IN UNSTABLE ANGINA: Seldom added in refractory cases</a:t>
                      </a:r>
                    </a:p>
                  </a:txBody>
                  <a:tcPr anchor="ctr"/>
                </a:tc>
                <a:tc>
                  <a:txBody>
                    <a:bodyPr/>
                    <a:lstStyle/>
                    <a:p>
                      <a:pPr algn="ctr"/>
                      <a:endParaRPr lang="en-US" sz="1800" dirty="0"/>
                    </a:p>
                  </a:txBody>
                  <a:tcPr anchor="ctr"/>
                </a:tc>
              </a:tr>
              <a:tr h="1983564">
                <a:tc>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2400" b="1" dirty="0" smtClean="0"/>
                        <a:t>K+ CHANNEL blockers</a:t>
                      </a:r>
                      <a:endParaRPr lang="en-US" sz="2400" b="1" dirty="0"/>
                    </a:p>
                  </a:txBody>
                  <a:tcPr anchor="ctr"/>
                </a:tc>
                <a:tc>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2000" b="1" dirty="0" err="1" smtClean="0"/>
                        <a:t>Nicorandil</a:t>
                      </a:r>
                      <a:endParaRPr lang="en-US" sz="2000" b="1" dirty="0"/>
                    </a:p>
                  </a:txBody>
                  <a:tcPr anchor="ctr"/>
                </a:tc>
                <a:tc>
                  <a:txBody>
                    <a:bodyPr/>
                    <a:lstStyle/>
                    <a:p>
                      <a:pPr algn="ctr"/>
                      <a:r>
                        <a:rPr lang="en-US" sz="1800" dirty="0" smtClean="0"/>
                        <a:t>has dual mechanism of action:</a:t>
                      </a:r>
                    </a:p>
                    <a:p>
                      <a:pPr algn="ctr"/>
                      <a:r>
                        <a:rPr lang="en-US" sz="1800" dirty="0" smtClean="0"/>
                        <a:t>1. Opens  potassium ATP channels (arteriolar dilator) </a:t>
                      </a:r>
                    </a:p>
                    <a:p>
                      <a:pPr algn="ctr"/>
                      <a:r>
                        <a:rPr lang="en-US" sz="1800" dirty="0" smtClean="0"/>
                        <a:t>2. NO donor as it has a nitrate moiety (</a:t>
                      </a:r>
                      <a:r>
                        <a:rPr lang="en-US" sz="1800" dirty="0" err="1" smtClean="0"/>
                        <a:t>venular</a:t>
                      </a:r>
                      <a:r>
                        <a:rPr lang="en-US" sz="1800" dirty="0" smtClean="0"/>
                        <a:t> dilator)</a:t>
                      </a:r>
                    </a:p>
                  </a:txBody>
                  <a:tcPr anchor="ctr"/>
                </a:tc>
                <a:tc gridSpan="2">
                  <a:txBody>
                    <a:bodyPr/>
                    <a:lstStyle/>
                    <a:p>
                      <a:pPr algn="ctr"/>
                      <a:r>
                        <a:rPr lang="en-US" sz="1800" dirty="0" smtClean="0"/>
                        <a:t>As K channel opener :</a:t>
                      </a:r>
                    </a:p>
                    <a:p>
                      <a:pPr marL="742950" indent="-742950" algn="ctr">
                        <a:buAutoNum type="arabicPeriod"/>
                      </a:pPr>
                      <a:r>
                        <a:rPr lang="en-US" sz="1800" dirty="0" smtClean="0"/>
                        <a:t>On vascular smooth muscles: opening K channels&gt; hyperpolarization&gt;vasodilation.</a:t>
                      </a:r>
                    </a:p>
                    <a:p>
                      <a:pPr marL="742950" indent="-742950" algn="ctr">
                        <a:buAutoNum type="arabicPeriod"/>
                      </a:pPr>
                      <a:r>
                        <a:rPr lang="en-US" sz="1800" dirty="0" smtClean="0"/>
                        <a:t>On cardiomyocytes: opening K channels&gt; repolarization&gt; decrease cardiac work.</a:t>
                      </a:r>
                    </a:p>
                    <a:p>
                      <a:pPr marL="0" marR="0" indent="0" algn="ctr" defTabSz="1782440" rtl="0" eaLnBrk="1" fontAlgn="auto" latinLnBrk="0" hangingPunct="1">
                        <a:lnSpc>
                          <a:spcPct val="100000"/>
                        </a:lnSpc>
                        <a:spcBef>
                          <a:spcPts val="0"/>
                        </a:spcBef>
                        <a:spcAft>
                          <a:spcPts val="0"/>
                        </a:spcAft>
                        <a:buClrTx/>
                        <a:buSzTx/>
                        <a:buFontTx/>
                        <a:buNone/>
                        <a:tabLst/>
                        <a:defRPr/>
                      </a:pPr>
                      <a:r>
                        <a:rPr lang="en-US" sz="1800" u="none" dirty="0" smtClean="0"/>
                        <a:t>As NO </a:t>
                      </a:r>
                      <a:r>
                        <a:rPr lang="en-US" sz="1800" u="none" dirty="0" err="1" smtClean="0"/>
                        <a:t>donor:</a:t>
                      </a:r>
                      <a:r>
                        <a:rPr lang="en-US" sz="1800" dirty="0" err="1" smtClean="0"/>
                        <a:t>Increase</a:t>
                      </a:r>
                      <a:r>
                        <a:rPr lang="en-US" sz="1800" dirty="0" smtClean="0"/>
                        <a:t> in cGMP/PKG which leads to vasodilation</a:t>
                      </a:r>
                      <a:r>
                        <a:rPr lang="en-US" sz="1800" dirty="0" smtClean="0">
                          <a:solidFill>
                            <a:schemeClr val="tx1"/>
                          </a:solidFill>
                        </a:rPr>
                        <a:t>.</a:t>
                      </a:r>
                      <a:endParaRPr lang="en-US" sz="1800" u="none" dirty="0" smtClean="0"/>
                    </a:p>
                  </a:txBody>
                  <a:tcPr anchor="ctr"/>
                </a:tc>
                <a:tc hMerge="1">
                  <a:txBody>
                    <a:bodyPr/>
                    <a:lstStyle/>
                    <a:p>
                      <a:pPr algn="ctr"/>
                      <a:endParaRPr lang="en-US" sz="1800" dirty="0"/>
                    </a:p>
                  </a:txBody>
                  <a:tcPr/>
                </a:tc>
                <a:tc>
                  <a:txBody>
                    <a:bodyPr/>
                    <a:lstStyle/>
                    <a:p>
                      <a:pPr algn="ctr"/>
                      <a:r>
                        <a:rPr lang="en-US" sz="1800" dirty="0" smtClean="0"/>
                        <a:t>1.Prophylactic 2nd line therapy in stable angina </a:t>
                      </a:r>
                    </a:p>
                    <a:p>
                      <a:pPr algn="ctr"/>
                      <a:r>
                        <a:rPr lang="en-US" sz="1800" dirty="0" smtClean="0"/>
                        <a:t>2.Refractory variant angina </a:t>
                      </a:r>
                    </a:p>
                    <a:p>
                      <a:pPr algn="ctr"/>
                      <a:endParaRPr lang="en-US" sz="1800" dirty="0"/>
                    </a:p>
                  </a:txBody>
                  <a:tcPr anchor="ctr"/>
                </a:tc>
                <a:tc>
                  <a:txBody>
                    <a:bodyPr/>
                    <a:lstStyle/>
                    <a:p>
                      <a:pPr algn="ctr"/>
                      <a:r>
                        <a:rPr lang="en-US" sz="1800" dirty="0" smtClean="0"/>
                        <a:t>Flushing, headache, Hypotension, palpitation, weakness</a:t>
                      </a:r>
                    </a:p>
                    <a:p>
                      <a:pPr algn="ctr"/>
                      <a:r>
                        <a:rPr lang="en-US" sz="1800" dirty="0" smtClean="0"/>
                        <a:t>Mouth &amp; </a:t>
                      </a:r>
                      <a:r>
                        <a:rPr lang="en-US" sz="1800" dirty="0" err="1" smtClean="0"/>
                        <a:t>peri</a:t>
                      </a:r>
                      <a:r>
                        <a:rPr lang="en-US" sz="1800" dirty="0" smtClean="0"/>
                        <a:t>-anal ulcers, nausea and vomiting. </a:t>
                      </a:r>
                    </a:p>
                  </a:txBody>
                  <a:tcPr anchor="ctr"/>
                </a:tc>
              </a:tr>
              <a:tr h="1267873">
                <a:tc>
                  <a:txBody>
                    <a:bodyPr/>
                    <a:lstStyle/>
                    <a:p>
                      <a:pPr algn="ctr"/>
                      <a:r>
                        <a:rPr lang="en-US" sz="2400" b="1" dirty="0" smtClean="0"/>
                        <a:t>β Adrenergic Blockers </a:t>
                      </a:r>
                    </a:p>
                  </a:txBody>
                  <a:tcPr anchor="ctr"/>
                </a:tc>
                <a:tc>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2000" b="1" kern="1200" dirty="0" smtClean="0">
                          <a:solidFill>
                            <a:schemeClr val="tx1"/>
                          </a:solidFill>
                          <a:effectLst/>
                          <a:latin typeface="+mn-lt"/>
                          <a:ea typeface="+mn-ea"/>
                          <a:cs typeface="+mn-cs"/>
                        </a:rPr>
                        <a:t>Atenolol</a:t>
                      </a:r>
                    </a:p>
                    <a:p>
                      <a:pPr marL="0" marR="0" indent="0" algn="ctr" defTabSz="1782440" rtl="0" eaLnBrk="1" fontAlgn="auto" latinLnBrk="0" hangingPunct="1">
                        <a:lnSpc>
                          <a:spcPct val="100000"/>
                        </a:lnSpc>
                        <a:spcBef>
                          <a:spcPts val="0"/>
                        </a:spcBef>
                        <a:spcAft>
                          <a:spcPts val="0"/>
                        </a:spcAft>
                        <a:buClrTx/>
                        <a:buSzTx/>
                        <a:buFontTx/>
                        <a:buNone/>
                        <a:tabLst/>
                        <a:defRPr/>
                      </a:pPr>
                      <a:r>
                        <a:rPr lang="en-US" sz="2000" b="1" kern="1200" dirty="0" smtClean="0">
                          <a:solidFill>
                            <a:schemeClr val="tx1"/>
                          </a:solidFill>
                          <a:effectLst/>
                          <a:latin typeface="+mn-lt"/>
                          <a:ea typeface="+mn-ea"/>
                          <a:cs typeface="+mn-cs"/>
                        </a:rPr>
                        <a:t> </a:t>
                      </a:r>
                      <a:r>
                        <a:rPr lang="en-US" sz="2000" b="1" kern="1200" dirty="0" err="1" smtClean="0">
                          <a:solidFill>
                            <a:schemeClr val="tx1"/>
                          </a:solidFill>
                          <a:effectLst/>
                          <a:latin typeface="+mn-lt"/>
                          <a:ea typeface="+mn-ea"/>
                          <a:cs typeface="+mn-cs"/>
                        </a:rPr>
                        <a:t>Bisoprolol</a:t>
                      </a:r>
                      <a:r>
                        <a:rPr lang="en-US" sz="2000" b="1" kern="1200" dirty="0" smtClean="0">
                          <a:solidFill>
                            <a:schemeClr val="tx1"/>
                          </a:solidFill>
                          <a:effectLst/>
                          <a:latin typeface="+mn-lt"/>
                          <a:ea typeface="+mn-ea"/>
                          <a:cs typeface="+mn-cs"/>
                        </a:rPr>
                        <a:t> </a:t>
                      </a:r>
                    </a:p>
                    <a:p>
                      <a:pPr marL="0" marR="0" indent="0" algn="ctr" defTabSz="1782440" rtl="0" eaLnBrk="1" fontAlgn="auto" latinLnBrk="0" hangingPunct="1">
                        <a:lnSpc>
                          <a:spcPct val="100000"/>
                        </a:lnSpc>
                        <a:spcBef>
                          <a:spcPts val="0"/>
                        </a:spcBef>
                        <a:spcAft>
                          <a:spcPts val="0"/>
                        </a:spcAft>
                        <a:buClrTx/>
                        <a:buSzTx/>
                        <a:buFontTx/>
                        <a:buNone/>
                        <a:tabLst/>
                        <a:defRPr/>
                      </a:pPr>
                      <a:r>
                        <a:rPr lang="en-US" sz="2000" b="1" kern="1200" dirty="0" smtClean="0">
                          <a:solidFill>
                            <a:schemeClr val="tx1"/>
                          </a:solidFill>
                          <a:effectLst/>
                          <a:latin typeface="+mn-lt"/>
                          <a:ea typeface="+mn-ea"/>
                          <a:cs typeface="+mn-cs"/>
                        </a:rPr>
                        <a:t> Metoprolol </a:t>
                      </a:r>
                      <a:endParaRPr lang="en-US" sz="2000" b="1" dirty="0" smtClean="0">
                        <a:effectLst/>
                      </a:endParaRPr>
                    </a:p>
                    <a:p>
                      <a:pPr marL="0" marR="0" indent="0" algn="ctr" defTabSz="1782440" rtl="0" eaLnBrk="1" fontAlgn="auto" latinLnBrk="0" hangingPunct="1">
                        <a:lnSpc>
                          <a:spcPct val="100000"/>
                        </a:lnSpc>
                        <a:spcBef>
                          <a:spcPts val="0"/>
                        </a:spcBef>
                        <a:spcAft>
                          <a:spcPts val="0"/>
                        </a:spcAft>
                        <a:buClrTx/>
                        <a:buSzTx/>
                        <a:buFontTx/>
                        <a:buNone/>
                        <a:tabLst/>
                        <a:defRPr/>
                      </a:pPr>
                      <a:r>
                        <a:rPr lang="en-US" sz="2000" b="1" dirty="0" smtClean="0">
                          <a:effectLst/>
                        </a:rPr>
                        <a:t>(Selective </a:t>
                      </a:r>
                      <a:r>
                        <a:rPr lang="el-GR" sz="2000" b="1" dirty="0" smtClean="0">
                          <a:effectLst/>
                        </a:rPr>
                        <a:t>β</a:t>
                      </a:r>
                      <a:r>
                        <a:rPr lang="en-US" sz="2000" b="1" dirty="0" smtClean="0">
                          <a:effectLst/>
                        </a:rPr>
                        <a:t> 1)</a:t>
                      </a:r>
                      <a:endParaRPr lang="en-US" sz="2000" b="1" dirty="0"/>
                    </a:p>
                  </a:txBody>
                  <a:tcPr anchor="ctr"/>
                </a:tc>
                <a:tc>
                  <a:txBody>
                    <a:bodyPr/>
                    <a:lstStyle/>
                    <a:p>
                      <a:pPr algn="ctr"/>
                      <a:endParaRPr lang="en-US" sz="1800" dirty="0"/>
                    </a:p>
                  </a:txBody>
                  <a:tcPr anchor="ctr"/>
                </a:tc>
                <a:tc gridSpan="2">
                  <a:txBody>
                    <a:bodyPr/>
                    <a:lstStyle/>
                    <a:p>
                      <a:pPr algn="ctr"/>
                      <a:r>
                        <a:rPr lang="en-US" sz="1800" kern="1200" dirty="0" smtClean="0">
                          <a:solidFill>
                            <a:schemeClr val="tx1"/>
                          </a:solidFill>
                          <a:effectLst/>
                          <a:latin typeface="+mn-lt"/>
                          <a:ea typeface="+mn-ea"/>
                          <a:cs typeface="+mn-cs"/>
                        </a:rPr>
                        <a:t>Decrease heart rate &amp; contractility </a:t>
                      </a:r>
                      <a:r>
                        <a:rPr lang="en-US" sz="1800" kern="1200" dirty="0" smtClean="0">
                          <a:solidFill>
                            <a:schemeClr val="bg1">
                              <a:lumMod val="50000"/>
                            </a:schemeClr>
                          </a:solidFill>
                          <a:effectLst/>
                          <a:latin typeface="+mn-lt"/>
                          <a:ea typeface="+mn-ea"/>
                          <a:cs typeface="+mn-cs"/>
                        </a:rPr>
                        <a:t>thus</a:t>
                      </a:r>
                      <a:r>
                        <a:rPr lang="en-US" sz="1800" kern="1200" dirty="0" smtClean="0">
                          <a:solidFill>
                            <a:schemeClr val="tx1"/>
                          </a:solidFill>
                          <a:effectLst/>
                          <a:latin typeface="+mn-lt"/>
                          <a:ea typeface="+mn-ea"/>
                          <a:cs typeface="+mn-cs"/>
                        </a:rPr>
                        <a:t>:-1Increase duration of diastole &gt; increase coronary blood flow &gt; increase oxygen supply</a:t>
                      </a:r>
                      <a:r>
                        <a:rPr lang="en-US" sz="1800" kern="1200" baseline="0" dirty="0" smtClean="0">
                          <a:solidFill>
                            <a:schemeClr val="tx1"/>
                          </a:solidFill>
                          <a:effectLst/>
                          <a:latin typeface="+mn-lt"/>
                          <a:ea typeface="+mn-ea"/>
                          <a:cs typeface="+mn-cs"/>
                        </a:rPr>
                        <a:t> 2</a:t>
                      </a:r>
                      <a:r>
                        <a:rPr lang="en-US" sz="1800" kern="1200" dirty="0" smtClean="0">
                          <a:solidFill>
                            <a:schemeClr val="tx1"/>
                          </a:solidFill>
                          <a:effectLst/>
                          <a:latin typeface="+mn-lt"/>
                          <a:ea typeface="+mn-ea"/>
                          <a:cs typeface="+mn-cs"/>
                        </a:rPr>
                        <a:t>-Decrease workload &gt; Decrease O2 consumption &gt; Decrease oxygen demand</a:t>
                      </a:r>
                    </a:p>
                  </a:txBody>
                  <a:tcPr anchor="ctr"/>
                </a:tc>
                <a:tc hMerge="1">
                  <a:txBody>
                    <a:bodyPr/>
                    <a:lstStyle/>
                    <a:p>
                      <a:pPr algn="ctr"/>
                      <a:endParaRPr lang="en-US" sz="1800" dirty="0"/>
                    </a:p>
                  </a:txBody>
                  <a:tcPr/>
                </a:tc>
                <a:tc>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1800" dirty="0" smtClean="0"/>
                        <a:t>Stable , unstable angina and Myocardial infarction </a:t>
                      </a:r>
                    </a:p>
                    <a:p>
                      <a:pPr marL="0" marR="0" indent="0" algn="ctr" defTabSz="1782440" rtl="0" eaLnBrk="1" fontAlgn="auto" latinLnBrk="0" hangingPunct="1">
                        <a:lnSpc>
                          <a:spcPct val="100000"/>
                        </a:lnSpc>
                        <a:spcBef>
                          <a:spcPts val="0"/>
                        </a:spcBef>
                        <a:spcAft>
                          <a:spcPts val="0"/>
                        </a:spcAft>
                        <a:buClrTx/>
                        <a:buSzTx/>
                        <a:buFontTx/>
                        <a:buNone/>
                        <a:tabLst/>
                        <a:defRPr/>
                      </a:pPr>
                      <a:endParaRPr lang="en-US" sz="1800" dirty="0"/>
                    </a:p>
                  </a:txBody>
                  <a:tcPr anchor="ctr"/>
                </a:tc>
                <a:tc>
                  <a:txBody>
                    <a:bodyPr/>
                    <a:lstStyle/>
                    <a:p>
                      <a:pPr algn="ctr"/>
                      <a:endParaRPr lang="en-US" sz="1800" dirty="0"/>
                    </a:p>
                  </a:txBody>
                  <a:tcPr anchor="ctr"/>
                </a:tc>
              </a:tr>
              <a:tr h="1868304">
                <a:tc rowSpan="3">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2400" b="1" dirty="0" smtClean="0"/>
                        <a:t>Metabolically acting agents</a:t>
                      </a:r>
                      <a:endParaRPr lang="en-US" sz="2400" b="1" dirty="0"/>
                    </a:p>
                  </a:txBody>
                  <a:tcPr anchor="ctr"/>
                </a:tc>
                <a:tc>
                  <a:txBody>
                    <a:bodyPr/>
                    <a:lstStyle/>
                    <a:p>
                      <a:pPr algn="ctr"/>
                      <a:r>
                        <a:rPr lang="en-US" sz="2000" b="1" dirty="0" err="1" smtClean="0"/>
                        <a:t>Trimetazidine</a:t>
                      </a:r>
                      <a:endParaRPr lang="en-US" sz="2000" b="1" dirty="0" smtClean="0"/>
                    </a:p>
                  </a:txBody>
                  <a:tcPr anchor="ctr"/>
                </a:tc>
                <a:tc>
                  <a:txBody>
                    <a:bodyPr/>
                    <a:lstStyle/>
                    <a:p>
                      <a:pPr algn="ctr"/>
                      <a:r>
                        <a:rPr lang="en-US" sz="1800" dirty="0" smtClean="0"/>
                        <a:t>Oxygen requirement of glucose pathway is lower than FFA, during ischemia oxidized FFA levels rise, blunting the glucose pathway. </a:t>
                      </a:r>
                      <a:r>
                        <a:rPr lang="en-US" sz="1800" dirty="0" err="1" smtClean="0"/>
                        <a:t>Trimetazidine</a:t>
                      </a:r>
                      <a:r>
                        <a:rPr lang="en-US" sz="1800" dirty="0" smtClean="0"/>
                        <a:t> reduces oxygen demand without altering hemodynamics</a:t>
                      </a:r>
                    </a:p>
                  </a:txBody>
                  <a:tcPr anchor="ctr"/>
                </a:tc>
                <a:tc>
                  <a:txBody>
                    <a:bodyPr/>
                    <a:lstStyle/>
                    <a:p>
                      <a:pPr algn="ctr"/>
                      <a:endParaRPr lang="en-US" sz="1800"/>
                    </a:p>
                  </a:txBody>
                  <a:tcPr anchor="ctr"/>
                </a:tc>
                <a:tc>
                  <a:txBody>
                    <a:bodyPr/>
                    <a:lstStyle/>
                    <a:p>
                      <a:pPr algn="ctr"/>
                      <a:endParaRPr lang="en-US" sz="1800"/>
                    </a:p>
                  </a:txBody>
                  <a:tcPr anchor="ctr"/>
                </a:tc>
                <a:tc>
                  <a:txBody>
                    <a:bodyPr/>
                    <a:lstStyle/>
                    <a:p>
                      <a:pPr algn="ctr"/>
                      <a:endParaRPr lang="en-US" sz="1800" dirty="0"/>
                    </a:p>
                  </a:txBody>
                  <a:tcPr anchor="ctr"/>
                </a:tc>
                <a:tc>
                  <a:txBody>
                    <a:bodyPr/>
                    <a:lstStyle/>
                    <a:p>
                      <a:pPr algn="ctr"/>
                      <a:r>
                        <a:rPr lang="en-US" sz="1800" dirty="0" smtClean="0"/>
                        <a:t>GIT disturbances</a:t>
                      </a:r>
                    </a:p>
                  </a:txBody>
                  <a:tcPr anchor="ctr"/>
                </a:tc>
              </a:tr>
              <a:tr h="1786442">
                <a:tc vMerge="1">
                  <a:txBody>
                    <a:bodyPr/>
                    <a:lstStyle/>
                    <a:p>
                      <a:pPr marL="0" marR="0" indent="0" algn="ctr" defTabSz="1782440" rtl="0" eaLnBrk="1" fontAlgn="auto" latinLnBrk="0" hangingPunct="1">
                        <a:lnSpc>
                          <a:spcPct val="100000"/>
                        </a:lnSpc>
                        <a:spcBef>
                          <a:spcPts val="0"/>
                        </a:spcBef>
                        <a:spcAft>
                          <a:spcPts val="0"/>
                        </a:spcAft>
                        <a:buClrTx/>
                        <a:buSzTx/>
                        <a:buFontTx/>
                        <a:buNone/>
                        <a:tabLst/>
                        <a:defRPr/>
                      </a:pPr>
                      <a:endParaRPr lang="en-US" sz="2800" dirty="0"/>
                    </a:p>
                  </a:txBody>
                  <a:tcPr anchor="ctr"/>
                </a:tc>
                <a:tc>
                  <a:txBody>
                    <a:bodyPr/>
                    <a:lstStyle/>
                    <a:p>
                      <a:pPr algn="ctr"/>
                      <a:r>
                        <a:rPr lang="en-US" sz="2000" b="1" dirty="0" err="1" smtClean="0"/>
                        <a:t>Ranolazine</a:t>
                      </a:r>
                      <a:endParaRPr lang="en-US" sz="1800" b="1" dirty="0" smtClean="0"/>
                    </a:p>
                  </a:txBody>
                  <a:tcPr anchor="ctr"/>
                </a:tc>
                <a:tc>
                  <a:txBody>
                    <a:bodyPr/>
                    <a:lstStyle/>
                    <a:p>
                      <a:pPr marL="0" marR="0" lvl="0" indent="0" algn="ctr" defTabSz="1782440" rtl="0" eaLnBrk="1" fontAlgn="auto" latinLnBrk="0" hangingPunct="1">
                        <a:lnSpc>
                          <a:spcPct val="100000"/>
                        </a:lnSpc>
                        <a:spcBef>
                          <a:spcPts val="0"/>
                        </a:spcBef>
                        <a:spcAft>
                          <a:spcPts val="0"/>
                        </a:spcAft>
                        <a:buClrTx/>
                        <a:buSzTx/>
                        <a:buFontTx/>
                        <a:buNone/>
                        <a:tabLst/>
                        <a:defRPr/>
                      </a:pPr>
                      <a:r>
                        <a:rPr lang="en-US" sz="1800" dirty="0" smtClean="0"/>
                        <a:t>Inhibits</a:t>
                      </a:r>
                      <a:r>
                        <a:rPr lang="en-US" sz="1800" baseline="0" dirty="0" smtClean="0"/>
                        <a:t> late sodium current which increases during ischemia </a:t>
                      </a:r>
                    </a:p>
                    <a:p>
                      <a:pPr marL="0" marR="0" lvl="0" indent="0" algn="ctr" defTabSz="1782440" rtl="0" eaLnBrk="1" fontAlgn="auto" latinLnBrk="0" hangingPunct="1">
                        <a:lnSpc>
                          <a:spcPct val="100000"/>
                        </a:lnSpc>
                        <a:spcBef>
                          <a:spcPts val="0"/>
                        </a:spcBef>
                        <a:spcAft>
                          <a:spcPts val="0"/>
                        </a:spcAft>
                        <a:buClrTx/>
                        <a:buSzTx/>
                        <a:buFontTx/>
                        <a:buNone/>
                        <a:tabLst/>
                        <a:defRPr/>
                      </a:pPr>
                      <a:r>
                        <a:rPr lang="en-US" sz="1800" dirty="0" smtClean="0"/>
                        <a:t>Prolongs QT intervals so contraindicated with class </a:t>
                      </a:r>
                      <a:r>
                        <a:rPr lang="en-US" sz="1800" dirty="0" err="1" smtClean="0"/>
                        <a:t>Ia</a:t>
                      </a:r>
                      <a:r>
                        <a:rPr lang="en-US" sz="1800" dirty="0" smtClean="0"/>
                        <a:t> and III </a:t>
                      </a:r>
                      <a:r>
                        <a:rPr lang="en-US" sz="1800" dirty="0" err="1" smtClean="0"/>
                        <a:t>antiarrhymatics</a:t>
                      </a:r>
                      <a:r>
                        <a:rPr lang="en-US" sz="1800" dirty="0" smtClean="0"/>
                        <a:t> </a:t>
                      </a:r>
                    </a:p>
                  </a:txBody>
                  <a:tcPr anchor="ctr"/>
                </a:tc>
                <a:tc>
                  <a:txBody>
                    <a:bodyPr/>
                    <a:lstStyle/>
                    <a:p>
                      <a:pPr algn="ctr"/>
                      <a:endParaRPr lang="en-US" sz="1800"/>
                    </a:p>
                  </a:txBody>
                  <a:tcPr anchor="ctr"/>
                </a:tc>
                <a:tc>
                  <a:txBody>
                    <a:bodyPr/>
                    <a:lstStyle/>
                    <a:p>
                      <a:pPr algn="ctr"/>
                      <a:endParaRPr lang="en-US" sz="1800"/>
                    </a:p>
                  </a:txBody>
                  <a:tcPr anchor="ctr"/>
                </a:tc>
                <a:tc>
                  <a:txBody>
                    <a:bodyPr/>
                    <a:lstStyle/>
                    <a:p>
                      <a:pPr lvl="0" algn="ctr"/>
                      <a:r>
                        <a:rPr lang="en-US" sz="1800" dirty="0" smtClean="0"/>
                        <a:t>Used in chronic angina </a:t>
                      </a:r>
                      <a:r>
                        <a:rPr lang="en-US" sz="1800" dirty="0" err="1" smtClean="0"/>
                        <a:t>concommitanly</a:t>
                      </a:r>
                      <a:r>
                        <a:rPr lang="en-US" sz="1800" dirty="0" smtClean="0"/>
                        <a:t> with other drugs</a:t>
                      </a:r>
                      <a:endParaRPr lang="en-US" sz="1800" dirty="0"/>
                    </a:p>
                  </a:txBody>
                  <a:tcPr anchor="ctr"/>
                </a:tc>
                <a:tc>
                  <a:txBody>
                    <a:bodyPr/>
                    <a:lstStyle/>
                    <a:p>
                      <a:pPr marL="0" marR="0" lvl="0" indent="0" algn="ctr" defTabSz="1782440" rtl="0" eaLnBrk="1" fontAlgn="auto" latinLnBrk="0" hangingPunct="1">
                        <a:lnSpc>
                          <a:spcPct val="100000"/>
                        </a:lnSpc>
                        <a:spcBef>
                          <a:spcPts val="0"/>
                        </a:spcBef>
                        <a:spcAft>
                          <a:spcPts val="0"/>
                        </a:spcAft>
                        <a:buClrTx/>
                        <a:buSzTx/>
                        <a:buFontTx/>
                        <a:buNone/>
                        <a:tabLst/>
                        <a:defRPr/>
                      </a:pPr>
                      <a:r>
                        <a:rPr lang="en-US" sz="1800" dirty="0" smtClean="0"/>
                        <a:t>dizziness , constipation</a:t>
                      </a:r>
                    </a:p>
                  </a:txBody>
                  <a:tcPr anchor="ctr"/>
                </a:tc>
              </a:tr>
              <a:tr h="2987827">
                <a:tc vMerge="1">
                  <a:txBody>
                    <a:bodyPr/>
                    <a:lstStyle/>
                    <a:p>
                      <a:pPr marL="0" marR="0" indent="0" algn="ctr" defTabSz="1782440" rtl="0" eaLnBrk="1" fontAlgn="auto" latinLnBrk="0" hangingPunct="1">
                        <a:lnSpc>
                          <a:spcPct val="100000"/>
                        </a:lnSpc>
                        <a:spcBef>
                          <a:spcPts val="0"/>
                        </a:spcBef>
                        <a:spcAft>
                          <a:spcPts val="0"/>
                        </a:spcAft>
                        <a:buClrTx/>
                        <a:buSzTx/>
                        <a:buFontTx/>
                        <a:buNone/>
                        <a:tabLst/>
                        <a:defRPr/>
                      </a:pPr>
                      <a:endParaRPr lang="en-US" sz="2800" dirty="0"/>
                    </a:p>
                  </a:txBody>
                  <a:tcPr anchor="ctr"/>
                </a:tc>
                <a:tc>
                  <a:txBody>
                    <a:bodyPr/>
                    <a:lstStyle/>
                    <a:p>
                      <a:pPr algn="ctr"/>
                      <a:r>
                        <a:rPr lang="en-US" sz="2000" b="1" dirty="0" err="1" smtClean="0"/>
                        <a:t>Ivabradine</a:t>
                      </a:r>
                      <a:endParaRPr lang="en-US" sz="1800" b="1" dirty="0" smtClean="0"/>
                    </a:p>
                  </a:txBody>
                  <a:tcPr anchor="ctr"/>
                </a:tc>
                <a:tc>
                  <a:txBody>
                    <a:bodyPr/>
                    <a:lstStyle/>
                    <a:p>
                      <a:pPr marL="0" marR="0" lvl="0" indent="0" algn="ctr" defTabSz="1782440" rtl="0" eaLnBrk="1" fontAlgn="auto" latinLnBrk="0" hangingPunct="1">
                        <a:lnSpc>
                          <a:spcPct val="100000"/>
                        </a:lnSpc>
                        <a:spcBef>
                          <a:spcPts val="0"/>
                        </a:spcBef>
                        <a:spcAft>
                          <a:spcPts val="0"/>
                        </a:spcAft>
                        <a:buClrTx/>
                        <a:buSzTx/>
                        <a:buFontTx/>
                        <a:buNone/>
                        <a:tabLst/>
                        <a:defRPr/>
                      </a:pPr>
                      <a:r>
                        <a:rPr lang="en-US" sz="1800" dirty="0" smtClean="0"/>
                        <a:t>reduces slope of depolarization, slowing HR, reducing myocardial work, and oxygen demand</a:t>
                      </a:r>
                    </a:p>
                    <a:p>
                      <a:pPr marL="0" marR="0" lvl="0" indent="0" algn="ctr" defTabSz="1782440" rtl="0" eaLnBrk="1" fontAlgn="auto" latinLnBrk="0" hangingPunct="1">
                        <a:lnSpc>
                          <a:spcPct val="100000"/>
                        </a:lnSpc>
                        <a:spcBef>
                          <a:spcPts val="0"/>
                        </a:spcBef>
                        <a:spcAft>
                          <a:spcPts val="0"/>
                        </a:spcAft>
                        <a:buClrTx/>
                        <a:buSzTx/>
                        <a:buFontTx/>
                        <a:buNone/>
                        <a:tabLst/>
                        <a:defRPr/>
                      </a:pPr>
                      <a:r>
                        <a:rPr lang="en-US" sz="1800" dirty="0" smtClean="0"/>
                        <a:t>If current is an inward Na/K current that activates pacemaker cells of the SA node, </a:t>
                      </a:r>
                      <a:r>
                        <a:rPr lang="en-US" sz="1800" dirty="0" err="1" smtClean="0"/>
                        <a:t>ivabradine</a:t>
                      </a:r>
                      <a:r>
                        <a:rPr lang="en-US" sz="1800" dirty="0" smtClean="0"/>
                        <a:t> selectively blocks it</a:t>
                      </a:r>
                    </a:p>
                  </a:txBody>
                  <a:tcPr anchor="ctr"/>
                </a:tc>
                <a:tc>
                  <a:txBody>
                    <a:bodyPr/>
                    <a:lstStyle/>
                    <a:p>
                      <a:pPr algn="ctr"/>
                      <a:endParaRPr lang="en-US" sz="1800" dirty="0"/>
                    </a:p>
                  </a:txBody>
                  <a:tcPr anchor="ctr"/>
                </a:tc>
                <a:tc>
                  <a:txBody>
                    <a:bodyPr/>
                    <a:lstStyle/>
                    <a:p>
                      <a:pPr algn="ctr"/>
                      <a:endParaRPr lang="en-US" sz="1800" dirty="0"/>
                    </a:p>
                  </a:txBody>
                  <a:tcPr anchor="ctr"/>
                </a:tc>
                <a:tc>
                  <a:txBody>
                    <a:bodyPr/>
                    <a:lstStyle/>
                    <a:p>
                      <a:pPr algn="ctr"/>
                      <a:r>
                        <a:rPr lang="en-US" sz="1800" dirty="0" smtClean="0"/>
                        <a:t>Used in treatment of chronic stable angina in Patients with normal sinus rhythm with </a:t>
                      </a:r>
                      <a:r>
                        <a:rPr lang="en-US" sz="1800" dirty="0" err="1" smtClean="0"/>
                        <a:t>ß</a:t>
                      </a:r>
                      <a:r>
                        <a:rPr lang="en-US" sz="1800" dirty="0" smtClean="0"/>
                        <a:t>-blockers</a:t>
                      </a:r>
                    </a:p>
                    <a:p>
                      <a:pPr algn="ctr"/>
                      <a:r>
                        <a:rPr lang="en-US" sz="1800" dirty="0" smtClean="0"/>
                        <a:t>Used in combination with beta blockers in people with heart failure with LVEF lower than 3  5 inadequately     controlled by beta block  whose heart rate exceeds 70/min</a:t>
                      </a:r>
                    </a:p>
                  </a:txBody>
                  <a:tcPr anchor="ctr"/>
                </a:tc>
                <a:tc>
                  <a:txBody>
                    <a:bodyPr/>
                    <a:lstStyle/>
                    <a:p>
                      <a:pPr algn="ctr"/>
                      <a:r>
                        <a:rPr lang="en-US" sz="1800" dirty="0" smtClean="0"/>
                        <a:t>luminous phenomena</a:t>
                      </a:r>
                    </a:p>
                  </a:txBody>
                  <a:tcPr anchor="ctr"/>
                </a:tc>
              </a:tr>
            </a:tbl>
          </a:graphicData>
        </a:graphic>
      </p:graphicFrame>
    </p:spTree>
    <p:extLst>
      <p:ext uri="{BB962C8B-B14F-4D97-AF65-F5344CB8AC3E}">
        <p14:creationId xmlns:p14="http://schemas.microsoft.com/office/powerpoint/2010/main" val="1259523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095830" y="208240"/>
            <a:ext cx="5842000" cy="707886"/>
          </a:xfrm>
          <a:prstGeom prst="rect">
            <a:avLst/>
          </a:prstGeom>
          <a:noFill/>
        </p:spPr>
        <p:txBody>
          <a:bodyPr wrap="square" rtlCol="0">
            <a:spAutoFit/>
          </a:bodyPr>
          <a:lstStyle/>
          <a:p>
            <a:r>
              <a:rPr lang="en-US" sz="4000" b="1" dirty="0" smtClean="0">
                <a:solidFill>
                  <a:srgbClr val="0070C0"/>
                </a:solidFill>
              </a:rPr>
              <a:t>MCQs</a:t>
            </a:r>
            <a:endParaRPr lang="en-US" sz="4000" b="1" dirty="0">
              <a:solidFill>
                <a:srgbClr val="0070C0"/>
              </a:solidFill>
            </a:endParaRPr>
          </a:p>
        </p:txBody>
      </p:sp>
      <p:sp>
        <p:nvSpPr>
          <p:cNvPr id="4" name="TextBox 3"/>
          <p:cNvSpPr txBox="1"/>
          <p:nvPr/>
        </p:nvSpPr>
        <p:spPr>
          <a:xfrm>
            <a:off x="203199" y="916126"/>
            <a:ext cx="23309263" cy="12895838"/>
          </a:xfrm>
          <a:prstGeom prst="rect">
            <a:avLst/>
          </a:prstGeom>
          <a:noFill/>
        </p:spPr>
        <p:txBody>
          <a:bodyPr wrap="square" rtlCol="0">
            <a:spAutoFit/>
          </a:bodyPr>
          <a:lstStyle/>
          <a:p>
            <a:r>
              <a:rPr lang="en-US" sz="3200" dirty="0" smtClean="0">
                <a:solidFill>
                  <a:srgbClr val="0070C0"/>
                </a:solidFill>
              </a:rPr>
              <a:t>1- What </a:t>
            </a:r>
            <a:r>
              <a:rPr lang="en-US" sz="3200" dirty="0">
                <a:solidFill>
                  <a:srgbClr val="0070C0"/>
                </a:solidFill>
              </a:rPr>
              <a:t>is the clinical term for angina caused by coronary vasospasm?</a:t>
            </a:r>
          </a:p>
          <a:p>
            <a:r>
              <a:rPr lang="en-US" sz="3200" dirty="0"/>
              <a:t>A. Classic angina.          B. Myocardial infarction.          C. </a:t>
            </a:r>
            <a:r>
              <a:rPr lang="en-US" sz="3200" dirty="0" err="1"/>
              <a:t>Prinzmetal</a:t>
            </a:r>
            <a:r>
              <a:rPr lang="en-US" sz="3200" dirty="0"/>
              <a:t> angina.          D. Unstable angina.</a:t>
            </a:r>
          </a:p>
          <a:p>
            <a:endParaRPr lang="en-US" sz="3200" dirty="0"/>
          </a:p>
          <a:p>
            <a:r>
              <a:rPr lang="en-US" sz="3200" dirty="0" smtClean="0">
                <a:solidFill>
                  <a:srgbClr val="0070C0"/>
                </a:solidFill>
              </a:rPr>
              <a:t>2- All </a:t>
            </a:r>
            <a:r>
              <a:rPr lang="en-US" sz="3200" dirty="0">
                <a:solidFill>
                  <a:srgbClr val="0070C0"/>
                </a:solidFill>
              </a:rPr>
              <a:t>of the following medications can be useful for managing stable angina in a patient with coronary artery disease except:</a:t>
            </a:r>
          </a:p>
          <a:p>
            <a:r>
              <a:rPr lang="en-US" sz="3200" dirty="0"/>
              <a:t> A. Amlodipine.         B. Atenolol.          C. Immediate-release </a:t>
            </a:r>
            <a:r>
              <a:rPr lang="en-US" sz="3200" dirty="0" err="1"/>
              <a:t>nifedipine</a:t>
            </a:r>
            <a:r>
              <a:rPr lang="en-US" sz="3200" dirty="0"/>
              <a:t>.         D. </a:t>
            </a:r>
            <a:r>
              <a:rPr lang="en-US" sz="3200" dirty="0" err="1"/>
              <a:t>Isosorbide</a:t>
            </a:r>
            <a:r>
              <a:rPr lang="en-US" sz="3200" dirty="0"/>
              <a:t> </a:t>
            </a:r>
            <a:r>
              <a:rPr lang="en-US" sz="3200" dirty="0" err="1"/>
              <a:t>dinitrate</a:t>
            </a:r>
            <a:endParaRPr lang="en-US" sz="3200" dirty="0"/>
          </a:p>
          <a:p>
            <a:endParaRPr lang="en-US" sz="3200" dirty="0" smtClean="0">
              <a:solidFill>
                <a:srgbClr val="0070C0"/>
              </a:solidFill>
            </a:endParaRPr>
          </a:p>
          <a:p>
            <a:r>
              <a:rPr lang="en-US" sz="3200" dirty="0">
                <a:solidFill>
                  <a:srgbClr val="0070C0"/>
                </a:solidFill>
              </a:rPr>
              <a:t>3</a:t>
            </a:r>
            <a:r>
              <a:rPr lang="en-US" sz="3200" dirty="0" smtClean="0">
                <a:solidFill>
                  <a:srgbClr val="0070C0"/>
                </a:solidFill>
              </a:rPr>
              <a:t>- A 72-year-old male </a:t>
            </a:r>
            <a:r>
              <a:rPr lang="en-US" sz="3200" dirty="0">
                <a:solidFill>
                  <a:srgbClr val="0070C0"/>
                </a:solidFill>
              </a:rPr>
              <a:t>presents to the primary care clinic complaining of chest tightness and pressure that is increasing in severity and </a:t>
            </a:r>
            <a:r>
              <a:rPr lang="en-US" sz="3200" dirty="0" smtClean="0">
                <a:solidFill>
                  <a:srgbClr val="0070C0"/>
                </a:solidFill>
              </a:rPr>
              <a:t>frequency</a:t>
            </a:r>
            <a:r>
              <a:rPr lang="en-US" sz="3200" dirty="0">
                <a:solidFill>
                  <a:srgbClr val="0070C0"/>
                </a:solidFill>
              </a:rPr>
              <a:t>. </a:t>
            </a:r>
            <a:r>
              <a:rPr lang="en-US" sz="3200" dirty="0" smtClean="0">
                <a:solidFill>
                  <a:srgbClr val="0070C0"/>
                </a:solidFill>
              </a:rPr>
              <a:t>his </a:t>
            </a:r>
            <a:r>
              <a:rPr lang="en-US" sz="3200" dirty="0">
                <a:solidFill>
                  <a:srgbClr val="0070C0"/>
                </a:solidFill>
              </a:rPr>
              <a:t>current medications include </a:t>
            </a:r>
            <a:r>
              <a:rPr lang="en-US" sz="3200" dirty="0" smtClean="0">
                <a:solidFill>
                  <a:srgbClr val="0070C0"/>
                </a:solidFill>
              </a:rPr>
              <a:t>atenolol, </a:t>
            </a:r>
            <a:r>
              <a:rPr lang="en-US" sz="3200" dirty="0" err="1" smtClean="0">
                <a:solidFill>
                  <a:srgbClr val="0070C0"/>
                </a:solidFill>
              </a:rPr>
              <a:t>lisinopril</a:t>
            </a:r>
            <a:r>
              <a:rPr lang="en-US" sz="3200" dirty="0" smtClean="0">
                <a:solidFill>
                  <a:srgbClr val="0070C0"/>
                </a:solidFill>
              </a:rPr>
              <a:t>, </a:t>
            </a:r>
            <a:r>
              <a:rPr lang="en-US" sz="3200" dirty="0">
                <a:solidFill>
                  <a:srgbClr val="0070C0"/>
                </a:solidFill>
              </a:rPr>
              <a:t>and nitroglycerin. Which intervention is most appropriate at this time</a:t>
            </a:r>
            <a:r>
              <a:rPr lang="en-US" sz="3200" dirty="0" smtClean="0">
                <a:solidFill>
                  <a:srgbClr val="0070C0"/>
                </a:solidFill>
              </a:rPr>
              <a:t>?</a:t>
            </a:r>
          </a:p>
          <a:p>
            <a:pPr marL="342900" indent="-342900">
              <a:buAutoNum type="alphaUcPeriod"/>
            </a:pPr>
            <a:r>
              <a:rPr lang="en-US" sz="3200" dirty="0" smtClean="0"/>
              <a:t> Add </a:t>
            </a:r>
            <a:r>
              <a:rPr lang="en-US" sz="3200" dirty="0"/>
              <a:t>amlodipine</a:t>
            </a:r>
            <a:r>
              <a:rPr lang="en-US" sz="3200" dirty="0" smtClean="0"/>
              <a:t>.          B</a:t>
            </a:r>
            <a:r>
              <a:rPr lang="en-US" sz="3200" dirty="0"/>
              <a:t>. </a:t>
            </a:r>
            <a:r>
              <a:rPr lang="en-US" sz="3200" dirty="0" smtClean="0"/>
              <a:t>initiate </a:t>
            </a:r>
            <a:r>
              <a:rPr lang="en-US" sz="3200" dirty="0" err="1"/>
              <a:t>isosorbide</a:t>
            </a:r>
            <a:r>
              <a:rPr lang="en-US" sz="3200" dirty="0"/>
              <a:t> </a:t>
            </a:r>
            <a:r>
              <a:rPr lang="en-US" sz="3200" dirty="0" err="1" smtClean="0"/>
              <a:t>mononitrate</a:t>
            </a:r>
            <a:r>
              <a:rPr lang="en-US" sz="3200" dirty="0" smtClean="0"/>
              <a:t>.          C</a:t>
            </a:r>
            <a:r>
              <a:rPr lang="en-US" sz="3200" dirty="0"/>
              <a:t>. </a:t>
            </a:r>
            <a:r>
              <a:rPr lang="en-US" sz="3200" dirty="0" smtClean="0"/>
              <a:t>initiate </a:t>
            </a:r>
            <a:r>
              <a:rPr lang="en-US" sz="3200" dirty="0" err="1" smtClean="0"/>
              <a:t>ranolazine</a:t>
            </a:r>
            <a:r>
              <a:rPr lang="en-US" sz="3200" dirty="0" smtClean="0"/>
              <a:t>.          D</a:t>
            </a:r>
            <a:r>
              <a:rPr lang="en-US" sz="3200" dirty="0"/>
              <a:t>. </a:t>
            </a:r>
            <a:r>
              <a:rPr lang="en-US" sz="3200" dirty="0" smtClean="0"/>
              <a:t>refer </a:t>
            </a:r>
            <a:r>
              <a:rPr lang="en-US" sz="3200" dirty="0"/>
              <a:t>the patient to the nearest </a:t>
            </a:r>
            <a:r>
              <a:rPr lang="en-US" sz="3200" dirty="0" smtClean="0"/>
              <a:t>emergency room </a:t>
            </a:r>
            <a:r>
              <a:rPr lang="en-US" sz="3200" dirty="0"/>
              <a:t>for </a:t>
            </a:r>
            <a:r>
              <a:rPr lang="en-US" sz="3200" dirty="0" smtClean="0"/>
              <a:t>evaluation</a:t>
            </a:r>
          </a:p>
          <a:p>
            <a:endParaRPr lang="en-US" sz="3200" dirty="0"/>
          </a:p>
          <a:p>
            <a:r>
              <a:rPr lang="en-US" sz="3200" dirty="0">
                <a:solidFill>
                  <a:srgbClr val="0070C0"/>
                </a:solidFill>
              </a:rPr>
              <a:t>4</a:t>
            </a:r>
            <a:r>
              <a:rPr lang="en-US" sz="3200" dirty="0" smtClean="0">
                <a:solidFill>
                  <a:srgbClr val="0070C0"/>
                </a:solidFill>
              </a:rPr>
              <a:t>- A 62-year-old </a:t>
            </a:r>
            <a:r>
              <a:rPr lang="en-US" sz="3200" dirty="0">
                <a:solidFill>
                  <a:srgbClr val="0070C0"/>
                </a:solidFill>
              </a:rPr>
              <a:t>patient </a:t>
            </a:r>
            <a:r>
              <a:rPr lang="en-US" sz="3200" dirty="0" smtClean="0">
                <a:solidFill>
                  <a:srgbClr val="0070C0"/>
                </a:solidFill>
              </a:rPr>
              <a:t>with </a:t>
            </a:r>
            <a:r>
              <a:rPr lang="en-US" sz="3200" dirty="0">
                <a:solidFill>
                  <a:srgbClr val="0070C0"/>
                </a:solidFill>
              </a:rPr>
              <a:t>a history of asthma and </a:t>
            </a:r>
            <a:r>
              <a:rPr lang="en-US" sz="3200" dirty="0" err="1">
                <a:solidFill>
                  <a:srgbClr val="0070C0"/>
                </a:solidFill>
              </a:rPr>
              <a:t>vasospastic</a:t>
            </a:r>
            <a:r>
              <a:rPr lang="en-US" sz="3200" dirty="0">
                <a:solidFill>
                  <a:srgbClr val="0070C0"/>
                </a:solidFill>
              </a:rPr>
              <a:t> angina states that he gets chest pain both </a:t>
            </a:r>
            <a:r>
              <a:rPr lang="en-US" sz="3200" dirty="0" smtClean="0">
                <a:solidFill>
                  <a:srgbClr val="0070C0"/>
                </a:solidFill>
              </a:rPr>
              <a:t>with exertion </a:t>
            </a:r>
            <a:r>
              <a:rPr lang="en-US" sz="3200" dirty="0">
                <a:solidFill>
                  <a:srgbClr val="0070C0"/>
                </a:solidFill>
              </a:rPr>
              <a:t>and at </a:t>
            </a:r>
            <a:r>
              <a:rPr lang="en-US" sz="3200" dirty="0" smtClean="0">
                <a:solidFill>
                  <a:srgbClr val="0070C0"/>
                </a:solidFill>
              </a:rPr>
              <a:t>rest, </a:t>
            </a:r>
            <a:r>
              <a:rPr lang="en-US" sz="3200" dirty="0">
                <a:solidFill>
                  <a:srgbClr val="0070C0"/>
                </a:solidFill>
              </a:rPr>
              <a:t>about ten times per </a:t>
            </a:r>
            <a:r>
              <a:rPr lang="en-US" sz="3200" dirty="0" smtClean="0">
                <a:solidFill>
                  <a:srgbClr val="0070C0"/>
                </a:solidFill>
              </a:rPr>
              <a:t>week. one </a:t>
            </a:r>
            <a:r>
              <a:rPr lang="en-US" sz="3200" dirty="0">
                <a:solidFill>
                  <a:srgbClr val="0070C0"/>
                </a:solidFill>
              </a:rPr>
              <a:t>sublingual nitroglycerin tablet </a:t>
            </a:r>
            <a:r>
              <a:rPr lang="en-US" sz="3200" dirty="0" smtClean="0">
                <a:solidFill>
                  <a:srgbClr val="0070C0"/>
                </a:solidFill>
              </a:rPr>
              <a:t>always </a:t>
            </a:r>
            <a:r>
              <a:rPr lang="en-US" sz="3200" dirty="0">
                <a:solidFill>
                  <a:srgbClr val="0070C0"/>
                </a:solidFill>
              </a:rPr>
              <a:t>relieves his </a:t>
            </a:r>
            <a:r>
              <a:rPr lang="en-US" sz="3200" dirty="0" smtClean="0">
                <a:solidFill>
                  <a:srgbClr val="0070C0"/>
                </a:solidFill>
              </a:rPr>
              <a:t>symptoms, </a:t>
            </a:r>
            <a:r>
              <a:rPr lang="en-US" sz="3200" dirty="0">
                <a:solidFill>
                  <a:srgbClr val="0070C0"/>
                </a:solidFill>
              </a:rPr>
              <a:t>but this medication gives him an </a:t>
            </a:r>
            <a:r>
              <a:rPr lang="en-US" sz="3200" dirty="0" smtClean="0">
                <a:solidFill>
                  <a:srgbClr val="0070C0"/>
                </a:solidFill>
              </a:rPr>
              <a:t>awful </a:t>
            </a:r>
            <a:r>
              <a:rPr lang="en-US" sz="3200" dirty="0">
                <a:solidFill>
                  <a:srgbClr val="0070C0"/>
                </a:solidFill>
              </a:rPr>
              <a:t>headache every time he </a:t>
            </a:r>
            <a:r>
              <a:rPr lang="en-US" sz="3200" dirty="0" smtClean="0">
                <a:solidFill>
                  <a:srgbClr val="0070C0"/>
                </a:solidFill>
              </a:rPr>
              <a:t>takes </a:t>
            </a:r>
            <a:r>
              <a:rPr lang="en-US" sz="3200" dirty="0">
                <a:solidFill>
                  <a:srgbClr val="0070C0"/>
                </a:solidFill>
              </a:rPr>
              <a:t>it. Which is the best </a:t>
            </a:r>
            <a:r>
              <a:rPr lang="en-US" sz="3200" dirty="0" smtClean="0">
                <a:solidFill>
                  <a:srgbClr val="0070C0"/>
                </a:solidFill>
              </a:rPr>
              <a:t>option for </a:t>
            </a:r>
            <a:r>
              <a:rPr lang="en-US" sz="3200" dirty="0">
                <a:solidFill>
                  <a:srgbClr val="0070C0"/>
                </a:solidFill>
              </a:rPr>
              <a:t>improving his angina</a:t>
            </a:r>
            <a:r>
              <a:rPr lang="en-US" sz="3200" dirty="0" smtClean="0">
                <a:solidFill>
                  <a:srgbClr val="0070C0"/>
                </a:solidFill>
              </a:rPr>
              <a:t>?</a:t>
            </a:r>
          </a:p>
          <a:p>
            <a:pPr marL="342900" indent="-342900">
              <a:buAutoNum type="alphaUcPeriod"/>
            </a:pPr>
            <a:r>
              <a:rPr lang="en-US" sz="3200" dirty="0" smtClean="0"/>
              <a:t>Change </a:t>
            </a:r>
            <a:r>
              <a:rPr lang="en-US" sz="3200" dirty="0"/>
              <a:t>to sublingual nitroglycerin spray</a:t>
            </a:r>
            <a:r>
              <a:rPr lang="en-US" sz="3200" dirty="0" smtClean="0"/>
              <a:t>.          B</a:t>
            </a:r>
            <a:r>
              <a:rPr lang="en-US" sz="3200" dirty="0"/>
              <a:t>. Add amlodipine</a:t>
            </a:r>
            <a:r>
              <a:rPr lang="en-US" sz="3200" dirty="0" smtClean="0"/>
              <a:t>.          C</a:t>
            </a:r>
            <a:r>
              <a:rPr lang="en-US" sz="3200" dirty="0"/>
              <a:t>. Add propranolol</a:t>
            </a:r>
            <a:r>
              <a:rPr lang="en-US" sz="3200" dirty="0" smtClean="0"/>
              <a:t>.          D</a:t>
            </a:r>
            <a:r>
              <a:rPr lang="en-US" sz="3200" dirty="0"/>
              <a:t>. </a:t>
            </a:r>
            <a:r>
              <a:rPr lang="en-US" sz="3200" dirty="0" smtClean="0"/>
              <a:t>Replace </a:t>
            </a:r>
            <a:r>
              <a:rPr lang="en-US" sz="3200" dirty="0"/>
              <a:t>nitroglycerin w</a:t>
            </a:r>
            <a:r>
              <a:rPr lang="en-US" sz="3200" dirty="0" smtClean="0"/>
              <a:t>ith </a:t>
            </a:r>
            <a:r>
              <a:rPr lang="en-US" sz="3200" dirty="0" err="1"/>
              <a:t>ranolazine</a:t>
            </a:r>
            <a:r>
              <a:rPr lang="en-US" sz="3200" dirty="0" smtClean="0"/>
              <a:t>.</a:t>
            </a:r>
          </a:p>
          <a:p>
            <a:pPr marL="342900" indent="-342900">
              <a:buAutoNum type="alphaUcPeriod"/>
            </a:pPr>
            <a:endParaRPr lang="en-US" sz="3200" dirty="0"/>
          </a:p>
          <a:p>
            <a:r>
              <a:rPr lang="en-US" sz="3200" dirty="0">
                <a:solidFill>
                  <a:srgbClr val="0070C0"/>
                </a:solidFill>
              </a:rPr>
              <a:t>5</a:t>
            </a:r>
            <a:r>
              <a:rPr lang="en-US" sz="3200" dirty="0" smtClean="0">
                <a:solidFill>
                  <a:srgbClr val="0070C0"/>
                </a:solidFill>
              </a:rPr>
              <a:t>- Which </a:t>
            </a:r>
            <a:r>
              <a:rPr lang="en-US" sz="3200" dirty="0">
                <a:solidFill>
                  <a:srgbClr val="0070C0"/>
                </a:solidFill>
              </a:rPr>
              <a:t>side effect is associated </a:t>
            </a:r>
            <a:r>
              <a:rPr lang="en-US" sz="3200" dirty="0" smtClean="0">
                <a:solidFill>
                  <a:srgbClr val="0070C0"/>
                </a:solidFill>
              </a:rPr>
              <a:t>with </a:t>
            </a:r>
            <a:r>
              <a:rPr lang="en-US" sz="3200" dirty="0">
                <a:solidFill>
                  <a:srgbClr val="0070C0"/>
                </a:solidFill>
              </a:rPr>
              <a:t>amlodipine</a:t>
            </a:r>
            <a:r>
              <a:rPr lang="en-US" sz="3200" dirty="0" smtClean="0">
                <a:solidFill>
                  <a:srgbClr val="0070C0"/>
                </a:solidFill>
              </a:rPr>
              <a:t>?</a:t>
            </a:r>
          </a:p>
          <a:p>
            <a:r>
              <a:rPr lang="en-US" sz="3200" dirty="0" smtClean="0"/>
              <a:t>A</a:t>
            </a:r>
            <a:r>
              <a:rPr lang="en-US" sz="3200" dirty="0"/>
              <a:t>. Bradycardia</a:t>
            </a:r>
            <a:r>
              <a:rPr lang="en-US" sz="3200" dirty="0" smtClean="0"/>
              <a:t>.          B</a:t>
            </a:r>
            <a:r>
              <a:rPr lang="en-US" sz="3200" dirty="0"/>
              <a:t>. Cough</a:t>
            </a:r>
            <a:r>
              <a:rPr lang="en-US" sz="3200" dirty="0" smtClean="0"/>
              <a:t>.          C</a:t>
            </a:r>
            <a:r>
              <a:rPr lang="en-US" sz="3200" dirty="0"/>
              <a:t>. </a:t>
            </a:r>
            <a:r>
              <a:rPr lang="en-US" sz="3200" dirty="0" smtClean="0"/>
              <a:t>Edema.          D</a:t>
            </a:r>
            <a:r>
              <a:rPr lang="en-US" sz="3200" dirty="0"/>
              <a:t>. </a:t>
            </a:r>
            <a:r>
              <a:rPr lang="en-US" sz="3200" dirty="0" smtClean="0"/>
              <a:t>QT </a:t>
            </a:r>
            <a:r>
              <a:rPr lang="en-US" sz="3200" dirty="0"/>
              <a:t>prolongation.</a:t>
            </a:r>
          </a:p>
          <a:p>
            <a:endParaRPr lang="en-US" sz="3200" dirty="0"/>
          </a:p>
          <a:p>
            <a:r>
              <a:rPr lang="en-US" sz="3200" dirty="0">
                <a:solidFill>
                  <a:srgbClr val="0070C0"/>
                </a:solidFill>
              </a:rPr>
              <a:t>6</a:t>
            </a:r>
            <a:r>
              <a:rPr lang="en-US" sz="3200" dirty="0" smtClean="0">
                <a:solidFill>
                  <a:srgbClr val="0070C0"/>
                </a:solidFill>
              </a:rPr>
              <a:t>-</a:t>
            </a:r>
            <a:r>
              <a:rPr lang="en-US" sz="3200" dirty="0">
                <a:solidFill>
                  <a:srgbClr val="0070C0"/>
                </a:solidFill>
              </a:rPr>
              <a:t> Which medication should be prescribed to all </a:t>
            </a:r>
            <a:r>
              <a:rPr lang="en-US" sz="3200" dirty="0" err="1">
                <a:solidFill>
                  <a:srgbClr val="0070C0"/>
                </a:solidFill>
              </a:rPr>
              <a:t>anginal</a:t>
            </a:r>
            <a:r>
              <a:rPr lang="en-US" sz="3200" dirty="0">
                <a:solidFill>
                  <a:srgbClr val="0070C0"/>
                </a:solidFill>
              </a:rPr>
              <a:t> patients to treat an acute </a:t>
            </a:r>
            <a:r>
              <a:rPr lang="en-US" sz="3200" dirty="0" smtClean="0">
                <a:solidFill>
                  <a:srgbClr val="0070C0"/>
                </a:solidFill>
              </a:rPr>
              <a:t>attack?</a:t>
            </a:r>
            <a:endParaRPr lang="en-US" sz="3200" dirty="0">
              <a:solidFill>
                <a:srgbClr val="0070C0"/>
              </a:solidFill>
            </a:endParaRPr>
          </a:p>
          <a:p>
            <a:r>
              <a:rPr lang="en-US" sz="3200" dirty="0"/>
              <a:t>  A. </a:t>
            </a:r>
            <a:r>
              <a:rPr lang="en-US" sz="3200" dirty="0" err="1" smtClean="0"/>
              <a:t>Isosorbide</a:t>
            </a:r>
            <a:r>
              <a:rPr lang="en-US" sz="3200" dirty="0" smtClean="0"/>
              <a:t> </a:t>
            </a:r>
            <a:r>
              <a:rPr lang="en-US" sz="3200" dirty="0" err="1"/>
              <a:t>dinitrate</a:t>
            </a:r>
            <a:r>
              <a:rPr lang="en-US" sz="3200" dirty="0" smtClean="0"/>
              <a:t>.          B</a:t>
            </a:r>
            <a:r>
              <a:rPr lang="en-US" sz="3200" dirty="0"/>
              <a:t>. </a:t>
            </a:r>
            <a:r>
              <a:rPr lang="en-US" sz="3200" dirty="0" smtClean="0"/>
              <a:t>Nitroglycerin </a:t>
            </a:r>
            <a:r>
              <a:rPr lang="en-US" sz="3200" dirty="0"/>
              <a:t>patch</a:t>
            </a:r>
            <a:r>
              <a:rPr lang="en-US" sz="3200" dirty="0" smtClean="0"/>
              <a:t>.          C</a:t>
            </a:r>
            <a:r>
              <a:rPr lang="en-US" sz="3200" dirty="0"/>
              <a:t>. </a:t>
            </a:r>
            <a:r>
              <a:rPr lang="en-US" sz="3200" dirty="0" smtClean="0"/>
              <a:t>Nitroglycerin </a:t>
            </a:r>
            <a:r>
              <a:rPr lang="en-US" sz="3200" dirty="0"/>
              <a:t>sublingual tablet or </a:t>
            </a:r>
            <a:r>
              <a:rPr lang="en-US" sz="3200" dirty="0" smtClean="0"/>
              <a:t>spray.          D</a:t>
            </a:r>
            <a:r>
              <a:rPr lang="en-US" sz="3200" dirty="0"/>
              <a:t>. </a:t>
            </a:r>
            <a:r>
              <a:rPr lang="en-US" sz="3200" dirty="0" err="1" smtClean="0"/>
              <a:t>Ranolazine</a:t>
            </a:r>
            <a:endParaRPr lang="en-US" sz="3200" dirty="0" smtClean="0"/>
          </a:p>
          <a:p>
            <a:endParaRPr lang="en-US" sz="3200" dirty="0" smtClean="0"/>
          </a:p>
          <a:p>
            <a:endParaRPr lang="en-US" sz="3200" dirty="0"/>
          </a:p>
          <a:p>
            <a:r>
              <a:rPr lang="en-US" sz="3200" dirty="0"/>
              <a:t> </a:t>
            </a:r>
          </a:p>
          <a:p>
            <a:endParaRPr lang="en-US" sz="3200" dirty="0"/>
          </a:p>
          <a:p>
            <a:pPr marL="342900" indent="-342900">
              <a:buAutoNum type="alphaUcPeriod"/>
            </a:pPr>
            <a:endParaRPr lang="en-US" sz="3200" dirty="0"/>
          </a:p>
        </p:txBody>
      </p:sp>
      <p:sp>
        <p:nvSpPr>
          <p:cNvPr id="5" name="TextBox 4"/>
          <p:cNvSpPr txBox="1"/>
          <p:nvPr/>
        </p:nvSpPr>
        <p:spPr>
          <a:xfrm rot="10800000">
            <a:off x="22590125" y="9589470"/>
            <a:ext cx="922337" cy="2308324"/>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dirty="0" smtClean="0">
                <a:solidFill>
                  <a:schemeClr val="bg1">
                    <a:lumMod val="50000"/>
                  </a:schemeClr>
                </a:solidFill>
              </a:rPr>
              <a:t>1-C</a:t>
            </a:r>
          </a:p>
          <a:p>
            <a:pPr algn="ctr"/>
            <a:r>
              <a:rPr lang="en-US" sz="2400" dirty="0" smtClean="0">
                <a:solidFill>
                  <a:schemeClr val="bg1">
                    <a:lumMod val="50000"/>
                  </a:schemeClr>
                </a:solidFill>
              </a:rPr>
              <a:t>2-C</a:t>
            </a:r>
          </a:p>
          <a:p>
            <a:pPr algn="ctr"/>
            <a:r>
              <a:rPr lang="en-US" sz="2400" dirty="0" smtClean="0">
                <a:solidFill>
                  <a:schemeClr val="bg1">
                    <a:lumMod val="50000"/>
                  </a:schemeClr>
                </a:solidFill>
              </a:rPr>
              <a:t>3-D</a:t>
            </a:r>
          </a:p>
          <a:p>
            <a:pPr algn="ctr"/>
            <a:r>
              <a:rPr lang="en-US" sz="2400" dirty="0" smtClean="0">
                <a:solidFill>
                  <a:schemeClr val="bg1">
                    <a:lumMod val="50000"/>
                  </a:schemeClr>
                </a:solidFill>
              </a:rPr>
              <a:t>4-B</a:t>
            </a:r>
          </a:p>
          <a:p>
            <a:pPr algn="ctr"/>
            <a:r>
              <a:rPr lang="en-US" sz="2400" dirty="0" smtClean="0">
                <a:solidFill>
                  <a:schemeClr val="bg1">
                    <a:lumMod val="50000"/>
                  </a:schemeClr>
                </a:solidFill>
              </a:rPr>
              <a:t>5-C</a:t>
            </a:r>
          </a:p>
          <a:p>
            <a:pPr algn="ctr"/>
            <a:r>
              <a:rPr lang="en-US" sz="2400" dirty="0" smtClean="0">
                <a:solidFill>
                  <a:schemeClr val="bg1">
                    <a:lumMod val="50000"/>
                  </a:schemeClr>
                </a:solidFill>
              </a:rPr>
              <a:t>6-C</a:t>
            </a:r>
            <a:endParaRPr lang="en-US" sz="2400" dirty="0">
              <a:solidFill>
                <a:schemeClr val="bg1">
                  <a:lumMod val="50000"/>
                </a:schemeClr>
              </a:solidFill>
            </a:endParaRPr>
          </a:p>
        </p:txBody>
      </p:sp>
    </p:spTree>
    <p:extLst>
      <p:ext uri="{BB962C8B-B14F-4D97-AF65-F5344CB8AC3E}">
        <p14:creationId xmlns:p14="http://schemas.microsoft.com/office/powerpoint/2010/main" val="350935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263" y="914400"/>
            <a:ext cx="23698200" cy="11418510"/>
          </a:xfrm>
          <a:prstGeom prst="rect">
            <a:avLst/>
          </a:prstGeom>
          <a:noFill/>
        </p:spPr>
        <p:txBody>
          <a:bodyPr wrap="square" rtlCol="0">
            <a:spAutoFit/>
          </a:bodyPr>
          <a:lstStyle/>
          <a:p>
            <a:r>
              <a:rPr lang="en-US" sz="3200" dirty="0">
                <a:solidFill>
                  <a:srgbClr val="0070C0"/>
                </a:solidFill>
              </a:rPr>
              <a:t>7- A 65-year-old male experiences uncontrolled angina attacks that limit his ability to do household chores. He is adherent to a maximized dose of B-blocker with a low heart rate and low blood pressure. He was unable to tolerate an increase in </a:t>
            </a:r>
            <a:r>
              <a:rPr lang="en-US" sz="3200" dirty="0" err="1">
                <a:solidFill>
                  <a:srgbClr val="0070C0"/>
                </a:solidFill>
              </a:rPr>
              <a:t>isosorbide</a:t>
            </a:r>
            <a:r>
              <a:rPr lang="en-US" sz="3200" dirty="0">
                <a:solidFill>
                  <a:srgbClr val="0070C0"/>
                </a:solidFill>
              </a:rPr>
              <a:t> </a:t>
            </a:r>
            <a:r>
              <a:rPr lang="en-US" sz="3200" dirty="0" err="1">
                <a:solidFill>
                  <a:srgbClr val="0070C0"/>
                </a:solidFill>
              </a:rPr>
              <a:t>mononitrate</a:t>
            </a:r>
            <a:r>
              <a:rPr lang="en-US" sz="3200" dirty="0">
                <a:solidFill>
                  <a:srgbClr val="0070C0"/>
                </a:solidFill>
              </a:rPr>
              <a:t> due to headache. Which is the most appropriate addition to his </a:t>
            </a:r>
            <a:r>
              <a:rPr lang="en-US" sz="3200" dirty="0" err="1">
                <a:solidFill>
                  <a:srgbClr val="0070C0"/>
                </a:solidFill>
              </a:rPr>
              <a:t>antianginal</a:t>
            </a:r>
            <a:r>
              <a:rPr lang="en-US" sz="3200" dirty="0">
                <a:solidFill>
                  <a:srgbClr val="0070C0"/>
                </a:solidFill>
              </a:rPr>
              <a:t> therapy?</a:t>
            </a:r>
          </a:p>
          <a:p>
            <a:r>
              <a:rPr lang="en-US" sz="3200" dirty="0"/>
              <a:t>A. Amlodipine.          B. Aspirin.          C. </a:t>
            </a:r>
            <a:r>
              <a:rPr lang="en-US" sz="3200" dirty="0" err="1"/>
              <a:t>Ranolazine</a:t>
            </a:r>
            <a:r>
              <a:rPr lang="en-US" sz="3200" dirty="0"/>
              <a:t>.          D. Verapamil.</a:t>
            </a:r>
          </a:p>
          <a:p>
            <a:endParaRPr lang="en-US" sz="3200" dirty="0" smtClean="0">
              <a:solidFill>
                <a:srgbClr val="0070C0"/>
              </a:solidFill>
            </a:endParaRPr>
          </a:p>
          <a:p>
            <a:r>
              <a:rPr lang="en-US" sz="3200" dirty="0" smtClean="0">
                <a:solidFill>
                  <a:srgbClr val="0070C0"/>
                </a:solidFill>
              </a:rPr>
              <a:t>8- A 68-year-old </a:t>
            </a:r>
            <a:r>
              <a:rPr lang="en-US" sz="3200" dirty="0">
                <a:solidFill>
                  <a:srgbClr val="0070C0"/>
                </a:solidFill>
              </a:rPr>
              <a:t>male with a history of angina had a MI last month, and an echocardiogram reveals heart failure with reduced ejection fraction. He was continued on his previous home medications (</a:t>
            </a:r>
            <a:r>
              <a:rPr lang="en-US" sz="3200" dirty="0" err="1">
                <a:solidFill>
                  <a:srgbClr val="0070C0"/>
                </a:solidFill>
              </a:rPr>
              <a:t>diltiazem</a:t>
            </a:r>
            <a:r>
              <a:rPr lang="en-US" sz="3200" dirty="0">
                <a:solidFill>
                  <a:srgbClr val="0070C0"/>
                </a:solidFill>
              </a:rPr>
              <a:t>, </a:t>
            </a:r>
            <a:r>
              <a:rPr lang="en-US" sz="3200" dirty="0" err="1">
                <a:solidFill>
                  <a:srgbClr val="0070C0"/>
                </a:solidFill>
              </a:rPr>
              <a:t>enalapril</a:t>
            </a:r>
            <a:r>
              <a:rPr lang="en-US" sz="3200" dirty="0">
                <a:solidFill>
                  <a:srgbClr val="0070C0"/>
                </a:solidFill>
              </a:rPr>
              <a:t>, and nitroglycerin), and atenolol was added at discharge. He has only had a few sporadic episodes of stable angina that are relieved with nitroglycerin or rest. What are eventual goals for optimizing this medication regimen?</a:t>
            </a:r>
          </a:p>
          <a:p>
            <a:pPr marL="742950" indent="-742950">
              <a:buAutoNum type="alphaUcPeriod"/>
            </a:pPr>
            <a:r>
              <a:rPr lang="en-US" sz="3200" dirty="0"/>
              <a:t>Add </a:t>
            </a:r>
            <a:r>
              <a:rPr lang="en-US" sz="3200" dirty="0" err="1"/>
              <a:t>isosorbide</a:t>
            </a:r>
            <a:r>
              <a:rPr lang="en-US" sz="3200" dirty="0"/>
              <a:t> </a:t>
            </a:r>
            <a:r>
              <a:rPr lang="en-US" sz="3200" dirty="0" err="1"/>
              <a:t>mononitrate</a:t>
            </a:r>
            <a:r>
              <a:rPr lang="en-US" sz="3200" dirty="0" smtClean="0"/>
              <a:t>.          B</a:t>
            </a:r>
            <a:r>
              <a:rPr lang="en-US" sz="3200" dirty="0"/>
              <a:t>. Increase atenolol</a:t>
            </a:r>
            <a:r>
              <a:rPr lang="en-US" sz="3200" dirty="0" smtClean="0"/>
              <a:t>.          C</a:t>
            </a:r>
            <a:r>
              <a:rPr lang="en-US" sz="3200" dirty="0"/>
              <a:t>. Stop atenolol and increase </a:t>
            </a:r>
            <a:r>
              <a:rPr lang="en-US" sz="3200" dirty="0" err="1"/>
              <a:t>diltiazem</a:t>
            </a:r>
            <a:r>
              <a:rPr lang="en-US" sz="3200" dirty="0" smtClean="0"/>
              <a:t>.          D</a:t>
            </a:r>
            <a:r>
              <a:rPr lang="en-US" sz="3200" dirty="0"/>
              <a:t>. Stop </a:t>
            </a:r>
            <a:r>
              <a:rPr lang="en-US" sz="3200" dirty="0" err="1"/>
              <a:t>diltiazem</a:t>
            </a:r>
            <a:r>
              <a:rPr lang="en-US" sz="3200" dirty="0"/>
              <a:t> and change atenolol to </a:t>
            </a:r>
            <a:r>
              <a:rPr lang="en-US" sz="3200" dirty="0" err="1"/>
              <a:t>bisoprolol</a:t>
            </a:r>
            <a:r>
              <a:rPr lang="en-US" sz="3200" dirty="0"/>
              <a:t>.</a:t>
            </a:r>
          </a:p>
          <a:p>
            <a:endParaRPr lang="en-US" sz="3200" dirty="0"/>
          </a:p>
          <a:p>
            <a:r>
              <a:rPr lang="en-US" sz="3200" dirty="0">
                <a:solidFill>
                  <a:srgbClr val="0070C0"/>
                </a:solidFill>
              </a:rPr>
              <a:t>9</a:t>
            </a:r>
            <a:r>
              <a:rPr lang="en-US" sz="3200" dirty="0" smtClean="0">
                <a:solidFill>
                  <a:srgbClr val="0070C0"/>
                </a:solidFill>
              </a:rPr>
              <a:t>- Which </a:t>
            </a:r>
            <a:r>
              <a:rPr lang="en-US" sz="3200" dirty="0">
                <a:solidFill>
                  <a:srgbClr val="0070C0"/>
                </a:solidFill>
              </a:rPr>
              <a:t>of the </a:t>
            </a:r>
            <a:r>
              <a:rPr lang="en-US" sz="3200" dirty="0" smtClean="0">
                <a:solidFill>
                  <a:srgbClr val="0070C0"/>
                </a:solidFill>
              </a:rPr>
              <a:t>following </a:t>
            </a:r>
            <a:r>
              <a:rPr lang="en-US" sz="3200" dirty="0">
                <a:solidFill>
                  <a:srgbClr val="0070C0"/>
                </a:solidFill>
              </a:rPr>
              <a:t>medications </a:t>
            </a:r>
            <a:r>
              <a:rPr lang="en-US" sz="3200" dirty="0" smtClean="0">
                <a:solidFill>
                  <a:srgbClr val="0070C0"/>
                </a:solidFill>
              </a:rPr>
              <a:t>would </a:t>
            </a:r>
            <a:r>
              <a:rPr lang="en-US" sz="3200" dirty="0">
                <a:solidFill>
                  <a:srgbClr val="0070C0"/>
                </a:solidFill>
              </a:rPr>
              <a:t>be safe to use in a patient </a:t>
            </a:r>
            <a:r>
              <a:rPr lang="en-US" sz="3200" dirty="0" smtClean="0">
                <a:solidFill>
                  <a:srgbClr val="0070C0"/>
                </a:solidFill>
              </a:rPr>
              <a:t>taking </a:t>
            </a:r>
            <a:r>
              <a:rPr lang="en-US" sz="3200" dirty="0" err="1">
                <a:solidFill>
                  <a:srgbClr val="0070C0"/>
                </a:solidFill>
              </a:rPr>
              <a:t>ranolazine</a:t>
            </a:r>
            <a:r>
              <a:rPr lang="en-US" sz="3200" dirty="0" smtClean="0">
                <a:solidFill>
                  <a:srgbClr val="0070C0"/>
                </a:solidFill>
              </a:rPr>
              <a:t>?</a:t>
            </a:r>
          </a:p>
          <a:p>
            <a:pPr marL="742950" indent="-742950">
              <a:buAutoNum type="alphaUcPeriod"/>
            </a:pPr>
            <a:r>
              <a:rPr lang="en-US" sz="3200" dirty="0" smtClean="0"/>
              <a:t>Carbamazepine.          B</a:t>
            </a:r>
            <a:r>
              <a:rPr lang="en-US" sz="3200" dirty="0"/>
              <a:t>. Clarithromycin</a:t>
            </a:r>
            <a:r>
              <a:rPr lang="en-US" sz="3200" dirty="0" smtClean="0"/>
              <a:t>.          C</a:t>
            </a:r>
            <a:r>
              <a:rPr lang="en-US" sz="3200" dirty="0"/>
              <a:t>. </a:t>
            </a:r>
            <a:r>
              <a:rPr lang="en-US" sz="3200" dirty="0" err="1" smtClean="0"/>
              <a:t>Enalapril</a:t>
            </a:r>
            <a:r>
              <a:rPr lang="en-US" sz="3200" dirty="0" smtClean="0"/>
              <a:t>.          D</a:t>
            </a:r>
            <a:r>
              <a:rPr lang="en-US" sz="3200" dirty="0"/>
              <a:t>. </a:t>
            </a:r>
            <a:r>
              <a:rPr lang="en-US" sz="3200" dirty="0" smtClean="0"/>
              <a:t>Quetiapine</a:t>
            </a:r>
            <a:r>
              <a:rPr lang="en-US" sz="3200" dirty="0"/>
              <a:t>.</a:t>
            </a:r>
          </a:p>
          <a:p>
            <a:endParaRPr lang="en-US" sz="3200" dirty="0"/>
          </a:p>
          <a:p>
            <a:r>
              <a:rPr lang="en-US" sz="3200" dirty="0"/>
              <a:t> </a:t>
            </a:r>
            <a:r>
              <a:rPr lang="en-US" sz="3200" dirty="0" smtClean="0">
                <a:solidFill>
                  <a:srgbClr val="0070C0"/>
                </a:solidFill>
              </a:rPr>
              <a:t>10- A </a:t>
            </a:r>
            <a:r>
              <a:rPr lang="en-US" sz="3200" dirty="0">
                <a:solidFill>
                  <a:srgbClr val="0070C0"/>
                </a:solidFill>
              </a:rPr>
              <a:t>patient </a:t>
            </a:r>
            <a:r>
              <a:rPr lang="en-US" sz="3200" dirty="0" smtClean="0">
                <a:solidFill>
                  <a:srgbClr val="0070C0"/>
                </a:solidFill>
              </a:rPr>
              <a:t>whose </a:t>
            </a:r>
            <a:r>
              <a:rPr lang="en-US" sz="3200" dirty="0">
                <a:solidFill>
                  <a:srgbClr val="0070C0"/>
                </a:solidFill>
              </a:rPr>
              <a:t>angina </a:t>
            </a:r>
            <a:r>
              <a:rPr lang="en-US" sz="3200" dirty="0" smtClean="0">
                <a:solidFill>
                  <a:srgbClr val="0070C0"/>
                </a:solidFill>
              </a:rPr>
              <a:t>was </a:t>
            </a:r>
            <a:r>
              <a:rPr lang="en-US" sz="3200" dirty="0">
                <a:solidFill>
                  <a:srgbClr val="0070C0"/>
                </a:solidFill>
              </a:rPr>
              <a:t>previously </a:t>
            </a:r>
            <a:r>
              <a:rPr lang="en-US" sz="3200" dirty="0" smtClean="0">
                <a:solidFill>
                  <a:srgbClr val="0070C0"/>
                </a:solidFill>
              </a:rPr>
              <a:t>well </a:t>
            </a:r>
            <a:r>
              <a:rPr lang="en-US" sz="3200" dirty="0">
                <a:solidFill>
                  <a:srgbClr val="0070C0"/>
                </a:solidFill>
              </a:rPr>
              <a:t>controlled </a:t>
            </a:r>
            <a:r>
              <a:rPr lang="en-US" sz="3200" dirty="0" smtClean="0">
                <a:solidFill>
                  <a:srgbClr val="0070C0"/>
                </a:solidFill>
              </a:rPr>
              <a:t>with once-daily </a:t>
            </a:r>
            <a:r>
              <a:rPr lang="en-US" sz="3200" dirty="0" err="1">
                <a:solidFill>
                  <a:srgbClr val="0070C0"/>
                </a:solidFill>
              </a:rPr>
              <a:t>isosorbide</a:t>
            </a:r>
            <a:r>
              <a:rPr lang="en-US" sz="3200" dirty="0">
                <a:solidFill>
                  <a:srgbClr val="0070C0"/>
                </a:solidFill>
              </a:rPr>
              <a:t> </a:t>
            </a:r>
            <a:r>
              <a:rPr lang="en-US" sz="3200" dirty="0" err="1">
                <a:solidFill>
                  <a:srgbClr val="0070C0"/>
                </a:solidFill>
              </a:rPr>
              <a:t>mononitrate</a:t>
            </a:r>
            <a:r>
              <a:rPr lang="en-US" sz="3200" dirty="0">
                <a:solidFill>
                  <a:srgbClr val="0070C0"/>
                </a:solidFill>
              </a:rPr>
              <a:t> states that recently he has been </a:t>
            </a:r>
            <a:r>
              <a:rPr lang="en-US" sz="3200" dirty="0" smtClean="0">
                <a:solidFill>
                  <a:srgbClr val="0070C0"/>
                </a:solidFill>
              </a:rPr>
              <a:t>taking </a:t>
            </a:r>
            <a:r>
              <a:rPr lang="en-US" sz="3200" dirty="0" err="1">
                <a:solidFill>
                  <a:srgbClr val="0070C0"/>
                </a:solidFill>
              </a:rPr>
              <a:t>isosorbide</a:t>
            </a:r>
            <a:r>
              <a:rPr lang="en-US" sz="3200" dirty="0">
                <a:solidFill>
                  <a:srgbClr val="0070C0"/>
                </a:solidFill>
              </a:rPr>
              <a:t> </a:t>
            </a:r>
            <a:r>
              <a:rPr lang="en-US" sz="3200" dirty="0" err="1">
                <a:solidFill>
                  <a:srgbClr val="0070C0"/>
                </a:solidFill>
              </a:rPr>
              <a:t>mononitrate</a:t>
            </a:r>
            <a:r>
              <a:rPr lang="en-US" sz="3200" dirty="0">
                <a:solidFill>
                  <a:srgbClr val="0070C0"/>
                </a:solidFill>
              </a:rPr>
              <a:t> </a:t>
            </a:r>
            <a:r>
              <a:rPr lang="en-US" sz="3200" dirty="0" smtClean="0">
                <a:solidFill>
                  <a:srgbClr val="0070C0"/>
                </a:solidFill>
              </a:rPr>
              <a:t>twice </a:t>
            </a:r>
            <a:r>
              <a:rPr lang="en-US" sz="3200" dirty="0">
                <a:solidFill>
                  <a:srgbClr val="0070C0"/>
                </a:solidFill>
              </a:rPr>
              <a:t>a day to control angina symptoms that are occurring more </a:t>
            </a:r>
            <a:r>
              <a:rPr lang="en-US" sz="3200" dirty="0" smtClean="0">
                <a:solidFill>
                  <a:srgbClr val="0070C0"/>
                </a:solidFill>
              </a:rPr>
              <a:t>frequently </a:t>
            </a:r>
            <a:r>
              <a:rPr lang="en-US" sz="3200" dirty="0">
                <a:solidFill>
                  <a:srgbClr val="0070C0"/>
                </a:solidFill>
              </a:rPr>
              <a:t>during early morning hours. Which of the </a:t>
            </a:r>
            <a:r>
              <a:rPr lang="en-US" sz="3200" dirty="0" smtClean="0">
                <a:solidFill>
                  <a:srgbClr val="0070C0"/>
                </a:solidFill>
              </a:rPr>
              <a:t>following </a:t>
            </a:r>
            <a:r>
              <a:rPr lang="en-US" sz="3200" dirty="0">
                <a:solidFill>
                  <a:srgbClr val="0070C0"/>
                </a:solidFill>
              </a:rPr>
              <a:t>is the best option for </a:t>
            </a:r>
            <a:r>
              <a:rPr lang="en-US" sz="3200" dirty="0" smtClean="0">
                <a:solidFill>
                  <a:srgbClr val="0070C0"/>
                </a:solidFill>
              </a:rPr>
              <a:t>this</a:t>
            </a:r>
            <a:r>
              <a:rPr lang="en-US" sz="3200" dirty="0">
                <a:solidFill>
                  <a:srgbClr val="0070C0"/>
                </a:solidFill>
              </a:rPr>
              <a:t> patient</a:t>
            </a:r>
            <a:r>
              <a:rPr lang="en-US" sz="3200" dirty="0" smtClean="0">
                <a:solidFill>
                  <a:srgbClr val="0070C0"/>
                </a:solidFill>
              </a:rPr>
              <a:t>?</a:t>
            </a:r>
          </a:p>
          <a:p>
            <a:pPr marL="742950" indent="-742950">
              <a:buAutoNum type="alphaUcPeriod"/>
            </a:pPr>
            <a:r>
              <a:rPr lang="en-US" sz="3200" dirty="0" smtClean="0"/>
              <a:t>Continue once-daily </a:t>
            </a:r>
            <a:r>
              <a:rPr lang="en-US" sz="3200" dirty="0"/>
              <a:t>administration of </a:t>
            </a:r>
            <a:r>
              <a:rPr lang="en-US" sz="3200" dirty="0" err="1"/>
              <a:t>isosorbide</a:t>
            </a:r>
            <a:r>
              <a:rPr lang="en-US" sz="3200" dirty="0"/>
              <a:t> </a:t>
            </a:r>
            <a:r>
              <a:rPr lang="en-US" sz="3200" dirty="0" err="1"/>
              <a:t>mononitrate</a:t>
            </a:r>
            <a:r>
              <a:rPr lang="en-US" sz="3200" dirty="0"/>
              <a:t> but advise the patient to </a:t>
            </a:r>
            <a:r>
              <a:rPr lang="en-US" sz="3200" dirty="0" smtClean="0"/>
              <a:t>take </a:t>
            </a:r>
            <a:r>
              <a:rPr lang="en-US" sz="3200" dirty="0"/>
              <a:t>this medication in the </a:t>
            </a:r>
            <a:r>
              <a:rPr lang="en-US" sz="3200" dirty="0" smtClean="0"/>
              <a:t>evening.</a:t>
            </a:r>
          </a:p>
          <a:p>
            <a:pPr marL="742950" indent="-742950">
              <a:buAutoNum type="alphaUcPeriod"/>
            </a:pPr>
            <a:r>
              <a:rPr lang="en-US" sz="3200" dirty="0" smtClean="0"/>
              <a:t>Advise </a:t>
            </a:r>
            <a:r>
              <a:rPr lang="en-US" sz="3200" dirty="0"/>
              <a:t>continuation of </a:t>
            </a:r>
            <a:r>
              <a:rPr lang="en-US" sz="3200" dirty="0" err="1"/>
              <a:t>isosorbide</a:t>
            </a:r>
            <a:r>
              <a:rPr lang="en-US" sz="3200" dirty="0"/>
              <a:t> </a:t>
            </a:r>
            <a:r>
              <a:rPr lang="en-US" sz="3200" dirty="0" err="1"/>
              <a:t>mononitrate</a:t>
            </a:r>
            <a:r>
              <a:rPr lang="en-US" sz="3200" dirty="0"/>
              <a:t> </a:t>
            </a:r>
            <a:r>
              <a:rPr lang="en-US" sz="3200" dirty="0" smtClean="0"/>
              <a:t>twice </a:t>
            </a:r>
            <a:r>
              <a:rPr lang="en-US" sz="3200" dirty="0"/>
              <a:t>daily for full </a:t>
            </a:r>
            <a:r>
              <a:rPr lang="en-US" sz="3200" dirty="0" smtClean="0"/>
              <a:t>24-hour </a:t>
            </a:r>
            <a:r>
              <a:rPr lang="en-US" sz="3200" dirty="0"/>
              <a:t>coverage of </a:t>
            </a:r>
            <a:r>
              <a:rPr lang="en-US" sz="3200" dirty="0" err="1" smtClean="0"/>
              <a:t>anginal</a:t>
            </a:r>
            <a:r>
              <a:rPr lang="en-US" sz="3200" dirty="0" smtClean="0"/>
              <a:t> symptoms.</a:t>
            </a:r>
          </a:p>
          <a:p>
            <a:pPr marL="742950" indent="-742950">
              <a:buAutoNum type="alphaUcPeriod"/>
            </a:pPr>
            <a:r>
              <a:rPr lang="en-US" sz="3200" dirty="0" smtClean="0"/>
              <a:t>Switch </a:t>
            </a:r>
            <a:r>
              <a:rPr lang="en-US" sz="3200" dirty="0"/>
              <a:t>to </a:t>
            </a:r>
            <a:r>
              <a:rPr lang="en-US" sz="3200" dirty="0" err="1"/>
              <a:t>isosorbide</a:t>
            </a:r>
            <a:r>
              <a:rPr lang="en-US" sz="3200" dirty="0"/>
              <a:t> </a:t>
            </a:r>
            <a:r>
              <a:rPr lang="en-US" sz="3200" dirty="0" err="1" smtClean="0"/>
              <a:t>dinitrate</a:t>
            </a:r>
            <a:r>
              <a:rPr lang="en-US" sz="3200" dirty="0" smtClean="0"/>
              <a:t>, </a:t>
            </a:r>
            <a:r>
              <a:rPr lang="en-US" sz="3200" dirty="0"/>
              <a:t>as this has a longer duration of action than the </a:t>
            </a:r>
            <a:r>
              <a:rPr lang="en-US" sz="3200" dirty="0" err="1"/>
              <a:t>mononitrate</a:t>
            </a:r>
            <a:r>
              <a:rPr lang="en-US" sz="3200" dirty="0" smtClean="0"/>
              <a:t>.</a:t>
            </a:r>
          </a:p>
          <a:p>
            <a:pPr marL="742950" indent="-742950">
              <a:buAutoNum type="alphaUcPeriod"/>
            </a:pPr>
            <a:r>
              <a:rPr lang="en-US" sz="3200" dirty="0" smtClean="0"/>
              <a:t>Switch </a:t>
            </a:r>
            <a:r>
              <a:rPr lang="en-US" sz="3200" dirty="0"/>
              <a:t>to nitroglycerin patch for consistent drug delivery and advise him to </a:t>
            </a:r>
            <a:r>
              <a:rPr lang="en-US" sz="3200" dirty="0" smtClean="0"/>
              <a:t>wear </a:t>
            </a:r>
            <a:r>
              <a:rPr lang="en-US" sz="3200" dirty="0"/>
              <a:t>the patch around the </a:t>
            </a:r>
            <a:r>
              <a:rPr lang="en-US" sz="3200" dirty="0" smtClean="0"/>
              <a:t>clock.</a:t>
            </a:r>
            <a:endParaRPr lang="en-US" sz="3200" dirty="0"/>
          </a:p>
          <a:p>
            <a:endParaRPr lang="en-US" sz="3200" dirty="0"/>
          </a:p>
        </p:txBody>
      </p:sp>
      <p:sp>
        <p:nvSpPr>
          <p:cNvPr id="3" name="TextBox 2"/>
          <p:cNvSpPr txBox="1"/>
          <p:nvPr/>
        </p:nvSpPr>
        <p:spPr>
          <a:xfrm rot="10800000">
            <a:off x="22666036" y="10183352"/>
            <a:ext cx="845127" cy="156966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dirty="0" smtClean="0">
                <a:solidFill>
                  <a:schemeClr val="bg1">
                    <a:lumMod val="50000"/>
                  </a:schemeClr>
                </a:solidFill>
              </a:rPr>
              <a:t>7-C</a:t>
            </a:r>
          </a:p>
          <a:p>
            <a:pPr algn="ctr"/>
            <a:r>
              <a:rPr lang="en-US" sz="2400" dirty="0" smtClean="0">
                <a:solidFill>
                  <a:schemeClr val="bg1">
                    <a:lumMod val="50000"/>
                  </a:schemeClr>
                </a:solidFill>
              </a:rPr>
              <a:t>8-D</a:t>
            </a:r>
          </a:p>
          <a:p>
            <a:pPr algn="ctr"/>
            <a:r>
              <a:rPr lang="en-US" sz="2400" dirty="0" smtClean="0">
                <a:solidFill>
                  <a:schemeClr val="bg1">
                    <a:lumMod val="50000"/>
                  </a:schemeClr>
                </a:solidFill>
              </a:rPr>
              <a:t>9-C</a:t>
            </a:r>
          </a:p>
          <a:p>
            <a:pPr algn="ctr"/>
            <a:r>
              <a:rPr lang="en-US" sz="2400" dirty="0" smtClean="0">
                <a:solidFill>
                  <a:schemeClr val="bg1">
                    <a:lumMod val="50000"/>
                  </a:schemeClr>
                </a:solidFill>
              </a:rPr>
              <a:t>10-A</a:t>
            </a:r>
            <a:endParaRPr lang="en-US" sz="2400" dirty="0">
              <a:solidFill>
                <a:schemeClr val="bg1">
                  <a:lumMod val="50000"/>
                </a:schemeClr>
              </a:solidFill>
            </a:endParaRPr>
          </a:p>
        </p:txBody>
      </p:sp>
    </p:spTree>
    <p:extLst>
      <p:ext uri="{BB962C8B-B14F-4D97-AF65-F5344CB8AC3E}">
        <p14:creationId xmlns:p14="http://schemas.microsoft.com/office/powerpoint/2010/main" val="1185677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8145" y="1163782"/>
            <a:ext cx="22499782" cy="1384995"/>
          </a:xfrm>
          <a:prstGeom prst="rect">
            <a:avLst/>
          </a:prstGeom>
          <a:noFill/>
        </p:spPr>
        <p:txBody>
          <a:bodyPr wrap="square" rtlCol="0">
            <a:spAutoFit/>
          </a:bodyPr>
          <a:lstStyle/>
          <a:p>
            <a:r>
              <a:rPr lang="en-US" sz="2800" dirty="0" smtClean="0"/>
              <a:t>A 57-year-old patient with a history of hypertension over the last 5 years, diabetic sense he was 20 years old came to the ER with 8/10 substernal chest pain. While taking history the patients says that the pain comes with emotional stress and physical activity. the ER consultant called the cardiologist to help stabilizing the patient and to check up with him after being diagnosed with variant angina. </a:t>
            </a:r>
            <a:endParaRPr lang="en-US" sz="2800" dirty="0"/>
          </a:p>
        </p:txBody>
      </p:sp>
      <p:sp>
        <p:nvSpPr>
          <p:cNvPr id="3" name="TextBox 2"/>
          <p:cNvSpPr txBox="1"/>
          <p:nvPr/>
        </p:nvSpPr>
        <p:spPr>
          <a:xfrm>
            <a:off x="748145" y="4461164"/>
            <a:ext cx="22167273" cy="3724096"/>
          </a:xfrm>
          <a:prstGeom prst="rect">
            <a:avLst/>
          </a:prstGeom>
          <a:noFill/>
        </p:spPr>
        <p:txBody>
          <a:bodyPr wrap="square" rtlCol="0">
            <a:spAutoFit/>
          </a:bodyPr>
          <a:lstStyle/>
          <a:p>
            <a:r>
              <a:rPr lang="en-US" sz="2800" dirty="0" smtClean="0">
                <a:solidFill>
                  <a:srgbClr val="0070C0"/>
                </a:solidFill>
              </a:rPr>
              <a:t>Q1: What is the drug of choice to stabilize the patients in such scenario? </a:t>
            </a:r>
          </a:p>
          <a:p>
            <a:pPr lvl="2"/>
            <a:r>
              <a:rPr lang="en-US" sz="1000" dirty="0">
                <a:solidFill>
                  <a:schemeClr val="bg1">
                    <a:lumMod val="50000"/>
                  </a:schemeClr>
                </a:solidFill>
                <a:cs typeface="Arial" panose="020B0604020202020204" pitchFamily="34" charset="0"/>
              </a:rPr>
              <a:t>Nitroglycerine</a:t>
            </a:r>
          </a:p>
          <a:p>
            <a:pPr lvl="2"/>
            <a:endParaRPr lang="en-US" sz="2800" dirty="0" smtClean="0"/>
          </a:p>
          <a:p>
            <a:r>
              <a:rPr lang="en-US" sz="2800" dirty="0" smtClean="0">
                <a:solidFill>
                  <a:srgbClr val="0070C0"/>
                </a:solidFill>
              </a:rPr>
              <a:t>Q2: What is the best root of administration of this drug? And why?</a:t>
            </a:r>
          </a:p>
          <a:p>
            <a:pPr lvl="2"/>
            <a:r>
              <a:rPr lang="en-US" sz="1000" dirty="0" smtClean="0">
                <a:solidFill>
                  <a:schemeClr val="bg1">
                    <a:lumMod val="50000"/>
                  </a:schemeClr>
                </a:solidFill>
              </a:rPr>
              <a:t>Sublingual or parenteral due to its high first pass metabolism. </a:t>
            </a:r>
          </a:p>
          <a:p>
            <a:pPr lvl="2"/>
            <a:endParaRPr lang="en-US" sz="2800" dirty="0"/>
          </a:p>
          <a:p>
            <a:r>
              <a:rPr lang="en-US" sz="2800" dirty="0" smtClean="0">
                <a:solidFill>
                  <a:srgbClr val="0070C0"/>
                </a:solidFill>
              </a:rPr>
              <a:t>Q3: are there any contraindicated group of drugs in this case? And why? </a:t>
            </a:r>
          </a:p>
          <a:p>
            <a:pPr lvl="2"/>
            <a:r>
              <a:rPr lang="en-US" sz="1000" dirty="0" smtClean="0">
                <a:solidFill>
                  <a:schemeClr val="bg1">
                    <a:lumMod val="50000"/>
                  </a:schemeClr>
                </a:solidFill>
              </a:rPr>
              <a:t>Yes there is, beta blockers are contraindicated in patients with diabetes because beta blockers cover the signs of hypoglycemic state. </a:t>
            </a:r>
          </a:p>
          <a:p>
            <a:pPr lvl="2"/>
            <a:endParaRPr lang="en-US" sz="2800" dirty="0"/>
          </a:p>
          <a:p>
            <a:r>
              <a:rPr lang="en-US" sz="2800" dirty="0" smtClean="0">
                <a:solidFill>
                  <a:srgbClr val="0070C0"/>
                </a:solidFill>
              </a:rPr>
              <a:t>Q4: What is the drug of choice in long term prophylactic therapy in this patient? </a:t>
            </a:r>
          </a:p>
          <a:p>
            <a:pPr lvl="2"/>
            <a:r>
              <a:rPr lang="en-US" sz="1000" dirty="0" smtClean="0">
                <a:solidFill>
                  <a:schemeClr val="bg1">
                    <a:lumMod val="50000"/>
                  </a:schemeClr>
                </a:solidFill>
              </a:rPr>
              <a:t>K channels blockers </a:t>
            </a:r>
          </a:p>
        </p:txBody>
      </p:sp>
    </p:spTree>
    <p:extLst>
      <p:ext uri="{BB962C8B-B14F-4D97-AF65-F5344CB8AC3E}">
        <p14:creationId xmlns:p14="http://schemas.microsoft.com/office/powerpoint/2010/main" val="11795365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438</TotalTime>
  <Words>1684</Words>
  <Application>Microsoft Macintosh PowerPoint</Application>
  <PresentationFormat>Custom</PresentationFormat>
  <Paragraphs>218</Paragraphs>
  <Slides>10</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Aharoni</vt:lpstr>
      <vt:lpstr>Arial</vt:lpstr>
      <vt:lpstr>Calibri</vt:lpstr>
      <vt:lpstr>Calibri Light</vt:lpstr>
      <vt:lpstr>Symbol</vt:lpstr>
      <vt:lpstr>Times New Roman</vt:lpstr>
      <vt:lpstr>Wingdings</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cherry</dc:creator>
  <cp:lastModifiedBy>sh.a.13@outlook.com</cp:lastModifiedBy>
  <cp:revision>68</cp:revision>
  <dcterms:created xsi:type="dcterms:W3CDTF">2016-12-17T14:42:51Z</dcterms:created>
  <dcterms:modified xsi:type="dcterms:W3CDTF">2017-04-18T15:05:11Z</dcterms:modified>
</cp:coreProperties>
</file>