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11"/>
  </p:notesMasterIdLst>
  <p:sldIdLst>
    <p:sldId id="270" r:id="rId2"/>
    <p:sldId id="272" r:id="rId3"/>
    <p:sldId id="271" r:id="rId4"/>
    <p:sldId id="273" r:id="rId5"/>
    <p:sldId id="264" r:id="rId6"/>
    <p:sldId id="269" r:id="rId7"/>
    <p:sldId id="265" r:id="rId8"/>
    <p:sldId id="266" r:id="rId9"/>
    <p:sldId id="274" r:id="rId10"/>
  </p:sldIdLst>
  <p:sldSz cx="23766463" cy="133683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261F"/>
    <a:srgbClr val="2C6CA8"/>
    <a:srgbClr val="3871AA"/>
    <a:srgbClr val="9A2720"/>
    <a:srgbClr val="2E6AA6"/>
    <a:srgbClr val="5787B7"/>
    <a:srgbClr val="A6A6A6"/>
    <a:srgbClr val="00B050"/>
    <a:srgbClr val="B7635E"/>
    <a:srgbClr val="B7B7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46" autoAdjust="0"/>
    <p:restoredTop sz="94660"/>
  </p:normalViewPr>
  <p:slideViewPr>
    <p:cSldViewPr snapToGrid="0">
      <p:cViewPr varScale="1">
        <p:scale>
          <a:sx n="47" d="100"/>
          <a:sy n="47" d="100"/>
        </p:scale>
        <p:origin x="108" y="21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9A8D08-045B-4466-9F7D-D1037B45358C}" type="datetimeFigureOut">
              <a:rPr lang="en-US" smtClean="0"/>
              <a:t>3/26/2017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3CDC-BBCB-493C-B2EF-FA0E3B60DDD2}" type="slidenum">
              <a:rPr lang="en-US" smtClean="0"/>
              <a:t>‹#›</a:t>
            </a:fld>
            <a:endParaRPr lang="en-US"/>
          </a:p>
        </p:txBody>
      </p:sp>
    </p:spTree>
    <p:extLst>
      <p:ext uri="{BB962C8B-B14F-4D97-AF65-F5344CB8AC3E}">
        <p14:creationId xmlns:p14="http://schemas.microsoft.com/office/powerpoint/2010/main" val="4094642514"/>
      </p:ext>
    </p:extLst>
  </p:cSld>
  <p:clrMap bg1="lt1" tx1="dk1" bg2="lt2" tx2="dk2" accent1="accent1" accent2="accent2" accent3="accent3" accent4="accent4" accent5="accent5" accent6="accent6" hlink="hlink" folHlink="folHlink"/>
  <p:notesStyle>
    <a:lvl1pPr marL="0" algn="l" defTabSz="1106698" rtl="0" eaLnBrk="1" latinLnBrk="0" hangingPunct="1">
      <a:defRPr sz="1452" kern="1200">
        <a:solidFill>
          <a:schemeClr val="tx1"/>
        </a:solidFill>
        <a:latin typeface="+mn-lt"/>
        <a:ea typeface="+mn-ea"/>
        <a:cs typeface="+mn-cs"/>
      </a:defRPr>
    </a:lvl1pPr>
    <a:lvl2pPr marL="553349" algn="l" defTabSz="1106698" rtl="0" eaLnBrk="1" latinLnBrk="0" hangingPunct="1">
      <a:defRPr sz="1452" kern="1200">
        <a:solidFill>
          <a:schemeClr val="tx1"/>
        </a:solidFill>
        <a:latin typeface="+mn-lt"/>
        <a:ea typeface="+mn-ea"/>
        <a:cs typeface="+mn-cs"/>
      </a:defRPr>
    </a:lvl2pPr>
    <a:lvl3pPr marL="1106698" algn="l" defTabSz="1106698" rtl="0" eaLnBrk="1" latinLnBrk="0" hangingPunct="1">
      <a:defRPr sz="1452" kern="1200">
        <a:solidFill>
          <a:schemeClr val="tx1"/>
        </a:solidFill>
        <a:latin typeface="+mn-lt"/>
        <a:ea typeface="+mn-ea"/>
        <a:cs typeface="+mn-cs"/>
      </a:defRPr>
    </a:lvl3pPr>
    <a:lvl4pPr marL="1660047" algn="l" defTabSz="1106698" rtl="0" eaLnBrk="1" latinLnBrk="0" hangingPunct="1">
      <a:defRPr sz="1452" kern="1200">
        <a:solidFill>
          <a:schemeClr val="tx1"/>
        </a:solidFill>
        <a:latin typeface="+mn-lt"/>
        <a:ea typeface="+mn-ea"/>
        <a:cs typeface="+mn-cs"/>
      </a:defRPr>
    </a:lvl4pPr>
    <a:lvl5pPr marL="2213397" algn="l" defTabSz="1106698" rtl="0" eaLnBrk="1" latinLnBrk="0" hangingPunct="1">
      <a:defRPr sz="1452" kern="1200">
        <a:solidFill>
          <a:schemeClr val="tx1"/>
        </a:solidFill>
        <a:latin typeface="+mn-lt"/>
        <a:ea typeface="+mn-ea"/>
        <a:cs typeface="+mn-cs"/>
      </a:defRPr>
    </a:lvl5pPr>
    <a:lvl6pPr marL="2766746" algn="l" defTabSz="1106698" rtl="0" eaLnBrk="1" latinLnBrk="0" hangingPunct="1">
      <a:defRPr sz="1452" kern="1200">
        <a:solidFill>
          <a:schemeClr val="tx1"/>
        </a:solidFill>
        <a:latin typeface="+mn-lt"/>
        <a:ea typeface="+mn-ea"/>
        <a:cs typeface="+mn-cs"/>
      </a:defRPr>
    </a:lvl6pPr>
    <a:lvl7pPr marL="3320095" algn="l" defTabSz="1106698" rtl="0" eaLnBrk="1" latinLnBrk="0" hangingPunct="1">
      <a:defRPr sz="1452" kern="1200">
        <a:solidFill>
          <a:schemeClr val="tx1"/>
        </a:solidFill>
        <a:latin typeface="+mn-lt"/>
        <a:ea typeface="+mn-ea"/>
        <a:cs typeface="+mn-cs"/>
      </a:defRPr>
    </a:lvl7pPr>
    <a:lvl8pPr marL="3873444" algn="l" defTabSz="1106698" rtl="0" eaLnBrk="1" latinLnBrk="0" hangingPunct="1">
      <a:defRPr sz="1452" kern="1200">
        <a:solidFill>
          <a:schemeClr val="tx1"/>
        </a:solidFill>
        <a:latin typeface="+mn-lt"/>
        <a:ea typeface="+mn-ea"/>
        <a:cs typeface="+mn-cs"/>
      </a:defRPr>
    </a:lvl8pPr>
    <a:lvl9pPr marL="4426793" algn="l" defTabSz="1106698" rtl="0" eaLnBrk="1" latinLnBrk="0" hangingPunct="1">
      <a:defRPr sz="14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BE3CDC-BBCB-493C-B2EF-FA0E3B60DDD2}" type="slidenum">
              <a:rPr lang="en-US" smtClean="0"/>
              <a:t>1</a:t>
            </a:fld>
            <a:endParaRPr lang="en-US"/>
          </a:p>
        </p:txBody>
      </p:sp>
    </p:spTree>
    <p:extLst>
      <p:ext uri="{BB962C8B-B14F-4D97-AF65-F5344CB8AC3E}">
        <p14:creationId xmlns:p14="http://schemas.microsoft.com/office/powerpoint/2010/main" val="1923596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3.jpe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2.jpg"/><Relationship Id="rId4" Type="http://schemas.openxmlformats.org/officeDocument/2006/relationships/image" Target="../media/image5.png"/><Relationship Id="rId9"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70808" y="2187829"/>
            <a:ext cx="17824847" cy="4654162"/>
          </a:xfrm>
        </p:spPr>
        <p:txBody>
          <a:bodyPr anchor="b"/>
          <a:lstStyle>
            <a:lvl1pPr algn="ctr">
              <a:defRPr sz="11696"/>
            </a:lvl1pPr>
          </a:lstStyle>
          <a:p>
            <a:r>
              <a:rPr lang="en-US"/>
              <a:t>Click to edit Master title style</a:t>
            </a:r>
            <a:endParaRPr lang="en-US" dirty="0"/>
          </a:p>
        </p:txBody>
      </p:sp>
      <p:sp>
        <p:nvSpPr>
          <p:cNvPr id="3" name="Subtitle 2"/>
          <p:cNvSpPr>
            <a:spLocks noGrp="1"/>
          </p:cNvSpPr>
          <p:nvPr>
            <p:ph type="subTitle" idx="1"/>
          </p:nvPr>
        </p:nvSpPr>
        <p:spPr>
          <a:xfrm>
            <a:off x="2970808" y="7021473"/>
            <a:ext cx="17824847" cy="3227586"/>
          </a:xfrm>
        </p:spPr>
        <p:txBody>
          <a:bodyPr/>
          <a:lstStyle>
            <a:lvl1pPr marL="0" indent="0" algn="ctr">
              <a:buNone/>
              <a:defRPr sz="4678"/>
            </a:lvl1pPr>
            <a:lvl2pPr marL="891220" indent="0" algn="ctr">
              <a:buNone/>
              <a:defRPr sz="3899"/>
            </a:lvl2pPr>
            <a:lvl3pPr marL="1782440" indent="0" algn="ctr">
              <a:buNone/>
              <a:defRPr sz="3509"/>
            </a:lvl3pPr>
            <a:lvl4pPr marL="2673660" indent="0" algn="ctr">
              <a:buNone/>
              <a:defRPr sz="3119"/>
            </a:lvl4pPr>
            <a:lvl5pPr marL="3564880" indent="0" algn="ctr">
              <a:buNone/>
              <a:defRPr sz="3119"/>
            </a:lvl5pPr>
            <a:lvl6pPr marL="4456100" indent="0" algn="ctr">
              <a:buNone/>
              <a:defRPr sz="3119"/>
            </a:lvl6pPr>
            <a:lvl7pPr marL="5347320" indent="0" algn="ctr">
              <a:buNone/>
              <a:defRPr sz="3119"/>
            </a:lvl7pPr>
            <a:lvl8pPr marL="6238540" indent="0" algn="ctr">
              <a:buNone/>
              <a:defRPr sz="3119"/>
            </a:lvl8pPr>
            <a:lvl9pPr marL="7129760" indent="0" algn="ctr">
              <a:buNone/>
              <a:defRPr sz="311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AEA75C-B77B-4AF9-BF42-980433339437}" type="datetime1">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C24242-AB85-4E72-A2B7-BFB751098A5B}" type="datetime1">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007875" y="711740"/>
            <a:ext cx="5124644" cy="1132904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33944" y="711740"/>
            <a:ext cx="15076850" cy="113290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2D7F91-7380-47D4-8C81-A9ED0FFF0527}" type="datetime1">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4C235B7-65E9-41C1-BEE5-D9EA41ACDAE3}" type="datetime1">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pic>
        <p:nvPicPr>
          <p:cNvPr id="24" name="Picture 23"/>
          <p:cNvPicPr>
            <a:picLocks noChangeAspect="1"/>
          </p:cNvPicPr>
          <p:nvPr userDrawn="1"/>
        </p:nvPicPr>
        <p:blipFill rotWithShape="1">
          <a:blip r:embed="rId4">
            <a:extLst>
              <a:ext uri="{28A0092B-C50C-407E-A947-70E740481C1C}">
                <a14:useLocalDpi xmlns:a14="http://schemas.microsoft.com/office/drawing/2010/main" val="0"/>
              </a:ext>
            </a:extLst>
          </a:blip>
          <a:srcRect l="7961" r="73567"/>
          <a:stretch/>
        </p:blipFill>
        <p:spPr>
          <a:xfrm rot="16200000">
            <a:off x="10748906" y="350781"/>
            <a:ext cx="2268771" cy="23766343"/>
          </a:xfrm>
          <a:prstGeom prst="rect">
            <a:avLst/>
          </a:prstGeom>
        </p:spPr>
      </p:pic>
    </p:spTree>
    <p:extLst>
      <p:ext uri="{BB962C8B-B14F-4D97-AF65-F5344CB8AC3E}">
        <p14:creationId xmlns:p14="http://schemas.microsoft.com/office/powerpoint/2010/main" val="140141886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pic>
        <p:nvPicPr>
          <p:cNvPr id="36" name="Picture 35"/>
          <p:cNvPicPr>
            <a:picLocks noChangeAspect="1"/>
          </p:cNvPicPr>
          <p:nvPr userDrawn="1"/>
        </p:nvPicPr>
        <p:blipFill rotWithShape="1">
          <a:blip r:embed="rId2">
            <a:extLst>
              <a:ext uri="{28A0092B-C50C-407E-A947-70E740481C1C}">
                <a14:useLocalDpi xmlns:a14="http://schemas.microsoft.com/office/drawing/2010/main" val="0"/>
              </a:ext>
            </a:extLst>
          </a:blip>
          <a:srcRect t="69821"/>
          <a:stretch/>
        </p:blipFill>
        <p:spPr>
          <a:xfrm flipH="1">
            <a:off x="3093406" y="8184170"/>
            <a:ext cx="8559889" cy="3719842"/>
          </a:xfrm>
          <a:prstGeom prst="rect">
            <a:avLst/>
          </a:prstGeom>
        </p:spPr>
      </p:pic>
      <p:sp>
        <p:nvSpPr>
          <p:cNvPr id="5" name="Date Placeholder 4"/>
          <p:cNvSpPr>
            <a:spLocks noGrp="1"/>
          </p:cNvSpPr>
          <p:nvPr>
            <p:ph type="dt" sz="half" idx="10"/>
          </p:nvPr>
        </p:nvSpPr>
        <p:spPr/>
        <p:txBody>
          <a:bodyPr/>
          <a:lstStyle/>
          <a:p>
            <a:fld id="{AECF4DBB-A0BE-4B82-BC6C-708D25B22D0F}" type="datetime1">
              <a:rPr lang="en-US" smtClean="0"/>
              <a:pPr/>
              <a:t>3/26/2017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AFC90E-8276-4409-9486-97887BD13FEA}" type="slidenum">
              <a:rPr lang="en-US" smtClean="0"/>
              <a:pPr/>
              <a:t>‹#›</a:t>
            </a:fld>
            <a:endParaRPr lang="en-US" dirty="0"/>
          </a:p>
        </p:txBody>
      </p:sp>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l="15094" t="27778" r="14152" b="8889"/>
          <a:stretch/>
        </p:blipFill>
        <p:spPr>
          <a:xfrm>
            <a:off x="20569537" y="398002"/>
            <a:ext cx="2523206" cy="1917589"/>
          </a:xfrm>
          <a:prstGeom prst="rect">
            <a:avLst/>
          </a:prstGeom>
        </p:spPr>
      </p:pic>
      <p:sp>
        <p:nvSpPr>
          <p:cNvPr id="24" name="Rectangle 23"/>
          <p:cNvSpPr/>
          <p:nvPr userDrawn="1"/>
        </p:nvSpPr>
        <p:spPr>
          <a:xfrm>
            <a:off x="251390" y="8374801"/>
            <a:ext cx="6428934" cy="2776466"/>
          </a:xfrm>
          <a:prstGeom prst="rect">
            <a:avLst/>
          </a:prstGeom>
        </p:spPr>
        <p:txBody>
          <a:bodyPr wrap="square">
            <a:spAutoFit/>
          </a:bodyPr>
          <a:lstStyle/>
          <a:p>
            <a:pPr algn="l"/>
            <a:endParaRPr lang="en-US" sz="3600" baseline="0" dirty="0">
              <a:solidFill>
                <a:schemeClr val="bg1">
                  <a:lumMod val="50000"/>
                </a:schemeClr>
              </a:solidFill>
            </a:endParaRPr>
          </a:p>
          <a:p>
            <a:pPr marL="0" marR="0" lvl="0" indent="0" algn="l" defTabSz="609630" rtl="0" eaLnBrk="1" fontAlgn="auto" latinLnBrk="0" hangingPunct="1">
              <a:lnSpc>
                <a:spcPct val="100000"/>
              </a:lnSpc>
              <a:spcBef>
                <a:spcPts val="0"/>
              </a:spcBef>
              <a:spcAft>
                <a:spcPts val="0"/>
              </a:spcAft>
              <a:buClrTx/>
              <a:buSzTx/>
              <a:buFontTx/>
              <a:buNone/>
              <a:tabLst/>
              <a:defRPr/>
            </a:pPr>
            <a:r>
              <a:rPr lang="en-US" sz="3600" dirty="0">
                <a:solidFill>
                  <a:schemeClr val="bg1">
                    <a:lumMod val="50000"/>
                  </a:schemeClr>
                </a:solidFill>
              </a:rPr>
              <a:t>Contact</a:t>
            </a:r>
            <a:r>
              <a:rPr lang="en-US" sz="3600" baseline="0" dirty="0">
                <a:solidFill>
                  <a:schemeClr val="bg1">
                    <a:lumMod val="50000"/>
                  </a:schemeClr>
                </a:solidFill>
              </a:rPr>
              <a:t> us :</a:t>
            </a:r>
          </a:p>
          <a:p>
            <a:pPr marL="0" marR="0" lvl="0" indent="0" algn="l" defTabSz="609630" rtl="0" eaLnBrk="1" fontAlgn="auto" latinLnBrk="0" hangingPunct="1">
              <a:lnSpc>
                <a:spcPct val="150000"/>
              </a:lnSpc>
              <a:spcBef>
                <a:spcPts val="0"/>
              </a:spcBef>
              <a:spcAft>
                <a:spcPts val="0"/>
              </a:spcAft>
              <a:buClrTx/>
              <a:buSzTx/>
              <a:buFontTx/>
              <a:buNone/>
              <a:tabLst/>
              <a:defRPr/>
            </a:pPr>
            <a:r>
              <a:rPr lang="en-US" sz="3600" baseline="0" dirty="0">
                <a:solidFill>
                  <a:schemeClr val="bg1">
                    <a:lumMod val="50000"/>
                  </a:schemeClr>
                </a:solidFill>
              </a:rPr>
              <a:t>	@Pharma436</a:t>
            </a:r>
          </a:p>
          <a:p>
            <a:pPr algn="l">
              <a:lnSpc>
                <a:spcPct val="150000"/>
              </a:lnSpc>
            </a:pPr>
            <a:r>
              <a:rPr lang="en-US" sz="3600" baseline="0" dirty="0">
                <a:solidFill>
                  <a:schemeClr val="bg1">
                    <a:lumMod val="50000"/>
                  </a:schemeClr>
                </a:solidFill>
              </a:rPr>
              <a:t> 	Pharma436@outlook.com</a:t>
            </a:r>
          </a:p>
        </p:txBody>
      </p:sp>
      <p:pic>
        <p:nvPicPr>
          <p:cNvPr id="25" name="Picture 2" descr="Image result for outlook"/>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39266" y="10643758"/>
            <a:ext cx="508109" cy="507509"/>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Image result for twitter logo"/>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47035" y="9879716"/>
            <a:ext cx="404162" cy="328749"/>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p:cNvPicPr>
            <a:picLocks noChangeAspect="1"/>
          </p:cNvPicPr>
          <p:nvPr userDrawn="1"/>
        </p:nvPicPr>
        <p:blipFill rotWithShape="1">
          <a:blip r:embed="rId6" cstate="print"/>
          <a:srcRect b="24399"/>
          <a:stretch/>
        </p:blipFill>
        <p:spPr>
          <a:xfrm>
            <a:off x="19104044" y="2524384"/>
            <a:ext cx="1600517" cy="1303928"/>
          </a:xfrm>
          <a:prstGeom prst="rect">
            <a:avLst/>
          </a:prstGeom>
        </p:spPr>
      </p:pic>
      <p:pic>
        <p:nvPicPr>
          <p:cNvPr id="28" name="Picture 27"/>
          <p:cNvPicPr>
            <a:picLocks noChangeAspect="1"/>
          </p:cNvPicPr>
          <p:nvPr userDrawn="1"/>
        </p:nvPicPr>
        <p:blipFill rotWithShape="1">
          <a:blip r:embed="rId7" cstate="print"/>
          <a:srcRect b="22140"/>
          <a:stretch/>
        </p:blipFill>
        <p:spPr>
          <a:xfrm>
            <a:off x="11644778" y="2192435"/>
            <a:ext cx="1671920" cy="1618041"/>
          </a:xfrm>
          <a:prstGeom prst="rect">
            <a:avLst/>
          </a:prstGeom>
        </p:spPr>
      </p:pic>
      <p:pic>
        <p:nvPicPr>
          <p:cNvPr id="29" name="Picture 28"/>
          <p:cNvPicPr>
            <a:picLocks noChangeAspect="1"/>
          </p:cNvPicPr>
          <p:nvPr userDrawn="1"/>
        </p:nvPicPr>
        <p:blipFill rotWithShape="1">
          <a:blip r:embed="rId8" cstate="print">
            <a:extLst>
              <a:ext uri="{28A0092B-C50C-407E-A947-70E740481C1C}">
                <a14:useLocalDpi xmlns:a14="http://schemas.microsoft.com/office/drawing/2010/main" val="0"/>
              </a:ext>
            </a:extLst>
          </a:blip>
          <a:srcRect l="15000" t="31264" r="17501" b="25042"/>
          <a:stretch/>
        </p:blipFill>
        <p:spPr>
          <a:xfrm rot="1164955">
            <a:off x="12544520" y="3418273"/>
            <a:ext cx="322467" cy="183562"/>
          </a:xfrm>
          <a:prstGeom prst="rect">
            <a:avLst/>
          </a:prstGeom>
        </p:spPr>
      </p:pic>
      <p:pic>
        <p:nvPicPr>
          <p:cNvPr id="30" name="Picture 29"/>
          <p:cNvPicPr>
            <a:picLocks noChangeAspect="1"/>
          </p:cNvPicPr>
          <p:nvPr userDrawn="1"/>
        </p:nvPicPr>
        <p:blipFill rotWithShape="1">
          <a:blip r:embed="rId8" cstate="print">
            <a:extLst>
              <a:ext uri="{28A0092B-C50C-407E-A947-70E740481C1C}">
                <a14:useLocalDpi xmlns:a14="http://schemas.microsoft.com/office/drawing/2010/main" val="0"/>
              </a:ext>
            </a:extLst>
          </a:blip>
          <a:srcRect l="15000" t="31264" r="17501" b="25042"/>
          <a:stretch/>
        </p:blipFill>
        <p:spPr>
          <a:xfrm rot="20416561">
            <a:off x="19338720" y="3277462"/>
            <a:ext cx="322467" cy="183562"/>
          </a:xfrm>
          <a:prstGeom prst="rect">
            <a:avLst/>
          </a:prstGeom>
        </p:spPr>
      </p:pic>
      <p:cxnSp>
        <p:nvCxnSpPr>
          <p:cNvPr id="31" name="Straight Connector 30"/>
          <p:cNvCxnSpPr/>
          <p:nvPr userDrawn="1"/>
        </p:nvCxnSpPr>
        <p:spPr>
          <a:xfrm flipH="1" flipV="1">
            <a:off x="11563749" y="3810472"/>
            <a:ext cx="9633706" cy="1784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userDrawn="1"/>
        </p:nvSpPr>
        <p:spPr>
          <a:xfrm>
            <a:off x="18032643" y="6661091"/>
            <a:ext cx="3743317" cy="1754326"/>
          </a:xfrm>
          <a:prstGeom prst="rect">
            <a:avLst/>
          </a:prstGeom>
          <a:noFill/>
        </p:spPr>
        <p:txBody>
          <a:bodyPr wrap="square" rtlCol="0">
            <a:spAutoFit/>
          </a:bodyPr>
          <a:lstStyle/>
          <a:p>
            <a:pPr marL="0" marR="0" lvl="0" indent="0" algn="l" defTabSz="609630" rtl="0" eaLnBrk="1" fontAlgn="auto" latinLnBrk="0" hangingPunct="1">
              <a:lnSpc>
                <a:spcPct val="100000"/>
              </a:lnSpc>
              <a:spcBef>
                <a:spcPts val="0"/>
              </a:spcBef>
              <a:spcAft>
                <a:spcPts val="0"/>
              </a:spcAft>
              <a:buClrTx/>
              <a:buSzTx/>
              <a:buFontTx/>
              <a:buNone/>
              <a:tabLst/>
              <a:defRPr/>
            </a:pPr>
            <a:r>
              <a:rPr lang="en-US" sz="2800" b="1" dirty="0"/>
              <a:t>Revised</a:t>
            </a:r>
            <a:r>
              <a:rPr lang="en-US" sz="2800" b="1" baseline="0" dirty="0"/>
              <a:t> by</a:t>
            </a:r>
            <a:r>
              <a:rPr lang="en-US" sz="2800" b="1" dirty="0"/>
              <a:t>:</a:t>
            </a:r>
          </a:p>
          <a:p>
            <a:pPr marL="0" marR="0" lvl="0" indent="0" algn="l" defTabSz="609630" rtl="0" eaLnBrk="1" fontAlgn="auto" latinLnBrk="0" hangingPunct="1">
              <a:lnSpc>
                <a:spcPct val="100000"/>
              </a:lnSpc>
              <a:spcBef>
                <a:spcPts val="0"/>
              </a:spcBef>
              <a:spcAft>
                <a:spcPts val="0"/>
              </a:spcAft>
              <a:buClrTx/>
              <a:buSzTx/>
              <a:buFontTx/>
              <a:buNone/>
              <a:tabLst/>
              <a:defRPr/>
            </a:pPr>
            <a:endParaRPr lang="en-US" sz="2400" b="1" dirty="0"/>
          </a:p>
          <a:p>
            <a:pPr marL="0" marR="0" lvl="0" indent="0" algn="l" defTabSz="609630" rtl="0" eaLnBrk="1" fontAlgn="auto" latinLnBrk="0" hangingPunct="1">
              <a:lnSpc>
                <a:spcPct val="100000"/>
              </a:lnSpc>
              <a:spcBef>
                <a:spcPts val="0"/>
              </a:spcBef>
              <a:spcAft>
                <a:spcPts val="0"/>
              </a:spcAft>
              <a:buClrTx/>
              <a:buSzTx/>
              <a:buFontTx/>
              <a:buNone/>
              <a:tabLst/>
              <a:defRPr/>
            </a:pPr>
            <a:r>
              <a:rPr lang="en-US" sz="2800" dirty="0"/>
              <a:t>Abdulrahman Thekry </a:t>
            </a:r>
          </a:p>
          <a:p>
            <a:r>
              <a:rPr lang="en-US" sz="2800" dirty="0"/>
              <a:t>Ghadah Almuhana </a:t>
            </a:r>
          </a:p>
        </p:txBody>
      </p:sp>
      <p:cxnSp>
        <p:nvCxnSpPr>
          <p:cNvPr id="42" name="Straight Connector 41"/>
          <p:cNvCxnSpPr>
            <a:cxnSpLocks/>
          </p:cNvCxnSpPr>
          <p:nvPr userDrawn="1"/>
        </p:nvCxnSpPr>
        <p:spPr>
          <a:xfrm>
            <a:off x="11621586" y="3828312"/>
            <a:ext cx="10763" cy="8038320"/>
          </a:xfrm>
          <a:prstGeom prst="line">
            <a:avLst/>
          </a:prstGeom>
          <a:ln w="38100">
            <a:solidFill>
              <a:srgbClr val="9A2720"/>
            </a:solidFill>
          </a:ln>
        </p:spPr>
        <p:style>
          <a:lnRef idx="1">
            <a:schemeClr val="accent1"/>
          </a:lnRef>
          <a:fillRef idx="0">
            <a:schemeClr val="accent1"/>
          </a:fillRef>
          <a:effectRef idx="0">
            <a:schemeClr val="accent1"/>
          </a:effectRef>
          <a:fontRef idx="minor">
            <a:schemeClr val="tx1"/>
          </a:fontRef>
        </p:style>
      </p:cxnSp>
      <p:sp>
        <p:nvSpPr>
          <p:cNvPr id="47" name="Oval 46"/>
          <p:cNvSpPr/>
          <p:nvPr userDrawn="1"/>
        </p:nvSpPr>
        <p:spPr>
          <a:xfrm>
            <a:off x="11334333" y="3599887"/>
            <a:ext cx="600416" cy="441326"/>
          </a:xfrm>
          <a:prstGeom prst="ellipse">
            <a:avLst/>
          </a:prstGeom>
          <a:solidFill>
            <a:srgbClr val="3871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dirty="0"/>
          </a:p>
        </p:txBody>
      </p:sp>
      <p:sp>
        <p:nvSpPr>
          <p:cNvPr id="48" name="Oval 47"/>
          <p:cNvSpPr/>
          <p:nvPr userDrawn="1"/>
        </p:nvSpPr>
        <p:spPr>
          <a:xfrm>
            <a:off x="11419702" y="3662380"/>
            <a:ext cx="425295" cy="3122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05" dirty="0"/>
          </a:p>
        </p:txBody>
      </p:sp>
      <p:pic>
        <p:nvPicPr>
          <p:cNvPr id="35" name="Picture 34"/>
          <p:cNvPicPr>
            <a:picLocks noChangeAspect="1"/>
          </p:cNvPicPr>
          <p:nvPr userDrawn="1"/>
        </p:nvPicPr>
        <p:blipFill rotWithShape="1">
          <a:blip r:embed="rId9">
            <a:extLst>
              <a:ext uri="{28A0092B-C50C-407E-A947-70E740481C1C}">
                <a14:useLocalDpi xmlns:a14="http://schemas.microsoft.com/office/drawing/2010/main" val="0"/>
              </a:ext>
            </a:extLst>
          </a:blip>
          <a:srcRect l="7961" r="73567"/>
          <a:stretch/>
        </p:blipFill>
        <p:spPr>
          <a:xfrm rot="16200000">
            <a:off x="10779661" y="404975"/>
            <a:ext cx="2207150" cy="23766468"/>
          </a:xfrm>
          <a:prstGeom prst="rect">
            <a:avLst/>
          </a:prstGeom>
        </p:spPr>
      </p:pic>
      <p:sp>
        <p:nvSpPr>
          <p:cNvPr id="4" name="Rectangle 3"/>
          <p:cNvSpPr/>
          <p:nvPr userDrawn="1"/>
        </p:nvSpPr>
        <p:spPr>
          <a:xfrm>
            <a:off x="3046989" y="12125583"/>
            <a:ext cx="20719479" cy="1266202"/>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Rectangle 9"/>
          <p:cNvSpPr/>
          <p:nvPr userDrawn="1"/>
        </p:nvSpPr>
        <p:spPr>
          <a:xfrm>
            <a:off x="838375" y="13073241"/>
            <a:ext cx="2466214" cy="318547"/>
          </a:xfrm>
          <a:prstGeom prst="rect">
            <a:avLst/>
          </a:prstGeom>
          <a:solidFill>
            <a:srgbClr val="2C6C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Rectangle 10"/>
          <p:cNvSpPr/>
          <p:nvPr userDrawn="1"/>
        </p:nvSpPr>
        <p:spPr>
          <a:xfrm>
            <a:off x="2472322" y="13190907"/>
            <a:ext cx="1337763" cy="167511"/>
          </a:xfrm>
          <a:prstGeom prst="rect">
            <a:avLst/>
          </a:prstGeom>
          <a:solidFill>
            <a:srgbClr val="2C6CA8"/>
          </a:solidFill>
          <a:ln>
            <a:solidFill>
              <a:srgbClr val="2C6C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3" name="Picture 32"/>
          <p:cNvPicPr>
            <a:picLocks noChangeAspect="1"/>
          </p:cNvPicPr>
          <p:nvPr userDrawn="1"/>
        </p:nvPicPr>
        <p:blipFill rotWithShape="1">
          <a:blip r:embed="rId10">
            <a:extLst>
              <a:ext uri="{28A0092B-C50C-407E-A947-70E740481C1C}">
                <a14:useLocalDpi xmlns:a14="http://schemas.microsoft.com/office/drawing/2010/main" val="0"/>
              </a:ext>
            </a:extLst>
          </a:blip>
          <a:srcRect l="15000" t="31264" r="17501" b="25042"/>
          <a:stretch/>
        </p:blipFill>
        <p:spPr>
          <a:xfrm>
            <a:off x="710895" y="636717"/>
            <a:ext cx="2949302" cy="1678870"/>
          </a:xfrm>
          <a:prstGeom prst="rect">
            <a:avLst/>
          </a:prstGeom>
        </p:spPr>
      </p:pic>
      <p:sp>
        <p:nvSpPr>
          <p:cNvPr id="8" name="TextBox 7"/>
          <p:cNvSpPr txBox="1"/>
          <p:nvPr userDrawn="1"/>
        </p:nvSpPr>
        <p:spPr>
          <a:xfrm>
            <a:off x="12478069" y="6656598"/>
            <a:ext cx="4588062" cy="1815882"/>
          </a:xfrm>
          <a:prstGeom prst="rect">
            <a:avLst/>
          </a:prstGeom>
          <a:noFill/>
        </p:spPr>
        <p:txBody>
          <a:bodyPr wrap="square" rtlCol="0">
            <a:spAutoFit/>
          </a:bodyPr>
          <a:lstStyle/>
          <a:p>
            <a:r>
              <a:rPr lang="en-US" sz="2800" b="1" dirty="0"/>
              <a:t>Done</a:t>
            </a:r>
            <a:r>
              <a:rPr lang="en-US" sz="2800" b="1" baseline="0" dirty="0"/>
              <a:t> by: </a:t>
            </a:r>
          </a:p>
          <a:p>
            <a:endParaRPr lang="en-US" sz="2800" b="1" baseline="0" dirty="0"/>
          </a:p>
          <a:p>
            <a:r>
              <a:rPr lang="en-US" sz="2800" b="0" baseline="0" dirty="0" err="1"/>
              <a:t>Rawan</a:t>
            </a:r>
            <a:r>
              <a:rPr lang="en-US" sz="2800" b="0" baseline="0" dirty="0"/>
              <a:t> </a:t>
            </a:r>
            <a:r>
              <a:rPr lang="en-US" sz="2800" b="0" baseline="0" dirty="0" err="1"/>
              <a:t>Alqahtani</a:t>
            </a:r>
            <a:endParaRPr lang="en-US" sz="2800" b="0" baseline="0" dirty="0"/>
          </a:p>
          <a:p>
            <a:r>
              <a:rPr lang="en-US" sz="2800" b="0" baseline="0" dirty="0" err="1"/>
              <a:t>Allulu</a:t>
            </a:r>
            <a:r>
              <a:rPr lang="en-US" sz="2800" b="0" baseline="0" dirty="0"/>
              <a:t> </a:t>
            </a:r>
            <a:r>
              <a:rPr lang="en-US" sz="2800" b="0" baseline="0" dirty="0" err="1"/>
              <a:t>Alsulayhim</a:t>
            </a:r>
            <a:endParaRPr lang="en-US" sz="2800" b="0" baseline="0" dirty="0"/>
          </a:p>
        </p:txBody>
      </p:sp>
    </p:spTree>
    <p:extLst>
      <p:ext uri="{BB962C8B-B14F-4D97-AF65-F5344CB8AC3E}">
        <p14:creationId xmlns:p14="http://schemas.microsoft.com/office/powerpoint/2010/main" val="151849485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E29538-DB50-4DCB-AA82-02E96A6B61C8}" type="datetime1">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8616755-8ED0-4063-B354-03703B410D56}" type="datetime1">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FC90E-8276-4409-9486-97887BD13FEA}" type="slidenum">
              <a:rPr lang="en-US" smtClean="0"/>
              <a:t>‹#›</a:t>
            </a:fld>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7961" r="73567"/>
          <a:stretch/>
        </p:blipFill>
        <p:spPr>
          <a:xfrm rot="16200000">
            <a:off x="10748911" y="374228"/>
            <a:ext cx="2268771" cy="23766343"/>
          </a:xfrm>
          <a:prstGeom prst="rect">
            <a:avLst/>
          </a:prstGeom>
        </p:spPr>
      </p:pic>
      <p:sp>
        <p:nvSpPr>
          <p:cNvPr id="9" name="Slide Number Placeholder 5"/>
          <p:cNvSpPr txBox="1">
            <a:spLocks/>
          </p:cNvSpPr>
          <p:nvPr userDrawn="1"/>
        </p:nvSpPr>
        <p:spPr>
          <a:xfrm>
            <a:off x="-4159131" y="12511733"/>
            <a:ext cx="5347454" cy="711740"/>
          </a:xfrm>
          <a:prstGeom prst="rect">
            <a:avLst/>
          </a:prstGeom>
        </p:spPr>
        <p:txBody>
          <a:bodyPr vert="horz" lIns="121923" tIns="60961" rIns="121923" bIns="60961" rtlCol="0" anchor="ctr"/>
          <a:lstStyle>
            <a:defPPr>
              <a:defRPr lang="en-US"/>
            </a:defPPr>
            <a:lvl1pPr marL="0" algn="r" defTabSz="457200" rtl="0" eaLnBrk="1" latinLnBrk="0" hangingPunct="1">
              <a:defRPr sz="2339"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7AFC90E-8276-4409-9486-97887BD13FEA}" type="slidenum">
              <a:rPr lang="en-US" sz="4267" smtClean="0">
                <a:solidFill>
                  <a:schemeClr val="bg1"/>
                </a:solidFill>
              </a:rPr>
              <a:pPr/>
              <a:t>‹#›</a:t>
            </a:fld>
            <a:endParaRPr lang="en-US" sz="4267" dirty="0">
              <a:solidFill>
                <a:schemeClr val="bg1"/>
              </a:solidFil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33944" y="3558701"/>
            <a:ext cx="10100747" cy="848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031772" y="3558701"/>
            <a:ext cx="10100747" cy="848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045515-EC16-4B6F-9756-63E2AB9B453B}" type="datetime1">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37040" y="711741"/>
            <a:ext cx="20498574" cy="25839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37041" y="3277101"/>
            <a:ext cx="10054327"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a:t>Click to edit Master text styles</a:t>
            </a:r>
          </a:p>
        </p:txBody>
      </p:sp>
      <p:sp>
        <p:nvSpPr>
          <p:cNvPr id="4" name="Content Placeholder 3"/>
          <p:cNvSpPr>
            <a:spLocks noGrp="1"/>
          </p:cNvSpPr>
          <p:nvPr>
            <p:ph sz="half" idx="2"/>
          </p:nvPr>
        </p:nvSpPr>
        <p:spPr>
          <a:xfrm>
            <a:off x="1637041" y="4883157"/>
            <a:ext cx="10054327" cy="7182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031772" y="3277101"/>
            <a:ext cx="10103842" cy="1606056"/>
          </a:xfrm>
        </p:spPr>
        <p:txBody>
          <a:bodyPr anchor="b"/>
          <a:lstStyle>
            <a:lvl1pPr marL="0" indent="0">
              <a:buNone/>
              <a:defRPr sz="4678" b="1"/>
            </a:lvl1pPr>
            <a:lvl2pPr marL="891220" indent="0">
              <a:buNone/>
              <a:defRPr sz="3899" b="1"/>
            </a:lvl2pPr>
            <a:lvl3pPr marL="1782440" indent="0">
              <a:buNone/>
              <a:defRPr sz="3509" b="1"/>
            </a:lvl3pPr>
            <a:lvl4pPr marL="2673660" indent="0">
              <a:buNone/>
              <a:defRPr sz="3119" b="1"/>
            </a:lvl4pPr>
            <a:lvl5pPr marL="3564880" indent="0">
              <a:buNone/>
              <a:defRPr sz="3119" b="1"/>
            </a:lvl5pPr>
            <a:lvl6pPr marL="4456100" indent="0">
              <a:buNone/>
              <a:defRPr sz="3119" b="1"/>
            </a:lvl6pPr>
            <a:lvl7pPr marL="5347320" indent="0">
              <a:buNone/>
              <a:defRPr sz="3119" b="1"/>
            </a:lvl7pPr>
            <a:lvl8pPr marL="6238540" indent="0">
              <a:buNone/>
              <a:defRPr sz="3119" b="1"/>
            </a:lvl8pPr>
            <a:lvl9pPr marL="7129760" indent="0">
              <a:buNone/>
              <a:defRPr sz="3119" b="1"/>
            </a:lvl9pPr>
          </a:lstStyle>
          <a:p>
            <a:pPr lvl="0"/>
            <a:r>
              <a:rPr lang="en-US"/>
              <a:t>Click to edit Master text styles</a:t>
            </a:r>
          </a:p>
        </p:txBody>
      </p:sp>
      <p:sp>
        <p:nvSpPr>
          <p:cNvPr id="6" name="Content Placeholder 5"/>
          <p:cNvSpPr>
            <a:spLocks noGrp="1"/>
          </p:cNvSpPr>
          <p:nvPr>
            <p:ph sz="quarter" idx="4"/>
          </p:nvPr>
        </p:nvSpPr>
        <p:spPr>
          <a:xfrm>
            <a:off x="12031772" y="4883157"/>
            <a:ext cx="10103842" cy="71823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330270-8752-4EC4-92D9-3FE80747DFA2}" type="datetime1">
              <a:rPr lang="en-US" smtClean="0"/>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D8D45A-846A-4BD0-97F9-C974993AA88A}" type="datetime1">
              <a:rPr lang="en-US" smtClean="0"/>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F0EA4-A824-4DF7-A402-8B5D2559A003}" type="datetime1">
              <a:rPr lang="en-US" smtClean="0"/>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a:t>Click to edit Master title style</a:t>
            </a:r>
            <a:endParaRPr lang="en-US" dirty="0"/>
          </a:p>
        </p:txBody>
      </p:sp>
      <p:sp>
        <p:nvSpPr>
          <p:cNvPr id="3" name="Content Placeholder 2"/>
          <p:cNvSpPr>
            <a:spLocks noGrp="1"/>
          </p:cNvSpPr>
          <p:nvPr>
            <p:ph idx="1"/>
          </p:nvPr>
        </p:nvSpPr>
        <p:spPr>
          <a:xfrm>
            <a:off x="10103842" y="1924794"/>
            <a:ext cx="12031772" cy="9500185"/>
          </a:xfrm>
        </p:spPr>
        <p:txBody>
          <a:bodyPr/>
          <a:lstStyle>
            <a:lvl1pPr>
              <a:defRPr sz="6238"/>
            </a:lvl1pPr>
            <a:lvl2pPr>
              <a:defRPr sz="5458"/>
            </a:lvl2pPr>
            <a:lvl3pPr>
              <a:defRPr sz="4678"/>
            </a:lvl3pPr>
            <a:lvl4pPr>
              <a:defRPr sz="3899"/>
            </a:lvl4pPr>
            <a:lvl5pPr>
              <a:defRPr sz="3899"/>
            </a:lvl5pPr>
            <a:lvl6pPr>
              <a:defRPr sz="3899"/>
            </a:lvl6pPr>
            <a:lvl7pPr>
              <a:defRPr sz="3899"/>
            </a:lvl7pPr>
            <a:lvl8pPr>
              <a:defRPr sz="3899"/>
            </a:lvl8pPr>
            <a:lvl9pPr>
              <a:defRPr sz="38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a:t>Click to edit Master text styles</a:t>
            </a:r>
          </a:p>
        </p:txBody>
      </p:sp>
      <p:sp>
        <p:nvSpPr>
          <p:cNvPr id="5" name="Date Placeholder 4"/>
          <p:cNvSpPr>
            <a:spLocks noGrp="1"/>
          </p:cNvSpPr>
          <p:nvPr>
            <p:ph type="dt" sz="half" idx="10"/>
          </p:nvPr>
        </p:nvSpPr>
        <p:spPr/>
        <p:txBody>
          <a:bodyPr/>
          <a:lstStyle/>
          <a:p>
            <a:fld id="{32380C9D-CBF6-42EF-8987-71BA080627CD}" type="datetime1">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37041" y="891222"/>
            <a:ext cx="7665302" cy="3119279"/>
          </a:xfrm>
        </p:spPr>
        <p:txBody>
          <a:bodyPr anchor="b"/>
          <a:lstStyle>
            <a:lvl1pPr>
              <a:defRPr sz="62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0103842" y="1924794"/>
            <a:ext cx="12031772" cy="9500185"/>
          </a:xfrm>
        </p:spPr>
        <p:txBody>
          <a:bodyPr anchor="t"/>
          <a:lstStyle>
            <a:lvl1pPr marL="0" indent="0">
              <a:buNone/>
              <a:defRPr sz="6238"/>
            </a:lvl1pPr>
            <a:lvl2pPr marL="891220" indent="0">
              <a:buNone/>
              <a:defRPr sz="5458"/>
            </a:lvl2pPr>
            <a:lvl3pPr marL="1782440" indent="0">
              <a:buNone/>
              <a:defRPr sz="4678"/>
            </a:lvl3pPr>
            <a:lvl4pPr marL="2673660" indent="0">
              <a:buNone/>
              <a:defRPr sz="3899"/>
            </a:lvl4pPr>
            <a:lvl5pPr marL="3564880" indent="0">
              <a:buNone/>
              <a:defRPr sz="3899"/>
            </a:lvl5pPr>
            <a:lvl6pPr marL="4456100" indent="0">
              <a:buNone/>
              <a:defRPr sz="3899"/>
            </a:lvl6pPr>
            <a:lvl7pPr marL="5347320" indent="0">
              <a:buNone/>
              <a:defRPr sz="3899"/>
            </a:lvl7pPr>
            <a:lvl8pPr marL="6238540" indent="0">
              <a:buNone/>
              <a:defRPr sz="3899"/>
            </a:lvl8pPr>
            <a:lvl9pPr marL="7129760" indent="0">
              <a:buNone/>
              <a:defRPr sz="3899"/>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37041" y="4010501"/>
            <a:ext cx="7665302" cy="7429950"/>
          </a:xfrm>
        </p:spPr>
        <p:txBody>
          <a:bodyPr/>
          <a:lstStyle>
            <a:lvl1pPr marL="0" indent="0">
              <a:buNone/>
              <a:defRPr sz="3119"/>
            </a:lvl1pPr>
            <a:lvl2pPr marL="891220" indent="0">
              <a:buNone/>
              <a:defRPr sz="2729"/>
            </a:lvl2pPr>
            <a:lvl3pPr marL="1782440" indent="0">
              <a:buNone/>
              <a:defRPr sz="2339"/>
            </a:lvl3pPr>
            <a:lvl4pPr marL="2673660" indent="0">
              <a:buNone/>
              <a:defRPr sz="1949"/>
            </a:lvl4pPr>
            <a:lvl5pPr marL="3564880" indent="0">
              <a:buNone/>
              <a:defRPr sz="1949"/>
            </a:lvl5pPr>
            <a:lvl6pPr marL="4456100" indent="0">
              <a:buNone/>
              <a:defRPr sz="1949"/>
            </a:lvl6pPr>
            <a:lvl7pPr marL="5347320" indent="0">
              <a:buNone/>
              <a:defRPr sz="1949"/>
            </a:lvl7pPr>
            <a:lvl8pPr marL="6238540" indent="0">
              <a:buNone/>
              <a:defRPr sz="1949"/>
            </a:lvl8pPr>
            <a:lvl9pPr marL="7129760" indent="0">
              <a:buNone/>
              <a:defRPr sz="1949"/>
            </a:lvl9pPr>
          </a:lstStyle>
          <a:p>
            <a:pPr lvl="0"/>
            <a:r>
              <a:rPr lang="en-US"/>
              <a:t>Click to edit Master text styles</a:t>
            </a:r>
          </a:p>
        </p:txBody>
      </p:sp>
      <p:sp>
        <p:nvSpPr>
          <p:cNvPr id="5" name="Date Placeholder 4"/>
          <p:cNvSpPr>
            <a:spLocks noGrp="1"/>
          </p:cNvSpPr>
          <p:nvPr>
            <p:ph type="dt" sz="half" idx="10"/>
          </p:nvPr>
        </p:nvSpPr>
        <p:spPr/>
        <p:txBody>
          <a:bodyPr/>
          <a:lstStyle/>
          <a:p>
            <a:fld id="{ADA1AFB0-C155-48EC-8BA8-CCD1EB702E7C}" type="datetime1">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FC90E-8276-4409-9486-97887BD13FE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33945" y="711741"/>
            <a:ext cx="20498574" cy="25839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33945" y="3558701"/>
            <a:ext cx="20498574" cy="84820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33944" y="12390470"/>
            <a:ext cx="5347454" cy="711740"/>
          </a:xfrm>
          <a:prstGeom prst="rect">
            <a:avLst/>
          </a:prstGeom>
        </p:spPr>
        <p:txBody>
          <a:bodyPr vert="horz" lIns="91440" tIns="45720" rIns="91440" bIns="45720" rtlCol="0" anchor="ctr"/>
          <a:lstStyle>
            <a:lvl1pPr algn="l">
              <a:defRPr sz="2339">
                <a:solidFill>
                  <a:schemeClr val="tx1">
                    <a:tint val="75000"/>
                  </a:schemeClr>
                </a:solidFill>
              </a:defRPr>
            </a:lvl1pPr>
          </a:lstStyle>
          <a:p>
            <a:fld id="{C5D6F499-0F42-43CC-94B7-308DA7B9533A}" type="datetime1">
              <a:rPr lang="en-US" smtClean="0"/>
              <a:t>3/26/2017</a:t>
            </a:fld>
            <a:endParaRPr lang="en-US"/>
          </a:p>
        </p:txBody>
      </p:sp>
      <p:sp>
        <p:nvSpPr>
          <p:cNvPr id="5" name="Footer Placeholder 4"/>
          <p:cNvSpPr>
            <a:spLocks noGrp="1"/>
          </p:cNvSpPr>
          <p:nvPr>
            <p:ph type="ftr" sz="quarter" idx="3"/>
          </p:nvPr>
        </p:nvSpPr>
        <p:spPr>
          <a:xfrm>
            <a:off x="7872641" y="12390470"/>
            <a:ext cx="8021181" cy="711740"/>
          </a:xfrm>
          <a:prstGeom prst="rect">
            <a:avLst/>
          </a:prstGeom>
        </p:spPr>
        <p:txBody>
          <a:bodyPr vert="horz" lIns="91440" tIns="45720" rIns="91440" bIns="45720" rtlCol="0" anchor="ctr"/>
          <a:lstStyle>
            <a:lvl1pPr algn="ctr">
              <a:defRPr sz="233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6785065" y="12390470"/>
            <a:ext cx="5347454" cy="711740"/>
          </a:xfrm>
          <a:prstGeom prst="rect">
            <a:avLst/>
          </a:prstGeom>
        </p:spPr>
        <p:txBody>
          <a:bodyPr vert="horz" lIns="91440" tIns="45720" rIns="91440" bIns="45720" rtlCol="0" anchor="ctr"/>
          <a:lstStyle>
            <a:lvl1pPr algn="r">
              <a:defRPr sz="2339">
                <a:solidFill>
                  <a:schemeClr val="tx1">
                    <a:tint val="75000"/>
                  </a:schemeClr>
                </a:solidFill>
              </a:defRPr>
            </a:lvl1pPr>
          </a:lstStyle>
          <a:p>
            <a:fld id="{E7AFC90E-8276-4409-9486-97887BD13FEA}" type="slidenum">
              <a:rPr lang="en-US" smtClean="0"/>
              <a:t>‹#›</a:t>
            </a:fld>
            <a:endParaRPr lang="en-US"/>
          </a:p>
        </p:txBody>
      </p:sp>
    </p:spTree>
    <p:extLst>
      <p:ext uri="{BB962C8B-B14F-4D97-AF65-F5344CB8AC3E}">
        <p14:creationId xmlns:p14="http://schemas.microsoft.com/office/powerpoint/2010/main" val="532680989"/>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hf hdr="0" ftr="0" dt="0"/>
  <p:txStyles>
    <p:titleStyle>
      <a:lvl1pPr algn="l" defTabSz="1782440" rtl="0" eaLnBrk="1" latinLnBrk="0" hangingPunct="1">
        <a:lnSpc>
          <a:spcPct val="90000"/>
        </a:lnSpc>
        <a:spcBef>
          <a:spcPct val="0"/>
        </a:spcBef>
        <a:buNone/>
        <a:defRPr sz="8577" kern="1200">
          <a:solidFill>
            <a:schemeClr val="tx1"/>
          </a:solidFill>
          <a:latin typeface="+mj-lt"/>
          <a:ea typeface="+mj-ea"/>
          <a:cs typeface="+mj-cs"/>
        </a:defRPr>
      </a:lvl1pPr>
    </p:titleStyle>
    <p:bodyStyle>
      <a:lvl1pPr marL="445610" indent="-445610" algn="l" defTabSz="1782440" rtl="0" eaLnBrk="1" latinLnBrk="0" hangingPunct="1">
        <a:lnSpc>
          <a:spcPct val="90000"/>
        </a:lnSpc>
        <a:spcBef>
          <a:spcPts val="1949"/>
        </a:spcBef>
        <a:buFont typeface="Arial" panose="020B0604020202020204" pitchFamily="34" charset="0"/>
        <a:buChar char="•"/>
        <a:defRPr sz="5458" kern="1200">
          <a:solidFill>
            <a:schemeClr val="tx1"/>
          </a:solidFill>
          <a:latin typeface="+mn-lt"/>
          <a:ea typeface="+mn-ea"/>
          <a:cs typeface="+mn-cs"/>
        </a:defRPr>
      </a:lvl1pPr>
      <a:lvl2pPr marL="1336830" indent="-445610" algn="l" defTabSz="1782440" rtl="0" eaLnBrk="1" latinLnBrk="0" hangingPunct="1">
        <a:lnSpc>
          <a:spcPct val="90000"/>
        </a:lnSpc>
        <a:spcBef>
          <a:spcPts val="975"/>
        </a:spcBef>
        <a:buFont typeface="Arial" panose="020B0604020202020204" pitchFamily="34" charset="0"/>
        <a:buChar char="•"/>
        <a:defRPr sz="4678" kern="1200">
          <a:solidFill>
            <a:schemeClr val="tx1"/>
          </a:solidFill>
          <a:latin typeface="+mn-lt"/>
          <a:ea typeface="+mn-ea"/>
          <a:cs typeface="+mn-cs"/>
        </a:defRPr>
      </a:lvl2pPr>
      <a:lvl3pPr marL="2228050" indent="-445610" algn="l" defTabSz="1782440" rtl="0" eaLnBrk="1" latinLnBrk="0" hangingPunct="1">
        <a:lnSpc>
          <a:spcPct val="90000"/>
        </a:lnSpc>
        <a:spcBef>
          <a:spcPts val="975"/>
        </a:spcBef>
        <a:buFont typeface="Arial" panose="020B0604020202020204" pitchFamily="34" charset="0"/>
        <a:buChar char="•"/>
        <a:defRPr sz="3899" kern="1200">
          <a:solidFill>
            <a:schemeClr val="tx1"/>
          </a:solidFill>
          <a:latin typeface="+mn-lt"/>
          <a:ea typeface="+mn-ea"/>
          <a:cs typeface="+mn-cs"/>
        </a:defRPr>
      </a:lvl3pPr>
      <a:lvl4pPr marL="31192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4pPr>
      <a:lvl5pPr marL="401049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5pPr>
      <a:lvl6pPr marL="490171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6pPr>
      <a:lvl7pPr marL="579293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7pPr>
      <a:lvl8pPr marL="668415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8pPr>
      <a:lvl9pPr marL="7575370" indent="-445610" algn="l" defTabSz="1782440" rtl="0" eaLnBrk="1" latinLnBrk="0" hangingPunct="1">
        <a:lnSpc>
          <a:spcPct val="90000"/>
        </a:lnSpc>
        <a:spcBef>
          <a:spcPts val="975"/>
        </a:spcBef>
        <a:buFont typeface="Arial" panose="020B0604020202020204" pitchFamily="34" charset="0"/>
        <a:buChar char="•"/>
        <a:defRPr sz="3509" kern="1200">
          <a:solidFill>
            <a:schemeClr val="tx1"/>
          </a:solidFill>
          <a:latin typeface="+mn-lt"/>
          <a:ea typeface="+mn-ea"/>
          <a:cs typeface="+mn-cs"/>
        </a:defRPr>
      </a:lvl9pPr>
    </p:bodyStyle>
    <p:otherStyle>
      <a:defPPr>
        <a:defRPr lang="en-US"/>
      </a:defPPr>
      <a:lvl1pPr marL="0" algn="l" defTabSz="1782440" rtl="0" eaLnBrk="1" latinLnBrk="0" hangingPunct="1">
        <a:defRPr sz="3509" kern="1200">
          <a:solidFill>
            <a:schemeClr val="tx1"/>
          </a:solidFill>
          <a:latin typeface="+mn-lt"/>
          <a:ea typeface="+mn-ea"/>
          <a:cs typeface="+mn-cs"/>
        </a:defRPr>
      </a:lvl1pPr>
      <a:lvl2pPr marL="891220" algn="l" defTabSz="1782440" rtl="0" eaLnBrk="1" latinLnBrk="0" hangingPunct="1">
        <a:defRPr sz="3509" kern="1200">
          <a:solidFill>
            <a:schemeClr val="tx1"/>
          </a:solidFill>
          <a:latin typeface="+mn-lt"/>
          <a:ea typeface="+mn-ea"/>
          <a:cs typeface="+mn-cs"/>
        </a:defRPr>
      </a:lvl2pPr>
      <a:lvl3pPr marL="1782440" algn="l" defTabSz="1782440" rtl="0" eaLnBrk="1" latinLnBrk="0" hangingPunct="1">
        <a:defRPr sz="3509" kern="1200">
          <a:solidFill>
            <a:schemeClr val="tx1"/>
          </a:solidFill>
          <a:latin typeface="+mn-lt"/>
          <a:ea typeface="+mn-ea"/>
          <a:cs typeface="+mn-cs"/>
        </a:defRPr>
      </a:lvl3pPr>
      <a:lvl4pPr marL="2673660" algn="l" defTabSz="1782440" rtl="0" eaLnBrk="1" latinLnBrk="0" hangingPunct="1">
        <a:defRPr sz="3509" kern="1200">
          <a:solidFill>
            <a:schemeClr val="tx1"/>
          </a:solidFill>
          <a:latin typeface="+mn-lt"/>
          <a:ea typeface="+mn-ea"/>
          <a:cs typeface="+mn-cs"/>
        </a:defRPr>
      </a:lvl4pPr>
      <a:lvl5pPr marL="3564880" algn="l" defTabSz="1782440" rtl="0" eaLnBrk="1" latinLnBrk="0" hangingPunct="1">
        <a:defRPr sz="3509" kern="1200">
          <a:solidFill>
            <a:schemeClr val="tx1"/>
          </a:solidFill>
          <a:latin typeface="+mn-lt"/>
          <a:ea typeface="+mn-ea"/>
          <a:cs typeface="+mn-cs"/>
        </a:defRPr>
      </a:lvl5pPr>
      <a:lvl6pPr marL="4456100" algn="l" defTabSz="1782440" rtl="0" eaLnBrk="1" latinLnBrk="0" hangingPunct="1">
        <a:defRPr sz="3509" kern="1200">
          <a:solidFill>
            <a:schemeClr val="tx1"/>
          </a:solidFill>
          <a:latin typeface="+mn-lt"/>
          <a:ea typeface="+mn-ea"/>
          <a:cs typeface="+mn-cs"/>
        </a:defRPr>
      </a:lvl6pPr>
      <a:lvl7pPr marL="5347320" algn="l" defTabSz="1782440" rtl="0" eaLnBrk="1" latinLnBrk="0" hangingPunct="1">
        <a:defRPr sz="3509" kern="1200">
          <a:solidFill>
            <a:schemeClr val="tx1"/>
          </a:solidFill>
          <a:latin typeface="+mn-lt"/>
          <a:ea typeface="+mn-ea"/>
          <a:cs typeface="+mn-cs"/>
        </a:defRPr>
      </a:lvl7pPr>
      <a:lvl8pPr marL="6238540" algn="l" defTabSz="1782440" rtl="0" eaLnBrk="1" latinLnBrk="0" hangingPunct="1">
        <a:defRPr sz="3509" kern="1200">
          <a:solidFill>
            <a:schemeClr val="tx1"/>
          </a:solidFill>
          <a:latin typeface="+mn-lt"/>
          <a:ea typeface="+mn-ea"/>
          <a:cs typeface="+mn-cs"/>
        </a:defRPr>
      </a:lvl8pPr>
      <a:lvl9pPr marL="7129760" algn="l" defTabSz="1782440" rtl="0" eaLnBrk="1" latinLnBrk="0" hangingPunct="1">
        <a:defRPr sz="35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onlineexambuilder.com/pharmacology-beta-antagonist/exam-139014"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33328" y="7965614"/>
            <a:ext cx="9992362" cy="2308324"/>
          </a:xfrm>
          <a:prstGeom prst="rect">
            <a:avLst/>
          </a:prstGeom>
          <a:noFill/>
        </p:spPr>
        <p:txBody>
          <a:bodyPr wrap="square" rtlCol="0">
            <a:spAutoFit/>
          </a:bodyPr>
          <a:lstStyle/>
          <a:p>
            <a:pPr marL="685800" indent="-685800">
              <a:buFont typeface="Wingdings" charset="2"/>
              <a:buChar char="§"/>
            </a:pPr>
            <a:r>
              <a:rPr lang="en-US" sz="4800" dirty="0">
                <a:solidFill>
                  <a:schemeClr val="bg1">
                    <a:lumMod val="50000"/>
                  </a:schemeClr>
                </a:solidFill>
              </a:rPr>
              <a:t>Summary. </a:t>
            </a:r>
            <a:r>
              <a:rPr lang="en-US" sz="1600" dirty="0">
                <a:solidFill>
                  <a:schemeClr val="bg1">
                    <a:lumMod val="50000"/>
                  </a:schemeClr>
                </a:solidFill>
              </a:rPr>
              <a:t>(slides 2,3 and4) </a:t>
            </a:r>
            <a:endParaRPr lang="en-US" sz="4800" dirty="0">
              <a:solidFill>
                <a:schemeClr val="bg1">
                  <a:lumMod val="50000"/>
                </a:schemeClr>
              </a:solidFill>
            </a:endParaRPr>
          </a:p>
          <a:p>
            <a:pPr marL="685800" indent="-685800">
              <a:buFont typeface="Wingdings" charset="2"/>
              <a:buChar char="§"/>
            </a:pPr>
            <a:r>
              <a:rPr lang="en-US" sz="4800" dirty="0">
                <a:solidFill>
                  <a:schemeClr val="bg1">
                    <a:lumMod val="50000"/>
                  </a:schemeClr>
                </a:solidFill>
              </a:rPr>
              <a:t>SAQ.</a:t>
            </a:r>
            <a:r>
              <a:rPr lang="en-US" sz="1600" dirty="0">
                <a:solidFill>
                  <a:schemeClr val="bg1">
                    <a:lumMod val="50000"/>
                  </a:schemeClr>
                </a:solidFill>
              </a:rPr>
              <a:t> (slides 5 and 6)</a:t>
            </a:r>
            <a:endParaRPr lang="en-US" sz="4800" dirty="0">
              <a:solidFill>
                <a:schemeClr val="bg1">
                  <a:lumMod val="50000"/>
                </a:schemeClr>
              </a:solidFill>
            </a:endParaRPr>
          </a:p>
          <a:p>
            <a:pPr marL="685800" indent="-685800">
              <a:buFont typeface="Wingdings" charset="2"/>
              <a:buChar char="§"/>
            </a:pPr>
            <a:r>
              <a:rPr lang="en-US" sz="4800" dirty="0">
                <a:solidFill>
                  <a:schemeClr val="bg1">
                    <a:lumMod val="50000"/>
                  </a:schemeClr>
                </a:solidFill>
              </a:rPr>
              <a:t>MCQ. </a:t>
            </a:r>
            <a:r>
              <a:rPr lang="en-US" sz="1600" dirty="0">
                <a:solidFill>
                  <a:schemeClr val="bg1">
                    <a:lumMod val="50000"/>
                  </a:schemeClr>
                </a:solidFill>
              </a:rPr>
              <a:t>(slides 7 and 8)</a:t>
            </a:r>
            <a:endParaRPr lang="en-US" sz="4800" dirty="0">
              <a:solidFill>
                <a:schemeClr val="bg1">
                  <a:lumMod val="50000"/>
                </a:schemeClr>
              </a:solidFill>
            </a:endParaRPr>
          </a:p>
        </p:txBody>
      </p:sp>
      <p:sp>
        <p:nvSpPr>
          <p:cNvPr id="6" name="TextBox 5"/>
          <p:cNvSpPr txBox="1"/>
          <p:nvPr/>
        </p:nvSpPr>
        <p:spPr>
          <a:xfrm>
            <a:off x="4000541" y="3373860"/>
            <a:ext cx="16250297" cy="2308324"/>
          </a:xfrm>
          <a:prstGeom prst="rect">
            <a:avLst/>
          </a:prstGeom>
          <a:noFill/>
        </p:spPr>
        <p:txBody>
          <a:bodyPr wrap="square" rtlCol="0">
            <a:spAutoFit/>
          </a:bodyPr>
          <a:lstStyle/>
          <a:p>
            <a:pPr algn="ctr"/>
            <a:r>
              <a:rPr lang="en-US" altLang="en-US" sz="7200" dirty="0">
                <a:solidFill>
                  <a:schemeClr val="accent1">
                    <a:lumMod val="40000"/>
                    <a:lumOff val="60000"/>
                  </a:schemeClr>
                </a:solidFill>
                <a:sym typeface="Symbol" charset="2"/>
              </a:rPr>
              <a:t>Sympatholytic &amp; adrenergic blockers</a:t>
            </a:r>
            <a:br>
              <a:rPr lang="en-US" altLang="en-US" sz="7200" dirty="0">
                <a:solidFill>
                  <a:schemeClr val="accent1">
                    <a:lumMod val="40000"/>
                    <a:lumOff val="60000"/>
                  </a:schemeClr>
                </a:solidFill>
                <a:sym typeface="Symbol" charset="2"/>
              </a:rPr>
            </a:br>
            <a:r>
              <a:rPr lang="en-US" altLang="en-US" sz="7200" dirty="0">
                <a:solidFill>
                  <a:schemeClr val="accent1">
                    <a:lumMod val="40000"/>
                    <a:lumOff val="60000"/>
                  </a:schemeClr>
                </a:solidFill>
                <a:sym typeface="Symbol" charset="2"/>
              </a:rPr>
              <a:t></a:t>
            </a:r>
            <a:r>
              <a:rPr lang="en-US" altLang="en-US" sz="7200" dirty="0">
                <a:solidFill>
                  <a:schemeClr val="accent1">
                    <a:lumMod val="40000"/>
                    <a:lumOff val="60000"/>
                  </a:schemeClr>
                </a:solidFill>
              </a:rPr>
              <a:t>-receptor  Antagonists</a:t>
            </a:r>
            <a:endParaRPr lang="en-US" sz="7200" dirty="0">
              <a:solidFill>
                <a:schemeClr val="accent1">
                  <a:lumMod val="40000"/>
                  <a:lumOff val="60000"/>
                </a:schemeClr>
              </a:solidFill>
            </a:endParaRPr>
          </a:p>
        </p:txBody>
      </p:sp>
      <p:sp>
        <p:nvSpPr>
          <p:cNvPr id="2" name="TextBox 1"/>
          <p:cNvSpPr txBox="1"/>
          <p:nvPr/>
        </p:nvSpPr>
        <p:spPr>
          <a:xfrm>
            <a:off x="15138399" y="8693624"/>
            <a:ext cx="5112439"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algn="ctr" defTabSz="457200" rtl="1" eaLnBrk="1" latinLnBrk="0" hangingPunct="1"/>
            <a:r>
              <a:rPr lang="ar-SA" sz="4000" i="1" dirty="0"/>
              <a:t>الأمل هو الشيء الوحيد الذي يغلب الخوف ...</a:t>
            </a:r>
            <a:endParaRPr lang="en-US" sz="4000" i="1" dirty="0"/>
          </a:p>
        </p:txBody>
      </p:sp>
    </p:spTree>
    <p:extLst>
      <p:ext uri="{BB962C8B-B14F-4D97-AF65-F5344CB8AC3E}">
        <p14:creationId xmlns:p14="http://schemas.microsoft.com/office/powerpoint/2010/main" val="4624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7741224"/>
              </p:ext>
            </p:extLst>
          </p:nvPr>
        </p:nvGraphicFramePr>
        <p:xfrm>
          <a:off x="230127" y="1962105"/>
          <a:ext cx="12647673" cy="5175295"/>
        </p:xfrm>
        <a:graphic>
          <a:graphicData uri="http://schemas.openxmlformats.org/drawingml/2006/table">
            <a:tbl>
              <a:tblPr rtl="1" firstRow="1" bandRow="1">
                <a:tableStyleId>{69012ECD-51FC-41F1-AA8D-1B2483CD663E}</a:tableStyleId>
              </a:tblPr>
              <a:tblGrid>
                <a:gridCol w="2683409">
                  <a:extLst>
                    <a:ext uri="{9D8B030D-6E8A-4147-A177-3AD203B41FA5}">
                      <a16:colId xmlns:a16="http://schemas.microsoft.com/office/drawing/2014/main" val="20000"/>
                    </a:ext>
                  </a:extLst>
                </a:gridCol>
                <a:gridCol w="3828079">
                  <a:extLst>
                    <a:ext uri="{9D8B030D-6E8A-4147-A177-3AD203B41FA5}">
                      <a16:colId xmlns:a16="http://schemas.microsoft.com/office/drawing/2014/main" val="20001"/>
                    </a:ext>
                  </a:extLst>
                </a:gridCol>
                <a:gridCol w="4278441">
                  <a:extLst>
                    <a:ext uri="{9D8B030D-6E8A-4147-A177-3AD203B41FA5}">
                      <a16:colId xmlns:a16="http://schemas.microsoft.com/office/drawing/2014/main" val="20002"/>
                    </a:ext>
                  </a:extLst>
                </a:gridCol>
                <a:gridCol w="1857744">
                  <a:extLst>
                    <a:ext uri="{9D8B030D-6E8A-4147-A177-3AD203B41FA5}">
                      <a16:colId xmlns:a16="http://schemas.microsoft.com/office/drawing/2014/main" val="20003"/>
                    </a:ext>
                  </a:extLst>
                </a:gridCol>
              </a:tblGrid>
              <a:tr h="873778">
                <a:tc>
                  <a:txBody>
                    <a:bodyPr/>
                    <a:lstStyle/>
                    <a:p>
                      <a:pPr algn="ctr" rtl="1"/>
                      <a:r>
                        <a:rPr lang="en-US" sz="2400" dirty="0"/>
                        <a:t>Beta 3</a:t>
                      </a:r>
                      <a:endParaRPr lang="ar-SA" sz="2400" dirty="0"/>
                    </a:p>
                  </a:txBody>
                  <a:tcPr marL="84435" marR="84435" marT="42217" marB="42217" anchor="ctr">
                    <a:lnR w="12700" cap="flat" cmpd="sng" algn="ctr">
                      <a:solidFill>
                        <a:schemeClr val="bg1"/>
                      </a:solidFill>
                      <a:prstDash val="solid"/>
                      <a:round/>
                      <a:headEnd type="none" w="med" len="med"/>
                      <a:tailEnd type="none" w="med" len="med"/>
                    </a:lnR>
                  </a:tcPr>
                </a:tc>
                <a:tc>
                  <a:txBody>
                    <a:bodyPr/>
                    <a:lstStyle/>
                    <a:p>
                      <a:pPr algn="ctr" rtl="1"/>
                      <a:r>
                        <a:rPr lang="en-US" sz="2400" dirty="0"/>
                        <a:t>Beta</a:t>
                      </a:r>
                      <a:r>
                        <a:rPr lang="en-US" sz="2400" baseline="0" dirty="0"/>
                        <a:t> 2</a:t>
                      </a:r>
                      <a:endParaRPr lang="ar-SA" sz="2400" dirty="0"/>
                    </a:p>
                  </a:txBody>
                  <a:tcPr marL="84435" marR="84435" marT="42217" marB="4221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rtl="1"/>
                      <a:r>
                        <a:rPr lang="en-US" sz="2400" dirty="0"/>
                        <a:t>Beta 1</a:t>
                      </a:r>
                      <a:r>
                        <a:rPr lang="ar-SA" sz="2400" dirty="0"/>
                        <a:t> </a:t>
                      </a:r>
                    </a:p>
                  </a:txBody>
                  <a:tcPr marL="84435" marR="84435" marT="42217" marB="42217" anchor="ctr">
                    <a:lnL w="12700" cap="flat" cmpd="sng" algn="ctr">
                      <a:solidFill>
                        <a:schemeClr val="bg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rtl="1"/>
                      <a:endParaRPr lang="ar-SA" sz="2400" dirty="0"/>
                    </a:p>
                  </a:txBody>
                  <a:tcPr marL="84435" marR="84435" marT="42217" marB="42217" anchor="ctr">
                    <a:lnL w="1270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841602">
                <a:tc>
                  <a:txBody>
                    <a:bodyPr/>
                    <a:lstStyle/>
                    <a:p>
                      <a:pPr algn="ctr" rtl="1"/>
                      <a:r>
                        <a:rPr lang="en-US" altLang="en-US" sz="2800" b="1" dirty="0">
                          <a:solidFill>
                            <a:schemeClr val="tx1">
                              <a:lumMod val="85000"/>
                              <a:lumOff val="15000"/>
                            </a:schemeClr>
                          </a:solidFill>
                          <a:latin typeface="+mn-lt"/>
                          <a:cs typeface="Times New Roman" pitchFamily="18" charset="0"/>
                          <a:sym typeface="Symbol" pitchFamily="18" charset="2"/>
                        </a:rPr>
                        <a:t>Adipose tissue</a:t>
                      </a:r>
                      <a:endParaRPr lang="ar-SA" sz="2400" b="1" dirty="0">
                        <a:solidFill>
                          <a:schemeClr val="tx1">
                            <a:lumMod val="85000"/>
                            <a:lumOff val="15000"/>
                          </a:schemeClr>
                        </a:solidFill>
                        <a:latin typeface="+mn-lt"/>
                      </a:endParaRPr>
                    </a:p>
                  </a:txBody>
                  <a:tcPr marL="84435" marR="84435" marT="42217" marB="42217" anchor="ctr">
                    <a:lnR w="12700" cap="flat" cmpd="sng" algn="ctr">
                      <a:solidFill>
                        <a:schemeClr val="accent1"/>
                      </a:solidFill>
                      <a:prstDash val="solid"/>
                      <a:round/>
                      <a:headEnd type="none" w="med" len="med"/>
                      <a:tailEnd type="none" w="med" len="med"/>
                    </a:lnR>
                  </a:tcPr>
                </a:tc>
                <a:tc>
                  <a:txBody>
                    <a:bodyPr/>
                    <a:lstStyle/>
                    <a:p>
                      <a:pPr algn="ctr" rtl="1"/>
                      <a:r>
                        <a:rPr lang="en-US" sz="2400" b="1" dirty="0">
                          <a:solidFill>
                            <a:schemeClr val="tx1">
                              <a:lumMod val="85000"/>
                              <a:lumOff val="15000"/>
                            </a:schemeClr>
                          </a:solidFill>
                          <a:latin typeface="+mn-lt"/>
                        </a:rPr>
                        <a:t>Smooth muscle</a:t>
                      </a: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ctr" rtl="1"/>
                      <a:r>
                        <a:rPr lang="en-US" altLang="en-US" sz="2800" b="1" dirty="0">
                          <a:solidFill>
                            <a:schemeClr val="tx1">
                              <a:lumMod val="85000"/>
                              <a:lumOff val="15000"/>
                            </a:schemeClr>
                          </a:solidFill>
                          <a:latin typeface="+mn-lt"/>
                          <a:cs typeface="Times New Roman" pitchFamily="18" charset="0"/>
                        </a:rPr>
                        <a:t>Heart</a:t>
                      </a:r>
                      <a:endParaRPr lang="ar-SA" altLang="en-US" sz="2800" b="1" dirty="0">
                        <a:solidFill>
                          <a:schemeClr val="tx1">
                            <a:lumMod val="85000"/>
                            <a:lumOff val="15000"/>
                          </a:schemeClr>
                        </a:solidFill>
                        <a:latin typeface="+mn-lt"/>
                        <a:cs typeface="Times New Roman" pitchFamily="18" charset="0"/>
                      </a:endParaRP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rtl="1"/>
                      <a:r>
                        <a:rPr lang="en-US" sz="3600" b="1" dirty="0">
                          <a:solidFill>
                            <a:schemeClr val="accent1"/>
                          </a:solidFill>
                        </a:rPr>
                        <a:t>Site</a:t>
                      </a: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459915">
                <a:tc>
                  <a:txBody>
                    <a:bodyPr/>
                    <a:lstStyle/>
                    <a:p>
                      <a:pPr algn="ctr" rtl="1"/>
                      <a:r>
                        <a:rPr lang="en-US" altLang="en-US" sz="2800" b="0" kern="1200" dirty="0">
                          <a:solidFill>
                            <a:schemeClr val="tx1"/>
                          </a:solidFill>
                          <a:latin typeface="+mn-lt"/>
                          <a:ea typeface="+mn-ea"/>
                          <a:cs typeface="Arial" pitchFamily="34" charset="0"/>
                          <a:sym typeface="Symbol" pitchFamily="18" charset="2"/>
                        </a:rPr>
                        <a:t> Lipolysis. </a:t>
                      </a:r>
                      <a:endParaRPr lang="ar-SA" altLang="en-US" sz="2800" b="0" kern="1200" dirty="0">
                        <a:solidFill>
                          <a:schemeClr val="tx1"/>
                        </a:solidFill>
                        <a:latin typeface="+mn-lt"/>
                        <a:ea typeface="+mn-ea"/>
                        <a:cs typeface="Arial" pitchFamily="34" charset="0"/>
                        <a:sym typeface="Symbol" pitchFamily="18" charset="2"/>
                      </a:endParaRPr>
                    </a:p>
                  </a:txBody>
                  <a:tcPr marL="84435" marR="84435" marT="42217" marB="42217" anchor="ctr">
                    <a:lnR w="12700" cap="flat" cmpd="sng" algn="ctr">
                      <a:solidFill>
                        <a:schemeClr val="accent1"/>
                      </a:solidFill>
                      <a:prstDash val="solid"/>
                      <a:round/>
                      <a:headEnd type="none" w="med" len="med"/>
                      <a:tailEnd type="none" w="med" len="med"/>
                    </a:lnR>
                  </a:tcPr>
                </a:tc>
                <a:tc>
                  <a:txBody>
                    <a:bodyPr/>
                    <a:lstStyle/>
                    <a:p>
                      <a:pPr marL="0" algn="l" defTabSz="1782440" rtl="0" eaLnBrk="1" latinLnBrk="0" hangingPunct="1">
                        <a:spcBef>
                          <a:spcPts val="1200"/>
                        </a:spcBef>
                        <a:buFont typeface="Arial" pitchFamily="34" charset="0"/>
                        <a:buChar char="•"/>
                      </a:pPr>
                      <a:r>
                        <a:rPr lang="en-US" altLang="en-US" sz="2800" b="0" kern="1200" dirty="0">
                          <a:solidFill>
                            <a:schemeClr val="tx1"/>
                          </a:solidFill>
                          <a:latin typeface="+mn-lt"/>
                          <a:ea typeface="+mn-ea"/>
                          <a:cs typeface="Arial" pitchFamily="34" charset="0"/>
                          <a:sym typeface="Symbol" pitchFamily="18" charset="2"/>
                        </a:rPr>
                        <a:t> Relaxation of smooth muscles. </a:t>
                      </a:r>
                      <a:endParaRPr lang="en-US" altLang="en-US" sz="2800" b="0" kern="1200" dirty="0">
                        <a:solidFill>
                          <a:schemeClr val="tx1"/>
                        </a:solidFill>
                        <a:latin typeface="+mn-lt"/>
                        <a:ea typeface="+mn-ea"/>
                        <a:cs typeface="Arial" pitchFamily="34" charset="0"/>
                      </a:endParaRPr>
                    </a:p>
                    <a:p>
                      <a:pPr marL="0" algn="l" defTabSz="1782440" rtl="0" eaLnBrk="1" latinLnBrk="0" hangingPunct="1">
                        <a:spcBef>
                          <a:spcPts val="1200"/>
                        </a:spcBef>
                        <a:buFont typeface="Arial" pitchFamily="34" charset="0"/>
                        <a:buChar char="•"/>
                      </a:pPr>
                      <a:r>
                        <a:rPr lang="en-US" altLang="en-US" sz="2800" b="0" kern="1200" dirty="0">
                          <a:solidFill>
                            <a:schemeClr val="tx1"/>
                          </a:solidFill>
                          <a:latin typeface="+mn-lt"/>
                          <a:ea typeface="+mn-ea"/>
                          <a:cs typeface="Arial" pitchFamily="34" charset="0"/>
                          <a:sym typeface="Symbol" pitchFamily="18" charset="2"/>
                        </a:rPr>
                        <a:t> Hyperglycemia due to:</a:t>
                      </a:r>
                    </a:p>
                    <a:p>
                      <a:pPr marL="0" algn="l" defTabSz="1782440" rtl="0" eaLnBrk="1" latinLnBrk="0" hangingPunct="1">
                        <a:spcBef>
                          <a:spcPts val="1200"/>
                        </a:spcBef>
                        <a:buFont typeface="Courier New" pitchFamily="49" charset="0"/>
                        <a:buChar char="o"/>
                      </a:pPr>
                      <a:r>
                        <a:rPr lang="en-US" altLang="en-US" sz="2000" b="1" kern="1200" dirty="0">
                          <a:solidFill>
                            <a:schemeClr val="accent1">
                              <a:lumMod val="60000"/>
                              <a:lumOff val="40000"/>
                            </a:schemeClr>
                          </a:solidFill>
                          <a:latin typeface="+mn-lt"/>
                          <a:ea typeface="+mn-ea"/>
                          <a:cs typeface="+mn-cs"/>
                          <a:sym typeface="Symbol" pitchFamily="18" charset="2"/>
                        </a:rPr>
                        <a:t> Release of glucagon from pancreas.</a:t>
                      </a:r>
                    </a:p>
                    <a:p>
                      <a:pPr marL="0" algn="l" defTabSz="1782440" rtl="0" eaLnBrk="1" latinLnBrk="0" hangingPunct="1">
                        <a:spcBef>
                          <a:spcPts val="1200"/>
                        </a:spcBef>
                        <a:buFont typeface="Courier New" pitchFamily="49" charset="0"/>
                        <a:buChar char="o"/>
                      </a:pPr>
                      <a:r>
                        <a:rPr lang="en-US" altLang="en-US" sz="2000" b="1" kern="1200" dirty="0">
                          <a:solidFill>
                            <a:schemeClr val="accent1">
                              <a:lumMod val="60000"/>
                              <a:lumOff val="40000"/>
                            </a:schemeClr>
                          </a:solidFill>
                          <a:latin typeface="+mn-lt"/>
                          <a:ea typeface="+mn-ea"/>
                          <a:cs typeface="+mn-cs"/>
                          <a:sym typeface="Symbol" pitchFamily="18" charset="2"/>
                        </a:rPr>
                        <a:t> Glycogenolysis &amp; gluconeogenesis in liver (With 1)</a:t>
                      </a:r>
                      <a:endParaRPr lang="ar-SA" sz="2400" dirty="0">
                        <a:latin typeface="+mn-lt"/>
                      </a:endParaRP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l" rtl="0" eaLnBrk="1" hangingPunct="1">
                        <a:spcBef>
                          <a:spcPts val="1200"/>
                        </a:spcBef>
                        <a:buFont typeface="Arial" pitchFamily="34" charset="0"/>
                        <a:buChar char="•"/>
                      </a:pPr>
                      <a:r>
                        <a:rPr lang="en-US" altLang="en-US" sz="2800" b="0" dirty="0">
                          <a:latin typeface="+mn-lt"/>
                          <a:cs typeface="Arial" pitchFamily="34" charset="0"/>
                        </a:rPr>
                        <a:t> Increase heart Rate</a:t>
                      </a:r>
                    </a:p>
                    <a:p>
                      <a:pPr algn="l" rtl="0" eaLnBrk="1" hangingPunct="1">
                        <a:spcBef>
                          <a:spcPts val="1200"/>
                        </a:spcBef>
                        <a:buFont typeface="Arial" pitchFamily="34" charset="0"/>
                        <a:buNone/>
                      </a:pPr>
                      <a:r>
                        <a:rPr lang="en-US" altLang="en-US" sz="2800" b="0" dirty="0">
                          <a:latin typeface="+mn-lt"/>
                          <a:cs typeface="Arial" pitchFamily="34" charset="0"/>
                        </a:rPr>
                        <a:t> </a:t>
                      </a:r>
                      <a:r>
                        <a:rPr lang="en-US" altLang="en-US" sz="2000" b="1" kern="1200" dirty="0">
                          <a:solidFill>
                            <a:schemeClr val="tx1"/>
                          </a:solidFill>
                          <a:latin typeface="+mn-lt"/>
                          <a:ea typeface="+mn-ea"/>
                          <a:cs typeface="Arial" pitchFamily="34" charset="0"/>
                          <a:sym typeface="Symbol" pitchFamily="18" charset="2"/>
                        </a:rPr>
                        <a:t>(Positive chronotropic effect).</a:t>
                      </a:r>
                    </a:p>
                    <a:p>
                      <a:pPr algn="l" rtl="0" eaLnBrk="1" hangingPunct="1">
                        <a:spcBef>
                          <a:spcPts val="1200"/>
                        </a:spcBef>
                        <a:buFont typeface="Arial" pitchFamily="34" charset="0"/>
                        <a:buChar char="•"/>
                      </a:pPr>
                      <a:r>
                        <a:rPr lang="en-US" altLang="en-US" sz="2800" b="0" dirty="0">
                          <a:latin typeface="+mn-lt"/>
                          <a:cs typeface="Arial" pitchFamily="34" charset="0"/>
                          <a:sym typeface="Symbol" pitchFamily="18" charset="2"/>
                        </a:rPr>
                        <a:t> Increase in contractility </a:t>
                      </a:r>
                    </a:p>
                    <a:p>
                      <a:pPr algn="l" rtl="0" eaLnBrk="1" hangingPunct="1">
                        <a:spcBef>
                          <a:spcPts val="1200"/>
                        </a:spcBef>
                        <a:buFont typeface="Arial" pitchFamily="34" charset="0"/>
                        <a:buChar char="•"/>
                      </a:pPr>
                      <a:r>
                        <a:rPr lang="en-US" altLang="en-US" sz="2000" b="1" kern="1200" dirty="0">
                          <a:solidFill>
                            <a:schemeClr val="tx1"/>
                          </a:solidFill>
                          <a:latin typeface="+mn-lt"/>
                          <a:ea typeface="+mn-ea"/>
                          <a:cs typeface="Arial" pitchFamily="34" charset="0"/>
                          <a:sym typeface="Symbol" pitchFamily="18" charset="2"/>
                        </a:rPr>
                        <a:t>(Positive inotropic action).</a:t>
                      </a:r>
                    </a:p>
                    <a:p>
                      <a:pPr algn="l" rtl="0" eaLnBrk="1" hangingPunct="1">
                        <a:spcBef>
                          <a:spcPts val="1200"/>
                        </a:spcBef>
                        <a:buFont typeface="Arial" pitchFamily="34" charset="0"/>
                        <a:buChar char="•"/>
                      </a:pPr>
                      <a:r>
                        <a:rPr lang="en-US" altLang="en-US" sz="2800" b="0" dirty="0">
                          <a:latin typeface="+mn-lt"/>
                          <a:cs typeface="Arial" pitchFamily="34" charset="0"/>
                          <a:sym typeface="Symbol" pitchFamily="18" charset="2"/>
                        </a:rPr>
                        <a:t> Increase in conduction velocity  </a:t>
                      </a:r>
                      <a:r>
                        <a:rPr lang="en-US" altLang="en-US" sz="2000" b="1" kern="1200" dirty="0">
                          <a:solidFill>
                            <a:schemeClr val="tx1"/>
                          </a:solidFill>
                          <a:latin typeface="+mn-lt"/>
                          <a:ea typeface="+mn-ea"/>
                          <a:cs typeface="Arial" pitchFamily="34" charset="0"/>
                          <a:sym typeface="Symbol" pitchFamily="18" charset="2"/>
                        </a:rPr>
                        <a:t>(Positive dromotropic).</a:t>
                      </a:r>
                      <a:endParaRPr lang="ar-SA" sz="2400" dirty="0">
                        <a:latin typeface="+mn-lt"/>
                      </a:endParaRP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tcPr>
                </a:tc>
                <a:tc>
                  <a:txBody>
                    <a:bodyPr/>
                    <a:lstStyle/>
                    <a:p>
                      <a:pPr marL="0" marR="0" indent="0" algn="ctr" defTabSz="1782440" rtl="1" eaLnBrk="1" fontAlgn="auto" latinLnBrk="0" hangingPunct="1">
                        <a:lnSpc>
                          <a:spcPct val="100000"/>
                        </a:lnSpc>
                        <a:spcBef>
                          <a:spcPts val="0"/>
                        </a:spcBef>
                        <a:spcAft>
                          <a:spcPts val="0"/>
                        </a:spcAft>
                        <a:buClrTx/>
                        <a:buSzTx/>
                        <a:buFontTx/>
                        <a:buNone/>
                        <a:tabLst/>
                        <a:defRPr/>
                      </a:pPr>
                      <a:r>
                        <a:rPr lang="en-US" sz="3600" b="1" kern="1200" dirty="0">
                          <a:solidFill>
                            <a:schemeClr val="accent1"/>
                          </a:solidFill>
                          <a:latin typeface="+mn-lt"/>
                          <a:ea typeface="+mn-ea"/>
                          <a:cs typeface="+mn-cs"/>
                        </a:rPr>
                        <a:t>Action</a:t>
                      </a:r>
                      <a:endParaRPr lang="ar-SA" sz="3600" b="1" kern="1200" dirty="0">
                        <a:solidFill>
                          <a:schemeClr val="accent1"/>
                        </a:solidFill>
                        <a:latin typeface="+mn-lt"/>
                        <a:ea typeface="+mn-ea"/>
                        <a:cs typeface="+mn-cs"/>
                      </a:endParaRPr>
                    </a:p>
                    <a:p>
                      <a:pPr rtl="1"/>
                      <a:endParaRPr lang="ar-SA" sz="2400" dirty="0">
                        <a:solidFill>
                          <a:schemeClr val="accent1"/>
                        </a:solidFill>
                      </a:endParaRPr>
                    </a:p>
                  </a:txBody>
                  <a:tcPr marL="84435" marR="84435" marT="42217" marB="42217"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3" name="Rectangle 2"/>
          <p:cNvSpPr/>
          <p:nvPr/>
        </p:nvSpPr>
        <p:spPr>
          <a:xfrm>
            <a:off x="687329" y="471055"/>
            <a:ext cx="10971271" cy="757130"/>
          </a:xfrm>
          <a:prstGeom prst="rect">
            <a:avLst/>
          </a:prstGeom>
        </p:spPr>
        <p:txBody>
          <a:bodyPr wrap="square">
            <a:spAutoFit/>
          </a:bodyPr>
          <a:lstStyle/>
          <a:p>
            <a:pPr>
              <a:lnSpc>
                <a:spcPct val="90000"/>
              </a:lnSpc>
            </a:pPr>
            <a:r>
              <a:rPr lang="en-US" altLang="en-US" sz="4800" b="1" dirty="0">
                <a:solidFill>
                  <a:srgbClr val="0070C0"/>
                </a:solidFill>
                <a:sym typeface="Symbol" pitchFamily="18" charset="2"/>
              </a:rPr>
              <a:t>–Adrenergic receptors and there actions:  </a:t>
            </a:r>
            <a:endParaRPr lang="en-US" altLang="en-US" sz="4800" b="1" dirty="0">
              <a:solidFill>
                <a:srgbClr val="0070C0"/>
              </a:solidFill>
              <a:cs typeface="Arial" pitchFamily="34" charset="0"/>
            </a:endParaRPr>
          </a:p>
        </p:txBody>
      </p:sp>
      <p:sp>
        <p:nvSpPr>
          <p:cNvPr id="4" name="TextBox 3"/>
          <p:cNvSpPr txBox="1"/>
          <p:nvPr/>
        </p:nvSpPr>
        <p:spPr>
          <a:xfrm>
            <a:off x="407928" y="7871320"/>
            <a:ext cx="9853672" cy="954107"/>
          </a:xfrm>
          <a:prstGeom prst="rect">
            <a:avLst/>
          </a:prstGeom>
          <a:noFill/>
        </p:spPr>
        <p:txBody>
          <a:bodyPr wrap="square" rtlCol="0">
            <a:spAutoFit/>
          </a:bodyPr>
          <a:lstStyle/>
          <a:p>
            <a:pPr marL="457200" indent="-457200">
              <a:buFont typeface="Wingdings" charset="2"/>
              <a:buChar char="v"/>
            </a:pPr>
            <a:r>
              <a:rPr lang="en-US" sz="2800" dirty="0"/>
              <a:t>This lecture is about blocking all these action </a:t>
            </a:r>
            <a:r>
              <a:rPr lang="en-US" sz="2800"/>
              <a:t>either selectively </a:t>
            </a:r>
            <a:r>
              <a:rPr lang="en-US" sz="2800" dirty="0"/>
              <a:t>or even non-selectively. </a:t>
            </a:r>
          </a:p>
        </p:txBody>
      </p:sp>
      <p:sp>
        <p:nvSpPr>
          <p:cNvPr id="5" name="TextBox 4"/>
          <p:cNvSpPr txBox="1"/>
          <p:nvPr/>
        </p:nvSpPr>
        <p:spPr>
          <a:xfrm>
            <a:off x="13454063" y="3371220"/>
            <a:ext cx="9982200" cy="624170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90000"/>
              </a:lnSpc>
            </a:pPr>
            <a:r>
              <a:rPr lang="en-US" altLang="en-US" sz="4000" b="1" dirty="0">
                <a:solidFill>
                  <a:srgbClr val="0070C0"/>
                </a:solidFill>
                <a:sym typeface="Symbol" pitchFamily="18" charset="2"/>
              </a:rPr>
              <a:t>–Adrenergic receptors blockers are classified according to there selectivity to:</a:t>
            </a:r>
          </a:p>
          <a:p>
            <a:pPr>
              <a:lnSpc>
                <a:spcPct val="90000"/>
              </a:lnSpc>
            </a:pPr>
            <a:endParaRPr lang="en-US" altLang="en-US" sz="2800" b="1" dirty="0">
              <a:cs typeface="Arial" pitchFamily="34" charset="0"/>
              <a:sym typeface="Symbol" pitchFamily="18" charset="2"/>
            </a:endParaRPr>
          </a:p>
          <a:p>
            <a:pPr marL="1200150" lvl="1" indent="-742950">
              <a:lnSpc>
                <a:spcPct val="90000"/>
              </a:lnSpc>
              <a:buFont typeface="+mj-lt"/>
              <a:buAutoNum type="arabicPeriod"/>
            </a:pPr>
            <a:r>
              <a:rPr lang="en-US" altLang="en-US" sz="2800" b="1" dirty="0" err="1">
                <a:cs typeface="Arial" pitchFamily="34" charset="0"/>
                <a:sym typeface="Symbol" pitchFamily="18" charset="2"/>
              </a:rPr>
              <a:t>Selecive</a:t>
            </a:r>
            <a:r>
              <a:rPr lang="en-US" altLang="en-US" sz="2800" b="1" dirty="0">
                <a:cs typeface="Arial" pitchFamily="34" charset="0"/>
                <a:sym typeface="Symbol" pitchFamily="18" charset="2"/>
              </a:rPr>
              <a:t>: </a:t>
            </a:r>
          </a:p>
          <a:p>
            <a:pPr marL="1657350" lvl="2" indent="-742950">
              <a:lnSpc>
                <a:spcPct val="90000"/>
              </a:lnSpc>
              <a:buFont typeface="Arial" charset="0"/>
              <a:buChar char="•"/>
            </a:pPr>
            <a:r>
              <a:rPr lang="en-US" altLang="en-US" sz="2800" b="1" dirty="0">
                <a:cs typeface="Arial" pitchFamily="34" charset="0"/>
                <a:sym typeface="Symbol" pitchFamily="18" charset="2"/>
              </a:rPr>
              <a:t>Atenolol. </a:t>
            </a:r>
          </a:p>
          <a:p>
            <a:pPr marL="1657350" lvl="2" indent="-742950">
              <a:lnSpc>
                <a:spcPct val="90000"/>
              </a:lnSpc>
              <a:buFont typeface="Arial" charset="0"/>
              <a:buChar char="•"/>
            </a:pPr>
            <a:r>
              <a:rPr lang="en-US" altLang="en-US" sz="2800" b="1" dirty="0" err="1">
                <a:cs typeface="Arial" pitchFamily="34" charset="0"/>
                <a:sym typeface="Symbol" pitchFamily="18" charset="2"/>
              </a:rPr>
              <a:t>Bisoprolol</a:t>
            </a:r>
            <a:r>
              <a:rPr lang="en-US" altLang="en-US" sz="2800" b="1" dirty="0">
                <a:cs typeface="Arial" pitchFamily="34" charset="0"/>
                <a:sym typeface="Symbol" pitchFamily="18" charset="2"/>
              </a:rPr>
              <a:t>. </a:t>
            </a:r>
          </a:p>
          <a:p>
            <a:pPr marL="1657350" lvl="2" indent="-742950">
              <a:lnSpc>
                <a:spcPct val="90000"/>
              </a:lnSpc>
              <a:buFont typeface="Arial" charset="0"/>
              <a:buChar char="•"/>
            </a:pPr>
            <a:r>
              <a:rPr lang="en-US" altLang="en-US" sz="2800" b="1" dirty="0" err="1">
                <a:cs typeface="Arial" pitchFamily="34" charset="0"/>
                <a:sym typeface="Symbol" pitchFamily="18" charset="2"/>
              </a:rPr>
              <a:t>Esmolol</a:t>
            </a:r>
            <a:r>
              <a:rPr lang="en-US" altLang="en-US" sz="2800" b="1" dirty="0">
                <a:cs typeface="Arial" pitchFamily="34" charset="0"/>
                <a:sym typeface="Symbol" pitchFamily="18" charset="2"/>
              </a:rPr>
              <a:t> </a:t>
            </a:r>
          </a:p>
          <a:p>
            <a:pPr marL="1657350" lvl="2" indent="-742950">
              <a:lnSpc>
                <a:spcPct val="90000"/>
              </a:lnSpc>
              <a:buFont typeface="Arial" charset="0"/>
              <a:buChar char="•"/>
            </a:pPr>
            <a:r>
              <a:rPr lang="en-US" altLang="en-US" sz="2800" b="1" dirty="0">
                <a:cs typeface="Arial" pitchFamily="34" charset="0"/>
                <a:sym typeface="Symbol" pitchFamily="18" charset="2"/>
              </a:rPr>
              <a:t>Metoprolol. </a:t>
            </a:r>
          </a:p>
          <a:p>
            <a:pPr marL="1200150" lvl="1" indent="-742950">
              <a:lnSpc>
                <a:spcPct val="90000"/>
              </a:lnSpc>
              <a:buFont typeface="+mj-lt"/>
              <a:buAutoNum type="arabicPeriod"/>
            </a:pPr>
            <a:r>
              <a:rPr lang="en-US" altLang="en-US" sz="2800" b="1" dirty="0">
                <a:cs typeface="Arial" pitchFamily="34" charset="0"/>
                <a:sym typeface="Symbol" pitchFamily="18" charset="2"/>
              </a:rPr>
              <a:t>Non-selective: </a:t>
            </a:r>
          </a:p>
          <a:p>
            <a:pPr marL="1657350" lvl="2" indent="-742950">
              <a:lnSpc>
                <a:spcPct val="90000"/>
              </a:lnSpc>
              <a:buFont typeface="Arial" charset="0"/>
              <a:buChar char="•"/>
            </a:pPr>
            <a:r>
              <a:rPr lang="en-US" altLang="en-US" sz="2800" b="1" dirty="0">
                <a:cs typeface="Arial" pitchFamily="34" charset="0"/>
                <a:sym typeface="Symbol" pitchFamily="18" charset="2"/>
              </a:rPr>
              <a:t>Propranolol. </a:t>
            </a:r>
          </a:p>
          <a:p>
            <a:pPr marL="1657350" lvl="2" indent="-742950">
              <a:lnSpc>
                <a:spcPct val="90000"/>
              </a:lnSpc>
              <a:buFont typeface="Arial" charset="0"/>
              <a:buChar char="•"/>
            </a:pPr>
            <a:r>
              <a:rPr lang="en-US" altLang="en-US" sz="2800" b="1" dirty="0" err="1">
                <a:cs typeface="Arial" pitchFamily="34" charset="0"/>
                <a:sym typeface="Symbol" pitchFamily="18" charset="2"/>
              </a:rPr>
              <a:t>Sotalol</a:t>
            </a:r>
            <a:r>
              <a:rPr lang="en-US" altLang="en-US" sz="2800" b="1" dirty="0">
                <a:cs typeface="Arial" pitchFamily="34" charset="0"/>
                <a:sym typeface="Symbol" pitchFamily="18" charset="2"/>
              </a:rPr>
              <a:t>. </a:t>
            </a:r>
          </a:p>
          <a:p>
            <a:pPr marL="1657350" lvl="2" indent="-742950">
              <a:lnSpc>
                <a:spcPct val="90000"/>
              </a:lnSpc>
              <a:buFont typeface="Arial" charset="0"/>
              <a:buChar char="•"/>
            </a:pPr>
            <a:r>
              <a:rPr lang="en-US" altLang="en-US" sz="2800" b="1" dirty="0" err="1">
                <a:cs typeface="Arial" pitchFamily="34" charset="0"/>
                <a:sym typeface="Symbol" pitchFamily="18" charset="2"/>
              </a:rPr>
              <a:t>Timolol</a:t>
            </a:r>
            <a:r>
              <a:rPr lang="en-US" altLang="en-US" sz="2800" b="1" dirty="0">
                <a:cs typeface="Arial" pitchFamily="34" charset="0"/>
                <a:sym typeface="Symbol" pitchFamily="18" charset="2"/>
              </a:rPr>
              <a:t>. </a:t>
            </a:r>
          </a:p>
          <a:p>
            <a:pPr marL="1200150" lvl="1" indent="-742950">
              <a:lnSpc>
                <a:spcPct val="90000"/>
              </a:lnSpc>
              <a:buFont typeface="+mj-lt"/>
              <a:buAutoNum type="arabicPeriod"/>
            </a:pPr>
            <a:r>
              <a:rPr lang="en-US" altLang="en-US" sz="2800" b="1" dirty="0">
                <a:cs typeface="Arial" pitchFamily="34" charset="0"/>
                <a:sym typeface="Symbol" pitchFamily="18" charset="2"/>
              </a:rPr>
              <a:t>Mixed blocking alpha and beta: </a:t>
            </a:r>
          </a:p>
          <a:p>
            <a:pPr marL="1657350" lvl="2" indent="-742950">
              <a:lnSpc>
                <a:spcPct val="90000"/>
              </a:lnSpc>
              <a:buFont typeface="Arial" charset="0"/>
              <a:buChar char="•"/>
            </a:pPr>
            <a:r>
              <a:rPr lang="en-US" altLang="en-US" sz="2800" b="1" dirty="0">
                <a:cs typeface="Arial" pitchFamily="34" charset="0"/>
                <a:sym typeface="Symbol" pitchFamily="18" charset="2"/>
              </a:rPr>
              <a:t>Labetalol. </a:t>
            </a:r>
          </a:p>
          <a:p>
            <a:pPr marL="1657350" lvl="2" indent="-742950">
              <a:lnSpc>
                <a:spcPct val="90000"/>
              </a:lnSpc>
              <a:buFont typeface="Arial" charset="0"/>
              <a:buChar char="•"/>
            </a:pPr>
            <a:r>
              <a:rPr lang="en-US" altLang="en-US" sz="2800" b="1" dirty="0">
                <a:cs typeface="Arial" pitchFamily="34" charset="0"/>
                <a:sym typeface="Symbol" pitchFamily="18" charset="2"/>
              </a:rPr>
              <a:t>Carvedilol. </a:t>
            </a:r>
            <a:endParaRPr lang="en-US" altLang="en-US" sz="2800" b="1" dirty="0">
              <a:sym typeface="Symbol" pitchFamily="18" charset="2"/>
            </a:endParaRPr>
          </a:p>
        </p:txBody>
      </p:sp>
    </p:spTree>
    <p:extLst>
      <p:ext uri="{BB962C8B-B14F-4D97-AF65-F5344CB8AC3E}">
        <p14:creationId xmlns:p14="http://schemas.microsoft.com/office/powerpoint/2010/main" val="1708161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60400" y="1041400"/>
            <a:ext cx="9017000" cy="9510296"/>
          </a:xfrm>
          <a:prstGeom prst="rect">
            <a:avLst/>
          </a:prstGeom>
        </p:spPr>
        <p:style>
          <a:lnRef idx="2">
            <a:schemeClr val="accent1"/>
          </a:lnRef>
          <a:fillRef idx="1">
            <a:schemeClr val="lt1"/>
          </a:fillRef>
          <a:effectRef idx="0">
            <a:schemeClr val="accent1"/>
          </a:effectRef>
          <a:fontRef idx="minor">
            <a:schemeClr val="dk1"/>
          </a:fontRef>
        </p:style>
        <p:txBody>
          <a:bodyPr wrap="square" numCol="1" rtlCol="0">
            <a:spAutoFit/>
          </a:bodyPr>
          <a:lstStyle/>
          <a:p>
            <a:pPr marL="571500" indent="-571500">
              <a:buFont typeface="Wingdings" charset="2"/>
              <a:buChar char="v"/>
            </a:pPr>
            <a:r>
              <a:rPr lang="en-US" sz="3600" dirty="0"/>
              <a:t>Most of the beta blockers are lipid soluble so: </a:t>
            </a:r>
          </a:p>
          <a:p>
            <a:pPr marL="1028700" lvl="1" indent="-571500">
              <a:buFont typeface="Arial" charset="0"/>
              <a:buChar char="•"/>
            </a:pPr>
            <a:r>
              <a:rPr lang="en-US" sz="3600" dirty="0"/>
              <a:t>Can cross BBB. </a:t>
            </a:r>
          </a:p>
          <a:p>
            <a:pPr marL="1028700" lvl="1" indent="-571500">
              <a:buFont typeface="Arial" charset="0"/>
              <a:buChar char="•"/>
            </a:pPr>
            <a:r>
              <a:rPr lang="en-US" sz="3600" dirty="0"/>
              <a:t>Can be taken orally. </a:t>
            </a:r>
          </a:p>
          <a:p>
            <a:pPr marL="1028700" lvl="1" indent="-571500">
              <a:buFont typeface="Arial" charset="0"/>
              <a:buChar char="•"/>
            </a:pPr>
            <a:r>
              <a:rPr lang="en-US" sz="3600" dirty="0"/>
              <a:t>Short half life. </a:t>
            </a:r>
          </a:p>
          <a:p>
            <a:pPr marL="1028700" lvl="1" indent="-571500">
              <a:buFont typeface="Arial" charset="0"/>
              <a:buChar char="•"/>
            </a:pPr>
            <a:r>
              <a:rPr lang="en-US" sz="3600" dirty="0"/>
              <a:t>High volume of distribution.</a:t>
            </a:r>
          </a:p>
          <a:p>
            <a:pPr marL="571500" indent="-571500">
              <a:buFont typeface="Wingdings" charset="2"/>
              <a:buChar char="Ø"/>
            </a:pPr>
            <a:r>
              <a:rPr lang="en-US" sz="3600" dirty="0"/>
              <a:t>These drugs are: </a:t>
            </a:r>
          </a:p>
          <a:p>
            <a:pPr lvl="1"/>
            <a:r>
              <a:rPr lang="en-US" sz="3600" dirty="0"/>
              <a:t>Metoprolol, Propranolol, </a:t>
            </a:r>
            <a:r>
              <a:rPr lang="en-US" sz="3600" dirty="0" err="1"/>
              <a:t>Timolol</a:t>
            </a:r>
            <a:r>
              <a:rPr lang="en-US" sz="3600" dirty="0"/>
              <a:t>, Labetalol, </a:t>
            </a:r>
            <a:r>
              <a:rPr lang="en-US" sz="3600" dirty="0" err="1"/>
              <a:t>Caredelol</a:t>
            </a:r>
            <a:r>
              <a:rPr lang="en-US" sz="3600" dirty="0"/>
              <a:t>. </a:t>
            </a:r>
          </a:p>
          <a:p>
            <a:pPr marL="571500" indent="-571500">
              <a:buFont typeface="Wingdings" charset="2"/>
              <a:buChar char="v"/>
            </a:pPr>
            <a:r>
              <a:rPr lang="en-US" sz="3600" dirty="0"/>
              <a:t>However, some of them are water soluble so: </a:t>
            </a:r>
          </a:p>
          <a:p>
            <a:pPr marL="1028700" lvl="1" indent="-571500">
              <a:buFont typeface="Arial" charset="0"/>
              <a:buChar char="•"/>
            </a:pPr>
            <a:r>
              <a:rPr lang="en-US" sz="3600" dirty="0"/>
              <a:t>Can’t cross BBB. </a:t>
            </a:r>
          </a:p>
          <a:p>
            <a:pPr marL="1028700" lvl="1" indent="-571500">
              <a:buFont typeface="Arial" charset="0"/>
              <a:buChar char="•"/>
            </a:pPr>
            <a:r>
              <a:rPr lang="en-US" sz="3600" dirty="0"/>
              <a:t>Can’t be taken orally. </a:t>
            </a:r>
          </a:p>
          <a:p>
            <a:pPr marL="1028700" lvl="1" indent="-571500">
              <a:buFont typeface="Arial" charset="0"/>
              <a:buChar char="•"/>
            </a:pPr>
            <a:r>
              <a:rPr lang="en-US" sz="3600" dirty="0"/>
              <a:t>Long half life. </a:t>
            </a:r>
          </a:p>
          <a:p>
            <a:pPr marL="1028700" lvl="1" indent="-571500">
              <a:buFont typeface="Arial" charset="0"/>
              <a:buChar char="•"/>
            </a:pPr>
            <a:r>
              <a:rPr lang="en-US" sz="3600" dirty="0"/>
              <a:t>Low volume of distribution. </a:t>
            </a:r>
          </a:p>
          <a:p>
            <a:pPr marL="571500" indent="-571500">
              <a:buFont typeface="Wingdings" charset="2"/>
              <a:buChar char="Ø"/>
            </a:pPr>
            <a:r>
              <a:rPr lang="en-US" sz="3600" dirty="0"/>
              <a:t>These drugs are: </a:t>
            </a:r>
          </a:p>
          <a:p>
            <a:pPr lvl="1"/>
            <a:r>
              <a:rPr lang="en-US" sz="3600" dirty="0"/>
              <a:t>Atenolol, </a:t>
            </a:r>
            <a:r>
              <a:rPr lang="en-US" sz="3600" dirty="0" err="1"/>
              <a:t>Bisoprolol</a:t>
            </a:r>
            <a:r>
              <a:rPr lang="en-US" sz="3600" dirty="0"/>
              <a:t>, </a:t>
            </a:r>
            <a:r>
              <a:rPr lang="en-US" sz="3600" dirty="0" err="1"/>
              <a:t>Esmolol</a:t>
            </a:r>
            <a:r>
              <a:rPr lang="en-US" sz="3600" dirty="0"/>
              <a:t>, </a:t>
            </a:r>
            <a:r>
              <a:rPr lang="en-US" sz="3600" dirty="0" err="1"/>
              <a:t>sotalol</a:t>
            </a:r>
            <a:r>
              <a:rPr lang="en-US" sz="3600" dirty="0"/>
              <a:t>. </a:t>
            </a:r>
          </a:p>
        </p:txBody>
      </p:sp>
      <p:sp>
        <p:nvSpPr>
          <p:cNvPr id="4" name="TextBox 3"/>
          <p:cNvSpPr txBox="1"/>
          <p:nvPr/>
        </p:nvSpPr>
        <p:spPr>
          <a:xfrm>
            <a:off x="11150600" y="1041400"/>
            <a:ext cx="11607800" cy="236988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3600" dirty="0"/>
              <a:t>Notes: </a:t>
            </a:r>
          </a:p>
          <a:p>
            <a:pPr marL="1028700" lvl="1" indent="-571500">
              <a:buFont typeface="Wingdings" charset="2"/>
              <a:buChar char="v"/>
            </a:pPr>
            <a:r>
              <a:rPr lang="en-US" sz="2800" dirty="0"/>
              <a:t>Most of them has a half life from 3 to 10 hours. Except ESMOLOL has a short half life which is about 10 minutes only.</a:t>
            </a:r>
          </a:p>
          <a:p>
            <a:pPr marL="1028700" lvl="1" indent="-571500">
              <a:buFont typeface="Wingdings" charset="2"/>
              <a:buChar char="v"/>
            </a:pPr>
            <a:r>
              <a:rPr lang="en-US" sz="2800" dirty="0" err="1"/>
              <a:t>Esmolol</a:t>
            </a:r>
            <a:r>
              <a:rPr lang="en-US" sz="2800" dirty="0"/>
              <a:t> should be given intravenously. </a:t>
            </a:r>
          </a:p>
          <a:p>
            <a:pPr marL="1028700" lvl="1" indent="-571500">
              <a:buFont typeface="Wingdings" charset="2"/>
              <a:buChar char="v"/>
            </a:pPr>
            <a:r>
              <a:rPr lang="en-US" sz="2800" dirty="0"/>
              <a:t>Most of them are metabolized by the liver and excreted in urine. </a:t>
            </a:r>
          </a:p>
        </p:txBody>
      </p:sp>
      <p:sp>
        <p:nvSpPr>
          <p:cNvPr id="5" name="TextBox 4"/>
          <p:cNvSpPr txBox="1"/>
          <p:nvPr/>
        </p:nvSpPr>
        <p:spPr>
          <a:xfrm>
            <a:off x="11150600" y="4704348"/>
            <a:ext cx="11607800" cy="6247864"/>
          </a:xfrm>
          <a:prstGeom prst="rect">
            <a:avLst/>
          </a:prstGeom>
          <a:noFill/>
        </p:spPr>
        <p:txBody>
          <a:bodyPr wrap="square" rtlCol="0">
            <a:spAutoFit/>
          </a:bodyPr>
          <a:lstStyle/>
          <a:p>
            <a:pPr marL="571500" indent="-571500">
              <a:buFont typeface="Arial" charset="0"/>
              <a:buChar char="•"/>
            </a:pPr>
            <a:r>
              <a:rPr lang="en-US" sz="4000" dirty="0">
                <a:solidFill>
                  <a:srgbClr val="FF0000"/>
                </a:solidFill>
              </a:rPr>
              <a:t>Those are the basic concepts of beta adrenergic blockers.</a:t>
            </a:r>
          </a:p>
          <a:p>
            <a:pPr marL="571500" indent="-571500">
              <a:buFont typeface="Arial" charset="0"/>
              <a:buChar char="•"/>
            </a:pPr>
            <a:r>
              <a:rPr lang="en-US" sz="4000" dirty="0">
                <a:solidFill>
                  <a:srgbClr val="FF0000"/>
                </a:solidFill>
              </a:rPr>
              <a:t>Now you should try to remember each organ and the receptor found there, then the action of each. </a:t>
            </a:r>
          </a:p>
          <a:p>
            <a:pPr marL="571500" indent="-571500">
              <a:buFont typeface="Arial" charset="0"/>
              <a:buChar char="•"/>
            </a:pPr>
            <a:r>
              <a:rPr lang="en-US" sz="4000" dirty="0">
                <a:solidFill>
                  <a:srgbClr val="FF0000"/>
                </a:solidFill>
              </a:rPr>
              <a:t>After that reverse the action of the receptor and that will be the action of blocking it by the drugs found in this lecture. </a:t>
            </a:r>
          </a:p>
          <a:p>
            <a:pPr marL="571500" indent="-571500">
              <a:buFont typeface="Arial" charset="0"/>
              <a:buChar char="•"/>
            </a:pPr>
            <a:r>
              <a:rPr lang="en-US" sz="4000" dirty="0">
                <a:solidFill>
                  <a:srgbClr val="FF0000"/>
                </a:solidFill>
              </a:rPr>
              <a:t>However, you should know the ADRs and contraindication from the action of the receptor and the drug acting on it. </a:t>
            </a:r>
          </a:p>
        </p:txBody>
      </p:sp>
    </p:spTree>
    <p:extLst>
      <p:ext uri="{BB962C8B-B14F-4D97-AF65-F5344CB8AC3E}">
        <p14:creationId xmlns:p14="http://schemas.microsoft.com/office/powerpoint/2010/main" val="1915165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7"/>
          <p:cNvGraphicFramePr>
            <a:graphicFrameLocks noGrp="1"/>
          </p:cNvGraphicFramePr>
          <p:nvPr>
            <p:extLst>
              <p:ext uri="{D42A27DB-BD31-4B8C-83A1-F6EECF244321}">
                <p14:modId xmlns:p14="http://schemas.microsoft.com/office/powerpoint/2010/main" val="623395476"/>
              </p:ext>
            </p:extLst>
          </p:nvPr>
        </p:nvGraphicFramePr>
        <p:xfrm>
          <a:off x="0" y="0"/>
          <a:ext cx="23766463" cy="11909503"/>
        </p:xfrm>
        <a:graphic>
          <a:graphicData uri="http://schemas.openxmlformats.org/drawingml/2006/table">
            <a:tbl>
              <a:tblPr>
                <a:tableStyleId>{7DF18680-E054-41AD-8BC1-D1AEF772440D}</a:tableStyleId>
              </a:tblPr>
              <a:tblGrid>
                <a:gridCol w="5002130">
                  <a:extLst>
                    <a:ext uri="{9D8B030D-6E8A-4147-A177-3AD203B41FA5}">
                      <a16:colId xmlns:a16="http://schemas.microsoft.com/office/drawing/2014/main" val="20000"/>
                    </a:ext>
                  </a:extLst>
                </a:gridCol>
                <a:gridCol w="5213725">
                  <a:extLst>
                    <a:ext uri="{9D8B030D-6E8A-4147-A177-3AD203B41FA5}">
                      <a16:colId xmlns:a16="http://schemas.microsoft.com/office/drawing/2014/main" val="20001"/>
                    </a:ext>
                  </a:extLst>
                </a:gridCol>
                <a:gridCol w="13550608">
                  <a:extLst>
                    <a:ext uri="{9D8B030D-6E8A-4147-A177-3AD203B41FA5}">
                      <a16:colId xmlns:a16="http://schemas.microsoft.com/office/drawing/2014/main" val="20002"/>
                    </a:ext>
                  </a:extLst>
                </a:gridCol>
              </a:tblGrid>
              <a:tr h="1109819">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4800" b="1" u="none" strike="noStrike" cap="none" normalizeH="0" baseline="0" dirty="0">
                          <a:ln>
                            <a:noFill/>
                          </a:ln>
                          <a:effectLst/>
                        </a:rPr>
                        <a:t>Drug </a:t>
                      </a:r>
                      <a:endParaRPr kumimoji="0" lang="en-US" altLang="x-none" sz="4800" b="1" i="1"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4800" b="1" u="none" strike="noStrike" cap="none" normalizeH="0" baseline="0" dirty="0">
                          <a:ln>
                            <a:noFill/>
                          </a:ln>
                          <a:effectLst/>
                        </a:rPr>
                        <a:t>features</a:t>
                      </a:r>
                      <a:endParaRPr kumimoji="0" lang="el-GR" altLang="x-none" sz="4800" b="1" i="1"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4800" b="1" u="none" strike="noStrike" cap="none" normalizeH="0" baseline="0" dirty="0">
                          <a:ln>
                            <a:noFill/>
                          </a:ln>
                          <a:effectLst/>
                        </a:rPr>
                        <a:t>Uses </a:t>
                      </a:r>
                      <a:endParaRPr kumimoji="0" lang="en-US" altLang="x-none" sz="4800" b="1" i="1"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0"/>
                  </a:ext>
                </a:extLst>
              </a:tr>
              <a:tr h="801802">
                <a:tc rowSpan="3">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Propranolol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rowSpan="3">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Non-selective.</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1, </a:t>
                      </a: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2 </a:t>
                      </a:r>
                      <a:r>
                        <a:rPr kumimoji="0" lang="en-US" altLang="x-none" sz="2400" u="none" strike="noStrike" cap="none" normalizeH="0" baseline="0" dirty="0">
                          <a:ln>
                            <a:noFill/>
                          </a:ln>
                          <a:effectLst/>
                        </a:rPr>
                        <a:t>blocker.</a:t>
                      </a:r>
                      <a:endParaRPr kumimoji="0" lang="el-GR" altLang="x-none" sz="2400" b="1" u="none" strike="noStrike" cap="none" normalizeH="0" baseline="0" dirty="0">
                        <a:ln>
                          <a:noFill/>
                        </a:ln>
                        <a:solidFill>
                          <a:schemeClr val="tx1"/>
                        </a:solidFill>
                        <a:effectLst/>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Migraine prophylaxis.</a:t>
                      </a:r>
                      <a:endParaRPr kumimoji="0" lang="en-US" altLang="x-none" sz="2400" b="1" u="none" strike="noStrike" cap="none" normalizeH="0" baseline="0" dirty="0">
                        <a:ln>
                          <a:noFill/>
                        </a:ln>
                        <a:effectLst/>
                      </a:endParaRPr>
                    </a:p>
                  </a:txBody>
                  <a:tcPr marT="45712" marB="45712" anchor="ctr" horzOverflow="overflow"/>
                </a:tc>
                <a:extLst>
                  <a:ext uri="{0D108BD9-81ED-4DB2-BD59-A6C34878D82A}">
                    <a16:rowId xmlns:a16="http://schemas.microsoft.com/office/drawing/2014/main" val="10001"/>
                  </a:ext>
                </a:extLst>
              </a:tr>
              <a:tr h="801802">
                <a:tc vMerge="1">
                  <a:txBody>
                    <a:bodyPr/>
                    <a:lstStyle/>
                    <a:p>
                      <a:endParaRPr lang="en-US"/>
                    </a:p>
                  </a:txBody>
                  <a:tcPr/>
                </a:tc>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Hyperthyroidism (thyrotoxicosis).</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2"/>
                  </a:ext>
                </a:extLst>
              </a:tr>
              <a:tr h="801802">
                <a:tc vMerge="1">
                  <a:txBody>
                    <a:bodyPr/>
                    <a:lstStyle/>
                    <a:p>
                      <a:endParaRPr lang="en-US"/>
                    </a:p>
                  </a:txBody>
                  <a:tcPr/>
                </a:tc>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Relieve anxiety (specially social and performance types).</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3"/>
                  </a:ext>
                </a:extLst>
              </a:tr>
              <a:tr h="1070719">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Timolol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Non-selective.</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1, </a:t>
                      </a: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2 </a:t>
                      </a:r>
                      <a:r>
                        <a:rPr kumimoji="0" lang="en-US" altLang="x-none" sz="2400" u="none" strike="noStrike" cap="none" normalizeH="0" baseline="0" dirty="0">
                          <a:ln>
                            <a:noFill/>
                          </a:ln>
                          <a:effectLst/>
                        </a:rPr>
                        <a:t>blocker.</a:t>
                      </a:r>
                      <a:endParaRPr kumimoji="0" lang="el-GR" altLang="x-none" sz="2400" b="1" i="0" u="none" strike="noStrike" cap="none" normalizeH="0" baseline="0" dirty="0">
                        <a:ln>
                          <a:noFill/>
                        </a:ln>
                        <a:solidFill>
                          <a:srgbClr val="C00000"/>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Glaucoma.</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4"/>
                  </a:ext>
                </a:extLst>
              </a:tr>
              <a:tr h="831462">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Atenolol</a:t>
                      </a:r>
                      <a:endParaRPr kumimoji="0" lang="en-US" altLang="x-none" sz="2400" b="1" u="none" strike="noStrike" cap="none" normalizeH="0" baseline="0" dirty="0">
                        <a:ln>
                          <a:noFill/>
                        </a:ln>
                        <a:effectLst/>
                      </a:endParaRPr>
                    </a:p>
                  </a:txBody>
                  <a:tcPr marT="45712" marB="45712" anchor="ctr" horzOverflow="overflow"/>
                </a:tc>
                <a:tc rowSpan="4">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Selective .</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1</a:t>
                      </a:r>
                      <a:r>
                        <a:rPr kumimoji="0" lang="en-US" altLang="x-none" sz="2400" u="none" strike="noStrike" cap="none" normalizeH="0" baseline="0" dirty="0">
                          <a:ln>
                            <a:noFill/>
                          </a:ln>
                          <a:effectLst/>
                        </a:rPr>
                        <a:t> blocker.</a:t>
                      </a:r>
                      <a:endParaRPr kumimoji="0" lang="en-US" altLang="x-none" sz="2400" b="1" i="0" u="none" strike="noStrike" cap="none" normalizeH="0" baseline="0" dirty="0">
                        <a:ln>
                          <a:noFill/>
                        </a:ln>
                        <a:solidFill>
                          <a:srgbClr val="C00000"/>
                        </a:solidFill>
                        <a:effectLst/>
                        <a:latin typeface="Times New Roman" charset="0"/>
                        <a:ea typeface="Times New Roman" charset="0"/>
                        <a:cs typeface="Times New Roman" charset="0"/>
                      </a:endParaRPr>
                    </a:p>
                  </a:txBody>
                  <a:tcPr marT="45712" marB="45712" anchor="ctr" horzOverflow="overflow"/>
                </a:tc>
                <a:tc rowSpan="2">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Myocardial infarction.</a:t>
                      </a:r>
                      <a:endParaRPr kumimoji="0" lang="en-US" altLang="x-none" sz="2400" b="1" u="none" strike="noStrike" cap="none" normalizeH="0" baseline="0" dirty="0">
                        <a:ln>
                          <a:noFill/>
                        </a:ln>
                        <a:effectLst/>
                      </a:endParaRPr>
                    </a:p>
                  </a:txBody>
                  <a:tcPr marT="45712" marB="45712" anchor="ctr" horzOverflow="overflow"/>
                </a:tc>
                <a:extLst>
                  <a:ext uri="{0D108BD9-81ED-4DB2-BD59-A6C34878D82A}">
                    <a16:rowId xmlns:a16="http://schemas.microsoft.com/office/drawing/2014/main" val="10005"/>
                  </a:ext>
                </a:extLst>
              </a:tr>
              <a:tr h="415731">
                <a:tc rowSpan="2">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bisoprolol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415731">
                <a:tc vMerge="1">
                  <a:txBody>
                    <a:bodyPr/>
                    <a:lstStyle/>
                    <a:p>
                      <a:endParaRPr lang="en-US"/>
                    </a:p>
                  </a:txBody>
                  <a:tcPr/>
                </a:tc>
                <a:tc v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Hypertension.</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7"/>
                  </a:ext>
                </a:extLst>
              </a:tr>
              <a:tr h="831462">
                <a:tc>
                  <a:txBody>
                    <a:body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defRPr/>
                      </a:pPr>
                      <a:r>
                        <a:rPr kumimoji="0" lang="en-US" altLang="x-none" sz="2400" u="none" strike="noStrike" cap="none" normalizeH="0" baseline="0" dirty="0">
                          <a:ln>
                            <a:noFill/>
                          </a:ln>
                          <a:effectLst/>
                        </a:rPr>
                        <a:t>Metoprolol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8"/>
                  </a:ext>
                </a:extLst>
              </a:tr>
              <a:tr h="1538511">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Esmolol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Selective.</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Β</a:t>
                      </a:r>
                      <a:r>
                        <a:rPr kumimoji="0" lang="en-US" altLang="x-none" sz="2400" u="none" strike="noStrike" cap="none" normalizeH="0" baseline="-25000" dirty="0">
                          <a:ln>
                            <a:noFill/>
                          </a:ln>
                          <a:effectLst/>
                        </a:rPr>
                        <a:t>1</a:t>
                      </a:r>
                      <a:r>
                        <a:rPr kumimoji="0" lang="en-US" altLang="x-none" sz="2400" u="none" strike="noStrike" cap="none" normalizeH="0" baseline="0" dirty="0">
                          <a:ln>
                            <a:noFill/>
                          </a:ln>
                          <a:effectLst/>
                        </a:rPr>
                        <a:t> blocker.</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Ultra short acting.</a:t>
                      </a:r>
                      <a:endParaRPr kumimoji="0" lang="en-US" altLang="x-none" sz="2400" b="1" i="0" u="none" strike="noStrike" cap="none" normalizeH="0" baseline="0" dirty="0">
                        <a:ln>
                          <a:noFill/>
                        </a:ln>
                        <a:solidFill>
                          <a:srgbClr val="0000FF"/>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Cardiac arrhythmia. </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09"/>
                  </a:ext>
                </a:extLst>
              </a:tr>
              <a:tr h="1674204">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Carvedilol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Non selective.</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α</a:t>
                      </a:r>
                      <a:r>
                        <a:rPr kumimoji="0" lang="en-US" altLang="x-none" sz="2400" u="none" strike="noStrike" cap="none" normalizeH="0" baseline="0" dirty="0">
                          <a:ln>
                            <a:noFill/>
                          </a:ln>
                          <a:effectLst/>
                        </a:rPr>
                        <a:t>, B blocker.</a:t>
                      </a:r>
                      <a:endParaRPr kumimoji="0" lang="en-US" altLang="x-none" sz="2400" b="1" i="0" u="none" strike="noStrike" cap="none" normalizeH="0" baseline="0" dirty="0">
                        <a:ln>
                          <a:noFill/>
                        </a:ln>
                        <a:solidFill>
                          <a:srgbClr val="C00000"/>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Congestive heart failure.</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10"/>
                  </a:ext>
                </a:extLst>
              </a:tr>
              <a:tr h="808229">
                <a:tc rowSpan="2">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2000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Labetalol</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tc rowSpan="2">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n-US" altLang="x-none" sz="2400" u="none" strike="noStrike" cap="none" normalizeH="0" baseline="0" dirty="0">
                          <a:ln>
                            <a:noFill/>
                          </a:ln>
                          <a:effectLst/>
                        </a:rPr>
                        <a:t>Non-selective.</a:t>
                      </a:r>
                    </a:p>
                    <a:p>
                      <a:pPr marL="342900" marR="0" lvl="0" indent="-342900" algn="l" defTabSz="914400" rtl="0" eaLnBrk="0" fontAlgn="base" latinLnBrk="0" hangingPunct="0">
                        <a:lnSpc>
                          <a:spcPct val="100000"/>
                        </a:lnSpc>
                        <a:spcBef>
                          <a:spcPct val="20000"/>
                        </a:spcBef>
                        <a:spcAft>
                          <a:spcPct val="0"/>
                        </a:spcAft>
                        <a:buClr>
                          <a:schemeClr val="folHlink"/>
                        </a:buClr>
                        <a:buSzPct val="60000"/>
                        <a:buFont typeface="Arial" charset="0"/>
                        <a:buChar char="•"/>
                        <a:tabLst/>
                      </a:pPr>
                      <a:r>
                        <a:rPr kumimoji="0" lang="el-GR" altLang="x-none" sz="2400" u="none" strike="noStrike" cap="none" normalizeH="0" baseline="0" dirty="0">
                          <a:ln>
                            <a:noFill/>
                          </a:ln>
                          <a:effectLst/>
                        </a:rPr>
                        <a:t>α</a:t>
                      </a:r>
                      <a:r>
                        <a:rPr kumimoji="0" lang="en-US" altLang="x-none" sz="2400" u="none" strike="noStrike" cap="none" normalizeH="0" baseline="0" dirty="0">
                          <a:ln>
                            <a:noFill/>
                          </a:ln>
                          <a:effectLst/>
                        </a:rPr>
                        <a:t>, B blocker.</a:t>
                      </a:r>
                      <a:endParaRPr kumimoji="0" lang="en-US" altLang="x-none" sz="2400" b="1" i="0" u="none" strike="noStrike" cap="none" normalizeH="0" baseline="0" dirty="0">
                        <a:ln>
                          <a:noFill/>
                        </a:ln>
                        <a:solidFill>
                          <a:srgbClr val="C00000"/>
                        </a:solidFill>
                        <a:effectLst/>
                        <a:latin typeface="Times New Roman" charset="0"/>
                        <a:ea typeface="Times New Roman" charset="0"/>
                        <a:cs typeface="Times New Roman" charset="0"/>
                      </a:endParaRPr>
                    </a:p>
                  </a:txBody>
                  <a:tcPr marT="45712" marB="45712" anchor="ctr" horzOverflow="overflow"/>
                </a:tc>
                <a:tc>
                  <a:txBody>
                    <a:bodyPr/>
                    <a:lstStyle>
                      <a:lvl1pPr algn="r" rtl="1">
                        <a:spcBef>
                          <a:spcPct val="20000"/>
                        </a:spcBef>
                        <a:buFont typeface="Arial" charset="0"/>
                        <a:defRPr sz="2800">
                          <a:solidFill>
                            <a:schemeClr val="tx1"/>
                          </a:solidFill>
                          <a:latin typeface="Calibri" charset="0"/>
                        </a:defRPr>
                      </a:lvl1pPr>
                      <a:lvl2pPr marL="742950" indent="-285750" algn="r" rtl="1">
                        <a:spcBef>
                          <a:spcPct val="20000"/>
                        </a:spcBef>
                        <a:buFont typeface="Arial" charset="0"/>
                        <a:defRPr sz="2400">
                          <a:solidFill>
                            <a:schemeClr val="tx1"/>
                          </a:solidFill>
                          <a:latin typeface="Calibri" charset="0"/>
                        </a:defRPr>
                      </a:lvl2pPr>
                      <a:lvl3pPr marL="1143000" indent="-228600" algn="r" rtl="1">
                        <a:spcBef>
                          <a:spcPct val="20000"/>
                        </a:spcBef>
                        <a:buFont typeface="Arial" charset="0"/>
                        <a:defRPr sz="2000">
                          <a:solidFill>
                            <a:schemeClr val="tx1"/>
                          </a:solidFill>
                          <a:latin typeface="Calibri" charset="0"/>
                        </a:defRPr>
                      </a:lvl3pPr>
                      <a:lvl4pPr marL="1600200" indent="-228600" algn="r" rtl="1">
                        <a:spcBef>
                          <a:spcPct val="20000"/>
                        </a:spcBef>
                        <a:buFont typeface="Arial" charset="0"/>
                        <a:defRPr>
                          <a:solidFill>
                            <a:schemeClr val="tx1"/>
                          </a:solidFill>
                          <a:latin typeface="Calibri" charset="0"/>
                        </a:defRPr>
                      </a:lvl4pPr>
                      <a:lvl5pPr marL="2057400" indent="-228600" algn="r" rtl="1">
                        <a:spcBef>
                          <a:spcPct val="20000"/>
                        </a:spcBef>
                        <a:buFont typeface="Arial" charset="0"/>
                        <a:defRPr>
                          <a:solidFill>
                            <a:schemeClr val="tx1"/>
                          </a:solidFill>
                          <a:latin typeface="Calibri" charset="0"/>
                        </a:defRPr>
                      </a:lvl5pPr>
                      <a:lvl6pPr marL="2514600" indent="-228600" algn="r" rtl="1" eaLnBrk="0" fontAlgn="base" hangingPunct="0">
                        <a:spcBef>
                          <a:spcPct val="20000"/>
                        </a:spcBef>
                        <a:spcAft>
                          <a:spcPct val="0"/>
                        </a:spcAft>
                        <a:buFont typeface="Arial" charset="0"/>
                        <a:defRPr>
                          <a:solidFill>
                            <a:schemeClr val="tx1"/>
                          </a:solidFill>
                          <a:latin typeface="Calibri" charset="0"/>
                        </a:defRPr>
                      </a:lvl6pPr>
                      <a:lvl7pPr marL="2971800" indent="-228600" algn="r" rtl="1" eaLnBrk="0" fontAlgn="base" hangingPunct="0">
                        <a:spcBef>
                          <a:spcPct val="20000"/>
                        </a:spcBef>
                        <a:spcAft>
                          <a:spcPct val="0"/>
                        </a:spcAft>
                        <a:buFont typeface="Arial" charset="0"/>
                        <a:defRPr>
                          <a:solidFill>
                            <a:schemeClr val="tx1"/>
                          </a:solidFill>
                          <a:latin typeface="Calibri" charset="0"/>
                        </a:defRPr>
                      </a:lvl7pPr>
                      <a:lvl8pPr marL="3429000" indent="-228600" algn="r" rtl="1" eaLnBrk="0" fontAlgn="base" hangingPunct="0">
                        <a:spcBef>
                          <a:spcPct val="20000"/>
                        </a:spcBef>
                        <a:spcAft>
                          <a:spcPct val="0"/>
                        </a:spcAft>
                        <a:buFont typeface="Arial" charset="0"/>
                        <a:defRPr>
                          <a:solidFill>
                            <a:schemeClr val="tx1"/>
                          </a:solidFill>
                          <a:latin typeface="Calibri" charset="0"/>
                        </a:defRPr>
                      </a:lvl8pPr>
                      <a:lvl9pPr marL="3886200" indent="-228600" algn="r" rtl="1" eaLnBrk="0" fontAlgn="base" hangingPunct="0">
                        <a:spcBef>
                          <a:spcPct val="20000"/>
                        </a:spcBef>
                        <a:spcAft>
                          <a:spcPct val="0"/>
                        </a:spcAft>
                        <a:buFont typeface="Arial" charset="0"/>
                        <a:defRPr>
                          <a:solidFill>
                            <a:schemeClr val="tx1"/>
                          </a:solidFill>
                          <a:latin typeface="Calibri" charset="0"/>
                        </a:defRPr>
                      </a:lvl9p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Hypertension in pregnancy.</a:t>
                      </a:r>
                      <a:endParaRPr kumimoji="0" lang="en-US" altLang="x-none" sz="2400" b="1" u="none" strike="noStrike" cap="none" normalizeH="0" baseline="0" dirty="0">
                        <a:ln>
                          <a:noFill/>
                        </a:ln>
                        <a:effectLst/>
                      </a:endParaRPr>
                    </a:p>
                  </a:txBody>
                  <a:tcPr marT="45712" marB="45712" anchor="ctr" horzOverflow="overflow"/>
                </a:tc>
                <a:extLst>
                  <a:ext uri="{0D108BD9-81ED-4DB2-BD59-A6C34878D82A}">
                    <a16:rowId xmlns:a16="http://schemas.microsoft.com/office/drawing/2014/main" val="10011"/>
                  </a:ext>
                </a:extLst>
              </a:tr>
              <a:tr h="808229">
                <a:tc vMerge="1">
                  <a:txBody>
                    <a:bodyPr/>
                    <a:lstStyle/>
                    <a:p>
                      <a:endParaRPr lang="en-US"/>
                    </a:p>
                  </a:txBody>
                  <a:tcPr/>
                </a:tc>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
                          <a:schemeClr val="folHlink"/>
                        </a:buClr>
                        <a:buSzPct val="60000"/>
                        <a:buFont typeface="Wingdings" charset="2"/>
                        <a:buNone/>
                        <a:tabLst/>
                      </a:pPr>
                      <a:r>
                        <a:rPr kumimoji="0" lang="en-US" altLang="x-none" sz="2400" u="none" strike="noStrike" cap="none" normalizeH="0" baseline="0" dirty="0">
                          <a:ln>
                            <a:noFill/>
                          </a:ln>
                          <a:effectLst/>
                        </a:rPr>
                        <a:t>Hypertension emergency.</a:t>
                      </a:r>
                      <a:endParaRPr kumimoji="0" lang="en-US" altLang="x-none" sz="2400" b="1" i="0" u="none" strike="noStrike" cap="none" normalizeH="0" baseline="0" dirty="0">
                        <a:ln>
                          <a:noFill/>
                        </a:ln>
                        <a:solidFill>
                          <a:schemeClr val="tx1"/>
                        </a:solidFill>
                        <a:effectLst/>
                        <a:latin typeface="Times New Roman" charset="0"/>
                        <a:ea typeface="Times New Roman" charset="0"/>
                        <a:cs typeface="Times New Roman" charset="0"/>
                      </a:endParaRPr>
                    </a:p>
                  </a:txBody>
                  <a:tcPr marT="45712" marB="45712" anchor="ctr" horzOverflow="overflow"/>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51016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2"/>
          <p:cNvSpPr txBox="1"/>
          <p:nvPr/>
        </p:nvSpPr>
        <p:spPr>
          <a:xfrm>
            <a:off x="330199" y="989240"/>
            <a:ext cx="23766463" cy="1323439"/>
          </a:xfrm>
          <a:prstGeom prst="rect">
            <a:avLst/>
          </a:prstGeom>
          <a:noFill/>
        </p:spPr>
        <p:txBody>
          <a:bodyPr wrap="square" rtlCol="1">
            <a:spAutoFit/>
          </a:bodyPr>
          <a:lstStyle/>
          <a:p>
            <a:r>
              <a:rPr lang="en-US" sz="4000" dirty="0"/>
              <a:t>A 49 years old diabetic patient was brought to the emergency because he is in hypoglycemia coma, after taking history the patient is diabetic and has hypertension and the doctor prescript to him a drug for his hypertension. </a:t>
            </a:r>
          </a:p>
        </p:txBody>
      </p:sp>
      <p:sp>
        <p:nvSpPr>
          <p:cNvPr id="3" name="TextBox 2"/>
          <p:cNvSpPr txBox="1"/>
          <p:nvPr/>
        </p:nvSpPr>
        <p:spPr>
          <a:xfrm>
            <a:off x="10814538" y="0"/>
            <a:ext cx="8968154" cy="1015663"/>
          </a:xfrm>
          <a:prstGeom prst="rect">
            <a:avLst/>
          </a:prstGeom>
          <a:noFill/>
        </p:spPr>
        <p:txBody>
          <a:bodyPr wrap="square" rtlCol="0">
            <a:spAutoFit/>
          </a:bodyPr>
          <a:lstStyle/>
          <a:p>
            <a:r>
              <a:rPr lang="en-US" sz="6000" b="1" dirty="0">
                <a:solidFill>
                  <a:srgbClr val="0070C0"/>
                </a:solidFill>
              </a:rPr>
              <a:t>SAQ</a:t>
            </a:r>
          </a:p>
        </p:txBody>
      </p:sp>
      <p:sp>
        <p:nvSpPr>
          <p:cNvPr id="4" name="مربع نص 3"/>
          <p:cNvSpPr txBox="1"/>
          <p:nvPr/>
        </p:nvSpPr>
        <p:spPr>
          <a:xfrm>
            <a:off x="508000" y="3301919"/>
            <a:ext cx="15931661" cy="6709529"/>
          </a:xfrm>
          <a:prstGeom prst="rect">
            <a:avLst/>
          </a:prstGeom>
          <a:noFill/>
        </p:spPr>
        <p:txBody>
          <a:bodyPr wrap="square" rtlCol="1">
            <a:spAutoFit/>
          </a:bodyPr>
          <a:lstStyle/>
          <a:p>
            <a:r>
              <a:rPr lang="en-US" sz="3600" b="1" i="1" u="sng" dirty="0">
                <a:solidFill>
                  <a:schemeClr val="accent1">
                    <a:lumMod val="75000"/>
                  </a:schemeClr>
                </a:solidFill>
              </a:rPr>
              <a:t>Q1: What is the most likely drug the doctor prescript in this case ?</a:t>
            </a:r>
          </a:p>
          <a:p>
            <a:pPr defTabSz="1333500">
              <a:lnSpc>
                <a:spcPct val="90000"/>
              </a:lnSpc>
              <a:spcAft>
                <a:spcPct val="35000"/>
              </a:spcAft>
              <a:defRPr/>
            </a:pPr>
            <a:r>
              <a:rPr lang="en-US" sz="1200" dirty="0" err="1">
                <a:solidFill>
                  <a:schemeClr val="bg1">
                    <a:lumMod val="50000"/>
                  </a:schemeClr>
                </a:solidFill>
              </a:rPr>
              <a:t>Propanolol</a:t>
            </a:r>
            <a:r>
              <a:rPr lang="en-US" sz="1200" dirty="0">
                <a:solidFill>
                  <a:schemeClr val="bg1">
                    <a:lumMod val="50000"/>
                  </a:schemeClr>
                </a:solidFill>
              </a:rPr>
              <a:t>.</a:t>
            </a:r>
          </a:p>
          <a:p>
            <a:endParaRPr lang="en-US" sz="1600" dirty="0">
              <a:solidFill>
                <a:schemeClr val="accent1">
                  <a:lumMod val="75000"/>
                </a:schemeClr>
              </a:solidFill>
            </a:endParaRPr>
          </a:p>
          <a:p>
            <a:r>
              <a:rPr lang="en-US" sz="3600" b="1" i="1" u="sng" dirty="0">
                <a:solidFill>
                  <a:schemeClr val="accent1">
                    <a:lumMod val="75000"/>
                  </a:schemeClr>
                </a:solidFill>
              </a:rPr>
              <a:t>Q2: Which type of adrenoceptor does it act on ?</a:t>
            </a:r>
          </a:p>
          <a:p>
            <a:pPr defTabSz="1333500">
              <a:lnSpc>
                <a:spcPct val="90000"/>
              </a:lnSpc>
              <a:spcAft>
                <a:spcPct val="35000"/>
              </a:spcAft>
              <a:defRPr/>
            </a:pPr>
            <a:r>
              <a:rPr lang="en-US" sz="1200" dirty="0">
                <a:solidFill>
                  <a:schemeClr val="bg1">
                    <a:lumMod val="50000"/>
                  </a:schemeClr>
                </a:solidFill>
              </a:rPr>
              <a:t>Non selective beta antagonist. </a:t>
            </a:r>
          </a:p>
          <a:p>
            <a:pPr defTabSz="1333500">
              <a:lnSpc>
                <a:spcPct val="90000"/>
              </a:lnSpc>
              <a:spcAft>
                <a:spcPct val="35000"/>
              </a:spcAft>
              <a:defRPr/>
            </a:pPr>
            <a:endParaRPr lang="en-TT" sz="1600" dirty="0">
              <a:solidFill>
                <a:schemeClr val="accent1">
                  <a:lumMod val="75000"/>
                </a:schemeClr>
              </a:solidFill>
            </a:endParaRPr>
          </a:p>
          <a:p>
            <a:r>
              <a:rPr lang="en-US" sz="3600" b="1" i="1" u="sng" dirty="0">
                <a:solidFill>
                  <a:schemeClr val="accent1">
                    <a:lumMod val="75000"/>
                  </a:schemeClr>
                </a:solidFill>
              </a:rPr>
              <a:t>Q3: What is the mechanism of action ?</a:t>
            </a:r>
          </a:p>
          <a:p>
            <a:r>
              <a:rPr lang="en-US" sz="1200" dirty="0">
                <a:solidFill>
                  <a:schemeClr val="bg1">
                    <a:lumMod val="50000"/>
                  </a:schemeClr>
                </a:solidFill>
              </a:rPr>
              <a:t>Block all type of beta receptor (B1 &amp; B2 &amp; B3) .</a:t>
            </a:r>
          </a:p>
          <a:p>
            <a:endParaRPr lang="en-US" sz="1600" dirty="0">
              <a:solidFill>
                <a:schemeClr val="accent1">
                  <a:lumMod val="75000"/>
                </a:schemeClr>
              </a:solidFill>
            </a:endParaRPr>
          </a:p>
          <a:p>
            <a:r>
              <a:rPr lang="en-US" sz="3600" b="1" i="1" u="sng" dirty="0">
                <a:solidFill>
                  <a:schemeClr val="accent1">
                    <a:lumMod val="75000"/>
                  </a:schemeClr>
                </a:solidFill>
              </a:rPr>
              <a:t>Q4:list two more clinical use for this drug ?</a:t>
            </a:r>
          </a:p>
          <a:p>
            <a:r>
              <a:rPr lang="en-US" sz="1200" dirty="0">
                <a:solidFill>
                  <a:schemeClr val="bg1">
                    <a:lumMod val="50000"/>
                  </a:schemeClr>
                </a:solidFill>
              </a:rPr>
              <a:t>- Migraine as a prophylactic therapy. </a:t>
            </a:r>
          </a:p>
          <a:p>
            <a:r>
              <a:rPr lang="en-US" sz="1200" dirty="0">
                <a:solidFill>
                  <a:schemeClr val="bg1">
                    <a:lumMod val="50000"/>
                  </a:schemeClr>
                </a:solidFill>
              </a:rPr>
              <a:t>- Anxiety specially social and performance type. </a:t>
            </a:r>
          </a:p>
          <a:p>
            <a:endParaRPr lang="en-US" sz="1600" dirty="0">
              <a:solidFill>
                <a:schemeClr val="accent1">
                  <a:lumMod val="75000"/>
                </a:schemeClr>
              </a:solidFill>
              <a:sym typeface="Wingdings"/>
            </a:endParaRPr>
          </a:p>
          <a:p>
            <a:r>
              <a:rPr lang="en-US" sz="3600" b="1" i="1" u="sng" dirty="0">
                <a:solidFill>
                  <a:schemeClr val="accent1">
                    <a:lumMod val="75000"/>
                  </a:schemeClr>
                </a:solidFill>
              </a:rPr>
              <a:t>Q5:</a:t>
            </a:r>
            <a:r>
              <a:rPr lang="en-US" sz="3600" b="1" i="1" u="sng" dirty="0">
                <a:solidFill>
                  <a:schemeClr val="accent1">
                    <a:lumMod val="75000"/>
                  </a:schemeClr>
                </a:solidFill>
                <a:sym typeface="Wingdings"/>
              </a:rPr>
              <a:t>list some </a:t>
            </a:r>
            <a:r>
              <a:rPr lang="en-US" sz="3600" b="1" i="1" u="sng" dirty="0">
                <a:solidFill>
                  <a:schemeClr val="accent1">
                    <a:lumMod val="75000"/>
                  </a:schemeClr>
                </a:solidFill>
              </a:rPr>
              <a:t>Contraindication for this drug </a:t>
            </a:r>
            <a:r>
              <a:rPr lang="en-US" sz="3600" b="1" i="1" u="sng" dirty="0">
                <a:solidFill>
                  <a:schemeClr val="accent1">
                    <a:lumMod val="75000"/>
                  </a:schemeClr>
                </a:solidFill>
                <a:sym typeface="Wingdings"/>
              </a:rPr>
              <a:t>?</a:t>
            </a:r>
          </a:p>
          <a:p>
            <a:r>
              <a:rPr lang="en-US" sz="1200" dirty="0">
                <a:solidFill>
                  <a:schemeClr val="bg1">
                    <a:lumMod val="50000"/>
                  </a:schemeClr>
                </a:solidFill>
              </a:rPr>
              <a:t>In peripheral diseases like Reynaud's disease </a:t>
            </a:r>
            <a:r>
              <a:rPr lang="en-US" sz="1200" dirty="0">
                <a:solidFill>
                  <a:schemeClr val="bg1">
                    <a:lumMod val="50000"/>
                  </a:schemeClr>
                </a:solidFill>
                <a:sym typeface="Wingdings"/>
              </a:rPr>
              <a:t> vasoconstriction </a:t>
            </a:r>
            <a:endParaRPr lang="en-US" sz="1200" dirty="0">
              <a:solidFill>
                <a:schemeClr val="bg1">
                  <a:lumMod val="50000"/>
                </a:schemeClr>
              </a:solidFill>
            </a:endParaRPr>
          </a:p>
          <a:p>
            <a:r>
              <a:rPr lang="en-US" sz="1200" dirty="0">
                <a:solidFill>
                  <a:schemeClr val="bg1">
                    <a:lumMod val="50000"/>
                  </a:schemeClr>
                </a:solidFill>
              </a:rPr>
              <a:t>In asthmatic patients </a:t>
            </a:r>
            <a:r>
              <a:rPr lang="en-US" sz="1200" dirty="0">
                <a:solidFill>
                  <a:schemeClr val="bg1">
                    <a:lumMod val="50000"/>
                  </a:schemeClr>
                </a:solidFill>
                <a:sym typeface="Wingdings"/>
              </a:rPr>
              <a:t> Bronchoconstriction </a:t>
            </a:r>
            <a:endParaRPr lang="en-US" sz="1200" dirty="0">
              <a:solidFill>
                <a:schemeClr val="bg1">
                  <a:lumMod val="50000"/>
                </a:schemeClr>
              </a:solidFill>
            </a:endParaRPr>
          </a:p>
          <a:p>
            <a:r>
              <a:rPr lang="en-US" sz="1200" dirty="0">
                <a:solidFill>
                  <a:schemeClr val="bg1">
                    <a:lumMod val="50000"/>
                  </a:schemeClr>
                </a:solidFill>
              </a:rPr>
              <a:t>In diabetic patients </a:t>
            </a:r>
            <a:r>
              <a:rPr lang="en-US" sz="1200" dirty="0">
                <a:solidFill>
                  <a:schemeClr val="bg1">
                    <a:lumMod val="50000"/>
                  </a:schemeClr>
                </a:solidFill>
                <a:sym typeface="Wingdings"/>
              </a:rPr>
              <a:t> </a:t>
            </a:r>
            <a:r>
              <a:rPr lang="en-US" sz="1200" dirty="0">
                <a:solidFill>
                  <a:schemeClr val="bg1">
                    <a:lumMod val="50000"/>
                  </a:schemeClr>
                </a:solidFill>
              </a:rPr>
              <a:t>mask hypoglycemic manifestations</a:t>
            </a:r>
          </a:p>
          <a:p>
            <a:endParaRPr lang="en-US" sz="1600" dirty="0">
              <a:solidFill>
                <a:schemeClr val="bg1">
                  <a:lumMod val="50000"/>
                </a:schemeClr>
              </a:solidFill>
            </a:endParaRPr>
          </a:p>
          <a:p>
            <a:endParaRPr lang="en-US" sz="1600" dirty="0">
              <a:solidFill>
                <a:schemeClr val="bg1">
                  <a:lumMod val="50000"/>
                </a:schemeClr>
              </a:solidFill>
            </a:endParaRPr>
          </a:p>
          <a:p>
            <a:r>
              <a:rPr lang="en-US" sz="3600" b="1" i="1" u="sng" dirty="0">
                <a:solidFill>
                  <a:schemeClr val="accent1">
                    <a:lumMod val="75000"/>
                  </a:schemeClr>
                </a:solidFill>
                <a:sym typeface="Wingdings"/>
              </a:rPr>
              <a:t>Q6:Are there any other drugs can be used or recommended in this case ?</a:t>
            </a:r>
          </a:p>
          <a:p>
            <a:r>
              <a:rPr lang="en-US" sz="1200" dirty="0">
                <a:solidFill>
                  <a:schemeClr val="bg1">
                    <a:lumMod val="50000"/>
                  </a:schemeClr>
                </a:solidFill>
              </a:rPr>
              <a:t>Yes, Selective beta1-receptor blockers are preferable In diabetic patients such as Atenolol / </a:t>
            </a:r>
            <a:r>
              <a:rPr lang="en-US" sz="1200" dirty="0" err="1">
                <a:solidFill>
                  <a:schemeClr val="bg1">
                    <a:lumMod val="50000"/>
                  </a:schemeClr>
                </a:solidFill>
              </a:rPr>
              <a:t>bisoprolol</a:t>
            </a:r>
            <a:r>
              <a:rPr lang="en-US" sz="1200" dirty="0">
                <a:solidFill>
                  <a:schemeClr val="bg1">
                    <a:lumMod val="50000"/>
                  </a:schemeClr>
                </a:solidFill>
              </a:rPr>
              <a:t> / </a:t>
            </a:r>
            <a:r>
              <a:rPr lang="en-US" sz="1200" dirty="0" err="1">
                <a:solidFill>
                  <a:schemeClr val="bg1">
                    <a:lumMod val="50000"/>
                  </a:schemeClr>
                </a:solidFill>
              </a:rPr>
              <a:t>Esmolol</a:t>
            </a:r>
            <a:r>
              <a:rPr lang="en-US" sz="1200" dirty="0">
                <a:solidFill>
                  <a:schemeClr val="bg1">
                    <a:lumMod val="50000"/>
                  </a:schemeClr>
                </a:solidFill>
              </a:rPr>
              <a:t> / Metoprolol. </a:t>
            </a:r>
          </a:p>
        </p:txBody>
      </p:sp>
      <p:sp>
        <p:nvSpPr>
          <p:cNvPr id="5" name="TextBox 4"/>
          <p:cNvSpPr txBox="1"/>
          <p:nvPr/>
        </p:nvSpPr>
        <p:spPr>
          <a:xfrm>
            <a:off x="19299971" y="6779794"/>
            <a:ext cx="3622430"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dirty="0">
                <a:solidFill>
                  <a:srgbClr val="C00000"/>
                </a:solidFill>
              </a:rPr>
              <a:t>Zoom in to chick your answers </a:t>
            </a:r>
          </a:p>
        </p:txBody>
      </p:sp>
    </p:spTree>
    <p:extLst>
      <p:ext uri="{BB962C8B-B14F-4D97-AF65-F5344CB8AC3E}">
        <p14:creationId xmlns:p14="http://schemas.microsoft.com/office/powerpoint/2010/main" val="1506014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2"/>
          <p:cNvSpPr txBox="1"/>
          <p:nvPr/>
        </p:nvSpPr>
        <p:spPr>
          <a:xfrm>
            <a:off x="488451" y="989240"/>
            <a:ext cx="23278012" cy="1938992"/>
          </a:xfrm>
          <a:prstGeom prst="rect">
            <a:avLst/>
          </a:prstGeom>
          <a:noFill/>
        </p:spPr>
        <p:txBody>
          <a:bodyPr wrap="square" rtlCol="1">
            <a:spAutoFit/>
          </a:bodyPr>
          <a:lstStyle/>
          <a:p>
            <a:r>
              <a:rPr lang="en-US" sz="4000" dirty="0"/>
              <a:t>A 45 years old comes to the hospital complaining from chest paint, shortness of breath, edema in his leg and fatigue. In the clinical examination the doctor notice that the patient has pitting edema, tenderness over the liver area and crepitation heard over the lung.</a:t>
            </a:r>
          </a:p>
        </p:txBody>
      </p:sp>
      <p:sp>
        <p:nvSpPr>
          <p:cNvPr id="3" name="TextBox 2"/>
          <p:cNvSpPr txBox="1"/>
          <p:nvPr/>
        </p:nvSpPr>
        <p:spPr>
          <a:xfrm>
            <a:off x="10814538" y="0"/>
            <a:ext cx="8968154" cy="1015663"/>
          </a:xfrm>
          <a:prstGeom prst="rect">
            <a:avLst/>
          </a:prstGeom>
          <a:noFill/>
        </p:spPr>
        <p:txBody>
          <a:bodyPr wrap="square" rtlCol="0">
            <a:spAutoFit/>
          </a:bodyPr>
          <a:lstStyle/>
          <a:p>
            <a:r>
              <a:rPr lang="en-US" sz="6000" b="1" dirty="0">
                <a:solidFill>
                  <a:srgbClr val="0070C0"/>
                </a:solidFill>
              </a:rPr>
              <a:t>SAQ</a:t>
            </a:r>
          </a:p>
        </p:txBody>
      </p:sp>
      <p:sp>
        <p:nvSpPr>
          <p:cNvPr id="4" name="مربع نص 3"/>
          <p:cNvSpPr txBox="1"/>
          <p:nvPr/>
        </p:nvSpPr>
        <p:spPr>
          <a:xfrm>
            <a:off x="146305" y="3058377"/>
            <a:ext cx="19782692" cy="7971413"/>
          </a:xfrm>
          <a:prstGeom prst="rect">
            <a:avLst/>
          </a:prstGeom>
          <a:noFill/>
        </p:spPr>
        <p:txBody>
          <a:bodyPr wrap="square" rtlCol="1">
            <a:spAutoFit/>
          </a:bodyPr>
          <a:lstStyle/>
          <a:p>
            <a:r>
              <a:rPr lang="en-US" sz="3600" b="1" i="1" u="sng" dirty="0">
                <a:solidFill>
                  <a:schemeClr val="accent1">
                    <a:lumMod val="75000"/>
                  </a:schemeClr>
                </a:solidFill>
              </a:rPr>
              <a:t>Q1) What is the mostly diagnosis?</a:t>
            </a:r>
          </a:p>
          <a:p>
            <a:r>
              <a:rPr lang="en-US" sz="1200" dirty="0">
                <a:solidFill>
                  <a:schemeClr val="bg1">
                    <a:lumMod val="50000"/>
                  </a:schemeClr>
                </a:solidFill>
              </a:rPr>
              <a:t>Heart failure</a:t>
            </a:r>
          </a:p>
          <a:p>
            <a:endParaRPr lang="en-US" sz="3600" b="1" i="1" u="sng" dirty="0">
              <a:solidFill>
                <a:schemeClr val="accent1">
                  <a:lumMod val="75000"/>
                </a:schemeClr>
              </a:solidFill>
            </a:endParaRPr>
          </a:p>
          <a:p>
            <a:r>
              <a:rPr lang="en-US" sz="3600" b="1" i="1" u="sng" dirty="0">
                <a:solidFill>
                  <a:schemeClr val="accent1">
                    <a:lumMod val="75000"/>
                  </a:schemeClr>
                </a:solidFill>
              </a:rPr>
              <a:t>Q2) identify two beta drugs we can use for treatment?</a:t>
            </a:r>
          </a:p>
          <a:p>
            <a:r>
              <a:rPr lang="en-US" sz="1200" dirty="0">
                <a:solidFill>
                  <a:schemeClr val="bg1">
                    <a:lumMod val="50000"/>
                  </a:schemeClr>
                </a:solidFill>
              </a:rPr>
              <a:t>1-Carvedilol               2- </a:t>
            </a:r>
            <a:r>
              <a:rPr lang="en-US" sz="1200" dirty="0" err="1">
                <a:solidFill>
                  <a:schemeClr val="bg1">
                    <a:lumMod val="50000"/>
                  </a:schemeClr>
                </a:solidFill>
              </a:rPr>
              <a:t>Bisoprolol</a:t>
            </a:r>
            <a:endParaRPr lang="en-US" sz="1200" dirty="0">
              <a:solidFill>
                <a:schemeClr val="bg1">
                  <a:lumMod val="50000"/>
                </a:schemeClr>
              </a:solidFill>
            </a:endParaRPr>
          </a:p>
          <a:p>
            <a:endParaRPr lang="en-US" sz="3600" b="1" i="1" u="sng" dirty="0">
              <a:solidFill>
                <a:schemeClr val="accent1">
                  <a:lumMod val="75000"/>
                </a:schemeClr>
              </a:solidFill>
            </a:endParaRPr>
          </a:p>
          <a:p>
            <a:r>
              <a:rPr lang="en-US" sz="3600" b="1" i="1" u="sng" dirty="0">
                <a:solidFill>
                  <a:schemeClr val="accent1">
                    <a:lumMod val="75000"/>
                  </a:schemeClr>
                </a:solidFill>
              </a:rPr>
              <a:t>Q3) What is the mechanism of action for the drug you mention in the previous question?</a:t>
            </a:r>
          </a:p>
          <a:p>
            <a:pPr indent="-571500">
              <a:buFontTx/>
              <a:buChar char="-"/>
            </a:pPr>
            <a:r>
              <a:rPr lang="en-US" sz="1200" dirty="0">
                <a:solidFill>
                  <a:schemeClr val="bg1">
                    <a:lumMod val="50000"/>
                  </a:schemeClr>
                </a:solidFill>
              </a:rPr>
              <a:t>carvedilol: Act as beta and alpha blocker </a:t>
            </a:r>
          </a:p>
          <a:p>
            <a:pPr indent="-571500">
              <a:buFontTx/>
              <a:buChar char="-"/>
            </a:pPr>
            <a:r>
              <a:rPr lang="en-US" sz="1200" dirty="0" err="1">
                <a:solidFill>
                  <a:schemeClr val="bg1">
                    <a:lumMod val="50000"/>
                  </a:schemeClr>
                </a:solidFill>
              </a:rPr>
              <a:t>bisoprolol</a:t>
            </a:r>
            <a:r>
              <a:rPr lang="en-US" sz="1200" dirty="0">
                <a:solidFill>
                  <a:schemeClr val="bg1">
                    <a:lumMod val="50000"/>
                  </a:schemeClr>
                </a:solidFill>
              </a:rPr>
              <a:t>: Act as beta-blocker </a:t>
            </a:r>
          </a:p>
          <a:p>
            <a:pPr indent="-571500">
              <a:buFontTx/>
              <a:buChar char="-"/>
            </a:pPr>
            <a:r>
              <a:rPr lang="en-US" sz="1200" dirty="0">
                <a:solidFill>
                  <a:schemeClr val="bg1">
                    <a:lumMod val="50000"/>
                  </a:schemeClr>
                </a:solidFill>
              </a:rPr>
              <a:t>Both of them (decrease myocardial remodeling and decrease risk of sudden death)</a:t>
            </a:r>
          </a:p>
          <a:p>
            <a:pPr indent="-571500">
              <a:buFontTx/>
              <a:buChar char="-"/>
            </a:pPr>
            <a:endParaRPr lang="en-US" sz="3600" b="1" i="1" u="sng" dirty="0">
              <a:solidFill>
                <a:schemeClr val="accent1">
                  <a:lumMod val="75000"/>
                </a:schemeClr>
              </a:solidFill>
            </a:endParaRPr>
          </a:p>
          <a:p>
            <a:r>
              <a:rPr lang="en-US" sz="3600" b="1" i="1" u="sng" dirty="0">
                <a:solidFill>
                  <a:schemeClr val="accent1">
                    <a:lumMod val="75000"/>
                  </a:schemeClr>
                </a:solidFill>
              </a:rPr>
              <a:t>Q4) What is the adverse effect of the drugs you mentioned (1 adverse effect)?</a:t>
            </a:r>
            <a:endParaRPr lang="en-US" sz="1600" dirty="0">
              <a:solidFill>
                <a:schemeClr val="bg1">
                  <a:lumMod val="50000"/>
                </a:schemeClr>
              </a:solidFill>
            </a:endParaRPr>
          </a:p>
          <a:p>
            <a:pPr indent="-571500">
              <a:buFontTx/>
              <a:buChar char="-"/>
            </a:pPr>
            <a:r>
              <a:rPr lang="en-US" sz="1200" dirty="0">
                <a:solidFill>
                  <a:schemeClr val="bg1">
                    <a:lumMod val="50000"/>
                  </a:schemeClr>
                </a:solidFill>
              </a:rPr>
              <a:t>carvedilol: edema </a:t>
            </a:r>
          </a:p>
          <a:p>
            <a:pPr indent="-571500">
              <a:buFontTx/>
              <a:buChar char="-"/>
            </a:pPr>
            <a:r>
              <a:rPr lang="en-US" sz="1200" dirty="0" err="1">
                <a:solidFill>
                  <a:schemeClr val="bg1">
                    <a:lumMod val="50000"/>
                  </a:schemeClr>
                </a:solidFill>
              </a:rPr>
              <a:t>bisoprolol</a:t>
            </a:r>
            <a:r>
              <a:rPr lang="en-US" sz="1200" dirty="0">
                <a:solidFill>
                  <a:schemeClr val="bg1">
                    <a:lumMod val="50000"/>
                  </a:schemeClr>
                </a:solidFill>
              </a:rPr>
              <a:t>: bradycardia</a:t>
            </a:r>
          </a:p>
          <a:p>
            <a:pPr indent="-571500">
              <a:buFontTx/>
              <a:buChar char="-"/>
            </a:pPr>
            <a:endParaRPr lang="en-US" sz="3600" b="1" i="1" u="sng" dirty="0">
              <a:solidFill>
                <a:schemeClr val="accent1">
                  <a:lumMod val="75000"/>
                </a:schemeClr>
              </a:solidFill>
            </a:endParaRPr>
          </a:p>
          <a:p>
            <a:r>
              <a:rPr lang="en-US" sz="3600" b="1" i="1" u="sng" dirty="0">
                <a:solidFill>
                  <a:schemeClr val="accent1">
                    <a:lumMod val="75000"/>
                  </a:schemeClr>
                </a:solidFill>
              </a:rPr>
              <a:t>Q5) If the patient stops these drugs suddenly, what will happen?</a:t>
            </a:r>
          </a:p>
          <a:p>
            <a:r>
              <a:rPr lang="en-US" sz="1200" dirty="0">
                <a:solidFill>
                  <a:schemeClr val="bg1">
                    <a:lumMod val="50000"/>
                  </a:schemeClr>
                </a:solidFill>
              </a:rPr>
              <a:t>up-regulation of beta-receptors</a:t>
            </a:r>
          </a:p>
          <a:p>
            <a:endParaRPr lang="en-US" sz="3600" b="1" i="1" u="sng" dirty="0">
              <a:solidFill>
                <a:schemeClr val="accent1">
                  <a:lumMod val="75000"/>
                </a:schemeClr>
              </a:solidFill>
            </a:endParaRPr>
          </a:p>
          <a:p>
            <a:r>
              <a:rPr lang="en-US" sz="3600" b="1" i="1" u="sng" dirty="0">
                <a:solidFill>
                  <a:schemeClr val="accent1">
                    <a:lumMod val="75000"/>
                  </a:schemeClr>
                </a:solidFill>
              </a:rPr>
              <a:t>Q6) What we should do to avoid the effect of sudden stoppage?</a:t>
            </a:r>
          </a:p>
          <a:p>
            <a:r>
              <a:rPr lang="en-US" sz="1200" dirty="0">
                <a:solidFill>
                  <a:schemeClr val="bg1">
                    <a:lumMod val="50000"/>
                  </a:schemeClr>
                </a:solidFill>
              </a:rPr>
              <a:t>We should stop the drugs gradually</a:t>
            </a:r>
          </a:p>
        </p:txBody>
      </p:sp>
      <p:sp>
        <p:nvSpPr>
          <p:cNvPr id="5" name="TextBox 4"/>
          <p:cNvSpPr txBox="1"/>
          <p:nvPr/>
        </p:nvSpPr>
        <p:spPr>
          <a:xfrm>
            <a:off x="19299971" y="6779794"/>
            <a:ext cx="3622430"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4000" dirty="0">
                <a:solidFill>
                  <a:srgbClr val="C00000"/>
                </a:solidFill>
              </a:rPr>
              <a:t>Zoom in to chick your answers </a:t>
            </a:r>
          </a:p>
        </p:txBody>
      </p:sp>
    </p:spTree>
    <p:extLst>
      <p:ext uri="{BB962C8B-B14F-4D97-AF65-F5344CB8AC3E}">
        <p14:creationId xmlns:p14="http://schemas.microsoft.com/office/powerpoint/2010/main" val="63166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3"/>
          <p:cNvSpPr txBox="1"/>
          <p:nvPr/>
        </p:nvSpPr>
        <p:spPr>
          <a:xfrm>
            <a:off x="-1" y="876418"/>
            <a:ext cx="23766464" cy="11710898"/>
          </a:xfrm>
          <a:prstGeom prst="rect">
            <a:avLst/>
          </a:prstGeom>
          <a:noFill/>
        </p:spPr>
        <p:txBody>
          <a:bodyPr wrap="square" rtlCol="1">
            <a:spAutoFit/>
          </a:bodyPr>
          <a:lstStyle/>
          <a:p>
            <a:pPr fontAlgn="base"/>
            <a:r>
              <a:rPr lang="en-US" sz="2800" b="1" i="1" dirty="0">
                <a:solidFill>
                  <a:schemeClr val="accent1">
                    <a:lumMod val="75000"/>
                  </a:schemeClr>
                </a:solidFill>
              </a:rPr>
              <a:t>Q1) Which of the following is correct regarding β-blockers?</a:t>
            </a:r>
          </a:p>
          <a:p>
            <a:pPr fontAlgn="base"/>
            <a:r>
              <a:rPr lang="en-US" sz="2800" dirty="0"/>
              <a:t>A- β-Blockers decrease peripheral resistance by causing </a:t>
            </a:r>
            <a:r>
              <a:rPr lang="en-US" sz="2800" dirty="0" err="1"/>
              <a:t>vasorelaxation</a:t>
            </a:r>
            <a:r>
              <a:rPr lang="en-US" sz="2800" dirty="0"/>
              <a:t>.</a:t>
            </a:r>
          </a:p>
          <a:p>
            <a:pPr fontAlgn="base"/>
            <a:r>
              <a:rPr lang="en-US" sz="2800" dirty="0"/>
              <a:t>B- β-Blockers may cause orthostatic hypotension.</a:t>
            </a:r>
          </a:p>
          <a:p>
            <a:pPr fontAlgn="base"/>
            <a:r>
              <a:rPr lang="en-US" sz="2800" dirty="0"/>
              <a:t>C- Treatment with β-blockers should not be stopped abruptly.</a:t>
            </a:r>
          </a:p>
          <a:p>
            <a:pPr fontAlgn="base"/>
            <a:r>
              <a:rPr lang="en-US" sz="2800" dirty="0"/>
              <a:t>D- </a:t>
            </a:r>
            <a:r>
              <a:rPr lang="en-US" sz="2800" dirty="0" err="1"/>
              <a:t>Cardioselective</a:t>
            </a:r>
            <a:r>
              <a:rPr lang="en-US" sz="2800" dirty="0"/>
              <a:t> β-blockers worsen asthma.</a:t>
            </a:r>
          </a:p>
          <a:p>
            <a:pPr fontAlgn="base"/>
            <a:endParaRPr lang="en-US" sz="2800" dirty="0"/>
          </a:p>
          <a:p>
            <a:pPr fontAlgn="base"/>
            <a:r>
              <a:rPr lang="en-US" sz="2800" b="1" i="1" dirty="0">
                <a:solidFill>
                  <a:schemeClr val="accent1">
                    <a:lumMod val="75000"/>
                  </a:schemeClr>
                </a:solidFill>
              </a:rPr>
              <a:t>Q2) The Optometrist diagnose the patient with </a:t>
            </a:r>
            <a:r>
              <a:rPr lang="en-US" sz="2800" b="1" i="1" dirty="0" err="1">
                <a:solidFill>
                  <a:schemeClr val="accent1">
                    <a:lumMod val="75000"/>
                  </a:schemeClr>
                </a:solidFill>
              </a:rPr>
              <a:t>glaucoma,Which</a:t>
            </a:r>
            <a:r>
              <a:rPr lang="en-US" sz="2800" b="1" i="1" dirty="0">
                <a:solidFill>
                  <a:schemeClr val="accent1">
                    <a:lumMod val="75000"/>
                  </a:schemeClr>
                </a:solidFill>
              </a:rPr>
              <a:t> of the following drugs is commonly used topically in the treatment of glaucoma?</a:t>
            </a:r>
          </a:p>
          <a:p>
            <a:pPr fontAlgn="base"/>
            <a:r>
              <a:rPr lang="en-US" sz="2800" dirty="0"/>
              <a:t>A- Atropine.                  B- </a:t>
            </a:r>
            <a:r>
              <a:rPr lang="en-US" sz="2800" dirty="0" err="1"/>
              <a:t>Timolol</a:t>
            </a:r>
            <a:r>
              <a:rPr lang="en-US" sz="2800" dirty="0"/>
              <a:t>.                  C- </a:t>
            </a:r>
            <a:r>
              <a:rPr lang="en-US" sz="2800" dirty="0" err="1"/>
              <a:t>Tropicamide</a:t>
            </a:r>
            <a:r>
              <a:rPr lang="en-US" sz="2800" dirty="0"/>
              <a:t>.               D- </a:t>
            </a:r>
            <a:r>
              <a:rPr lang="en-US" sz="2800" dirty="0" err="1"/>
              <a:t>Propanolol</a:t>
            </a:r>
            <a:endParaRPr lang="en-US" sz="2800" dirty="0"/>
          </a:p>
          <a:p>
            <a:pPr fontAlgn="base"/>
            <a:endParaRPr lang="en-US" sz="2800" dirty="0"/>
          </a:p>
          <a:p>
            <a:pPr fontAlgn="base"/>
            <a:r>
              <a:rPr lang="en-US" sz="2800" b="1" i="1" dirty="0">
                <a:solidFill>
                  <a:schemeClr val="accent1">
                    <a:lumMod val="75000"/>
                  </a:schemeClr>
                </a:solidFill>
              </a:rPr>
              <a:t>Q3) Which of the following is correct regarding carvedilol ?</a:t>
            </a:r>
          </a:p>
          <a:p>
            <a:pPr fontAlgn="base"/>
            <a:r>
              <a:rPr lang="en-US" sz="2800" dirty="0"/>
              <a:t>A- Carvedilol is a </a:t>
            </a:r>
            <a:r>
              <a:rPr lang="en-US" sz="2800" dirty="0" err="1"/>
              <a:t>cardioselective</a:t>
            </a:r>
            <a:r>
              <a:rPr lang="en-US" sz="2800" dirty="0"/>
              <a:t> β-blocker.</a:t>
            </a:r>
          </a:p>
          <a:p>
            <a:pPr fontAlgn="base"/>
            <a:r>
              <a:rPr lang="en-US" sz="2800" dirty="0"/>
              <a:t>B- Carvedilol is safe for use in asthma patients.</a:t>
            </a:r>
          </a:p>
          <a:p>
            <a:pPr fontAlgn="base"/>
            <a:r>
              <a:rPr lang="en-US" sz="2800" dirty="0"/>
              <a:t>C- Carvedilol has α -blocking activity. </a:t>
            </a:r>
          </a:p>
          <a:p>
            <a:pPr fontAlgn="base"/>
            <a:r>
              <a:rPr lang="en-US" sz="2800" dirty="0"/>
              <a:t>D- Carvedilol is contraindicated in the treatment of stable chronic heart failure.</a:t>
            </a:r>
          </a:p>
          <a:p>
            <a:pPr fontAlgn="base"/>
            <a:endParaRPr lang="en-US" sz="2800" dirty="0"/>
          </a:p>
          <a:p>
            <a:pPr fontAlgn="base"/>
            <a:r>
              <a:rPr lang="en-US" sz="2800" b="1" i="1" dirty="0">
                <a:solidFill>
                  <a:schemeClr val="accent1">
                    <a:lumMod val="75000"/>
                  </a:schemeClr>
                </a:solidFill>
              </a:rPr>
              <a:t>Q4) </a:t>
            </a:r>
            <a:r>
              <a:rPr lang="en-US" sz="2700" b="1" i="1" dirty="0">
                <a:solidFill>
                  <a:schemeClr val="accent1">
                    <a:lumMod val="75000"/>
                  </a:schemeClr>
                </a:solidFill>
              </a:rPr>
              <a:t>A β-blocker was prescribed for hypertension in a female asthma patient. After about a week of treatment, the asthma attacks got worse, and the patient was asked to stop taking the β-blocker. Which of the following β-blockers would you suggest as an alternative in this patient that is less likely to worsen her asthma?</a:t>
            </a:r>
          </a:p>
          <a:p>
            <a:pPr fontAlgn="base"/>
            <a:r>
              <a:rPr lang="en-US" sz="2800" dirty="0"/>
              <a:t>A- Propranolol.              B- Metoprolol.              C- Labetalol.                     D-Carvedilol.</a:t>
            </a:r>
          </a:p>
          <a:p>
            <a:pPr fontAlgn="base"/>
            <a:endParaRPr lang="en-US" sz="2800" dirty="0"/>
          </a:p>
          <a:p>
            <a:pPr fontAlgn="base"/>
            <a:r>
              <a:rPr lang="en-US" sz="2800" b="1" i="1" dirty="0">
                <a:solidFill>
                  <a:schemeClr val="accent1">
                    <a:lumMod val="75000"/>
                  </a:schemeClr>
                </a:solidFill>
              </a:rPr>
              <a:t>Q5) Which one of the following in NOT feature of Labetalol ?</a:t>
            </a:r>
          </a:p>
          <a:p>
            <a:pPr fontAlgn="base"/>
            <a:r>
              <a:rPr lang="en-US" sz="2800" dirty="0"/>
              <a:t>A-Na channels blocking.    B-selective beta-blocker.      C- intrinsic sympathomimetic activity.    D-quinidine-like action</a:t>
            </a:r>
          </a:p>
          <a:p>
            <a:pPr fontAlgn="base"/>
            <a:endParaRPr lang="en-US" sz="2800" dirty="0"/>
          </a:p>
          <a:p>
            <a:pPr fontAlgn="base"/>
            <a:r>
              <a:rPr lang="en-US" sz="2800" b="1" i="1" dirty="0">
                <a:solidFill>
                  <a:schemeClr val="accent1">
                    <a:lumMod val="75000"/>
                  </a:schemeClr>
                </a:solidFill>
              </a:rPr>
              <a:t>Q6) A 40 years old female which is diabetic and asthmatic patient comes to the hospital with chest pain, unable to sleep unless use 3 pillows and edema in her leg and ankle, after the investigation the diagnosis was heart failure, which one of beta-blocker the doctor will use to treat her:</a:t>
            </a:r>
          </a:p>
          <a:p>
            <a:pPr fontAlgn="base"/>
            <a:r>
              <a:rPr lang="en-US" sz="2800" dirty="0"/>
              <a:t>A- Propranolol.               B- </a:t>
            </a:r>
            <a:r>
              <a:rPr lang="en-US" sz="2800" dirty="0" err="1"/>
              <a:t>Timolol</a:t>
            </a:r>
            <a:r>
              <a:rPr lang="en-US" sz="2800" dirty="0"/>
              <a:t>.                    C- Metoprolol.                     D- Labetalol.</a:t>
            </a:r>
          </a:p>
          <a:p>
            <a:pPr fontAlgn="base"/>
            <a:endParaRPr lang="en-US" sz="2800" dirty="0"/>
          </a:p>
        </p:txBody>
      </p:sp>
      <p:sp>
        <p:nvSpPr>
          <p:cNvPr id="5" name="TextBox 4"/>
          <p:cNvSpPr txBox="1"/>
          <p:nvPr/>
        </p:nvSpPr>
        <p:spPr>
          <a:xfrm>
            <a:off x="10814538" y="0"/>
            <a:ext cx="8968154" cy="1015663"/>
          </a:xfrm>
          <a:prstGeom prst="rect">
            <a:avLst/>
          </a:prstGeom>
          <a:noFill/>
        </p:spPr>
        <p:txBody>
          <a:bodyPr wrap="square" rtlCol="0">
            <a:spAutoFit/>
          </a:bodyPr>
          <a:lstStyle/>
          <a:p>
            <a:r>
              <a:rPr lang="en-US" sz="6000" b="1" dirty="0">
                <a:solidFill>
                  <a:srgbClr val="0070C0"/>
                </a:solidFill>
              </a:rPr>
              <a:t>MCQ</a:t>
            </a:r>
          </a:p>
        </p:txBody>
      </p:sp>
      <p:sp>
        <p:nvSpPr>
          <p:cNvPr id="7" name="مستطيل مستدير الزوايا 6"/>
          <p:cNvSpPr/>
          <p:nvPr/>
        </p:nvSpPr>
        <p:spPr>
          <a:xfrm rot="10800000">
            <a:off x="22240899" y="11093928"/>
            <a:ext cx="1280160" cy="1848786"/>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dirty="0">
                <a:solidFill>
                  <a:schemeClr val="bg1">
                    <a:lumMod val="50000"/>
                  </a:schemeClr>
                </a:solidFill>
              </a:rPr>
              <a:t>1</a:t>
            </a:r>
            <a:r>
              <a:rPr lang="en-US" sz="2000" dirty="0">
                <a:solidFill>
                  <a:schemeClr val="bg1">
                    <a:lumMod val="50000"/>
                  </a:schemeClr>
                </a:solidFill>
                <a:sym typeface="Wingdings"/>
              </a:rPr>
              <a:t>C</a:t>
            </a:r>
          </a:p>
          <a:p>
            <a:pPr algn="ctr"/>
            <a:r>
              <a:rPr lang="en-US" sz="2000" dirty="0">
                <a:solidFill>
                  <a:schemeClr val="bg1">
                    <a:lumMod val="50000"/>
                  </a:schemeClr>
                </a:solidFill>
                <a:sym typeface="Wingdings"/>
              </a:rPr>
              <a:t>2B</a:t>
            </a:r>
          </a:p>
          <a:p>
            <a:pPr algn="ctr"/>
            <a:r>
              <a:rPr lang="en-US" sz="2000" dirty="0">
                <a:solidFill>
                  <a:schemeClr val="bg1">
                    <a:lumMod val="50000"/>
                  </a:schemeClr>
                </a:solidFill>
                <a:sym typeface="Wingdings"/>
              </a:rPr>
              <a:t>3C</a:t>
            </a:r>
          </a:p>
          <a:p>
            <a:pPr algn="ctr"/>
            <a:r>
              <a:rPr lang="en-US" sz="2000" dirty="0">
                <a:solidFill>
                  <a:schemeClr val="bg1">
                    <a:lumMod val="50000"/>
                  </a:schemeClr>
                </a:solidFill>
                <a:sym typeface="Wingdings"/>
              </a:rPr>
              <a:t>4B</a:t>
            </a:r>
          </a:p>
          <a:p>
            <a:pPr algn="ctr"/>
            <a:r>
              <a:rPr lang="en-US" sz="2000" dirty="0">
                <a:solidFill>
                  <a:schemeClr val="bg1">
                    <a:lumMod val="50000"/>
                  </a:schemeClr>
                </a:solidFill>
                <a:sym typeface="Wingdings"/>
              </a:rPr>
              <a:t>5B</a:t>
            </a:r>
          </a:p>
          <a:p>
            <a:pPr algn="ctr"/>
            <a:r>
              <a:rPr lang="en-US" sz="2000" dirty="0">
                <a:solidFill>
                  <a:schemeClr val="bg1">
                    <a:lumMod val="50000"/>
                  </a:schemeClr>
                </a:solidFill>
                <a:sym typeface="Wingdings"/>
              </a:rPr>
              <a:t>6C </a:t>
            </a:r>
          </a:p>
        </p:txBody>
      </p:sp>
      <p:sp>
        <p:nvSpPr>
          <p:cNvPr id="6" name="مستطيل 2"/>
          <p:cNvSpPr/>
          <p:nvPr/>
        </p:nvSpPr>
        <p:spPr>
          <a:xfrm>
            <a:off x="14589304" y="0"/>
            <a:ext cx="9177159" cy="1384995"/>
          </a:xfrm>
          <a:prstGeom prst="rect">
            <a:avLst/>
          </a:prstGeom>
        </p:spPr>
        <p:style>
          <a:lnRef idx="2">
            <a:schemeClr val="accent1"/>
          </a:lnRef>
          <a:fillRef idx="1003">
            <a:schemeClr val="lt2"/>
          </a:fillRef>
          <a:effectRef idx="0">
            <a:schemeClr val="accent1"/>
          </a:effectRef>
          <a:fontRef idx="minor">
            <a:schemeClr val="dk1"/>
          </a:fontRef>
        </p:style>
        <p:txBody>
          <a:bodyPr wrap="square">
            <a:spAutoFit/>
          </a:bodyPr>
          <a:lstStyle/>
          <a:p>
            <a:pPr algn="ctr" fontAlgn="base"/>
            <a:r>
              <a:rPr lang="en-US" sz="2800" b="1" u="sng" dirty="0">
                <a:solidFill>
                  <a:srgbClr val="C00000"/>
                </a:solidFill>
              </a:rPr>
              <a:t>Online Quiz ..</a:t>
            </a:r>
          </a:p>
          <a:p>
            <a:pPr algn="ctr" fontAlgn="ctr"/>
            <a:r>
              <a:rPr lang="en-US" sz="2800" dirty="0">
                <a:solidFill>
                  <a:srgbClr val="D85F7F"/>
                </a:solidFill>
                <a:latin typeface="inherit" charset="0"/>
                <a:hlinkClick r:id="rId2"/>
              </a:rPr>
              <a:t>https://www.onlineexambuilder.com/pharmacology-beta-antagonist/exam-139014</a:t>
            </a:r>
            <a:endParaRPr lang="en-US" sz="2800" dirty="0">
              <a:latin typeface="inherit" charset="0"/>
            </a:endParaRPr>
          </a:p>
        </p:txBody>
      </p:sp>
    </p:spTree>
    <p:extLst>
      <p:ext uri="{BB962C8B-B14F-4D97-AF65-F5344CB8AC3E}">
        <p14:creationId xmlns:p14="http://schemas.microsoft.com/office/powerpoint/2010/main" val="1083090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3"/>
          <p:cNvSpPr txBox="1"/>
          <p:nvPr/>
        </p:nvSpPr>
        <p:spPr>
          <a:xfrm>
            <a:off x="0" y="355579"/>
            <a:ext cx="23766463" cy="14850219"/>
          </a:xfrm>
          <a:prstGeom prst="rect">
            <a:avLst/>
          </a:prstGeom>
          <a:noFill/>
        </p:spPr>
        <p:txBody>
          <a:bodyPr wrap="square" rtlCol="1">
            <a:spAutoFit/>
          </a:bodyPr>
          <a:lstStyle/>
          <a:p>
            <a:pPr fontAlgn="base"/>
            <a:r>
              <a:rPr lang="en-US" sz="2800" b="1" i="1" dirty="0">
                <a:solidFill>
                  <a:schemeClr val="accent1">
                    <a:lumMod val="75000"/>
                  </a:schemeClr>
                </a:solidFill>
              </a:rPr>
              <a:t>Q7) A 30 years old pregnant woman comes to the emergency with sever hypertension, what is the best choice to treat her high pressure ?</a:t>
            </a:r>
          </a:p>
          <a:p>
            <a:pPr fontAlgn="base"/>
            <a:r>
              <a:rPr lang="en-US" sz="2800" dirty="0"/>
              <a:t>A- Carvedilol.            B-Propranolol.          C- </a:t>
            </a:r>
            <a:r>
              <a:rPr lang="en-US" sz="2800" dirty="0" err="1"/>
              <a:t>Bisoprolol</a:t>
            </a:r>
            <a:r>
              <a:rPr lang="en-US" sz="2800" dirty="0"/>
              <a:t>.             D- Labetalol.</a:t>
            </a:r>
          </a:p>
          <a:p>
            <a:pPr fontAlgn="base"/>
            <a:endParaRPr lang="en-US" sz="2800" b="1" i="1" dirty="0">
              <a:solidFill>
                <a:schemeClr val="accent1">
                  <a:lumMod val="75000"/>
                </a:schemeClr>
              </a:solidFill>
            </a:endParaRPr>
          </a:p>
          <a:p>
            <a:pPr fontAlgn="base"/>
            <a:r>
              <a:rPr lang="en-US" sz="2800" b="1" i="1" dirty="0">
                <a:solidFill>
                  <a:schemeClr val="accent1">
                    <a:lumMod val="75000"/>
                  </a:schemeClr>
                </a:solidFill>
              </a:rPr>
              <a:t>Q8) A 49 years old diabetic patient was brought to the emergency because he is in hypoglycemia coma, after taking history the patient is diabetic and has hypertension and the doctor prescript to him a drug for his hypertension, what is the most likely drug the doctor prescript ?</a:t>
            </a:r>
          </a:p>
          <a:p>
            <a:pPr fontAlgn="base"/>
            <a:r>
              <a:rPr lang="en-US" sz="2800" dirty="0"/>
              <a:t>A- Atenolol.              B- Metoprolol.          C- Propranolol.             D- </a:t>
            </a:r>
            <a:r>
              <a:rPr lang="en-US" sz="2800" dirty="0" err="1"/>
              <a:t>Bisoprolol</a:t>
            </a:r>
            <a:r>
              <a:rPr lang="en-US" sz="2800" dirty="0"/>
              <a:t>.</a:t>
            </a:r>
          </a:p>
          <a:p>
            <a:pPr fontAlgn="base"/>
            <a:endParaRPr lang="en-US" sz="2800" dirty="0"/>
          </a:p>
          <a:p>
            <a:pPr fontAlgn="base"/>
            <a:r>
              <a:rPr lang="en-US" sz="2800" b="1" i="1" dirty="0">
                <a:solidFill>
                  <a:schemeClr val="accent1">
                    <a:lumMod val="75000"/>
                  </a:schemeClr>
                </a:solidFill>
              </a:rPr>
              <a:t>Q9) which one of beta-blockers can be used for migraine prophylaxis ?</a:t>
            </a:r>
          </a:p>
          <a:p>
            <a:pPr fontAlgn="base"/>
            <a:r>
              <a:rPr lang="en-US" sz="2800" dirty="0"/>
              <a:t>A- Propranolol.          B- </a:t>
            </a:r>
            <a:r>
              <a:rPr lang="en-US" sz="2800" dirty="0" err="1"/>
              <a:t>Timolol</a:t>
            </a:r>
            <a:r>
              <a:rPr lang="en-US" sz="2800" dirty="0"/>
              <a:t>.                C- Carvedilol.                D-</a:t>
            </a:r>
            <a:r>
              <a:rPr lang="en-US" sz="2800" dirty="0" err="1"/>
              <a:t>Esmolol</a:t>
            </a:r>
            <a:r>
              <a:rPr lang="en-US" sz="2800" dirty="0"/>
              <a:t>.</a:t>
            </a:r>
          </a:p>
          <a:p>
            <a:pPr fontAlgn="base"/>
            <a:endParaRPr lang="en-US" sz="2800" dirty="0"/>
          </a:p>
          <a:p>
            <a:pPr fontAlgn="base"/>
            <a:r>
              <a:rPr lang="en-US" sz="2800" b="1" i="1" dirty="0">
                <a:solidFill>
                  <a:schemeClr val="accent1">
                    <a:lumMod val="75000"/>
                  </a:schemeClr>
                </a:solidFill>
              </a:rPr>
              <a:t>Q10) Which one of the of the following drugs also works as an antioxidant?</a:t>
            </a:r>
          </a:p>
          <a:p>
            <a:pPr fontAlgn="base"/>
            <a:r>
              <a:rPr lang="en-US" sz="2800" dirty="0"/>
              <a:t>A- </a:t>
            </a:r>
            <a:r>
              <a:rPr lang="en-US" sz="2800" dirty="0" err="1"/>
              <a:t>Bisoprolol</a:t>
            </a:r>
            <a:r>
              <a:rPr lang="en-US" sz="2800" dirty="0"/>
              <a:t>.             B- </a:t>
            </a:r>
            <a:r>
              <a:rPr lang="en-US" sz="2800" dirty="0" err="1"/>
              <a:t>Timolol</a:t>
            </a:r>
            <a:r>
              <a:rPr lang="en-US" sz="2800" dirty="0"/>
              <a:t>.                C- Carvedilol.                D- Atenolol.</a:t>
            </a:r>
          </a:p>
          <a:p>
            <a:pPr fontAlgn="base"/>
            <a:endParaRPr lang="en-US" sz="2800" dirty="0"/>
          </a:p>
          <a:p>
            <a:pPr fontAlgn="base"/>
            <a:r>
              <a:rPr lang="en-US" sz="2800" b="1" i="1" dirty="0">
                <a:solidFill>
                  <a:schemeClr val="accent1">
                    <a:lumMod val="75000"/>
                  </a:schemeClr>
                </a:solidFill>
              </a:rPr>
              <a:t>Q11) </a:t>
            </a:r>
            <a:r>
              <a:rPr lang="en-US" sz="2600" b="1" i="1" dirty="0">
                <a:solidFill>
                  <a:schemeClr val="accent1">
                    <a:lumMod val="75000"/>
                  </a:schemeClr>
                </a:solidFill>
              </a:rPr>
              <a:t>A patient came to the clinic complaining of tachycardia, tremors, and sweating when he goes on stage. Which one of the following beta blockers would you prescribe?</a:t>
            </a:r>
          </a:p>
          <a:p>
            <a:pPr fontAlgn="base"/>
            <a:r>
              <a:rPr lang="en-US" sz="2800" dirty="0"/>
              <a:t>A- Labetalol.              B- </a:t>
            </a:r>
            <a:r>
              <a:rPr lang="en-US" sz="2800" dirty="0" err="1"/>
              <a:t>Propanolol</a:t>
            </a:r>
            <a:r>
              <a:rPr lang="en-US" sz="2800" dirty="0"/>
              <a:t>.           C- </a:t>
            </a:r>
            <a:r>
              <a:rPr lang="en-US" sz="2800" dirty="0" err="1"/>
              <a:t>Timolol</a:t>
            </a:r>
            <a:r>
              <a:rPr lang="en-US" sz="2800" dirty="0"/>
              <a:t>.                     D- Atenolol</a:t>
            </a:r>
          </a:p>
          <a:p>
            <a:pPr fontAlgn="base"/>
            <a:r>
              <a:rPr lang="en-US" sz="2800" dirty="0"/>
              <a:t> </a:t>
            </a:r>
          </a:p>
          <a:p>
            <a:pPr fontAlgn="base"/>
            <a:r>
              <a:rPr lang="en-US" sz="2800" b="1" i="1" dirty="0">
                <a:solidFill>
                  <a:schemeClr val="accent1">
                    <a:lumMod val="75000"/>
                  </a:schemeClr>
                </a:solidFill>
              </a:rPr>
              <a:t>Q12) Which of the following beta blockers has an intrinsic sympathomimetic activity effect?</a:t>
            </a:r>
          </a:p>
          <a:p>
            <a:pPr fontAlgn="base"/>
            <a:r>
              <a:rPr lang="en-US" sz="2800" dirty="0"/>
              <a:t>A- Atenolol.                B- Carvedilol.            C- </a:t>
            </a:r>
            <a:r>
              <a:rPr lang="en-US" sz="2800" dirty="0" err="1"/>
              <a:t>Propanolol</a:t>
            </a:r>
            <a:r>
              <a:rPr lang="en-US" sz="2800" dirty="0"/>
              <a:t>.               D- Labetalol</a:t>
            </a:r>
          </a:p>
          <a:p>
            <a:pPr fontAlgn="base"/>
            <a:endParaRPr lang="en-US" sz="2800" b="1" i="1" dirty="0">
              <a:solidFill>
                <a:schemeClr val="accent1">
                  <a:lumMod val="75000"/>
                </a:schemeClr>
              </a:solidFill>
            </a:endParaRPr>
          </a:p>
          <a:p>
            <a:pPr fontAlgn="base"/>
            <a:r>
              <a:rPr lang="en-US" sz="2800" b="1" i="1" dirty="0">
                <a:solidFill>
                  <a:schemeClr val="accent1">
                    <a:lumMod val="75000"/>
                  </a:schemeClr>
                </a:solidFill>
              </a:rPr>
              <a:t>Q13) Which one of the following is NOT correct regarding of Propranolol ?</a:t>
            </a:r>
          </a:p>
          <a:p>
            <a:pPr fontAlgn="base"/>
            <a:r>
              <a:rPr lang="en-US" sz="2800" dirty="0"/>
              <a:t>A- ISA effect.             B- quinidine-like.        C- Non-selective           D- Local anesthetic effect.</a:t>
            </a:r>
          </a:p>
          <a:p>
            <a:pPr fontAlgn="base"/>
            <a:endParaRPr lang="en-US" sz="2800" dirty="0"/>
          </a:p>
          <a:p>
            <a:pPr fontAlgn="base"/>
            <a:r>
              <a:rPr lang="en-US" sz="2800" b="1" i="1" dirty="0">
                <a:solidFill>
                  <a:schemeClr val="accent1">
                    <a:lumMod val="75000"/>
                  </a:schemeClr>
                </a:solidFill>
              </a:rPr>
              <a:t>Q14) Which one of the following drugs can be used to decrease Anxiety ?</a:t>
            </a:r>
          </a:p>
          <a:p>
            <a:pPr fontAlgn="base"/>
            <a:r>
              <a:rPr lang="en-US" sz="2800" dirty="0"/>
              <a:t>A- </a:t>
            </a:r>
            <a:r>
              <a:rPr lang="en-US" sz="2800" dirty="0" err="1"/>
              <a:t>Sotalol</a:t>
            </a:r>
            <a:r>
              <a:rPr lang="en-US" sz="2800" dirty="0"/>
              <a:t>.                  B- </a:t>
            </a:r>
            <a:r>
              <a:rPr lang="en-US" sz="2800" dirty="0" err="1"/>
              <a:t>Esmolol</a:t>
            </a:r>
            <a:r>
              <a:rPr lang="en-US" sz="2800" dirty="0"/>
              <a:t>.                  C- </a:t>
            </a:r>
            <a:r>
              <a:rPr lang="en-US" sz="2800" dirty="0" err="1"/>
              <a:t>Bisprolol</a:t>
            </a:r>
            <a:r>
              <a:rPr lang="en-US" sz="2800" dirty="0"/>
              <a:t>.                  D- Metoprolol.</a:t>
            </a:r>
          </a:p>
          <a:p>
            <a:pPr fontAlgn="base"/>
            <a:endParaRPr lang="en-US" sz="2800" dirty="0"/>
          </a:p>
          <a:p>
            <a:pPr fontAlgn="base"/>
            <a:endParaRPr lang="en-US" sz="2800" dirty="0"/>
          </a:p>
          <a:p>
            <a:pPr fontAlgn="base"/>
            <a:endParaRPr lang="en-US" sz="2800" b="1" i="1" dirty="0">
              <a:solidFill>
                <a:schemeClr val="accent1">
                  <a:lumMod val="75000"/>
                </a:schemeClr>
              </a:solidFill>
            </a:endParaRPr>
          </a:p>
          <a:p>
            <a:pPr fontAlgn="base"/>
            <a:endParaRPr lang="en-US" sz="2800" dirty="0"/>
          </a:p>
          <a:p>
            <a:pPr fontAlgn="base"/>
            <a:endParaRPr lang="en-US" sz="2800" b="1" i="1" dirty="0">
              <a:solidFill>
                <a:schemeClr val="accent1">
                  <a:lumMod val="75000"/>
                </a:schemeClr>
              </a:solidFill>
            </a:endParaRPr>
          </a:p>
          <a:p>
            <a:pPr fontAlgn="base"/>
            <a:endParaRPr lang="en-US" sz="2800" dirty="0"/>
          </a:p>
          <a:p>
            <a:endParaRPr lang="en-US" sz="2800" dirty="0">
              <a:solidFill>
                <a:schemeClr val="accent1">
                  <a:lumMod val="75000"/>
                </a:schemeClr>
              </a:solidFill>
            </a:endParaRPr>
          </a:p>
          <a:p>
            <a:pPr defTabSz="1333500">
              <a:lnSpc>
                <a:spcPct val="90000"/>
              </a:lnSpc>
              <a:spcAft>
                <a:spcPct val="35000"/>
              </a:spcAft>
              <a:defRPr/>
            </a:pPr>
            <a:endParaRPr lang="en-TT" sz="2800" dirty="0">
              <a:solidFill>
                <a:schemeClr val="accent1">
                  <a:lumMod val="75000"/>
                </a:schemeClr>
              </a:solidFill>
            </a:endParaRPr>
          </a:p>
          <a:p>
            <a:endParaRPr lang="en-US" sz="2800" dirty="0"/>
          </a:p>
        </p:txBody>
      </p:sp>
      <p:sp>
        <p:nvSpPr>
          <p:cNvPr id="3" name="مستطيل مستدير الزوايا 3"/>
          <p:cNvSpPr/>
          <p:nvPr/>
        </p:nvSpPr>
        <p:spPr>
          <a:xfrm rot="10800000">
            <a:off x="22063165" y="9171708"/>
            <a:ext cx="1371600" cy="2441171"/>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en-US" sz="2000" dirty="0">
                <a:solidFill>
                  <a:schemeClr val="bg1">
                    <a:lumMod val="50000"/>
                  </a:schemeClr>
                </a:solidFill>
                <a:sym typeface="Wingdings"/>
              </a:rPr>
              <a:t>7D</a:t>
            </a:r>
          </a:p>
          <a:p>
            <a:pPr algn="ctr"/>
            <a:r>
              <a:rPr lang="en-US" sz="2000" dirty="0">
                <a:solidFill>
                  <a:schemeClr val="bg1">
                    <a:lumMod val="50000"/>
                  </a:schemeClr>
                </a:solidFill>
                <a:sym typeface="Wingdings"/>
              </a:rPr>
              <a:t>8C</a:t>
            </a:r>
          </a:p>
          <a:p>
            <a:pPr algn="ctr"/>
            <a:r>
              <a:rPr lang="en-US" sz="2000" dirty="0">
                <a:solidFill>
                  <a:schemeClr val="bg1">
                    <a:lumMod val="50000"/>
                  </a:schemeClr>
                </a:solidFill>
                <a:sym typeface="Wingdings"/>
              </a:rPr>
              <a:t>9A</a:t>
            </a:r>
          </a:p>
          <a:p>
            <a:pPr algn="ctr"/>
            <a:r>
              <a:rPr lang="en-US" sz="2000" dirty="0">
                <a:solidFill>
                  <a:schemeClr val="bg1">
                    <a:lumMod val="50000"/>
                  </a:schemeClr>
                </a:solidFill>
                <a:sym typeface="Wingdings"/>
              </a:rPr>
              <a:t>10C</a:t>
            </a:r>
          </a:p>
          <a:p>
            <a:pPr algn="ctr"/>
            <a:r>
              <a:rPr lang="en-US" sz="2000" dirty="0">
                <a:solidFill>
                  <a:schemeClr val="bg1">
                    <a:lumMod val="50000"/>
                  </a:schemeClr>
                </a:solidFill>
                <a:sym typeface="Wingdings"/>
              </a:rPr>
              <a:t>11B</a:t>
            </a:r>
          </a:p>
          <a:p>
            <a:pPr algn="ctr"/>
            <a:r>
              <a:rPr lang="en-US" sz="2000" dirty="0">
                <a:solidFill>
                  <a:schemeClr val="bg1">
                    <a:lumMod val="50000"/>
                  </a:schemeClr>
                </a:solidFill>
                <a:sym typeface="Wingdings"/>
              </a:rPr>
              <a:t>12D</a:t>
            </a:r>
          </a:p>
          <a:p>
            <a:pPr algn="ctr"/>
            <a:r>
              <a:rPr lang="en-US" sz="2000" dirty="0">
                <a:solidFill>
                  <a:schemeClr val="bg1">
                    <a:lumMod val="50000"/>
                  </a:schemeClr>
                </a:solidFill>
                <a:sym typeface="Wingdings"/>
              </a:rPr>
              <a:t>13A</a:t>
            </a:r>
          </a:p>
          <a:p>
            <a:pPr algn="ctr"/>
            <a:r>
              <a:rPr lang="en-US" sz="2000" dirty="0">
                <a:solidFill>
                  <a:schemeClr val="bg1">
                    <a:lumMod val="50000"/>
                  </a:schemeClr>
                </a:solidFill>
                <a:sym typeface="Wingdings"/>
              </a:rPr>
              <a:t>14D</a:t>
            </a:r>
          </a:p>
        </p:txBody>
      </p:sp>
    </p:spTree>
    <p:extLst>
      <p:ext uri="{BB962C8B-B14F-4D97-AF65-F5344CB8AC3E}">
        <p14:creationId xmlns:p14="http://schemas.microsoft.com/office/powerpoint/2010/main" val="1759623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474342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1308</Words>
  <Application>Microsoft Office PowerPoint</Application>
  <PresentationFormat>Custom</PresentationFormat>
  <Paragraphs>213</Paragraphs>
  <Slides>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 Light</vt:lpstr>
      <vt:lpstr>Courier New</vt:lpstr>
      <vt:lpstr>inherit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cherry</dc:creator>
  <cp:lastModifiedBy>trad</cp:lastModifiedBy>
  <cp:revision>100</cp:revision>
  <dcterms:created xsi:type="dcterms:W3CDTF">2016-12-17T14:42:51Z</dcterms:created>
  <dcterms:modified xsi:type="dcterms:W3CDTF">2017-03-26T08:28:40Z</dcterms:modified>
</cp:coreProperties>
</file>