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2"/>
  </p:notesMasterIdLst>
  <p:sldIdLst>
    <p:sldId id="256" r:id="rId2"/>
    <p:sldId id="269" r:id="rId3"/>
    <p:sldId id="270" r:id="rId4"/>
    <p:sldId id="271" r:id="rId5"/>
    <p:sldId id="272" r:id="rId6"/>
    <p:sldId id="273" r:id="rId7"/>
    <p:sldId id="274" r:id="rId8"/>
    <p:sldId id="275" r:id="rId9"/>
    <p:sldId id="276" r:id="rId10"/>
    <p:sldId id="258" r:id="rId11"/>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91" autoAdjust="0"/>
    <p:restoredTop sz="94660"/>
  </p:normalViewPr>
  <p:slideViewPr>
    <p:cSldViewPr snapToGrid="0">
      <p:cViewPr>
        <p:scale>
          <a:sx n="49" d="100"/>
          <a:sy n="49" d="100"/>
        </p:scale>
        <p:origin x="848" y="20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3/29/17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73143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jpg"/><Relationship Id="rId9"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3/29/17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8032643" y="6741105"/>
            <a:ext cx="3743317" cy="2254335"/>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dirty="0"/>
              <a:t>Revised</a:t>
            </a:r>
            <a:r>
              <a:rPr lang="en-US" sz="2667" b="1" baseline="0" dirty="0"/>
              <a:t> by</a:t>
            </a:r>
            <a:r>
              <a:rPr lang="en-US" sz="2667" b="1" dirty="0"/>
              <a:t>:</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smtClean="0"/>
              <a:t>Abdulrahman </a:t>
            </a:r>
            <a:r>
              <a:rPr lang="en-US" sz="2905" dirty="0" err="1" smtClean="0"/>
              <a:t>Thekry</a:t>
            </a:r>
            <a:r>
              <a:rPr lang="en-US" sz="2905" dirty="0" smtClean="0"/>
              <a:t> </a:t>
            </a:r>
          </a:p>
          <a:p>
            <a:r>
              <a:rPr lang="en-US" sz="2905" dirty="0" err="1" smtClean="0"/>
              <a:t>Ghadah</a:t>
            </a:r>
            <a:r>
              <a:rPr lang="en-US" sz="2905" dirty="0" smtClean="0"/>
              <a:t> </a:t>
            </a:r>
            <a:r>
              <a:rPr lang="en-US" sz="2905" dirty="0" err="1"/>
              <a:t>Almuhana</a:t>
            </a:r>
            <a:r>
              <a:rPr lang="en-US" sz="2905" dirty="0"/>
              <a:t> </a:t>
            </a:r>
            <a:endParaRPr lang="en-US" sz="2905" dirty="0" smtClean="0"/>
          </a:p>
          <a:p>
            <a:r>
              <a:rPr lang="en-US" sz="2905" dirty="0" err="1" smtClean="0"/>
              <a:t>Rawan</a:t>
            </a:r>
            <a:r>
              <a:rPr lang="en-US" sz="2905" dirty="0" smtClean="0"/>
              <a:t> </a:t>
            </a:r>
            <a:r>
              <a:rPr lang="en-US" sz="2905" dirty="0" err="1" smtClean="0"/>
              <a:t>Alqahtani</a:t>
            </a:r>
            <a:endParaRPr lang="en-US" sz="2905" dirty="0"/>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
        <p:nvSpPr>
          <p:cNvPr id="34" name="TextBox 33"/>
          <p:cNvSpPr txBox="1"/>
          <p:nvPr userDrawn="1"/>
        </p:nvSpPr>
        <p:spPr>
          <a:xfrm>
            <a:off x="12623652" y="6741105"/>
            <a:ext cx="3743317" cy="1807290"/>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baseline="0" dirty="0" smtClean="0"/>
              <a:t>Done </a:t>
            </a:r>
            <a:r>
              <a:rPr lang="en-US" sz="2667" b="1" baseline="0" dirty="0"/>
              <a:t>by</a:t>
            </a:r>
            <a:r>
              <a:rPr lang="en-US" sz="2667" b="1" dirty="0"/>
              <a:t>:</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err="1"/>
              <a:t>Abdulaziz</a:t>
            </a:r>
            <a:r>
              <a:rPr lang="en-US" sz="2905" baseline="0" dirty="0"/>
              <a:t> </a:t>
            </a:r>
            <a:r>
              <a:rPr lang="en-US" sz="2905" baseline="0" dirty="0" err="1"/>
              <a:t>R</a:t>
            </a:r>
            <a:r>
              <a:rPr lang="en-US" sz="2905" baseline="0" dirty="0" err="1" smtClean="0"/>
              <a:t>edwan</a:t>
            </a:r>
            <a:endParaRPr lang="en-US" sz="2905" baseline="0"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baseline="0" dirty="0"/>
              <a:t>Abdulrahman </a:t>
            </a:r>
            <a:r>
              <a:rPr lang="en-US" sz="2905" baseline="0" dirty="0" err="1"/>
              <a:t>T</a:t>
            </a:r>
            <a:r>
              <a:rPr lang="en-US" sz="2905" baseline="0" dirty="0" err="1" smtClean="0"/>
              <a:t>hekry</a:t>
            </a:r>
            <a:endParaRPr lang="en-US" sz="2905" dirty="0"/>
          </a:p>
        </p:txBody>
      </p:sp>
    </p:spTree>
    <p:extLst>
      <p:ext uri="{BB962C8B-B14F-4D97-AF65-F5344CB8AC3E}">
        <p14:creationId xmlns:p14="http://schemas.microsoft.com/office/powerpoint/2010/main" val="1695959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3/29/17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3/29/17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3/29/17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3/29/17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9393" y="2081539"/>
            <a:ext cx="13405108" cy="4032129"/>
          </a:xfrm>
          <a:prstGeom prst="rect">
            <a:avLst/>
          </a:prstGeom>
          <a:noFill/>
        </p:spPr>
        <p:txBody>
          <a:bodyPr wrap="square" rtlCol="0">
            <a:spAutoFit/>
          </a:bodyPr>
          <a:lstStyle/>
          <a:p>
            <a:pPr algn="ctr"/>
            <a:r>
              <a:rPr lang="en-US" sz="12801">
                <a:solidFill>
                  <a:srgbClr val="0070C0"/>
                </a:solidFill>
              </a:rPr>
              <a:t>Anti-arrhythmic drugs</a:t>
            </a:r>
            <a:endParaRPr lang="en-US" sz="12801" dirty="0">
              <a:solidFill>
                <a:srgbClr val="0070C0"/>
              </a:solidFill>
            </a:endParaRPr>
          </a:p>
        </p:txBody>
      </p:sp>
      <p:sp>
        <p:nvSpPr>
          <p:cNvPr id="3" name="TextBox 2"/>
          <p:cNvSpPr txBox="1"/>
          <p:nvPr/>
        </p:nvSpPr>
        <p:spPr>
          <a:xfrm>
            <a:off x="1489585" y="8314397"/>
            <a:ext cx="9992362" cy="2308324"/>
          </a:xfrm>
          <a:prstGeom prst="rect">
            <a:avLst/>
          </a:prstGeom>
          <a:noFill/>
        </p:spPr>
        <p:txBody>
          <a:bodyPr wrap="square" rtlCol="0">
            <a:spAutoFit/>
          </a:bodyPr>
          <a:lstStyle/>
          <a:p>
            <a:pPr marL="685800" indent="-685800">
              <a:buFont typeface="Arial" charset="0"/>
              <a:buChar char="•"/>
            </a:pPr>
            <a:r>
              <a:rPr lang="en-US" sz="4800" dirty="0">
                <a:solidFill>
                  <a:schemeClr val="accent4">
                    <a:lumMod val="75000"/>
                  </a:schemeClr>
                </a:solidFill>
              </a:rPr>
              <a:t>Summary. </a:t>
            </a:r>
            <a:r>
              <a:rPr lang="en-US" sz="1600" dirty="0" smtClean="0">
                <a:solidFill>
                  <a:schemeClr val="bg1">
                    <a:lumMod val="50000"/>
                  </a:schemeClr>
                </a:solidFill>
              </a:rPr>
              <a:t>(slide 2,3 and 4)</a:t>
            </a:r>
            <a:endParaRPr lang="en-US" sz="1600" dirty="0">
              <a:solidFill>
                <a:schemeClr val="bg1">
                  <a:lumMod val="50000"/>
                </a:schemeClr>
              </a:solidFill>
            </a:endParaRPr>
          </a:p>
          <a:p>
            <a:pPr marL="685800" indent="-685800">
              <a:buFont typeface="Arial" charset="0"/>
              <a:buChar char="•"/>
            </a:pPr>
            <a:r>
              <a:rPr lang="en-US" sz="4800" dirty="0" smtClean="0">
                <a:solidFill>
                  <a:schemeClr val="accent4">
                    <a:lumMod val="75000"/>
                  </a:schemeClr>
                </a:solidFill>
              </a:rPr>
              <a:t>MCQs. </a:t>
            </a:r>
            <a:r>
              <a:rPr lang="en-US" sz="1600" dirty="0" smtClean="0">
                <a:solidFill>
                  <a:schemeClr val="bg1">
                    <a:lumMod val="50000"/>
                  </a:schemeClr>
                </a:solidFill>
              </a:rPr>
              <a:t>(slides 5,6 and 7)</a:t>
            </a:r>
            <a:endParaRPr lang="en-US" sz="1600" dirty="0">
              <a:solidFill>
                <a:schemeClr val="bg1">
                  <a:lumMod val="50000"/>
                </a:schemeClr>
              </a:solidFill>
            </a:endParaRPr>
          </a:p>
          <a:p>
            <a:pPr marL="685800" indent="-685800">
              <a:buFont typeface="Arial" charset="0"/>
              <a:buChar char="•"/>
            </a:pPr>
            <a:r>
              <a:rPr lang="en-US" sz="4800" dirty="0" smtClean="0">
                <a:solidFill>
                  <a:schemeClr val="accent4">
                    <a:lumMod val="75000"/>
                  </a:schemeClr>
                </a:solidFill>
              </a:rPr>
              <a:t>SAQs. </a:t>
            </a:r>
            <a:r>
              <a:rPr lang="en-US" sz="1600" dirty="0" smtClean="0">
                <a:solidFill>
                  <a:schemeClr val="bg1">
                    <a:lumMod val="50000"/>
                  </a:schemeClr>
                </a:solidFill>
              </a:rPr>
              <a:t>(slides 8 and 9)</a:t>
            </a:r>
            <a:endParaRPr lang="en-US" sz="1600" dirty="0">
              <a:solidFill>
                <a:schemeClr val="bg1">
                  <a:lumMod val="50000"/>
                </a:schemeClr>
              </a:solidFill>
            </a:endParaRPr>
          </a:p>
        </p:txBody>
      </p:sp>
      <p:sp>
        <p:nvSpPr>
          <p:cNvPr id="6" name="TextBox 5"/>
          <p:cNvSpPr txBox="1"/>
          <p:nvPr/>
        </p:nvSpPr>
        <p:spPr>
          <a:xfrm>
            <a:off x="10796954" y="8868395"/>
            <a:ext cx="9358729" cy="1200329"/>
          </a:xfrm>
          <a:prstGeom prst="rect">
            <a:avLst/>
          </a:prstGeom>
        </p:spPr>
        <p:style>
          <a:lnRef idx="2">
            <a:schemeClr val="accent1"/>
          </a:lnRef>
          <a:fillRef idx="1">
            <a:schemeClr val="lt1"/>
          </a:fillRef>
          <a:effectRef idx="0">
            <a:schemeClr val="accent1"/>
          </a:effectRef>
          <a:fontRef idx="minor">
            <a:schemeClr val="dk1"/>
          </a:fontRef>
        </p:style>
        <p:txBody>
          <a:bodyPr wrap="square" numCol="1" rtlCol="0" anchor="ctr">
            <a:spAutoFit/>
          </a:bodyPr>
          <a:lstStyle/>
          <a:p>
            <a:pPr marL="0" algn="r" defTabSz="457200" rtl="1" eaLnBrk="1" latinLnBrk="0" hangingPunct="1"/>
            <a:r>
              <a:rPr lang="ar-SA" sz="3600" i="1" dirty="0">
                <a:ln w="0"/>
                <a:solidFill>
                  <a:schemeClr val="accent1"/>
                </a:solidFill>
                <a:effectLst>
                  <a:outerShdw blurRad="38100" dist="25400" dir="5400000" algn="ctr" rotWithShape="0">
                    <a:srgbClr val="6E747A">
                      <a:alpha val="43000"/>
                    </a:srgbClr>
                  </a:outerShdw>
                </a:effectLst>
              </a:rPr>
              <a:t>لا تحسبن المجد تمراً </a:t>
            </a:r>
            <a:r>
              <a:rPr lang="en-US" sz="3600" i="1" dirty="0">
                <a:ln w="0"/>
                <a:solidFill>
                  <a:schemeClr val="accent1"/>
                </a:solidFill>
                <a:effectLst>
                  <a:outerShdw blurRad="38100" dist="25400" dir="5400000" algn="ctr" rotWithShape="0">
                    <a:srgbClr val="6E747A">
                      <a:alpha val="43000"/>
                    </a:srgbClr>
                  </a:outerShdw>
                </a:effectLst>
              </a:rPr>
              <a:t> </a:t>
            </a:r>
            <a:r>
              <a:rPr lang="ar-SA" sz="3600" i="1" dirty="0">
                <a:ln w="0"/>
                <a:solidFill>
                  <a:schemeClr val="accent1"/>
                </a:solidFill>
                <a:effectLst>
                  <a:outerShdw blurRad="38100" dist="25400" dir="5400000" algn="ctr" rotWithShape="0">
                    <a:srgbClr val="6E747A">
                      <a:alpha val="43000"/>
                    </a:srgbClr>
                  </a:outerShdw>
                </a:effectLst>
              </a:rPr>
              <a:t>أنت آكله      </a:t>
            </a:r>
          </a:p>
          <a:p>
            <a:pPr marL="0" algn="r" defTabSz="457200" rtl="1" eaLnBrk="1" latinLnBrk="0" hangingPunct="1"/>
            <a:r>
              <a:rPr lang="ar-SA" sz="3600" i="1" dirty="0">
                <a:ln w="0"/>
                <a:solidFill>
                  <a:schemeClr val="accent1"/>
                </a:solidFill>
                <a:effectLst>
                  <a:outerShdw blurRad="38100" dist="25400" dir="5400000" algn="ctr" rotWithShape="0">
                    <a:srgbClr val="6E747A">
                      <a:alpha val="43000"/>
                    </a:srgbClr>
                  </a:outerShdw>
                </a:effectLst>
              </a:rPr>
              <a:t>                     </a:t>
            </a:r>
            <a:r>
              <a:rPr lang="en-US" sz="3600" i="1" dirty="0">
                <a:ln w="0"/>
                <a:solidFill>
                  <a:schemeClr val="accent1"/>
                </a:solidFill>
                <a:effectLst>
                  <a:outerShdw blurRad="38100" dist="25400" dir="5400000" algn="ctr" rotWithShape="0">
                    <a:srgbClr val="6E747A">
                      <a:alpha val="43000"/>
                    </a:srgbClr>
                  </a:outerShdw>
                </a:effectLst>
              </a:rPr>
              <a:t> </a:t>
            </a:r>
            <a:r>
              <a:rPr lang="ar-SA" sz="3600" i="1" dirty="0">
                <a:ln w="0"/>
                <a:solidFill>
                  <a:schemeClr val="accent1"/>
                </a:solidFill>
                <a:effectLst>
                  <a:outerShdw blurRad="38100" dist="25400" dir="5400000" algn="ctr" rotWithShape="0">
                    <a:srgbClr val="6E747A">
                      <a:alpha val="43000"/>
                    </a:srgbClr>
                  </a:outerShdw>
                </a:effectLst>
              </a:rPr>
              <a:t>     لن تبلغ المجد حتى تلعق الصبر</a:t>
            </a:r>
            <a:endParaRPr lang="en-US" sz="3600" i="1"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0584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2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516" y="783772"/>
            <a:ext cx="10842172" cy="10187404"/>
          </a:xfrm>
          <a:prstGeom prst="rect">
            <a:avLst/>
          </a:prstGeom>
          <a:noFill/>
        </p:spPr>
        <p:txBody>
          <a:bodyPr wrap="square" rtlCol="0">
            <a:spAutoFit/>
          </a:bodyPr>
          <a:lstStyle/>
          <a:p>
            <a:r>
              <a:rPr lang="en-US" sz="3600" dirty="0" smtClean="0">
                <a:solidFill>
                  <a:srgbClr val="0070C0"/>
                </a:solidFill>
              </a:rPr>
              <a:t>The ultimate goal of anti-arrhythmic drugs is to restore normal rhythm and conduction by: </a:t>
            </a:r>
          </a:p>
          <a:p>
            <a:pPr marL="914400" lvl="1" indent="-457200">
              <a:buFont typeface="Arial" charset="0"/>
              <a:buChar char="•"/>
            </a:pPr>
            <a:r>
              <a:rPr lang="en-US" sz="2800" dirty="0" smtClean="0"/>
              <a:t>Maintenance of normal rhythm.</a:t>
            </a:r>
          </a:p>
          <a:p>
            <a:pPr marL="914400" lvl="1" indent="-457200">
              <a:buFont typeface="Arial" charset="0"/>
              <a:buChar char="•"/>
            </a:pPr>
            <a:r>
              <a:rPr lang="en-US" sz="2800" dirty="0" smtClean="0"/>
              <a:t>Prevention of more serious arrhythmias.</a:t>
            </a:r>
          </a:p>
          <a:p>
            <a:endParaRPr lang="en-US" sz="2800" dirty="0"/>
          </a:p>
          <a:p>
            <a:endParaRPr lang="en-US" sz="2800" dirty="0"/>
          </a:p>
          <a:p>
            <a:endParaRPr lang="en-US" sz="2800" dirty="0" smtClean="0"/>
          </a:p>
          <a:p>
            <a:r>
              <a:rPr lang="en-US" sz="3600" dirty="0" smtClean="0">
                <a:solidFill>
                  <a:srgbClr val="0070C0"/>
                </a:solidFill>
              </a:rPr>
              <a:t>Anti arrhythmic drugs produces there effect by: </a:t>
            </a:r>
          </a:p>
          <a:p>
            <a:pPr marL="971550" lvl="1" indent="-514350">
              <a:buFont typeface="+mj-lt"/>
              <a:buAutoNum type="arabicPeriod"/>
            </a:pPr>
            <a:r>
              <a:rPr lang="en-US" sz="2800" dirty="0" smtClean="0"/>
              <a:t>Slow the conduction velocity.</a:t>
            </a:r>
          </a:p>
          <a:p>
            <a:pPr marL="971550" lvl="1" indent="-514350">
              <a:buFont typeface="+mj-lt"/>
              <a:buAutoNum type="arabicPeriod"/>
            </a:pPr>
            <a:r>
              <a:rPr lang="en-US" sz="2800" dirty="0" smtClean="0"/>
              <a:t>Prolongation of effective refractory period. </a:t>
            </a:r>
          </a:p>
          <a:p>
            <a:pPr marL="971550" lvl="1" indent="-514350">
              <a:buFont typeface="+mj-lt"/>
              <a:buAutoNum type="arabicPeriod"/>
            </a:pPr>
            <a:r>
              <a:rPr lang="en-US" sz="2800" dirty="0" smtClean="0"/>
              <a:t>Suppressing ectopic pacemaker activity by inhibiting phase 4 (slow depolarization).</a:t>
            </a:r>
          </a:p>
          <a:p>
            <a:pPr marL="514350" indent="-514350">
              <a:buFont typeface="+mj-lt"/>
              <a:buAutoNum type="arabicPeriod"/>
            </a:pPr>
            <a:endParaRPr lang="en-US" sz="2800" dirty="0"/>
          </a:p>
          <a:p>
            <a:pPr marL="514350" indent="-514350">
              <a:buFont typeface="+mj-lt"/>
              <a:buAutoNum type="arabicPeriod"/>
            </a:pPr>
            <a:endParaRPr lang="en-US" sz="2800" dirty="0" smtClean="0"/>
          </a:p>
          <a:p>
            <a:pPr marL="514350" indent="-514350">
              <a:buFont typeface="+mj-lt"/>
              <a:buAutoNum type="arabicPeriod"/>
            </a:pPr>
            <a:endParaRPr lang="en-US" sz="2800" dirty="0"/>
          </a:p>
          <a:p>
            <a:r>
              <a:rPr lang="en-US" sz="3600" dirty="0">
                <a:solidFill>
                  <a:srgbClr val="0070C0"/>
                </a:solidFill>
                <a:latin typeface="Arial" panose="020B0604020202020204" pitchFamily="34" charset="0"/>
                <a:cs typeface="Arial" panose="020B0604020202020204" pitchFamily="34" charset="0"/>
              </a:rPr>
              <a:t>Vaughn Williams </a:t>
            </a:r>
            <a:r>
              <a:rPr lang="en-US" sz="3600" dirty="0" smtClean="0">
                <a:solidFill>
                  <a:srgbClr val="0070C0"/>
                </a:solidFill>
                <a:latin typeface="Arial" panose="020B0604020202020204" pitchFamily="34" charset="0"/>
                <a:cs typeface="Arial" panose="020B0604020202020204" pitchFamily="34" charset="0"/>
              </a:rPr>
              <a:t>classification of anti-arrhythmic drugs</a:t>
            </a:r>
            <a:r>
              <a:rPr lang="en-US" sz="3600" dirty="0" smtClean="0">
                <a:solidFill>
                  <a:srgbClr val="0070C0"/>
                </a:solidFill>
              </a:rPr>
              <a:t>: </a:t>
            </a:r>
          </a:p>
          <a:p>
            <a:pPr marL="971550" lvl="1" indent="-514350">
              <a:buFont typeface="+mj-lt"/>
              <a:buAutoNum type="arabicPeriod"/>
            </a:pPr>
            <a:r>
              <a:rPr lang="en-US" sz="2800" dirty="0" smtClean="0"/>
              <a:t>Class I: membrane stabilizing effect by blocking Na channels so</a:t>
            </a:r>
          </a:p>
          <a:p>
            <a:pPr marL="1428750" lvl="2" indent="-514350">
              <a:buFont typeface="Arial" charset="0"/>
              <a:buChar char="•"/>
            </a:pPr>
            <a:r>
              <a:rPr lang="en-US" sz="2800" dirty="0" smtClean="0"/>
              <a:t>On the cardiac muscle will decrease the rise of the depolarization phase. </a:t>
            </a:r>
          </a:p>
          <a:p>
            <a:pPr marL="1428750" lvl="2" indent="-514350">
              <a:buFont typeface="Arial" charset="0"/>
              <a:buChar char="•"/>
            </a:pPr>
            <a:r>
              <a:rPr lang="en-US" sz="2800" dirty="0" smtClean="0"/>
              <a:t>On the pacemaker will decrease the slow depolarization phase (phase 4). </a:t>
            </a:r>
            <a:endParaRPr lang="en-US" sz="2800" dirty="0"/>
          </a:p>
        </p:txBody>
      </p:sp>
      <p:sp>
        <p:nvSpPr>
          <p:cNvPr id="3" name="TextBox 2"/>
          <p:cNvSpPr txBox="1"/>
          <p:nvPr/>
        </p:nvSpPr>
        <p:spPr>
          <a:xfrm>
            <a:off x="12853851" y="783772"/>
            <a:ext cx="9509760" cy="10433625"/>
          </a:xfrm>
          <a:prstGeom prst="rect">
            <a:avLst/>
          </a:prstGeom>
          <a:noFill/>
        </p:spPr>
        <p:txBody>
          <a:bodyPr wrap="square" rtlCol="0">
            <a:spAutoFit/>
          </a:bodyPr>
          <a:lstStyle/>
          <a:p>
            <a:pPr lvl="1"/>
            <a:r>
              <a:rPr lang="en-US" sz="2800" dirty="0" smtClean="0"/>
              <a:t>Then class I is subdivided into: </a:t>
            </a:r>
          </a:p>
          <a:p>
            <a:pPr marL="1371600" lvl="2" indent="-457200">
              <a:buFont typeface="Arial" charset="0"/>
              <a:buChar char="•"/>
            </a:pPr>
            <a:r>
              <a:rPr lang="en-US" sz="2800" dirty="0" smtClean="0"/>
              <a:t>Class IA: prolongation of the AP duration. </a:t>
            </a:r>
          </a:p>
          <a:p>
            <a:pPr marL="1828800" lvl="3" indent="-457200">
              <a:buFont typeface="Wingdings" charset="2"/>
              <a:buChar char="v"/>
            </a:pPr>
            <a:r>
              <a:rPr lang="en-US" sz="2800" dirty="0" smtClean="0"/>
              <a:t>Drugs </a:t>
            </a:r>
            <a:r>
              <a:rPr lang="en-US" sz="2800" dirty="0"/>
              <a:t>in this group: </a:t>
            </a:r>
          </a:p>
          <a:p>
            <a:pPr lvl="4"/>
            <a:r>
              <a:rPr lang="en-US" sz="2800" dirty="0"/>
              <a:t>Quinidine, procainamide. </a:t>
            </a:r>
            <a:endParaRPr lang="en-US" sz="2800" dirty="0" smtClean="0"/>
          </a:p>
          <a:p>
            <a:pPr marL="1371600" lvl="2" indent="-457200">
              <a:buFont typeface="Arial" charset="0"/>
              <a:buChar char="•"/>
            </a:pPr>
            <a:r>
              <a:rPr lang="en-US" sz="2800" dirty="0" smtClean="0"/>
              <a:t>Class IB: shortening of the AP duration. </a:t>
            </a:r>
          </a:p>
          <a:p>
            <a:pPr marL="1828800" lvl="3" indent="-457200">
              <a:buFont typeface="Wingdings" charset="2"/>
              <a:buChar char="v"/>
            </a:pPr>
            <a:r>
              <a:rPr lang="en-US" sz="2800" dirty="0" smtClean="0"/>
              <a:t>Drugs in this group: </a:t>
            </a:r>
          </a:p>
          <a:p>
            <a:pPr lvl="4"/>
            <a:r>
              <a:rPr lang="en-US" sz="2800" dirty="0"/>
              <a:t>Lidocaine, </a:t>
            </a:r>
            <a:r>
              <a:rPr lang="en-US" sz="2800" dirty="0" err="1"/>
              <a:t>mexiletine</a:t>
            </a:r>
            <a:r>
              <a:rPr lang="en-US" sz="2800" dirty="0" smtClean="0"/>
              <a:t>.</a:t>
            </a:r>
          </a:p>
          <a:p>
            <a:pPr marL="1371600" lvl="2" indent="-457200">
              <a:buFont typeface="Arial" charset="0"/>
              <a:buChar char="•"/>
            </a:pPr>
            <a:r>
              <a:rPr lang="en-US" sz="2800" dirty="0" smtClean="0"/>
              <a:t>Class IC: has no effect on AP duration. </a:t>
            </a:r>
          </a:p>
          <a:p>
            <a:pPr marL="1828800" lvl="3" indent="-457200">
              <a:buFont typeface="Wingdings" charset="2"/>
              <a:buChar char="v"/>
            </a:pPr>
            <a:r>
              <a:rPr lang="en-US" sz="2800" dirty="0" smtClean="0"/>
              <a:t>Drugs in this group: </a:t>
            </a:r>
          </a:p>
          <a:p>
            <a:pPr lvl="4"/>
            <a:r>
              <a:rPr lang="en-US" sz="2800" dirty="0" smtClean="0"/>
              <a:t>Flecainide.</a:t>
            </a:r>
          </a:p>
          <a:p>
            <a:pPr lvl="4"/>
            <a:endParaRPr lang="en-US" sz="2800" dirty="0"/>
          </a:p>
          <a:p>
            <a:pPr marL="514350" indent="-514350">
              <a:buFont typeface="+mj-lt"/>
              <a:buAutoNum type="arabicPeriod" startAt="2"/>
            </a:pPr>
            <a:r>
              <a:rPr lang="en-US" sz="2800" dirty="0" smtClean="0"/>
              <a:t>Class II: Beta-adrenoceptor blockers.</a:t>
            </a:r>
          </a:p>
          <a:p>
            <a:pPr marL="914400" lvl="1" indent="-457200">
              <a:buFont typeface="Wingdings" charset="2"/>
              <a:buChar char="v"/>
            </a:pPr>
            <a:r>
              <a:rPr lang="en-US" sz="2800" dirty="0" smtClean="0"/>
              <a:t>Drugs in this group: </a:t>
            </a:r>
          </a:p>
          <a:p>
            <a:pPr lvl="2"/>
            <a:r>
              <a:rPr lang="en-US" sz="2800" dirty="0" err="1" smtClean="0"/>
              <a:t>Esmolol</a:t>
            </a:r>
            <a:r>
              <a:rPr lang="en-US" sz="2800" dirty="0" smtClean="0"/>
              <a:t>, Propranolol, Atenolol, </a:t>
            </a:r>
            <a:r>
              <a:rPr lang="en-US" sz="2800" dirty="0" err="1" smtClean="0"/>
              <a:t>Metoropolol</a:t>
            </a:r>
            <a:r>
              <a:rPr lang="en-US" sz="2800" dirty="0" smtClean="0"/>
              <a:t>. </a:t>
            </a:r>
          </a:p>
          <a:p>
            <a:pPr lvl="2"/>
            <a:endParaRPr lang="en-US" sz="2800" dirty="0" smtClean="0"/>
          </a:p>
          <a:p>
            <a:pPr marL="514350" indent="-514350">
              <a:buFont typeface="+mj-lt"/>
              <a:buAutoNum type="arabicPeriod" startAt="2"/>
            </a:pPr>
            <a:r>
              <a:rPr lang="en-US" sz="2800" dirty="0" smtClean="0"/>
              <a:t>Class III: Drugs that prolong AP duration by prolongation of Phase 3. </a:t>
            </a:r>
          </a:p>
          <a:p>
            <a:pPr marL="971550" lvl="1" indent="-514350">
              <a:buFont typeface="Wingdings" charset="2"/>
              <a:buChar char="v"/>
            </a:pPr>
            <a:r>
              <a:rPr lang="en-US" sz="2800" dirty="0" smtClean="0"/>
              <a:t>Drugs in this group: </a:t>
            </a:r>
          </a:p>
          <a:p>
            <a:pPr lvl="2"/>
            <a:r>
              <a:rPr lang="en-US" sz="2800" dirty="0" smtClean="0"/>
              <a:t>Amiodarone, and IBUTILIDE which is pure class III.</a:t>
            </a:r>
          </a:p>
          <a:p>
            <a:pPr lvl="2"/>
            <a:endParaRPr lang="en-US" sz="2800" dirty="0"/>
          </a:p>
          <a:p>
            <a:pPr marL="514350" indent="-514350">
              <a:buFont typeface="+mj-lt"/>
              <a:buAutoNum type="arabicPeriod" startAt="4"/>
            </a:pPr>
            <a:r>
              <a:rPr lang="en-US" sz="2800" dirty="0" smtClean="0"/>
              <a:t>Class IV: Calcium channel blockers mainly on the SA and AV nodes. </a:t>
            </a:r>
          </a:p>
          <a:p>
            <a:pPr marL="971550" lvl="1" indent="-514350">
              <a:buFont typeface="Wingdings" charset="2"/>
              <a:buChar char="v"/>
            </a:pPr>
            <a:r>
              <a:rPr lang="en-US" sz="2800" dirty="0" smtClean="0"/>
              <a:t>Drugs in this group: </a:t>
            </a:r>
          </a:p>
          <a:p>
            <a:pPr lvl="2"/>
            <a:r>
              <a:rPr lang="en-US" sz="2800" dirty="0" smtClean="0"/>
              <a:t>Verapamil, diltiazem. </a:t>
            </a:r>
            <a:endParaRPr lang="en-US" sz="2800" dirty="0"/>
          </a:p>
        </p:txBody>
      </p:sp>
    </p:spTree>
    <p:extLst>
      <p:ext uri="{BB962C8B-B14F-4D97-AF65-F5344CB8AC3E}">
        <p14:creationId xmlns:p14="http://schemas.microsoft.com/office/powerpoint/2010/main" val="25762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4806903"/>
              </p:ext>
            </p:extLst>
          </p:nvPr>
        </p:nvGraphicFramePr>
        <p:xfrm>
          <a:off x="2" y="-2"/>
          <a:ext cx="23766460" cy="13425332"/>
        </p:xfrm>
        <a:graphic>
          <a:graphicData uri="http://schemas.openxmlformats.org/drawingml/2006/table">
            <a:tbl>
              <a:tblPr firstRow="1" bandRow="1">
                <a:tableStyleId>{5C22544A-7EE6-4342-B048-85BDC9FD1C3A}</a:tableStyleId>
              </a:tblPr>
              <a:tblGrid>
                <a:gridCol w="3422467"/>
                <a:gridCol w="4493622"/>
                <a:gridCol w="6113418"/>
                <a:gridCol w="4206240"/>
                <a:gridCol w="5530713"/>
              </a:tblGrid>
              <a:tr h="933464">
                <a:tc>
                  <a:txBody>
                    <a:bodyPr/>
                    <a:lstStyle/>
                    <a:p>
                      <a:pPr algn="ctr"/>
                      <a:r>
                        <a:rPr lang="en-US" b="1" dirty="0" smtClean="0"/>
                        <a:t>Drugs </a:t>
                      </a:r>
                      <a:endParaRPr lang="en-US" b="1" dirty="0"/>
                    </a:p>
                  </a:txBody>
                  <a:tcPr anchor="ctr"/>
                </a:tc>
                <a:tc>
                  <a:txBody>
                    <a:bodyPr/>
                    <a:lstStyle/>
                    <a:p>
                      <a:pPr algn="ctr"/>
                      <a:r>
                        <a:rPr lang="en-US" smtClean="0"/>
                        <a:t>Special features </a:t>
                      </a:r>
                      <a:endParaRPr lang="en-US" dirty="0" smtClean="0"/>
                    </a:p>
                  </a:txBody>
                  <a:tcPr anchor="ctr"/>
                </a:tc>
                <a:tc>
                  <a:txBody>
                    <a:bodyPr/>
                    <a:lstStyle/>
                    <a:p>
                      <a:pPr algn="ctr"/>
                      <a:r>
                        <a:rPr lang="en-US" smtClean="0"/>
                        <a:t>Uses </a:t>
                      </a:r>
                      <a:endParaRPr lang="en-US" dirty="0"/>
                    </a:p>
                  </a:txBody>
                  <a:tcPr anchor="ctr"/>
                </a:tc>
                <a:tc>
                  <a:txBody>
                    <a:bodyPr/>
                    <a:lstStyle/>
                    <a:p>
                      <a:pPr algn="ctr"/>
                      <a:r>
                        <a:rPr lang="en-US" smtClean="0"/>
                        <a:t>ECG changes</a:t>
                      </a:r>
                      <a:r>
                        <a:rPr lang="en-US" baseline="0" smtClean="0"/>
                        <a:t> </a:t>
                      </a:r>
                      <a:endParaRPr lang="en-US" dirty="0"/>
                    </a:p>
                  </a:txBody>
                  <a:tcPr anchor="ctr"/>
                </a:tc>
                <a:tc>
                  <a:txBody>
                    <a:bodyPr/>
                    <a:lstStyle/>
                    <a:p>
                      <a:pPr algn="ctr"/>
                      <a:r>
                        <a:rPr lang="en-US" smtClean="0"/>
                        <a:t>ADRs</a:t>
                      </a:r>
                      <a:endParaRPr lang="en-US" dirty="0"/>
                    </a:p>
                  </a:txBody>
                  <a:tcPr anchor="ctr"/>
                </a:tc>
              </a:tr>
              <a:tr h="1626858">
                <a:tc>
                  <a:txBody>
                    <a:bodyPr/>
                    <a:lstStyle/>
                    <a:p>
                      <a:pPr algn="ctr"/>
                      <a:r>
                        <a:rPr lang="en-US" smtClean="0"/>
                        <a:t>Quinidine </a:t>
                      </a:r>
                      <a:endParaRPr lang="en-US" dirty="0"/>
                    </a:p>
                  </a:txBody>
                  <a:tcPr anchor="ctr"/>
                </a:tc>
                <a:tc>
                  <a:txBody>
                    <a:bodyPr/>
                    <a:lstStyle/>
                    <a:p>
                      <a:pPr marL="571500" indent="-571500" algn="l">
                        <a:buFont typeface="Arial" charset="0"/>
                        <a:buChar char="•"/>
                      </a:pPr>
                      <a:r>
                        <a:rPr lang="en-US" sz="2400" smtClean="0"/>
                        <a:t>Class IA.</a:t>
                      </a:r>
                      <a:r>
                        <a:rPr lang="en-US" sz="2400" baseline="0" smtClean="0"/>
                        <a:t> </a:t>
                      </a:r>
                    </a:p>
                    <a:p>
                      <a:pPr marL="571500" indent="-571500" algn="l">
                        <a:buFont typeface="Arial" charset="0"/>
                        <a:buChar char="•"/>
                      </a:pPr>
                      <a:r>
                        <a:rPr lang="en-US" sz="2400" baseline="0" smtClean="0"/>
                        <a:t>Most toxic drug on the heart.</a:t>
                      </a:r>
                    </a:p>
                    <a:p>
                      <a:pPr marL="571500" indent="-571500" algn="l">
                        <a:buFont typeface="Arial" charset="0"/>
                        <a:buChar char="•"/>
                      </a:pPr>
                      <a:r>
                        <a:rPr lang="en-US" sz="2400" baseline="0" smtClean="0"/>
                        <a:t>Has anti-cholinergic effect.</a:t>
                      </a:r>
                      <a:endParaRPr lang="en-US" sz="2400" dirty="0"/>
                    </a:p>
                  </a:txBody>
                  <a:tcPr anchor="ctr"/>
                </a:tc>
                <a:tc>
                  <a:txBody>
                    <a:bodyPr/>
                    <a:lstStyle/>
                    <a:p>
                      <a:pPr marL="571500" indent="-571500" algn="l">
                        <a:buFont typeface="Arial" charset="0"/>
                        <a:buChar char="•"/>
                      </a:pPr>
                      <a:r>
                        <a:rPr lang="en-US" sz="2400" dirty="0" smtClean="0"/>
                        <a:t>Atrial flutter and fibrillation. </a:t>
                      </a:r>
                    </a:p>
                    <a:p>
                      <a:pPr marL="571500" indent="-571500" algn="l">
                        <a:buFont typeface="Arial" charset="0"/>
                        <a:buChar char="•"/>
                      </a:pPr>
                      <a:r>
                        <a:rPr lang="en-US" sz="2400" dirty="0" smtClean="0"/>
                        <a:t>Maintain sinus rhythm after cardioversion.</a:t>
                      </a:r>
                      <a:endParaRPr lang="en-US" sz="2400" dirty="0"/>
                    </a:p>
                  </a:txBody>
                  <a:tcPr anchor="ctr"/>
                </a:tc>
                <a:tc>
                  <a:txBody>
                    <a:bodyPr/>
                    <a:lstStyle/>
                    <a:p>
                      <a:pPr marL="571500" indent="-571500" algn="l">
                        <a:buFont typeface="Arial" charset="0"/>
                        <a:buChar char="•"/>
                      </a:pPr>
                      <a:r>
                        <a:rPr lang="en-US" sz="2400" dirty="0" smtClean="0"/>
                        <a:t>Prolong PR and QT intervals.</a:t>
                      </a:r>
                      <a:r>
                        <a:rPr lang="en-US" sz="2400" baseline="0" dirty="0" smtClean="0"/>
                        <a:t> </a:t>
                      </a:r>
                    </a:p>
                    <a:p>
                      <a:pPr marL="571500" indent="-571500" algn="l">
                        <a:buFont typeface="Arial" charset="0"/>
                        <a:buChar char="•"/>
                      </a:pPr>
                      <a:r>
                        <a:rPr lang="en-US" sz="2400" baseline="0" dirty="0" smtClean="0"/>
                        <a:t>Wide QRS complex.</a:t>
                      </a:r>
                      <a:endParaRPr lang="en-US" sz="2400" dirty="0"/>
                    </a:p>
                  </a:txBody>
                  <a:tcPr anchor="ctr"/>
                </a:tc>
                <a:tc>
                  <a:txBody>
                    <a:bodyPr/>
                    <a:lstStyle/>
                    <a:p>
                      <a:pPr marL="457200" indent="-457200" algn="l">
                        <a:buFont typeface="Arial" charset="0"/>
                        <a:buChar char="•"/>
                      </a:pPr>
                      <a:r>
                        <a:rPr lang="en-US" sz="2400" smtClean="0"/>
                        <a:t>Anti-cholinergic</a:t>
                      </a:r>
                      <a:r>
                        <a:rPr lang="en-US" sz="2400" baseline="0" smtClean="0"/>
                        <a:t> actions. </a:t>
                      </a:r>
                    </a:p>
                    <a:p>
                      <a:pPr marL="457200" indent="-457200" algn="l">
                        <a:buFont typeface="Arial" charset="0"/>
                        <a:buChar char="•"/>
                      </a:pPr>
                      <a:r>
                        <a:rPr lang="en-US" sz="2400" baseline="0" smtClean="0">
                          <a:solidFill>
                            <a:srgbClr val="FF0000"/>
                          </a:solidFill>
                        </a:rPr>
                        <a:t>Torsades de pointes arrhythmia even with normal doses.</a:t>
                      </a:r>
                    </a:p>
                    <a:p>
                      <a:pPr marL="457200" indent="-457200" algn="l">
                        <a:buFont typeface="Arial" charset="0"/>
                        <a:buChar char="•"/>
                      </a:pPr>
                      <a:r>
                        <a:rPr lang="en-US" sz="2400" baseline="0" smtClean="0"/>
                        <a:t>Hypotension. </a:t>
                      </a:r>
                      <a:endParaRPr lang="en-US" sz="2400" dirty="0"/>
                    </a:p>
                  </a:txBody>
                  <a:tcPr anchor="ctr"/>
                </a:tc>
              </a:tr>
              <a:tr h="1747136">
                <a:tc>
                  <a:txBody>
                    <a:bodyPr/>
                    <a:lstStyle/>
                    <a:p>
                      <a:pPr algn="ctr"/>
                      <a:r>
                        <a:rPr lang="en-US" smtClean="0"/>
                        <a:t>Procainamide </a:t>
                      </a:r>
                      <a:endParaRPr lang="en-US" dirty="0"/>
                    </a:p>
                  </a:txBody>
                  <a:tcPr anchor="ctr"/>
                </a:tc>
                <a:tc>
                  <a:txBody>
                    <a:bodyPr/>
                    <a:lstStyle/>
                    <a:p>
                      <a:pPr marL="457200" indent="-457200" algn="l">
                        <a:buFont typeface="Arial" charset="0"/>
                        <a:buChar char="•"/>
                      </a:pPr>
                      <a:r>
                        <a:rPr lang="en-US" sz="2400" smtClean="0"/>
                        <a:t>Class</a:t>
                      </a:r>
                      <a:r>
                        <a:rPr lang="en-US" sz="2400" baseline="0" smtClean="0"/>
                        <a:t> IA. </a:t>
                      </a:r>
                    </a:p>
                    <a:p>
                      <a:pPr marL="457200" indent="-457200" algn="l">
                        <a:buFont typeface="Arial" charset="0"/>
                        <a:buChar char="•"/>
                      </a:pPr>
                      <a:r>
                        <a:rPr lang="en-US" sz="2400" baseline="0" smtClean="0"/>
                        <a:t>Less toxic than QUINIDINE. </a:t>
                      </a:r>
                    </a:p>
                    <a:p>
                      <a:pPr marL="457200" indent="-457200" algn="l">
                        <a:buFont typeface="Arial" charset="0"/>
                        <a:buChar char="•"/>
                      </a:pPr>
                      <a:r>
                        <a:rPr lang="en-US" sz="2400" baseline="0" smtClean="0"/>
                        <a:t>NO anti-cholinergic effect.</a:t>
                      </a:r>
                      <a:endParaRPr lang="en-US" sz="2400" dirty="0"/>
                    </a:p>
                  </a:txBody>
                  <a:tcPr anchor="ctr"/>
                </a:tc>
                <a:tc>
                  <a:txBody>
                    <a:bodyPr/>
                    <a:lstStyle/>
                    <a:p>
                      <a:pPr marL="457200" marR="0" lvl="0" indent="-4572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More</a:t>
                      </a:r>
                      <a:r>
                        <a:rPr lang="en-US" sz="2400" baseline="0" dirty="0" smtClean="0"/>
                        <a:t> effective in ventricular arrhythmias than atrial ones. </a:t>
                      </a:r>
                      <a:endParaRPr lang="en-US" sz="2400" dirty="0"/>
                    </a:p>
                  </a:txBody>
                  <a:tcPr anchor="ctr"/>
                </a:tc>
                <a:tc>
                  <a:txBody>
                    <a:bodyPr/>
                    <a:lstStyle/>
                    <a:p>
                      <a:pPr marL="571500" indent="-571500" algn="l">
                        <a:buFont typeface="Arial" charset="0"/>
                        <a:buChar char="•"/>
                      </a:pPr>
                      <a:r>
                        <a:rPr lang="en-US" sz="2400" dirty="0" smtClean="0"/>
                        <a:t>Prolong PR and QT intervals.</a:t>
                      </a:r>
                      <a:r>
                        <a:rPr lang="en-US" sz="2400" baseline="0" dirty="0" smtClean="0"/>
                        <a:t> </a:t>
                      </a:r>
                    </a:p>
                    <a:p>
                      <a:pPr marL="571500" indent="-571500" algn="l">
                        <a:buFont typeface="Arial" charset="0"/>
                        <a:buChar char="•"/>
                      </a:pPr>
                      <a:r>
                        <a:rPr lang="en-US" sz="2400" baseline="0" dirty="0" smtClean="0"/>
                        <a:t>Wide QRS complex.</a:t>
                      </a:r>
                      <a:endParaRPr lang="en-US" sz="2400" dirty="0" smtClean="0"/>
                    </a:p>
                  </a:txBody>
                  <a:tcPr anchor="ctr"/>
                </a:tc>
                <a:tc>
                  <a:txBody>
                    <a:bodyPr/>
                    <a:lstStyle/>
                    <a:p>
                      <a:pPr marL="457200" marR="0" indent="-4572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In long term therapy</a:t>
                      </a:r>
                      <a:r>
                        <a:rPr lang="en-US" sz="2400" baseline="0" dirty="0" smtClean="0"/>
                        <a:t> may cause </a:t>
                      </a:r>
                      <a:r>
                        <a:rPr lang="en-US" sz="2400" b="0" dirty="0" smtClean="0">
                          <a:solidFill>
                            <a:schemeClr val="tx1"/>
                          </a:solidFill>
                          <a:latin typeface="Arial" panose="020B0604020202020204" pitchFamily="34" charset="0"/>
                          <a:cs typeface="Arial" panose="020B0604020202020204" pitchFamily="34" charset="0"/>
                        </a:rPr>
                        <a:t>lupus erythematosus-like</a:t>
                      </a:r>
                      <a:r>
                        <a:rPr lang="en-US" sz="2400" b="0" baseline="0" dirty="0" smtClean="0">
                          <a:solidFill>
                            <a:schemeClr val="tx1"/>
                          </a:solidFill>
                          <a:latin typeface="Arial" panose="020B0604020202020204" pitchFamily="34" charset="0"/>
                          <a:cs typeface="Arial" panose="020B0604020202020204" pitchFamily="34" charset="0"/>
                        </a:rPr>
                        <a:t> </a:t>
                      </a:r>
                      <a:r>
                        <a:rPr lang="en-US" sz="2400" b="0" dirty="0" smtClean="0">
                          <a:solidFill>
                            <a:schemeClr val="tx1"/>
                          </a:solidFill>
                          <a:latin typeface="Arial" panose="020B0604020202020204" pitchFamily="34" charset="0"/>
                          <a:cs typeface="Arial" panose="020B0604020202020204" pitchFamily="34" charset="0"/>
                        </a:rPr>
                        <a:t>syndrome.</a:t>
                      </a:r>
                    </a:p>
                    <a:p>
                      <a:pPr marL="457200" indent="-457200" algn="l">
                        <a:buFont typeface="Arial" charset="0"/>
                        <a:buChar char="•"/>
                      </a:pPr>
                      <a:r>
                        <a:rPr lang="en-US" sz="2400" dirty="0" smtClean="0"/>
                        <a:t>Hypotension.</a:t>
                      </a:r>
                    </a:p>
                    <a:p>
                      <a:pPr marL="457200" indent="-457200" algn="l">
                        <a:buFont typeface="Arial" charset="0"/>
                        <a:buChar char="•"/>
                      </a:pPr>
                      <a:r>
                        <a:rPr lang="en-US" sz="2400" dirty="0" smtClean="0"/>
                        <a:t>Hallucination</a:t>
                      </a:r>
                      <a:r>
                        <a:rPr lang="en-US" sz="2400" baseline="0" dirty="0" smtClean="0"/>
                        <a:t> and psychosis.</a:t>
                      </a:r>
                    </a:p>
                    <a:p>
                      <a:pPr marL="457200" indent="-457200" algn="l">
                        <a:buFont typeface="Arial" charset="0"/>
                        <a:buChar char="•"/>
                      </a:pPr>
                      <a:r>
                        <a:rPr lang="en-US" sz="2400" baseline="0" dirty="0" err="1" smtClean="0"/>
                        <a:t>Torsades</a:t>
                      </a:r>
                      <a:r>
                        <a:rPr lang="en-US" sz="2400" baseline="0" dirty="0" smtClean="0"/>
                        <a:t> de pointes arrhythmia.</a:t>
                      </a:r>
                      <a:endParaRPr lang="en-US" sz="2400" dirty="0" smtClean="0"/>
                    </a:p>
                  </a:txBody>
                  <a:tcPr anchor="ctr"/>
                </a:tc>
              </a:tr>
              <a:tr h="1747136">
                <a:tc>
                  <a:txBody>
                    <a:bodyPr/>
                    <a:lstStyle/>
                    <a:p>
                      <a:pPr algn="ctr"/>
                      <a:r>
                        <a:rPr lang="en-US" smtClean="0"/>
                        <a:t>Lidocaine </a:t>
                      </a:r>
                      <a:endParaRPr lang="en-US" dirty="0"/>
                    </a:p>
                  </a:txBody>
                  <a:tcPr anchor="ctr"/>
                </a:tc>
                <a:tc>
                  <a:txBody>
                    <a:bodyPr/>
                    <a:lstStyle/>
                    <a:p>
                      <a:pPr marL="342900" indent="-342900" algn="l">
                        <a:buFont typeface="Arial" charset="0"/>
                        <a:buChar char="•"/>
                      </a:pPr>
                      <a:r>
                        <a:rPr lang="en-US" sz="2400" dirty="0" smtClean="0"/>
                        <a:t>Class IB. </a:t>
                      </a:r>
                    </a:p>
                    <a:p>
                      <a:pPr marL="342900" indent="-342900" algn="l">
                        <a:buFont typeface="Arial" charset="0"/>
                        <a:buChar char="•"/>
                      </a:pPr>
                      <a:r>
                        <a:rPr lang="en-US" sz="2400" dirty="0" smtClean="0"/>
                        <a:t>Short half life.</a:t>
                      </a:r>
                      <a:endParaRPr lang="en-US" sz="2400" baseline="0" dirty="0" smtClean="0"/>
                    </a:p>
                    <a:p>
                      <a:pPr marL="342900" indent="-342900" algn="l">
                        <a:buFont typeface="Arial" charset="0"/>
                        <a:buChar char="•"/>
                      </a:pPr>
                      <a:r>
                        <a:rPr lang="en-US" sz="2400" baseline="0" dirty="0" smtClean="0"/>
                        <a:t>Note effective orally.</a:t>
                      </a:r>
                      <a:endParaRPr lang="en-US" sz="2400" dirty="0"/>
                    </a:p>
                  </a:txBody>
                  <a:tcPr anchor="ctr"/>
                </a:tc>
                <a:tc>
                  <a:txBody>
                    <a:bodyPr/>
                    <a:lstStyle/>
                    <a:p>
                      <a:pPr marL="342900" indent="-342900" algn="l">
                        <a:buFont typeface="Arial" charset="0"/>
                        <a:buChar char="•"/>
                      </a:pPr>
                      <a:r>
                        <a:rPr lang="en-US" sz="2400" dirty="0" smtClean="0"/>
                        <a:t>Used in emergency</a:t>
                      </a:r>
                      <a:r>
                        <a:rPr lang="en-US" sz="2400" baseline="0" dirty="0" smtClean="0"/>
                        <a:t> ventricular arrhythmias like in surgery and after acute MI.</a:t>
                      </a:r>
                    </a:p>
                    <a:p>
                      <a:pPr marL="342900" indent="-342900" algn="l">
                        <a:buFont typeface="Arial" charset="0"/>
                        <a:buChar char="•"/>
                      </a:pPr>
                      <a:r>
                        <a:rPr lang="en-US" sz="2400" baseline="0" dirty="0" smtClean="0"/>
                        <a:t>Not effective in atrial arrhythmias.  </a:t>
                      </a:r>
                      <a:endParaRPr lang="en-US" sz="2400" dirty="0"/>
                    </a:p>
                  </a:txBody>
                  <a:tcPr anchor="ctr"/>
                </a:tc>
                <a:tc>
                  <a:txBody>
                    <a:bodyPr/>
                    <a:lstStyle/>
                    <a:p>
                      <a:pPr algn="ctr"/>
                      <a:r>
                        <a:rPr lang="en-US" sz="2400" dirty="0" smtClean="0"/>
                        <a:t>__________</a:t>
                      </a:r>
                      <a:endParaRPr lang="en-US" sz="2400" dirty="0"/>
                    </a:p>
                  </a:txBody>
                  <a:tcPr anchor="ctr"/>
                </a:tc>
                <a:tc>
                  <a:txBody>
                    <a:bodyPr/>
                    <a:lstStyle/>
                    <a:p>
                      <a:pPr marL="342900" indent="-342900" algn="l">
                        <a:buFont typeface="Arial" charset="0"/>
                        <a:buChar char="•"/>
                      </a:pPr>
                      <a:r>
                        <a:rPr lang="en-US" sz="2400" dirty="0" smtClean="0"/>
                        <a:t>Hypotension.</a:t>
                      </a:r>
                      <a:r>
                        <a:rPr lang="en-US" sz="2400" baseline="0" dirty="0" smtClean="0"/>
                        <a:t> </a:t>
                      </a:r>
                    </a:p>
                    <a:p>
                      <a:pPr marL="342900" indent="-342900" algn="l">
                        <a:buFont typeface="Arial" charset="0"/>
                        <a:buChar char="•"/>
                      </a:pPr>
                      <a:r>
                        <a:rPr lang="en-US" sz="2400" baseline="0" dirty="0" smtClean="0"/>
                        <a:t>Similar to other local anesthetics including convulsion, </a:t>
                      </a:r>
                      <a:r>
                        <a:rPr lang="en-US" sz="2400" b="0" dirty="0" smtClean="0">
                          <a:solidFill>
                            <a:schemeClr val="tx1"/>
                          </a:solidFill>
                          <a:latin typeface="Arial" panose="020B0604020202020204" pitchFamily="34" charset="0"/>
                          <a:cs typeface="Arial" panose="020B0604020202020204" pitchFamily="34" charset="0"/>
                        </a:rPr>
                        <a:t>paresthesia</a:t>
                      </a:r>
                      <a:r>
                        <a:rPr lang="en-US" sz="2400" baseline="0" dirty="0" smtClean="0"/>
                        <a:t>, tremor, dysarthria, and </a:t>
                      </a:r>
                      <a:r>
                        <a:rPr lang="en-US" sz="2400" baseline="0" dirty="0" err="1" smtClean="0"/>
                        <a:t>tennitus</a:t>
                      </a:r>
                      <a:r>
                        <a:rPr lang="en-US" sz="2400" baseline="0" dirty="0" smtClean="0"/>
                        <a:t>.</a:t>
                      </a:r>
                      <a:endParaRPr lang="en-US" sz="2400" dirty="0"/>
                    </a:p>
                  </a:txBody>
                  <a:tcPr anchor="ctr"/>
                </a:tc>
              </a:tr>
              <a:tr h="1747136">
                <a:tc>
                  <a:txBody>
                    <a:bodyPr/>
                    <a:lstStyle/>
                    <a:p>
                      <a:pPr algn="ctr"/>
                      <a:r>
                        <a:rPr lang="en-US" smtClean="0"/>
                        <a:t>Mexiletine </a:t>
                      </a:r>
                      <a:endParaRPr lang="en-US" dirty="0"/>
                    </a:p>
                  </a:txBody>
                  <a:tcPr anchor="ctr"/>
                </a:tc>
                <a:tc>
                  <a:txBody>
                    <a:bodyPr/>
                    <a:lstStyle/>
                    <a:p>
                      <a:pPr marL="342900" indent="-342900" algn="l">
                        <a:buFont typeface="Arial" charset="0"/>
                        <a:buChar char="•"/>
                      </a:pPr>
                      <a:r>
                        <a:rPr lang="en-US" sz="2400" dirty="0" smtClean="0"/>
                        <a:t>Class</a:t>
                      </a:r>
                      <a:r>
                        <a:rPr lang="en-US" sz="2400" baseline="0" dirty="0" smtClean="0"/>
                        <a:t> IB. </a:t>
                      </a:r>
                    </a:p>
                    <a:p>
                      <a:pPr marL="342900" indent="-342900" algn="l">
                        <a:buFont typeface="Arial" charset="0"/>
                        <a:buChar char="•"/>
                      </a:pPr>
                      <a:r>
                        <a:rPr lang="en-US" sz="2400" baseline="0" dirty="0" smtClean="0"/>
                        <a:t>Effective orally. </a:t>
                      </a:r>
                      <a:endParaRPr lang="en-US" sz="2400" dirty="0"/>
                    </a:p>
                  </a:txBody>
                  <a:tcPr anchor="ctr"/>
                </a:tc>
                <a:tc>
                  <a:txBody>
                    <a:bodyPr/>
                    <a:lstStyle/>
                    <a:p>
                      <a:pPr marL="342900" indent="-342900" algn="l">
                        <a:buFont typeface="Arial" charset="0"/>
                        <a:buChar char="•"/>
                      </a:pPr>
                      <a:r>
                        <a:rPr lang="en-US" sz="2400" dirty="0" smtClean="0"/>
                        <a:t>Ventricular arrhythmias.</a:t>
                      </a:r>
                    </a:p>
                    <a:p>
                      <a:pPr marL="342900" indent="-342900" algn="l">
                        <a:buFont typeface="Arial" charset="0"/>
                        <a:buChar char="•"/>
                      </a:pPr>
                      <a:r>
                        <a:rPr lang="en-US" sz="2400" dirty="0" smtClean="0"/>
                        <a:t>Digitalis</a:t>
                      </a:r>
                      <a:r>
                        <a:rPr lang="en-US" sz="2400" baseline="0" dirty="0" smtClean="0"/>
                        <a:t> induced arrhythmia. </a:t>
                      </a:r>
                    </a:p>
                  </a:txBody>
                  <a:tcPr anchor="ctr"/>
                </a:tc>
                <a:tc>
                  <a:txBody>
                    <a:bodyPr/>
                    <a:lstStyle/>
                    <a:p>
                      <a:pPr algn="ctr"/>
                      <a:r>
                        <a:rPr lang="en-US" sz="2400" dirty="0" smtClean="0"/>
                        <a:t>__________</a:t>
                      </a:r>
                      <a:endParaRPr lang="en-US" sz="2400" dirty="0"/>
                    </a:p>
                  </a:txBody>
                  <a:tcPr anchor="ctr"/>
                </a:tc>
                <a:tc>
                  <a:txBody>
                    <a:bodyPr/>
                    <a:lstStyle/>
                    <a:p>
                      <a:pPr marL="342900" indent="-342900" algn="l">
                        <a:buFont typeface="Arial" charset="0"/>
                        <a:buChar char="•"/>
                      </a:pPr>
                      <a:r>
                        <a:rPr lang="en-US" sz="2400" dirty="0" smtClean="0"/>
                        <a:t>Nausea,</a:t>
                      </a:r>
                      <a:r>
                        <a:rPr lang="en-US" sz="2400" baseline="0" dirty="0" smtClean="0"/>
                        <a:t> vomiting. </a:t>
                      </a:r>
                    </a:p>
                    <a:p>
                      <a:pPr marL="342900" indent="-342900" algn="l">
                        <a:buFont typeface="Arial" charset="0"/>
                        <a:buChar char="•"/>
                      </a:pPr>
                      <a:r>
                        <a:rPr lang="en-US" sz="2400" baseline="0" dirty="0" smtClean="0"/>
                        <a:t>Tremor, drowsiness, diplopia.</a:t>
                      </a:r>
                    </a:p>
                    <a:p>
                      <a:pPr marL="342900" indent="-342900" algn="l">
                        <a:buFont typeface="Arial" charset="0"/>
                        <a:buChar char="•"/>
                      </a:pPr>
                      <a:r>
                        <a:rPr lang="en-US" sz="2400" baseline="0" dirty="0" smtClean="0"/>
                        <a:t>Hypotension and other arrhythmias. </a:t>
                      </a:r>
                      <a:endParaRPr lang="en-US" sz="2400" dirty="0"/>
                    </a:p>
                  </a:txBody>
                  <a:tcPr anchor="ctr"/>
                </a:tc>
              </a:tr>
              <a:tr h="1747136">
                <a:tc>
                  <a:txBody>
                    <a:bodyPr/>
                    <a:lstStyle/>
                    <a:p>
                      <a:pPr algn="ctr"/>
                      <a:r>
                        <a:rPr lang="en-US" smtClean="0"/>
                        <a:t>Flecainide </a:t>
                      </a:r>
                      <a:endParaRPr lang="en-US" dirty="0"/>
                    </a:p>
                  </a:txBody>
                  <a:tcPr anchor="ctr"/>
                </a:tc>
                <a:tc>
                  <a:txBody>
                    <a:bodyPr/>
                    <a:lstStyle/>
                    <a:p>
                      <a:pPr marL="342900" indent="-342900" algn="l">
                        <a:buFont typeface="Arial" charset="0"/>
                        <a:buChar char="•"/>
                      </a:pPr>
                      <a:r>
                        <a:rPr lang="en-US" sz="2400" dirty="0" smtClean="0"/>
                        <a:t>Class</a:t>
                      </a:r>
                      <a:r>
                        <a:rPr lang="en-US" sz="2400" baseline="0" dirty="0" smtClean="0"/>
                        <a:t> IC. </a:t>
                      </a:r>
                    </a:p>
                    <a:p>
                      <a:pPr marL="342900" indent="-342900" algn="l">
                        <a:buFont typeface="Arial" charset="0"/>
                        <a:buChar char="•"/>
                      </a:pPr>
                      <a:r>
                        <a:rPr lang="en-US" sz="2400" baseline="0" dirty="0" smtClean="0"/>
                        <a:t>Should be reserved for resistant arrhythmias.</a:t>
                      </a:r>
                    </a:p>
                  </a:txBody>
                  <a:tcPr anchor="ctr"/>
                </a:tc>
                <a:tc>
                  <a:txBody>
                    <a:bodyPr/>
                    <a:lstStyle/>
                    <a:p>
                      <a:pPr marL="342900" indent="-342900" algn="l">
                        <a:buFont typeface="Arial" charset="0"/>
                        <a:buChar char="•"/>
                      </a:pPr>
                      <a:r>
                        <a:rPr lang="en-US" sz="2400" dirty="0" smtClean="0"/>
                        <a:t>Supraventricular</a:t>
                      </a:r>
                      <a:r>
                        <a:rPr lang="en-US" sz="2400" baseline="0" dirty="0" smtClean="0"/>
                        <a:t> arrhythmias. </a:t>
                      </a:r>
                    </a:p>
                    <a:p>
                      <a:pPr marL="342900" indent="-342900" algn="l">
                        <a:buFont typeface="Arial" charset="0"/>
                        <a:buChar char="•"/>
                      </a:pPr>
                      <a:r>
                        <a:rPr lang="en-US" sz="2400" baseline="0" dirty="0" smtClean="0"/>
                        <a:t>WPW syndrome. </a:t>
                      </a:r>
                    </a:p>
                    <a:p>
                      <a:pPr marL="342900" indent="-342900" algn="l">
                        <a:buFont typeface="Arial" charset="0"/>
                        <a:buChar char="•"/>
                      </a:pPr>
                      <a:r>
                        <a:rPr lang="en-US" sz="2400" baseline="0" dirty="0" smtClean="0"/>
                        <a:t>Effective in ventricular arrhythmias but high risk of </a:t>
                      </a:r>
                      <a:r>
                        <a:rPr lang="en-US" sz="2400" baseline="0" dirty="0" err="1" smtClean="0"/>
                        <a:t>proarrhythmias</a:t>
                      </a:r>
                      <a:r>
                        <a:rPr lang="en-US" sz="2400" baseline="0" dirty="0" smtClean="0"/>
                        <a:t>.</a:t>
                      </a:r>
                      <a:endParaRPr lang="en-US" sz="2400" dirty="0"/>
                    </a:p>
                  </a:txBody>
                  <a:tcPr anchor="ctr"/>
                </a:tc>
                <a:tc>
                  <a:txBody>
                    <a:bodyPr/>
                    <a:lstStyle/>
                    <a:p>
                      <a:pPr algn="ctr"/>
                      <a:r>
                        <a:rPr lang="en-US" sz="2400" dirty="0" smtClean="0"/>
                        <a:t>__________</a:t>
                      </a:r>
                      <a:endParaRPr lang="en-US" sz="2400" dirty="0"/>
                    </a:p>
                  </a:txBody>
                  <a:tcPr anchor="ctr"/>
                </a:tc>
                <a:tc>
                  <a:txBody>
                    <a:bodyPr/>
                    <a:lstStyle/>
                    <a:p>
                      <a:pPr marL="342900" indent="-342900" algn="l">
                        <a:buFont typeface="Arial" charset="0"/>
                        <a:buChar char="•"/>
                      </a:pPr>
                      <a:r>
                        <a:rPr lang="en-US" sz="2400" dirty="0" err="1" smtClean="0"/>
                        <a:t>Proarrhythmias</a:t>
                      </a:r>
                      <a:r>
                        <a:rPr lang="en-US" sz="2400" dirty="0" smtClean="0"/>
                        <a:t>.</a:t>
                      </a:r>
                      <a:r>
                        <a:rPr lang="en-US" sz="2400" baseline="0" dirty="0" smtClean="0"/>
                        <a:t> </a:t>
                      </a:r>
                    </a:p>
                    <a:p>
                      <a:pPr marL="342900" indent="-342900" algn="l">
                        <a:buFont typeface="Arial" charset="0"/>
                        <a:buChar char="•"/>
                      </a:pPr>
                      <a:r>
                        <a:rPr lang="en-US" sz="2400" baseline="0" dirty="0" smtClean="0"/>
                        <a:t>Dizziness, tremor and blurred vision. </a:t>
                      </a:r>
                    </a:p>
                    <a:p>
                      <a:pPr marL="342900" indent="-342900" algn="l">
                        <a:buFont typeface="Arial" charset="0"/>
                        <a:buChar char="•"/>
                      </a:pPr>
                      <a:r>
                        <a:rPr lang="en-US" sz="2400" baseline="0" dirty="0" smtClean="0"/>
                        <a:t>Heart failure due to </a:t>
                      </a:r>
                      <a:r>
                        <a:rPr lang="mr-IN" sz="2400" baseline="0" dirty="0" smtClean="0"/>
                        <a:t>–</a:t>
                      </a:r>
                      <a:r>
                        <a:rPr lang="en-US" sz="2400" baseline="0" dirty="0" err="1" smtClean="0"/>
                        <a:t>ve</a:t>
                      </a:r>
                      <a:r>
                        <a:rPr lang="en-US" sz="2400" baseline="0" dirty="0" smtClean="0"/>
                        <a:t> inotropic effect.</a:t>
                      </a:r>
                      <a:endParaRPr lang="en-US" sz="2400" dirty="0"/>
                    </a:p>
                  </a:txBody>
                  <a:tcPr anchor="ctr"/>
                </a:tc>
              </a:tr>
              <a:tr h="1956226">
                <a:tc>
                  <a:txBody>
                    <a:bodyPr/>
                    <a:lstStyle/>
                    <a:p>
                      <a:pPr algn="ctr"/>
                      <a:r>
                        <a:rPr lang="en-US" smtClean="0"/>
                        <a:t>Amiodarone </a:t>
                      </a:r>
                      <a:endParaRPr lang="en-US" dirty="0"/>
                    </a:p>
                  </a:txBody>
                  <a:tcPr anchor="ctr"/>
                </a:tc>
                <a:tc>
                  <a:txBody>
                    <a:bodyPr/>
                    <a:lstStyle/>
                    <a:p>
                      <a:pPr marL="342900" indent="-342900" algn="l">
                        <a:buFont typeface="Arial" charset="0"/>
                        <a:buChar char="•"/>
                      </a:pPr>
                      <a:r>
                        <a:rPr lang="en-US" sz="2400" dirty="0" smtClean="0"/>
                        <a:t>Class</a:t>
                      </a:r>
                      <a:r>
                        <a:rPr lang="en-US" sz="2400" baseline="0" dirty="0" smtClean="0"/>
                        <a:t> III. </a:t>
                      </a:r>
                    </a:p>
                    <a:p>
                      <a:pPr marL="342900" indent="-342900" algn="l">
                        <a:buFont typeface="Arial" charset="0"/>
                        <a:buChar char="•"/>
                      </a:pPr>
                      <a:r>
                        <a:rPr lang="en-US" sz="2400" baseline="0" dirty="0" smtClean="0"/>
                        <a:t>Additional class IA, II and IC effect.</a:t>
                      </a:r>
                    </a:p>
                    <a:p>
                      <a:pPr marL="342900" indent="-342900" algn="l">
                        <a:buFont typeface="Arial" charset="0"/>
                        <a:buChar char="•"/>
                      </a:pPr>
                      <a:r>
                        <a:rPr lang="en-US" sz="2400" baseline="0" dirty="0" smtClean="0"/>
                        <a:t>Vasodilating effect.</a:t>
                      </a:r>
                      <a:endParaRPr lang="en-US" sz="2400" dirty="0"/>
                    </a:p>
                  </a:txBody>
                  <a:tcPr anchor="ctr"/>
                </a:tc>
                <a:tc>
                  <a:txBody>
                    <a:bodyPr/>
                    <a:lstStyle/>
                    <a:p>
                      <a:pPr marL="342900" indent="-342900" algn="l">
                        <a:buFont typeface="Arial" charset="0"/>
                        <a:buChar char="•"/>
                      </a:pPr>
                      <a:r>
                        <a:rPr lang="en-US" sz="2400" dirty="0" smtClean="0"/>
                        <a:t>Mainly</a:t>
                      </a:r>
                      <a:r>
                        <a:rPr lang="en-US" sz="2400" baseline="0" dirty="0" smtClean="0"/>
                        <a:t> used in serious resistant ventricular arrhythmias. </a:t>
                      </a:r>
                    </a:p>
                    <a:p>
                      <a:pPr marL="342900" indent="-342900" algn="l">
                        <a:buFont typeface="Arial" charset="0"/>
                        <a:buChar char="•"/>
                      </a:pPr>
                      <a:r>
                        <a:rPr lang="en-US" sz="2400" baseline="0" dirty="0" smtClean="0"/>
                        <a:t>Supraventricular arrhythmias (e.g. WPW)</a:t>
                      </a:r>
                    </a:p>
                    <a:p>
                      <a:pPr marL="342900" indent="-342900" algn="l">
                        <a:buFont typeface="Arial" charset="0"/>
                        <a:buChar char="•"/>
                      </a:pPr>
                      <a:r>
                        <a:rPr lang="en-US" sz="2400" baseline="0" dirty="0" smtClean="0"/>
                        <a:t>Maintenance of sinus rhythm after cardioversion.</a:t>
                      </a:r>
                      <a:endParaRPr lang="en-US" sz="2400" dirty="0"/>
                    </a:p>
                  </a:txBody>
                  <a:tcPr anchor="ctr"/>
                </a:tc>
                <a:tc>
                  <a:txBody>
                    <a:bodyPr/>
                    <a:lstStyle/>
                    <a:p>
                      <a:pPr algn="ctr"/>
                      <a:r>
                        <a:rPr lang="en-US" sz="2400" dirty="0" smtClean="0"/>
                        <a:t>__________</a:t>
                      </a:r>
                      <a:endParaRPr lang="en-US" sz="2400" dirty="0"/>
                    </a:p>
                  </a:txBody>
                  <a:tcPr anchor="ctr"/>
                </a:tc>
                <a:tc>
                  <a:txBody>
                    <a:bodyPr/>
                    <a:lstStyle/>
                    <a:p>
                      <a:pPr marL="342900" indent="-342900" algn="l" eaLnBrk="1" hangingPunct="1">
                        <a:buFont typeface="Arial" charset="0"/>
                        <a:buChar char="•"/>
                        <a:defRPr/>
                      </a:pPr>
                      <a:r>
                        <a:rPr lang="en-US" sz="2400" b="0" dirty="0" smtClean="0">
                          <a:solidFill>
                            <a:schemeClr val="tx1"/>
                          </a:solidFill>
                          <a:latin typeface="Arial" panose="020B0604020202020204" pitchFamily="34" charset="0"/>
                          <a:cs typeface="Arial" panose="020B0604020202020204" pitchFamily="34" charset="0"/>
                        </a:rPr>
                        <a:t>exacerbation of ventricular arrhythmias (</a:t>
                      </a:r>
                      <a:r>
                        <a:rPr lang="en-US" sz="2400" b="0" dirty="0" smtClean="0">
                          <a:solidFill>
                            <a:schemeClr val="bg1">
                              <a:lumMod val="50000"/>
                            </a:schemeClr>
                          </a:solidFill>
                          <a:latin typeface="Arial" panose="020B0604020202020204" pitchFamily="34" charset="0"/>
                          <a:cs typeface="Arial" panose="020B0604020202020204" pitchFamily="34" charset="0"/>
                        </a:rPr>
                        <a:t>with high dose</a:t>
                      </a:r>
                      <a:r>
                        <a:rPr lang="en-US" sz="2400" b="0" dirty="0" smtClean="0">
                          <a:solidFill>
                            <a:schemeClr val="tx1"/>
                          </a:solidFill>
                          <a:latin typeface="Arial" panose="020B0604020202020204" pitchFamily="34" charset="0"/>
                          <a:cs typeface="Arial" panose="020B0604020202020204" pitchFamily="34" charset="0"/>
                        </a:rPr>
                        <a:t>).</a:t>
                      </a:r>
                    </a:p>
                    <a:p>
                      <a:pPr marL="342900" indent="-342900" algn="l" eaLnBrk="1" hangingPunct="1">
                        <a:buFont typeface="Arial" charset="0"/>
                        <a:buChar char="•"/>
                        <a:defRPr/>
                      </a:pPr>
                      <a:r>
                        <a:rPr lang="en-US" sz="2400" b="0" dirty="0" smtClean="0">
                          <a:solidFill>
                            <a:schemeClr val="tx1"/>
                          </a:solidFill>
                          <a:latin typeface="Arial" panose="020B0604020202020204" pitchFamily="34" charset="0"/>
                          <a:cs typeface="Arial" panose="020B0604020202020204" pitchFamily="34" charset="0"/>
                        </a:rPr>
                        <a:t>Bradycardia</a:t>
                      </a:r>
                      <a:r>
                        <a:rPr lang="en-US" sz="2400" b="0" baseline="0" dirty="0" smtClean="0">
                          <a:solidFill>
                            <a:schemeClr val="tx1"/>
                          </a:solidFill>
                          <a:latin typeface="Arial" panose="020B0604020202020204" pitchFamily="34" charset="0"/>
                          <a:cs typeface="Arial" panose="020B0604020202020204" pitchFamily="34" charset="0"/>
                        </a:rPr>
                        <a:t> and HF. </a:t>
                      </a:r>
                    </a:p>
                    <a:p>
                      <a:pPr marL="342900" indent="-342900" algn="l" eaLnBrk="1" hangingPunct="1">
                        <a:buFont typeface="Arial" charset="0"/>
                        <a:buChar char="•"/>
                        <a:defRPr/>
                      </a:pPr>
                      <a:r>
                        <a:rPr lang="en-US" sz="2400" b="0" baseline="0" dirty="0" smtClean="0">
                          <a:solidFill>
                            <a:schemeClr val="tx1"/>
                          </a:solidFill>
                          <a:latin typeface="Arial" panose="020B0604020202020204" pitchFamily="34" charset="0"/>
                          <a:cs typeface="Arial" panose="020B0604020202020204" pitchFamily="34" charset="0"/>
                        </a:rPr>
                        <a:t>Pulmonary fibrosis. </a:t>
                      </a:r>
                    </a:p>
                    <a:p>
                      <a:pPr marL="342900" indent="-342900" algn="l" eaLnBrk="1" hangingPunct="1">
                        <a:buFont typeface="Arial" charset="0"/>
                        <a:buChar char="•"/>
                        <a:defRPr/>
                      </a:pPr>
                      <a:r>
                        <a:rPr lang="en-US" sz="2400" b="0" baseline="0" dirty="0" smtClean="0">
                          <a:solidFill>
                            <a:schemeClr val="tx1"/>
                          </a:solidFill>
                          <a:latin typeface="Arial" panose="020B0604020202020204" pitchFamily="34" charset="0"/>
                          <a:cs typeface="Arial" panose="020B0604020202020204" pitchFamily="34" charset="0"/>
                        </a:rPr>
                        <a:t>Check the rest in the main lecture. </a:t>
                      </a:r>
                      <a:endParaRPr lang="en-US" sz="2400" b="0" dirty="0" smtClean="0">
                        <a:solidFill>
                          <a:schemeClr val="tx1"/>
                        </a:solidFill>
                        <a:latin typeface="Arial" panose="020B0604020202020204" pitchFamily="34" charset="0"/>
                        <a:cs typeface="Arial" panose="020B0604020202020204" pitchFamily="34" charset="0"/>
                      </a:endParaRPr>
                    </a:p>
                  </a:txBody>
                  <a:tcPr anchor="ctr"/>
                </a:tc>
              </a:tr>
              <a:tr h="1747136">
                <a:tc>
                  <a:txBody>
                    <a:bodyPr/>
                    <a:lstStyle/>
                    <a:p>
                      <a:pPr algn="ctr"/>
                      <a:r>
                        <a:rPr lang="en-US" dirty="0" err="1" smtClean="0"/>
                        <a:t>Ibutilide</a:t>
                      </a:r>
                      <a:r>
                        <a:rPr lang="en-US" baseline="0" dirty="0" smtClean="0"/>
                        <a:t> </a:t>
                      </a:r>
                      <a:endParaRPr lang="en-US" dirty="0"/>
                    </a:p>
                  </a:txBody>
                  <a:tcPr anchor="ctr"/>
                </a:tc>
                <a:tc>
                  <a:txBody>
                    <a:bodyPr/>
                    <a:lstStyle/>
                    <a:p>
                      <a:pPr marL="342900" indent="-342900" algn="l">
                        <a:buFont typeface="Arial" charset="0"/>
                        <a:buChar char="•"/>
                      </a:pPr>
                      <a:r>
                        <a:rPr lang="en-US" sz="2400" dirty="0" smtClean="0"/>
                        <a:t>Pure</a:t>
                      </a:r>
                      <a:r>
                        <a:rPr lang="en-US" sz="2400" baseline="0" dirty="0" smtClean="0"/>
                        <a:t> class III.</a:t>
                      </a:r>
                    </a:p>
                    <a:p>
                      <a:pPr marL="342900" indent="-342900" algn="l">
                        <a:buFont typeface="Arial" charset="0"/>
                        <a:buChar char="•"/>
                      </a:pPr>
                      <a:r>
                        <a:rPr lang="en-US" sz="2400" baseline="0" dirty="0" smtClean="0"/>
                        <a:t>Given by rapid IV infusion. </a:t>
                      </a:r>
                    </a:p>
                    <a:p>
                      <a:pPr marL="342900" indent="-342900" algn="l">
                        <a:buFont typeface="Arial" charset="0"/>
                        <a:buChar char="•"/>
                      </a:pPr>
                      <a:endParaRPr lang="en-US" sz="2400" dirty="0"/>
                    </a:p>
                  </a:txBody>
                  <a:tcPr anchor="ctr"/>
                </a:tc>
                <a:tc>
                  <a:txBody>
                    <a:bodyPr/>
                    <a:lstStyle/>
                    <a:p>
                      <a:pPr marL="342900" indent="-342900" algn="l">
                        <a:buFont typeface="Arial" charset="0"/>
                        <a:buChar char="•"/>
                      </a:pPr>
                      <a:r>
                        <a:rPr lang="en-US" sz="2400" dirty="0" smtClean="0"/>
                        <a:t>Acute</a:t>
                      </a:r>
                      <a:r>
                        <a:rPr lang="en-US" sz="2400" baseline="0" dirty="0" smtClean="0"/>
                        <a:t> conversion of atrial flutter or fibrillation to normal sinus rhythm. </a:t>
                      </a:r>
                      <a:endParaRPr lang="en-US" sz="2400" dirty="0"/>
                    </a:p>
                  </a:txBody>
                  <a:tcPr anchor="ctr"/>
                </a:tc>
                <a:tc>
                  <a:txBody>
                    <a:bodyPr/>
                    <a:lstStyle/>
                    <a:p>
                      <a:pPr marL="342900" indent="-342900" algn="l">
                        <a:buFont typeface="Arial" charset="0"/>
                        <a:buChar char="•"/>
                      </a:pPr>
                      <a:r>
                        <a:rPr lang="en-US" sz="2400" dirty="0" smtClean="0"/>
                        <a:t>QR interval prolongation.</a:t>
                      </a:r>
                      <a:endParaRPr lang="en-US" sz="2400" dirty="0"/>
                    </a:p>
                  </a:txBody>
                  <a:tcPr anchor="ctr"/>
                </a:tc>
                <a:tc>
                  <a:txBody>
                    <a:bodyPr/>
                    <a:lstStyle/>
                    <a:p>
                      <a:pPr marL="342900" indent="-342900" algn="l">
                        <a:buFont typeface="Arial" charset="0"/>
                        <a:buChar char="•"/>
                      </a:pPr>
                      <a:r>
                        <a:rPr lang="en-US" sz="2400" dirty="0" smtClean="0"/>
                        <a:t>Mainly </a:t>
                      </a:r>
                      <a:r>
                        <a:rPr lang="en-US" sz="2400" dirty="0" err="1" smtClean="0"/>
                        <a:t>torsades</a:t>
                      </a:r>
                      <a:r>
                        <a:rPr lang="en-US" sz="2400" baseline="0" dirty="0" smtClean="0"/>
                        <a:t> de </a:t>
                      </a:r>
                      <a:r>
                        <a:rPr lang="en-US" sz="2400" baseline="0" dirty="0" err="1" smtClean="0"/>
                        <a:t>mointes</a:t>
                      </a:r>
                      <a:r>
                        <a:rPr lang="en-US" sz="2400" baseline="0" dirty="0" smtClean="0"/>
                        <a:t> arrhythmia. </a:t>
                      </a:r>
                      <a:endParaRPr lang="en-US" sz="2400" dirty="0"/>
                    </a:p>
                  </a:txBody>
                  <a:tcPr anchor="ctr"/>
                </a:tc>
              </a:tr>
            </a:tbl>
          </a:graphicData>
        </a:graphic>
      </p:graphicFrame>
    </p:spTree>
    <p:extLst>
      <p:ext uri="{BB962C8B-B14F-4D97-AF65-F5344CB8AC3E}">
        <p14:creationId xmlns:p14="http://schemas.microsoft.com/office/powerpoint/2010/main" val="50140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1526053"/>
              </p:ext>
            </p:extLst>
          </p:nvPr>
        </p:nvGraphicFramePr>
        <p:xfrm>
          <a:off x="2" y="0"/>
          <a:ext cx="23766460" cy="13599636"/>
        </p:xfrm>
        <a:graphic>
          <a:graphicData uri="http://schemas.openxmlformats.org/drawingml/2006/table">
            <a:tbl>
              <a:tblPr firstRow="1" bandRow="1">
                <a:tableStyleId>{5C22544A-7EE6-4342-B048-85BDC9FD1C3A}</a:tableStyleId>
              </a:tblPr>
              <a:tblGrid>
                <a:gridCol w="3709849"/>
                <a:gridCol w="7053943"/>
                <a:gridCol w="6949440"/>
                <a:gridCol w="6053228"/>
              </a:tblGrid>
              <a:tr h="836023">
                <a:tc>
                  <a:txBody>
                    <a:bodyPr/>
                    <a:lstStyle/>
                    <a:p>
                      <a:pPr algn="ctr"/>
                      <a:r>
                        <a:rPr lang="en-US" dirty="0" smtClean="0"/>
                        <a:t>Drug </a:t>
                      </a:r>
                      <a:endParaRPr lang="en-US" dirty="0"/>
                    </a:p>
                  </a:txBody>
                  <a:tcPr anchor="ctr"/>
                </a:tc>
                <a:tc>
                  <a:txBody>
                    <a:bodyPr/>
                    <a:lstStyle/>
                    <a:p>
                      <a:pPr algn="ctr"/>
                      <a:r>
                        <a:rPr lang="en-US" dirty="0" smtClean="0"/>
                        <a:t>Special features </a:t>
                      </a:r>
                      <a:endParaRPr lang="en-US" dirty="0"/>
                    </a:p>
                  </a:txBody>
                  <a:tcPr anchor="ctr"/>
                </a:tc>
                <a:tc>
                  <a:txBody>
                    <a:bodyPr/>
                    <a:lstStyle/>
                    <a:p>
                      <a:pPr algn="ctr"/>
                      <a:r>
                        <a:rPr lang="en-US" dirty="0" smtClean="0"/>
                        <a:t>Uses </a:t>
                      </a:r>
                      <a:endParaRPr lang="en-US" dirty="0"/>
                    </a:p>
                  </a:txBody>
                  <a:tcPr anchor="ctr"/>
                </a:tc>
                <a:tc>
                  <a:txBody>
                    <a:bodyPr/>
                    <a:lstStyle/>
                    <a:p>
                      <a:pPr algn="ctr"/>
                      <a:r>
                        <a:rPr lang="en-US" dirty="0" smtClean="0"/>
                        <a:t>ADRs</a:t>
                      </a:r>
                      <a:endParaRPr lang="en-US" dirty="0"/>
                    </a:p>
                  </a:txBody>
                  <a:tcPr anchor="ctr"/>
                </a:tc>
              </a:tr>
              <a:tr h="809897">
                <a:tc>
                  <a:txBody>
                    <a:bodyPr/>
                    <a:lstStyle/>
                    <a:p>
                      <a:pPr algn="ctr"/>
                      <a:r>
                        <a:rPr lang="en-US" sz="2400" dirty="0" smtClean="0"/>
                        <a:t>ESMOLOL</a:t>
                      </a:r>
                    </a:p>
                  </a:txBody>
                  <a:tcPr anchor="ctr"/>
                </a:tc>
                <a:tc rowSpan="4">
                  <a:txBody>
                    <a:bodyPr/>
                    <a:lstStyle/>
                    <a:p>
                      <a:pPr marL="571500" indent="-571500" algn="l">
                        <a:buFont typeface="Arial" charset="0"/>
                        <a:buChar char="•"/>
                      </a:pPr>
                      <a:r>
                        <a:rPr lang="en-US" sz="2400" dirty="0" smtClean="0"/>
                        <a:t>Beta-blockers</a:t>
                      </a:r>
                      <a:r>
                        <a:rPr lang="en-US" sz="2400" baseline="0" dirty="0" smtClean="0"/>
                        <a:t>. </a:t>
                      </a:r>
                    </a:p>
                    <a:p>
                      <a:pPr marL="571500" indent="-571500" algn="l">
                        <a:buFont typeface="Arial" charset="0"/>
                        <a:buChar char="•"/>
                      </a:pPr>
                      <a:r>
                        <a:rPr lang="en-US" sz="2400" baseline="0" dirty="0" smtClean="0"/>
                        <a:t>Decrease automaticity of the SA node and ectopic pace maker. </a:t>
                      </a:r>
                    </a:p>
                    <a:p>
                      <a:pPr marL="571500" indent="-571500" algn="l">
                        <a:buFont typeface="Arial" charset="0"/>
                        <a:buChar char="•"/>
                      </a:pPr>
                      <a:r>
                        <a:rPr lang="en-US" sz="2400" baseline="0" dirty="0" smtClean="0"/>
                        <a:t>Prolong refractory period. </a:t>
                      </a:r>
                    </a:p>
                    <a:p>
                      <a:pPr marL="571500" indent="-571500" algn="l">
                        <a:buFont typeface="Arial" charset="0"/>
                        <a:buChar char="•"/>
                      </a:pPr>
                      <a:r>
                        <a:rPr lang="en-US" sz="2400" baseline="0" dirty="0" smtClean="0">
                          <a:solidFill>
                            <a:srgbClr val="FF0000"/>
                          </a:solidFill>
                        </a:rPr>
                        <a:t>ESMOLOL</a:t>
                      </a:r>
                      <a:r>
                        <a:rPr lang="en-US" sz="2400" baseline="0" dirty="0" smtClean="0"/>
                        <a:t> has a very short duration of action.</a:t>
                      </a:r>
                    </a:p>
                    <a:p>
                      <a:pPr marL="571500" indent="-571500" algn="l">
                        <a:buFont typeface="Arial" charset="0"/>
                        <a:buChar char="•"/>
                      </a:pPr>
                      <a:endParaRPr lang="en-US" sz="2400" dirty="0"/>
                    </a:p>
                  </a:txBody>
                  <a:tcPr anchor="ctr"/>
                </a:tc>
                <a:tc rowSpan="4">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Atrial arrhythmias</a:t>
                      </a:r>
                      <a:r>
                        <a:rPr lang="en-US" sz="2400" baseline="0" dirty="0" smtClean="0"/>
                        <a:t> associated with emotions (e.g. exercise, </a:t>
                      </a:r>
                      <a:r>
                        <a:rPr lang="en-US" sz="2400" b="0" dirty="0" smtClean="0">
                          <a:solidFill>
                            <a:schemeClr val="tx1"/>
                          </a:solidFill>
                        </a:rPr>
                        <a:t>thyrotoxicosis)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solidFill>
                            <a:schemeClr val="tx1"/>
                          </a:solidFill>
                        </a:rPr>
                        <a:t>Digitalis induced</a:t>
                      </a:r>
                      <a:r>
                        <a:rPr lang="en-US" sz="2400" b="0" baseline="0" dirty="0" smtClean="0">
                          <a:solidFill>
                            <a:schemeClr val="tx1"/>
                          </a:solidFill>
                        </a:rPr>
                        <a:t> arrhythmias.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baseline="0" dirty="0" smtClean="0">
                          <a:solidFill>
                            <a:schemeClr val="tx1"/>
                          </a:solidFill>
                        </a:rPr>
                        <a:t>WPW.</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solidFill>
                            <a:srgbClr val="FF0000"/>
                          </a:solidFill>
                        </a:rPr>
                        <a:t>ESMOLOL</a:t>
                      </a:r>
                      <a:r>
                        <a:rPr lang="en-US" sz="2400" b="0" dirty="0" smtClean="0">
                          <a:solidFill>
                            <a:schemeClr val="tx1"/>
                          </a:solidFill>
                        </a:rPr>
                        <a:t> used for</a:t>
                      </a:r>
                      <a:r>
                        <a:rPr lang="en-US" sz="2400" b="0" baseline="0" dirty="0" smtClean="0">
                          <a:solidFill>
                            <a:schemeClr val="tx1"/>
                          </a:solidFill>
                        </a:rPr>
                        <a:t> </a:t>
                      </a:r>
                      <a:r>
                        <a:rPr lang="en-US" sz="2400" b="0" dirty="0" smtClean="0">
                          <a:solidFill>
                            <a:schemeClr val="tx1"/>
                          </a:solidFill>
                        </a:rPr>
                        <a:t>rapid</a:t>
                      </a:r>
                      <a:r>
                        <a:rPr lang="en-US" sz="2400" b="0" baseline="0" dirty="0" smtClean="0">
                          <a:solidFill>
                            <a:schemeClr val="tx1"/>
                          </a:solidFill>
                        </a:rPr>
                        <a:t> control of ventricular rate in patient with atrial flutter or fibrillation.</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baseline="0" dirty="0" smtClean="0">
                          <a:solidFill>
                            <a:schemeClr val="tx1"/>
                          </a:solidFill>
                        </a:rPr>
                        <a:t>Others used in patient with MI to reduce incidence of sudden death due to ventricular arrhythmias. </a:t>
                      </a:r>
                      <a:endParaRPr lang="en-US" sz="2400" b="0" dirty="0" smtClean="0">
                        <a:solidFill>
                          <a:schemeClr val="tx1"/>
                        </a:solidFill>
                      </a:endParaRPr>
                    </a:p>
                  </a:txBody>
                  <a:tcPr anchor="ctr"/>
                </a:tc>
                <a:tc rowSpan="4">
                  <a:txBody>
                    <a:bodyPr/>
                    <a:lstStyle/>
                    <a:p>
                      <a:pPr algn="ctr"/>
                      <a:r>
                        <a:rPr lang="en-US" sz="2400" dirty="0" smtClean="0"/>
                        <a:t>Check</a:t>
                      </a:r>
                      <a:r>
                        <a:rPr lang="en-US" sz="2400" baseline="0" dirty="0" smtClean="0"/>
                        <a:t> beta blockers lecture.</a:t>
                      </a:r>
                      <a:endParaRPr lang="en-US" sz="2400" dirty="0"/>
                    </a:p>
                  </a:txBody>
                  <a:tcPr anchor="ctr"/>
                </a:tc>
              </a:tr>
              <a:tr h="705395">
                <a:tc>
                  <a:txBody>
                    <a:bodyPr/>
                    <a:lstStyle/>
                    <a:p>
                      <a:pPr algn="ctr"/>
                      <a:r>
                        <a:rPr lang="en-US" sz="2400" dirty="0" smtClean="0"/>
                        <a:t>Propranolol</a:t>
                      </a:r>
                      <a:endParaRPr lang="en-US" sz="2400" dirty="0"/>
                    </a:p>
                  </a:txBody>
                  <a:tcPr anchor="ctr"/>
                </a:tc>
                <a:tc vMerge="1">
                  <a:txBody>
                    <a:bodyPr/>
                    <a:lstStyle/>
                    <a:p>
                      <a:endParaRPr lang="en-US"/>
                    </a:p>
                  </a:txBody>
                  <a:tcPr/>
                </a:tc>
                <a:tc vMerge="1">
                  <a:txBody>
                    <a:bodyPr/>
                    <a:lstStyle/>
                    <a:p>
                      <a:endParaRPr lang="en-US"/>
                    </a:p>
                  </a:txBody>
                  <a:tcPr/>
                </a:tc>
                <a:tc vMerge="1">
                  <a:txBody>
                    <a:bodyPr/>
                    <a:lstStyle/>
                    <a:p>
                      <a:endParaRPr lang="en-US" dirty="0"/>
                    </a:p>
                  </a:txBody>
                  <a:tcPr anchor="ctr"/>
                </a:tc>
              </a:tr>
              <a:tr h="793703">
                <a:tc>
                  <a:txBody>
                    <a:bodyPr/>
                    <a:lstStyle/>
                    <a:p>
                      <a:pPr algn="ctr"/>
                      <a:r>
                        <a:rPr lang="en-US" sz="2400" dirty="0" smtClean="0"/>
                        <a:t>Atenolol</a:t>
                      </a:r>
                    </a:p>
                  </a:txBody>
                  <a:tcPr anchor="ctr"/>
                </a:tc>
                <a:tc vMerge="1">
                  <a:txBody>
                    <a:bodyPr/>
                    <a:lstStyle/>
                    <a:p>
                      <a:pPr algn="ctr"/>
                      <a:endParaRPr lang="en-US"/>
                    </a:p>
                  </a:txBody>
                  <a:tcPr anchor="ctr"/>
                </a:tc>
                <a:tc vMerge="1">
                  <a:txBody>
                    <a:bodyPr/>
                    <a:lstStyle/>
                    <a:p>
                      <a:pPr algn="l"/>
                      <a:endParaRPr lang="en-US" sz="2400" dirty="0"/>
                    </a:p>
                  </a:txBody>
                  <a:tcPr anchor="ctr"/>
                </a:tc>
                <a:tc vMerge="1">
                  <a:txBody>
                    <a:bodyPr/>
                    <a:lstStyle/>
                    <a:p>
                      <a:pPr algn="l"/>
                      <a:endParaRPr lang="en-US" sz="2400"/>
                    </a:p>
                  </a:txBody>
                  <a:tcPr anchor="ctr"/>
                </a:tc>
              </a:tr>
              <a:tr h="376601">
                <a:tc>
                  <a:txBody>
                    <a:bodyPr/>
                    <a:lstStyle/>
                    <a:p>
                      <a:pPr algn="ctr"/>
                      <a:r>
                        <a:rPr lang="en-US" sz="2400" dirty="0" err="1" smtClean="0"/>
                        <a:t>Metorpolol</a:t>
                      </a:r>
                      <a:endParaRPr lang="en-US" sz="2400" dirty="0"/>
                    </a:p>
                  </a:txBody>
                  <a:tcPr anchor="ctr"/>
                </a:tc>
                <a:tc vMerge="1">
                  <a:txBody>
                    <a:bodyPr/>
                    <a:lstStyle/>
                    <a:p>
                      <a:endParaRPr lang="en-US"/>
                    </a:p>
                  </a:txBody>
                  <a:tcPr/>
                </a:tc>
                <a:tc vMerge="1">
                  <a:txBody>
                    <a:bodyPr/>
                    <a:lstStyle/>
                    <a:p>
                      <a:endParaRPr lang="en-US"/>
                    </a:p>
                  </a:txBody>
                  <a:tcPr/>
                </a:tc>
                <a:tc vMerge="1">
                  <a:txBody>
                    <a:bodyPr/>
                    <a:lstStyle/>
                    <a:p>
                      <a:endParaRPr lang="en-US"/>
                    </a:p>
                  </a:txBody>
                  <a:tcPr/>
                </a:tc>
              </a:tr>
              <a:tr h="1055474">
                <a:tc>
                  <a:txBody>
                    <a:bodyPr/>
                    <a:lstStyle/>
                    <a:p>
                      <a:pPr algn="ctr"/>
                      <a:r>
                        <a:rPr lang="en-US" sz="2400" dirty="0" smtClean="0"/>
                        <a:t>Verapamil </a:t>
                      </a:r>
                      <a:endParaRPr lang="en-US" sz="2400" dirty="0"/>
                    </a:p>
                  </a:txBody>
                  <a:tcPr anchor="ctr"/>
                </a:tc>
                <a:tc rowSpan="2">
                  <a:txBody>
                    <a:bodyPr/>
                    <a:lstStyle/>
                    <a:p>
                      <a:pPr marL="342900" marR="0" lvl="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Class</a:t>
                      </a:r>
                      <a:r>
                        <a:rPr lang="en-US" sz="2400" baseline="0" dirty="0" smtClean="0"/>
                        <a:t> IV.</a:t>
                      </a:r>
                    </a:p>
                    <a:p>
                      <a:pPr marL="342900" marR="0" lvl="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Calcium</a:t>
                      </a:r>
                      <a:r>
                        <a:rPr lang="en-US" sz="2400" baseline="0" dirty="0" smtClean="0"/>
                        <a:t> channels blockers.</a:t>
                      </a:r>
                      <a:endParaRPr lang="en-US" sz="2400" dirty="0" smtClean="0"/>
                    </a:p>
                    <a:p>
                      <a:pPr marL="342900" marR="0" lvl="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dirty="0" smtClean="0"/>
                        <a:t>Work on SA</a:t>
                      </a:r>
                      <a:r>
                        <a:rPr lang="en-US" sz="2400" baseline="0" dirty="0" smtClean="0"/>
                        <a:t> and AV nodes causing: </a:t>
                      </a:r>
                    </a:p>
                    <a:p>
                      <a:pPr marL="1234120" marR="0" lvl="1" indent="-342900" algn="l" defTabSz="1782440" rtl="0" eaLnBrk="1" fontAlgn="auto" latinLnBrk="0" hangingPunct="1">
                        <a:lnSpc>
                          <a:spcPct val="100000"/>
                        </a:lnSpc>
                        <a:spcBef>
                          <a:spcPts val="0"/>
                        </a:spcBef>
                        <a:spcAft>
                          <a:spcPts val="0"/>
                        </a:spcAft>
                        <a:buClrTx/>
                        <a:buSzTx/>
                        <a:buFont typeface="Wingdings" charset="2"/>
                        <a:buChar char="q"/>
                        <a:tabLst/>
                        <a:defRPr/>
                      </a:pPr>
                      <a:r>
                        <a:rPr lang="en-US" sz="2400" baseline="0" dirty="0" smtClean="0"/>
                        <a:t>Slow conduction.</a:t>
                      </a:r>
                    </a:p>
                    <a:p>
                      <a:pPr marL="1234120" marR="0" lvl="1" indent="-342900" algn="l" defTabSz="1782440" rtl="0" eaLnBrk="1" fontAlgn="auto" latinLnBrk="0" hangingPunct="1">
                        <a:lnSpc>
                          <a:spcPct val="100000"/>
                        </a:lnSpc>
                        <a:spcBef>
                          <a:spcPts val="0"/>
                        </a:spcBef>
                        <a:spcAft>
                          <a:spcPts val="0"/>
                        </a:spcAft>
                        <a:buClrTx/>
                        <a:buSzTx/>
                        <a:buFont typeface="Wingdings" charset="2"/>
                        <a:buChar char="q"/>
                        <a:tabLst/>
                        <a:defRPr/>
                      </a:pPr>
                      <a:r>
                        <a:rPr lang="en-US" sz="2400" baseline="0" dirty="0" smtClean="0"/>
                        <a:t>Prolongation of refractory period. </a:t>
                      </a:r>
                    </a:p>
                  </a:txBody>
                  <a:tcPr anchor="ctr"/>
                </a:tc>
                <a:tc rowSpan="2">
                  <a:txBody>
                    <a:bodyPr/>
                    <a:lstStyle/>
                    <a:p>
                      <a:pPr marL="342900" indent="-342900" algn="l">
                        <a:buFont typeface="Arial" charset="0"/>
                        <a:buChar char="•"/>
                      </a:pPr>
                      <a:r>
                        <a:rPr lang="en-US" sz="2400" dirty="0" smtClean="0"/>
                        <a:t>Atrial</a:t>
                      </a:r>
                      <a:r>
                        <a:rPr lang="en-US" sz="2400" baseline="0" dirty="0" smtClean="0"/>
                        <a:t> arrhythmias.</a:t>
                      </a:r>
                    </a:p>
                    <a:p>
                      <a:pPr marL="342900" indent="-342900" algn="l">
                        <a:buFont typeface="Arial" charset="0"/>
                        <a:buChar char="•"/>
                      </a:pPr>
                      <a:r>
                        <a:rPr lang="en-US" sz="2400" baseline="0" dirty="0" smtClean="0"/>
                        <a:t>Re-entry supraventricular arrhythmias (e.g. WPW) </a:t>
                      </a:r>
                    </a:p>
                    <a:p>
                      <a:pPr marL="342900" indent="-342900" algn="l">
                        <a:buFont typeface="Arial" charset="0"/>
                        <a:buChar char="•"/>
                      </a:pPr>
                      <a:r>
                        <a:rPr lang="en-US" sz="2400" baseline="0" dirty="0" smtClean="0"/>
                        <a:t>NOT effective in ventricular arrhythmias. </a:t>
                      </a:r>
                    </a:p>
                  </a:txBody>
                  <a:tcPr anchor="ctr"/>
                </a:tc>
                <a:tc rowSpan="2">
                  <a:txBody>
                    <a:bodyPr/>
                    <a:lstStyle/>
                    <a:p>
                      <a:pPr algn="ctr"/>
                      <a:r>
                        <a:rPr lang="en-US" sz="2400" dirty="0" smtClean="0"/>
                        <a:t>______________</a:t>
                      </a:r>
                      <a:endParaRPr lang="en-US" sz="2400" dirty="0"/>
                    </a:p>
                  </a:txBody>
                  <a:tcPr anchor="ctr"/>
                </a:tc>
              </a:tr>
              <a:tr h="906377">
                <a:tc>
                  <a:txBody>
                    <a:bodyPr/>
                    <a:lstStyle/>
                    <a:p>
                      <a:pPr algn="ctr"/>
                      <a:r>
                        <a:rPr lang="en-US" sz="2400" dirty="0" smtClean="0"/>
                        <a:t>Diltiazem </a:t>
                      </a:r>
                      <a:endParaRPr lang="en-US" sz="2400" dirty="0"/>
                    </a:p>
                  </a:txBody>
                  <a:tcPr anchor="ctr"/>
                </a:tc>
                <a:tc vMerge="1">
                  <a:txBody>
                    <a:bodyPr/>
                    <a:lstStyle/>
                    <a:p>
                      <a:endParaRPr lang="en-US"/>
                    </a:p>
                  </a:txBody>
                  <a:tcPr/>
                </a:tc>
                <a:tc vMerge="1">
                  <a:txBody>
                    <a:bodyPr/>
                    <a:lstStyle/>
                    <a:p>
                      <a:endParaRPr lang="en-US"/>
                    </a:p>
                  </a:txBody>
                  <a:tcPr/>
                </a:tc>
                <a:tc vMerge="1">
                  <a:txBody>
                    <a:bodyPr/>
                    <a:lstStyle/>
                    <a:p>
                      <a:endParaRPr lang="en-US" dirty="0"/>
                    </a:p>
                  </a:txBody>
                  <a:tcPr anchor="ctr"/>
                </a:tc>
              </a:tr>
              <a:tr h="1996195">
                <a:tc>
                  <a:txBody>
                    <a:bodyPr/>
                    <a:lstStyle/>
                    <a:p>
                      <a:pPr algn="ctr"/>
                      <a:r>
                        <a:rPr lang="en-US" sz="2400" dirty="0" smtClean="0"/>
                        <a:t>Adenosine </a:t>
                      </a:r>
                      <a:endParaRPr lang="en-US" sz="2400" dirty="0"/>
                    </a:p>
                  </a:txBody>
                  <a:tcPr anchor="ctr"/>
                </a:tc>
                <a:tc>
                  <a:txBody>
                    <a:bodyPr/>
                    <a:lstStyle/>
                    <a:p>
                      <a:pPr algn="l"/>
                      <a:r>
                        <a:rPr lang="en-US" sz="2400" dirty="0" smtClean="0"/>
                        <a:t>Inhibiting of </a:t>
                      </a:r>
                      <a:r>
                        <a:rPr lang="en-US" sz="2400" dirty="0" err="1" smtClean="0"/>
                        <a:t>cAMP</a:t>
                      </a:r>
                      <a:r>
                        <a:rPr lang="en-US" sz="2400" baseline="0" dirty="0" smtClean="0"/>
                        <a:t> causing : </a:t>
                      </a:r>
                    </a:p>
                    <a:p>
                      <a:pPr marL="1234120" lvl="1" indent="-342900" algn="l">
                        <a:buFont typeface="Arial" charset="0"/>
                        <a:buChar char="•"/>
                      </a:pPr>
                      <a:r>
                        <a:rPr lang="en-US" sz="2400" baseline="0" dirty="0" smtClean="0"/>
                        <a:t>Hyperpolarization. </a:t>
                      </a:r>
                    </a:p>
                    <a:p>
                      <a:pPr marL="1234120" lvl="1" indent="-342900" algn="l">
                        <a:buFont typeface="Arial" charset="0"/>
                        <a:buChar char="•"/>
                      </a:pPr>
                      <a:r>
                        <a:rPr lang="en-US" sz="2400" baseline="0" dirty="0" smtClean="0"/>
                        <a:t>Negative </a:t>
                      </a:r>
                      <a:r>
                        <a:rPr lang="en-US" sz="2400" baseline="0" dirty="0" err="1" smtClean="0"/>
                        <a:t>dromotropic</a:t>
                      </a:r>
                      <a:r>
                        <a:rPr lang="en-US" sz="2400" baseline="0" dirty="0" smtClean="0"/>
                        <a:t> effect. </a:t>
                      </a:r>
                    </a:p>
                    <a:p>
                      <a:pPr marL="1234120" lvl="1" indent="-342900" algn="l">
                        <a:buFont typeface="Arial" charset="0"/>
                        <a:buChar char="•"/>
                      </a:pPr>
                      <a:r>
                        <a:rPr lang="en-US" sz="2400" baseline="0" dirty="0" smtClean="0"/>
                        <a:t>Negative chronotropic effect.</a:t>
                      </a:r>
                    </a:p>
                    <a:p>
                      <a:pPr marL="0" lvl="0" indent="0" algn="l">
                        <a:buFont typeface="Arial" charset="0"/>
                        <a:buNone/>
                      </a:pPr>
                      <a:r>
                        <a:rPr lang="en-US" sz="2400" baseline="0" dirty="0" smtClean="0"/>
                        <a:t>Half life less than 10 </a:t>
                      </a:r>
                      <a:r>
                        <a:rPr lang="en-US" sz="2400" baseline="0" dirty="0" err="1" smtClean="0"/>
                        <a:t>seconeds</a:t>
                      </a:r>
                      <a:r>
                        <a:rPr lang="en-US" sz="2400" baseline="0" dirty="0" smtClean="0"/>
                        <a:t>.</a:t>
                      </a:r>
                    </a:p>
                  </a:txBody>
                  <a:tcPr anchor="ctr"/>
                </a:tc>
                <a:tc>
                  <a:txBody>
                    <a:bodyPr/>
                    <a:lstStyle/>
                    <a:p>
                      <a:pPr marL="342900" indent="-342900" algn="l" eaLnBrk="1" hangingPunct="1">
                        <a:buFont typeface="Arial" charset="0"/>
                        <a:buChar char="•"/>
                        <a:defRPr/>
                      </a:pPr>
                      <a:r>
                        <a:rPr lang="en-US" sz="2400" b="0" dirty="0" smtClean="0">
                          <a:solidFill>
                            <a:schemeClr val="tx1"/>
                          </a:solidFill>
                          <a:latin typeface="Arial" panose="020B0604020202020204" pitchFamily="34" charset="0"/>
                          <a:cs typeface="Arial" panose="020B0604020202020204" pitchFamily="34" charset="0"/>
                        </a:rPr>
                        <a:t>drug of choice for acute management of</a:t>
                      </a:r>
                    </a:p>
                    <a:p>
                      <a:pPr algn="l" eaLnBrk="1" hangingPunct="1">
                        <a:defRPr/>
                      </a:pPr>
                      <a:r>
                        <a:rPr lang="en-US" sz="2400" b="0" dirty="0" smtClean="0">
                          <a:solidFill>
                            <a:schemeClr val="tx1"/>
                          </a:solidFill>
                          <a:latin typeface="Arial" panose="020B0604020202020204" pitchFamily="34" charset="0"/>
                          <a:cs typeface="Arial" panose="020B0604020202020204" pitchFamily="34" charset="0"/>
                        </a:rPr>
                        <a:t>    paroxysmal supraventricular tachycardia.</a:t>
                      </a:r>
                    </a:p>
                    <a:p>
                      <a:pPr marL="342900" indent="-342900" algn="l" eaLnBrk="1" hangingPunct="1">
                        <a:buFont typeface="Arial" charset="0"/>
                        <a:buChar char="•"/>
                        <a:defRPr/>
                      </a:pPr>
                      <a:r>
                        <a:rPr lang="en-US" sz="2400" b="0" dirty="0" smtClean="0">
                          <a:solidFill>
                            <a:schemeClr val="tx1"/>
                          </a:solidFill>
                          <a:latin typeface="Arial" panose="020B0604020202020204" pitchFamily="34" charset="0"/>
                          <a:cs typeface="Arial" panose="020B0604020202020204" pitchFamily="34" charset="0"/>
                        </a:rPr>
                        <a:t>Preferred</a:t>
                      </a:r>
                      <a:r>
                        <a:rPr lang="en-US" sz="2400" b="0" baseline="0" dirty="0" smtClean="0">
                          <a:solidFill>
                            <a:schemeClr val="tx1"/>
                          </a:solidFill>
                          <a:latin typeface="Arial" panose="020B0604020202020204" pitchFamily="34" charset="0"/>
                          <a:cs typeface="Arial" panose="020B0604020202020204" pitchFamily="34" charset="0"/>
                        </a:rPr>
                        <a:t> over verapamil because it’s safer and does not depress contractility.</a:t>
                      </a:r>
                      <a:endParaRPr lang="en-US" sz="2400" b="0" dirty="0" smtClean="0">
                        <a:solidFill>
                          <a:schemeClr val="tx1"/>
                        </a:solidFill>
                        <a:latin typeface="Arial" panose="020B0604020202020204" pitchFamily="34" charset="0"/>
                        <a:cs typeface="Arial" panose="020B0604020202020204" pitchFamily="34" charset="0"/>
                      </a:endParaRPr>
                    </a:p>
                  </a:txBody>
                  <a:tcPr anchor="ctr"/>
                </a:tc>
                <a:tc>
                  <a:txBody>
                    <a:bodyPr/>
                    <a:lstStyle/>
                    <a:p>
                      <a:pPr marL="342900" indent="-342900" algn="l">
                        <a:buFont typeface="Arial" charset="0"/>
                        <a:buChar char="•"/>
                      </a:pPr>
                      <a:r>
                        <a:rPr lang="en-US" sz="2400" dirty="0" smtClean="0"/>
                        <a:t>Flushing n 20% of patients</a:t>
                      </a:r>
                      <a:r>
                        <a:rPr lang="en-US" sz="2400" baseline="0" dirty="0" smtClean="0"/>
                        <a:t>. </a:t>
                      </a:r>
                    </a:p>
                    <a:p>
                      <a:pPr marL="342900" indent="-342900" algn="l">
                        <a:buFont typeface="Arial" charset="0"/>
                        <a:buChar char="•"/>
                      </a:pPr>
                      <a:r>
                        <a:rPr lang="en-US" sz="2400" baseline="0" dirty="0" smtClean="0"/>
                        <a:t>Shortness of breath and chest burning in 10% of patients.</a:t>
                      </a:r>
                    </a:p>
                    <a:p>
                      <a:pPr marL="342900" indent="-342900" algn="l">
                        <a:buFont typeface="Arial" charset="0"/>
                        <a:buChar char="•"/>
                      </a:pPr>
                      <a:r>
                        <a:rPr lang="en-US" sz="2400" baseline="0" dirty="0" smtClean="0"/>
                        <a:t>Brief AV block. (contra indicated in heart block)</a:t>
                      </a:r>
                      <a:endParaRPr lang="en-US" sz="2400" dirty="0"/>
                    </a:p>
                  </a:txBody>
                  <a:tcPr anchor="ctr"/>
                </a:tc>
              </a:tr>
              <a:tr h="2404767">
                <a:tc>
                  <a:txBody>
                    <a:bodyPr/>
                    <a:lstStyle/>
                    <a:p>
                      <a:pPr algn="ctr"/>
                      <a:r>
                        <a:rPr lang="en-US" sz="2400" dirty="0" err="1" smtClean="0"/>
                        <a:t>Dronedarone</a:t>
                      </a:r>
                      <a:endParaRPr lang="en-US" sz="2400" dirty="0"/>
                    </a:p>
                  </a:txBody>
                  <a:tcPr anchor="ctr"/>
                </a:tc>
                <a:tc>
                  <a:txBody>
                    <a:bodyPr/>
                    <a:lstStyle/>
                    <a:p>
                      <a:pPr marL="342900" indent="-342900" algn="l">
                        <a:buFont typeface="Arial" charset="0"/>
                        <a:buChar char="•"/>
                      </a:pPr>
                      <a:r>
                        <a:rPr lang="en-US" sz="2400" dirty="0" smtClean="0"/>
                        <a:t>New anti-arrhythmic drug.</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latin typeface="Arial" panose="020B0604020202020204" pitchFamily="34" charset="0"/>
                          <a:cs typeface="Arial" panose="020B0604020202020204" pitchFamily="34" charset="0"/>
                        </a:rPr>
                        <a:t>Non-iodinated congener of amiodarone.</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latin typeface="Arial" panose="020B0604020202020204" pitchFamily="34" charset="0"/>
                          <a:cs typeface="Arial" panose="020B0604020202020204" pitchFamily="34" charset="0"/>
                        </a:rPr>
                        <a:t>Anti-arrhythmic</a:t>
                      </a:r>
                      <a:r>
                        <a:rPr lang="en-US" sz="2400" b="0" baseline="0" dirty="0" smtClean="0">
                          <a:latin typeface="Arial" panose="020B0604020202020204" pitchFamily="34" charset="0"/>
                          <a:cs typeface="Arial" panose="020B0604020202020204" pitchFamily="34" charset="0"/>
                        </a:rPr>
                        <a:t> properties related to all classes.</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t>should </a:t>
                      </a:r>
                      <a:r>
                        <a:rPr lang="en-US" sz="2400" b="0" u="sng" dirty="0" smtClean="0">
                          <a:solidFill>
                            <a:srgbClr val="FF0000"/>
                          </a:solidFill>
                        </a:rPr>
                        <a:t>not</a:t>
                      </a:r>
                      <a:r>
                        <a:rPr lang="en-US" sz="2400" b="0" dirty="0" smtClean="0">
                          <a:solidFill>
                            <a:srgbClr val="FF0000"/>
                          </a:solidFill>
                        </a:rPr>
                        <a:t> </a:t>
                      </a:r>
                      <a:r>
                        <a:rPr lang="en-US" sz="2400" b="0" dirty="0" smtClean="0"/>
                        <a:t>be used in patients with severe (class IV) heart failure. Risk of death may be increased in these patients.</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t>should </a:t>
                      </a:r>
                      <a:r>
                        <a:rPr lang="en-US" sz="2400" b="0" u="sng" dirty="0" smtClean="0">
                          <a:solidFill>
                            <a:srgbClr val="FF0000"/>
                          </a:solidFill>
                        </a:rPr>
                        <a:t>not</a:t>
                      </a:r>
                      <a:r>
                        <a:rPr lang="en-US" sz="2400" b="0" dirty="0" smtClean="0"/>
                        <a:t> be used in patients with permanent atrial fibrillation. Risk of death and stroke, may be increased in these patients.</a:t>
                      </a:r>
                    </a:p>
                  </a:txBody>
                  <a:tcPr anchor="ctr"/>
                </a:tc>
                <a:tc>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latin typeface="Arial" panose="020B0604020202020204" pitchFamily="34" charset="0"/>
                          <a:cs typeface="Arial" panose="020B0604020202020204" pitchFamily="34" charset="0"/>
                        </a:rPr>
                        <a:t>Used for maintenance of sinus rhythm following cardioversion in patients with atrial fibrillation </a:t>
                      </a:r>
                    </a:p>
                  </a:txBody>
                  <a:tcPr anchor="ctr"/>
                </a:tc>
                <a:tc>
                  <a:txBody>
                    <a:bodyPr/>
                    <a:lstStyle/>
                    <a:p>
                      <a:pPr algn="ctr"/>
                      <a:r>
                        <a:rPr lang="en-US" sz="2400" dirty="0" smtClean="0"/>
                        <a:t>______________</a:t>
                      </a:r>
                      <a:endParaRPr lang="en-US" sz="2400" dirty="0"/>
                    </a:p>
                  </a:txBody>
                  <a:tcPr anchor="ctr"/>
                </a:tc>
              </a:tr>
              <a:tr h="2404767">
                <a:tc>
                  <a:txBody>
                    <a:bodyPr/>
                    <a:lstStyle/>
                    <a:p>
                      <a:pPr algn="ctr"/>
                      <a:r>
                        <a:rPr lang="en-US" sz="2400" dirty="0" smtClean="0"/>
                        <a:t>Atropine</a:t>
                      </a:r>
                      <a:endParaRPr lang="en-US" sz="2400" dirty="0"/>
                    </a:p>
                  </a:txBody>
                  <a:tcPr anchor="ctr"/>
                </a:tc>
                <a:tc>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dirty="0" smtClean="0"/>
                        <a:t>Brady</a:t>
                      </a:r>
                      <a:r>
                        <a:rPr lang="en-US" sz="2400" b="0" baseline="0" dirty="0" smtClean="0"/>
                        <a:t> arrhythmia drug. </a:t>
                      </a:r>
                      <a:endParaRPr lang="en-US" sz="2400" b="0" dirty="0" smtClean="0"/>
                    </a:p>
                  </a:txBody>
                  <a:tcPr anchor="ctr"/>
                </a:tc>
                <a:tc>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smtClean="0">
                          <a:latin typeface="Arial" panose="020B0604020202020204" pitchFamily="34" charset="0"/>
                          <a:cs typeface="Arial" panose="020B0604020202020204" pitchFamily="34" charset="0"/>
                        </a:rPr>
                        <a:t>Usen in sinus</a:t>
                      </a:r>
                      <a:r>
                        <a:rPr lang="en-US" sz="2400" b="0" baseline="0" smtClean="0">
                          <a:latin typeface="Arial" panose="020B0604020202020204" pitchFamily="34" charset="0"/>
                          <a:cs typeface="Arial" panose="020B0604020202020204" pitchFamily="34" charset="0"/>
                        </a:rPr>
                        <a:t> bradycardia after MI and in heart block.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400" b="0" baseline="0" smtClean="0">
                          <a:latin typeface="Arial" panose="020B0604020202020204" pitchFamily="34" charset="0"/>
                          <a:cs typeface="Arial" panose="020B0604020202020204" pitchFamily="34" charset="0"/>
                        </a:rPr>
                        <a:t>In emergency of heart block and may combined with isoprenaline. </a:t>
                      </a:r>
                      <a:endParaRPr lang="en-US" sz="2400" b="0" dirty="0" smtClean="0">
                        <a:latin typeface="Arial" panose="020B0604020202020204" pitchFamily="34" charset="0"/>
                        <a:cs typeface="Arial" panose="020B0604020202020204" pitchFamily="34" charset="0"/>
                      </a:endParaRPr>
                    </a:p>
                  </a:txBody>
                  <a:tcPr anchor="ctr"/>
                </a:tc>
                <a:tc>
                  <a:txBody>
                    <a:bodyPr/>
                    <a:lstStyle/>
                    <a:p>
                      <a:pPr algn="ctr"/>
                      <a:r>
                        <a:rPr lang="en-US" sz="2400" dirty="0" smtClean="0"/>
                        <a:t>______________</a:t>
                      </a:r>
                      <a:endParaRPr lang="en-US" sz="2400" dirty="0"/>
                    </a:p>
                  </a:txBody>
                  <a:tcPr anchor="ctr"/>
                </a:tc>
              </a:tr>
            </a:tbl>
          </a:graphicData>
        </a:graphic>
      </p:graphicFrame>
    </p:spTree>
    <p:extLst>
      <p:ext uri="{BB962C8B-B14F-4D97-AF65-F5344CB8AC3E}">
        <p14:creationId xmlns:p14="http://schemas.microsoft.com/office/powerpoint/2010/main" val="307918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74132"/>
            <a:ext cx="23766463" cy="923330"/>
          </a:xfrm>
          <a:prstGeom prst="rect">
            <a:avLst/>
          </a:prstGeom>
          <a:noFill/>
        </p:spPr>
        <p:txBody>
          <a:bodyPr wrap="square" rtlCol="0">
            <a:spAutoFit/>
          </a:bodyPr>
          <a:lstStyle/>
          <a:p>
            <a:pPr marL="0" algn="ctr" defTabSz="457200" rtl="1" eaLnBrk="1" latinLnBrk="0" hangingPunct="1"/>
            <a:r>
              <a:rPr lang="en-US" sz="5400" dirty="0">
                <a:solidFill>
                  <a:srgbClr val="0070C0"/>
                </a:solidFill>
              </a:rPr>
              <a:t>MCQs</a:t>
            </a:r>
          </a:p>
        </p:txBody>
      </p:sp>
      <p:sp>
        <p:nvSpPr>
          <p:cNvPr id="5" name="TextBox 4"/>
          <p:cNvSpPr txBox="1"/>
          <p:nvPr/>
        </p:nvSpPr>
        <p:spPr>
          <a:xfrm>
            <a:off x="541866" y="1397462"/>
            <a:ext cx="22866774" cy="8279190"/>
          </a:xfrm>
          <a:prstGeom prst="rect">
            <a:avLst/>
          </a:prstGeom>
          <a:noFill/>
        </p:spPr>
        <p:txBody>
          <a:bodyPr wrap="square" rtlCol="0">
            <a:spAutoFit/>
          </a:bodyPr>
          <a:lstStyle/>
          <a:p>
            <a:pPr marL="514350" indent="-514350">
              <a:buFont typeface="+mj-lt"/>
              <a:buAutoNum type="arabicPeriod"/>
            </a:pPr>
            <a:r>
              <a:rPr lang="en-US" sz="2800" dirty="0">
                <a:solidFill>
                  <a:srgbClr val="0070C0"/>
                </a:solidFill>
              </a:rPr>
              <a:t>Which of the following classes has no effect on phase 4 of the AP of the pacemaker? </a:t>
            </a:r>
          </a:p>
          <a:p>
            <a:pPr lvl="2"/>
            <a:r>
              <a:rPr lang="en-US" sz="2800" dirty="0"/>
              <a:t>A) </a:t>
            </a:r>
            <a:r>
              <a:rPr lang="en-US" sz="2800" dirty="0" err="1"/>
              <a:t>Ia</a:t>
            </a:r>
            <a:r>
              <a:rPr lang="en-US" sz="2800" dirty="0"/>
              <a:t>                     B) II                    C) III                    D) IV </a:t>
            </a:r>
          </a:p>
          <a:p>
            <a:pPr marL="514350" indent="-514350">
              <a:buFont typeface="+mj-lt"/>
              <a:buAutoNum type="arabicPeriod"/>
            </a:pPr>
            <a:endParaRPr lang="en-US" sz="2800" dirty="0">
              <a:solidFill>
                <a:srgbClr val="0070C0"/>
              </a:solidFill>
            </a:endParaRPr>
          </a:p>
          <a:p>
            <a:pPr marL="514350" indent="-514350">
              <a:buFont typeface="+mj-lt"/>
              <a:buAutoNum type="arabicPeriod"/>
            </a:pPr>
            <a:r>
              <a:rPr lang="en-US" sz="2800" dirty="0">
                <a:solidFill>
                  <a:srgbClr val="0070C0"/>
                </a:solidFill>
              </a:rPr>
              <a:t>A patient took class I anti-arrhythmic drugs which resulted in shortening of the AP duration. Which </a:t>
            </a:r>
            <a:r>
              <a:rPr lang="en-US" sz="2800" dirty="0" smtClean="0">
                <a:solidFill>
                  <a:srgbClr val="0070C0"/>
                </a:solidFill>
              </a:rPr>
              <a:t>class </a:t>
            </a:r>
            <a:r>
              <a:rPr lang="en-US" sz="2800" dirty="0">
                <a:solidFill>
                  <a:srgbClr val="0070C0"/>
                </a:solidFill>
              </a:rPr>
              <a:t>did the patient take? </a:t>
            </a:r>
          </a:p>
          <a:p>
            <a:pPr lvl="2"/>
            <a:r>
              <a:rPr lang="en-US" sz="2800" dirty="0"/>
              <a:t>A) </a:t>
            </a:r>
            <a:r>
              <a:rPr lang="en-US" sz="2800" dirty="0" err="1"/>
              <a:t>Ia</a:t>
            </a:r>
            <a:r>
              <a:rPr lang="en-US" sz="2800" dirty="0"/>
              <a:t>                    B) </a:t>
            </a:r>
            <a:r>
              <a:rPr lang="en-US" sz="2800" dirty="0" err="1"/>
              <a:t>Ib</a:t>
            </a:r>
            <a:r>
              <a:rPr lang="en-US" sz="2800" dirty="0"/>
              <a:t>                    C) </a:t>
            </a:r>
            <a:r>
              <a:rPr lang="en-US" sz="2800" dirty="0" err="1" smtClean="0"/>
              <a:t>Ic</a:t>
            </a:r>
            <a:r>
              <a:rPr lang="en-US" sz="2800" dirty="0"/>
              <a:t> </a:t>
            </a:r>
            <a:r>
              <a:rPr lang="en-US" sz="2800" dirty="0" smtClean="0"/>
              <a:t>                   D) III</a:t>
            </a:r>
            <a:endParaRPr lang="en-US" sz="2800" dirty="0"/>
          </a:p>
          <a:p>
            <a:endParaRPr lang="en-US" sz="2800" dirty="0"/>
          </a:p>
          <a:p>
            <a:pPr marL="514350" indent="-514350">
              <a:buFont typeface="+mj-lt"/>
              <a:buAutoNum type="arabicPeriod" startAt="3"/>
            </a:pPr>
            <a:r>
              <a:rPr lang="en-US" sz="2800" dirty="0">
                <a:solidFill>
                  <a:srgbClr val="0070C0"/>
                </a:solidFill>
              </a:rPr>
              <a:t>Which of the following drugs have short duration of action, confusion and convulsion as ADRs? </a:t>
            </a:r>
          </a:p>
          <a:p>
            <a:pPr marL="1428750" lvl="2" indent="-514350">
              <a:buAutoNum type="alphaUcParenR"/>
            </a:pPr>
            <a:r>
              <a:rPr lang="en-US" sz="2800" dirty="0"/>
              <a:t>Lidocaine.           B) </a:t>
            </a:r>
            <a:r>
              <a:rPr lang="en-US" sz="2800" dirty="0" err="1"/>
              <a:t>Mexiletine</a:t>
            </a:r>
            <a:r>
              <a:rPr lang="en-US" sz="2800" dirty="0"/>
              <a:t>.                   C) Flecainide.                    D) Quinidine. </a:t>
            </a:r>
          </a:p>
          <a:p>
            <a:endParaRPr lang="en-US" sz="2800" dirty="0">
              <a:solidFill>
                <a:srgbClr val="0070C0"/>
              </a:solidFill>
            </a:endParaRPr>
          </a:p>
          <a:p>
            <a:pPr marL="514350" indent="-514350">
              <a:buFont typeface="+mj-lt"/>
              <a:buAutoNum type="arabicPeriod" startAt="4"/>
            </a:pPr>
            <a:r>
              <a:rPr lang="en-US" sz="2800" dirty="0">
                <a:solidFill>
                  <a:srgbClr val="0070C0"/>
                </a:solidFill>
              </a:rPr>
              <a:t>A 78-year-old female has been newly diagnosed with atrial fibrillation. She is not currently having any symptoms of palpitation or fatigue. Which of the following is appropriate to initiate for rate control as an </a:t>
            </a:r>
            <a:r>
              <a:rPr lang="en-US" sz="2800" dirty="0" smtClean="0">
                <a:solidFill>
                  <a:srgbClr val="0070C0"/>
                </a:solidFill>
              </a:rPr>
              <a:t>outpatient</a:t>
            </a:r>
            <a:r>
              <a:rPr lang="en-US" sz="2800" dirty="0">
                <a:solidFill>
                  <a:srgbClr val="0070C0"/>
                </a:solidFill>
              </a:rPr>
              <a:t>?</a:t>
            </a:r>
            <a:endParaRPr lang="en-US" sz="2800" dirty="0" smtClean="0">
              <a:solidFill>
                <a:srgbClr val="0070C0"/>
              </a:solidFill>
            </a:endParaRPr>
          </a:p>
          <a:p>
            <a:r>
              <a:rPr lang="en-US" sz="2800" dirty="0"/>
              <a:t>		A) Dronedarone..           B) </a:t>
            </a:r>
            <a:r>
              <a:rPr lang="en-US" sz="2800" dirty="0" err="1"/>
              <a:t>Esmolol</a:t>
            </a:r>
            <a:r>
              <a:rPr lang="en-US" sz="2800" dirty="0"/>
              <a:t>..                   C) Flecainide.                    D) Metoprolol.</a:t>
            </a:r>
            <a:endParaRPr lang="en-US" sz="2800" dirty="0">
              <a:solidFill>
                <a:srgbClr val="0070C0"/>
              </a:solidFill>
            </a:endParaRPr>
          </a:p>
          <a:p>
            <a:endParaRPr lang="en-US" sz="2800" dirty="0">
              <a:solidFill>
                <a:srgbClr val="0070C0"/>
              </a:solidFill>
            </a:endParaRPr>
          </a:p>
          <a:p>
            <a:pPr marL="514350" indent="-514350">
              <a:buFont typeface="+mj-lt"/>
              <a:buAutoNum type="arabicPeriod" startAt="5"/>
            </a:pPr>
            <a:r>
              <a:rPr lang="en-US" sz="2800" dirty="0">
                <a:solidFill>
                  <a:srgbClr val="0070C0"/>
                </a:solidFill>
              </a:rPr>
              <a:t>All </a:t>
            </a:r>
            <a:r>
              <a:rPr lang="en-US" sz="2800" dirty="0" smtClean="0">
                <a:solidFill>
                  <a:srgbClr val="0070C0"/>
                </a:solidFill>
              </a:rPr>
              <a:t>the </a:t>
            </a:r>
            <a:r>
              <a:rPr lang="en-US" sz="2800" dirty="0">
                <a:solidFill>
                  <a:srgbClr val="0070C0"/>
                </a:solidFill>
              </a:rPr>
              <a:t>following are adverse effect of amiodarone except: </a:t>
            </a:r>
          </a:p>
          <a:p>
            <a:pPr lvl="2"/>
            <a:r>
              <a:rPr lang="en-US" sz="2800" dirty="0"/>
              <a:t>A) </a:t>
            </a:r>
            <a:r>
              <a:rPr lang="en-US" sz="2800" dirty="0" err="1"/>
              <a:t>Cinchonism</a:t>
            </a:r>
            <a:r>
              <a:rPr lang="en-US" sz="2800" dirty="0"/>
              <a:t>.                    B) Hypothyroidism.                   C) Hyperthyroidism.                  D) Pulmonary fibrosis. </a:t>
            </a:r>
          </a:p>
          <a:p>
            <a:pPr marL="1428750" lvl="2" indent="-514350">
              <a:buAutoNum type="alphaUcParenR"/>
            </a:pPr>
            <a:endParaRPr lang="en-US" sz="2800" dirty="0">
              <a:solidFill>
                <a:srgbClr val="0070C0"/>
              </a:solidFill>
            </a:endParaRPr>
          </a:p>
          <a:p>
            <a:pPr marL="514350" indent="-514350">
              <a:buFont typeface="+mj-lt"/>
              <a:buAutoNum type="arabicPeriod" startAt="5"/>
            </a:pPr>
            <a:r>
              <a:rPr lang="en-US" sz="2800" dirty="0">
                <a:solidFill>
                  <a:srgbClr val="0070C0"/>
                </a:solidFill>
              </a:rPr>
              <a:t>Which of the following can be treated with Lidocaine? </a:t>
            </a:r>
          </a:p>
          <a:p>
            <a:pPr marL="1428750" lvl="2" indent="-514350">
              <a:buAutoNum type="alphaUcParenR"/>
            </a:pPr>
            <a:r>
              <a:rPr lang="en-US" sz="2800" dirty="0" smtClean="0"/>
              <a:t>Paroxysmal </a:t>
            </a:r>
            <a:r>
              <a:rPr lang="en-US" sz="2800" dirty="0"/>
              <a:t>supraventricular tachycardia.                   B) Atrial fibrillation.                   C) atrial </a:t>
            </a:r>
            <a:r>
              <a:rPr lang="en-US" sz="2800" dirty="0" smtClean="0"/>
              <a:t>flutter.         D</a:t>
            </a:r>
            <a:r>
              <a:rPr lang="en-US" sz="2800" dirty="0"/>
              <a:t>) Ventricular tachycardia</a:t>
            </a:r>
            <a:r>
              <a:rPr lang="en-US" sz="2800" dirty="0" smtClean="0"/>
              <a:t>.</a:t>
            </a:r>
          </a:p>
          <a:p>
            <a:pPr marL="1428750" lvl="2" indent="-514350">
              <a:buAutoNum type="alphaUcParenR"/>
            </a:pPr>
            <a:endParaRPr lang="en-US" sz="2800" dirty="0"/>
          </a:p>
        </p:txBody>
      </p:sp>
      <p:sp>
        <p:nvSpPr>
          <p:cNvPr id="7" name="مستطيل مستدير الزوايا 3"/>
          <p:cNvSpPr/>
          <p:nvPr/>
        </p:nvSpPr>
        <p:spPr>
          <a:xfrm rot="10800000">
            <a:off x="22215952" y="9442273"/>
            <a:ext cx="1371600" cy="231541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a:t>
            </a:r>
          </a:p>
          <a:p>
            <a:pPr algn="ctr"/>
            <a:r>
              <a:rPr lang="en-US" sz="2000" dirty="0" smtClean="0">
                <a:solidFill>
                  <a:schemeClr val="bg1">
                    <a:lumMod val="50000"/>
                  </a:schemeClr>
                </a:solidFill>
                <a:sym typeface="Wingdings"/>
              </a:rPr>
              <a:t>1:C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2:B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3:A</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4:D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5:A</a:t>
            </a:r>
          </a:p>
          <a:p>
            <a:pPr algn="ctr"/>
            <a:r>
              <a:rPr lang="en-US" sz="2000" dirty="0" smtClean="0">
                <a:solidFill>
                  <a:schemeClr val="bg1">
                    <a:lumMod val="50000"/>
                  </a:schemeClr>
                </a:solidFill>
                <a:sym typeface="Wingdings"/>
              </a:rPr>
              <a:t>6:D</a:t>
            </a:r>
          </a:p>
        </p:txBody>
      </p:sp>
      <p:sp>
        <p:nvSpPr>
          <p:cNvPr id="6" name="مستطيل 5"/>
          <p:cNvSpPr/>
          <p:nvPr/>
        </p:nvSpPr>
        <p:spPr>
          <a:xfrm>
            <a:off x="3164114" y="10820406"/>
            <a:ext cx="8837265" cy="1015663"/>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smtClean="0">
                <a:latin typeface="Helvetica" charset="0"/>
              </a:rPr>
              <a:t>Explanation </a:t>
            </a:r>
            <a:r>
              <a:rPr lang="en-US" sz="2000" dirty="0" smtClean="0">
                <a:latin typeface="Helvetica" charset="0"/>
              </a:rPr>
              <a:t>for Q4 </a:t>
            </a:r>
            <a:r>
              <a:rPr lang="en-US" sz="2000" dirty="0" smtClean="0">
                <a:latin typeface="Helvetica" charset="0"/>
                <a:sym typeface="Wingdings"/>
              </a:rPr>
              <a:t> </a:t>
            </a:r>
            <a:r>
              <a:rPr lang="en-US" sz="2000" dirty="0" smtClean="0">
                <a:latin typeface="Helvetica" charset="0"/>
              </a:rPr>
              <a:t>Only B and D are </a:t>
            </a:r>
            <a:r>
              <a:rPr lang="en-US" sz="2000" dirty="0">
                <a:latin typeface="Helvetica" charset="0"/>
              </a:rPr>
              <a:t>options to </a:t>
            </a:r>
            <a:r>
              <a:rPr lang="en-US" sz="2000" dirty="0" smtClean="0">
                <a:latin typeface="Helvetica" charset="0"/>
              </a:rPr>
              <a:t>control </a:t>
            </a:r>
            <a:r>
              <a:rPr lang="en-US" sz="2000" dirty="0">
                <a:latin typeface="Helvetica" charset="0"/>
              </a:rPr>
              <a:t>rate. The other options are used for rhythm control in patients with atrial fibrillation. Since </a:t>
            </a:r>
            <a:r>
              <a:rPr lang="en-US" sz="2000" dirty="0" err="1">
                <a:latin typeface="Helvetica" charset="0"/>
              </a:rPr>
              <a:t>esmolol</a:t>
            </a:r>
            <a:r>
              <a:rPr lang="en-US" sz="2000" dirty="0">
                <a:latin typeface="Helvetica" charset="0"/>
              </a:rPr>
              <a:t> is IV only, the only option to start as an outpatient is metoprolol. </a:t>
            </a:r>
            <a:endParaRPr lang="en-US" sz="2000" dirty="0"/>
          </a:p>
        </p:txBody>
      </p:sp>
    </p:spTree>
    <p:extLst>
      <p:ext uri="{BB962C8B-B14F-4D97-AF65-F5344CB8AC3E}">
        <p14:creationId xmlns:p14="http://schemas.microsoft.com/office/powerpoint/2010/main" val="198559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3766463" cy="923330"/>
          </a:xfrm>
          <a:prstGeom prst="rect">
            <a:avLst/>
          </a:prstGeom>
          <a:noFill/>
        </p:spPr>
        <p:txBody>
          <a:bodyPr wrap="square" rtlCol="0">
            <a:spAutoFit/>
          </a:bodyPr>
          <a:lstStyle/>
          <a:p>
            <a:pPr marL="0" algn="ctr" defTabSz="457200" rtl="1" eaLnBrk="1" latinLnBrk="0" hangingPunct="1"/>
            <a:r>
              <a:rPr lang="en-US" sz="5400" dirty="0" err="1">
                <a:solidFill>
                  <a:srgbClr val="0070C0"/>
                </a:solidFill>
              </a:rPr>
              <a:t>Cont</a:t>
            </a:r>
            <a:r>
              <a:rPr lang="mr-IN" sz="5400" dirty="0">
                <a:solidFill>
                  <a:srgbClr val="0070C0"/>
                </a:solidFill>
              </a:rPr>
              <a:t>…</a:t>
            </a:r>
            <a:r>
              <a:rPr lang="en-US" sz="5400" dirty="0">
                <a:solidFill>
                  <a:srgbClr val="0070C0"/>
                </a:solidFill>
              </a:rPr>
              <a:t>. MCQs</a:t>
            </a:r>
          </a:p>
        </p:txBody>
      </p:sp>
      <p:sp>
        <p:nvSpPr>
          <p:cNvPr id="3" name="TextBox 2"/>
          <p:cNvSpPr txBox="1"/>
          <p:nvPr/>
        </p:nvSpPr>
        <p:spPr>
          <a:xfrm>
            <a:off x="501127" y="923330"/>
            <a:ext cx="23265335" cy="8279190"/>
          </a:xfrm>
          <a:prstGeom prst="rect">
            <a:avLst/>
          </a:prstGeom>
          <a:noFill/>
        </p:spPr>
        <p:txBody>
          <a:bodyPr wrap="square" rtlCol="0">
            <a:spAutoFit/>
          </a:bodyPr>
          <a:lstStyle/>
          <a:p>
            <a:pPr marL="514350" indent="-514350">
              <a:buFont typeface="+mj-lt"/>
              <a:buAutoNum type="arabicPeriod" startAt="7"/>
            </a:pPr>
            <a:r>
              <a:rPr lang="en-US" sz="2800" dirty="0">
                <a:solidFill>
                  <a:srgbClr val="0070C0"/>
                </a:solidFill>
              </a:rPr>
              <a:t>A clinician would like to initiate a drug for rhythm control of atrial fibrillation. Which of the following coexisting conditions would allow him for the initiation of flecainide? </a:t>
            </a:r>
          </a:p>
          <a:p>
            <a:pPr lvl="2"/>
            <a:r>
              <a:rPr lang="en-US" sz="2800" dirty="0"/>
              <a:t>A) Hypertension.                   B) Left ventricular hypertrophy.                   C) Coronary artery disease.                    D) Heart failure. </a:t>
            </a:r>
          </a:p>
          <a:p>
            <a:pPr marL="514350" indent="-514350">
              <a:buFont typeface="+mj-lt"/>
              <a:buAutoNum type="arabicPeriod" startAt="7"/>
            </a:pPr>
            <a:endParaRPr lang="en-US" sz="2800" dirty="0" smtClean="0">
              <a:solidFill>
                <a:srgbClr val="0070C0"/>
              </a:solidFill>
            </a:endParaRPr>
          </a:p>
          <a:p>
            <a:pPr marL="514350" indent="-514350">
              <a:buFont typeface="+mj-lt"/>
              <a:buAutoNum type="arabicPeriod" startAt="7"/>
            </a:pPr>
            <a:r>
              <a:rPr lang="en-US" sz="2800" dirty="0" smtClean="0">
                <a:solidFill>
                  <a:srgbClr val="0070C0"/>
                </a:solidFill>
              </a:rPr>
              <a:t>Which </a:t>
            </a:r>
            <a:r>
              <a:rPr lang="en-US" sz="2800" dirty="0">
                <a:solidFill>
                  <a:srgbClr val="0070C0"/>
                </a:solidFill>
              </a:rPr>
              <a:t>of the following is the dominant effect of amiodarone? </a:t>
            </a:r>
          </a:p>
          <a:p>
            <a:pPr lvl="2"/>
            <a:r>
              <a:rPr lang="en-US" sz="2800" dirty="0"/>
              <a:t>A) Prolongation of AP.       </a:t>
            </a:r>
            <a:r>
              <a:rPr lang="en-US" sz="2800" dirty="0" smtClean="0"/>
              <a:t>  </a:t>
            </a:r>
            <a:r>
              <a:rPr lang="en-US" sz="2800" dirty="0"/>
              <a:t>B) Increase duration of refractory period by blocking K+ channels. </a:t>
            </a:r>
            <a:r>
              <a:rPr lang="en-US" sz="2800" dirty="0" smtClean="0"/>
              <a:t>  C</a:t>
            </a:r>
            <a:r>
              <a:rPr lang="en-US" sz="2800" dirty="0"/>
              <a:t>) Vasodilating </a:t>
            </a:r>
            <a:r>
              <a:rPr lang="en-US" sz="2800" dirty="0" smtClean="0"/>
              <a:t>effect.         D</a:t>
            </a:r>
            <a:r>
              <a:rPr lang="en-US" sz="2800" dirty="0"/>
              <a:t>) Additional class </a:t>
            </a:r>
            <a:r>
              <a:rPr lang="en-US" sz="2800" dirty="0" err="1"/>
              <a:t>Ia</a:t>
            </a:r>
            <a:r>
              <a:rPr lang="en-US" sz="2800" dirty="0"/>
              <a:t>, II and IV. </a:t>
            </a:r>
          </a:p>
          <a:p>
            <a:pPr marL="1428750" lvl="2" indent="-514350">
              <a:buFont typeface="+mj-lt"/>
              <a:buAutoNum type="arabicPeriod" startAt="7"/>
            </a:pPr>
            <a:endParaRPr lang="en-US" sz="2800" dirty="0" smtClean="0"/>
          </a:p>
          <a:p>
            <a:pPr marL="514350" indent="-514350">
              <a:buFont typeface="+mj-lt"/>
              <a:buAutoNum type="arabicPeriod" startAt="7"/>
            </a:pPr>
            <a:r>
              <a:rPr lang="en-US" sz="2800" dirty="0" smtClean="0">
                <a:solidFill>
                  <a:srgbClr val="0070C0"/>
                </a:solidFill>
              </a:rPr>
              <a:t>What is the ultimate of anti-arrhythmic therapy</a:t>
            </a:r>
          </a:p>
          <a:p>
            <a:pPr lvl="2"/>
            <a:r>
              <a:rPr lang="en-US" sz="2800" dirty="0" smtClean="0"/>
              <a:t>A) Maintenance of normal rhythm.         B) Prevention of more serious arrhythmias.     C) A &amp; B          D) Decrease the conduction velocity of the AV node.</a:t>
            </a:r>
          </a:p>
          <a:p>
            <a:pPr marL="1428750" lvl="2" indent="-514350">
              <a:buFont typeface="+mj-lt"/>
              <a:buAutoNum type="arabicPeriod" startAt="7"/>
            </a:pPr>
            <a:endParaRPr lang="en-US" sz="2800" dirty="0">
              <a:solidFill>
                <a:srgbClr val="0070C0"/>
              </a:solidFill>
            </a:endParaRPr>
          </a:p>
          <a:p>
            <a:pPr marL="514350" indent="-514350">
              <a:buFont typeface="+mj-lt"/>
              <a:buAutoNum type="arabicPeriod" startAt="7"/>
            </a:pPr>
            <a:r>
              <a:rPr lang="en-US" sz="2800" dirty="0" smtClean="0">
                <a:solidFill>
                  <a:srgbClr val="0070C0"/>
                </a:solidFill>
              </a:rPr>
              <a:t>Patient had a severe heart failure and the risk of his death is too high. </a:t>
            </a:r>
            <a:r>
              <a:rPr lang="en-US" sz="2800" dirty="0">
                <a:solidFill>
                  <a:srgbClr val="0070C0"/>
                </a:solidFill>
              </a:rPr>
              <a:t>Which of the following drugs is prohibited is his case? </a:t>
            </a:r>
            <a:endParaRPr lang="en-US" sz="2800" dirty="0" smtClean="0">
              <a:solidFill>
                <a:srgbClr val="0070C0"/>
              </a:solidFill>
            </a:endParaRPr>
          </a:p>
          <a:p>
            <a:pPr marL="0" lvl="2"/>
            <a:r>
              <a:rPr lang="en-US" sz="2800" dirty="0" smtClean="0">
                <a:solidFill>
                  <a:srgbClr val="0070C0"/>
                </a:solidFill>
              </a:rPr>
              <a:t>		</a:t>
            </a:r>
            <a:r>
              <a:rPr lang="en-US" sz="2800" dirty="0"/>
              <a:t>A) Atropine.                    B) Lidocaine.                    C) </a:t>
            </a:r>
            <a:r>
              <a:rPr lang="en-US" sz="2800" dirty="0" err="1"/>
              <a:t>Dronedarone</a:t>
            </a:r>
            <a:r>
              <a:rPr lang="en-US" sz="2800" dirty="0"/>
              <a:t>.                  D) Quinidine. </a:t>
            </a:r>
          </a:p>
          <a:p>
            <a:r>
              <a:rPr lang="en-US" sz="2800" dirty="0" smtClean="0">
                <a:solidFill>
                  <a:srgbClr val="0070C0"/>
                </a:solidFill>
              </a:rPr>
              <a:t>	</a:t>
            </a:r>
          </a:p>
          <a:p>
            <a:pPr marL="514350" indent="-514350">
              <a:buFont typeface="+mj-lt"/>
              <a:buAutoNum type="arabicPeriod" startAt="11"/>
            </a:pPr>
            <a:r>
              <a:rPr lang="en-US" sz="2800" dirty="0" smtClean="0">
                <a:solidFill>
                  <a:srgbClr val="0070C0"/>
                </a:solidFill>
              </a:rPr>
              <a:t>Which </a:t>
            </a:r>
            <a:r>
              <a:rPr lang="en-US" sz="2800" dirty="0">
                <a:solidFill>
                  <a:srgbClr val="0070C0"/>
                </a:solidFill>
              </a:rPr>
              <a:t>of the following drugs is very effective in ventricular arrhythmias but also could cause </a:t>
            </a:r>
            <a:r>
              <a:rPr lang="en-US" sz="2800" dirty="0" err="1">
                <a:solidFill>
                  <a:srgbClr val="0070C0"/>
                </a:solidFill>
              </a:rPr>
              <a:t>Proarrhythmia</a:t>
            </a:r>
            <a:r>
              <a:rPr lang="en-US" sz="2800" dirty="0" smtClean="0">
                <a:solidFill>
                  <a:srgbClr val="0070C0"/>
                </a:solidFill>
              </a:rPr>
              <a:t>? </a:t>
            </a:r>
            <a:endParaRPr lang="en-US" sz="2800" dirty="0">
              <a:solidFill>
                <a:srgbClr val="0070C0"/>
              </a:solidFill>
            </a:endParaRPr>
          </a:p>
          <a:p>
            <a:pPr marL="1428750" lvl="2" indent="-514350">
              <a:buAutoNum type="alphaUcParenR"/>
            </a:pPr>
            <a:r>
              <a:rPr lang="en-US" sz="2800" dirty="0" smtClean="0"/>
              <a:t>flecainide.                 </a:t>
            </a:r>
            <a:r>
              <a:rPr lang="en-US" sz="2800" dirty="0"/>
              <a:t>B) </a:t>
            </a:r>
            <a:r>
              <a:rPr lang="en-US" sz="2800" dirty="0" err="1"/>
              <a:t>Esmolol</a:t>
            </a:r>
            <a:r>
              <a:rPr lang="en-US" sz="2800" dirty="0" smtClean="0"/>
              <a:t>.                      </a:t>
            </a:r>
            <a:r>
              <a:rPr lang="en-US" sz="2800" dirty="0"/>
              <a:t>C)Atropine</a:t>
            </a:r>
            <a:r>
              <a:rPr lang="en-US" sz="2800" dirty="0" smtClean="0"/>
              <a:t>.                            </a:t>
            </a:r>
            <a:r>
              <a:rPr lang="en-US" sz="2800" dirty="0"/>
              <a:t>D) Metoprolol</a:t>
            </a:r>
            <a:r>
              <a:rPr lang="en-US" sz="2800" dirty="0" smtClean="0"/>
              <a:t>.</a:t>
            </a:r>
          </a:p>
          <a:p>
            <a:pPr marL="1428750" lvl="2" indent="-514350">
              <a:buAutoNum type="alphaUcParenR"/>
            </a:pPr>
            <a:endParaRPr lang="en-US" sz="2800" dirty="0"/>
          </a:p>
          <a:p>
            <a:pPr marL="514350" indent="-514350">
              <a:buFont typeface="+mj-lt"/>
              <a:buAutoNum type="arabicPeriod" startAt="11"/>
            </a:pPr>
            <a:r>
              <a:rPr lang="en-US" sz="2800" dirty="0">
                <a:solidFill>
                  <a:srgbClr val="0070C0"/>
                </a:solidFill>
              </a:rPr>
              <a:t>Which of the following drugs could cause </a:t>
            </a:r>
            <a:r>
              <a:rPr lang="en-US" sz="2800" dirty="0" err="1">
                <a:solidFill>
                  <a:srgbClr val="0070C0"/>
                </a:solidFill>
              </a:rPr>
              <a:t>tosades</a:t>
            </a:r>
            <a:r>
              <a:rPr lang="en-US" sz="2800" dirty="0">
                <a:solidFill>
                  <a:srgbClr val="0070C0"/>
                </a:solidFill>
              </a:rPr>
              <a:t> de pointes arrhythmia even within the normal therapeutic range?</a:t>
            </a:r>
            <a:endParaRPr lang="en-US" sz="2800" dirty="0" smtClean="0">
              <a:solidFill>
                <a:srgbClr val="0070C0"/>
              </a:solidFill>
            </a:endParaRPr>
          </a:p>
          <a:p>
            <a:pPr lvl="2"/>
            <a:r>
              <a:rPr lang="en-US" sz="2800" dirty="0" smtClean="0"/>
              <a:t>A</a:t>
            </a:r>
            <a:r>
              <a:rPr lang="en-US" sz="2800" dirty="0"/>
              <a:t>) </a:t>
            </a:r>
            <a:r>
              <a:rPr lang="en-US" sz="2800" dirty="0" smtClean="0"/>
              <a:t>Atropine.                    </a:t>
            </a:r>
            <a:r>
              <a:rPr lang="en-US" sz="2800" dirty="0"/>
              <a:t>B) </a:t>
            </a:r>
            <a:r>
              <a:rPr lang="en-US" sz="2800" dirty="0" smtClean="0"/>
              <a:t>Lidocaine.                    </a:t>
            </a:r>
            <a:r>
              <a:rPr lang="en-US" sz="2800" dirty="0"/>
              <a:t>C) </a:t>
            </a:r>
            <a:r>
              <a:rPr lang="en-US" sz="2800" dirty="0" err="1"/>
              <a:t>D</a:t>
            </a:r>
            <a:r>
              <a:rPr lang="en-US" sz="2800" dirty="0" err="1" smtClean="0"/>
              <a:t>ronedarone</a:t>
            </a:r>
            <a:r>
              <a:rPr lang="en-US" sz="2800" dirty="0" smtClean="0"/>
              <a:t>.                  </a:t>
            </a:r>
            <a:r>
              <a:rPr lang="en-US" sz="2800" dirty="0"/>
              <a:t>D) </a:t>
            </a:r>
            <a:r>
              <a:rPr lang="en-US" sz="2800" dirty="0" smtClean="0"/>
              <a:t>Quinidine. </a:t>
            </a:r>
            <a:endParaRPr lang="en-US" sz="2800" dirty="0"/>
          </a:p>
          <a:p>
            <a:pPr marL="1428750" lvl="2" indent="-514350">
              <a:buAutoNum type="alphaUcParenR"/>
            </a:pPr>
            <a:endParaRPr lang="en-US" sz="2800" dirty="0">
              <a:solidFill>
                <a:srgbClr val="0070C0"/>
              </a:solidFill>
            </a:endParaRPr>
          </a:p>
        </p:txBody>
      </p:sp>
      <p:sp>
        <p:nvSpPr>
          <p:cNvPr id="4" name="مستطيل مستدير الزوايا 3"/>
          <p:cNvSpPr/>
          <p:nvPr/>
        </p:nvSpPr>
        <p:spPr>
          <a:xfrm rot="10800000">
            <a:off x="22144299" y="9462864"/>
            <a:ext cx="1371600" cy="236437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 </a:t>
            </a:r>
          </a:p>
          <a:p>
            <a:pPr algn="ctr"/>
            <a:r>
              <a:rPr lang="en-US" sz="2000" dirty="0" smtClean="0">
                <a:solidFill>
                  <a:schemeClr val="bg1">
                    <a:lumMod val="50000"/>
                  </a:schemeClr>
                </a:solidFill>
                <a:sym typeface="Wingdings"/>
              </a:rPr>
              <a:t>7:A</a:t>
            </a:r>
          </a:p>
          <a:p>
            <a:pPr algn="ctr"/>
            <a:r>
              <a:rPr lang="en-US" sz="2000" dirty="0" smtClean="0">
                <a:solidFill>
                  <a:schemeClr val="bg1">
                    <a:lumMod val="50000"/>
                  </a:schemeClr>
                </a:solidFill>
                <a:sym typeface="Wingdings"/>
              </a:rPr>
              <a:t>8:A</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9:C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10:C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11:A</a:t>
            </a:r>
          </a:p>
          <a:p>
            <a:pPr algn="ctr"/>
            <a:r>
              <a:rPr lang="en-US" sz="2000" dirty="0" smtClean="0">
                <a:solidFill>
                  <a:schemeClr val="bg1">
                    <a:lumMod val="50000"/>
                  </a:schemeClr>
                </a:solidFill>
                <a:sym typeface="Wingdings"/>
              </a:rPr>
              <a:t>12:D</a:t>
            </a:r>
            <a:endParaRPr lang="en-US" sz="2000" dirty="0">
              <a:solidFill>
                <a:schemeClr val="bg1">
                  <a:lumMod val="50000"/>
                </a:schemeClr>
              </a:solidFill>
              <a:sym typeface="Wingdings"/>
            </a:endParaRPr>
          </a:p>
        </p:txBody>
      </p:sp>
      <p:sp>
        <p:nvSpPr>
          <p:cNvPr id="6" name="مستطيل 5"/>
          <p:cNvSpPr/>
          <p:nvPr/>
        </p:nvSpPr>
        <p:spPr>
          <a:xfrm>
            <a:off x="3228846" y="10794922"/>
            <a:ext cx="11136328" cy="1015663"/>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dirty="0" smtClean="0">
                <a:latin typeface="Helvetica" charset="0"/>
              </a:rPr>
              <a:t>Explanation for Q7 </a:t>
            </a:r>
            <a:r>
              <a:rPr lang="en-US" sz="2000" dirty="0" smtClean="0">
                <a:latin typeface="Helvetica" charset="0"/>
                <a:sym typeface="Wingdings"/>
              </a:rPr>
              <a:t> </a:t>
            </a:r>
            <a:r>
              <a:rPr lang="en-US" sz="2000" dirty="0">
                <a:latin typeface="Helvetica" charset="0"/>
              </a:rPr>
              <a:t>Since flecainide can increase the risk of sudden cardiac death in those with a history of </a:t>
            </a:r>
            <a:r>
              <a:rPr lang="en-US" sz="2000" dirty="0" smtClean="0">
                <a:latin typeface="Helvetica" charset="0"/>
              </a:rPr>
              <a:t>structural </a:t>
            </a:r>
            <a:r>
              <a:rPr lang="en-US" sz="2000" dirty="0">
                <a:latin typeface="Helvetica" charset="0"/>
              </a:rPr>
              <a:t>heart disease, only A will allow for flecainide initiation. Structural heart disease includes left ventricular </a:t>
            </a:r>
            <a:r>
              <a:rPr lang="en-US" sz="2000" dirty="0" smtClean="0">
                <a:latin typeface="Helvetica" charset="0"/>
              </a:rPr>
              <a:t>hypertrophy</a:t>
            </a:r>
            <a:r>
              <a:rPr lang="en-US" sz="2000" dirty="0">
                <a:latin typeface="Helvetica" charset="0"/>
              </a:rPr>
              <a:t>, heart failure, and atherosclerotic heart disease. </a:t>
            </a:r>
            <a:endParaRPr lang="en-US" sz="2000" dirty="0"/>
          </a:p>
        </p:txBody>
      </p:sp>
    </p:spTree>
    <p:extLst>
      <p:ext uri="{BB962C8B-B14F-4D97-AF65-F5344CB8AC3E}">
        <p14:creationId xmlns:p14="http://schemas.microsoft.com/office/powerpoint/2010/main" val="1281806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3766463" cy="923330"/>
          </a:xfrm>
          <a:prstGeom prst="rect">
            <a:avLst/>
          </a:prstGeom>
          <a:noFill/>
        </p:spPr>
        <p:txBody>
          <a:bodyPr wrap="square" rtlCol="0">
            <a:spAutoFit/>
          </a:bodyPr>
          <a:lstStyle/>
          <a:p>
            <a:pPr marL="0" algn="ctr" defTabSz="457200" rtl="1" eaLnBrk="1" latinLnBrk="0" hangingPunct="1"/>
            <a:r>
              <a:rPr lang="en-US" sz="5400" dirty="0" err="1">
                <a:solidFill>
                  <a:srgbClr val="0070C0"/>
                </a:solidFill>
              </a:rPr>
              <a:t>Cont</a:t>
            </a:r>
            <a:r>
              <a:rPr lang="mr-IN" sz="5400" dirty="0">
                <a:solidFill>
                  <a:srgbClr val="0070C0"/>
                </a:solidFill>
              </a:rPr>
              <a:t>…</a:t>
            </a:r>
            <a:r>
              <a:rPr lang="en-US" sz="5400" dirty="0">
                <a:solidFill>
                  <a:srgbClr val="0070C0"/>
                </a:solidFill>
              </a:rPr>
              <a:t>. MCQs</a:t>
            </a:r>
          </a:p>
        </p:txBody>
      </p:sp>
      <p:sp>
        <p:nvSpPr>
          <p:cNvPr id="3" name="TextBox 2"/>
          <p:cNvSpPr txBox="1"/>
          <p:nvPr/>
        </p:nvSpPr>
        <p:spPr>
          <a:xfrm>
            <a:off x="124548" y="688198"/>
            <a:ext cx="23465114" cy="10002738"/>
          </a:xfrm>
          <a:prstGeom prst="rect">
            <a:avLst/>
          </a:prstGeom>
          <a:noFill/>
        </p:spPr>
        <p:txBody>
          <a:bodyPr wrap="square" rtlCol="0">
            <a:spAutoFit/>
          </a:bodyPr>
          <a:lstStyle/>
          <a:p>
            <a:pPr marL="1428750" lvl="2" indent="-514350">
              <a:buFont typeface="+mj-lt"/>
              <a:buAutoNum type="arabicPeriod" startAt="12"/>
            </a:pPr>
            <a:endParaRPr lang="en-US" sz="2800" dirty="0">
              <a:solidFill>
                <a:srgbClr val="0070C0"/>
              </a:solidFill>
            </a:endParaRPr>
          </a:p>
          <a:p>
            <a:pPr marL="514350" indent="-514350">
              <a:buFont typeface="+mj-lt"/>
              <a:buAutoNum type="arabicPeriod" startAt="13"/>
            </a:pPr>
            <a:r>
              <a:rPr lang="en-US" sz="2800" dirty="0">
                <a:solidFill>
                  <a:srgbClr val="0070C0"/>
                </a:solidFill>
              </a:rPr>
              <a:t>Which of the following drugs that may induce a very serious arrhythmia that is stronger and more dangerous than the treated one? </a:t>
            </a:r>
          </a:p>
          <a:p>
            <a:pPr lvl="2"/>
            <a:r>
              <a:rPr lang="en-US" sz="2800" dirty="0" smtClean="0"/>
              <a:t>A) </a:t>
            </a:r>
            <a:r>
              <a:rPr lang="en-US" sz="2800" dirty="0" err="1" smtClean="0"/>
              <a:t>Mexiletine</a:t>
            </a:r>
            <a:r>
              <a:rPr lang="en-US" sz="2800" dirty="0"/>
              <a:t>.		</a:t>
            </a:r>
            <a:r>
              <a:rPr lang="en-US" sz="2800" dirty="0">
                <a:solidFill>
                  <a:srgbClr val="0070C0"/>
                </a:solidFill>
              </a:rPr>
              <a:t>		 </a:t>
            </a:r>
            <a:r>
              <a:rPr lang="en-US" sz="2800" dirty="0"/>
              <a:t>B) </a:t>
            </a:r>
            <a:r>
              <a:rPr lang="en-US" sz="2800" dirty="0" err="1"/>
              <a:t>Esmolol</a:t>
            </a:r>
            <a:r>
              <a:rPr lang="en-US" sz="2800" dirty="0"/>
              <a:t>..                   C) Flecainide.                    D) Metoprolol.</a:t>
            </a:r>
          </a:p>
          <a:p>
            <a:pPr marL="1428750" lvl="2" indent="-514350">
              <a:buFont typeface="+mj-lt"/>
              <a:buAutoNum type="arabicPeriod" startAt="13"/>
            </a:pPr>
            <a:endParaRPr lang="en-US" sz="2800" dirty="0">
              <a:solidFill>
                <a:srgbClr val="0070C0"/>
              </a:solidFill>
            </a:endParaRPr>
          </a:p>
          <a:p>
            <a:pPr marL="514350" indent="-514350">
              <a:buFont typeface="+mj-lt"/>
              <a:buAutoNum type="arabicPeriod" startAt="13"/>
            </a:pPr>
            <a:r>
              <a:rPr lang="en-US" sz="2800" dirty="0">
                <a:solidFill>
                  <a:srgbClr val="0070C0"/>
                </a:solidFill>
              </a:rPr>
              <a:t>A patient was in the OR doing a knee joint replacement, suddenly he developed some sort of ventricular arrhythmia. What is the drug of choice in this case? </a:t>
            </a:r>
          </a:p>
          <a:p>
            <a:pPr lvl="2"/>
            <a:r>
              <a:rPr lang="en-US" sz="2800" dirty="0"/>
              <a:t>A) Lidocaine.                    B) </a:t>
            </a:r>
            <a:r>
              <a:rPr lang="en-US" sz="2800" dirty="0" err="1"/>
              <a:t>Esmolol</a:t>
            </a:r>
            <a:r>
              <a:rPr lang="en-US" sz="2800" dirty="0"/>
              <a:t>.                    C) Verapamil.                    D) Procainamide.</a:t>
            </a:r>
            <a:r>
              <a:rPr lang="en-US" sz="2800" dirty="0">
                <a:solidFill>
                  <a:srgbClr val="0070C0"/>
                </a:solidFill>
              </a:rPr>
              <a:t> </a:t>
            </a:r>
            <a:endParaRPr lang="en-US" sz="2800" dirty="0" smtClean="0">
              <a:solidFill>
                <a:srgbClr val="0070C0"/>
              </a:solidFill>
            </a:endParaRPr>
          </a:p>
          <a:p>
            <a:pPr marL="514350" indent="-514350">
              <a:buFont typeface="+mj-lt"/>
              <a:buAutoNum type="arabicPeriod" startAt="13"/>
            </a:pPr>
            <a:endParaRPr lang="en-US" sz="2800" dirty="0">
              <a:solidFill>
                <a:srgbClr val="0070C0"/>
              </a:solidFill>
            </a:endParaRPr>
          </a:p>
          <a:p>
            <a:pPr marL="514350" indent="-514350">
              <a:buFont typeface="+mj-lt"/>
              <a:buAutoNum type="arabicPeriod" startAt="13"/>
            </a:pPr>
            <a:r>
              <a:rPr lang="en-US" sz="2800" dirty="0" smtClean="0">
                <a:solidFill>
                  <a:srgbClr val="0070C0"/>
                </a:solidFill>
              </a:rPr>
              <a:t>Which one of the following anti-arrhythmia drugs is </a:t>
            </a:r>
            <a:r>
              <a:rPr lang="en-US" sz="2800" dirty="0">
                <a:solidFill>
                  <a:srgbClr val="0070C0"/>
                </a:solidFill>
              </a:rPr>
              <a:t>NOT </a:t>
            </a:r>
            <a:r>
              <a:rPr lang="en-US" sz="2800" dirty="0">
                <a:solidFill>
                  <a:srgbClr val="0070C0"/>
                </a:solidFill>
              </a:rPr>
              <a:t>effective in atrial </a:t>
            </a:r>
            <a:r>
              <a:rPr lang="en-US" sz="2800" dirty="0" smtClean="0">
                <a:solidFill>
                  <a:srgbClr val="0070C0"/>
                </a:solidFill>
              </a:rPr>
              <a:t>arrhythmias ?</a:t>
            </a:r>
            <a:endParaRPr lang="en-US" sz="2800" dirty="0">
              <a:solidFill>
                <a:srgbClr val="0070C0"/>
              </a:solidFill>
            </a:endParaRPr>
          </a:p>
          <a:p>
            <a:pPr marL="0" lvl="2"/>
            <a:r>
              <a:rPr lang="en-US" sz="2800" dirty="0" smtClean="0"/>
              <a:t>            A</a:t>
            </a:r>
            <a:r>
              <a:rPr lang="en-US" sz="2800" dirty="0"/>
              <a:t>) </a:t>
            </a:r>
            <a:r>
              <a:rPr lang="en-US" sz="2800" dirty="0" smtClean="0"/>
              <a:t>Verapamil.                    </a:t>
            </a:r>
            <a:r>
              <a:rPr lang="en-US" sz="2800" dirty="0"/>
              <a:t>B) Lidocaine.                    C) </a:t>
            </a:r>
            <a:r>
              <a:rPr lang="en-US" sz="2800" dirty="0" err="1" smtClean="0"/>
              <a:t>Ibutilide</a:t>
            </a:r>
            <a:r>
              <a:rPr lang="en-US" sz="2800" dirty="0" smtClean="0"/>
              <a:t>.                  </a:t>
            </a:r>
            <a:r>
              <a:rPr lang="en-US" sz="2800" dirty="0"/>
              <a:t>D) Quinidine. </a:t>
            </a:r>
            <a:endParaRPr lang="en-US" sz="2800" dirty="0">
              <a:solidFill>
                <a:srgbClr val="0070C0"/>
              </a:solidFill>
            </a:endParaRPr>
          </a:p>
          <a:p>
            <a:pPr marL="514350" indent="-514350">
              <a:buFont typeface="+mj-lt"/>
              <a:buAutoNum type="arabicPeriod" startAt="13"/>
            </a:pPr>
            <a:endParaRPr lang="en-US" sz="2800" dirty="0" smtClean="0">
              <a:solidFill>
                <a:srgbClr val="0070C0"/>
              </a:solidFill>
            </a:endParaRPr>
          </a:p>
          <a:p>
            <a:pPr marL="514350" indent="-514350">
              <a:buFont typeface="+mj-lt"/>
              <a:buAutoNum type="arabicPeriod" startAt="13"/>
            </a:pPr>
            <a:r>
              <a:rPr lang="en-US" sz="2800" dirty="0" smtClean="0">
                <a:solidFill>
                  <a:srgbClr val="0070C0"/>
                </a:solidFill>
              </a:rPr>
              <a:t>A 67-year-old male who develop </a:t>
            </a:r>
            <a:r>
              <a:rPr lang="en-US" sz="2800" dirty="0" err="1" smtClean="0">
                <a:solidFill>
                  <a:srgbClr val="0070C0"/>
                </a:solidFill>
              </a:rPr>
              <a:t>bradyarrhytmia</a:t>
            </a:r>
            <a:r>
              <a:rPr lang="en-US" sz="2800" dirty="0" smtClean="0">
                <a:solidFill>
                  <a:srgbClr val="0070C0"/>
                </a:solidFill>
              </a:rPr>
              <a:t> after myocardial infarction, which anti-arrhythmia drug can be used in this case ? </a:t>
            </a:r>
            <a:endParaRPr lang="en-US" sz="2800" dirty="0">
              <a:solidFill>
                <a:srgbClr val="0070C0"/>
              </a:solidFill>
            </a:endParaRPr>
          </a:p>
          <a:p>
            <a:pPr marL="0" lvl="2"/>
            <a:r>
              <a:rPr lang="en-US" sz="2800" dirty="0" smtClean="0"/>
              <a:t>            A</a:t>
            </a:r>
            <a:r>
              <a:rPr lang="en-US" sz="2800" dirty="0"/>
              <a:t>) Atropine.                    B) Lidocaine.                    C) </a:t>
            </a:r>
            <a:r>
              <a:rPr lang="en-US" sz="2800" dirty="0" err="1"/>
              <a:t>Dronedarone</a:t>
            </a:r>
            <a:r>
              <a:rPr lang="en-US" sz="2800" dirty="0"/>
              <a:t>.                  D) Quinidine. </a:t>
            </a:r>
            <a:endParaRPr lang="en-US" sz="2800" dirty="0" smtClean="0">
              <a:solidFill>
                <a:srgbClr val="0070C0"/>
              </a:solidFill>
            </a:endParaRPr>
          </a:p>
          <a:p>
            <a:pPr marL="514350" indent="-514350">
              <a:buFont typeface="+mj-lt"/>
              <a:buAutoNum type="arabicPeriod" startAt="13"/>
            </a:pPr>
            <a:endParaRPr lang="en-US" sz="2800" dirty="0">
              <a:solidFill>
                <a:srgbClr val="0070C0"/>
              </a:solidFill>
            </a:endParaRPr>
          </a:p>
          <a:p>
            <a:pPr marL="514350" indent="-514350">
              <a:buFont typeface="+mj-lt"/>
              <a:buAutoNum type="arabicPeriod" startAt="13"/>
            </a:pPr>
            <a:r>
              <a:rPr lang="en-US" sz="2800" dirty="0" smtClean="0">
                <a:solidFill>
                  <a:srgbClr val="0070C0"/>
                </a:solidFill>
              </a:rPr>
              <a:t>A </a:t>
            </a:r>
            <a:r>
              <a:rPr lang="en-US" sz="2800" dirty="0">
                <a:solidFill>
                  <a:srgbClr val="0070C0"/>
                </a:solidFill>
              </a:rPr>
              <a:t>medical student in his last year, had an important presentation on front of a huge crowded audience and he was very nervous about it.</a:t>
            </a:r>
          </a:p>
          <a:p>
            <a:pPr marL="971550" lvl="1" indent="-514350">
              <a:buFont typeface="+mj-lt"/>
              <a:buAutoNum type="arabicPeriod" startAt="13"/>
            </a:pPr>
            <a:r>
              <a:rPr lang="en-US" sz="2800" dirty="0">
                <a:solidFill>
                  <a:srgbClr val="0070C0"/>
                </a:solidFill>
              </a:rPr>
              <a:t>Which of the following classes you think that will help him to calm down and slow his heart rate?</a:t>
            </a:r>
          </a:p>
          <a:p>
            <a:pPr lvl="1"/>
            <a:r>
              <a:rPr lang="en-US" sz="2800" dirty="0" smtClean="0"/>
              <a:t>       A</a:t>
            </a:r>
            <a:r>
              <a:rPr lang="en-US" sz="2800" dirty="0"/>
              <a:t>) CLASS II.	</a:t>
            </a:r>
            <a:r>
              <a:rPr lang="en-US" sz="2800" dirty="0">
                <a:solidFill>
                  <a:srgbClr val="0070C0"/>
                </a:solidFill>
              </a:rPr>
              <a:t>			 </a:t>
            </a:r>
            <a:r>
              <a:rPr lang="en-US" sz="2800" dirty="0"/>
              <a:t>B) CLASS Ib.	  					C) CLASS III.                    D) CLASS Ia.</a:t>
            </a:r>
            <a:r>
              <a:rPr lang="en-US" sz="2800" dirty="0">
                <a:solidFill>
                  <a:srgbClr val="0070C0"/>
                </a:solidFill>
              </a:rPr>
              <a:t> </a:t>
            </a:r>
          </a:p>
          <a:p>
            <a:pPr marL="971550" lvl="1" indent="-514350">
              <a:buFont typeface="+mj-lt"/>
              <a:buAutoNum type="arabicPeriod" startAt="13"/>
            </a:pPr>
            <a:endParaRPr lang="en-US" sz="2800" dirty="0">
              <a:solidFill>
                <a:schemeClr val="accent2"/>
              </a:solidFill>
            </a:endParaRPr>
          </a:p>
          <a:p>
            <a:pPr marL="514350" indent="-514350">
              <a:buFont typeface="+mj-lt"/>
              <a:buAutoNum type="arabicPeriod" startAt="13"/>
            </a:pPr>
            <a:endParaRPr lang="en-US" sz="2800" dirty="0">
              <a:solidFill>
                <a:schemeClr val="accent2"/>
              </a:solidFill>
            </a:endParaRPr>
          </a:p>
          <a:p>
            <a:pPr marL="514350" indent="-514350">
              <a:buFont typeface="+mj-lt"/>
              <a:buAutoNum type="arabicPeriod" startAt="13"/>
            </a:pPr>
            <a:r>
              <a:rPr lang="en-US" sz="2800" dirty="0" smtClean="0">
                <a:solidFill>
                  <a:srgbClr val="0070C0"/>
                </a:solidFill>
              </a:rPr>
              <a:t>A group of student had a research about patients with myocardial infarction, they divided the patient into 4 groups and gave them a group of different drugs, ESMOLOL, PROPRANOLOL, ATENOLOL, and METOPROLOL. They noticed one of the groups had no changes in the mortality rate, which one of </a:t>
            </a:r>
            <a:r>
              <a:rPr lang="en-US" sz="2800" dirty="0" err="1" smtClean="0">
                <a:solidFill>
                  <a:srgbClr val="0070C0"/>
                </a:solidFill>
              </a:rPr>
              <a:t>te</a:t>
            </a:r>
            <a:r>
              <a:rPr lang="en-US" sz="2800" dirty="0" smtClean="0">
                <a:solidFill>
                  <a:srgbClr val="0070C0"/>
                </a:solidFill>
              </a:rPr>
              <a:t> drugs you think that resulted in no changes in the mortality rate. </a:t>
            </a:r>
          </a:p>
          <a:p>
            <a:pPr lvl="2"/>
            <a:r>
              <a:rPr lang="en-US" sz="2800" dirty="0" smtClean="0"/>
              <a:t>   A) Propranolol.                    B)  </a:t>
            </a:r>
            <a:r>
              <a:rPr lang="en-US" sz="2800" dirty="0" err="1" smtClean="0"/>
              <a:t>Esmolol</a:t>
            </a:r>
            <a:r>
              <a:rPr lang="en-US" sz="2800" dirty="0" smtClean="0"/>
              <a:t>.              C) Atenolol.                    D) Metoprolol.</a:t>
            </a:r>
          </a:p>
          <a:p>
            <a:pPr marL="1428750" lvl="2" indent="-514350">
              <a:buFont typeface="+mj-lt"/>
              <a:buAutoNum type="arabicPeriod" startAt="13"/>
            </a:pPr>
            <a:endParaRPr lang="en-US" sz="2800" dirty="0" smtClean="0"/>
          </a:p>
        </p:txBody>
      </p:sp>
      <p:sp>
        <p:nvSpPr>
          <p:cNvPr id="4" name="مستطيل مستدير الزوايا 3"/>
          <p:cNvSpPr/>
          <p:nvPr/>
        </p:nvSpPr>
        <p:spPr>
          <a:xfrm rot="10800000">
            <a:off x="22218062" y="9482864"/>
            <a:ext cx="1371600" cy="2416144"/>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smtClean="0">
                <a:solidFill>
                  <a:schemeClr val="bg1">
                    <a:lumMod val="50000"/>
                  </a:schemeClr>
                </a:solidFill>
                <a:sym typeface="Wingdings"/>
              </a:rPr>
              <a:t>Answers</a:t>
            </a:r>
            <a:endParaRPr lang="en-US" sz="2000" dirty="0">
              <a:solidFill>
                <a:schemeClr val="bg1">
                  <a:lumMod val="50000"/>
                </a:schemeClr>
              </a:solidFill>
              <a:sym typeface="Wingdings"/>
            </a:endParaRPr>
          </a:p>
          <a:p>
            <a:pPr algn="ctr"/>
            <a:r>
              <a:rPr lang="en-US" sz="2000" dirty="0">
                <a:solidFill>
                  <a:schemeClr val="bg1">
                    <a:lumMod val="50000"/>
                  </a:schemeClr>
                </a:solidFill>
                <a:sym typeface="Wingdings"/>
              </a:rPr>
              <a:t>13:C</a:t>
            </a:r>
          </a:p>
          <a:p>
            <a:pPr algn="ctr"/>
            <a:r>
              <a:rPr lang="en-US" sz="2000" dirty="0" smtClean="0">
                <a:solidFill>
                  <a:schemeClr val="bg1">
                    <a:lumMod val="50000"/>
                  </a:schemeClr>
                </a:solidFill>
                <a:sym typeface="Wingdings"/>
              </a:rPr>
              <a:t>14:A</a:t>
            </a:r>
            <a:endParaRPr lang="en-US" sz="2000" dirty="0" smtClean="0">
              <a:solidFill>
                <a:schemeClr val="bg1">
                  <a:lumMod val="50000"/>
                </a:schemeClr>
              </a:solidFill>
              <a:sym typeface="Wingdings"/>
            </a:endParaRPr>
          </a:p>
          <a:p>
            <a:pPr algn="ctr"/>
            <a:r>
              <a:rPr lang="en-US" sz="2000" dirty="0" smtClean="0">
                <a:solidFill>
                  <a:schemeClr val="bg1">
                    <a:lumMod val="50000"/>
                  </a:schemeClr>
                </a:solidFill>
                <a:sym typeface="Wingdings"/>
              </a:rPr>
              <a:t>15:B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16:A</a:t>
            </a:r>
          </a:p>
          <a:p>
            <a:pPr algn="ctr"/>
            <a:r>
              <a:rPr lang="en-US" sz="2000" dirty="0" smtClean="0">
                <a:solidFill>
                  <a:schemeClr val="bg1">
                    <a:lumMod val="50000"/>
                  </a:schemeClr>
                </a:solidFill>
                <a:sym typeface="Wingdings"/>
              </a:rPr>
              <a:t>17:A</a:t>
            </a:r>
          </a:p>
          <a:p>
            <a:pPr algn="ctr"/>
            <a:r>
              <a:rPr lang="en-US" sz="2000" dirty="0" smtClean="0">
                <a:solidFill>
                  <a:schemeClr val="bg1">
                    <a:lumMod val="50000"/>
                  </a:schemeClr>
                </a:solidFill>
                <a:sym typeface="Wingdings"/>
              </a:rPr>
              <a:t>18:B</a:t>
            </a:r>
            <a:endParaRPr lang="en-US" sz="2000" dirty="0">
              <a:solidFill>
                <a:schemeClr val="bg1">
                  <a:lumMod val="50000"/>
                </a:schemeClr>
              </a:solidFill>
              <a:sym typeface="Wingdings"/>
            </a:endParaRPr>
          </a:p>
        </p:txBody>
      </p:sp>
    </p:spTree>
    <p:extLst>
      <p:ext uri="{BB962C8B-B14F-4D97-AF65-F5344CB8AC3E}">
        <p14:creationId xmlns:p14="http://schemas.microsoft.com/office/powerpoint/2010/main" val="166425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539" y="1701185"/>
            <a:ext cx="21840092" cy="1200329"/>
          </a:xfrm>
          <a:prstGeom prst="rect">
            <a:avLst/>
          </a:prstGeom>
          <a:noFill/>
        </p:spPr>
        <p:txBody>
          <a:bodyPr wrap="square" rtlCol="0">
            <a:spAutoFit/>
          </a:bodyPr>
          <a:lstStyle/>
          <a:p>
            <a:r>
              <a:rPr lang="en-US" sz="3600" dirty="0"/>
              <a:t>a patient arrived to ER that seemed to have irregular heart beat, after investigations it turned that he had previous record of ventricular arrhythmia.</a:t>
            </a:r>
          </a:p>
        </p:txBody>
      </p:sp>
      <p:sp>
        <p:nvSpPr>
          <p:cNvPr id="3" name="TextBox 2"/>
          <p:cNvSpPr txBox="1"/>
          <p:nvPr/>
        </p:nvSpPr>
        <p:spPr>
          <a:xfrm>
            <a:off x="527539" y="3692770"/>
            <a:ext cx="22402798" cy="7848302"/>
          </a:xfrm>
          <a:prstGeom prst="rect">
            <a:avLst/>
          </a:prstGeom>
          <a:noFill/>
        </p:spPr>
        <p:txBody>
          <a:bodyPr wrap="square" rtlCol="0">
            <a:spAutoFit/>
          </a:bodyPr>
          <a:lstStyle/>
          <a:p>
            <a:r>
              <a:rPr lang="en-US" sz="3600" dirty="0">
                <a:solidFill>
                  <a:srgbClr val="0070C0"/>
                </a:solidFill>
              </a:rPr>
              <a:t>Q1: Name the drug that should be used in his case</a:t>
            </a:r>
            <a:r>
              <a:rPr lang="en-US" sz="3600" dirty="0" smtClean="0">
                <a:solidFill>
                  <a:srgbClr val="0070C0"/>
                </a:solidFill>
              </a:rPr>
              <a:t>?  </a:t>
            </a:r>
            <a:r>
              <a:rPr lang="en-US" sz="3600" dirty="0"/>
              <a:t/>
            </a:r>
            <a:br>
              <a:rPr lang="en-US" sz="3600" dirty="0"/>
            </a:br>
            <a:r>
              <a:rPr lang="en-US" dirty="0" smtClean="0">
                <a:solidFill>
                  <a:schemeClr val="bg1">
                    <a:lumMod val="65000"/>
                  </a:schemeClr>
                </a:solidFill>
              </a:rPr>
              <a:t>Lidocaine</a:t>
            </a:r>
          </a:p>
          <a:p>
            <a:r>
              <a:rPr lang="en-US" sz="3600" dirty="0">
                <a:solidFill>
                  <a:srgbClr val="0070C0"/>
                </a:solidFill>
              </a:rPr>
              <a:t/>
            </a:r>
            <a:br>
              <a:rPr lang="en-US" sz="3600" dirty="0">
                <a:solidFill>
                  <a:srgbClr val="0070C0"/>
                </a:solidFill>
              </a:rPr>
            </a:br>
            <a:r>
              <a:rPr lang="en-US" sz="3600" dirty="0">
                <a:solidFill>
                  <a:srgbClr val="0070C0"/>
                </a:solidFill>
              </a:rPr>
              <a:t>Q2: What is the half life of that drug ?</a:t>
            </a:r>
            <a:br>
              <a:rPr lang="en-US" sz="3600" dirty="0">
                <a:solidFill>
                  <a:srgbClr val="0070C0"/>
                </a:solidFill>
              </a:rPr>
            </a:br>
            <a:r>
              <a:rPr lang="en-US" dirty="0">
                <a:solidFill>
                  <a:schemeClr val="bg1">
                    <a:lumMod val="65000"/>
                  </a:schemeClr>
                </a:solidFill>
              </a:rPr>
              <a:t>2 </a:t>
            </a:r>
            <a:r>
              <a:rPr lang="en-US" dirty="0" smtClean="0">
                <a:solidFill>
                  <a:schemeClr val="bg1">
                    <a:lumMod val="65000"/>
                  </a:schemeClr>
                </a:solidFill>
              </a:rPr>
              <a:t>Hours</a:t>
            </a:r>
          </a:p>
          <a:p>
            <a:r>
              <a:rPr lang="en-US" sz="3600" dirty="0"/>
              <a:t/>
            </a:r>
            <a:br>
              <a:rPr lang="en-US" sz="3600" dirty="0"/>
            </a:br>
            <a:r>
              <a:rPr lang="en-US" sz="3600" dirty="0">
                <a:solidFill>
                  <a:srgbClr val="0070C0"/>
                </a:solidFill>
              </a:rPr>
              <a:t>Q3: What is a possible route of administration for the drug ? </a:t>
            </a:r>
            <a:r>
              <a:rPr lang="en-US" sz="3600" dirty="0"/>
              <a:t/>
            </a:r>
            <a:br>
              <a:rPr lang="en-US" sz="3600" dirty="0"/>
            </a:br>
            <a:r>
              <a:rPr lang="en-US" dirty="0">
                <a:solidFill>
                  <a:schemeClr val="bg1">
                    <a:lumMod val="65000"/>
                  </a:schemeClr>
                </a:solidFill>
              </a:rPr>
              <a:t>Given I.V. bolus or slow </a:t>
            </a:r>
            <a:r>
              <a:rPr lang="en-US" dirty="0" smtClean="0">
                <a:solidFill>
                  <a:schemeClr val="bg1">
                    <a:lumMod val="65000"/>
                  </a:schemeClr>
                </a:solidFill>
              </a:rPr>
              <a:t>infusion</a:t>
            </a:r>
          </a:p>
          <a:p>
            <a:r>
              <a:rPr lang="en-US" sz="3600" dirty="0"/>
              <a:t/>
            </a:r>
            <a:br>
              <a:rPr lang="en-US" sz="3600" dirty="0"/>
            </a:br>
            <a:r>
              <a:rPr lang="en-US" sz="3600" dirty="0">
                <a:solidFill>
                  <a:srgbClr val="0070C0"/>
                </a:solidFill>
              </a:rPr>
              <a:t>Q4: What should be the prescribed drug for the patient after he leave the hospital ?</a:t>
            </a:r>
            <a:r>
              <a:rPr lang="en-US" sz="3600" dirty="0"/>
              <a:t/>
            </a:r>
            <a:br>
              <a:rPr lang="en-US" sz="3600" dirty="0"/>
            </a:br>
            <a:r>
              <a:rPr lang="en-US" dirty="0" err="1" smtClean="0">
                <a:solidFill>
                  <a:schemeClr val="bg1">
                    <a:lumMod val="65000"/>
                  </a:schemeClr>
                </a:solidFill>
              </a:rPr>
              <a:t>Mexiletine</a:t>
            </a:r>
            <a:endParaRPr lang="en-US" dirty="0" smtClean="0">
              <a:solidFill>
                <a:schemeClr val="bg1">
                  <a:lumMod val="65000"/>
                </a:schemeClr>
              </a:solidFill>
            </a:endParaRPr>
          </a:p>
          <a:p>
            <a:r>
              <a:rPr lang="en-US" sz="3600" dirty="0"/>
              <a:t/>
            </a:r>
            <a:br>
              <a:rPr lang="en-US" sz="3600" dirty="0"/>
            </a:br>
            <a:r>
              <a:rPr lang="en-US" sz="3600" dirty="0">
                <a:solidFill>
                  <a:srgbClr val="0070C0"/>
                </a:solidFill>
              </a:rPr>
              <a:t>Q5: What is the class of those drugs </a:t>
            </a:r>
            <a:r>
              <a:rPr lang="en-US" sz="3600" dirty="0" smtClean="0">
                <a:solidFill>
                  <a:srgbClr val="0070C0"/>
                </a:solidFill>
              </a:rPr>
              <a:t>?</a:t>
            </a:r>
            <a:r>
              <a:rPr lang="en-US" sz="3600" dirty="0"/>
              <a:t/>
            </a:r>
            <a:br>
              <a:rPr lang="en-US" sz="3600" dirty="0"/>
            </a:br>
            <a:r>
              <a:rPr lang="en-US" dirty="0">
                <a:solidFill>
                  <a:schemeClr val="bg1">
                    <a:lumMod val="65000"/>
                  </a:schemeClr>
                </a:solidFill>
              </a:rPr>
              <a:t>CLASS </a:t>
            </a:r>
            <a:r>
              <a:rPr lang="en-US" dirty="0" smtClean="0">
                <a:solidFill>
                  <a:schemeClr val="bg1">
                    <a:lumMod val="65000"/>
                  </a:schemeClr>
                </a:solidFill>
              </a:rPr>
              <a:t>IB</a:t>
            </a:r>
          </a:p>
          <a:p>
            <a:r>
              <a:rPr lang="en-US" sz="3600" dirty="0"/>
              <a:t/>
            </a:r>
            <a:br>
              <a:rPr lang="en-US" sz="3600" dirty="0"/>
            </a:br>
            <a:r>
              <a:rPr lang="en-US" sz="3600" dirty="0">
                <a:solidFill>
                  <a:srgbClr val="0070C0"/>
                </a:solidFill>
              </a:rPr>
              <a:t>Q6: Name one adverse effect that may results from both drugs.</a:t>
            </a:r>
          </a:p>
          <a:p>
            <a:r>
              <a:rPr lang="en-US" dirty="0">
                <a:solidFill>
                  <a:schemeClr val="bg1">
                    <a:lumMod val="65000"/>
                  </a:schemeClr>
                </a:solidFill>
              </a:rPr>
              <a:t>Paresthesia / </a:t>
            </a:r>
            <a:r>
              <a:rPr lang="en-US" dirty="0">
                <a:solidFill>
                  <a:schemeClr val="bg1">
                    <a:lumMod val="65000"/>
                  </a:schemeClr>
                </a:solidFill>
              </a:rPr>
              <a:t>Tremor </a:t>
            </a:r>
            <a:r>
              <a:rPr lang="en-US" dirty="0">
                <a:solidFill>
                  <a:schemeClr val="bg1">
                    <a:lumMod val="65000"/>
                  </a:schemeClr>
                </a:solidFill>
              </a:rPr>
              <a:t>/ Dysarthria </a:t>
            </a:r>
            <a:r>
              <a:rPr lang="en-US" dirty="0">
                <a:solidFill>
                  <a:schemeClr val="bg1">
                    <a:lumMod val="65000"/>
                  </a:schemeClr>
                </a:solidFill>
              </a:rPr>
              <a:t>(slurred </a:t>
            </a:r>
            <a:r>
              <a:rPr lang="en-US" dirty="0">
                <a:solidFill>
                  <a:schemeClr val="bg1">
                    <a:lumMod val="65000"/>
                  </a:schemeClr>
                </a:solidFill>
              </a:rPr>
              <a:t>speech ) /  Convulsions</a:t>
            </a:r>
            <a:endParaRPr lang="en-US" dirty="0">
              <a:solidFill>
                <a:schemeClr val="bg1">
                  <a:lumMod val="65000"/>
                </a:schemeClr>
              </a:solidFill>
            </a:endParaRPr>
          </a:p>
        </p:txBody>
      </p:sp>
      <p:sp>
        <p:nvSpPr>
          <p:cNvPr id="4" name="TextBox 3"/>
          <p:cNvSpPr txBox="1"/>
          <p:nvPr/>
        </p:nvSpPr>
        <p:spPr>
          <a:xfrm>
            <a:off x="0" y="574766"/>
            <a:ext cx="23766463" cy="653143"/>
          </a:xfrm>
          <a:prstGeom prst="rect">
            <a:avLst/>
          </a:prstGeom>
          <a:noFill/>
        </p:spPr>
        <p:txBody>
          <a:bodyPr wrap="square" rtlCol="0">
            <a:spAutoFit/>
          </a:bodyPr>
          <a:lstStyle/>
          <a:p>
            <a:pPr algn="ctr"/>
            <a:r>
              <a:rPr lang="en-US" sz="3600" dirty="0" smtClean="0">
                <a:solidFill>
                  <a:srgbClr val="0070C0"/>
                </a:solidFill>
              </a:rPr>
              <a:t>SAQ</a:t>
            </a:r>
            <a:endParaRPr lang="en-US" sz="3600" dirty="0">
              <a:solidFill>
                <a:srgbClr val="0070C0"/>
              </a:solidFill>
            </a:endParaRPr>
          </a:p>
        </p:txBody>
      </p:sp>
    </p:spTree>
    <p:extLst>
      <p:ext uri="{BB962C8B-B14F-4D97-AF65-F5344CB8AC3E}">
        <p14:creationId xmlns:p14="http://schemas.microsoft.com/office/powerpoint/2010/main" val="47579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3509"/>
            <a:ext cx="23766463" cy="653143"/>
          </a:xfrm>
          <a:prstGeom prst="rect">
            <a:avLst/>
          </a:prstGeom>
          <a:noFill/>
        </p:spPr>
        <p:txBody>
          <a:bodyPr wrap="square" rtlCol="0">
            <a:spAutoFit/>
          </a:bodyPr>
          <a:lstStyle/>
          <a:p>
            <a:pPr algn="ctr"/>
            <a:r>
              <a:rPr lang="en-US" sz="3600" dirty="0" smtClean="0">
                <a:solidFill>
                  <a:srgbClr val="0070C0"/>
                </a:solidFill>
              </a:rPr>
              <a:t>SAQ</a:t>
            </a:r>
            <a:endParaRPr lang="en-US" sz="3600" dirty="0">
              <a:solidFill>
                <a:srgbClr val="0070C0"/>
              </a:solidFill>
            </a:endParaRPr>
          </a:p>
        </p:txBody>
      </p:sp>
      <p:sp>
        <p:nvSpPr>
          <p:cNvPr id="3" name="TextBox 2"/>
          <p:cNvSpPr txBox="1"/>
          <p:nvPr/>
        </p:nvSpPr>
        <p:spPr>
          <a:xfrm>
            <a:off x="522514" y="1175658"/>
            <a:ext cx="22807749" cy="2677656"/>
          </a:xfrm>
          <a:prstGeom prst="rect">
            <a:avLst/>
          </a:prstGeom>
          <a:noFill/>
        </p:spPr>
        <p:txBody>
          <a:bodyPr wrap="square" rtlCol="0">
            <a:spAutoFit/>
          </a:bodyPr>
          <a:lstStyle/>
          <a:p>
            <a:r>
              <a:rPr lang="en-US" sz="2800" dirty="0" smtClean="0"/>
              <a:t>A 42-year-old male presents to ER complaining of palpitation. On physical examination, he’s cool to touch, diaphoretic, and mildly hypotensive with a blood pressure of 90/50 mmHg, his ECG demonstrates an irregular supraventricular tachycardia at a rate of 144 beats/min, likely consist with atrial fibrillation. This is his third presentation to the hospital with supraventricular tachycardia in the two months. After you stabilize the patient and control his heart rate, you call for a cardiology consult to assess whether the patient might be a candidate for treatment with an anti-arrhythmic medication. When the cardiologist arrives, he suggests placing the patient on an agent that acts by blocking sodium channels in the cardiac myocyte, but he states that this medication should only be used in patients with structurally normal heart.  </a:t>
            </a:r>
            <a:endParaRPr lang="en-US" sz="2800" dirty="0"/>
          </a:p>
        </p:txBody>
      </p:sp>
      <p:sp>
        <p:nvSpPr>
          <p:cNvPr id="4" name="TextBox 3"/>
          <p:cNvSpPr txBox="1"/>
          <p:nvPr/>
        </p:nvSpPr>
        <p:spPr>
          <a:xfrm>
            <a:off x="522514" y="4963887"/>
            <a:ext cx="22624869" cy="3724096"/>
          </a:xfrm>
          <a:prstGeom prst="rect">
            <a:avLst/>
          </a:prstGeom>
          <a:noFill/>
        </p:spPr>
        <p:txBody>
          <a:bodyPr wrap="square" rtlCol="0">
            <a:spAutoFit/>
          </a:bodyPr>
          <a:lstStyle/>
          <a:p>
            <a:r>
              <a:rPr lang="en-US" sz="2800" dirty="0" smtClean="0">
                <a:solidFill>
                  <a:srgbClr val="0070C0"/>
                </a:solidFill>
              </a:rPr>
              <a:t>Q1: Which group of drugs did the cardiologist suggest? </a:t>
            </a:r>
          </a:p>
          <a:p>
            <a:pPr lvl="3"/>
            <a:r>
              <a:rPr lang="en-US" sz="1200" dirty="0" smtClean="0">
                <a:solidFill>
                  <a:schemeClr val="bg1">
                    <a:lumMod val="50000"/>
                  </a:schemeClr>
                </a:solidFill>
              </a:rPr>
              <a:t>Class IC drugs including flecainide.</a:t>
            </a:r>
          </a:p>
          <a:p>
            <a:pPr lvl="3"/>
            <a:endParaRPr lang="en-US" sz="1200" dirty="0">
              <a:solidFill>
                <a:schemeClr val="bg1">
                  <a:lumMod val="50000"/>
                </a:schemeClr>
              </a:solidFill>
            </a:endParaRPr>
          </a:p>
          <a:p>
            <a:r>
              <a:rPr lang="en-US" sz="2800" dirty="0" smtClean="0">
                <a:solidFill>
                  <a:srgbClr val="0070C0"/>
                </a:solidFill>
              </a:rPr>
              <a:t>Q2: What is effect of this class on the duration of action potential? </a:t>
            </a:r>
          </a:p>
          <a:p>
            <a:pPr lvl="3"/>
            <a:r>
              <a:rPr lang="en-US" sz="1200" dirty="0" smtClean="0">
                <a:solidFill>
                  <a:schemeClr val="bg1">
                    <a:lumMod val="50000"/>
                  </a:schemeClr>
                </a:solidFill>
              </a:rPr>
              <a:t>It has no effect on the duration of action potential. </a:t>
            </a:r>
          </a:p>
          <a:p>
            <a:pPr lvl="3"/>
            <a:endParaRPr lang="en-US" sz="2800" dirty="0">
              <a:solidFill>
                <a:schemeClr val="bg1">
                  <a:lumMod val="50000"/>
                </a:schemeClr>
              </a:solidFill>
            </a:endParaRPr>
          </a:p>
          <a:p>
            <a:r>
              <a:rPr lang="en-US" sz="2800" dirty="0" smtClean="0">
                <a:solidFill>
                  <a:srgbClr val="0070C0"/>
                </a:solidFill>
              </a:rPr>
              <a:t>Q3: What is the clinical uses of this class? </a:t>
            </a:r>
          </a:p>
          <a:p>
            <a:pPr lvl="3"/>
            <a:r>
              <a:rPr lang="en-US" sz="1200" dirty="0" smtClean="0">
                <a:solidFill>
                  <a:schemeClr val="bg1">
                    <a:lumMod val="50000"/>
                  </a:schemeClr>
                </a:solidFill>
              </a:rPr>
              <a:t>Treatment of supraventricular arrhythmias. </a:t>
            </a:r>
          </a:p>
          <a:p>
            <a:pPr lvl="3"/>
            <a:endParaRPr lang="en-US" sz="1200" dirty="0">
              <a:solidFill>
                <a:schemeClr val="bg1">
                  <a:lumMod val="50000"/>
                </a:schemeClr>
              </a:solidFill>
            </a:endParaRPr>
          </a:p>
          <a:p>
            <a:r>
              <a:rPr lang="en-US" sz="2800" dirty="0" smtClean="0">
                <a:solidFill>
                  <a:srgbClr val="0070C0"/>
                </a:solidFill>
              </a:rPr>
              <a:t>Q4: What is the major side effects in this class?</a:t>
            </a:r>
          </a:p>
          <a:p>
            <a:pPr marL="1828800" lvl="3" indent="-457200">
              <a:buFont typeface="Arial" charset="0"/>
              <a:buChar char="•"/>
            </a:pPr>
            <a:r>
              <a:rPr lang="en-US" sz="1200" dirty="0" err="1" smtClean="0">
                <a:solidFill>
                  <a:schemeClr val="bg1">
                    <a:lumMod val="50000"/>
                  </a:schemeClr>
                </a:solidFill>
              </a:rPr>
              <a:t>Proarrhythmias</a:t>
            </a:r>
            <a:r>
              <a:rPr lang="en-US" sz="1200" dirty="0" smtClean="0">
                <a:solidFill>
                  <a:schemeClr val="bg1">
                    <a:lumMod val="50000"/>
                  </a:schemeClr>
                </a:solidFill>
              </a:rPr>
              <a:t>. </a:t>
            </a:r>
          </a:p>
          <a:p>
            <a:pPr marL="1828800" lvl="3" indent="-457200">
              <a:buFont typeface="Arial" charset="0"/>
              <a:buChar char="•"/>
            </a:pPr>
            <a:r>
              <a:rPr lang="en-US" sz="1200" dirty="0" smtClean="0">
                <a:solidFill>
                  <a:schemeClr val="bg1">
                    <a:lumMod val="50000"/>
                  </a:schemeClr>
                </a:solidFill>
              </a:rPr>
              <a:t>CNS side effects including tremor dizziness and blurred vision. </a:t>
            </a:r>
          </a:p>
          <a:p>
            <a:pPr marL="1828800" lvl="3" indent="-457200">
              <a:buFont typeface="Arial" charset="0"/>
              <a:buChar char="•"/>
            </a:pPr>
            <a:r>
              <a:rPr lang="en-US" sz="1200" dirty="0" smtClean="0">
                <a:solidFill>
                  <a:schemeClr val="bg1">
                    <a:lumMod val="50000"/>
                  </a:schemeClr>
                </a:solidFill>
              </a:rPr>
              <a:t>Heart failure due to </a:t>
            </a:r>
            <a:r>
              <a:rPr lang="mr-IN" sz="1200" dirty="0" smtClean="0">
                <a:solidFill>
                  <a:schemeClr val="bg1">
                    <a:lumMod val="50000"/>
                  </a:schemeClr>
                </a:solidFill>
              </a:rPr>
              <a:t>–</a:t>
            </a:r>
            <a:r>
              <a:rPr lang="en-US" sz="1200" dirty="0" err="1" smtClean="0">
                <a:solidFill>
                  <a:schemeClr val="bg1">
                    <a:lumMod val="50000"/>
                  </a:schemeClr>
                </a:solidFill>
              </a:rPr>
              <a:t>ve</a:t>
            </a:r>
            <a:r>
              <a:rPr lang="en-US" sz="1200" dirty="0" smtClean="0">
                <a:solidFill>
                  <a:schemeClr val="bg1">
                    <a:lumMod val="50000"/>
                  </a:schemeClr>
                </a:solidFill>
              </a:rPr>
              <a:t> inotropic effect.</a:t>
            </a:r>
          </a:p>
        </p:txBody>
      </p:sp>
    </p:spTree>
    <p:extLst>
      <p:ext uri="{BB962C8B-B14F-4D97-AF65-F5344CB8AC3E}">
        <p14:creationId xmlns:p14="http://schemas.microsoft.com/office/powerpoint/2010/main" val="156640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1644</Words>
  <Application>Microsoft Macintosh PowerPoint</Application>
  <PresentationFormat>مخصص</PresentationFormat>
  <Paragraphs>277</Paragraphs>
  <Slides>10</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Calibri</vt:lpstr>
      <vt:lpstr>Calibri Light</vt:lpstr>
      <vt:lpstr>Helvetica</vt:lpstr>
      <vt:lpstr>Mangal</vt:lpstr>
      <vt:lpstr>Wingdings</vt:lpstr>
      <vt:lpstr>Arial</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روان القحطاني</cp:lastModifiedBy>
  <cp:revision>98</cp:revision>
  <dcterms:created xsi:type="dcterms:W3CDTF">2016-12-17T14:42:51Z</dcterms:created>
  <dcterms:modified xsi:type="dcterms:W3CDTF">2017-03-28T21:39:02Z</dcterms:modified>
</cp:coreProperties>
</file>