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0"/>
  </p:notesMasterIdLst>
  <p:sldIdLst>
    <p:sldId id="256" r:id="rId2"/>
    <p:sldId id="262" r:id="rId3"/>
    <p:sldId id="265" r:id="rId4"/>
    <p:sldId id="266" r:id="rId5"/>
    <p:sldId id="267" r:id="rId6"/>
    <p:sldId id="268" r:id="rId7"/>
    <p:sldId id="269" r:id="rId8"/>
    <p:sldId id="258" r:id="rId9"/>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93" autoAdjust="0"/>
    <p:restoredTop sz="94660"/>
  </p:normalViewPr>
  <p:slideViewPr>
    <p:cSldViewPr snapToGrid="0">
      <p:cViewPr varScale="1">
        <p:scale>
          <a:sx n="49" d="100"/>
          <a:sy n="49" d="100"/>
        </p:scale>
        <p:origin x="360" y="208"/>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4/18/17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73143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jpg"/><Relationship Id="rId9"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smtClean="0"/>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8087823" y="6828775"/>
            <a:ext cx="3743317" cy="1815882"/>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800" b="1" dirty="0" smtClean="0"/>
              <a:t>Revised</a:t>
            </a:r>
            <a:r>
              <a:rPr lang="en-US" sz="2800" b="1" baseline="0" dirty="0" smtClean="0"/>
              <a:t> by</a:t>
            </a:r>
            <a:r>
              <a:rPr lang="en-US" sz="2800" b="1" dirty="0" smtClean="0"/>
              <a:t>:</a:t>
            </a:r>
            <a:endParaRPr lang="en-US" sz="2800" b="1" dirty="0"/>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800" b="1" dirty="0"/>
          </a:p>
          <a:p>
            <a:r>
              <a:rPr lang="en-US" sz="2800" dirty="0" err="1" smtClean="0"/>
              <a:t>Ghadah</a:t>
            </a:r>
            <a:r>
              <a:rPr lang="en-US" sz="2800" dirty="0" smtClean="0"/>
              <a:t> </a:t>
            </a:r>
            <a:r>
              <a:rPr lang="en-US" sz="2800" dirty="0" err="1" smtClean="0"/>
              <a:t>Almuhana</a:t>
            </a:r>
            <a:endParaRPr lang="en-US" sz="2800" dirty="0" smtClean="0"/>
          </a:p>
          <a:p>
            <a:r>
              <a:rPr lang="en-US" sz="2800" dirty="0" err="1" smtClean="0"/>
              <a:t>Rawan</a:t>
            </a:r>
            <a:r>
              <a:rPr lang="en-US" sz="2800" dirty="0" smtClean="0"/>
              <a:t> </a:t>
            </a:r>
            <a:r>
              <a:rPr lang="en-US" sz="2800" dirty="0" err="1" smtClean="0"/>
              <a:t>Alqahtani</a:t>
            </a:r>
            <a:r>
              <a:rPr lang="en-US" sz="2800" dirty="0" smtClean="0"/>
              <a:t> </a:t>
            </a:r>
            <a:endParaRPr lang="en-US" sz="2800" dirty="0"/>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
        <p:nvSpPr>
          <p:cNvPr id="8" name="TextBox 7"/>
          <p:cNvSpPr txBox="1"/>
          <p:nvPr userDrawn="1"/>
        </p:nvSpPr>
        <p:spPr>
          <a:xfrm>
            <a:off x="12480738" y="6827665"/>
            <a:ext cx="3605821" cy="1815882"/>
          </a:xfrm>
          <a:prstGeom prst="rect">
            <a:avLst/>
          </a:prstGeom>
          <a:noFill/>
        </p:spPr>
        <p:txBody>
          <a:bodyPr wrap="square" rtlCol="0">
            <a:spAutoFit/>
          </a:bodyPr>
          <a:lstStyle/>
          <a:p>
            <a:r>
              <a:rPr lang="en-US" sz="2800" b="1" dirty="0" smtClean="0"/>
              <a:t>Done</a:t>
            </a:r>
            <a:r>
              <a:rPr lang="en-US" sz="2800" b="1" baseline="0" dirty="0" smtClean="0"/>
              <a:t> by: </a:t>
            </a:r>
          </a:p>
          <a:p>
            <a:endParaRPr lang="en-US" sz="2800" baseline="0" dirty="0" smtClean="0"/>
          </a:p>
          <a:p>
            <a:r>
              <a:rPr lang="en-US" sz="2800" baseline="0" dirty="0" smtClean="0"/>
              <a:t>Abdulrahman </a:t>
            </a:r>
            <a:r>
              <a:rPr lang="en-US" sz="2800" baseline="0" dirty="0" err="1" smtClean="0"/>
              <a:t>Thekry</a:t>
            </a:r>
            <a:endParaRPr lang="en-US" sz="2800" baseline="0" dirty="0" smtClean="0"/>
          </a:p>
          <a:p>
            <a:r>
              <a:rPr lang="en-US" sz="2800" baseline="0" dirty="0" err="1" smtClean="0"/>
              <a:t>Abdulaziz</a:t>
            </a:r>
            <a:r>
              <a:rPr lang="en-US" sz="2800" baseline="0" dirty="0" smtClean="0"/>
              <a:t> </a:t>
            </a:r>
            <a:r>
              <a:rPr lang="en-US" sz="2800" baseline="0" dirty="0" err="1" smtClean="0"/>
              <a:t>Redwan</a:t>
            </a:r>
            <a:endParaRPr lang="en-US" sz="2800" dirty="0"/>
          </a:p>
        </p:txBody>
      </p:sp>
    </p:spTree>
    <p:extLst>
      <p:ext uri="{BB962C8B-B14F-4D97-AF65-F5344CB8AC3E}">
        <p14:creationId xmlns:p14="http://schemas.microsoft.com/office/powerpoint/2010/main" val="1695959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4/18/17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90295" y="526957"/>
            <a:ext cx="12018435" cy="4032129"/>
          </a:xfrm>
          <a:prstGeom prst="rect">
            <a:avLst/>
          </a:prstGeom>
          <a:noFill/>
        </p:spPr>
        <p:txBody>
          <a:bodyPr wrap="square" rtlCol="0">
            <a:spAutoFit/>
          </a:bodyPr>
          <a:lstStyle/>
          <a:p>
            <a:pPr algn="ctr"/>
            <a:r>
              <a:rPr lang="en-US" sz="12801" dirty="0" smtClean="0">
                <a:solidFill>
                  <a:srgbClr val="0070C0"/>
                </a:solidFill>
              </a:rPr>
              <a:t>Drug therapy in </a:t>
            </a:r>
            <a:r>
              <a:rPr lang="en-US" sz="12801" smtClean="0">
                <a:solidFill>
                  <a:srgbClr val="0070C0"/>
                </a:solidFill>
              </a:rPr>
              <a:t>heart failure </a:t>
            </a:r>
            <a:endParaRPr lang="en-US" sz="12801" dirty="0">
              <a:solidFill>
                <a:srgbClr val="0070C0"/>
              </a:solidFill>
            </a:endParaRPr>
          </a:p>
        </p:txBody>
      </p:sp>
      <p:sp>
        <p:nvSpPr>
          <p:cNvPr id="3" name="TextBox 2"/>
          <p:cNvSpPr txBox="1"/>
          <p:nvPr/>
        </p:nvSpPr>
        <p:spPr>
          <a:xfrm>
            <a:off x="1607150" y="8375954"/>
            <a:ext cx="9992362" cy="2308324"/>
          </a:xfrm>
          <a:prstGeom prst="rect">
            <a:avLst/>
          </a:prstGeom>
          <a:noFill/>
        </p:spPr>
        <p:txBody>
          <a:bodyPr wrap="square" rtlCol="0">
            <a:spAutoFit/>
          </a:bodyPr>
          <a:lstStyle/>
          <a:p>
            <a:pPr marL="685800" indent="-685800">
              <a:buFont typeface="Arial" charset="0"/>
              <a:buChar char="•"/>
            </a:pPr>
            <a:r>
              <a:rPr lang="en-US" sz="4800" dirty="0" smtClean="0">
                <a:solidFill>
                  <a:schemeClr val="accent4">
                    <a:lumMod val="75000"/>
                  </a:schemeClr>
                </a:solidFill>
              </a:rPr>
              <a:t>Summary. </a:t>
            </a:r>
            <a:r>
              <a:rPr lang="en-US" dirty="0" smtClean="0">
                <a:solidFill>
                  <a:schemeClr val="bg1">
                    <a:lumMod val="50000"/>
                  </a:schemeClr>
                </a:solidFill>
              </a:rPr>
              <a:t>(Slides 2,3 and 4) </a:t>
            </a:r>
          </a:p>
          <a:p>
            <a:pPr marL="685800" indent="-685800">
              <a:buFont typeface="Arial" charset="0"/>
              <a:buChar char="•"/>
            </a:pPr>
            <a:r>
              <a:rPr lang="en-US" sz="4800" dirty="0" smtClean="0">
                <a:solidFill>
                  <a:schemeClr val="accent4">
                    <a:lumMod val="75000"/>
                  </a:schemeClr>
                </a:solidFill>
              </a:rPr>
              <a:t>MCQs. </a:t>
            </a:r>
            <a:r>
              <a:rPr lang="en-US" dirty="0" smtClean="0">
                <a:solidFill>
                  <a:schemeClr val="bg1">
                    <a:lumMod val="50000"/>
                  </a:schemeClr>
                </a:solidFill>
              </a:rPr>
              <a:t>(Slides 5 and 6)</a:t>
            </a:r>
          </a:p>
          <a:p>
            <a:pPr marL="685800" indent="-685800">
              <a:buFont typeface="Arial" charset="0"/>
              <a:buChar char="•"/>
            </a:pPr>
            <a:r>
              <a:rPr lang="en-US" sz="4800" dirty="0" smtClean="0">
                <a:solidFill>
                  <a:schemeClr val="accent4">
                    <a:lumMod val="75000"/>
                  </a:schemeClr>
                </a:solidFill>
              </a:rPr>
              <a:t>SAQ. </a:t>
            </a:r>
            <a:r>
              <a:rPr lang="en-US" dirty="0" smtClean="0">
                <a:solidFill>
                  <a:schemeClr val="bg1">
                    <a:lumMod val="50000"/>
                  </a:schemeClr>
                </a:solidFill>
              </a:rPr>
              <a:t>(Slides 7 and 8)</a:t>
            </a:r>
          </a:p>
        </p:txBody>
      </p:sp>
      <p:sp>
        <p:nvSpPr>
          <p:cNvPr id="5" name="TextBox 4"/>
          <p:cNvSpPr txBox="1"/>
          <p:nvPr/>
        </p:nvSpPr>
        <p:spPr>
          <a:xfrm>
            <a:off x="14525898" y="9323202"/>
            <a:ext cx="4859382"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marL="0" algn="ctr" defTabSz="457200" rtl="1" eaLnBrk="1" latinLnBrk="0" hangingPunct="1"/>
            <a:r>
              <a:rPr lang="ar-SA" sz="2800" dirty="0" smtClean="0"/>
              <a:t>قيمة الانسان هي ما يضيفه للدنيا منذ ولادته حتى وفاته...</a:t>
            </a:r>
            <a:endParaRPr lang="en-US" sz="2800" dirty="0"/>
          </a:p>
        </p:txBody>
      </p:sp>
    </p:spTree>
    <p:extLst>
      <p:ext uri="{BB962C8B-B14F-4D97-AF65-F5344CB8AC3E}">
        <p14:creationId xmlns:p14="http://schemas.microsoft.com/office/powerpoint/2010/main" val="80584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023" y="3140113"/>
            <a:ext cx="10685417" cy="6801862"/>
          </a:xfrm>
          <a:prstGeom prst="rect">
            <a:avLst/>
          </a:prstGeom>
          <a:noFill/>
        </p:spPr>
        <p:txBody>
          <a:bodyPr wrap="square" rtlCol="0">
            <a:spAutoFit/>
          </a:bodyPr>
          <a:lstStyle/>
          <a:p>
            <a:r>
              <a:rPr lang="en-US" sz="4000" dirty="0" smtClean="0">
                <a:solidFill>
                  <a:srgbClr val="0070C0"/>
                </a:solidFill>
              </a:rPr>
              <a:t>Heart failure:  </a:t>
            </a:r>
          </a:p>
          <a:p>
            <a:pPr marL="514350" indent="-514350">
              <a:buFont typeface="Wingdings" charset="2"/>
              <a:buChar char="v"/>
            </a:pPr>
            <a:r>
              <a:rPr lang="en-US" altLang="en-US" sz="3200" dirty="0">
                <a:latin typeface="Arial Narrow" panose="020B0606020202030204" pitchFamily="34" charset="0"/>
              </a:rPr>
              <a:t>Inability of the heart to maintain an adequate cardiac output</a:t>
            </a:r>
            <a:r>
              <a:rPr lang="en-US" altLang="en-US" sz="3200" dirty="0">
                <a:latin typeface="Arial Narrow" panose="020B0606020202030204" pitchFamily="34" charset="0"/>
                <a:sym typeface="Wingdings" panose="05000000000000000000" pitchFamily="2" charset="2"/>
              </a:rPr>
              <a:t> </a:t>
            </a:r>
            <a:r>
              <a:rPr lang="en-US" altLang="en-US" sz="3200" dirty="0">
                <a:latin typeface="Arial Narrow" panose="020B0606020202030204" pitchFamily="34" charset="0"/>
              </a:rPr>
              <a:t>to meet the metabolic demands of the </a:t>
            </a:r>
            <a:r>
              <a:rPr lang="en-US" altLang="en-US" sz="3200" dirty="0" smtClean="0">
                <a:latin typeface="Arial Narrow" panose="020B0606020202030204" pitchFamily="34" charset="0"/>
              </a:rPr>
              <a:t>body.</a:t>
            </a:r>
            <a:endParaRPr lang="en-US" altLang="en-US" sz="3200" dirty="0">
              <a:solidFill>
                <a:schemeClr val="bg1"/>
              </a:solidFill>
              <a:latin typeface="Arial Narrow" panose="020B0606020202030204" pitchFamily="34" charset="0"/>
            </a:endParaRPr>
          </a:p>
          <a:p>
            <a:endParaRPr lang="en-US" altLang="en-US" sz="3200" dirty="0">
              <a:solidFill>
                <a:schemeClr val="bg1"/>
              </a:solidFill>
              <a:latin typeface="Arial Narrow" panose="020B0606020202030204" pitchFamily="34" charset="0"/>
            </a:endParaRPr>
          </a:p>
          <a:p>
            <a:r>
              <a:rPr lang="en-US" sz="4000" dirty="0" smtClean="0">
                <a:solidFill>
                  <a:srgbClr val="0070C0"/>
                </a:solidFill>
              </a:rPr>
              <a:t>Factors affecting cardiac output: </a:t>
            </a:r>
          </a:p>
          <a:p>
            <a:pPr marL="742950" indent="-742950">
              <a:buFont typeface="+mj-lt"/>
              <a:buAutoNum type="arabicPeriod"/>
            </a:pPr>
            <a:r>
              <a:rPr lang="en-US" sz="3200" dirty="0" smtClean="0"/>
              <a:t>Preload.</a:t>
            </a:r>
          </a:p>
          <a:p>
            <a:pPr marL="742950" indent="-742950">
              <a:buFont typeface="+mj-lt"/>
              <a:buAutoNum type="arabicPeriod"/>
            </a:pPr>
            <a:r>
              <a:rPr lang="en-US" sz="3200" dirty="0" smtClean="0"/>
              <a:t>After load.</a:t>
            </a:r>
          </a:p>
          <a:p>
            <a:pPr marL="742950" indent="-742950">
              <a:buFont typeface="+mj-lt"/>
              <a:buAutoNum type="arabicPeriod"/>
            </a:pPr>
            <a:r>
              <a:rPr lang="en-US" sz="3200" dirty="0" smtClean="0"/>
              <a:t>Cardiac contractility.</a:t>
            </a:r>
          </a:p>
          <a:p>
            <a:pPr marL="742950" indent="-742950">
              <a:buFont typeface="+mj-lt"/>
              <a:buAutoNum type="arabicPeriod"/>
            </a:pPr>
            <a:endParaRPr lang="en-US" sz="3200" dirty="0">
              <a:solidFill>
                <a:srgbClr val="0070C0"/>
              </a:solidFill>
            </a:endParaRPr>
          </a:p>
          <a:p>
            <a:pPr marL="742950" indent="-742950">
              <a:buFont typeface="Wingdings" charset="2"/>
              <a:buChar char="v"/>
            </a:pPr>
            <a:r>
              <a:rPr lang="en-US" sz="3200" dirty="0" smtClean="0">
                <a:solidFill>
                  <a:srgbClr val="FF0000"/>
                </a:solidFill>
              </a:rPr>
              <a:t>The goal of out therapy here to decrease either preload or afterload or even both of them. On the other hand, We may also increase cardiac contractility in some cases. </a:t>
            </a:r>
            <a:endParaRPr lang="en-US" sz="3200" dirty="0">
              <a:solidFill>
                <a:srgbClr val="FF0000"/>
              </a:solidFill>
            </a:endParaRPr>
          </a:p>
          <a:p>
            <a:endParaRPr lang="en-US" sz="4000" dirty="0">
              <a:solidFill>
                <a:srgbClr val="0070C0"/>
              </a:solidFill>
            </a:endParaRPr>
          </a:p>
        </p:txBody>
      </p:sp>
      <p:sp>
        <p:nvSpPr>
          <p:cNvPr id="4" name="TextBox 3"/>
          <p:cNvSpPr txBox="1"/>
          <p:nvPr/>
        </p:nvSpPr>
        <p:spPr>
          <a:xfrm>
            <a:off x="13872754" y="2339894"/>
            <a:ext cx="8595361" cy="8402300"/>
          </a:xfrm>
          <a:prstGeom prst="rect">
            <a:avLst/>
          </a:prstGeom>
          <a:noFill/>
        </p:spPr>
        <p:txBody>
          <a:bodyPr wrap="square" rtlCol="0">
            <a:spAutoFit/>
          </a:bodyPr>
          <a:lstStyle/>
          <a:p>
            <a:r>
              <a:rPr lang="en-US" sz="4000" dirty="0">
                <a:solidFill>
                  <a:srgbClr val="0070C0"/>
                </a:solidFill>
              </a:rPr>
              <a:t>Drugs used in heart failure: </a:t>
            </a:r>
          </a:p>
          <a:p>
            <a:pPr marL="457200" indent="-457200">
              <a:buFont typeface="Wingdings" charset="2"/>
              <a:buChar char="v"/>
            </a:pPr>
            <a:r>
              <a:rPr lang="en-US" sz="3200" dirty="0"/>
              <a:t>Drugs that decreases preload: </a:t>
            </a:r>
          </a:p>
          <a:p>
            <a:pPr marL="914400" lvl="1" indent="-457200">
              <a:buFont typeface="Arial" charset="0"/>
              <a:buChar char="•"/>
            </a:pPr>
            <a:r>
              <a:rPr lang="en-US" sz="3200" dirty="0"/>
              <a:t>Diuretics.</a:t>
            </a:r>
          </a:p>
          <a:p>
            <a:pPr marL="914400" lvl="1" indent="-457200">
              <a:buFont typeface="Arial" charset="0"/>
              <a:buChar char="•"/>
            </a:pPr>
            <a:r>
              <a:rPr lang="en-US" sz="3200" dirty="0"/>
              <a:t>Aldosterone antagonists. </a:t>
            </a:r>
          </a:p>
          <a:p>
            <a:pPr marL="914400" lvl="1" indent="-457200">
              <a:buFont typeface="Arial" charset="0"/>
              <a:buChar char="•"/>
            </a:pPr>
            <a:r>
              <a:rPr lang="en-US" sz="3200" dirty="0" err="1"/>
              <a:t>Veinodilators</a:t>
            </a:r>
            <a:r>
              <a:rPr lang="en-US" sz="3200" dirty="0"/>
              <a:t>. </a:t>
            </a:r>
          </a:p>
          <a:p>
            <a:pPr marL="457200" indent="-457200">
              <a:buFont typeface="Wingdings" charset="2"/>
              <a:buChar char="v"/>
            </a:pPr>
            <a:r>
              <a:rPr lang="en-US" sz="3200" dirty="0"/>
              <a:t>Drugs that decrease afterload: </a:t>
            </a:r>
          </a:p>
          <a:p>
            <a:pPr marL="914400" lvl="1" indent="-457200">
              <a:buFont typeface="Arial" charset="0"/>
              <a:buChar char="•"/>
            </a:pPr>
            <a:r>
              <a:rPr lang="en-US" sz="3200" dirty="0" err="1"/>
              <a:t>Arteriolodilators</a:t>
            </a:r>
            <a:r>
              <a:rPr lang="en-US" sz="3200" dirty="0" smtClean="0"/>
              <a:t>.</a:t>
            </a:r>
          </a:p>
          <a:p>
            <a:pPr marL="457200" indent="-457200">
              <a:buFont typeface="Wingdings" charset="2"/>
              <a:buChar char="v"/>
            </a:pPr>
            <a:r>
              <a:rPr lang="en-US" sz="3200" dirty="0" smtClean="0"/>
              <a:t>Drugs that increases both pre and after load: </a:t>
            </a:r>
          </a:p>
          <a:p>
            <a:pPr marL="914400" lvl="1" indent="-457200">
              <a:buFont typeface="Arial" charset="0"/>
              <a:buChar char="•"/>
            </a:pPr>
            <a:r>
              <a:rPr lang="en-US" sz="3200" dirty="0" smtClean="0"/>
              <a:t>ACE inhibitors. </a:t>
            </a:r>
          </a:p>
          <a:p>
            <a:pPr marL="914400" lvl="1" indent="-457200">
              <a:buFont typeface="Arial" charset="0"/>
              <a:buChar char="•"/>
            </a:pPr>
            <a:r>
              <a:rPr lang="en-US" sz="3200" dirty="0" smtClean="0"/>
              <a:t>ARBs.</a:t>
            </a:r>
          </a:p>
          <a:p>
            <a:pPr marL="914400" lvl="1" indent="-457200">
              <a:buFont typeface="Arial" charset="0"/>
              <a:buChar char="•"/>
            </a:pPr>
            <a:r>
              <a:rPr lang="en-US" sz="3200" dirty="0" smtClean="0"/>
              <a:t>Alpha1 adrenergic antagonists.</a:t>
            </a:r>
          </a:p>
          <a:p>
            <a:pPr marL="914400" lvl="1" indent="-457200">
              <a:buFont typeface="Arial" charset="0"/>
              <a:buChar char="•"/>
            </a:pPr>
            <a:r>
              <a:rPr lang="en-US" sz="3200" dirty="0" smtClean="0"/>
              <a:t>Direct vasodilators.</a:t>
            </a:r>
            <a:endParaRPr lang="en-US" sz="3200" dirty="0"/>
          </a:p>
          <a:p>
            <a:pPr marL="457200" indent="-457200">
              <a:buFont typeface="Wingdings" charset="2"/>
              <a:buChar char="v"/>
            </a:pPr>
            <a:r>
              <a:rPr lang="en-US" sz="3200" dirty="0"/>
              <a:t>Drugs that increases cardiac contractility: </a:t>
            </a:r>
          </a:p>
          <a:p>
            <a:pPr marL="914400" lvl="1" indent="-457200">
              <a:buFont typeface="Arial" charset="0"/>
              <a:buChar char="•"/>
            </a:pPr>
            <a:r>
              <a:rPr lang="en-US" sz="3200" dirty="0" smtClean="0"/>
              <a:t>Digitalis</a:t>
            </a:r>
            <a:r>
              <a:rPr lang="en-US" sz="3200" dirty="0"/>
              <a:t>. </a:t>
            </a:r>
          </a:p>
          <a:p>
            <a:pPr marL="914400" lvl="1" indent="-457200">
              <a:buFont typeface="Arial" charset="0"/>
              <a:buChar char="•"/>
            </a:pPr>
            <a:r>
              <a:rPr lang="en-US" sz="3200" dirty="0"/>
              <a:t>Beta adrenergic agonist. </a:t>
            </a:r>
          </a:p>
          <a:p>
            <a:pPr marL="914400" lvl="1" indent="-457200">
              <a:buFont typeface="Arial" charset="0"/>
              <a:buChar char="•"/>
            </a:pPr>
            <a:r>
              <a:rPr lang="en-US" sz="3200" dirty="0"/>
              <a:t>Phosphodiesterase inhibitors.</a:t>
            </a:r>
          </a:p>
          <a:p>
            <a:endParaRPr lang="en-US" sz="2000" dirty="0"/>
          </a:p>
        </p:txBody>
      </p:sp>
    </p:spTree>
    <p:extLst>
      <p:ext uri="{BB962C8B-B14F-4D97-AF65-F5344CB8AC3E}">
        <p14:creationId xmlns:p14="http://schemas.microsoft.com/office/powerpoint/2010/main" val="367239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990005"/>
              </p:ext>
            </p:extLst>
          </p:nvPr>
        </p:nvGraphicFramePr>
        <p:xfrm>
          <a:off x="1" y="-4"/>
          <a:ext cx="23766464" cy="13368341"/>
        </p:xfrm>
        <a:graphic>
          <a:graphicData uri="http://schemas.openxmlformats.org/drawingml/2006/table">
            <a:tbl>
              <a:tblPr firstRow="1" bandRow="1">
                <a:tableStyleId>{5C22544A-7EE6-4342-B048-85BDC9FD1C3A}</a:tableStyleId>
              </a:tblPr>
              <a:tblGrid>
                <a:gridCol w="4493622"/>
                <a:gridCol w="6792686"/>
                <a:gridCol w="7158445"/>
                <a:gridCol w="5321711"/>
              </a:tblGrid>
              <a:tr h="1074731">
                <a:tc>
                  <a:txBody>
                    <a:bodyPr/>
                    <a:lstStyle/>
                    <a:p>
                      <a:pPr algn="ctr"/>
                      <a:r>
                        <a:rPr lang="en-US" sz="3200" dirty="0" smtClean="0"/>
                        <a:t>Drug </a:t>
                      </a:r>
                      <a:endParaRPr lang="en-US" sz="3200" dirty="0"/>
                    </a:p>
                  </a:txBody>
                  <a:tcPr anchor="ctr"/>
                </a:tc>
                <a:tc>
                  <a:txBody>
                    <a:bodyPr/>
                    <a:lstStyle/>
                    <a:p>
                      <a:pPr algn="ctr"/>
                      <a:r>
                        <a:rPr lang="en-US" sz="3200" dirty="0" smtClean="0"/>
                        <a:t>Special features </a:t>
                      </a:r>
                      <a:endParaRPr lang="en-US" sz="3200" dirty="0"/>
                    </a:p>
                  </a:txBody>
                  <a:tcPr anchor="ctr"/>
                </a:tc>
                <a:tc>
                  <a:txBody>
                    <a:bodyPr/>
                    <a:lstStyle/>
                    <a:p>
                      <a:pPr algn="ctr"/>
                      <a:r>
                        <a:rPr lang="en-US" sz="3200" dirty="0" smtClean="0"/>
                        <a:t>Uses </a:t>
                      </a:r>
                      <a:endParaRPr lang="en-US" sz="3200" dirty="0"/>
                    </a:p>
                  </a:txBody>
                  <a:tcPr anchor="ctr"/>
                </a:tc>
                <a:tc>
                  <a:txBody>
                    <a:bodyPr/>
                    <a:lstStyle/>
                    <a:p>
                      <a:pPr algn="ctr"/>
                      <a:r>
                        <a:rPr lang="en-US" sz="3200" dirty="0" smtClean="0"/>
                        <a:t>ADRs</a:t>
                      </a:r>
                      <a:endParaRPr lang="en-US" sz="3200" dirty="0"/>
                    </a:p>
                  </a:txBody>
                  <a:tcPr anchor="ctr"/>
                </a:tc>
              </a:tr>
              <a:tr h="1484288">
                <a:tc>
                  <a:txBody>
                    <a:bodyPr/>
                    <a:lstStyle/>
                    <a:p>
                      <a:pPr algn="ctr"/>
                      <a:r>
                        <a:rPr lang="en-US" sz="3200" dirty="0" err="1" smtClean="0"/>
                        <a:t>Chlorothiazide</a:t>
                      </a:r>
                      <a:r>
                        <a:rPr lang="en-US" sz="3200" baseline="0" dirty="0" smtClean="0"/>
                        <a:t> </a:t>
                      </a:r>
                      <a:endParaRPr lang="en-US" sz="3200" dirty="0"/>
                    </a:p>
                  </a:txBody>
                  <a:tcPr anchor="ctr"/>
                </a:tc>
                <a:tc>
                  <a:txBody>
                    <a:bodyPr/>
                    <a:lstStyle/>
                    <a:p>
                      <a:pPr marL="571500" indent="-571500">
                        <a:buFont typeface="Arial" charset="0"/>
                        <a:buChar char="•"/>
                      </a:pPr>
                      <a:r>
                        <a:rPr lang="en-US" sz="2800" dirty="0" smtClean="0"/>
                        <a:t>Diuretic</a:t>
                      </a:r>
                      <a:r>
                        <a:rPr lang="en-US" sz="2800" baseline="0" dirty="0" smtClean="0"/>
                        <a:t> used to decrease preload.</a:t>
                      </a:r>
                    </a:p>
                    <a:p>
                      <a:pPr marL="571500" indent="-571500">
                        <a:buFont typeface="Arial" charset="0"/>
                        <a:buChar char="•"/>
                      </a:pPr>
                      <a:r>
                        <a:rPr lang="en-US" sz="2800" baseline="0" dirty="0" smtClean="0"/>
                        <a:t>1</a:t>
                      </a:r>
                      <a:r>
                        <a:rPr lang="en-US" sz="2800" baseline="30000" dirty="0" smtClean="0"/>
                        <a:t>st</a:t>
                      </a:r>
                      <a:r>
                        <a:rPr lang="en-US" sz="2800" baseline="0" dirty="0" smtClean="0"/>
                        <a:t> line therapy in heart failure.  </a:t>
                      </a:r>
                      <a:endParaRPr lang="en-US" sz="2800" dirty="0"/>
                    </a:p>
                  </a:txBody>
                  <a:tcPr anchor="ctr"/>
                </a:tc>
                <a:tc>
                  <a:txBody>
                    <a:bodyPr/>
                    <a:lstStyle/>
                    <a:p>
                      <a:pPr marL="457200" indent="-457200">
                        <a:buFont typeface="Arial" charset="0"/>
                        <a:buChar char="•"/>
                      </a:pPr>
                      <a:r>
                        <a:rPr lang="en-US" sz="2800" dirty="0" smtClean="0"/>
                        <a:t>Used in volume over load</a:t>
                      </a:r>
                      <a:r>
                        <a:rPr lang="en-US" sz="2800" baseline="0" dirty="0" smtClean="0"/>
                        <a:t>. (pulmonary or peripheral edema) </a:t>
                      </a:r>
                    </a:p>
                    <a:p>
                      <a:pPr marL="457200" indent="-457200">
                        <a:buFont typeface="Arial" charset="0"/>
                        <a:buChar char="•"/>
                      </a:pPr>
                      <a:r>
                        <a:rPr lang="en-US" sz="2800" baseline="0" dirty="0" smtClean="0"/>
                        <a:t>Used in mild CHF.</a:t>
                      </a:r>
                    </a:p>
                  </a:txBody>
                  <a:tcPr anchor="ctr"/>
                </a:tc>
                <a:tc>
                  <a:txBody>
                    <a:bodyPr/>
                    <a:lstStyle/>
                    <a:p>
                      <a:pPr algn="ctr"/>
                      <a:r>
                        <a:rPr lang="en-US" sz="2800" dirty="0" smtClean="0"/>
                        <a:t>___________</a:t>
                      </a:r>
                      <a:endParaRPr lang="en-US" sz="2800" dirty="0"/>
                    </a:p>
                  </a:txBody>
                  <a:tcPr anchor="ctr"/>
                </a:tc>
              </a:tr>
              <a:tr h="1552549">
                <a:tc>
                  <a:txBody>
                    <a:bodyPr/>
                    <a:lstStyle/>
                    <a:p>
                      <a:pPr algn="ctr"/>
                      <a:r>
                        <a:rPr lang="en-US" sz="3200" dirty="0" smtClean="0"/>
                        <a:t>Furosemide</a:t>
                      </a:r>
                      <a:r>
                        <a:rPr lang="en-US" sz="3200" baseline="0" dirty="0" smtClean="0"/>
                        <a:t> </a:t>
                      </a:r>
                      <a:endParaRPr lang="en-US" sz="3200" dirty="0"/>
                    </a:p>
                  </a:txBody>
                  <a:tcPr anchor="ctr"/>
                </a:tc>
                <a:tc>
                  <a:txBody>
                    <a:bodyPr/>
                    <a:lstStyle/>
                    <a:p>
                      <a:pPr marL="457200" indent="-457200">
                        <a:buFont typeface="Arial" charset="0"/>
                        <a:buChar char="•"/>
                      </a:pPr>
                      <a:r>
                        <a:rPr lang="en-US" sz="2800" dirty="0" smtClean="0"/>
                        <a:t>Potent diuretic.</a:t>
                      </a:r>
                      <a:r>
                        <a:rPr lang="en-US" sz="2800" baseline="0" dirty="0" smtClean="0"/>
                        <a:t> </a:t>
                      </a:r>
                    </a:p>
                  </a:txBody>
                  <a:tcPr anchor="ctr"/>
                </a:tc>
                <a:tc>
                  <a:txBody>
                    <a:bodyPr/>
                    <a:lstStyle/>
                    <a:p>
                      <a:pPr marL="457200" indent="-457200">
                        <a:buFont typeface="Arial" charset="0"/>
                        <a:buChar char="•"/>
                      </a:pPr>
                      <a:r>
                        <a:rPr lang="en-US" sz="2800" dirty="0" smtClean="0"/>
                        <a:t>Immediate reduction of pulmonary</a:t>
                      </a:r>
                      <a:r>
                        <a:rPr lang="en-US" sz="2800" baseline="0" dirty="0" smtClean="0"/>
                        <a:t> congestion and severe edema associated with acute HF and moderate to severe HF.</a:t>
                      </a:r>
                      <a:endParaRPr lang="en-US" sz="2800"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800" dirty="0" smtClean="0"/>
                        <a:t>___________</a:t>
                      </a:r>
                    </a:p>
                  </a:txBody>
                  <a:tcPr anchor="ctr"/>
                </a:tc>
              </a:tr>
              <a:tr h="1419213">
                <a:tc>
                  <a:txBody>
                    <a:bodyPr/>
                    <a:lstStyle/>
                    <a:p>
                      <a:pPr algn="ctr"/>
                      <a:r>
                        <a:rPr lang="en-US" sz="3200" dirty="0" smtClean="0"/>
                        <a:t>Spironolactone</a:t>
                      </a:r>
                      <a:endParaRPr lang="en-US" sz="3200" dirty="0"/>
                    </a:p>
                  </a:txBody>
                  <a:tcPr anchor="ctr"/>
                </a:tc>
                <a:tc>
                  <a:txBody>
                    <a:bodyPr/>
                    <a:lstStyle/>
                    <a:p>
                      <a:pPr marL="457200" indent="-457200">
                        <a:buFont typeface="Arial" charset="0"/>
                        <a:buChar char="•"/>
                      </a:pPr>
                      <a:r>
                        <a:rPr lang="en-US" sz="2800" dirty="0" smtClean="0"/>
                        <a:t>Non-selective aldosterone antagonist.</a:t>
                      </a:r>
                    </a:p>
                    <a:p>
                      <a:pPr marL="457200" indent="-457200">
                        <a:buFont typeface="Arial" charset="0"/>
                        <a:buChar char="•"/>
                      </a:pPr>
                      <a:r>
                        <a:rPr lang="en-US" sz="2800" dirty="0" smtClean="0"/>
                        <a:t>Improves survival</a:t>
                      </a:r>
                      <a:r>
                        <a:rPr lang="en-US" sz="2800" baseline="0" dirty="0" smtClean="0"/>
                        <a:t> in advanced HF.</a:t>
                      </a:r>
                      <a:endParaRPr lang="en-US" sz="2800" dirty="0" smtClean="0"/>
                    </a:p>
                  </a:txBody>
                  <a:tcPr anchor="ctr"/>
                </a:tc>
                <a:tc>
                  <a:txBody>
                    <a:bodyPr/>
                    <a:lstStyle/>
                    <a:p>
                      <a:pPr marL="457200" indent="-457200">
                        <a:buFont typeface="Arial" charset="0"/>
                        <a:buChar char="•"/>
                      </a:pPr>
                      <a:r>
                        <a:rPr lang="en-US" sz="2800" dirty="0" smtClean="0"/>
                        <a:t>Potassium sparing diuretic.</a:t>
                      </a:r>
                      <a:r>
                        <a:rPr lang="en-US" sz="2800" baseline="0" dirty="0" smtClean="0"/>
                        <a:t> </a:t>
                      </a:r>
                    </a:p>
                    <a:p>
                      <a:pPr marL="457200" indent="-457200">
                        <a:buFont typeface="Arial" charset="0"/>
                        <a:buChar char="•"/>
                      </a:pPr>
                      <a:r>
                        <a:rPr lang="en-US" sz="2800" baseline="0" dirty="0" smtClean="0"/>
                        <a:t>Advanced HF.</a:t>
                      </a:r>
                      <a:endParaRPr lang="en-US" sz="2800"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800" dirty="0" smtClean="0"/>
                        <a:t>___________</a:t>
                      </a:r>
                    </a:p>
                  </a:txBody>
                  <a:tcPr anchor="ctr"/>
                </a:tc>
              </a:tr>
              <a:tr h="1265749">
                <a:tc>
                  <a:txBody>
                    <a:bodyPr/>
                    <a:lstStyle/>
                    <a:p>
                      <a:pPr algn="ctr"/>
                      <a:r>
                        <a:rPr lang="en-US" sz="3200" dirty="0" err="1" smtClean="0"/>
                        <a:t>Eplerenon</a:t>
                      </a:r>
                      <a:r>
                        <a:rPr lang="en-US" sz="3200" baseline="0" dirty="0" err="1" smtClean="0"/>
                        <a:t>e</a:t>
                      </a:r>
                      <a:endParaRPr lang="en-US" sz="3200" dirty="0"/>
                    </a:p>
                  </a:txBody>
                  <a:tcPr anchor="ctr"/>
                </a:tc>
                <a:tc>
                  <a:txBody>
                    <a:bodyPr/>
                    <a:lstStyle/>
                    <a:p>
                      <a:pPr marL="457200" indent="-457200">
                        <a:buFont typeface="Arial" charset="0"/>
                        <a:buChar char="•"/>
                      </a:pPr>
                      <a:r>
                        <a:rPr lang="en-US" sz="2800" dirty="0" smtClean="0"/>
                        <a:t>New selective aldosterone antagonist. </a:t>
                      </a:r>
                      <a:endParaRPr lang="en-US" sz="2800" dirty="0"/>
                    </a:p>
                  </a:txBody>
                  <a:tcPr anchor="ctr"/>
                </a:tc>
                <a:tc>
                  <a:txBody>
                    <a:bodyPr/>
                    <a:lstStyle/>
                    <a:p>
                      <a:pPr marL="457200" marR="0" indent="-457200" algn="l" defTabSz="1782440" rtl="0" eaLnBrk="1" fontAlgn="auto" latinLnBrk="0" hangingPunct="1">
                        <a:lnSpc>
                          <a:spcPct val="100000"/>
                        </a:lnSpc>
                        <a:spcBef>
                          <a:spcPts val="0"/>
                        </a:spcBef>
                        <a:spcAft>
                          <a:spcPts val="0"/>
                        </a:spcAft>
                        <a:buClrTx/>
                        <a:buSzTx/>
                        <a:buFont typeface="Arial" charset="0"/>
                        <a:buChar char="•"/>
                        <a:tabLst/>
                        <a:defRPr/>
                      </a:pPr>
                      <a:r>
                        <a:rPr lang="en-US" sz="2800" dirty="0" smtClean="0">
                          <a:latin typeface="Arial" panose="020B0604020202020204" pitchFamily="34" charset="0"/>
                          <a:cs typeface="Arial" panose="020B0604020202020204" pitchFamily="34" charset="0"/>
                        </a:rPr>
                        <a:t>indicated to improve survival of stable patients with congestive heart failure</a:t>
                      </a:r>
                      <a:r>
                        <a:rPr lang="en-US" sz="2800" dirty="0" smtClean="0">
                          <a:latin typeface="+mn-lt"/>
                          <a:cs typeface="+mn-cs"/>
                        </a:rPr>
                        <a:t>.</a:t>
                      </a:r>
                      <a:endParaRPr lang="en-US" sz="2800" dirty="0" smtClean="0">
                        <a:latin typeface="Arial" panose="020B0604020202020204" pitchFamily="34" charset="0"/>
                        <a:cs typeface="Arial" panose="020B0604020202020204" pitchFamily="34" charset="0"/>
                      </a:endParaRPr>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800" dirty="0" smtClean="0"/>
                        <a:t>___________</a:t>
                      </a:r>
                    </a:p>
                  </a:txBody>
                  <a:tcPr anchor="ctr"/>
                </a:tc>
              </a:tr>
              <a:tr h="1816077">
                <a:tc>
                  <a:txBody>
                    <a:bodyPr/>
                    <a:lstStyle/>
                    <a:p>
                      <a:pPr marL="457200" indent="-457200" algn="ctr">
                        <a:buFont typeface="Arial" charset="0"/>
                        <a:buChar char="•"/>
                      </a:pPr>
                      <a:r>
                        <a:rPr lang="en-US" sz="3200" dirty="0" smtClean="0"/>
                        <a:t>Nitroglycerine</a:t>
                      </a:r>
                      <a:endParaRPr lang="en-US" sz="3200" dirty="0"/>
                    </a:p>
                    <a:p>
                      <a:pPr marL="457200" indent="-457200" algn="ctr">
                        <a:buFont typeface="Arial" charset="0"/>
                        <a:buChar char="•"/>
                      </a:pPr>
                      <a:r>
                        <a:rPr lang="en-US" sz="3200" dirty="0" smtClean="0">
                          <a:solidFill>
                            <a:schemeClr val="tx1"/>
                          </a:solidFill>
                          <a:latin typeface="Arial" panose="020B0604020202020204" pitchFamily="34" charset="0"/>
                          <a:cs typeface="Arial" panose="020B0604020202020204" pitchFamily="34" charset="0"/>
                        </a:rPr>
                        <a:t>Isosorbide </a:t>
                      </a:r>
                      <a:r>
                        <a:rPr lang="en-US" sz="3200" dirty="0" err="1" smtClean="0">
                          <a:solidFill>
                            <a:schemeClr val="tx1"/>
                          </a:solidFill>
                          <a:latin typeface="Arial" panose="020B0604020202020204" pitchFamily="34" charset="0"/>
                          <a:cs typeface="Arial" panose="020B0604020202020204" pitchFamily="34" charset="0"/>
                        </a:rPr>
                        <a:t>dinitrate</a:t>
                      </a:r>
                      <a:endParaRPr lang="en-US" sz="3200" dirty="0">
                        <a:solidFill>
                          <a:schemeClr val="tx1"/>
                        </a:solidFill>
                      </a:endParaRPr>
                    </a:p>
                  </a:txBody>
                  <a:tcPr anchor="ctr"/>
                </a:tc>
                <a:tc>
                  <a:txBody>
                    <a:bodyPr/>
                    <a:lstStyle/>
                    <a:p>
                      <a:pPr marL="457200" indent="-457200">
                        <a:buFont typeface="Arial" charset="0"/>
                        <a:buChar char="•"/>
                      </a:pPr>
                      <a:r>
                        <a:rPr lang="en-US" sz="2800" dirty="0" err="1" smtClean="0"/>
                        <a:t>Veinodilators</a:t>
                      </a:r>
                      <a:r>
                        <a:rPr lang="en-US" sz="2800" dirty="0" smtClean="0"/>
                        <a:t>.</a:t>
                      </a:r>
                      <a:endParaRPr lang="en-US" sz="2800" dirty="0"/>
                    </a:p>
                  </a:txBody>
                  <a:tcPr anchor="ctr"/>
                </a:tc>
                <a:tc>
                  <a:txBody>
                    <a:bodyPr/>
                    <a:lstStyle/>
                    <a:p>
                      <a:pPr marL="457200" indent="-457200">
                        <a:buFont typeface="Arial" charset="0"/>
                        <a:buChar char="•"/>
                      </a:pPr>
                      <a:r>
                        <a:rPr lang="en-US" sz="2800" dirty="0" smtClean="0"/>
                        <a:t>Used I.V</a:t>
                      </a:r>
                      <a:r>
                        <a:rPr lang="en-US" sz="2800" baseline="0" dirty="0" smtClean="0"/>
                        <a:t> for severe heart failure when the main symptom is dyspnea due to pulmonary congestion.</a:t>
                      </a:r>
                      <a:endParaRPr lang="en-US" sz="2800" dirty="0"/>
                    </a:p>
                  </a:txBody>
                  <a:tcPr anchor="ctr"/>
                </a:tc>
                <a:tc>
                  <a:txBody>
                    <a:bodyPr/>
                    <a:lstStyle/>
                    <a:p>
                      <a:pPr algn="ctr"/>
                      <a:r>
                        <a:rPr lang="en-US" sz="2800" dirty="0" smtClean="0"/>
                        <a:t>___________</a:t>
                      </a:r>
                      <a:endParaRPr lang="en-US" sz="2800" dirty="0"/>
                    </a:p>
                  </a:txBody>
                  <a:tcPr anchor="ctr"/>
                </a:tc>
              </a:tr>
              <a:tr h="1513396">
                <a:tc>
                  <a:txBody>
                    <a:bodyPr/>
                    <a:lstStyle/>
                    <a:p>
                      <a:pPr algn="ctr"/>
                      <a:r>
                        <a:rPr lang="en-US" sz="3200" dirty="0" smtClean="0"/>
                        <a:t>Hydralazine </a:t>
                      </a:r>
                      <a:endParaRPr lang="en-US" sz="3200" dirty="0"/>
                    </a:p>
                  </a:txBody>
                  <a:tcPr anchor="ctr"/>
                </a:tc>
                <a:tc>
                  <a:txBody>
                    <a:bodyPr/>
                    <a:lstStyle/>
                    <a:p>
                      <a:pPr marL="457200" indent="-457200">
                        <a:buFont typeface="Arial" charset="0"/>
                        <a:buChar char="•"/>
                      </a:pPr>
                      <a:r>
                        <a:rPr lang="en-US" sz="2800" dirty="0" err="1" smtClean="0"/>
                        <a:t>Arteriolodilators</a:t>
                      </a:r>
                      <a:r>
                        <a:rPr lang="en-US" sz="2800" dirty="0" smtClean="0"/>
                        <a:t>.</a:t>
                      </a:r>
                    </a:p>
                    <a:p>
                      <a:pPr marL="457200" indent="-457200">
                        <a:buFont typeface="Arial" charset="0"/>
                        <a:buChar char="•"/>
                      </a:pPr>
                      <a:r>
                        <a:rPr lang="en-US" sz="2800" dirty="0" smtClean="0"/>
                        <a:t>Reduces</a:t>
                      </a:r>
                      <a:r>
                        <a:rPr lang="en-US" sz="2800" baseline="0" dirty="0" smtClean="0"/>
                        <a:t> peripheral resistance.</a:t>
                      </a:r>
                      <a:endParaRPr lang="en-US" sz="2800" dirty="0"/>
                    </a:p>
                  </a:txBody>
                  <a:tcPr anchor="ctr"/>
                </a:tc>
                <a:tc>
                  <a:txBody>
                    <a:bodyPr/>
                    <a:lstStyle/>
                    <a:p>
                      <a:pPr marL="457200" indent="-457200">
                        <a:buFont typeface="Arial" charset="0"/>
                        <a:buChar char="•"/>
                      </a:pPr>
                      <a:r>
                        <a:rPr lang="en-US" sz="2800" dirty="0" smtClean="0"/>
                        <a:t>Used when</a:t>
                      </a:r>
                      <a:r>
                        <a:rPr lang="en-US" sz="2800" baseline="0" dirty="0" smtClean="0"/>
                        <a:t> the main symptom is rapid fatigue due to low cardiac output.</a:t>
                      </a:r>
                      <a:endParaRPr lang="en-US" sz="2800" dirty="0"/>
                    </a:p>
                  </a:txBody>
                  <a:tcPr anchor="ctr"/>
                </a:tc>
                <a:tc>
                  <a:txBody>
                    <a:bodyPr/>
                    <a:lstStyle/>
                    <a:p>
                      <a:pPr algn="ctr"/>
                      <a:r>
                        <a:rPr lang="en-US" sz="2800" dirty="0" smtClean="0"/>
                        <a:t>___________</a:t>
                      </a:r>
                      <a:endParaRPr lang="en-US" sz="2800" dirty="0"/>
                    </a:p>
                  </a:txBody>
                  <a:tcPr anchor="ctr"/>
                </a:tc>
              </a:tr>
              <a:tr h="3242338">
                <a:tc>
                  <a:txBody>
                    <a:bodyPr/>
                    <a:lstStyle/>
                    <a:p>
                      <a:pPr marL="457200" indent="-457200" algn="ctr">
                        <a:buFont typeface="Arial" charset="0"/>
                        <a:buChar char="•"/>
                      </a:pPr>
                      <a:r>
                        <a:rPr lang="en-US" sz="3200" dirty="0" smtClean="0"/>
                        <a:t>Captopril</a:t>
                      </a:r>
                      <a:r>
                        <a:rPr lang="en-US" sz="3200" baseline="0" dirty="0" smtClean="0"/>
                        <a:t> </a:t>
                      </a:r>
                    </a:p>
                    <a:p>
                      <a:pPr marL="457200" indent="-457200" algn="ctr">
                        <a:buFont typeface="Arial" charset="0"/>
                        <a:buChar char="•"/>
                      </a:pPr>
                      <a:r>
                        <a:rPr lang="en-US" sz="3200" baseline="0" dirty="0" err="1" smtClean="0"/>
                        <a:t>Enalapril</a:t>
                      </a:r>
                      <a:r>
                        <a:rPr lang="en-US" sz="3200" baseline="0" dirty="0" smtClean="0"/>
                        <a:t> </a:t>
                      </a:r>
                    </a:p>
                    <a:p>
                      <a:pPr marL="457200" indent="-457200" algn="ctr">
                        <a:buFont typeface="Arial" charset="0"/>
                        <a:buChar char="•"/>
                      </a:pPr>
                      <a:r>
                        <a:rPr lang="en-US" sz="3200" baseline="0" dirty="0" smtClean="0"/>
                        <a:t>Ramipril </a:t>
                      </a:r>
                      <a:endParaRPr lang="en-US" sz="3200" dirty="0"/>
                    </a:p>
                  </a:txBody>
                  <a:tcPr anchor="ctr"/>
                </a:tc>
                <a:tc>
                  <a:txBody>
                    <a:bodyPr/>
                    <a:lstStyle/>
                    <a:p>
                      <a:pPr marL="457200" indent="-457200">
                        <a:buFont typeface="Arial" charset="0"/>
                        <a:buChar char="•"/>
                      </a:pPr>
                      <a:r>
                        <a:rPr lang="en-US" sz="2800" dirty="0" smtClean="0"/>
                        <a:t>ACE</a:t>
                      </a:r>
                      <a:r>
                        <a:rPr lang="en-US" sz="2800" baseline="0" dirty="0" smtClean="0"/>
                        <a:t> inhibitors</a:t>
                      </a:r>
                      <a:endParaRPr lang="en-US" sz="2800" dirty="0" smtClean="0"/>
                    </a:p>
                    <a:p>
                      <a:pPr marL="457200" indent="-457200">
                        <a:buFont typeface="Arial" charset="0"/>
                        <a:buChar char="•"/>
                      </a:pPr>
                      <a:r>
                        <a:rPr lang="en-US" sz="2800" dirty="0" smtClean="0"/>
                        <a:t>1</a:t>
                      </a:r>
                      <a:r>
                        <a:rPr lang="en-US" sz="2800" baseline="30000" dirty="0" smtClean="0"/>
                        <a:t>st</a:t>
                      </a:r>
                      <a:r>
                        <a:rPr lang="en-US" sz="2800" baseline="0" dirty="0" smtClean="0"/>
                        <a:t> line therapy in both HF and Hypertension.</a:t>
                      </a:r>
                    </a:p>
                    <a:p>
                      <a:pPr marL="457200" indent="-457200">
                        <a:buFont typeface="Arial" charset="0"/>
                        <a:buChar char="•"/>
                      </a:pPr>
                      <a:r>
                        <a:rPr lang="en-US" sz="2800" dirty="0" smtClean="0"/>
                        <a:t>Rapidly</a:t>
                      </a:r>
                      <a:r>
                        <a:rPr lang="en-US" sz="2800" baseline="0" dirty="0" smtClean="0"/>
                        <a:t> absorbed for GIT but food reduces there absorption. </a:t>
                      </a:r>
                    </a:p>
                    <a:p>
                      <a:pPr marL="457200" indent="-457200">
                        <a:buFont typeface="Arial" charset="0"/>
                        <a:buChar char="•"/>
                      </a:pPr>
                      <a:r>
                        <a:rPr lang="en-US" sz="2800" baseline="0" dirty="0" smtClean="0"/>
                        <a:t>Long half life.</a:t>
                      </a:r>
                      <a:endParaRPr lang="en-US" sz="2800" dirty="0"/>
                    </a:p>
                  </a:txBody>
                  <a:tcPr anchor="ctr"/>
                </a:tc>
                <a:tc>
                  <a:txBody>
                    <a:bodyPr/>
                    <a:lstStyle/>
                    <a:p>
                      <a:pPr marL="457200" indent="-457200">
                        <a:buFont typeface="Arial" charset="0"/>
                        <a:buChar char="•"/>
                      </a:pPr>
                      <a:r>
                        <a:rPr lang="en-US" sz="2800" dirty="0" smtClean="0"/>
                        <a:t>Inhibition of cardiac and</a:t>
                      </a:r>
                      <a:r>
                        <a:rPr lang="en-US" sz="2800" baseline="0" dirty="0" smtClean="0"/>
                        <a:t> vascular remodeling associated with chronic heart failure. </a:t>
                      </a:r>
                    </a:p>
                  </a:txBody>
                  <a:tcPr anchor="ctr"/>
                </a:tc>
                <a:tc>
                  <a:txBody>
                    <a:bodyPr/>
                    <a:lstStyle/>
                    <a:p>
                      <a:pPr marL="514350" marR="0" lvl="0" indent="-514350" algn="l" defTabSz="1782440" rtl="0" eaLnBrk="1" fontAlgn="auto" latinLnBrk="0" hangingPunct="1">
                        <a:lnSpc>
                          <a:spcPct val="100000"/>
                        </a:lnSpc>
                        <a:spcBef>
                          <a:spcPts val="0"/>
                        </a:spcBef>
                        <a:spcAft>
                          <a:spcPts val="0"/>
                        </a:spcAft>
                        <a:buClrTx/>
                        <a:buSzTx/>
                        <a:buFont typeface="+mj-lt"/>
                        <a:buAutoNum type="arabicPeriod"/>
                        <a:tabLst/>
                        <a:defRPr/>
                      </a:pPr>
                      <a:r>
                        <a:rPr lang="en-US" sz="2800" dirty="0" smtClean="0"/>
                        <a:t>2</a:t>
                      </a:r>
                      <a:r>
                        <a:rPr lang="en-US" sz="2800" baseline="30000" dirty="0" smtClean="0"/>
                        <a:t>nd</a:t>
                      </a:r>
                      <a:r>
                        <a:rPr lang="en-US" sz="2800" baseline="0" dirty="0" smtClean="0"/>
                        <a:t> and 3</a:t>
                      </a:r>
                      <a:r>
                        <a:rPr lang="en-US" sz="2800" baseline="30000" dirty="0" smtClean="0"/>
                        <a:t>rd</a:t>
                      </a:r>
                      <a:r>
                        <a:rPr lang="en-US" sz="2800" baseline="0" dirty="0" smtClean="0"/>
                        <a:t> trimester of pregnancy .</a:t>
                      </a:r>
                    </a:p>
                    <a:p>
                      <a:pPr marL="514350" marR="0" lvl="0" indent="-514350" algn="l" defTabSz="1782440" rtl="0" eaLnBrk="1" fontAlgn="auto" latinLnBrk="0" hangingPunct="1">
                        <a:lnSpc>
                          <a:spcPct val="100000"/>
                        </a:lnSpc>
                        <a:spcBef>
                          <a:spcPts val="0"/>
                        </a:spcBef>
                        <a:spcAft>
                          <a:spcPts val="0"/>
                        </a:spcAft>
                        <a:buClrTx/>
                        <a:buSzTx/>
                        <a:buFont typeface="+mj-lt"/>
                        <a:buAutoNum type="arabicPeriod"/>
                        <a:tabLst/>
                        <a:defRPr/>
                      </a:pPr>
                      <a:r>
                        <a:rPr lang="en-US" sz="2800" baseline="0" dirty="0" smtClean="0"/>
                        <a:t>Hyperkalemia. </a:t>
                      </a:r>
                    </a:p>
                    <a:p>
                      <a:pPr marL="514350" marR="0" lvl="0" indent="-514350" algn="l" defTabSz="1782440" rtl="0" eaLnBrk="1" fontAlgn="auto" latinLnBrk="0" hangingPunct="1">
                        <a:lnSpc>
                          <a:spcPct val="100000"/>
                        </a:lnSpc>
                        <a:spcBef>
                          <a:spcPts val="0"/>
                        </a:spcBef>
                        <a:spcAft>
                          <a:spcPts val="0"/>
                        </a:spcAft>
                        <a:buClrTx/>
                        <a:buSzTx/>
                        <a:buFont typeface="+mj-lt"/>
                        <a:buAutoNum type="arabicPeriod"/>
                        <a:tabLst/>
                        <a:defRPr/>
                      </a:pPr>
                      <a:r>
                        <a:rPr lang="en-US" sz="2800" baseline="0" dirty="0" smtClean="0"/>
                        <a:t>Severe hypotension in hypovolemic patients.</a:t>
                      </a:r>
                    </a:p>
                    <a:p>
                      <a:pPr marL="514350" marR="0" lvl="0" indent="-514350" algn="l" defTabSz="1782440" rtl="0" eaLnBrk="1" fontAlgn="auto" latinLnBrk="0" hangingPunct="1">
                        <a:lnSpc>
                          <a:spcPct val="100000"/>
                        </a:lnSpc>
                        <a:spcBef>
                          <a:spcPts val="0"/>
                        </a:spcBef>
                        <a:spcAft>
                          <a:spcPts val="0"/>
                        </a:spcAft>
                        <a:buClrTx/>
                        <a:buSzTx/>
                        <a:buFont typeface="Arial" charset="0"/>
                        <a:buChar char="•"/>
                        <a:tabLst/>
                        <a:defRPr/>
                      </a:pPr>
                      <a:r>
                        <a:rPr lang="en-US" sz="2800" baseline="0" dirty="0" smtClean="0"/>
                        <a:t>Others check them in the main </a:t>
                      </a:r>
                      <a:r>
                        <a:rPr lang="en-US" sz="2800" baseline="0" dirty="0" err="1" smtClean="0"/>
                        <a:t>lecure</a:t>
                      </a:r>
                      <a:endParaRPr lang="en-US" sz="2800" dirty="0"/>
                    </a:p>
                  </a:txBody>
                  <a:tcPr anchor="ctr"/>
                </a:tc>
              </a:tr>
            </a:tbl>
          </a:graphicData>
        </a:graphic>
      </p:graphicFrame>
    </p:spTree>
    <p:extLst>
      <p:ext uri="{BB962C8B-B14F-4D97-AF65-F5344CB8AC3E}">
        <p14:creationId xmlns:p14="http://schemas.microsoft.com/office/powerpoint/2010/main" val="97803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47874208"/>
              </p:ext>
            </p:extLst>
          </p:nvPr>
        </p:nvGraphicFramePr>
        <p:xfrm>
          <a:off x="1" y="0"/>
          <a:ext cx="23766464" cy="13368339"/>
        </p:xfrm>
        <a:graphic>
          <a:graphicData uri="http://schemas.openxmlformats.org/drawingml/2006/table">
            <a:tbl>
              <a:tblPr firstRow="1" bandRow="1">
                <a:tableStyleId>{5C22544A-7EE6-4342-B048-85BDC9FD1C3A}</a:tableStyleId>
              </a:tblPr>
              <a:tblGrid>
                <a:gridCol w="3526970"/>
                <a:gridCol w="8334103"/>
                <a:gridCol w="6662057"/>
                <a:gridCol w="5243334"/>
              </a:tblGrid>
              <a:tr h="940382">
                <a:tc>
                  <a:txBody>
                    <a:bodyPr/>
                    <a:lstStyle/>
                    <a:p>
                      <a:pPr algn="ctr"/>
                      <a:r>
                        <a:rPr lang="en-US" sz="3200" dirty="0" smtClean="0"/>
                        <a:t>Drug </a:t>
                      </a:r>
                      <a:endParaRPr lang="en-US" sz="3200" dirty="0"/>
                    </a:p>
                  </a:txBody>
                  <a:tcPr anchor="ctr"/>
                </a:tc>
                <a:tc>
                  <a:txBody>
                    <a:bodyPr/>
                    <a:lstStyle/>
                    <a:p>
                      <a:pPr algn="ctr"/>
                      <a:r>
                        <a:rPr lang="en-US" sz="3200" dirty="0" smtClean="0"/>
                        <a:t>Special features </a:t>
                      </a:r>
                      <a:endParaRPr lang="en-US" sz="3200" dirty="0"/>
                    </a:p>
                  </a:txBody>
                  <a:tcPr anchor="ctr"/>
                </a:tc>
                <a:tc>
                  <a:txBody>
                    <a:bodyPr/>
                    <a:lstStyle/>
                    <a:p>
                      <a:pPr algn="ctr"/>
                      <a:r>
                        <a:rPr lang="en-US" sz="3200" dirty="0" smtClean="0"/>
                        <a:t>Uses </a:t>
                      </a:r>
                      <a:endParaRPr lang="en-US" sz="3200" dirty="0"/>
                    </a:p>
                  </a:txBody>
                  <a:tcPr anchor="ctr"/>
                </a:tc>
                <a:tc>
                  <a:txBody>
                    <a:bodyPr/>
                    <a:lstStyle/>
                    <a:p>
                      <a:pPr algn="ctr"/>
                      <a:r>
                        <a:rPr lang="en-US" sz="3200" dirty="0" smtClean="0"/>
                        <a:t>ADRs</a:t>
                      </a:r>
                      <a:endParaRPr lang="en-US" sz="3200" dirty="0"/>
                    </a:p>
                  </a:txBody>
                  <a:tcPr anchor="ctr"/>
                </a:tc>
              </a:tr>
              <a:tr h="1588897">
                <a:tc>
                  <a:txBody>
                    <a:bodyPr/>
                    <a:lstStyle/>
                    <a:p>
                      <a:pPr marL="457200" indent="-457200" algn="ctr">
                        <a:buFont typeface="Arial" charset="0"/>
                        <a:buChar char="•"/>
                      </a:pPr>
                      <a:r>
                        <a:rPr lang="en-US" sz="3200" dirty="0" smtClean="0"/>
                        <a:t>Losartan.</a:t>
                      </a:r>
                    </a:p>
                    <a:p>
                      <a:pPr marL="457200" indent="-457200" algn="ctr">
                        <a:buFont typeface="Arial" charset="0"/>
                        <a:buChar char="•"/>
                      </a:pPr>
                      <a:r>
                        <a:rPr lang="en-US" sz="3200" dirty="0" smtClean="0"/>
                        <a:t>Valsartan</a:t>
                      </a:r>
                      <a:r>
                        <a:rPr lang="en-US" sz="3200" baseline="0" dirty="0" smtClean="0"/>
                        <a:t>.</a:t>
                      </a:r>
                    </a:p>
                    <a:p>
                      <a:pPr marL="457200" indent="-457200" algn="ctr">
                        <a:buFont typeface="Arial" charset="0"/>
                        <a:buChar char="•"/>
                      </a:pPr>
                      <a:r>
                        <a:rPr lang="en-US" sz="3200" baseline="0" dirty="0" err="1" smtClean="0"/>
                        <a:t>Irbesartan</a:t>
                      </a:r>
                      <a:r>
                        <a:rPr lang="en-US" sz="3200" baseline="0" dirty="0" smtClean="0"/>
                        <a:t>.</a:t>
                      </a:r>
                      <a:endParaRPr lang="en-US" sz="3200" dirty="0"/>
                    </a:p>
                  </a:txBody>
                  <a:tcPr anchor="ctr"/>
                </a:tc>
                <a:tc>
                  <a:txBody>
                    <a:bodyPr/>
                    <a:lstStyle/>
                    <a:p>
                      <a:pPr marL="457200" indent="-457200">
                        <a:buFont typeface="Arial" charset="0"/>
                        <a:buChar char="•"/>
                      </a:pPr>
                      <a:r>
                        <a:rPr lang="en-US" sz="2800" dirty="0" smtClean="0"/>
                        <a:t>ARBs.</a:t>
                      </a:r>
                    </a:p>
                    <a:p>
                      <a:pPr marL="457200" indent="-457200">
                        <a:buFont typeface="Arial" charset="0"/>
                        <a:buChar char="•"/>
                      </a:pPr>
                      <a:r>
                        <a:rPr lang="en-US" sz="2800" dirty="0" smtClean="0"/>
                        <a:t>Decrease action of Angiotensin</a:t>
                      </a:r>
                      <a:r>
                        <a:rPr lang="en-US" sz="2800" baseline="0" dirty="0" smtClean="0"/>
                        <a:t> II. </a:t>
                      </a:r>
                    </a:p>
                  </a:txBody>
                  <a:tcPr anchor="ctr"/>
                </a:tc>
                <a:tc>
                  <a:txBody>
                    <a:bodyPr/>
                    <a:lstStyle/>
                    <a:p>
                      <a:pPr marL="457200" indent="-457200">
                        <a:buFont typeface="Arial" charset="0"/>
                        <a:buChar char="•"/>
                      </a:pPr>
                      <a:r>
                        <a:rPr lang="en-US" sz="2800" dirty="0" smtClean="0"/>
                        <a:t>Used in contraindicated</a:t>
                      </a:r>
                      <a:r>
                        <a:rPr lang="en-US" sz="2800" baseline="0" dirty="0" smtClean="0"/>
                        <a:t> cases of ACE inhibitors.</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978507">
                <a:tc>
                  <a:txBody>
                    <a:bodyPr/>
                    <a:lstStyle/>
                    <a:p>
                      <a:pPr algn="ctr"/>
                      <a:r>
                        <a:rPr lang="en-US" sz="3200" dirty="0" smtClean="0"/>
                        <a:t>Prazosin</a:t>
                      </a:r>
                      <a:endParaRPr lang="en-US" sz="3200" dirty="0"/>
                    </a:p>
                  </a:txBody>
                  <a:tcPr anchor="ctr"/>
                </a:tc>
                <a:tc>
                  <a:txBody>
                    <a:bodyPr/>
                    <a:lstStyle/>
                    <a:p>
                      <a:pPr marL="457200" indent="-457200">
                        <a:buFont typeface="Arial" charset="0"/>
                        <a:buChar char="•"/>
                      </a:pPr>
                      <a:r>
                        <a:rPr lang="en-US" sz="2800" dirty="0" smtClean="0"/>
                        <a:t>Block Alpha</a:t>
                      </a:r>
                      <a:r>
                        <a:rPr lang="en-US" sz="2800" baseline="0" dirty="0" smtClean="0"/>
                        <a:t> adrenergic receptors in both </a:t>
                      </a:r>
                      <a:r>
                        <a:rPr lang="en-US" sz="2800" baseline="0" dirty="0" err="1" smtClean="0"/>
                        <a:t>venules</a:t>
                      </a:r>
                      <a:r>
                        <a:rPr lang="en-US" sz="2800" baseline="0" dirty="0" smtClean="0"/>
                        <a:t> and arterioles.</a:t>
                      </a:r>
                      <a:endParaRPr lang="en-US" sz="2800" dirty="0"/>
                    </a:p>
                  </a:txBody>
                  <a:tcPr anchor="ctr"/>
                </a:tc>
                <a:tc>
                  <a:txBody>
                    <a:bodyPr/>
                    <a:lstStyle/>
                    <a:p>
                      <a:pPr marL="457200" indent="-457200">
                        <a:buFont typeface="Arial" charset="0"/>
                        <a:buChar char="•"/>
                      </a:pPr>
                      <a:r>
                        <a:rPr lang="en-US" sz="2800" dirty="0" smtClean="0"/>
                        <a:t>Used to decrease both pre and after load</a:t>
                      </a:r>
                      <a:r>
                        <a:rPr lang="en-US" sz="2800" baseline="0" dirty="0" smtClean="0"/>
                        <a:t>. </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1143710">
                <a:tc>
                  <a:txBody>
                    <a:bodyPr/>
                    <a:lstStyle/>
                    <a:p>
                      <a:pPr marL="0" marR="0" lvl="1" indent="0" algn="ctr" defTabSz="178244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Arial" panose="020B0604020202020204" pitchFamily="34" charset="0"/>
                          <a:cs typeface="Arial" panose="020B0604020202020204" pitchFamily="34" charset="0"/>
                        </a:rPr>
                        <a:t>Sodium </a:t>
                      </a:r>
                    </a:p>
                    <a:p>
                      <a:pPr marL="0" marR="0" lvl="1" indent="0" algn="ctr" defTabSz="178244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Arial" panose="020B0604020202020204" pitchFamily="34" charset="0"/>
                          <a:cs typeface="Arial" panose="020B0604020202020204" pitchFamily="34" charset="0"/>
                        </a:rPr>
                        <a:t>nitroprusside</a:t>
                      </a:r>
                    </a:p>
                  </a:txBody>
                  <a:tcPr anchor="ctr"/>
                </a:tc>
                <a:tc>
                  <a:txBody>
                    <a:bodyPr/>
                    <a:lstStyle/>
                    <a:p>
                      <a:pPr marL="457200" indent="-457200">
                        <a:buFont typeface="Arial" charset="0"/>
                        <a:buChar char="•"/>
                      </a:pPr>
                      <a:r>
                        <a:rPr lang="en-US" sz="2800" dirty="0" smtClean="0"/>
                        <a:t>Direct acting vasodilator.</a:t>
                      </a:r>
                      <a:r>
                        <a:rPr lang="en-US" sz="2800" baseline="0" dirty="0" smtClean="0"/>
                        <a:t> </a:t>
                      </a:r>
                    </a:p>
                    <a:p>
                      <a:pPr marL="457200" indent="-457200">
                        <a:buFont typeface="Arial" charset="0"/>
                        <a:buChar char="•"/>
                      </a:pPr>
                      <a:r>
                        <a:rPr lang="en-US" sz="2800" baseline="0" dirty="0" smtClean="0"/>
                        <a:t>Act immediately and the effect lasts for 1-5 min. </a:t>
                      </a:r>
                      <a:endParaRPr lang="en-US" sz="2800" dirty="0"/>
                    </a:p>
                  </a:txBody>
                  <a:tcPr anchor="ctr"/>
                </a:tc>
                <a:tc>
                  <a:txBody>
                    <a:bodyPr/>
                    <a:lstStyle/>
                    <a:p>
                      <a:pPr marL="457200" indent="-457200">
                        <a:buFont typeface="Arial" charset="0"/>
                        <a:buChar char="•"/>
                      </a:pPr>
                      <a:r>
                        <a:rPr lang="en-US" sz="2800" dirty="0" smtClean="0"/>
                        <a:t>Used in acute</a:t>
                      </a:r>
                      <a:r>
                        <a:rPr lang="en-US" sz="2800" baseline="0" dirty="0" smtClean="0"/>
                        <a:t> and severe HF. </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1855350">
                <a:tc>
                  <a:txBody>
                    <a:bodyPr/>
                    <a:lstStyle/>
                    <a:p>
                      <a:pPr algn="ctr"/>
                      <a:r>
                        <a:rPr lang="en-US" sz="3200" dirty="0" smtClean="0"/>
                        <a:t>Digoxin.</a:t>
                      </a:r>
                      <a:endParaRPr lang="en-US" sz="3200" dirty="0"/>
                    </a:p>
                  </a:txBody>
                  <a:tcPr anchor="ctr"/>
                </a:tc>
                <a:tc>
                  <a:txBody>
                    <a:bodyPr/>
                    <a:lstStyle/>
                    <a:p>
                      <a:pPr marL="457200" indent="-457200">
                        <a:buFont typeface="Arial" charset="0"/>
                        <a:buChar char="•"/>
                      </a:pPr>
                      <a:r>
                        <a:rPr lang="en-US" sz="2800" dirty="0" smtClean="0"/>
                        <a:t>Inhibit</a:t>
                      </a:r>
                      <a:r>
                        <a:rPr lang="en-US" sz="2800" baseline="0" dirty="0" smtClean="0"/>
                        <a:t> Na/K ATPase thus increase cardiac contractility. (+</a:t>
                      </a:r>
                      <a:r>
                        <a:rPr lang="en-US" sz="2800" baseline="0" dirty="0" err="1" smtClean="0"/>
                        <a:t>ve</a:t>
                      </a:r>
                      <a:r>
                        <a:rPr lang="en-US" sz="2800" baseline="0" dirty="0" smtClean="0"/>
                        <a:t> inotropic effect.)</a:t>
                      </a:r>
                    </a:p>
                    <a:p>
                      <a:pPr marL="457200" indent="-457200">
                        <a:buFont typeface="Arial" charset="0"/>
                        <a:buChar char="•"/>
                      </a:pPr>
                      <a:r>
                        <a:rPr lang="en-US" sz="2800" baseline="0" dirty="0" smtClean="0"/>
                        <a:t>Narrow therapeutic index. </a:t>
                      </a:r>
                      <a:endParaRPr lang="en-US" sz="2800" dirty="0"/>
                    </a:p>
                  </a:txBody>
                  <a:tcPr anchor="ctr"/>
                </a:tc>
                <a:tc>
                  <a:txBody>
                    <a:bodyPr/>
                    <a:lstStyle/>
                    <a:p>
                      <a:pPr marL="457200" indent="-457200">
                        <a:buFont typeface="Arial" charset="0"/>
                        <a:buChar char="•"/>
                      </a:pPr>
                      <a:r>
                        <a:rPr lang="en-US" sz="2800" dirty="0" smtClean="0"/>
                        <a:t>Congestive heart</a:t>
                      </a:r>
                      <a:r>
                        <a:rPr lang="en-US" sz="2800" baseline="0" dirty="0" smtClean="0"/>
                        <a:t> failure. </a:t>
                      </a:r>
                    </a:p>
                  </a:txBody>
                  <a:tcPr anchor="ctr"/>
                </a:tc>
                <a:tc>
                  <a:txBody>
                    <a:bodyPr/>
                    <a:lstStyle/>
                    <a:p>
                      <a:pPr marL="457200" indent="-457200">
                        <a:buFont typeface="Arial" charset="0"/>
                        <a:buChar char="•"/>
                      </a:pPr>
                      <a:r>
                        <a:rPr lang="en-US" sz="2800" dirty="0" smtClean="0"/>
                        <a:t>Digitalis</a:t>
                      </a:r>
                      <a:r>
                        <a:rPr lang="en-US" sz="2800" baseline="0" dirty="0" smtClean="0"/>
                        <a:t> induced arrhythmias. </a:t>
                      </a:r>
                    </a:p>
                    <a:p>
                      <a:pPr marL="457200" indent="-457200">
                        <a:buFont typeface="Arial" charset="0"/>
                        <a:buChar char="•"/>
                      </a:pPr>
                      <a:r>
                        <a:rPr lang="en-US" sz="2800" baseline="0" dirty="0" smtClean="0"/>
                        <a:t>GIT: nausea, vomiting, diarrhea.  </a:t>
                      </a:r>
                    </a:p>
                    <a:p>
                      <a:pPr marL="457200" indent="-457200">
                        <a:buFont typeface="Arial" charset="0"/>
                        <a:buChar char="•"/>
                      </a:pPr>
                      <a:r>
                        <a:rPr lang="en-US" sz="2800" dirty="0" smtClean="0"/>
                        <a:t>CNS:</a:t>
                      </a:r>
                      <a:r>
                        <a:rPr lang="en-US" sz="2800" baseline="0" dirty="0" smtClean="0"/>
                        <a:t> headache, visual disturbances, drowsiness.</a:t>
                      </a:r>
                    </a:p>
                  </a:txBody>
                  <a:tcPr anchor="ctr"/>
                </a:tc>
              </a:tr>
              <a:tr h="1046282">
                <a:tc>
                  <a:txBody>
                    <a:bodyPr/>
                    <a:lstStyle/>
                    <a:p>
                      <a:pPr algn="ctr"/>
                      <a:r>
                        <a:rPr lang="en-US" sz="3200" dirty="0" err="1" smtClean="0"/>
                        <a:t>Dobutamine</a:t>
                      </a:r>
                      <a:endParaRPr lang="en-US" sz="3200" dirty="0"/>
                    </a:p>
                  </a:txBody>
                  <a:tcPr anchor="ctr"/>
                </a:tc>
                <a:tc>
                  <a:txBody>
                    <a:bodyPr/>
                    <a:lstStyle/>
                    <a:p>
                      <a:pPr marL="457200" indent="-457200">
                        <a:buFont typeface="Arial" charset="0"/>
                        <a:buChar char="•"/>
                      </a:pPr>
                      <a:r>
                        <a:rPr lang="en-US" sz="2800" dirty="0" smtClean="0"/>
                        <a:t>Beta</a:t>
                      </a:r>
                      <a:r>
                        <a:rPr lang="en-US" sz="2800" baseline="0" dirty="0" smtClean="0"/>
                        <a:t> adrenergic agonist. </a:t>
                      </a:r>
                      <a:endParaRPr lang="en-US" sz="2800" dirty="0"/>
                    </a:p>
                  </a:txBody>
                  <a:tcPr anchor="ctr"/>
                </a:tc>
                <a:tc>
                  <a:txBody>
                    <a:bodyPr/>
                    <a:lstStyle/>
                    <a:p>
                      <a:pPr marL="457200" indent="-457200">
                        <a:buFont typeface="Arial" charset="0"/>
                        <a:buChar char="•"/>
                      </a:pPr>
                      <a:r>
                        <a:rPr lang="en-US" sz="2800" dirty="0" smtClean="0"/>
                        <a:t>Treatment of heart</a:t>
                      </a:r>
                      <a:r>
                        <a:rPr lang="en-US" sz="2800" baseline="0" dirty="0" smtClean="0"/>
                        <a:t> failure in cardiogenic shock. </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1401968">
                <a:tc>
                  <a:txBody>
                    <a:bodyPr/>
                    <a:lstStyle/>
                    <a:p>
                      <a:pPr algn="ctr"/>
                      <a:r>
                        <a:rPr lang="en-US" sz="3200" dirty="0" err="1" smtClean="0"/>
                        <a:t>Mirlinone</a:t>
                      </a:r>
                      <a:r>
                        <a:rPr lang="en-US" sz="3200" dirty="0" smtClean="0"/>
                        <a:t> </a:t>
                      </a:r>
                      <a:endParaRPr lang="en-US" sz="3200" dirty="0"/>
                    </a:p>
                  </a:txBody>
                  <a:tcPr anchor="ctr"/>
                </a:tc>
                <a:tc>
                  <a:txBody>
                    <a:bodyPr/>
                    <a:lstStyle/>
                    <a:p>
                      <a:pPr marL="457200" indent="-457200">
                        <a:buFont typeface="Arial" charset="0"/>
                        <a:buChar char="•"/>
                      </a:pPr>
                      <a:r>
                        <a:rPr lang="en-US" sz="2800" dirty="0" smtClean="0"/>
                        <a:t>Phosphodiesterase-III inhibitor.</a:t>
                      </a:r>
                      <a:endParaRPr lang="en-US" sz="2800" dirty="0"/>
                    </a:p>
                  </a:txBody>
                  <a:tcPr anchor="ctr"/>
                </a:tc>
                <a:tc>
                  <a:txBody>
                    <a:bodyPr/>
                    <a:lstStyle/>
                    <a:p>
                      <a:pPr marL="457200" indent="-457200">
                        <a:buFont typeface="Arial" charset="0"/>
                        <a:buChar char="•"/>
                      </a:pPr>
                      <a:r>
                        <a:rPr lang="en-US" sz="2800" dirty="0" smtClean="0"/>
                        <a:t>Only I.V in</a:t>
                      </a:r>
                      <a:r>
                        <a:rPr lang="en-US" sz="2800" baseline="0" dirty="0" smtClean="0"/>
                        <a:t> acute HF.</a:t>
                      </a:r>
                    </a:p>
                    <a:p>
                      <a:pPr marL="457200" indent="-457200">
                        <a:buFont typeface="Arial" charset="0"/>
                        <a:buChar char="•"/>
                      </a:pPr>
                      <a:r>
                        <a:rPr lang="en-US" sz="2800" baseline="0" dirty="0" smtClean="0"/>
                        <a:t>Not safe or effective in longer treatment of HF. </a:t>
                      </a:r>
                      <a:endParaRPr lang="en-US" sz="2800" dirty="0"/>
                    </a:p>
                  </a:txBody>
                  <a:tcPr anchor="ctr"/>
                </a:tc>
                <a:tc>
                  <a:txBody>
                    <a:bodyPr/>
                    <a:lstStyle/>
                    <a:p>
                      <a:pPr marL="457200" indent="-457200">
                        <a:buFont typeface="Arial" charset="0"/>
                        <a:buChar char="•"/>
                      </a:pPr>
                      <a:r>
                        <a:rPr lang="en-US" sz="2800" dirty="0" smtClean="0"/>
                        <a:t>Hypotension.</a:t>
                      </a:r>
                      <a:r>
                        <a:rPr lang="en-US" sz="2800" baseline="0" dirty="0" smtClean="0"/>
                        <a:t> </a:t>
                      </a:r>
                    </a:p>
                    <a:p>
                      <a:pPr marL="457200" indent="-457200">
                        <a:buFont typeface="Arial" charset="0"/>
                        <a:buChar char="•"/>
                      </a:pPr>
                      <a:r>
                        <a:rPr lang="en-US" sz="2800" baseline="0" dirty="0" smtClean="0"/>
                        <a:t>Chest pain.</a:t>
                      </a:r>
                    </a:p>
                  </a:txBody>
                  <a:tcPr anchor="ctr"/>
                </a:tc>
              </a:tr>
              <a:tr h="1177597">
                <a:tc>
                  <a:txBody>
                    <a:bodyPr/>
                    <a:lstStyle/>
                    <a:p>
                      <a:pPr algn="ctr"/>
                      <a:r>
                        <a:rPr lang="en-US" sz="3200" dirty="0" smtClean="0"/>
                        <a:t>Beta-blockers</a:t>
                      </a:r>
                      <a:endParaRPr lang="en-US" sz="3200" dirty="0"/>
                    </a:p>
                  </a:txBody>
                  <a:tcPr anchor="ctr"/>
                </a:tc>
                <a:tc>
                  <a:txBody>
                    <a:bodyPr/>
                    <a:lstStyle/>
                    <a:p>
                      <a:pPr marL="457200" indent="-457200">
                        <a:buFont typeface="Arial" charset="0"/>
                        <a:buChar char="•"/>
                      </a:pPr>
                      <a:r>
                        <a:rPr lang="en-US" sz="2800" baseline="0" dirty="0" smtClean="0"/>
                        <a:t>2</a:t>
                      </a:r>
                      <a:r>
                        <a:rPr lang="en-US" sz="2800" baseline="30000" dirty="0" smtClean="0"/>
                        <a:t>nd</a:t>
                      </a:r>
                      <a:r>
                        <a:rPr lang="en-US" sz="2800" baseline="0" dirty="0" smtClean="0"/>
                        <a:t> generation: </a:t>
                      </a:r>
                      <a:r>
                        <a:rPr lang="en-US" sz="2800" baseline="0" dirty="0" err="1" smtClean="0"/>
                        <a:t>bisoprolol</a:t>
                      </a:r>
                      <a:r>
                        <a:rPr lang="en-US" sz="2800" baseline="0" dirty="0" smtClean="0"/>
                        <a:t>, metoprolol. </a:t>
                      </a:r>
                    </a:p>
                    <a:p>
                      <a:pPr marL="457200" indent="-457200">
                        <a:buFont typeface="Arial" charset="0"/>
                        <a:buChar char="•"/>
                      </a:pPr>
                      <a:r>
                        <a:rPr lang="en-US" sz="2800" baseline="0" dirty="0" smtClean="0"/>
                        <a:t>3</a:t>
                      </a:r>
                      <a:r>
                        <a:rPr lang="en-US" sz="2800" baseline="30000" dirty="0" smtClean="0"/>
                        <a:t>rd</a:t>
                      </a:r>
                      <a:r>
                        <a:rPr lang="en-US" sz="2800" baseline="0" dirty="0" smtClean="0"/>
                        <a:t> generation: carvedilol, </a:t>
                      </a:r>
                      <a:r>
                        <a:rPr lang="en-US" sz="2800" baseline="0" dirty="0" err="1" smtClean="0"/>
                        <a:t>nebivolol</a:t>
                      </a:r>
                      <a:r>
                        <a:rPr lang="en-US" sz="2800" baseline="0" dirty="0" smtClean="0"/>
                        <a:t>.</a:t>
                      </a:r>
                      <a:endParaRPr lang="en-US" sz="2800" dirty="0"/>
                    </a:p>
                  </a:txBody>
                  <a:tcPr anchor="ctr"/>
                </a:tc>
                <a:tc>
                  <a:txBody>
                    <a:bodyPr/>
                    <a:lstStyle/>
                    <a:p>
                      <a:pPr marL="457200" indent="-457200">
                        <a:buFont typeface="Arial" charset="0"/>
                        <a:buChar char="•"/>
                      </a:pPr>
                      <a:r>
                        <a:rPr lang="en-US" sz="2800" dirty="0" smtClean="0"/>
                        <a:t>Reduce progression in chronic HF.</a:t>
                      </a:r>
                    </a:p>
                    <a:p>
                      <a:pPr marL="457200" indent="-457200">
                        <a:buFont typeface="Arial" charset="0"/>
                        <a:buChar char="•"/>
                      </a:pPr>
                      <a:r>
                        <a:rPr lang="en-US" sz="2800" dirty="0" smtClean="0"/>
                        <a:t>Slows</a:t>
                      </a:r>
                      <a:r>
                        <a:rPr lang="en-US" sz="2800" baseline="0" dirty="0" smtClean="0"/>
                        <a:t> heart rate.</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1610014">
                <a:tc>
                  <a:txBody>
                    <a:bodyPr/>
                    <a:lstStyle/>
                    <a:p>
                      <a:pPr algn="ctr"/>
                      <a:r>
                        <a:rPr lang="en-US" sz="3200" dirty="0" err="1" smtClean="0">
                          <a:solidFill>
                            <a:schemeClr val="tx1"/>
                          </a:solidFill>
                          <a:latin typeface="Arial" panose="020B0604020202020204" pitchFamily="34" charset="0"/>
                          <a:cs typeface="Arial" panose="020B0604020202020204" pitchFamily="34" charset="0"/>
                        </a:rPr>
                        <a:t>Nesiritide</a:t>
                      </a:r>
                      <a:endParaRPr lang="en-US" sz="3200" dirty="0">
                        <a:solidFill>
                          <a:schemeClr val="tx1"/>
                        </a:solidFill>
                      </a:endParaRPr>
                    </a:p>
                  </a:txBody>
                  <a:tcPr anchor="ctr"/>
                </a:tc>
                <a:tc>
                  <a:txBody>
                    <a:bodyPr/>
                    <a:lstStyle/>
                    <a:p>
                      <a:pPr marL="457200" indent="-457200">
                        <a:buFont typeface="Arial" charset="0"/>
                        <a:buChar char="•"/>
                      </a:pPr>
                      <a:r>
                        <a:rPr lang="en-US" sz="2800" dirty="0" smtClean="0"/>
                        <a:t>New drug used in </a:t>
                      </a:r>
                      <a:r>
                        <a:rPr lang="en-US" sz="2800" dirty="0" smtClean="0">
                          <a:solidFill>
                            <a:schemeClr val="tx1"/>
                          </a:solidFill>
                        </a:rPr>
                        <a:t>HF</a:t>
                      </a:r>
                      <a:r>
                        <a:rPr lang="en-US" sz="2800" baseline="0" dirty="0" smtClean="0">
                          <a:solidFill>
                            <a:schemeClr val="tx1"/>
                          </a:solidFill>
                        </a:rPr>
                        <a:t> (</a:t>
                      </a:r>
                      <a:r>
                        <a:rPr lang="en-US" sz="2800" dirty="0" smtClean="0">
                          <a:solidFill>
                            <a:schemeClr val="tx1"/>
                          </a:solidFill>
                          <a:latin typeface="Arial" panose="020B0604020202020204" pitchFamily="34" charset="0"/>
                          <a:cs typeface="Arial" panose="020B0604020202020204" pitchFamily="34" charset="0"/>
                        </a:rPr>
                        <a:t>Natriuretic Peptides group).</a:t>
                      </a:r>
                      <a:endParaRPr lang="en-US" sz="2800" baseline="0" dirty="0" smtClean="0">
                        <a:solidFill>
                          <a:schemeClr val="tx1"/>
                        </a:solidFill>
                      </a:endParaRPr>
                    </a:p>
                    <a:p>
                      <a:pPr marL="457200" indent="-457200">
                        <a:buFont typeface="Arial" charset="0"/>
                        <a:buChar char="•"/>
                      </a:pPr>
                      <a:r>
                        <a:rPr lang="en-US" sz="2800" baseline="0" dirty="0" smtClean="0"/>
                        <a:t>Purified preparation of human BNP.</a:t>
                      </a:r>
                      <a:endParaRPr lang="en-US" sz="2800" dirty="0"/>
                    </a:p>
                  </a:txBody>
                  <a:tcPr anchor="ctr"/>
                </a:tc>
                <a:tc>
                  <a:txBody>
                    <a:bodyPr/>
                    <a:lstStyle/>
                    <a:p>
                      <a:pPr marL="457200" indent="-457200">
                        <a:buFont typeface="Arial" charset="0"/>
                        <a:buChar char="•"/>
                      </a:pPr>
                      <a:r>
                        <a:rPr lang="en-US" sz="2800" dirty="0" smtClean="0"/>
                        <a:t>Acute decompensated</a:t>
                      </a:r>
                      <a:r>
                        <a:rPr lang="en-US" sz="2800" baseline="0" dirty="0" smtClean="0"/>
                        <a:t> HF with dyspnea at rest or with minimal activity. </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r h="1625632">
                <a:tc>
                  <a:txBody>
                    <a:bodyPr/>
                    <a:lstStyle/>
                    <a:p>
                      <a:pPr algn="ctr"/>
                      <a:r>
                        <a:rPr lang="en-US" sz="3200" dirty="0" err="1" smtClean="0"/>
                        <a:t>Levosimendan</a:t>
                      </a:r>
                      <a:r>
                        <a:rPr lang="en-US" sz="3200" baseline="0" dirty="0" smtClean="0"/>
                        <a:t> </a:t>
                      </a:r>
                      <a:endParaRPr lang="en-US" sz="3200" dirty="0"/>
                    </a:p>
                  </a:txBody>
                  <a:tcPr anchor="ctr"/>
                </a:tc>
                <a:tc>
                  <a:txBody>
                    <a:bodyPr/>
                    <a:lstStyle/>
                    <a:p>
                      <a:pPr marL="457200" indent="-457200">
                        <a:buFont typeface="Arial" charset="0"/>
                        <a:buChar char="•"/>
                      </a:pPr>
                      <a:r>
                        <a:rPr lang="en-US" sz="2800" dirty="0" smtClean="0"/>
                        <a:t>New drug</a:t>
                      </a:r>
                      <a:r>
                        <a:rPr lang="en-US" sz="2800" baseline="0" dirty="0" smtClean="0"/>
                        <a:t> used in HF (Calcium </a:t>
                      </a:r>
                      <a:r>
                        <a:rPr lang="en-US" sz="2800" u="none" dirty="0" err="1" smtClean="0">
                          <a:solidFill>
                            <a:schemeClr val="tx1"/>
                          </a:solidFill>
                          <a:latin typeface="Arial" panose="020B0604020202020204" pitchFamily="34" charset="0"/>
                          <a:cs typeface="Arial" panose="020B0604020202020204" pitchFamily="34" charset="0"/>
                        </a:rPr>
                        <a:t>sensitisers</a:t>
                      </a:r>
                      <a:r>
                        <a:rPr lang="en-US" sz="2800" u="none" dirty="0" smtClean="0">
                          <a:solidFill>
                            <a:schemeClr val="tx1"/>
                          </a:solidFill>
                          <a:latin typeface="Arial" panose="020B0604020202020204" pitchFamily="34" charset="0"/>
                          <a:cs typeface="Arial" panose="020B0604020202020204" pitchFamily="34" charset="0"/>
                        </a:rPr>
                        <a:t> group).</a:t>
                      </a:r>
                      <a:endParaRPr lang="en-US" sz="2800" u="none" dirty="0">
                        <a:solidFill>
                          <a:schemeClr val="tx1"/>
                        </a:solidFill>
                      </a:endParaRPr>
                    </a:p>
                  </a:txBody>
                  <a:tcPr anchor="ctr"/>
                </a:tc>
                <a:tc>
                  <a:txBody>
                    <a:bodyPr/>
                    <a:lstStyle/>
                    <a:p>
                      <a:pPr marL="457200" indent="-457200">
                        <a:buFont typeface="Arial" charset="0"/>
                        <a:buChar char="•"/>
                      </a:pPr>
                      <a:r>
                        <a:rPr lang="en-US" sz="2800" dirty="0" smtClean="0"/>
                        <a:t>Improvement of cardiac contractility without increasing oxyge</a:t>
                      </a:r>
                      <a:r>
                        <a:rPr lang="en-US" sz="2800" baseline="0" dirty="0" smtClean="0"/>
                        <a:t>n consumption.</a:t>
                      </a:r>
                      <a:endParaRPr lang="en-US" sz="2800" dirty="0"/>
                    </a:p>
                  </a:txBody>
                  <a:tcPr anchor="ctr"/>
                </a:tc>
                <a:tc>
                  <a:txBody>
                    <a:bodyPr/>
                    <a:lstStyle/>
                    <a:p>
                      <a:pPr marL="0" indent="0" algn="ctr">
                        <a:buFont typeface="Arial" charset="0"/>
                        <a:buNone/>
                      </a:pPr>
                      <a:r>
                        <a:rPr lang="en-US" sz="2800" dirty="0" smtClean="0"/>
                        <a:t>___________</a:t>
                      </a:r>
                      <a:endParaRPr lang="en-US" sz="2800" dirty="0"/>
                    </a:p>
                  </a:txBody>
                  <a:tcPr anchor="ctr"/>
                </a:tc>
              </a:tr>
            </a:tbl>
          </a:graphicData>
        </a:graphic>
      </p:graphicFrame>
    </p:spTree>
    <p:extLst>
      <p:ext uri="{BB962C8B-B14F-4D97-AF65-F5344CB8AC3E}">
        <p14:creationId xmlns:p14="http://schemas.microsoft.com/office/powerpoint/2010/main" val="97659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3508"/>
            <a:ext cx="23766463" cy="646331"/>
          </a:xfrm>
          <a:prstGeom prst="rect">
            <a:avLst/>
          </a:prstGeom>
          <a:noFill/>
        </p:spPr>
        <p:txBody>
          <a:bodyPr wrap="square" rtlCol="0">
            <a:spAutoFit/>
          </a:bodyPr>
          <a:lstStyle/>
          <a:p>
            <a:pPr algn="ctr"/>
            <a:r>
              <a:rPr lang="en-US" sz="3600" dirty="0" smtClean="0">
                <a:solidFill>
                  <a:srgbClr val="0070C0"/>
                </a:solidFill>
              </a:rPr>
              <a:t>MCQs</a:t>
            </a:r>
            <a:endParaRPr lang="en-US" sz="3600" dirty="0">
              <a:solidFill>
                <a:srgbClr val="0070C0"/>
              </a:solidFill>
            </a:endParaRPr>
          </a:p>
        </p:txBody>
      </p:sp>
      <p:sp>
        <p:nvSpPr>
          <p:cNvPr id="3" name="TextBox 2"/>
          <p:cNvSpPr txBox="1"/>
          <p:nvPr/>
        </p:nvSpPr>
        <p:spPr>
          <a:xfrm>
            <a:off x="365760" y="1515291"/>
            <a:ext cx="20926697" cy="9571851"/>
          </a:xfrm>
          <a:prstGeom prst="rect">
            <a:avLst/>
          </a:prstGeom>
          <a:noFill/>
        </p:spPr>
        <p:txBody>
          <a:bodyPr wrap="square" rtlCol="0">
            <a:spAutoFit/>
          </a:bodyPr>
          <a:lstStyle/>
          <a:p>
            <a:pPr marL="514350" indent="-514350">
              <a:buFont typeface="+mj-lt"/>
              <a:buAutoNum type="arabicPeriod"/>
            </a:pPr>
            <a:r>
              <a:rPr lang="en-US" sz="2800" dirty="0" smtClean="0">
                <a:solidFill>
                  <a:srgbClr val="0070C0"/>
                </a:solidFill>
              </a:rPr>
              <a:t>A 58-year-old smoker presented to the ER with sever heart failure with a main symptom of dyspnea due to pulmonary congestion. What is the drugs of choice in this case? </a:t>
            </a:r>
          </a:p>
          <a:p>
            <a:pPr marL="1428750" lvl="2" indent="-514350">
              <a:buAutoNum type="alphaUcParenR"/>
            </a:pPr>
            <a:r>
              <a:rPr lang="en-US" sz="2800" dirty="0" smtClean="0"/>
              <a:t>Digoxin.                  B) Spironolactone.                    C) Nitroglycerine.                    D) </a:t>
            </a:r>
            <a:r>
              <a:rPr lang="en-US" sz="2800" dirty="0" err="1" smtClean="0"/>
              <a:t>Enalapril</a:t>
            </a:r>
            <a:r>
              <a:rPr lang="en-US" sz="2800" dirty="0" smtClean="0"/>
              <a:t>.</a:t>
            </a:r>
          </a:p>
          <a:p>
            <a:pPr marL="1428750" lvl="2" indent="-514350">
              <a:buAutoNum type="alphaUcParenR"/>
            </a:pPr>
            <a:endParaRPr lang="en-US" sz="2800" dirty="0"/>
          </a:p>
          <a:p>
            <a:pPr marL="514350" indent="-514350">
              <a:buAutoNum type="arabicPeriod"/>
            </a:pPr>
            <a:r>
              <a:rPr lang="en-US" sz="2800" dirty="0" smtClean="0">
                <a:solidFill>
                  <a:srgbClr val="0070C0"/>
                </a:solidFill>
              </a:rPr>
              <a:t>Which one of the following is the drug of choice in patient with heart failure with a main symptom of rapid fatigue? </a:t>
            </a:r>
          </a:p>
          <a:p>
            <a:pPr marL="1428750" lvl="2" indent="-514350">
              <a:buAutoNum type="alphaUcParenR"/>
            </a:pPr>
            <a:r>
              <a:rPr lang="en-US" sz="2800" dirty="0" err="1" smtClean="0"/>
              <a:t>Enalapril</a:t>
            </a:r>
            <a:r>
              <a:rPr lang="en-US" sz="2800" dirty="0" smtClean="0"/>
              <a:t>.                    B) </a:t>
            </a:r>
            <a:r>
              <a:rPr lang="en-US" sz="2800" dirty="0" err="1"/>
              <a:t>C</a:t>
            </a:r>
            <a:r>
              <a:rPr lang="en-US" sz="2800" dirty="0" err="1" smtClean="0"/>
              <a:t>hlorothiazide</a:t>
            </a:r>
            <a:r>
              <a:rPr lang="en-US" sz="2800" dirty="0" smtClean="0"/>
              <a:t>.                    C) Prazosin.                    D) Hydralazine.</a:t>
            </a:r>
          </a:p>
          <a:p>
            <a:pPr marL="1428750" lvl="2" indent="-514350">
              <a:buAutoNum type="alphaUcParenR"/>
            </a:pPr>
            <a:endParaRPr lang="en-US" sz="2800" dirty="0"/>
          </a:p>
          <a:p>
            <a:pPr marL="514350" indent="-514350">
              <a:buAutoNum type="arabicPeriod"/>
            </a:pPr>
            <a:r>
              <a:rPr lang="en-US" sz="2800" dirty="0" smtClean="0">
                <a:solidFill>
                  <a:srgbClr val="0070C0"/>
                </a:solidFill>
              </a:rPr>
              <a:t>In which of the following scenarios ACE inhibitors is contraindicated? </a:t>
            </a:r>
            <a:endParaRPr lang="en-US" sz="2800" dirty="0">
              <a:solidFill>
                <a:srgbClr val="0070C0"/>
              </a:solidFill>
            </a:endParaRPr>
          </a:p>
          <a:p>
            <a:pPr marL="1428750" lvl="2" indent="-514350">
              <a:buAutoNum type="alphaUcParenR"/>
            </a:pPr>
            <a:r>
              <a:rPr lang="en-US" sz="2800" dirty="0" smtClean="0"/>
              <a:t>A 24-year-old female medical student who just god pregnant and in her 8</a:t>
            </a:r>
            <a:r>
              <a:rPr lang="en-US" sz="2800" baseline="30000" dirty="0" smtClean="0"/>
              <a:t>th</a:t>
            </a:r>
            <a:r>
              <a:rPr lang="en-US" sz="2800" dirty="0" smtClean="0"/>
              <a:t> week of pregnancy presented to the ER with mild heart failure. </a:t>
            </a:r>
          </a:p>
          <a:p>
            <a:pPr marL="1428750" lvl="2" indent="-514350">
              <a:buAutoNum type="alphaUcParenR"/>
            </a:pPr>
            <a:r>
              <a:rPr lang="en-US" sz="2800" dirty="0" smtClean="0"/>
              <a:t>A 45-year-old female in her late pregnancy weeks with a history of renal artery stenosis has presented with a symptoms that suggest heart failure. </a:t>
            </a:r>
          </a:p>
          <a:p>
            <a:pPr marL="1428750" lvl="2" indent="-514350">
              <a:buAutoNum type="alphaUcParenR"/>
            </a:pPr>
            <a:r>
              <a:rPr lang="en-US" sz="2800" dirty="0" smtClean="0"/>
              <a:t>A 55-year-old has been diagnosed with hypertension 15 years ago he also has been diagnosed with chronic heart failure 7 months ago.</a:t>
            </a:r>
          </a:p>
          <a:p>
            <a:pPr marL="1428750" lvl="2" indent="-514350">
              <a:buAutoNum type="alphaUcParenR"/>
            </a:pPr>
            <a:r>
              <a:rPr lang="en-US" sz="2800" dirty="0" smtClean="0"/>
              <a:t>A 65-year-old female presented to the ER with acute substernal chest pain that suggest myocardial infarction. </a:t>
            </a:r>
          </a:p>
          <a:p>
            <a:pPr marL="514350" indent="-514350">
              <a:buAutoNum type="arabicPeriod"/>
            </a:pPr>
            <a:endParaRPr lang="en-US" sz="2800" dirty="0"/>
          </a:p>
          <a:p>
            <a:pPr marL="514350" indent="-514350">
              <a:buAutoNum type="arabicPeriod"/>
            </a:pPr>
            <a:r>
              <a:rPr lang="en-US" sz="2800" dirty="0" smtClean="0">
                <a:solidFill>
                  <a:srgbClr val="0070C0"/>
                </a:solidFill>
              </a:rPr>
              <a:t>An unknown patient presented to the ER unconsciously, blood analysis was done and the result show that the patient has hypokalemia and hypomagnesemia. While the ECG suggests a heart failing. Which of the following drugs is contraindicated in this case? </a:t>
            </a:r>
          </a:p>
          <a:p>
            <a:pPr marL="1428750" lvl="2" indent="-514350">
              <a:buAutoNum type="alphaUcParenR"/>
            </a:pPr>
            <a:r>
              <a:rPr lang="en-US" sz="2800" dirty="0" smtClean="0"/>
              <a:t>Digoxin.                    B) Spironolactone.                    C) </a:t>
            </a:r>
            <a:r>
              <a:rPr lang="en-US" sz="2800" dirty="0" err="1" smtClean="0"/>
              <a:t>Isosorbite</a:t>
            </a:r>
            <a:r>
              <a:rPr lang="en-US" sz="2800" dirty="0" smtClean="0"/>
              <a:t> </a:t>
            </a:r>
            <a:r>
              <a:rPr lang="en-US" sz="2800" dirty="0" err="1" smtClean="0"/>
              <a:t>dinitrate</a:t>
            </a:r>
            <a:r>
              <a:rPr lang="en-US" sz="2800" dirty="0" smtClean="0"/>
              <a:t>.                    D) Ramipril.</a:t>
            </a:r>
          </a:p>
          <a:p>
            <a:pPr marL="1428750" lvl="2" indent="-514350">
              <a:buAutoNum type="alphaUcParenR"/>
            </a:pPr>
            <a:endParaRPr lang="en-US" sz="2800" dirty="0"/>
          </a:p>
          <a:p>
            <a:pPr marL="514350" indent="-514350">
              <a:buAutoNum type="arabicPeriod"/>
            </a:pPr>
            <a:r>
              <a:rPr lang="en-US" sz="2800" dirty="0" smtClean="0">
                <a:solidFill>
                  <a:srgbClr val="0070C0"/>
                </a:solidFill>
              </a:rPr>
              <a:t>Which of the following group of drugs are the 1</a:t>
            </a:r>
            <a:r>
              <a:rPr lang="en-US" sz="2800" baseline="30000" dirty="0" smtClean="0">
                <a:solidFill>
                  <a:srgbClr val="0070C0"/>
                </a:solidFill>
              </a:rPr>
              <a:t>st</a:t>
            </a:r>
            <a:r>
              <a:rPr lang="en-US" sz="2800" dirty="0" smtClean="0">
                <a:solidFill>
                  <a:srgbClr val="0070C0"/>
                </a:solidFill>
              </a:rPr>
              <a:t> line treatment in both hypertension and heart failure? </a:t>
            </a:r>
            <a:endParaRPr lang="en-US" sz="2800" dirty="0">
              <a:solidFill>
                <a:srgbClr val="0070C0"/>
              </a:solidFill>
            </a:endParaRPr>
          </a:p>
          <a:p>
            <a:pPr lvl="2"/>
            <a:r>
              <a:rPr lang="en-US" sz="2800" dirty="0" smtClean="0"/>
              <a:t>A) ACE inhibitor.                    B) Diuretics.                    C) Cardiac glycosides.                     </a:t>
            </a:r>
            <a:r>
              <a:rPr lang="en-US" sz="2800" dirty="0" smtClean="0"/>
              <a:t>D)Both A &amp; B.</a:t>
            </a:r>
            <a:endParaRPr lang="en-US" sz="2800" dirty="0" smtClean="0"/>
          </a:p>
        </p:txBody>
      </p:sp>
      <p:sp>
        <p:nvSpPr>
          <p:cNvPr id="4" name="مستطيل مستدير الزوايا 3"/>
          <p:cNvSpPr/>
          <p:nvPr/>
        </p:nvSpPr>
        <p:spPr>
          <a:xfrm rot="10800000">
            <a:off x="22598742" y="10189029"/>
            <a:ext cx="988809" cy="156866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600" dirty="0" smtClean="0">
                <a:solidFill>
                  <a:schemeClr val="bg1">
                    <a:lumMod val="50000"/>
                  </a:schemeClr>
                </a:solidFill>
                <a:sym typeface="Wingdings"/>
              </a:rPr>
              <a:t>Answers</a:t>
            </a:r>
          </a:p>
          <a:p>
            <a:pPr algn="ctr"/>
            <a:r>
              <a:rPr lang="en-US" sz="1600" dirty="0" smtClean="0">
                <a:solidFill>
                  <a:schemeClr val="bg1">
                    <a:lumMod val="50000"/>
                  </a:schemeClr>
                </a:solidFill>
                <a:sym typeface="Wingdings"/>
              </a:rPr>
              <a:t>1:C</a:t>
            </a:r>
          </a:p>
          <a:p>
            <a:pPr algn="ctr"/>
            <a:r>
              <a:rPr lang="en-US" sz="1600" dirty="0" smtClean="0">
                <a:solidFill>
                  <a:schemeClr val="bg1">
                    <a:lumMod val="50000"/>
                  </a:schemeClr>
                </a:solidFill>
                <a:sym typeface="Wingdings"/>
              </a:rPr>
              <a:t>2:D</a:t>
            </a:r>
          </a:p>
          <a:p>
            <a:pPr algn="ctr"/>
            <a:r>
              <a:rPr lang="en-US" sz="1600" dirty="0" smtClean="0">
                <a:solidFill>
                  <a:schemeClr val="bg1">
                    <a:lumMod val="50000"/>
                  </a:schemeClr>
                </a:solidFill>
                <a:sym typeface="Wingdings"/>
              </a:rPr>
              <a:t>3:B</a:t>
            </a:r>
          </a:p>
          <a:p>
            <a:pPr algn="ctr"/>
            <a:r>
              <a:rPr lang="en-US" sz="1600" dirty="0" smtClean="0">
                <a:solidFill>
                  <a:schemeClr val="bg1">
                    <a:lumMod val="50000"/>
                  </a:schemeClr>
                </a:solidFill>
                <a:sym typeface="Wingdings"/>
              </a:rPr>
              <a:t>4:A</a:t>
            </a:r>
          </a:p>
          <a:p>
            <a:pPr algn="ctr"/>
            <a:r>
              <a:rPr lang="en-US" sz="1600" dirty="0" smtClean="0">
                <a:solidFill>
                  <a:schemeClr val="bg1">
                    <a:lumMod val="50000"/>
                  </a:schemeClr>
                </a:solidFill>
                <a:sym typeface="Wingdings"/>
              </a:rPr>
              <a:t>5:D</a:t>
            </a:r>
            <a:endParaRPr lang="en-US" sz="1600" dirty="0">
              <a:solidFill>
                <a:schemeClr val="bg1">
                  <a:lumMod val="50000"/>
                </a:schemeClr>
              </a:solidFill>
              <a:sym typeface="Wingdings"/>
            </a:endParaRPr>
          </a:p>
        </p:txBody>
      </p:sp>
    </p:spTree>
    <p:extLst>
      <p:ext uri="{BB962C8B-B14F-4D97-AF65-F5344CB8AC3E}">
        <p14:creationId xmlns:p14="http://schemas.microsoft.com/office/powerpoint/2010/main" val="42207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83771"/>
            <a:ext cx="23766463" cy="646331"/>
          </a:xfrm>
          <a:prstGeom prst="rect">
            <a:avLst/>
          </a:prstGeom>
          <a:noFill/>
        </p:spPr>
        <p:txBody>
          <a:bodyPr wrap="square" rtlCol="0">
            <a:spAutoFit/>
          </a:bodyPr>
          <a:lstStyle/>
          <a:p>
            <a:pPr algn="ctr"/>
            <a:r>
              <a:rPr lang="en-US" sz="3600" dirty="0" smtClean="0">
                <a:solidFill>
                  <a:srgbClr val="0070C0"/>
                </a:solidFill>
              </a:rPr>
              <a:t>MCQs</a:t>
            </a:r>
            <a:endParaRPr lang="en-US" sz="3600" dirty="0">
              <a:solidFill>
                <a:srgbClr val="0070C0"/>
              </a:solidFill>
            </a:endParaRPr>
          </a:p>
        </p:txBody>
      </p:sp>
      <p:sp>
        <p:nvSpPr>
          <p:cNvPr id="4" name="TextBox 3"/>
          <p:cNvSpPr txBox="1"/>
          <p:nvPr/>
        </p:nvSpPr>
        <p:spPr>
          <a:xfrm>
            <a:off x="466294" y="2194561"/>
            <a:ext cx="22833874" cy="7848302"/>
          </a:xfrm>
          <a:prstGeom prst="rect">
            <a:avLst/>
          </a:prstGeom>
          <a:noFill/>
        </p:spPr>
        <p:txBody>
          <a:bodyPr wrap="square" rtlCol="0">
            <a:spAutoFit/>
          </a:bodyPr>
          <a:lstStyle/>
          <a:p>
            <a:pPr marL="342900" indent="-342900">
              <a:buFont typeface="+mj-lt"/>
              <a:buAutoNum type="arabicPeriod" startAt="7"/>
            </a:pPr>
            <a:r>
              <a:rPr lang="en-US" sz="2800" dirty="0" smtClean="0">
                <a:solidFill>
                  <a:srgbClr val="0070C0"/>
                </a:solidFill>
              </a:rPr>
              <a:t>A 36-year-old male smoker presented to the ER with sever lower limp edema with difficulty breathing. Which of the following is the drug of choice in this case? </a:t>
            </a:r>
          </a:p>
          <a:p>
            <a:pPr marL="1428750" lvl="2" indent="-514350">
              <a:buAutoNum type="alphaUcParenR"/>
            </a:pPr>
            <a:r>
              <a:rPr lang="en-US" sz="2800" dirty="0" err="1" smtClean="0"/>
              <a:t>Chlorothiazide</a:t>
            </a:r>
            <a:r>
              <a:rPr lang="en-US" sz="2800" dirty="0" smtClean="0"/>
              <a:t>.                    B) Captopril.                    C) Prazosin.                     D) sodium nitroprusside. </a:t>
            </a:r>
          </a:p>
          <a:p>
            <a:pPr marL="1428750" lvl="2" indent="-514350">
              <a:buAutoNum type="alphaUcParenR"/>
            </a:pPr>
            <a:endParaRPr lang="en-US" sz="2800" dirty="0">
              <a:solidFill>
                <a:srgbClr val="0070C0"/>
              </a:solidFill>
            </a:endParaRPr>
          </a:p>
          <a:p>
            <a:pPr marL="514350" indent="-514350">
              <a:buAutoNum type="arabicPeriod" startAt="7"/>
            </a:pPr>
            <a:r>
              <a:rPr lang="en-US" sz="2800" dirty="0" smtClean="0">
                <a:solidFill>
                  <a:srgbClr val="0070C0"/>
                </a:solidFill>
              </a:rPr>
              <a:t>Which of the following drugs act by blocking Na/K ATPase thus increasing cardiac muscle contractility?</a:t>
            </a:r>
          </a:p>
          <a:p>
            <a:pPr marL="1428750" lvl="2" indent="-514350">
              <a:buAutoNum type="alphaUcParenR"/>
            </a:pPr>
            <a:r>
              <a:rPr lang="en-US" sz="2800" dirty="0" err="1" smtClean="0"/>
              <a:t>Dobutamine</a:t>
            </a:r>
            <a:r>
              <a:rPr lang="en-US" sz="2800" dirty="0" smtClean="0"/>
              <a:t>.                   B) </a:t>
            </a:r>
            <a:r>
              <a:rPr lang="en-US" sz="2800" dirty="0" err="1"/>
              <a:t>M</a:t>
            </a:r>
            <a:r>
              <a:rPr lang="en-US" sz="2800" dirty="0" err="1" smtClean="0"/>
              <a:t>ilrinone</a:t>
            </a:r>
            <a:r>
              <a:rPr lang="en-US" sz="2800" dirty="0" smtClean="0"/>
              <a:t>.                    C) Digoxin.                     D) Hydralazine. </a:t>
            </a:r>
          </a:p>
          <a:p>
            <a:pPr marL="514350" indent="-514350">
              <a:buAutoNum type="arabicPeriod" startAt="7"/>
            </a:pPr>
            <a:endParaRPr lang="en-US" sz="2800" dirty="0">
              <a:solidFill>
                <a:srgbClr val="0070C0"/>
              </a:solidFill>
            </a:endParaRPr>
          </a:p>
          <a:p>
            <a:pPr marL="514350" indent="-514350">
              <a:buAutoNum type="arabicPeriod" startAt="7"/>
            </a:pPr>
            <a:r>
              <a:rPr lang="en-US" sz="2800" dirty="0" smtClean="0">
                <a:solidFill>
                  <a:srgbClr val="0070C0"/>
                </a:solidFill>
              </a:rPr>
              <a:t>A patient has been diagnosed with heart failure two months ago in public hospital, he didn’t like the way they act with him so he decided to go to a private hospital. He described to the consultant there that the drug was prescribed to him to inhibit vascular remodeling but he could remember its name. which of the following is the drug that has been prescribed to the patient in the public hospital? </a:t>
            </a:r>
          </a:p>
          <a:p>
            <a:pPr marL="1428750" lvl="2" indent="-514350">
              <a:buAutoNum type="alphaUcParenR"/>
            </a:pPr>
            <a:r>
              <a:rPr lang="en-US" sz="2800" dirty="0" smtClean="0"/>
              <a:t>Digoxin.                    B) Losartan.                    C) Hydralazine.                    D) </a:t>
            </a:r>
            <a:r>
              <a:rPr lang="en-US" sz="2800" dirty="0" err="1"/>
              <a:t>E</a:t>
            </a:r>
            <a:r>
              <a:rPr lang="en-US" sz="2800" dirty="0" err="1" smtClean="0"/>
              <a:t>nalapril</a:t>
            </a:r>
            <a:r>
              <a:rPr lang="en-US" sz="2800" dirty="0" smtClean="0"/>
              <a:t>. </a:t>
            </a:r>
          </a:p>
          <a:p>
            <a:pPr marL="1428750" lvl="2" indent="-514350">
              <a:buAutoNum type="alphaUcParenR"/>
            </a:pPr>
            <a:endParaRPr lang="en-US" sz="2800" dirty="0"/>
          </a:p>
          <a:p>
            <a:pPr marL="514350" indent="-514350">
              <a:buAutoNum type="arabicPeriod" startAt="7"/>
            </a:pPr>
            <a:r>
              <a:rPr lang="en-US" sz="2800" dirty="0" smtClean="0">
                <a:solidFill>
                  <a:srgbClr val="0070C0"/>
                </a:solidFill>
              </a:rPr>
              <a:t>Which one of the following could cause heart failure? </a:t>
            </a:r>
          </a:p>
          <a:p>
            <a:pPr marL="1428750" lvl="2" indent="-514350">
              <a:buAutoNum type="alphaUcParenR"/>
            </a:pPr>
            <a:r>
              <a:rPr lang="en-US" sz="2800" dirty="0" smtClean="0"/>
              <a:t>Increase work load in exercising.                    B) Uncontrolled hypertension.                    C) Pregnancy.                     </a:t>
            </a:r>
          </a:p>
          <a:p>
            <a:pPr lvl="2"/>
            <a:r>
              <a:rPr lang="en-US" sz="2800" dirty="0" smtClean="0"/>
              <a:t>D) Old male with a well controlled diabetes.</a:t>
            </a:r>
          </a:p>
          <a:p>
            <a:pPr marL="514350" indent="-514350">
              <a:buFont typeface="+mj-lt"/>
              <a:buAutoNum type="arabicPeriod" startAt="7"/>
            </a:pPr>
            <a:endParaRPr lang="en-US" sz="2800" dirty="0">
              <a:solidFill>
                <a:srgbClr val="0070C0"/>
              </a:solidFill>
            </a:endParaRPr>
          </a:p>
          <a:p>
            <a:pPr marL="514350" indent="-514350">
              <a:buFont typeface="+mj-lt"/>
              <a:buAutoNum type="arabicPeriod" startAt="7"/>
            </a:pPr>
            <a:r>
              <a:rPr lang="en-US" sz="2800" dirty="0" smtClean="0">
                <a:solidFill>
                  <a:srgbClr val="0070C0"/>
                </a:solidFill>
              </a:rPr>
              <a:t>Which one of the following drugs has a potassium sparing effect?</a:t>
            </a:r>
            <a:endParaRPr lang="en-US" sz="2800" dirty="0" smtClean="0"/>
          </a:p>
          <a:p>
            <a:pPr lvl="2"/>
            <a:r>
              <a:rPr lang="en-US" sz="2800" dirty="0" smtClean="0"/>
              <a:t>A) Spironolactone.                    B) Digoxin.                    C) Furosemide.                    D) Ramipril.</a:t>
            </a:r>
          </a:p>
        </p:txBody>
      </p:sp>
      <p:sp>
        <p:nvSpPr>
          <p:cNvPr id="5" name="مستطيل مستدير الزوايا 3"/>
          <p:cNvSpPr/>
          <p:nvPr/>
        </p:nvSpPr>
        <p:spPr>
          <a:xfrm rot="10800000">
            <a:off x="22520366" y="10042863"/>
            <a:ext cx="1067186" cy="171482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600" dirty="0" smtClean="0">
                <a:solidFill>
                  <a:schemeClr val="bg1">
                    <a:lumMod val="50000"/>
                  </a:schemeClr>
                </a:solidFill>
                <a:sym typeface="Wingdings"/>
              </a:rPr>
              <a:t>Answers</a:t>
            </a:r>
          </a:p>
          <a:p>
            <a:pPr algn="ctr"/>
            <a:r>
              <a:rPr lang="en-US" sz="1600" dirty="0" smtClean="0">
                <a:solidFill>
                  <a:schemeClr val="bg1">
                    <a:lumMod val="50000"/>
                  </a:schemeClr>
                </a:solidFill>
                <a:sym typeface="Wingdings"/>
              </a:rPr>
              <a:t>7:A</a:t>
            </a:r>
          </a:p>
          <a:p>
            <a:pPr algn="ctr"/>
            <a:r>
              <a:rPr lang="en-US" sz="1600" dirty="0" smtClean="0">
                <a:solidFill>
                  <a:schemeClr val="bg1">
                    <a:lumMod val="50000"/>
                  </a:schemeClr>
                </a:solidFill>
                <a:sym typeface="Wingdings"/>
              </a:rPr>
              <a:t>8:C</a:t>
            </a:r>
          </a:p>
          <a:p>
            <a:pPr algn="ctr"/>
            <a:r>
              <a:rPr lang="en-US" sz="1600" dirty="0" smtClean="0">
                <a:solidFill>
                  <a:schemeClr val="bg1">
                    <a:lumMod val="50000"/>
                  </a:schemeClr>
                </a:solidFill>
                <a:sym typeface="Wingdings"/>
              </a:rPr>
              <a:t>9:D</a:t>
            </a:r>
            <a:endParaRPr lang="en-US" sz="1600" dirty="0" smtClean="0">
              <a:solidFill>
                <a:schemeClr val="bg1">
                  <a:lumMod val="50000"/>
                </a:schemeClr>
              </a:solidFill>
              <a:sym typeface="Wingdings"/>
            </a:endParaRPr>
          </a:p>
          <a:p>
            <a:pPr algn="ctr"/>
            <a:r>
              <a:rPr lang="en-US" sz="1600" dirty="0" smtClean="0">
                <a:solidFill>
                  <a:schemeClr val="bg1">
                    <a:lumMod val="50000"/>
                  </a:schemeClr>
                </a:solidFill>
                <a:sym typeface="Wingdings"/>
              </a:rPr>
              <a:t>10:B</a:t>
            </a:r>
          </a:p>
          <a:p>
            <a:pPr algn="ctr"/>
            <a:r>
              <a:rPr lang="en-US" sz="1600" dirty="0" smtClean="0">
                <a:solidFill>
                  <a:schemeClr val="bg1">
                    <a:lumMod val="50000"/>
                  </a:schemeClr>
                </a:solidFill>
                <a:sym typeface="Wingdings"/>
              </a:rPr>
              <a:t>11:A</a:t>
            </a:r>
          </a:p>
        </p:txBody>
      </p:sp>
    </p:spTree>
    <p:extLst>
      <p:ext uri="{BB962C8B-B14F-4D97-AF65-F5344CB8AC3E}">
        <p14:creationId xmlns:p14="http://schemas.microsoft.com/office/powerpoint/2010/main" val="75457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1" y="600891"/>
            <a:ext cx="22520366" cy="1569660"/>
          </a:xfrm>
          <a:prstGeom prst="rect">
            <a:avLst/>
          </a:prstGeom>
          <a:noFill/>
        </p:spPr>
        <p:txBody>
          <a:bodyPr wrap="square" rtlCol="0">
            <a:spAutoFit/>
          </a:bodyPr>
          <a:lstStyle/>
          <a:p>
            <a:pPr marL="0" algn="l" defTabSz="457200" rtl="0" eaLnBrk="1" latinLnBrk="0" hangingPunct="1"/>
            <a:r>
              <a:rPr lang="en-US" sz="3200" dirty="0" smtClean="0"/>
              <a:t>A 58-year-old male with a history of hypertension and diabetes mellitus. Came to the ER complaining of an ankle edema, while taking history the patient is quite stable with a little dyspnea that increases with activity. The ECG suggested mild CHF. The doctor decided to give him a drug that is going to help him with the edema and of course with the heart failure.</a:t>
            </a:r>
          </a:p>
        </p:txBody>
      </p:sp>
      <p:sp>
        <p:nvSpPr>
          <p:cNvPr id="3" name="TextBox 2"/>
          <p:cNvSpPr txBox="1"/>
          <p:nvPr/>
        </p:nvSpPr>
        <p:spPr>
          <a:xfrm>
            <a:off x="783771" y="4362995"/>
            <a:ext cx="22520366" cy="3816429"/>
          </a:xfrm>
          <a:prstGeom prst="rect">
            <a:avLst/>
          </a:prstGeom>
          <a:noFill/>
        </p:spPr>
        <p:txBody>
          <a:bodyPr wrap="square" rtlCol="0">
            <a:spAutoFit/>
          </a:bodyPr>
          <a:lstStyle/>
          <a:p>
            <a:r>
              <a:rPr lang="en-US" sz="3200" dirty="0" smtClean="0">
                <a:solidFill>
                  <a:srgbClr val="0070C0"/>
                </a:solidFill>
              </a:rPr>
              <a:t>Q1: Name the drug used in this case. </a:t>
            </a:r>
          </a:p>
          <a:p>
            <a:pPr lvl="2"/>
            <a:r>
              <a:rPr lang="en-US" sz="1200" dirty="0" err="1" smtClean="0">
                <a:solidFill>
                  <a:schemeClr val="bg1">
                    <a:lumMod val="50000"/>
                  </a:schemeClr>
                </a:solidFill>
              </a:rPr>
              <a:t>Chlorothiazide</a:t>
            </a:r>
            <a:r>
              <a:rPr lang="en-US" sz="1200" dirty="0" smtClean="0">
                <a:solidFill>
                  <a:schemeClr val="bg1">
                    <a:lumMod val="50000"/>
                  </a:schemeClr>
                </a:solidFill>
              </a:rPr>
              <a:t>. </a:t>
            </a:r>
          </a:p>
          <a:p>
            <a:pPr lvl="2"/>
            <a:endParaRPr lang="en-US" dirty="0">
              <a:solidFill>
                <a:srgbClr val="0070C0"/>
              </a:solidFill>
            </a:endParaRPr>
          </a:p>
          <a:p>
            <a:r>
              <a:rPr lang="en-US" sz="3200" dirty="0" smtClean="0">
                <a:solidFill>
                  <a:srgbClr val="0070C0"/>
                </a:solidFill>
              </a:rPr>
              <a:t>Q2: What is the mechanism of action of this drug? </a:t>
            </a:r>
          </a:p>
          <a:p>
            <a:pPr lvl="2"/>
            <a:r>
              <a:rPr lang="en-US" sz="1200" dirty="0" smtClean="0">
                <a:solidFill>
                  <a:schemeClr val="bg1">
                    <a:lumMod val="50000"/>
                  </a:schemeClr>
                </a:solidFill>
              </a:rPr>
              <a:t>It a diuretic drug used to decrease preload by decreasing salt and water retention so decreased work load by the however, increasing cardiac performance.</a:t>
            </a:r>
          </a:p>
          <a:p>
            <a:pPr lvl="2"/>
            <a:endParaRPr lang="en-US" dirty="0"/>
          </a:p>
          <a:p>
            <a:r>
              <a:rPr lang="en-US" sz="3200" dirty="0" smtClean="0">
                <a:solidFill>
                  <a:srgbClr val="0070C0"/>
                </a:solidFill>
              </a:rPr>
              <a:t>Q3: Why do think the doctor chose this drug? </a:t>
            </a:r>
          </a:p>
          <a:p>
            <a:pPr lvl="2"/>
            <a:r>
              <a:rPr lang="en-US" sz="1200" dirty="0" smtClean="0">
                <a:solidFill>
                  <a:schemeClr val="bg1">
                    <a:lumMod val="50000"/>
                  </a:schemeClr>
                </a:solidFill>
              </a:rPr>
              <a:t>Because the patient had mild congestive Heart failure associated with edema, this drug is a diuretic that is going to decrease the edema and also to decrease the preload of the heart. </a:t>
            </a:r>
          </a:p>
          <a:p>
            <a:pPr lvl="2"/>
            <a:r>
              <a:rPr lang="en-US" sz="1200" dirty="0" smtClean="0">
                <a:solidFill>
                  <a:schemeClr val="bg1">
                    <a:lumMod val="50000"/>
                  </a:schemeClr>
                </a:solidFill>
              </a:rPr>
              <a:t>Also this drug is a 1</a:t>
            </a:r>
            <a:r>
              <a:rPr lang="en-US" sz="1200" baseline="30000" dirty="0" smtClean="0">
                <a:solidFill>
                  <a:schemeClr val="bg1">
                    <a:lumMod val="50000"/>
                  </a:schemeClr>
                </a:solidFill>
              </a:rPr>
              <a:t>st</a:t>
            </a:r>
            <a:r>
              <a:rPr lang="en-US" sz="1200" dirty="0" smtClean="0">
                <a:solidFill>
                  <a:schemeClr val="bg1">
                    <a:lumMod val="50000"/>
                  </a:schemeClr>
                </a:solidFill>
              </a:rPr>
              <a:t> line treatment.</a:t>
            </a:r>
          </a:p>
          <a:p>
            <a:pPr lvl="2"/>
            <a:endParaRPr lang="en-US" dirty="0"/>
          </a:p>
          <a:p>
            <a:r>
              <a:rPr lang="en-US" sz="3200" dirty="0" smtClean="0">
                <a:solidFill>
                  <a:srgbClr val="0070C0"/>
                </a:solidFill>
              </a:rPr>
              <a:t>Q4: What is the pathophysiology of the edema in patient with heart failure associated with hypertension? </a:t>
            </a:r>
          </a:p>
          <a:p>
            <a:pPr lvl="2"/>
            <a:r>
              <a:rPr lang="en-US" sz="1200" dirty="0" smtClean="0">
                <a:solidFill>
                  <a:schemeClr val="bg1">
                    <a:lumMod val="50000"/>
                  </a:schemeClr>
                </a:solidFill>
              </a:rPr>
              <a:t>Hypertension increases the work load of the heart by increasing preload and after load. However, when the heart gets tired and stop pumping the blood as before, stasis of the blood is going to take place especially in peripheral organs like lower limp in general and that will help the fluid in the blood vessels to leak out.</a:t>
            </a:r>
          </a:p>
        </p:txBody>
      </p:sp>
    </p:spTree>
    <p:extLst>
      <p:ext uri="{BB962C8B-B14F-4D97-AF65-F5344CB8AC3E}">
        <p14:creationId xmlns:p14="http://schemas.microsoft.com/office/powerpoint/2010/main" val="130268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212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1386</Words>
  <Application>Microsoft Macintosh PowerPoint</Application>
  <PresentationFormat>مخصص</PresentationFormat>
  <Paragraphs>189</Paragraphs>
  <Slides>8</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Arial Narrow</vt:lpstr>
      <vt:lpstr>Calibri</vt:lpstr>
      <vt:lpstr>Calibri Light</vt:lpstr>
      <vt:lpstr>Wingdings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روان القحطاني</cp:lastModifiedBy>
  <cp:revision>78</cp:revision>
  <dcterms:created xsi:type="dcterms:W3CDTF">2016-12-17T14:42:51Z</dcterms:created>
  <dcterms:modified xsi:type="dcterms:W3CDTF">2017-04-18T16:29:02Z</dcterms:modified>
</cp:coreProperties>
</file>