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9"/>
  </p:notesMasterIdLst>
  <p:sldIdLst>
    <p:sldId id="256" r:id="rId2"/>
    <p:sldId id="262" r:id="rId3"/>
    <p:sldId id="263" r:id="rId4"/>
    <p:sldId id="270" r:id="rId5"/>
    <p:sldId id="264" r:id="rId6"/>
    <p:sldId id="265" r:id="rId7"/>
    <p:sldId id="258" r:id="rId8"/>
  </p:sldIdLst>
  <p:sldSz cx="23766463" cy="13368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CA8"/>
    <a:srgbClr val="3871AA"/>
    <a:srgbClr val="9B261F"/>
    <a:srgbClr val="9A2720"/>
    <a:srgbClr val="2E6AA6"/>
    <a:srgbClr val="5787B7"/>
    <a:srgbClr val="A6A6A6"/>
    <a:srgbClr val="00B050"/>
    <a:srgbClr val="B7635E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51" autoAdjust="0"/>
    <p:restoredTop sz="94660"/>
  </p:normalViewPr>
  <p:slideViewPr>
    <p:cSldViewPr snapToGrid="0">
      <p:cViewPr varScale="1">
        <p:scale>
          <a:sx n="49" d="100"/>
          <a:sy n="49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C1E83-16B5-F94C-BA74-B0764DB0FFC8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D71F9-0FAD-AB40-9334-9A3E7FFE2916}">
      <dgm:prSet phldrT="[Text]"/>
      <dgm:spPr/>
      <dgm:t>
        <a:bodyPr/>
        <a:lstStyle/>
        <a:p>
          <a:r>
            <a:rPr lang="en-US" dirty="0" smtClean="0"/>
            <a:t>Types of thrombolytic agents</a:t>
          </a:r>
          <a:endParaRPr lang="en-US" dirty="0"/>
        </a:p>
      </dgm:t>
    </dgm:pt>
    <dgm:pt modelId="{83BC306B-94F9-7D47-9068-BC9F5E7AF6E4}" type="parTrans" cxnId="{4A3EC87F-3832-7F42-B825-E2982C466DDA}">
      <dgm:prSet/>
      <dgm:spPr/>
      <dgm:t>
        <a:bodyPr/>
        <a:lstStyle/>
        <a:p>
          <a:endParaRPr lang="en-US"/>
        </a:p>
      </dgm:t>
    </dgm:pt>
    <dgm:pt modelId="{7D9C71E6-D015-3D4A-AC47-42E7F1434BFD}" type="sibTrans" cxnId="{4A3EC87F-3832-7F42-B825-E2982C466DDA}">
      <dgm:prSet/>
      <dgm:spPr/>
      <dgm:t>
        <a:bodyPr/>
        <a:lstStyle/>
        <a:p>
          <a:endParaRPr lang="en-US"/>
        </a:p>
      </dgm:t>
    </dgm:pt>
    <dgm:pt modelId="{54A88C50-3BB1-5447-8702-EE339F43B54F}">
      <dgm:prSet phldrT="[Text]"/>
      <dgm:spPr/>
      <dgm:t>
        <a:bodyPr/>
        <a:lstStyle/>
        <a:p>
          <a:r>
            <a:rPr lang="en-US" dirty="0" smtClean="0"/>
            <a:t>Fibrin specific</a:t>
          </a:r>
          <a:endParaRPr lang="en-US" dirty="0"/>
        </a:p>
      </dgm:t>
    </dgm:pt>
    <dgm:pt modelId="{A5847CC9-7A6C-7340-BAEF-291D4885ED69}" type="parTrans" cxnId="{5398CC67-4C4F-BB43-ABDF-33F73C3397F1}">
      <dgm:prSet/>
      <dgm:spPr/>
      <dgm:t>
        <a:bodyPr/>
        <a:lstStyle/>
        <a:p>
          <a:endParaRPr lang="en-US"/>
        </a:p>
      </dgm:t>
    </dgm:pt>
    <dgm:pt modelId="{624AFFD5-3666-1B41-AD86-D2386805ED04}" type="sibTrans" cxnId="{5398CC67-4C4F-BB43-ABDF-33F73C3397F1}">
      <dgm:prSet/>
      <dgm:spPr/>
      <dgm:t>
        <a:bodyPr/>
        <a:lstStyle/>
        <a:p>
          <a:endParaRPr lang="en-US"/>
        </a:p>
      </dgm:t>
    </dgm:pt>
    <dgm:pt modelId="{28AE2373-7C95-AB48-9B55-9F34D7CB4979}">
      <dgm:prSet phldrT="[Text]"/>
      <dgm:spPr/>
      <dgm:t>
        <a:bodyPr/>
        <a:lstStyle/>
        <a:p>
          <a:r>
            <a:rPr lang="en-US" dirty="0" smtClean="0"/>
            <a:t>Non-fibrin specific</a:t>
          </a:r>
          <a:endParaRPr lang="en-US" dirty="0"/>
        </a:p>
      </dgm:t>
    </dgm:pt>
    <dgm:pt modelId="{BDDB098B-8862-EA43-9428-16B40A56B052}" type="parTrans" cxnId="{422D5B8A-ADE7-C94B-A1D6-DD4DE792F67E}">
      <dgm:prSet/>
      <dgm:spPr/>
      <dgm:t>
        <a:bodyPr/>
        <a:lstStyle/>
        <a:p>
          <a:endParaRPr lang="en-US"/>
        </a:p>
      </dgm:t>
    </dgm:pt>
    <dgm:pt modelId="{A2013DDB-7325-2347-AAB6-F65D78036D93}" type="sibTrans" cxnId="{422D5B8A-ADE7-C94B-A1D6-DD4DE792F67E}">
      <dgm:prSet/>
      <dgm:spPr/>
      <dgm:t>
        <a:bodyPr/>
        <a:lstStyle/>
        <a:p>
          <a:pPr rtl="0"/>
          <a:endParaRPr lang="en-US"/>
        </a:p>
      </dgm:t>
    </dgm:pt>
    <dgm:pt modelId="{10F40D09-E65F-624D-A568-83AE2CDF1BB3}" type="pres">
      <dgm:prSet presAssocID="{36AC1E83-16B5-F94C-BA74-B0764DB0FF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E8F7E8-FC93-BD40-A7F7-EE05FE2461A0}" type="pres">
      <dgm:prSet presAssocID="{EEDD71F9-0FAD-AB40-9334-9A3E7FFE2916}" presName="hierRoot1" presStyleCnt="0">
        <dgm:presLayoutVars>
          <dgm:hierBranch val="init"/>
        </dgm:presLayoutVars>
      </dgm:prSet>
      <dgm:spPr/>
    </dgm:pt>
    <dgm:pt modelId="{681FBCD3-5BBF-4B45-9DC4-FE91A22E0A2D}" type="pres">
      <dgm:prSet presAssocID="{EEDD71F9-0FAD-AB40-9334-9A3E7FFE2916}" presName="rootComposite1" presStyleCnt="0"/>
      <dgm:spPr/>
    </dgm:pt>
    <dgm:pt modelId="{04CCD040-DF45-BD43-816E-F173AB713DF2}" type="pres">
      <dgm:prSet presAssocID="{EEDD71F9-0FAD-AB40-9334-9A3E7FFE291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2C68F-162F-FD4D-B771-2452667CAE16}" type="pres">
      <dgm:prSet presAssocID="{EEDD71F9-0FAD-AB40-9334-9A3E7FFE2916}" presName="rootConnector1" presStyleLbl="node1" presStyleIdx="0" presStyleCnt="0"/>
      <dgm:spPr/>
    </dgm:pt>
    <dgm:pt modelId="{3399AE8B-951F-B84F-AE03-3AC2C7FDD948}" type="pres">
      <dgm:prSet presAssocID="{EEDD71F9-0FAD-AB40-9334-9A3E7FFE2916}" presName="hierChild2" presStyleCnt="0"/>
      <dgm:spPr/>
    </dgm:pt>
    <dgm:pt modelId="{CF238E25-E07C-234D-8702-3CC9DA700EED}" type="pres">
      <dgm:prSet presAssocID="{A5847CC9-7A6C-7340-BAEF-291D4885ED69}" presName="Name37" presStyleLbl="parChTrans1D2" presStyleIdx="0" presStyleCnt="2"/>
      <dgm:spPr/>
    </dgm:pt>
    <dgm:pt modelId="{06767550-91AB-874E-9F7E-CF213EE85383}" type="pres">
      <dgm:prSet presAssocID="{54A88C50-3BB1-5447-8702-EE339F43B54F}" presName="hierRoot2" presStyleCnt="0">
        <dgm:presLayoutVars>
          <dgm:hierBranch val="init"/>
        </dgm:presLayoutVars>
      </dgm:prSet>
      <dgm:spPr/>
    </dgm:pt>
    <dgm:pt modelId="{8635CDF3-41F8-5745-B530-B6E513DB9B0F}" type="pres">
      <dgm:prSet presAssocID="{54A88C50-3BB1-5447-8702-EE339F43B54F}" presName="rootComposite" presStyleCnt="0"/>
      <dgm:spPr/>
    </dgm:pt>
    <dgm:pt modelId="{FEF343BF-076B-9145-A2D2-813BD0ED213F}" type="pres">
      <dgm:prSet presAssocID="{54A88C50-3BB1-5447-8702-EE339F43B54F}" presName="rootText" presStyleLbl="node2" presStyleIdx="0" presStyleCnt="2" custScaleY="55069" custLinFactNeighborX="-18103">
        <dgm:presLayoutVars>
          <dgm:chPref val="3"/>
        </dgm:presLayoutVars>
      </dgm:prSet>
      <dgm:spPr/>
    </dgm:pt>
    <dgm:pt modelId="{524B96B9-B80E-0741-A047-000D4C9A7BC9}" type="pres">
      <dgm:prSet presAssocID="{54A88C50-3BB1-5447-8702-EE339F43B54F}" presName="rootConnector" presStyleLbl="node2" presStyleIdx="0" presStyleCnt="2"/>
      <dgm:spPr/>
    </dgm:pt>
    <dgm:pt modelId="{BC039779-FEE7-564C-8A39-E2157D10FFD4}" type="pres">
      <dgm:prSet presAssocID="{54A88C50-3BB1-5447-8702-EE339F43B54F}" presName="hierChild4" presStyleCnt="0"/>
      <dgm:spPr/>
    </dgm:pt>
    <dgm:pt modelId="{088A0AFB-64FC-F64E-B73E-F80475111875}" type="pres">
      <dgm:prSet presAssocID="{54A88C50-3BB1-5447-8702-EE339F43B54F}" presName="hierChild5" presStyleCnt="0"/>
      <dgm:spPr/>
    </dgm:pt>
    <dgm:pt modelId="{4E8875E5-D372-DA4A-98D5-E4C4E05F548A}" type="pres">
      <dgm:prSet presAssocID="{BDDB098B-8862-EA43-9428-16B40A56B052}" presName="Name37" presStyleLbl="parChTrans1D2" presStyleIdx="1" presStyleCnt="2"/>
      <dgm:spPr/>
    </dgm:pt>
    <dgm:pt modelId="{DACC68A9-332E-7341-9A39-2F773FCCA381}" type="pres">
      <dgm:prSet presAssocID="{28AE2373-7C95-AB48-9B55-9F34D7CB4979}" presName="hierRoot2" presStyleCnt="0">
        <dgm:presLayoutVars>
          <dgm:hierBranch val="init"/>
        </dgm:presLayoutVars>
      </dgm:prSet>
      <dgm:spPr/>
    </dgm:pt>
    <dgm:pt modelId="{7D4A2DC5-0328-E14E-8B69-C805BDA2D029}" type="pres">
      <dgm:prSet presAssocID="{28AE2373-7C95-AB48-9B55-9F34D7CB4979}" presName="rootComposite" presStyleCnt="0"/>
      <dgm:spPr/>
    </dgm:pt>
    <dgm:pt modelId="{83CBD77E-2D18-7B4B-B234-5AC3C838DF72}" type="pres">
      <dgm:prSet presAssocID="{28AE2373-7C95-AB48-9B55-9F34D7CB4979}" presName="rootText" presStyleLbl="node2" presStyleIdx="1" presStyleCnt="2" custScaleY="55465" custLinFactNeighborX="18089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ACC779-82DB-CF4E-A11D-FAA3C919930F}" type="pres">
      <dgm:prSet presAssocID="{28AE2373-7C95-AB48-9B55-9F34D7CB4979}" presName="rootConnector" presStyleLbl="node2" presStyleIdx="1" presStyleCnt="2"/>
      <dgm:spPr/>
    </dgm:pt>
    <dgm:pt modelId="{140D2759-50CE-9245-AB24-7A6A58D6DD9D}" type="pres">
      <dgm:prSet presAssocID="{28AE2373-7C95-AB48-9B55-9F34D7CB4979}" presName="hierChild4" presStyleCnt="0"/>
      <dgm:spPr/>
    </dgm:pt>
    <dgm:pt modelId="{AB421CA5-580F-E849-93BE-2DD6F8BBF235}" type="pres">
      <dgm:prSet presAssocID="{28AE2373-7C95-AB48-9B55-9F34D7CB4979}" presName="hierChild5" presStyleCnt="0"/>
      <dgm:spPr/>
    </dgm:pt>
    <dgm:pt modelId="{C7097C5F-EE17-F24F-83A2-495BFAED7EBF}" type="pres">
      <dgm:prSet presAssocID="{EEDD71F9-0FAD-AB40-9334-9A3E7FFE2916}" presName="hierChild3" presStyleCnt="0"/>
      <dgm:spPr/>
    </dgm:pt>
  </dgm:ptLst>
  <dgm:cxnLst>
    <dgm:cxn modelId="{422D5B8A-ADE7-C94B-A1D6-DD4DE792F67E}" srcId="{EEDD71F9-0FAD-AB40-9334-9A3E7FFE2916}" destId="{28AE2373-7C95-AB48-9B55-9F34D7CB4979}" srcOrd="1" destOrd="0" parTransId="{BDDB098B-8862-EA43-9428-16B40A56B052}" sibTransId="{A2013DDB-7325-2347-AAB6-F65D78036D93}"/>
    <dgm:cxn modelId="{63EBBC80-7E4C-574E-BD72-A24EBBB18531}" type="presOf" srcId="{BDDB098B-8862-EA43-9428-16B40A56B052}" destId="{4E8875E5-D372-DA4A-98D5-E4C4E05F548A}" srcOrd="0" destOrd="0" presId="urn:microsoft.com/office/officeart/2005/8/layout/orgChart1"/>
    <dgm:cxn modelId="{B0F1BA96-CEE3-BD4F-813D-8BD5154D7394}" type="presOf" srcId="{A5847CC9-7A6C-7340-BAEF-291D4885ED69}" destId="{CF238E25-E07C-234D-8702-3CC9DA700EED}" srcOrd="0" destOrd="0" presId="urn:microsoft.com/office/officeart/2005/8/layout/orgChart1"/>
    <dgm:cxn modelId="{4A3EC87F-3832-7F42-B825-E2982C466DDA}" srcId="{36AC1E83-16B5-F94C-BA74-B0764DB0FFC8}" destId="{EEDD71F9-0FAD-AB40-9334-9A3E7FFE2916}" srcOrd="0" destOrd="0" parTransId="{83BC306B-94F9-7D47-9068-BC9F5E7AF6E4}" sibTransId="{7D9C71E6-D015-3D4A-AC47-42E7F1434BFD}"/>
    <dgm:cxn modelId="{F7531DD5-02EA-0C4C-A02D-09831BCEF49A}" type="presOf" srcId="{EEDD71F9-0FAD-AB40-9334-9A3E7FFE2916}" destId="{04CCD040-DF45-BD43-816E-F173AB713DF2}" srcOrd="0" destOrd="0" presId="urn:microsoft.com/office/officeart/2005/8/layout/orgChart1"/>
    <dgm:cxn modelId="{9AAD2031-DD1C-6540-A82E-D797FD969F30}" type="presOf" srcId="{54A88C50-3BB1-5447-8702-EE339F43B54F}" destId="{FEF343BF-076B-9145-A2D2-813BD0ED213F}" srcOrd="0" destOrd="0" presId="urn:microsoft.com/office/officeart/2005/8/layout/orgChart1"/>
    <dgm:cxn modelId="{F578EF60-6BD0-4A45-9100-955FD9ED43C9}" type="presOf" srcId="{28AE2373-7C95-AB48-9B55-9F34D7CB4979}" destId="{83CBD77E-2D18-7B4B-B234-5AC3C838DF72}" srcOrd="0" destOrd="0" presId="urn:microsoft.com/office/officeart/2005/8/layout/orgChart1"/>
    <dgm:cxn modelId="{113701B0-16EF-FC40-9AC4-5DD9C41A0F54}" type="presOf" srcId="{EEDD71F9-0FAD-AB40-9334-9A3E7FFE2916}" destId="{AA32C68F-162F-FD4D-B771-2452667CAE16}" srcOrd="1" destOrd="0" presId="urn:microsoft.com/office/officeart/2005/8/layout/orgChart1"/>
    <dgm:cxn modelId="{19BA16EE-B7B3-BB44-8ED4-753E35F9030D}" type="presOf" srcId="{36AC1E83-16B5-F94C-BA74-B0764DB0FFC8}" destId="{10F40D09-E65F-624D-A568-83AE2CDF1BB3}" srcOrd="0" destOrd="0" presId="urn:microsoft.com/office/officeart/2005/8/layout/orgChart1"/>
    <dgm:cxn modelId="{5398CC67-4C4F-BB43-ABDF-33F73C3397F1}" srcId="{EEDD71F9-0FAD-AB40-9334-9A3E7FFE2916}" destId="{54A88C50-3BB1-5447-8702-EE339F43B54F}" srcOrd="0" destOrd="0" parTransId="{A5847CC9-7A6C-7340-BAEF-291D4885ED69}" sibTransId="{624AFFD5-3666-1B41-AD86-D2386805ED04}"/>
    <dgm:cxn modelId="{F267F610-4C80-D84F-AE9C-952D67668562}" type="presOf" srcId="{54A88C50-3BB1-5447-8702-EE339F43B54F}" destId="{524B96B9-B80E-0741-A047-000D4C9A7BC9}" srcOrd="1" destOrd="0" presId="urn:microsoft.com/office/officeart/2005/8/layout/orgChart1"/>
    <dgm:cxn modelId="{B10AF687-B304-354A-955D-493D411D9DDC}" type="presOf" srcId="{28AE2373-7C95-AB48-9B55-9F34D7CB4979}" destId="{8BACC779-82DB-CF4E-A11D-FAA3C919930F}" srcOrd="1" destOrd="0" presId="urn:microsoft.com/office/officeart/2005/8/layout/orgChart1"/>
    <dgm:cxn modelId="{84304302-B4AA-5C47-8067-D1C29644D23D}" type="presParOf" srcId="{10F40D09-E65F-624D-A568-83AE2CDF1BB3}" destId="{EEE8F7E8-FC93-BD40-A7F7-EE05FE2461A0}" srcOrd="0" destOrd="0" presId="urn:microsoft.com/office/officeart/2005/8/layout/orgChart1"/>
    <dgm:cxn modelId="{7EAB4979-6194-9443-A72E-E7AD8619E689}" type="presParOf" srcId="{EEE8F7E8-FC93-BD40-A7F7-EE05FE2461A0}" destId="{681FBCD3-5BBF-4B45-9DC4-FE91A22E0A2D}" srcOrd="0" destOrd="0" presId="urn:microsoft.com/office/officeart/2005/8/layout/orgChart1"/>
    <dgm:cxn modelId="{F8701893-FE25-E247-8153-E711DB9CD25A}" type="presParOf" srcId="{681FBCD3-5BBF-4B45-9DC4-FE91A22E0A2D}" destId="{04CCD040-DF45-BD43-816E-F173AB713DF2}" srcOrd="0" destOrd="0" presId="urn:microsoft.com/office/officeart/2005/8/layout/orgChart1"/>
    <dgm:cxn modelId="{D0B102E2-36F9-604B-919A-0A9534118F65}" type="presParOf" srcId="{681FBCD3-5BBF-4B45-9DC4-FE91A22E0A2D}" destId="{AA32C68F-162F-FD4D-B771-2452667CAE16}" srcOrd="1" destOrd="0" presId="urn:microsoft.com/office/officeart/2005/8/layout/orgChart1"/>
    <dgm:cxn modelId="{088E0523-38E3-2C45-9E7C-C0FE6642371D}" type="presParOf" srcId="{EEE8F7E8-FC93-BD40-A7F7-EE05FE2461A0}" destId="{3399AE8B-951F-B84F-AE03-3AC2C7FDD948}" srcOrd="1" destOrd="0" presId="urn:microsoft.com/office/officeart/2005/8/layout/orgChart1"/>
    <dgm:cxn modelId="{FF7FCA88-67C6-C247-868C-277720298527}" type="presParOf" srcId="{3399AE8B-951F-B84F-AE03-3AC2C7FDD948}" destId="{CF238E25-E07C-234D-8702-3CC9DA700EED}" srcOrd="0" destOrd="0" presId="urn:microsoft.com/office/officeart/2005/8/layout/orgChart1"/>
    <dgm:cxn modelId="{DE136CA3-4D5E-7A4F-9ADB-E01217A1B911}" type="presParOf" srcId="{3399AE8B-951F-B84F-AE03-3AC2C7FDD948}" destId="{06767550-91AB-874E-9F7E-CF213EE85383}" srcOrd="1" destOrd="0" presId="urn:microsoft.com/office/officeart/2005/8/layout/orgChart1"/>
    <dgm:cxn modelId="{BBEDA9CE-CD0D-F84C-BC3C-BB7BAD142E09}" type="presParOf" srcId="{06767550-91AB-874E-9F7E-CF213EE85383}" destId="{8635CDF3-41F8-5745-B530-B6E513DB9B0F}" srcOrd="0" destOrd="0" presId="urn:microsoft.com/office/officeart/2005/8/layout/orgChart1"/>
    <dgm:cxn modelId="{541DF8D5-EB28-0648-857A-ED6D5A32FA02}" type="presParOf" srcId="{8635CDF3-41F8-5745-B530-B6E513DB9B0F}" destId="{FEF343BF-076B-9145-A2D2-813BD0ED213F}" srcOrd="0" destOrd="0" presId="urn:microsoft.com/office/officeart/2005/8/layout/orgChart1"/>
    <dgm:cxn modelId="{699ABEC0-D3CF-6E49-8756-8868B1DFF4E1}" type="presParOf" srcId="{8635CDF3-41F8-5745-B530-B6E513DB9B0F}" destId="{524B96B9-B80E-0741-A047-000D4C9A7BC9}" srcOrd="1" destOrd="0" presId="urn:microsoft.com/office/officeart/2005/8/layout/orgChart1"/>
    <dgm:cxn modelId="{ADE407BC-BDB9-394F-90EC-3431FBF33FC1}" type="presParOf" srcId="{06767550-91AB-874E-9F7E-CF213EE85383}" destId="{BC039779-FEE7-564C-8A39-E2157D10FFD4}" srcOrd="1" destOrd="0" presId="urn:microsoft.com/office/officeart/2005/8/layout/orgChart1"/>
    <dgm:cxn modelId="{9BB549E0-99E0-6E48-85F9-F7E868B44F2E}" type="presParOf" srcId="{06767550-91AB-874E-9F7E-CF213EE85383}" destId="{088A0AFB-64FC-F64E-B73E-F80475111875}" srcOrd="2" destOrd="0" presId="urn:microsoft.com/office/officeart/2005/8/layout/orgChart1"/>
    <dgm:cxn modelId="{3E3DE110-B7B3-0447-82AA-D0E85192A682}" type="presParOf" srcId="{3399AE8B-951F-B84F-AE03-3AC2C7FDD948}" destId="{4E8875E5-D372-DA4A-98D5-E4C4E05F548A}" srcOrd="2" destOrd="0" presId="urn:microsoft.com/office/officeart/2005/8/layout/orgChart1"/>
    <dgm:cxn modelId="{9BAE40B1-A69E-7B4A-9B52-D10C76D24C4F}" type="presParOf" srcId="{3399AE8B-951F-B84F-AE03-3AC2C7FDD948}" destId="{DACC68A9-332E-7341-9A39-2F773FCCA381}" srcOrd="3" destOrd="0" presId="urn:microsoft.com/office/officeart/2005/8/layout/orgChart1"/>
    <dgm:cxn modelId="{0CD124DC-ABA0-DB42-B2B2-AF2C633861E3}" type="presParOf" srcId="{DACC68A9-332E-7341-9A39-2F773FCCA381}" destId="{7D4A2DC5-0328-E14E-8B69-C805BDA2D029}" srcOrd="0" destOrd="0" presId="urn:microsoft.com/office/officeart/2005/8/layout/orgChart1"/>
    <dgm:cxn modelId="{F69F6766-520C-A941-86B6-ECC872B0C814}" type="presParOf" srcId="{7D4A2DC5-0328-E14E-8B69-C805BDA2D029}" destId="{83CBD77E-2D18-7B4B-B234-5AC3C838DF72}" srcOrd="0" destOrd="0" presId="urn:microsoft.com/office/officeart/2005/8/layout/orgChart1"/>
    <dgm:cxn modelId="{3CF2DCB0-CECE-F446-9120-6D13B09E58BE}" type="presParOf" srcId="{7D4A2DC5-0328-E14E-8B69-C805BDA2D029}" destId="{8BACC779-82DB-CF4E-A11D-FAA3C919930F}" srcOrd="1" destOrd="0" presId="urn:microsoft.com/office/officeart/2005/8/layout/orgChart1"/>
    <dgm:cxn modelId="{C208CCF0-A893-3D45-AD2A-C7B876BBEE90}" type="presParOf" srcId="{DACC68A9-332E-7341-9A39-2F773FCCA381}" destId="{140D2759-50CE-9245-AB24-7A6A58D6DD9D}" srcOrd="1" destOrd="0" presId="urn:microsoft.com/office/officeart/2005/8/layout/orgChart1"/>
    <dgm:cxn modelId="{EC7B89CC-129C-D64A-B200-06A7998073B1}" type="presParOf" srcId="{DACC68A9-332E-7341-9A39-2F773FCCA381}" destId="{AB421CA5-580F-E849-93BE-2DD6F8BBF235}" srcOrd="2" destOrd="0" presId="urn:microsoft.com/office/officeart/2005/8/layout/orgChart1"/>
    <dgm:cxn modelId="{7FD80624-9F4F-214C-884D-E2A875DEB1F2}" type="presParOf" srcId="{EEE8F7E8-FC93-BD40-A7F7-EE05FE2461A0}" destId="{C7097C5F-EE17-F24F-83A2-495BFAED7E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875E5-D372-DA4A-98D5-E4C4E05F548A}">
      <dsp:nvSpPr>
        <dsp:cNvPr id="0" name=""/>
        <dsp:cNvSpPr/>
      </dsp:nvSpPr>
      <dsp:spPr>
        <a:xfrm>
          <a:off x="5943600" y="2833550"/>
          <a:ext cx="3255485" cy="1129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04"/>
              </a:lnTo>
              <a:lnTo>
                <a:pt x="3255485" y="564504"/>
              </a:lnTo>
              <a:lnTo>
                <a:pt x="3255485" y="11290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38E25-E07C-234D-8702-3CC9DA700EED}">
      <dsp:nvSpPr>
        <dsp:cNvPr id="0" name=""/>
        <dsp:cNvSpPr/>
      </dsp:nvSpPr>
      <dsp:spPr>
        <a:xfrm>
          <a:off x="2688114" y="2833550"/>
          <a:ext cx="3255485" cy="1129008"/>
        </a:xfrm>
        <a:custGeom>
          <a:avLst/>
          <a:gdLst/>
          <a:ahLst/>
          <a:cxnLst/>
          <a:rect l="0" t="0" r="0" b="0"/>
          <a:pathLst>
            <a:path>
              <a:moveTo>
                <a:pt x="3255485" y="0"/>
              </a:moveTo>
              <a:lnTo>
                <a:pt x="3255485" y="564504"/>
              </a:lnTo>
              <a:lnTo>
                <a:pt x="0" y="564504"/>
              </a:lnTo>
              <a:lnTo>
                <a:pt x="0" y="11290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CD040-DF45-BD43-816E-F173AB713DF2}">
      <dsp:nvSpPr>
        <dsp:cNvPr id="0" name=""/>
        <dsp:cNvSpPr/>
      </dsp:nvSpPr>
      <dsp:spPr>
        <a:xfrm>
          <a:off x="3255485" y="145435"/>
          <a:ext cx="5376229" cy="26881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Types of thrombolytic agents</a:t>
          </a:r>
          <a:endParaRPr lang="en-US" sz="5600" kern="1200" dirty="0"/>
        </a:p>
      </dsp:txBody>
      <dsp:txXfrm>
        <a:off x="3255485" y="145435"/>
        <a:ext cx="5376229" cy="2688114"/>
      </dsp:txXfrm>
    </dsp:sp>
    <dsp:sp modelId="{FEF343BF-076B-9145-A2D2-813BD0ED213F}">
      <dsp:nvSpPr>
        <dsp:cNvPr id="0" name=""/>
        <dsp:cNvSpPr/>
      </dsp:nvSpPr>
      <dsp:spPr>
        <a:xfrm>
          <a:off x="0" y="3962559"/>
          <a:ext cx="5376229" cy="1480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Fibrin specific</a:t>
          </a:r>
          <a:endParaRPr lang="en-US" sz="5600" kern="1200" dirty="0"/>
        </a:p>
      </dsp:txBody>
      <dsp:txXfrm>
        <a:off x="0" y="3962559"/>
        <a:ext cx="5376229" cy="1480318"/>
      </dsp:txXfrm>
    </dsp:sp>
    <dsp:sp modelId="{83CBD77E-2D18-7B4B-B234-5AC3C838DF72}">
      <dsp:nvSpPr>
        <dsp:cNvPr id="0" name=""/>
        <dsp:cNvSpPr/>
      </dsp:nvSpPr>
      <dsp:spPr>
        <a:xfrm>
          <a:off x="6510970" y="3962559"/>
          <a:ext cx="5376229" cy="14909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Non-fibrin specific</a:t>
          </a:r>
          <a:endParaRPr lang="en-US" sz="5600" kern="1200" dirty="0"/>
        </a:p>
      </dsp:txBody>
      <dsp:txXfrm>
        <a:off x="6510970" y="3962559"/>
        <a:ext cx="5376229" cy="149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A8D08-045B-4466-9F7D-D1037B45358C}" type="datetimeFigureOut">
              <a:rPr lang="en-US" smtClean="0"/>
              <a:t>4/16/17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E3CDC-BBCB-493C-B2EF-FA0E3B60D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4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1pPr>
    <a:lvl2pPr marL="553349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2pPr>
    <a:lvl3pPr marL="1106698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3pPr>
    <a:lvl4pPr marL="1660047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4pPr>
    <a:lvl5pPr marL="2213397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5pPr>
    <a:lvl6pPr marL="2766746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6pPr>
    <a:lvl7pPr marL="3320095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7pPr>
    <a:lvl8pPr marL="3873444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8pPr>
    <a:lvl9pPr marL="4426793" algn="l" defTabSz="1106698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E3CDC-BBCB-493C-B2EF-FA0E3B60DD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E3CDC-BBCB-493C-B2EF-FA0E3B60DD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7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2.jpg"/><Relationship Id="rId9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808" y="2187829"/>
            <a:ext cx="17824847" cy="4654162"/>
          </a:xfrm>
        </p:spPr>
        <p:txBody>
          <a:bodyPr anchor="b"/>
          <a:lstStyle>
            <a:lvl1pPr algn="ctr">
              <a:defRPr sz="1169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808" y="7021473"/>
            <a:ext cx="17824847" cy="3227586"/>
          </a:xfrm>
        </p:spPr>
        <p:txBody>
          <a:bodyPr/>
          <a:lstStyle>
            <a:lvl1pPr marL="0" indent="0" algn="ctr">
              <a:buNone/>
              <a:defRPr sz="4678"/>
            </a:lvl1pPr>
            <a:lvl2pPr marL="891220" indent="0" algn="ctr">
              <a:buNone/>
              <a:defRPr sz="3899"/>
            </a:lvl2pPr>
            <a:lvl3pPr marL="1782440" indent="0" algn="ctr">
              <a:buNone/>
              <a:defRPr sz="3509"/>
            </a:lvl3pPr>
            <a:lvl4pPr marL="2673660" indent="0" algn="ctr">
              <a:buNone/>
              <a:defRPr sz="3119"/>
            </a:lvl4pPr>
            <a:lvl5pPr marL="3564880" indent="0" algn="ctr">
              <a:buNone/>
              <a:defRPr sz="3119"/>
            </a:lvl5pPr>
            <a:lvl6pPr marL="4456100" indent="0" algn="ctr">
              <a:buNone/>
              <a:defRPr sz="3119"/>
            </a:lvl6pPr>
            <a:lvl7pPr marL="5347320" indent="0" algn="ctr">
              <a:buNone/>
              <a:defRPr sz="3119"/>
            </a:lvl7pPr>
            <a:lvl8pPr marL="6238540" indent="0" algn="ctr">
              <a:buNone/>
              <a:defRPr sz="3119"/>
            </a:lvl8pPr>
            <a:lvl9pPr marL="7129760" indent="0" algn="ctr">
              <a:buNone/>
              <a:defRPr sz="311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A75C-B77B-4AF9-BF42-980433339437}" type="datetime1">
              <a:rPr lang="en-US" smtClean="0"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4242-AB85-4E72-A2B7-BFB751098A5B}" type="datetime1">
              <a:rPr lang="en-US" smtClean="0"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07875" y="711740"/>
            <a:ext cx="5124644" cy="113290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3944" y="711740"/>
            <a:ext cx="15076850" cy="113290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F91-7380-47D4-8C81-A9ED0FFF0527}" type="datetime1">
              <a:rPr lang="en-US" smtClean="0"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5B7-65E9-41C1-BEE5-D9EA41ACDAE3}" type="datetime1">
              <a:rPr lang="en-US" smtClean="0"/>
              <a:t>4/16/17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t="31264" r="17501" b="25042"/>
          <a:stretch/>
        </p:blipFill>
        <p:spPr>
          <a:xfrm>
            <a:off x="710895" y="636717"/>
            <a:ext cx="2949302" cy="16788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4" t="27778" r="14152" b="8889"/>
          <a:stretch/>
        </p:blipFill>
        <p:spPr>
          <a:xfrm>
            <a:off x="20569537" y="398002"/>
            <a:ext cx="2523206" cy="19175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1" r="73567"/>
          <a:stretch/>
        </p:blipFill>
        <p:spPr>
          <a:xfrm rot="16200000">
            <a:off x="10748906" y="350781"/>
            <a:ext cx="2268771" cy="2376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414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21"/>
          <a:stretch/>
        </p:blipFill>
        <p:spPr>
          <a:xfrm flipH="1">
            <a:off x="3093406" y="8184170"/>
            <a:ext cx="8559889" cy="371984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4DBB-A0BE-4B82-BC6C-708D25B22D0F}" type="datetime1">
              <a:rPr lang="en-US" smtClean="0"/>
              <a:t>4/16/17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4" t="27778" r="14152" b="8889"/>
          <a:stretch/>
        </p:blipFill>
        <p:spPr>
          <a:xfrm>
            <a:off x="20569537" y="398002"/>
            <a:ext cx="2523206" cy="1917589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251390" y="8374801"/>
            <a:ext cx="6428934" cy="2776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3600" baseline="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Contact</a:t>
            </a:r>
            <a:r>
              <a:rPr lang="en-US" sz="3600" baseline="0" dirty="0">
                <a:solidFill>
                  <a:schemeClr val="bg1">
                    <a:lumMod val="50000"/>
                  </a:schemeClr>
                </a:solidFill>
              </a:rPr>
              <a:t> us :</a:t>
            </a:r>
          </a:p>
          <a:p>
            <a:pPr marL="0" marR="0" lvl="0" indent="0" algn="l" defTabSz="6096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>
                <a:solidFill>
                  <a:schemeClr val="bg1">
                    <a:lumMod val="50000"/>
                  </a:schemeClr>
                </a:solidFill>
              </a:rPr>
              <a:t>	@Pharma436</a:t>
            </a:r>
          </a:p>
          <a:p>
            <a:pPr algn="l">
              <a:lnSpc>
                <a:spcPct val="150000"/>
              </a:lnSpc>
            </a:pPr>
            <a:r>
              <a:rPr lang="en-US" sz="3600" baseline="0" dirty="0">
                <a:solidFill>
                  <a:schemeClr val="bg1">
                    <a:lumMod val="50000"/>
                  </a:schemeClr>
                </a:solidFill>
              </a:rPr>
              <a:t> 	Pharma436@outlook.com</a:t>
            </a:r>
          </a:p>
        </p:txBody>
      </p:sp>
      <p:pic>
        <p:nvPicPr>
          <p:cNvPr id="25" name="Picture 2" descr="Image result for outlook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6" y="10643758"/>
            <a:ext cx="508109" cy="50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Image result for twitter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35" y="9879716"/>
            <a:ext cx="404162" cy="32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6"/>
          <a:srcRect b="24399"/>
          <a:stretch/>
        </p:blipFill>
        <p:spPr>
          <a:xfrm>
            <a:off x="19104044" y="2524384"/>
            <a:ext cx="1600517" cy="130392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7"/>
          <a:srcRect b="22140"/>
          <a:stretch/>
        </p:blipFill>
        <p:spPr>
          <a:xfrm>
            <a:off x="11644778" y="2192435"/>
            <a:ext cx="1671920" cy="161804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t="31264" r="17501" b="25042"/>
          <a:stretch/>
        </p:blipFill>
        <p:spPr>
          <a:xfrm rot="1164955">
            <a:off x="12544520" y="3418273"/>
            <a:ext cx="322467" cy="18356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t="31264" r="17501" b="25042"/>
          <a:stretch/>
        </p:blipFill>
        <p:spPr>
          <a:xfrm rot="20416561">
            <a:off x="19338720" y="3277462"/>
            <a:ext cx="322467" cy="183562"/>
          </a:xfrm>
          <a:prstGeom prst="rect">
            <a:avLst/>
          </a:prstGeom>
        </p:spPr>
      </p:pic>
      <p:cxnSp>
        <p:nvCxnSpPr>
          <p:cNvPr id="31" name="Straight Connector 30"/>
          <p:cNvCxnSpPr/>
          <p:nvPr userDrawn="1"/>
        </p:nvCxnSpPr>
        <p:spPr>
          <a:xfrm flipH="1" flipV="1">
            <a:off x="11563749" y="3810472"/>
            <a:ext cx="9633706" cy="17840"/>
          </a:xfrm>
          <a:prstGeom prst="line">
            <a:avLst/>
          </a:prstGeom>
          <a:ln w="38100">
            <a:solidFill>
              <a:srgbClr val="9A27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 userDrawn="1"/>
        </p:nvSpPr>
        <p:spPr>
          <a:xfrm>
            <a:off x="18032643" y="6709278"/>
            <a:ext cx="3743317" cy="136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67" b="1" dirty="0" smtClean="0"/>
              <a:t>Revised</a:t>
            </a:r>
            <a:r>
              <a:rPr lang="en-US" sz="2667" b="1" baseline="0" dirty="0" smtClean="0"/>
              <a:t> by</a:t>
            </a:r>
            <a:r>
              <a:rPr lang="en-US" sz="2667" b="1" dirty="0" smtClean="0"/>
              <a:t>:</a:t>
            </a:r>
            <a:endParaRPr lang="en-US" sz="2667" b="1" dirty="0"/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67" b="1" dirty="0"/>
          </a:p>
          <a:p>
            <a:r>
              <a:rPr lang="en-US" sz="2905" dirty="0" err="1" smtClean="0"/>
              <a:t>Ghadah</a:t>
            </a:r>
            <a:r>
              <a:rPr lang="en-US" sz="2905" dirty="0" smtClean="0"/>
              <a:t> </a:t>
            </a:r>
            <a:r>
              <a:rPr lang="en-US" sz="2905" dirty="0" err="1" smtClean="0"/>
              <a:t>Almuhana</a:t>
            </a:r>
            <a:r>
              <a:rPr lang="en-US" sz="2905" dirty="0" smtClean="0"/>
              <a:t> </a:t>
            </a:r>
            <a:endParaRPr lang="en-US" sz="2905" dirty="0"/>
          </a:p>
        </p:txBody>
      </p:sp>
      <p:cxnSp>
        <p:nvCxnSpPr>
          <p:cNvPr id="42" name="Straight Connector 41"/>
          <p:cNvCxnSpPr>
            <a:cxnSpLocks/>
          </p:cNvCxnSpPr>
          <p:nvPr userDrawn="1"/>
        </p:nvCxnSpPr>
        <p:spPr>
          <a:xfrm>
            <a:off x="11621586" y="3828312"/>
            <a:ext cx="10763" cy="8038320"/>
          </a:xfrm>
          <a:prstGeom prst="line">
            <a:avLst/>
          </a:prstGeom>
          <a:ln w="38100">
            <a:solidFill>
              <a:srgbClr val="9A27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 userDrawn="1"/>
        </p:nvSpPr>
        <p:spPr>
          <a:xfrm>
            <a:off x="11334333" y="3599887"/>
            <a:ext cx="600416" cy="441326"/>
          </a:xfrm>
          <a:prstGeom prst="ellipse">
            <a:avLst/>
          </a:prstGeom>
          <a:solidFill>
            <a:srgbClr val="387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05"/>
          </a:p>
        </p:txBody>
      </p:sp>
      <p:sp>
        <p:nvSpPr>
          <p:cNvPr id="48" name="Oval 47"/>
          <p:cNvSpPr/>
          <p:nvPr userDrawn="1"/>
        </p:nvSpPr>
        <p:spPr>
          <a:xfrm>
            <a:off x="11419702" y="3662380"/>
            <a:ext cx="425295" cy="3122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05"/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1" r="73567"/>
          <a:stretch/>
        </p:blipFill>
        <p:spPr>
          <a:xfrm rot="16200000">
            <a:off x="10779661" y="404975"/>
            <a:ext cx="2207150" cy="2376646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3046989" y="12125583"/>
            <a:ext cx="20719479" cy="1266202"/>
          </a:xfrm>
          <a:prstGeom prst="rect">
            <a:avLst/>
          </a:prstGeom>
          <a:solidFill>
            <a:srgbClr val="2C6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 userDrawn="1"/>
        </p:nvSpPr>
        <p:spPr>
          <a:xfrm>
            <a:off x="838375" y="13073241"/>
            <a:ext cx="2466214" cy="318547"/>
          </a:xfrm>
          <a:prstGeom prst="rect">
            <a:avLst/>
          </a:prstGeom>
          <a:solidFill>
            <a:srgbClr val="2C6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 userDrawn="1"/>
        </p:nvSpPr>
        <p:spPr>
          <a:xfrm>
            <a:off x="2472322" y="13190907"/>
            <a:ext cx="1337763" cy="167511"/>
          </a:xfrm>
          <a:prstGeom prst="rect">
            <a:avLst/>
          </a:prstGeom>
          <a:solidFill>
            <a:srgbClr val="2C6CA8"/>
          </a:solidFill>
          <a:ln>
            <a:solidFill>
              <a:srgbClr val="2C6C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t="31264" r="17501" b="25042"/>
          <a:stretch/>
        </p:blipFill>
        <p:spPr>
          <a:xfrm>
            <a:off x="710895" y="636717"/>
            <a:ext cx="2949302" cy="167887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12150505" y="6763813"/>
            <a:ext cx="3743317" cy="136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67" b="1" dirty="0" smtClean="0"/>
              <a:t>Done</a:t>
            </a:r>
            <a:r>
              <a:rPr lang="en-US" sz="2667" b="1" baseline="0" dirty="0" smtClean="0"/>
              <a:t> by</a:t>
            </a:r>
            <a:r>
              <a:rPr lang="en-US" sz="2667" b="1" dirty="0" smtClean="0"/>
              <a:t>:</a:t>
            </a:r>
            <a:endParaRPr lang="en-US" sz="2667" b="1" dirty="0"/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67" b="1" dirty="0"/>
          </a:p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05" dirty="0" smtClean="0"/>
              <a:t>Abdulrahman </a:t>
            </a:r>
            <a:r>
              <a:rPr lang="en-US" sz="2905" dirty="0" err="1"/>
              <a:t>Thekry</a:t>
            </a:r>
            <a:r>
              <a:rPr lang="en-US" sz="2905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5959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9538-DB50-4DCB-AA82-02E96A6B61C8}" type="datetime1">
              <a:rPr lang="en-US" smtClean="0"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6755-8ED0-4063-B354-03703B410D56}" type="datetime1">
              <a:rPr lang="en-US" smtClean="0"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1" r="73567"/>
          <a:stretch/>
        </p:blipFill>
        <p:spPr>
          <a:xfrm rot="16200000">
            <a:off x="10748911" y="374228"/>
            <a:ext cx="2268771" cy="23766343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-4159131" y="12511733"/>
            <a:ext cx="5347454" cy="711740"/>
          </a:xfrm>
          <a:prstGeom prst="rect">
            <a:avLst/>
          </a:prstGeom>
        </p:spPr>
        <p:txBody>
          <a:bodyPr vert="horz" lIns="121923" tIns="60961" rIns="121923" bIns="60961" rtlCol="0" anchor="ctr"/>
          <a:lstStyle>
            <a:defPPr>
              <a:defRPr lang="en-US"/>
            </a:defPPr>
            <a:lvl1pPr marL="0" algn="r" defTabSz="457200" rtl="0" eaLnBrk="1" latinLnBrk="0" hangingPunct="1">
              <a:defRPr sz="233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AFC90E-8276-4409-9486-97887BD13FEA}" type="slidenum">
              <a:rPr lang="en-US" sz="4267" smtClean="0">
                <a:solidFill>
                  <a:schemeClr val="bg1"/>
                </a:solidFill>
              </a:rPr>
              <a:pPr/>
              <a:t>‹#›</a:t>
            </a:fld>
            <a:endParaRPr lang="en-US" sz="4267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3944" y="3558701"/>
            <a:ext cx="10100747" cy="8482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1772" y="3558701"/>
            <a:ext cx="10100747" cy="8482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5515-EC16-4B6F-9756-63E2AB9B453B}" type="datetime1">
              <a:rPr lang="en-US" smtClean="0"/>
              <a:t>4/16/17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040" y="711741"/>
            <a:ext cx="20498574" cy="25839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7041" y="3277101"/>
            <a:ext cx="10054327" cy="1606056"/>
          </a:xfrm>
        </p:spPr>
        <p:txBody>
          <a:bodyPr anchor="b"/>
          <a:lstStyle>
            <a:lvl1pPr marL="0" indent="0">
              <a:buNone/>
              <a:defRPr sz="4678" b="1"/>
            </a:lvl1pPr>
            <a:lvl2pPr marL="891220" indent="0">
              <a:buNone/>
              <a:defRPr sz="3899" b="1"/>
            </a:lvl2pPr>
            <a:lvl3pPr marL="1782440" indent="0">
              <a:buNone/>
              <a:defRPr sz="3509" b="1"/>
            </a:lvl3pPr>
            <a:lvl4pPr marL="2673660" indent="0">
              <a:buNone/>
              <a:defRPr sz="3119" b="1"/>
            </a:lvl4pPr>
            <a:lvl5pPr marL="3564880" indent="0">
              <a:buNone/>
              <a:defRPr sz="3119" b="1"/>
            </a:lvl5pPr>
            <a:lvl6pPr marL="4456100" indent="0">
              <a:buNone/>
              <a:defRPr sz="3119" b="1"/>
            </a:lvl6pPr>
            <a:lvl7pPr marL="5347320" indent="0">
              <a:buNone/>
              <a:defRPr sz="3119" b="1"/>
            </a:lvl7pPr>
            <a:lvl8pPr marL="6238540" indent="0">
              <a:buNone/>
              <a:defRPr sz="3119" b="1"/>
            </a:lvl8pPr>
            <a:lvl9pPr marL="7129760" indent="0">
              <a:buNone/>
              <a:defRPr sz="31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041" y="4883157"/>
            <a:ext cx="10054327" cy="7182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31772" y="3277101"/>
            <a:ext cx="10103842" cy="1606056"/>
          </a:xfrm>
        </p:spPr>
        <p:txBody>
          <a:bodyPr anchor="b"/>
          <a:lstStyle>
            <a:lvl1pPr marL="0" indent="0">
              <a:buNone/>
              <a:defRPr sz="4678" b="1"/>
            </a:lvl1pPr>
            <a:lvl2pPr marL="891220" indent="0">
              <a:buNone/>
              <a:defRPr sz="3899" b="1"/>
            </a:lvl2pPr>
            <a:lvl3pPr marL="1782440" indent="0">
              <a:buNone/>
              <a:defRPr sz="3509" b="1"/>
            </a:lvl3pPr>
            <a:lvl4pPr marL="2673660" indent="0">
              <a:buNone/>
              <a:defRPr sz="3119" b="1"/>
            </a:lvl4pPr>
            <a:lvl5pPr marL="3564880" indent="0">
              <a:buNone/>
              <a:defRPr sz="3119" b="1"/>
            </a:lvl5pPr>
            <a:lvl6pPr marL="4456100" indent="0">
              <a:buNone/>
              <a:defRPr sz="3119" b="1"/>
            </a:lvl6pPr>
            <a:lvl7pPr marL="5347320" indent="0">
              <a:buNone/>
              <a:defRPr sz="3119" b="1"/>
            </a:lvl7pPr>
            <a:lvl8pPr marL="6238540" indent="0">
              <a:buNone/>
              <a:defRPr sz="3119" b="1"/>
            </a:lvl8pPr>
            <a:lvl9pPr marL="7129760" indent="0">
              <a:buNone/>
              <a:defRPr sz="31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31772" y="4883157"/>
            <a:ext cx="10103842" cy="7182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270-8752-4EC4-92D9-3FE80747DFA2}" type="datetime1">
              <a:rPr lang="en-US" smtClean="0"/>
              <a:t>4/16/17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D45A-846A-4BD0-97F9-C974993AA88A}" type="datetime1">
              <a:rPr lang="en-US" smtClean="0"/>
              <a:t>4/16/17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EA4-A824-4DF7-A402-8B5D2559A003}" type="datetime1">
              <a:rPr lang="en-US" smtClean="0"/>
              <a:t>4/16/17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041" y="891222"/>
            <a:ext cx="7665302" cy="3119279"/>
          </a:xfrm>
        </p:spPr>
        <p:txBody>
          <a:bodyPr anchor="b"/>
          <a:lstStyle>
            <a:lvl1pPr>
              <a:defRPr sz="62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3842" y="1924794"/>
            <a:ext cx="12031772" cy="9500185"/>
          </a:xfrm>
        </p:spPr>
        <p:txBody>
          <a:bodyPr/>
          <a:lstStyle>
            <a:lvl1pPr>
              <a:defRPr sz="6238"/>
            </a:lvl1pPr>
            <a:lvl2pPr>
              <a:defRPr sz="5458"/>
            </a:lvl2pPr>
            <a:lvl3pPr>
              <a:defRPr sz="4678"/>
            </a:lvl3pPr>
            <a:lvl4pPr>
              <a:defRPr sz="3899"/>
            </a:lvl4pPr>
            <a:lvl5pPr>
              <a:defRPr sz="3899"/>
            </a:lvl5pPr>
            <a:lvl6pPr>
              <a:defRPr sz="3899"/>
            </a:lvl6pPr>
            <a:lvl7pPr>
              <a:defRPr sz="3899"/>
            </a:lvl7pPr>
            <a:lvl8pPr>
              <a:defRPr sz="3899"/>
            </a:lvl8pPr>
            <a:lvl9pPr>
              <a:defRPr sz="38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7041" y="4010501"/>
            <a:ext cx="7665302" cy="7429950"/>
          </a:xfrm>
        </p:spPr>
        <p:txBody>
          <a:bodyPr/>
          <a:lstStyle>
            <a:lvl1pPr marL="0" indent="0">
              <a:buNone/>
              <a:defRPr sz="3119"/>
            </a:lvl1pPr>
            <a:lvl2pPr marL="891220" indent="0">
              <a:buNone/>
              <a:defRPr sz="2729"/>
            </a:lvl2pPr>
            <a:lvl3pPr marL="1782440" indent="0">
              <a:buNone/>
              <a:defRPr sz="2339"/>
            </a:lvl3pPr>
            <a:lvl4pPr marL="2673660" indent="0">
              <a:buNone/>
              <a:defRPr sz="1949"/>
            </a:lvl4pPr>
            <a:lvl5pPr marL="3564880" indent="0">
              <a:buNone/>
              <a:defRPr sz="1949"/>
            </a:lvl5pPr>
            <a:lvl6pPr marL="4456100" indent="0">
              <a:buNone/>
              <a:defRPr sz="1949"/>
            </a:lvl6pPr>
            <a:lvl7pPr marL="5347320" indent="0">
              <a:buNone/>
              <a:defRPr sz="1949"/>
            </a:lvl7pPr>
            <a:lvl8pPr marL="6238540" indent="0">
              <a:buNone/>
              <a:defRPr sz="1949"/>
            </a:lvl8pPr>
            <a:lvl9pPr marL="7129760" indent="0">
              <a:buNone/>
              <a:defRPr sz="194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0C9D-CBF6-42EF-8987-71BA080627CD}" type="datetime1">
              <a:rPr lang="en-US" smtClean="0"/>
              <a:t>4/16/17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041" y="891222"/>
            <a:ext cx="7665302" cy="3119279"/>
          </a:xfrm>
        </p:spPr>
        <p:txBody>
          <a:bodyPr anchor="b"/>
          <a:lstStyle>
            <a:lvl1pPr>
              <a:defRPr sz="62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03842" y="1924794"/>
            <a:ext cx="12031772" cy="9500185"/>
          </a:xfrm>
        </p:spPr>
        <p:txBody>
          <a:bodyPr anchor="t"/>
          <a:lstStyle>
            <a:lvl1pPr marL="0" indent="0">
              <a:buNone/>
              <a:defRPr sz="6238"/>
            </a:lvl1pPr>
            <a:lvl2pPr marL="891220" indent="0">
              <a:buNone/>
              <a:defRPr sz="5458"/>
            </a:lvl2pPr>
            <a:lvl3pPr marL="1782440" indent="0">
              <a:buNone/>
              <a:defRPr sz="4678"/>
            </a:lvl3pPr>
            <a:lvl4pPr marL="2673660" indent="0">
              <a:buNone/>
              <a:defRPr sz="3899"/>
            </a:lvl4pPr>
            <a:lvl5pPr marL="3564880" indent="0">
              <a:buNone/>
              <a:defRPr sz="3899"/>
            </a:lvl5pPr>
            <a:lvl6pPr marL="4456100" indent="0">
              <a:buNone/>
              <a:defRPr sz="3899"/>
            </a:lvl6pPr>
            <a:lvl7pPr marL="5347320" indent="0">
              <a:buNone/>
              <a:defRPr sz="3899"/>
            </a:lvl7pPr>
            <a:lvl8pPr marL="6238540" indent="0">
              <a:buNone/>
              <a:defRPr sz="3899"/>
            </a:lvl8pPr>
            <a:lvl9pPr marL="7129760" indent="0">
              <a:buNone/>
              <a:defRPr sz="3899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7041" y="4010501"/>
            <a:ext cx="7665302" cy="7429950"/>
          </a:xfrm>
        </p:spPr>
        <p:txBody>
          <a:bodyPr/>
          <a:lstStyle>
            <a:lvl1pPr marL="0" indent="0">
              <a:buNone/>
              <a:defRPr sz="3119"/>
            </a:lvl1pPr>
            <a:lvl2pPr marL="891220" indent="0">
              <a:buNone/>
              <a:defRPr sz="2729"/>
            </a:lvl2pPr>
            <a:lvl3pPr marL="1782440" indent="0">
              <a:buNone/>
              <a:defRPr sz="2339"/>
            </a:lvl3pPr>
            <a:lvl4pPr marL="2673660" indent="0">
              <a:buNone/>
              <a:defRPr sz="1949"/>
            </a:lvl4pPr>
            <a:lvl5pPr marL="3564880" indent="0">
              <a:buNone/>
              <a:defRPr sz="1949"/>
            </a:lvl5pPr>
            <a:lvl6pPr marL="4456100" indent="0">
              <a:buNone/>
              <a:defRPr sz="1949"/>
            </a:lvl6pPr>
            <a:lvl7pPr marL="5347320" indent="0">
              <a:buNone/>
              <a:defRPr sz="1949"/>
            </a:lvl7pPr>
            <a:lvl8pPr marL="6238540" indent="0">
              <a:buNone/>
              <a:defRPr sz="1949"/>
            </a:lvl8pPr>
            <a:lvl9pPr marL="7129760" indent="0">
              <a:buNone/>
              <a:defRPr sz="194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AFB0-C155-48EC-8BA8-CCD1EB702E7C}" type="datetime1">
              <a:rPr lang="en-US" smtClean="0"/>
              <a:t>4/16/17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945" y="711741"/>
            <a:ext cx="20498574" cy="2583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3945" y="3558701"/>
            <a:ext cx="20498574" cy="848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3944" y="12390470"/>
            <a:ext cx="5347454" cy="711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F499-0F42-43CC-94B7-308DA7B9533A}" type="datetime1">
              <a:rPr lang="en-US" smtClean="0"/>
              <a:t>4/16/17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2641" y="12390470"/>
            <a:ext cx="8021181" cy="711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85065" y="12390470"/>
            <a:ext cx="5347454" cy="711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FC90E-8276-4409-9486-97887BD13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8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hdr="0" ftr="0" dt="0"/>
  <p:txStyles>
    <p:titleStyle>
      <a:lvl1pPr algn="l" defTabSz="1782440" rtl="0" eaLnBrk="1" latinLnBrk="0" hangingPunct="1">
        <a:lnSpc>
          <a:spcPct val="90000"/>
        </a:lnSpc>
        <a:spcBef>
          <a:spcPct val="0"/>
        </a:spcBef>
        <a:buNone/>
        <a:defRPr sz="85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610" indent="-445610" algn="l" defTabSz="1782440" rtl="0" eaLnBrk="1" latinLnBrk="0" hangingPunct="1">
        <a:lnSpc>
          <a:spcPct val="90000"/>
        </a:lnSpc>
        <a:spcBef>
          <a:spcPts val="1949"/>
        </a:spcBef>
        <a:buFont typeface="Arial" panose="020B0604020202020204" pitchFamily="34" charset="0"/>
        <a:buChar char="•"/>
        <a:defRPr sz="5458" kern="1200">
          <a:solidFill>
            <a:schemeClr val="tx1"/>
          </a:solidFill>
          <a:latin typeface="+mn-lt"/>
          <a:ea typeface="+mn-ea"/>
          <a:cs typeface="+mn-cs"/>
        </a:defRPr>
      </a:lvl1pPr>
      <a:lvl2pPr marL="133683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2pPr>
      <a:lvl3pPr marL="222805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3899" kern="1200">
          <a:solidFill>
            <a:schemeClr val="tx1"/>
          </a:solidFill>
          <a:latin typeface="+mn-lt"/>
          <a:ea typeface="+mn-ea"/>
          <a:cs typeface="+mn-cs"/>
        </a:defRPr>
      </a:lvl3pPr>
      <a:lvl4pPr marL="311927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4pPr>
      <a:lvl5pPr marL="401049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5pPr>
      <a:lvl6pPr marL="490171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6pPr>
      <a:lvl7pPr marL="579293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7pPr>
      <a:lvl8pPr marL="668415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8pPr>
      <a:lvl9pPr marL="7575370" indent="-445610" algn="l" defTabSz="17824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3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1pPr>
      <a:lvl2pPr marL="89122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2pPr>
      <a:lvl3pPr marL="178244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3pPr>
      <a:lvl4pPr marL="267366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4pPr>
      <a:lvl5pPr marL="356488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5pPr>
      <a:lvl6pPr marL="445610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6pPr>
      <a:lvl7pPr marL="534732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7pPr>
      <a:lvl8pPr marL="623854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8pPr>
      <a:lvl9pPr marL="7129760" algn="l" defTabSz="1782440" rtl="0" eaLnBrk="1" latinLnBrk="0" hangingPunct="1">
        <a:defRPr sz="3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2063" y="1345601"/>
            <a:ext cx="11182412" cy="4032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801" dirty="0" smtClean="0">
                <a:solidFill>
                  <a:srgbClr val="0070C0"/>
                </a:solidFill>
              </a:rPr>
              <a:t>Thrombolytic therapy</a:t>
            </a:r>
            <a:endParaRPr lang="en-US" sz="1280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6193" y="8464780"/>
            <a:ext cx="9227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Summary.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(Slides 2,3 and 4)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5800" indent="-685800">
              <a:buFont typeface="Arial" charset="0"/>
              <a:buChar char="•"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MCQs.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(slide 5)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5800" indent="-685800">
              <a:buFont typeface="Arial" charset="0"/>
              <a:buChar char="•"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SAQ.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(slide 6)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27726" y="9144000"/>
            <a:ext cx="828185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algn="ctr" defTabSz="457200" rtl="1" eaLnBrk="1" latinLnBrk="0" hangingPunct="1"/>
            <a:r>
              <a:rPr lang="ar-SA" sz="3600" dirty="0" smtClean="0"/>
              <a:t>لا تطرق باب الماضي وتنتظر كثيرا فيضيع المستقبل، بل قف على ناصية الحلم و قاتل.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058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267" y="1674394"/>
            <a:ext cx="1045028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Thrombolytic agents:</a:t>
            </a:r>
          </a:p>
          <a:p>
            <a:pPr marL="457200" lvl="2"/>
            <a:r>
              <a:rPr lang="en-US" sz="3200" dirty="0" smtClean="0"/>
              <a:t> </a:t>
            </a:r>
            <a:r>
              <a:rPr lang="en-US" sz="2800" dirty="0"/>
              <a:t>Drugs used to lyse already formed blood clot in clinical sittings where ischemia may be </a:t>
            </a:r>
            <a:r>
              <a:rPr lang="en-US" sz="2800" dirty="0" smtClean="0"/>
              <a:t>fatal</a:t>
            </a:r>
            <a:r>
              <a:rPr lang="en-US" sz="28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9267" y="4336869"/>
            <a:ext cx="10450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>
                <a:solidFill>
                  <a:srgbClr val="0070C0"/>
                </a:solidFill>
              </a:rPr>
              <a:t>Mechanism of action of thrombolytic agents:</a:t>
            </a:r>
          </a:p>
          <a:p>
            <a:pPr marL="457200" lvl="2"/>
            <a:r>
              <a:rPr lang="en-US" sz="2800" dirty="0" smtClean="0"/>
              <a:t>They </a:t>
            </a:r>
            <a:r>
              <a:rPr lang="en-US" sz="2800" dirty="0"/>
              <a:t>have common mechanism of action by stimulating activation of plasminogen via converting plasminogen to “pro-enzyme” to plasmin ”active enzyme” which leads to lysis of the insoluble fibrin into soluble derivatives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9267" y="7445828"/>
            <a:ext cx="106331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Types of thrombolytic agents:</a:t>
            </a:r>
          </a:p>
          <a:p>
            <a:pPr lvl="1"/>
            <a:r>
              <a:rPr lang="en-US" sz="2800" dirty="0" smtClean="0"/>
              <a:t>Thrombolytic agents produces there action by activation of plasminogen. How ever, the activation of free plasminogen could lead to a serious side effects like bleeding and to prevent that we had to make a new drugs that is fibrin specific which activate plasminogen located in an already formed colt with a little affinity to the free plasminogen. </a:t>
            </a:r>
            <a:endParaRPr lang="en-US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63165919"/>
              </p:ext>
            </p:extLst>
          </p:nvPr>
        </p:nvGraphicFramePr>
        <p:xfrm>
          <a:off x="11495314" y="409956"/>
          <a:ext cx="11887200" cy="559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730446" y="6645193"/>
            <a:ext cx="4859383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Activate mainly plasminogen located on the surface of the clot.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This group includes: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</a:rPr>
              <a:t>Alteplase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</a:rPr>
              <a:t>Reteplase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</a:rPr>
              <a:t>Tenecteplase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23131" y="6645193"/>
            <a:ext cx="4859383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Activate plasminogen in general with no specificity to either free plasminogen or the plasminogen located on the surface of a clot.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This group includes: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Streptokinase.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</a:rPr>
              <a:t>Anistreplase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</a:rPr>
              <a:t>Urokinase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23688"/>
              </p:ext>
            </p:extLst>
          </p:nvPr>
        </p:nvGraphicFramePr>
        <p:xfrm>
          <a:off x="-1" y="0"/>
          <a:ext cx="23766464" cy="691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965"/>
                <a:gridCol w="7210697"/>
                <a:gridCol w="5826034"/>
                <a:gridCol w="7411768"/>
              </a:tblGrid>
              <a:tr h="933904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Non-fibrin</a:t>
                      </a:r>
                      <a:r>
                        <a:rPr lang="en-US" sz="2800" baseline="0" dirty="0" smtClean="0"/>
                        <a:t> specific agents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6519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Streptokinase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Anistreplase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Urokinase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 anchor="ctr"/>
                </a:tc>
              </a:tr>
              <a:tr h="13846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Mechanism of</a:t>
                      </a:r>
                      <a:r>
                        <a:rPr lang="en-US" sz="2800" baseline="0" dirty="0" smtClean="0"/>
                        <a:t> action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Acts indirectly</a:t>
                      </a:r>
                      <a:r>
                        <a:rPr lang="en-US" sz="2400" baseline="0" dirty="0" smtClean="0"/>
                        <a:t> by forming streptokinase-plasminogen complex which then convert plasminogen to active plasmin.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2400" dirty="0" smtClean="0"/>
                        <a:t>It is</a:t>
                      </a:r>
                      <a:r>
                        <a:rPr lang="en-US" sz="2400" baseline="0" dirty="0" smtClean="0"/>
                        <a:t> an </a:t>
                      </a:r>
                      <a:r>
                        <a:rPr lang="en-US" sz="2400" baseline="0" dirty="0" err="1" smtClean="0"/>
                        <a:t>anisoylated</a:t>
                      </a:r>
                      <a:r>
                        <a:rPr lang="en-US" sz="2400" baseline="0" dirty="0" smtClean="0"/>
                        <a:t> plasminogen-streptokinase complex and it’s a prodrug.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</a:t>
                      </a:r>
                      <a:r>
                        <a:rPr lang="en-US" sz="2400" baseline="0" dirty="0" smtClean="0"/>
                        <a:t> human enzyme that is secreted form the kidney which is a direct plasminogen activator.</a:t>
                      </a:r>
                      <a:endParaRPr lang="en-US" sz="2400" dirty="0"/>
                    </a:p>
                  </a:txBody>
                  <a:tcPr anchor="ctr"/>
                </a:tc>
              </a:tr>
              <a:tr h="149683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Pharmacokinetic</a:t>
                      </a:r>
                      <a:r>
                        <a:rPr lang="en-US" sz="2800" baseline="0" dirty="0" smtClean="0"/>
                        <a:t>s and uses </a:t>
                      </a:r>
                      <a:endParaRPr 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T ½ less than 20</a:t>
                      </a:r>
                      <a:r>
                        <a:rPr lang="en-US" sz="2400" baseline="0" dirty="0" smtClean="0"/>
                        <a:t> min.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Given as IV infusion.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Used in arterial and venous thrombosis.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Longer duration of action</a:t>
                      </a:r>
                      <a:r>
                        <a:rPr lang="en-US" sz="2400" baseline="0" dirty="0" smtClean="0"/>
                        <a:t>.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Greater clot selectivity.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Given as IV bolus.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Elimination t</a:t>
                      </a:r>
                      <a:r>
                        <a:rPr lang="en-US" sz="2400" baseline="0" dirty="0" smtClean="0"/>
                        <a:t> ½ 12 to 20 min.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Given IV </a:t>
                      </a:r>
                      <a:r>
                        <a:rPr lang="en-US" sz="2400" baseline="0" dirty="0" err="1" smtClean="0"/>
                        <a:t>infeusion</a:t>
                      </a:r>
                      <a:r>
                        <a:rPr lang="en-US" sz="2400" baseline="0" dirty="0" smtClean="0"/>
                        <a:t>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Used in acute massive pulmonary embolism.</a:t>
                      </a:r>
                      <a:endParaRPr lang="en-US" sz="2400" dirty="0"/>
                    </a:p>
                  </a:txBody>
                  <a:tcPr anchor="ctr"/>
                </a:tc>
              </a:tr>
              <a:tr h="22828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Side effects and contraindications</a:t>
                      </a:r>
                      <a:endParaRPr lang="en-US" sz="2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457200" indent="-457200" algn="ctr"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Antigenicity.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marL="457200" indent="-457200" algn="ctr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Allergic reaction. </a:t>
                      </a:r>
                    </a:p>
                    <a:p>
                      <a:pPr marL="457200" indent="-457200" algn="ctr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Bleeding </a:t>
                      </a:r>
                    </a:p>
                    <a:p>
                      <a:pPr marL="457200" indent="-457200" algn="ctr">
                        <a:buFont typeface="Wingdings" charset="2"/>
                        <a:buChar char="Ø"/>
                      </a:pPr>
                      <a:r>
                        <a:rPr lang="en-US" sz="2400" baseline="0" dirty="0" smtClean="0"/>
                        <a:t>Should not be given to </a:t>
                      </a:r>
                    </a:p>
                    <a:p>
                      <a:pPr marL="457200" indent="-457200" algn="ctr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Patient with resent streptococcus infection. </a:t>
                      </a:r>
                    </a:p>
                    <a:p>
                      <a:pPr marL="457200" indent="-457200" algn="ctr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Previous administration of the drug.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Minimal fibrin</a:t>
                      </a:r>
                      <a:r>
                        <a:rPr lang="en-US" sz="2400" baseline="0" dirty="0" smtClean="0"/>
                        <a:t> selectivity.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Expensive and to used nowadays.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05373"/>
              </p:ext>
            </p:extLst>
          </p:nvPr>
        </p:nvGraphicFramePr>
        <p:xfrm>
          <a:off x="-1" y="7624776"/>
          <a:ext cx="23766462" cy="574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8081"/>
                <a:gridCol w="8346227"/>
                <a:gridCol w="7922154"/>
              </a:tblGrid>
              <a:tr h="841416">
                <a:tc gridSpan="3"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2800" dirty="0" smtClean="0"/>
                        <a:t>Fibrin</a:t>
                      </a:r>
                      <a:r>
                        <a:rPr lang="en-US" sz="2800" baseline="0" dirty="0" smtClean="0"/>
                        <a:t> specific agents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1782440" rtl="0" eaLnBrk="1" latinLnBrk="0" hangingPunct="1"/>
                      <a:endParaRPr lang="en-US" dirty="0"/>
                    </a:p>
                  </a:txBody>
                  <a:tcPr/>
                </a:tc>
              </a:tr>
              <a:tr h="86214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Alteplase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Reteplase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tenecteplase</a:t>
                      </a:r>
                      <a:endParaRPr lang="en-US" dirty="0"/>
                    </a:p>
                  </a:txBody>
                  <a:tcPr anchor="ctr"/>
                </a:tc>
              </a:tr>
              <a:tr h="2150139"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Is a recombinant form of human t-PA.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Has a very short duration of action ”5 min”.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It’s usually administered as an intravenous bolus followed by an infusion. (60 mg IV bolus then 40 mg infusion over 2 hours).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Used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in: </a:t>
                      </a:r>
                    </a:p>
                    <a:p>
                      <a:pPr marL="1348420" lvl="1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Elevation of ST segment. </a:t>
                      </a:r>
                    </a:p>
                    <a:p>
                      <a:pPr marL="1348420" lvl="1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Pulmonary embolism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 variant of recombinant t-PA.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It has longer duration of action (15 min).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Has enhanced fibrin specificity. 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Given as 2 IV bolus injections of 10 U each.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(NO INFUSION)</a:t>
                      </a:r>
                      <a:endParaRPr lang="en-US" sz="3509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dk1"/>
                          </a:solidFill>
                        </a:rPr>
                        <a:t>Used</a:t>
                      </a:r>
                      <a:r>
                        <a:rPr lang="en-US" sz="2800" baseline="0" dirty="0" smtClean="0">
                          <a:solidFill>
                            <a:schemeClr val="dk1"/>
                          </a:solidFill>
                        </a:rPr>
                        <a:t> in:</a:t>
                      </a:r>
                    </a:p>
                    <a:p>
                      <a:pPr marL="1348420" lvl="1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dk1"/>
                          </a:solidFill>
                        </a:rPr>
                        <a:t>Elevation of ST segment. </a:t>
                      </a:r>
                    </a:p>
                    <a:p>
                      <a:pPr marL="1348420" lvl="1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dk1"/>
                          </a:solidFill>
                        </a:rPr>
                        <a:t>Pulmonary embolism.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Another modified human t-PA. </a:t>
                      </a:r>
                    </a:p>
                    <a:p>
                      <a:pPr marL="457200" indent="-457200" algn="l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Prepared by recombinant DNA technology. </a:t>
                      </a:r>
                    </a:p>
                    <a:p>
                      <a:pPr marL="457200" indent="-457200" algn="l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Has t ½ of more than 30 min. </a:t>
                      </a:r>
                    </a:p>
                    <a:p>
                      <a:pPr marL="457200" indent="-457200" algn="l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Can be administered as a single IV bolus. </a:t>
                      </a:r>
                    </a:p>
                    <a:p>
                      <a:pPr marL="457200" indent="-457200" algn="l">
                        <a:buFont typeface="Arial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More fibrin-specific </a:t>
                      </a:r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with longer duration of action.</a:t>
                      </a:r>
                    </a:p>
                    <a:p>
                      <a:pPr marL="457200" indent="-457200" algn="l">
                        <a:buFont typeface="Wingdings" charset="2"/>
                        <a:buChar char="v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Approved only to be used in acute myocardial infarction. 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14412" y="1705990"/>
            <a:ext cx="155717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inhibit </a:t>
            </a:r>
            <a:r>
              <a:rPr lang="en-US" sz="3200" dirty="0"/>
              <a:t>plasminogen activation and thus inhibit fibrinolysis and promote clot stabilization. </a:t>
            </a:r>
            <a:endParaRPr lang="ar-SA" sz="3200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/>
          </p:nvPr>
        </p:nvGraphicFramePr>
        <p:xfrm>
          <a:off x="354145" y="2829558"/>
          <a:ext cx="22912122" cy="5501641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1912600"/>
                <a:gridCol w="7950200"/>
                <a:gridCol w="3049322"/>
              </a:tblGrid>
              <a:tr h="1147381"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2800" dirty="0" smtClean="0"/>
                        <a:t>Aprotinin </a:t>
                      </a:r>
                      <a:endParaRPr lang="ar-S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2800" dirty="0" smtClean="0"/>
                        <a:t>Aminocaproic Acid &amp; tranexamic acid </a:t>
                      </a:r>
                      <a:endParaRPr lang="ar-S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Drug </a:t>
                      </a:r>
                      <a:endParaRPr lang="ar-SA" sz="3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81776"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2800" dirty="0" smtClean="0"/>
                        <a:t>inhibits fibrinolysis by blocking the action of plasmin (Plasmin antagonist).</a:t>
                      </a:r>
                      <a:endParaRPr lang="ar-S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2800" dirty="0" smtClean="0"/>
                        <a:t>Competitive Inhibition of Plasminogen Activation.</a:t>
                      </a:r>
                      <a:endParaRPr lang="ar-S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Mechanism </a:t>
                      </a:r>
                      <a:endParaRPr lang="ar-SA" sz="3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81776"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2800" dirty="0" smtClean="0"/>
                        <a:t>Orally or IV.</a:t>
                      </a:r>
                      <a:endParaRPr lang="ar-S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2800" dirty="0" smtClean="0"/>
                        <a:t>Orally.</a:t>
                      </a:r>
                      <a:endParaRPr lang="ar-S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Administration </a:t>
                      </a:r>
                      <a:endParaRPr lang="ar-SA" sz="3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790708">
                <a:tc gridSpan="2">
                  <a:txBody>
                    <a:bodyPr/>
                    <a:lstStyle/>
                    <a:p>
                      <a:pPr marL="457200" indent="-457200" algn="ctr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Adjuvant therapy in hemophilia.</a:t>
                      </a:r>
                    </a:p>
                    <a:p>
                      <a:pPr marL="457200" indent="-457200" algn="ctr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Postsurgical bleeding.</a:t>
                      </a:r>
                    </a:p>
                    <a:p>
                      <a:pPr marL="457200" indent="-457200" algn="ctr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Antidote for Fibrinolytic therapy-induced bleeding.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782440" rtl="0" eaLnBrk="1" latinLnBrk="0" hangingPunct="1"/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Uses </a:t>
                      </a:r>
                      <a:endParaRPr lang="ar-SA" sz="3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014412" y="8824010"/>
            <a:ext cx="215915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These drugs work like antidotes for fibrinolytic drugs. Similar to Protamine (Antidote of the anticoagulant, heparin) </a:t>
            </a:r>
            <a:endParaRPr lang="en-US" sz="3200" dirty="0" smtClean="0"/>
          </a:p>
          <a:p>
            <a:r>
              <a:rPr lang="en-US" sz="3200" dirty="0" smtClean="0"/>
              <a:t>or </a:t>
            </a:r>
            <a:r>
              <a:rPr lang="en-US" sz="3200" dirty="0"/>
              <a:t>Vitamin K (Antidote of the oral anticoagulant warfarin). 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014412" y="467097"/>
            <a:ext cx="8061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Fibrinolytic Inhibitors (Antiplasmins) </a:t>
            </a:r>
          </a:p>
        </p:txBody>
      </p:sp>
    </p:spTree>
    <p:extLst>
      <p:ext uri="{BB962C8B-B14F-4D97-AF65-F5344CB8AC3E}">
        <p14:creationId xmlns:p14="http://schemas.microsoft.com/office/powerpoint/2010/main" val="17809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39634"/>
            <a:ext cx="23766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MCQs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268" y="1410789"/>
            <a:ext cx="1152144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Which id considered ”fibrin selective” because it rapidly activate plasminogen that is bound to fibrin.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Alteplase</a:t>
            </a:r>
            <a:r>
              <a:rPr lang="en-US" sz="2400" dirty="0"/>
              <a:t>.</a:t>
            </a:r>
            <a:endParaRPr lang="en-US" sz="2400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Fondaparinux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Streptokinase.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Urokinase</a:t>
            </a:r>
            <a:r>
              <a:rPr lang="en-US" sz="2400" dirty="0" smtClean="0"/>
              <a:t>.</a:t>
            </a:r>
          </a:p>
          <a:p>
            <a:pPr marL="971550" lvl="1" indent="-514350">
              <a:buFont typeface="+mj-lt"/>
              <a:buAutoNum type="alphaU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which of the following drugs is approved to be used in ST segment elevation with longer half-life?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Urokinase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Alteplase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Reteplase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Anistreplase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Streptokinase is a bacterial protein that is produced by: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Alpha-hemolytic streptococci.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Beta-hemolytic streptococci.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Staphylococcus aureus.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Escherichia coli.</a:t>
            </a:r>
          </a:p>
          <a:p>
            <a:pPr marL="971550" lvl="1" indent="-514350">
              <a:buFont typeface="+mj-lt"/>
              <a:buAutoNum type="alphaU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Which is can’t be used in patient with previous streptococcal infection?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Streptokinase.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Anistreplase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Urokinase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A and B.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200708" y="1410789"/>
            <a:ext cx="11207932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Which one of the following has the longest duration of action? 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err="1" smtClean="0"/>
              <a:t>Urokinase</a:t>
            </a:r>
            <a:r>
              <a:rPr lang="en-US" sz="2400" dirty="0" smtClean="0"/>
              <a:t>. 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err="1" smtClean="0"/>
              <a:t>Anistreplase</a:t>
            </a:r>
            <a:r>
              <a:rPr lang="en-US" sz="2400" dirty="0" smtClean="0"/>
              <a:t>. 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smtClean="0"/>
              <a:t>Streptokinase.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err="1" smtClean="0"/>
              <a:t>Tenecteplase</a:t>
            </a:r>
            <a:r>
              <a:rPr lang="en-US" sz="2400" dirty="0" smtClean="0"/>
              <a:t>. </a:t>
            </a:r>
          </a:p>
          <a:p>
            <a:pPr marL="1028700" lvl="1" indent="-571500">
              <a:buFont typeface="+mj-lt"/>
              <a:buAutoNum type="alphaUcPeriod"/>
            </a:pPr>
            <a:endParaRPr lang="en-US" sz="2400" dirty="0"/>
          </a:p>
          <a:p>
            <a:pPr marL="571500" indent="-571500">
              <a:buFont typeface="+mj-lt"/>
              <a:buAutoNum type="arabicPeriod" startAt="4"/>
            </a:pPr>
            <a:r>
              <a:rPr lang="en-US" sz="2400" dirty="0" smtClean="0"/>
              <a:t>Which of the following is a prodrug? 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err="1" smtClean="0"/>
              <a:t>Urokinase</a:t>
            </a:r>
            <a:r>
              <a:rPr lang="en-US" sz="2400" dirty="0" smtClean="0"/>
              <a:t>. 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smtClean="0"/>
              <a:t>Streptokinase. 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err="1" smtClean="0"/>
              <a:t>Tenecteplase</a:t>
            </a:r>
            <a:r>
              <a:rPr lang="en-US" sz="2400" dirty="0" smtClean="0"/>
              <a:t>. 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sz="2400" dirty="0" err="1" smtClean="0"/>
              <a:t>Anistreplase</a:t>
            </a:r>
            <a:r>
              <a:rPr lang="en-US" sz="2400" dirty="0" smtClean="0"/>
              <a:t>. </a:t>
            </a:r>
          </a:p>
          <a:p>
            <a:pPr marL="1028700" lvl="1" indent="-571500">
              <a:buFont typeface="+mj-lt"/>
              <a:buAutoNum type="alphaUcPeriod"/>
            </a:pPr>
            <a:endParaRPr lang="en-US" sz="2400" dirty="0"/>
          </a:p>
          <a:p>
            <a:pPr marL="571500" indent="-571500">
              <a:buFont typeface="+mj-lt"/>
              <a:buAutoNum type="arabicPeriod" startAt="4"/>
            </a:pPr>
            <a:r>
              <a:rPr lang="en-US" sz="2400" dirty="0" smtClean="0"/>
              <a:t>Which of the following is a relative contraindication for using thrombolytic agents?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Major surgery within 2 weeks.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Pulmonary fat embolism after multiple fraction.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Severe uncontrolled hypertension.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Active internal bleeding. </a:t>
            </a:r>
          </a:p>
          <a:p>
            <a:pPr marL="971550" lvl="1" indent="-514350">
              <a:buFont typeface="+mj-lt"/>
              <a:buAutoNum type="alphaUcPeriod"/>
            </a:pPr>
            <a:endParaRPr lang="en-US" sz="24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Which one of the following can be used as antidote for warfarin?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Aminocarpoic</a:t>
            </a:r>
            <a:r>
              <a:rPr lang="en-US" sz="2400" dirty="0" smtClean="0"/>
              <a:t> acid.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err="1" smtClean="0"/>
              <a:t>Aprotinin</a:t>
            </a:r>
            <a:r>
              <a:rPr lang="en-US" sz="2400" dirty="0" smtClean="0"/>
              <a:t>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Protamine.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Vitamin K.</a:t>
            </a:r>
          </a:p>
        </p:txBody>
      </p:sp>
      <p:sp>
        <p:nvSpPr>
          <p:cNvPr id="14" name="مستطيل مستدير الزوايا 3"/>
          <p:cNvSpPr/>
          <p:nvPr/>
        </p:nvSpPr>
        <p:spPr>
          <a:xfrm rot="10800000">
            <a:off x="22520366" y="9274629"/>
            <a:ext cx="1067186" cy="24830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Answers: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A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C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B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D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B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D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C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D</a:t>
            </a:r>
            <a:endParaRPr lang="en-US" sz="1600" dirty="0" smtClean="0">
              <a:solidFill>
                <a:schemeClr val="tx1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0601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39" y="1123405"/>
            <a:ext cx="22781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66-year-old man presents to the emergency room with 10/10 substernal chest pain, and </a:t>
            </a:r>
            <a:r>
              <a:rPr lang="en-US" sz="3200" dirty="0" smtClean="0"/>
              <a:t>pressure </a:t>
            </a:r>
            <a:r>
              <a:rPr lang="en-US" sz="3200" dirty="0"/>
              <a:t>radiating into his jaw that has been occurring for the last six hours. He has a history of coronary artery disease, hypertension, diabetes, and dyslipidemia. </a:t>
            </a:r>
            <a:r>
              <a:rPr lang="en-US" sz="3200" dirty="0" smtClean="0"/>
              <a:t>After examination the ECG shows ST segment elevation. They diagnosed him with ST segment elevation Myocardial infarction.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39" y="3840480"/>
            <a:ext cx="2278162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Q1: What is the drug of choice in this situation? </a:t>
            </a:r>
          </a:p>
          <a:p>
            <a:pPr lvl="2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All tissue plasminogen activator can be used specially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tenecteplase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because it</a:t>
            </a:r>
            <a:r>
              <a:rPr lang="mr-IN" sz="1000" dirty="0" smtClean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 approved to be used in such an acute situation.</a:t>
            </a:r>
          </a:p>
          <a:p>
            <a:pPr lvl="2"/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Q2: What is the mechanism of action of this drug? </a:t>
            </a:r>
          </a:p>
          <a:p>
            <a:pPr lvl="2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It’s a tissue plasminogen activator which is fibrin specific that works by activating plasminogen bound to the clot surface.</a:t>
            </a:r>
          </a:p>
          <a:p>
            <a:pPr lvl="2"/>
            <a:endParaRPr lang="en-US" sz="2800" dirty="0"/>
          </a:p>
          <a:p>
            <a:r>
              <a:rPr lang="en-US" sz="2800" dirty="0" smtClean="0">
                <a:solidFill>
                  <a:srgbClr val="0070C0"/>
                </a:solidFill>
              </a:rPr>
              <a:t>Q3: What is the time frame should this drugs be administered in and why? </a:t>
            </a:r>
          </a:p>
          <a:p>
            <a:pPr lvl="2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4 hours.</a:t>
            </a:r>
          </a:p>
          <a:p>
            <a:pPr lvl="2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Because the clot get resistant to the thrombolytic agents with aging and there will be a massive tissue damage which that can’t be reversible with the reperfusion. </a:t>
            </a:r>
          </a:p>
          <a:p>
            <a:pPr lvl="2"/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Q4: List 3 absolute contraindication of thrombolytic agents. 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Intracranial hemorrhage. 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Major surgery with 2 weeks. </a:t>
            </a:r>
          </a:p>
          <a:p>
            <a:pPr marL="1371600" lvl="2" indent="-457200">
              <a:buFont typeface="Arial" charset="0"/>
              <a:buChar char="•"/>
            </a:pP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Active internal bleeding. 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Q5: Write ONE major advantage of fibrin specific thrombolytic over non-fibrin specific agents. </a:t>
            </a:r>
          </a:p>
          <a:p>
            <a:pPr lvl="2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Less affinity to systemic circulating plasminogen which makes the risk of bleeding much less.</a:t>
            </a:r>
          </a:p>
        </p:txBody>
      </p:sp>
    </p:spTree>
    <p:extLst>
      <p:ext uri="{BB962C8B-B14F-4D97-AF65-F5344CB8AC3E}">
        <p14:creationId xmlns:p14="http://schemas.microsoft.com/office/powerpoint/2010/main" val="10394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2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1056</Words>
  <Application>Microsoft Macintosh PowerPoint</Application>
  <PresentationFormat>Custom</PresentationFormat>
  <Paragraphs>167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Mangal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</dc:creator>
  <cp:lastModifiedBy>عبد الرحمن</cp:lastModifiedBy>
  <cp:revision>73</cp:revision>
  <dcterms:created xsi:type="dcterms:W3CDTF">2016-12-17T14:42:51Z</dcterms:created>
  <dcterms:modified xsi:type="dcterms:W3CDTF">2017-04-16T07:48:29Z</dcterms:modified>
</cp:coreProperties>
</file>