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384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5" r:id="rId10"/>
    <p:sldId id="392" r:id="rId11"/>
    <p:sldId id="393" r:id="rId12"/>
    <p:sldId id="394" r:id="rId1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مر" initials="عمر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3B95"/>
    <a:srgbClr val="CC0000"/>
    <a:srgbClr val="D6EAF6"/>
    <a:srgbClr val="660033"/>
    <a:srgbClr val="660066"/>
    <a:srgbClr val="663300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94364" autoAdjust="0"/>
  </p:normalViewPr>
  <p:slideViewPr>
    <p:cSldViewPr>
      <p:cViewPr>
        <p:scale>
          <a:sx n="70" d="100"/>
          <a:sy n="70" d="100"/>
        </p:scale>
        <p:origin x="3464" y="2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A95C3-525D-4F91-BA2A-BE8EDE06AC10}" type="datetimeFigureOut">
              <a:rPr lang="en-US" smtClean="0"/>
              <a:pPr/>
              <a:t>4/6/17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05093-C804-447C-A940-865EF03396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8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07957" y="6058694"/>
            <a:ext cx="5669756" cy="1544373"/>
          </a:xfrm>
        </p:spPr>
        <p:txBody>
          <a:bodyPr anchor="t" anchorCtr="0"/>
          <a:lstStyle>
            <a:lvl1pPr algn="r">
              <a:defRPr sz="5405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07957" y="7989160"/>
            <a:ext cx="5669756" cy="831585"/>
          </a:xfrm>
        </p:spPr>
        <p:txBody>
          <a:bodyPr/>
          <a:lstStyle>
            <a:lvl1pPr marL="0" indent="0" algn="r">
              <a:buNone/>
              <a:defRPr sz="3378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>
              <a:buNone/>
            </a:lvl2pPr>
            <a:lvl3pPr marL="1544299" indent="0" algn="ctr">
              <a:buNone/>
            </a:lvl3pPr>
            <a:lvl4pPr marL="2316446" indent="0" algn="ctr">
              <a:buNone/>
            </a:lvl4pPr>
            <a:lvl5pPr marL="3088596" indent="0" algn="ctr">
              <a:buNone/>
            </a:lvl5pPr>
            <a:lvl6pPr marL="3860745" indent="0" algn="ctr">
              <a:buNone/>
            </a:lvl6pPr>
            <a:lvl7pPr marL="4632894" indent="0" algn="ctr">
              <a:buNone/>
            </a:lvl7pPr>
            <a:lvl8pPr marL="5405042" indent="0" algn="ctr">
              <a:buNone/>
            </a:lvl8pPr>
            <a:lvl9pPr marL="6177191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291772" y="9907747"/>
            <a:ext cx="1889919" cy="570230"/>
          </a:xfrm>
        </p:spPr>
        <p:txBody>
          <a:bodyPr/>
          <a:lstStyle>
            <a:lvl1pPr>
              <a:defRPr sz="2365"/>
            </a:lvl1pPr>
          </a:lstStyle>
          <a:p>
            <a:fld id="{97933F36-815F-C446-A7A9-8AB0FDF62089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396417" y="9907747"/>
            <a:ext cx="2872677" cy="5702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05437" y="9907747"/>
            <a:ext cx="1007957" cy="570230"/>
          </a:xfrm>
        </p:spPr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48093" y="5687451"/>
            <a:ext cx="6047740" cy="199580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33" name="Rectangle 32"/>
          <p:cNvSpPr/>
          <p:nvPr/>
        </p:nvSpPr>
        <p:spPr>
          <a:xfrm>
            <a:off x="755968" y="7870362"/>
            <a:ext cx="6047740" cy="106918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22" name="Rectangle 21"/>
          <p:cNvSpPr/>
          <p:nvPr/>
        </p:nvSpPr>
        <p:spPr>
          <a:xfrm>
            <a:off x="748093" y="5687451"/>
            <a:ext cx="188992" cy="199580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32" name="Rectangle 31"/>
          <p:cNvSpPr/>
          <p:nvPr/>
        </p:nvSpPr>
        <p:spPr>
          <a:xfrm>
            <a:off x="755967" y="7870362"/>
            <a:ext cx="188992" cy="106918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E12C-AA2B-8340-A0D0-16BBCD7C939C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428171"/>
            <a:ext cx="1700927" cy="912269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428171"/>
            <a:ext cx="4976786" cy="912269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003-ECC0-E644-A5E5-92BB4EC32845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857983" y="4991932"/>
            <a:ext cx="91236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E14-10D5-6742-BD33-EB69B9EC583B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77984" y="1900767"/>
            <a:ext cx="6803708" cy="76981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7" y="4633119"/>
            <a:ext cx="5669756" cy="1663171"/>
          </a:xfrm>
        </p:spPr>
        <p:txBody>
          <a:bodyPr anchor="t" anchorCtr="0"/>
          <a:lstStyle>
            <a:lvl1pPr algn="r">
              <a:buNone/>
              <a:defRPr sz="5405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954" y="6652684"/>
            <a:ext cx="5606759" cy="1781969"/>
          </a:xfrm>
        </p:spPr>
        <p:txBody>
          <a:bodyPr anchor="t" anchorCtr="0"/>
          <a:lstStyle>
            <a:lvl1pPr marL="0" indent="0" algn="r">
              <a:buNone/>
              <a:defRPr sz="337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04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702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365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365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1772" y="9907747"/>
            <a:ext cx="1889919" cy="570230"/>
          </a:xfrm>
        </p:spPr>
        <p:txBody>
          <a:bodyPr/>
          <a:lstStyle/>
          <a:p>
            <a:fld id="{BDD2D440-26B3-0447-AC06-9356FDC18F54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417" y="9907747"/>
            <a:ext cx="2872677" cy="5702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4482" y="9907747"/>
            <a:ext cx="1257426" cy="570230"/>
          </a:xfrm>
        </p:spPr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968" y="4395523"/>
            <a:ext cx="6047740" cy="199580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8" name="Rectangle 7"/>
          <p:cNvSpPr/>
          <p:nvPr/>
        </p:nvSpPr>
        <p:spPr>
          <a:xfrm>
            <a:off x="755967" y="4395523"/>
            <a:ext cx="188992" cy="199580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56394"/>
            <a:ext cx="6803708" cy="1425575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426D-D39E-DB47-9483-87BBA3CEAB5E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77984" y="1900767"/>
            <a:ext cx="3341376" cy="76981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829606" y="1896015"/>
            <a:ext cx="3341376" cy="76981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56394"/>
            <a:ext cx="6803708" cy="142557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004715"/>
            <a:ext cx="3340169" cy="106918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4053" b="1">
                <a:solidFill>
                  <a:schemeClr val="accent2"/>
                </a:solidFill>
              </a:defRPr>
            </a:lvl1pPr>
            <a:lvl2pPr>
              <a:buNone/>
              <a:defRPr sz="3378" b="1"/>
            </a:lvl2pPr>
            <a:lvl3pPr>
              <a:buNone/>
              <a:defRPr sz="3040" b="1"/>
            </a:lvl3pPr>
            <a:lvl4pPr>
              <a:buNone/>
              <a:defRPr sz="2702" b="1"/>
            </a:lvl4pPr>
            <a:lvl5pPr>
              <a:buNone/>
              <a:defRPr sz="2702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42835" y="2019565"/>
            <a:ext cx="3341482" cy="106918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4053" b="1">
                <a:solidFill>
                  <a:schemeClr val="accent2"/>
                </a:solidFill>
              </a:defRPr>
            </a:lvl1pPr>
            <a:lvl2pPr>
              <a:buNone/>
              <a:defRPr sz="3378" b="1"/>
            </a:lvl2pPr>
            <a:lvl3pPr>
              <a:buNone/>
              <a:defRPr sz="3040" b="1"/>
            </a:lvl3pPr>
            <a:lvl4pPr>
              <a:buNone/>
              <a:defRPr sz="2702" b="1"/>
            </a:lvl4pPr>
            <a:lvl5pPr>
              <a:buNone/>
              <a:defRPr sz="2702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FB9A-89A1-DC43-BEFC-8418EC102352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7984" y="3326342"/>
            <a:ext cx="3338856" cy="629629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842835" y="3326342"/>
            <a:ext cx="3338856" cy="629629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56394"/>
            <a:ext cx="6803708" cy="1425575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88FC-80BF-C249-A8C5-C36424491DA7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FA2F-CCE5-1445-85D0-00D4518528F5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8775" y="475192"/>
            <a:ext cx="2078911" cy="1306777"/>
          </a:xfrm>
        </p:spPr>
        <p:txBody>
          <a:bodyPr anchor="b" anchorCtr="0">
            <a:noAutofit/>
          </a:bodyPr>
          <a:lstStyle>
            <a:lvl1pPr algn="l">
              <a:buNone/>
              <a:defRPr sz="3378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228775" y="1900769"/>
            <a:ext cx="2078911" cy="7551094"/>
          </a:xfrm>
        </p:spPr>
        <p:txBody>
          <a:bodyPr/>
          <a:lstStyle>
            <a:lvl1pPr marL="0" indent="0">
              <a:lnSpc>
                <a:spcPts val="3715"/>
              </a:lnSpc>
              <a:spcAft>
                <a:spcPts val="1688"/>
              </a:spcAft>
              <a:buNone/>
              <a:defRPr sz="2702">
                <a:solidFill>
                  <a:schemeClr val="tx2"/>
                </a:solidFill>
              </a:defRPr>
            </a:lvl1pPr>
            <a:lvl2pPr>
              <a:buNone/>
              <a:defRPr sz="2027"/>
            </a:lvl2pPr>
            <a:lvl3pPr>
              <a:buNone/>
              <a:defRPr sz="1688"/>
            </a:lvl3pPr>
            <a:lvl4pPr>
              <a:buNone/>
              <a:defRPr sz="1520"/>
            </a:lvl4pPr>
            <a:lvl5pPr>
              <a:buNone/>
              <a:defRPr sz="152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D517-6419-6E49-AC02-A2E255135A26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3315" y="5182559"/>
            <a:ext cx="940879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989" y="475192"/>
            <a:ext cx="4724797" cy="89098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780849"/>
            <a:ext cx="6803708" cy="1051857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3378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7984" y="2969948"/>
            <a:ext cx="6803708" cy="665743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1013"/>
              </a:spcBef>
              <a:buNone/>
              <a:defRPr sz="5405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1900767"/>
            <a:ext cx="6803708" cy="831585"/>
          </a:xfrm>
        </p:spPr>
        <p:txBody>
          <a:bodyPr anchor="ctr" anchorCtr="0"/>
          <a:lstStyle>
            <a:lvl1pPr marL="0" indent="0" algn="l">
              <a:buFontTx/>
              <a:buNone/>
              <a:defRPr sz="2365"/>
            </a:lvl1pPr>
            <a:lvl2pPr>
              <a:defRPr sz="2027"/>
            </a:lvl2pPr>
            <a:lvl3pPr>
              <a:defRPr sz="1688"/>
            </a:lvl3pPr>
            <a:lvl4pPr>
              <a:defRPr sz="1520"/>
            </a:lvl4pPr>
            <a:lvl5pPr>
              <a:defRPr sz="152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2957-31D7-B74B-A790-9D2C4777DD3B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10" name="Rectangle 9"/>
          <p:cNvSpPr/>
          <p:nvPr/>
        </p:nvSpPr>
        <p:spPr>
          <a:xfrm>
            <a:off x="377984" y="780849"/>
            <a:ext cx="151194" cy="106918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7984" y="1900767"/>
            <a:ext cx="6803708" cy="76553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291772" y="9909727"/>
            <a:ext cx="1892439" cy="57023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365">
                <a:solidFill>
                  <a:schemeClr val="tx2"/>
                </a:solidFill>
              </a:defRPr>
            </a:lvl1pPr>
          </a:lstStyle>
          <a:p>
            <a:fld id="{EAAA373B-F1D5-9F4F-9BE4-45FE7DA72910}" type="datetime1">
              <a:rPr lang="x-none" smtClean="0"/>
              <a:t>4/6/17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96417" y="9909727"/>
            <a:ext cx="2897875" cy="57023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2365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06498" y="9909727"/>
            <a:ext cx="1637930" cy="57023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365">
                <a:solidFill>
                  <a:schemeClr val="tx2"/>
                </a:solidFill>
              </a:defRPr>
            </a:lvl1pPr>
          </a:lstStyle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77984" y="1781969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405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3290" indent="-463290" algn="l" rtl="0" eaLnBrk="1" latinLnBrk="0" hangingPunct="1">
        <a:spcBef>
          <a:spcPts val="1013"/>
        </a:spcBef>
        <a:buClr>
          <a:schemeClr val="accent1"/>
        </a:buClr>
        <a:buSzPct val="76000"/>
        <a:buFont typeface="Wingdings 3"/>
        <a:buChar char=""/>
        <a:defRPr kumimoji="0" sz="4392" kern="1200">
          <a:solidFill>
            <a:schemeClr val="tx1"/>
          </a:solidFill>
          <a:latin typeface="+mn-lt"/>
          <a:ea typeface="+mn-ea"/>
          <a:cs typeface="+mn-cs"/>
        </a:defRPr>
      </a:lvl1pPr>
      <a:lvl2pPr marL="926579" indent="-463290" algn="l" rtl="0" eaLnBrk="1" latinLnBrk="0" hangingPunct="1">
        <a:spcBef>
          <a:spcPts val="845"/>
        </a:spcBef>
        <a:buClr>
          <a:schemeClr val="accent2"/>
        </a:buClr>
        <a:buSzPct val="76000"/>
        <a:buFont typeface="Wingdings 3"/>
        <a:buChar char=""/>
        <a:defRPr kumimoji="0" sz="3885" kern="1200">
          <a:solidFill>
            <a:schemeClr val="tx2"/>
          </a:solidFill>
          <a:latin typeface="+mn-lt"/>
          <a:ea typeface="+mn-ea"/>
          <a:cs typeface="+mn-cs"/>
        </a:defRPr>
      </a:lvl2pPr>
      <a:lvl3pPr marL="1389869" indent="-386074" algn="l" rtl="0" eaLnBrk="1" latinLnBrk="0" hangingPunct="1">
        <a:spcBef>
          <a:spcPts val="845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378" kern="1200">
          <a:solidFill>
            <a:schemeClr val="tx1"/>
          </a:solidFill>
          <a:latin typeface="+mn-lt"/>
          <a:ea typeface="+mn-ea"/>
          <a:cs typeface="+mn-cs"/>
        </a:defRPr>
      </a:lvl3pPr>
      <a:lvl4pPr marL="1853157" indent="-386074" algn="l" rtl="0" eaLnBrk="1" latinLnBrk="0" hangingPunct="1">
        <a:spcBef>
          <a:spcPts val="675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040" kern="1200">
          <a:solidFill>
            <a:schemeClr val="tx1"/>
          </a:solidFill>
          <a:latin typeface="+mn-lt"/>
          <a:ea typeface="+mn-ea"/>
          <a:cs typeface="+mn-cs"/>
        </a:defRPr>
      </a:lvl4pPr>
      <a:lvl5pPr marL="2316446" indent="-386074" algn="l" rtl="0" eaLnBrk="1" latinLnBrk="0" hangingPunct="1">
        <a:spcBef>
          <a:spcPts val="507"/>
        </a:spcBef>
        <a:buClr>
          <a:schemeClr val="accent2"/>
        </a:buClr>
        <a:buSzPct val="70000"/>
        <a:buFont typeface="Wingdings"/>
        <a:buChar char=""/>
        <a:defRPr kumimoji="0"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2779736" indent="-308860" algn="l" rtl="0" eaLnBrk="1" latinLnBrk="0" hangingPunct="1">
        <a:spcBef>
          <a:spcPts val="507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2702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3088596" indent="-308860" algn="l" rtl="0" eaLnBrk="1" latinLnBrk="0" hangingPunct="1">
        <a:spcBef>
          <a:spcPts val="507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2365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3397455" indent="-308860" algn="l" rtl="0" eaLnBrk="1" latinLnBrk="0" hangingPunct="1">
        <a:spcBef>
          <a:spcPts val="507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2365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3706315" indent="-308860" algn="l" rtl="0" eaLnBrk="1" latinLnBrk="0" hangingPunct="1">
        <a:spcBef>
          <a:spcPts val="507"/>
        </a:spcBef>
        <a:buClr>
          <a:srgbClr val="9FB8CD"/>
        </a:buClr>
        <a:buSzPct val="75000"/>
        <a:buFont typeface="Wingdings 3"/>
        <a:buChar char=""/>
        <a:defRPr kumimoji="0" lang="en-US" sz="2027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72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5442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3164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0885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8607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6328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4050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1771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437" y="9907747"/>
            <a:ext cx="1007957" cy="570230"/>
          </a:xfrm>
        </p:spPr>
        <p:txBody>
          <a:bodyPr/>
          <a:lstStyle/>
          <a:p>
            <a:fld id="{4929A69E-7D8F-4515-9605-0315ABD4F31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7" name="Picture 4" descr="C:\Users\user\AppData\Local\Microsoft\Windows\INetCache\IE\K75KFYI6\IMG_7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52" y="178566"/>
            <a:ext cx="1026921" cy="10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02" y="318000"/>
            <a:ext cx="1113334" cy="658087"/>
          </a:xfrm>
          <a:prstGeom prst="rect">
            <a:avLst/>
          </a:prstGeom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962886" y="8010212"/>
            <a:ext cx="5669756" cy="831585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>
            <a:lvl1pPr marL="0" indent="0" algn="r" rtl="0" eaLnBrk="1" latinLnBrk="0" hangingPunct="1">
              <a:spcBef>
                <a:spcPts val="1013"/>
              </a:spcBef>
              <a:buClr>
                <a:schemeClr val="accent1"/>
              </a:buClr>
              <a:buSzPct val="76000"/>
              <a:buFont typeface="Wingdings 3"/>
              <a:buNone/>
              <a:defRPr kumimoji="0" sz="3378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 rtl="0" eaLnBrk="1" latinLnBrk="0" hangingPunct="1">
              <a:spcBef>
                <a:spcPts val="845"/>
              </a:spcBef>
              <a:buClr>
                <a:schemeClr val="accent2"/>
              </a:buClr>
              <a:buSzPct val="76000"/>
              <a:buFont typeface="Wingdings 3"/>
              <a:buNone/>
              <a:defRPr kumimoji="0" sz="388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44299" indent="0" algn="ctr" rtl="0" eaLnBrk="1" latinLnBrk="0" hangingPunct="1">
              <a:spcBef>
                <a:spcPts val="84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3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6446" indent="0" algn="ctr" rtl="0" eaLnBrk="1" latinLnBrk="0" hangingPunct="1">
              <a:spcBef>
                <a:spcPts val="675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3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8596" indent="0" algn="ctr" rtl="0" eaLnBrk="1" latinLnBrk="0" hangingPunct="1">
              <a:spcBef>
                <a:spcPts val="507"/>
              </a:spcBef>
              <a:buClr>
                <a:schemeClr val="accent2"/>
              </a:buClr>
              <a:buSzPct val="70000"/>
              <a:buFont typeface="Wingdings"/>
              <a:buNone/>
              <a:defRPr kumimoji="0" sz="27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60745" indent="0" algn="ctr" rtl="0" eaLnBrk="1" latinLnBrk="0" hangingPunct="1">
              <a:spcBef>
                <a:spcPts val="507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270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894" indent="0" algn="ctr" rtl="0" eaLnBrk="1" latinLnBrk="0" hangingPunct="1">
              <a:spcBef>
                <a:spcPts val="507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05042" indent="0" algn="ctr" rtl="0" eaLnBrk="1" latinLnBrk="0" hangingPunct="1">
              <a:spcBef>
                <a:spcPts val="507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77191" indent="0" algn="ctr" rtl="0" eaLnBrk="1" latinLnBrk="0" hangingPunct="1">
              <a:spcBef>
                <a:spcPts val="507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202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Done by:</a:t>
            </a:r>
          </a:p>
          <a:p>
            <a:pPr algn="ctr"/>
            <a:r>
              <a:rPr lang="en-US" sz="4000" dirty="0" err="1" smtClean="0"/>
              <a:t>Jawaher</a:t>
            </a:r>
            <a:r>
              <a:rPr lang="en-US" sz="4000" dirty="0" smtClean="0"/>
              <a:t> </a:t>
            </a:r>
            <a:r>
              <a:rPr lang="en-US" sz="4000" dirty="0" err="1" smtClean="0"/>
              <a:t>Abanumy</a:t>
            </a:r>
            <a:r>
              <a:rPr lang="en-US" sz="4000" dirty="0"/>
              <a:t> </a:t>
            </a:r>
            <a:r>
              <a:rPr lang="en-US" sz="4000" dirty="0" smtClean="0"/>
              <a:t>..</a:t>
            </a:r>
            <a:r>
              <a:rPr lang="en-US" sz="4000" dirty="0" smtClean="0"/>
              <a:t> </a:t>
            </a:r>
            <a:r>
              <a:rPr lang="en-US" sz="4000" dirty="0" smtClean="0"/>
              <a:t>Laila </a:t>
            </a:r>
            <a:r>
              <a:rPr lang="en-US" sz="4000" dirty="0" err="1" smtClean="0"/>
              <a:t>Mathkour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algn="ctr"/>
            <a:r>
              <a:rPr lang="en-US" sz="2000" dirty="0" smtClean="0"/>
              <a:t>Reviewed by: </a:t>
            </a:r>
            <a:r>
              <a:rPr lang="en-US" sz="2000" dirty="0" err="1" smtClean="0"/>
              <a:t>Lulwah</a:t>
            </a:r>
            <a:r>
              <a:rPr lang="en-US" sz="2000" dirty="0" smtClean="0"/>
              <a:t> </a:t>
            </a:r>
            <a:r>
              <a:rPr lang="en-US" sz="2000" dirty="0" err="1" smtClean="0"/>
              <a:t>Alshiha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21731" y="2171484"/>
            <a:ext cx="5858840" cy="46490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1013"/>
              </a:spcBef>
              <a:buClr>
                <a:schemeClr val="accent1"/>
              </a:buClr>
              <a:buSzPct val="76000"/>
              <a:buFont typeface="Wingdings 3"/>
              <a:buNone/>
              <a:defRPr kumimoji="0" sz="3378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 rtl="0" eaLnBrk="1" latinLnBrk="0" hangingPunct="1">
              <a:spcBef>
                <a:spcPts val="845"/>
              </a:spcBef>
              <a:buClr>
                <a:schemeClr val="accent2"/>
              </a:buClr>
              <a:buSzPct val="76000"/>
              <a:buFont typeface="Wingdings 3"/>
              <a:buNone/>
              <a:defRPr kumimoji="0" sz="388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44299" indent="0" algn="ctr" rtl="0" eaLnBrk="1" latinLnBrk="0" hangingPunct="1">
              <a:spcBef>
                <a:spcPts val="84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3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6446" indent="0" algn="ctr" rtl="0" eaLnBrk="1" latinLnBrk="0" hangingPunct="1">
              <a:spcBef>
                <a:spcPts val="675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3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8596" indent="0" algn="ctr" rtl="0" eaLnBrk="1" latinLnBrk="0" hangingPunct="1">
              <a:spcBef>
                <a:spcPts val="507"/>
              </a:spcBef>
              <a:buClr>
                <a:schemeClr val="accent2"/>
              </a:buClr>
              <a:buSzPct val="70000"/>
              <a:buFont typeface="Wingdings"/>
              <a:buNone/>
              <a:defRPr kumimoji="0" sz="27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60745" indent="0" algn="ctr" rtl="0" eaLnBrk="1" latinLnBrk="0" hangingPunct="1">
              <a:spcBef>
                <a:spcPts val="507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270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894" indent="0" algn="ctr" rtl="0" eaLnBrk="1" latinLnBrk="0" hangingPunct="1">
              <a:spcBef>
                <a:spcPts val="507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05042" indent="0" algn="ctr" rtl="0" eaLnBrk="1" latinLnBrk="0" hangingPunct="1">
              <a:spcBef>
                <a:spcPts val="507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77191" indent="0" algn="ctr" rtl="0" eaLnBrk="1" latinLnBrk="0" hangingPunct="1">
              <a:spcBef>
                <a:spcPts val="507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202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accent2">
                    <a:lumMod val="75000"/>
                  </a:schemeClr>
                </a:solidFill>
              </a:rPr>
              <a:t>Physiology Team 436</a:t>
            </a:r>
          </a:p>
          <a:p>
            <a:pPr algn="ctr"/>
            <a:r>
              <a:rPr lang="en-GB" sz="4000" b="1" dirty="0">
                <a:solidFill>
                  <a:schemeClr val="accent2">
                    <a:lumMod val="75000"/>
                  </a:schemeClr>
                </a:solidFill>
              </a:rPr>
              <a:t>Cardiovascular 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Block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5400" b="1" dirty="0" smtClean="0">
                <a:solidFill>
                  <a:schemeClr val="accent1">
                    <a:lumMod val="75000"/>
                  </a:schemeClr>
                </a:solidFill>
              </a:rPr>
              <a:t>Numbers File</a:t>
            </a:r>
            <a:endParaRPr lang="en-GB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Content Placehold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13" y="469964"/>
            <a:ext cx="3731702" cy="880423"/>
          </a:xfrm>
          <a:prstGeom prst="rect">
            <a:avLst/>
          </a:prstGeom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962886" y="5948041"/>
            <a:ext cx="5810911" cy="360039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1013"/>
              </a:spcBef>
              <a:buClr>
                <a:schemeClr val="accent1"/>
              </a:buClr>
              <a:buSzPct val="76000"/>
              <a:buFont typeface="Wingdings 3"/>
              <a:buNone/>
              <a:defRPr kumimoji="0" sz="3378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 rtl="0" eaLnBrk="1" latinLnBrk="0" hangingPunct="1">
              <a:spcBef>
                <a:spcPts val="845"/>
              </a:spcBef>
              <a:buClr>
                <a:schemeClr val="accent2"/>
              </a:buClr>
              <a:buSzPct val="76000"/>
              <a:buFont typeface="Wingdings 3"/>
              <a:buNone/>
              <a:defRPr kumimoji="0" sz="388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44299" indent="0" algn="ctr" rtl="0" eaLnBrk="1" latinLnBrk="0" hangingPunct="1">
              <a:spcBef>
                <a:spcPts val="84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3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6446" indent="0" algn="ctr" rtl="0" eaLnBrk="1" latinLnBrk="0" hangingPunct="1">
              <a:spcBef>
                <a:spcPts val="675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3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8596" indent="0" algn="ctr" rtl="0" eaLnBrk="1" latinLnBrk="0" hangingPunct="1">
              <a:spcBef>
                <a:spcPts val="507"/>
              </a:spcBef>
              <a:buClr>
                <a:schemeClr val="accent2"/>
              </a:buClr>
              <a:buSzPct val="70000"/>
              <a:buFont typeface="Wingdings"/>
              <a:buNone/>
              <a:defRPr kumimoji="0" sz="27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60745" indent="0" algn="ctr" rtl="0" eaLnBrk="1" latinLnBrk="0" hangingPunct="1">
              <a:spcBef>
                <a:spcPts val="507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270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894" indent="0" algn="ctr" rtl="0" eaLnBrk="1" latinLnBrk="0" hangingPunct="1">
              <a:spcBef>
                <a:spcPts val="507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05042" indent="0" algn="ctr" rtl="0" eaLnBrk="1" latinLnBrk="0" hangingPunct="1">
              <a:spcBef>
                <a:spcPts val="507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77191" indent="0" algn="ctr" rtl="0" eaLnBrk="1" latinLnBrk="0" hangingPunct="1">
              <a:spcBef>
                <a:spcPts val="507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202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000" b="1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  <a:r>
              <a:rPr lang="ar-SA" sz="2000" b="1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وأنَّ ليس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للإنسان إلا ما سعى )</a:t>
            </a:r>
            <a:r>
              <a:rPr lang="ar-SA" sz="1000" b="1" dirty="0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صدق الله العظيم</a:t>
            </a:r>
            <a:endParaRPr lang="en-GB" sz="1000" b="1" dirty="0" smtClean="0">
              <a:solidFill>
                <a:schemeClr val="accent1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7" t="6881" r="18136" b="15308"/>
          <a:stretch/>
        </p:blipFill>
        <p:spPr>
          <a:xfrm>
            <a:off x="6307418" y="1130239"/>
            <a:ext cx="1000811" cy="850011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339677" y="9742320"/>
            <a:ext cx="4447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دعواتكم لنا بالتوفيق 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1083" y="9220883"/>
            <a:ext cx="6836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was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done by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students,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 if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there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any mistakes please inform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us. 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5437" y="6550527"/>
            <a:ext cx="48288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Color Index:</a:t>
            </a:r>
          </a:p>
          <a:p>
            <a:r>
              <a:rPr lang="en-US" sz="1600" b="1" dirty="0">
                <a:solidFill>
                  <a:srgbClr val="933B95"/>
                </a:solidFill>
                <a:latin typeface="+mj-lt"/>
                <a:ea typeface="+mj-ea"/>
                <a:cs typeface="+mj-cs"/>
              </a:rPr>
              <a:t>Only </a:t>
            </a:r>
            <a:r>
              <a:rPr lang="en-US" sz="1600" b="1" dirty="0" smtClean="0">
                <a:solidFill>
                  <a:srgbClr val="933B95"/>
                </a:solidFill>
                <a:latin typeface="+mj-lt"/>
                <a:ea typeface="+mj-ea"/>
                <a:cs typeface="+mj-cs"/>
              </a:rPr>
              <a:t>females’ </a:t>
            </a:r>
            <a:r>
              <a:rPr lang="en-US" sz="1600" b="1" dirty="0" smtClean="0">
                <a:solidFill>
                  <a:srgbClr val="933B95"/>
                </a:solidFill>
                <a:latin typeface="+mj-lt"/>
                <a:ea typeface="+mj-ea"/>
                <a:cs typeface="+mj-cs"/>
              </a:rPr>
              <a:t>slides</a:t>
            </a:r>
            <a:endParaRPr lang="en-US" sz="1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Only males’ slides</a:t>
            </a:r>
            <a:endParaRPr lang="en-US" sz="16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Both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female </a:t>
            </a:r>
            <a:r>
              <a:rPr lang="en-US" sz="1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male </a:t>
            </a:r>
            <a:r>
              <a:rPr lang="en-US" sz="1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slides</a:t>
            </a:r>
          </a:p>
        </p:txBody>
      </p:sp>
    </p:spTree>
    <p:extLst>
      <p:ext uri="{BB962C8B-B14F-4D97-AF65-F5344CB8AC3E}">
        <p14:creationId xmlns:p14="http://schemas.microsoft.com/office/powerpoint/2010/main" val="5252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77984" y="793339"/>
            <a:ext cx="6803708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Lecture </a:t>
            </a:r>
            <a:r>
              <a:rPr lang="en-US" sz="2800" smtClean="0"/>
              <a:t>#</a:t>
            </a:r>
            <a:r>
              <a:rPr lang="en-US" sz="2800" smtClean="0"/>
              <a:t>13: </a:t>
            </a:r>
            <a:r>
              <a:rPr lang="en-US" altLang="en-US" sz="2800" smtClean="0"/>
              <a:t>Shock</a:t>
            </a:r>
            <a:endParaRPr lang="en-US" alt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1952"/>
              </p:ext>
            </p:extLst>
          </p:nvPr>
        </p:nvGraphicFramePr>
        <p:xfrm>
          <a:off x="377984" y="2382585"/>
          <a:ext cx="6803708" cy="6827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59293234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1103511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Hydrostatic Pressure</a:t>
                      </a:r>
                      <a:endParaRPr kumimoji="0" lang="en-US" sz="2000" b="1" kern="1200" dirty="0">
                        <a:solidFill>
                          <a:srgbClr val="933B95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27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Osmotic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977090"/>
                  </a:ext>
                </a:extLst>
              </a:tr>
              <a:tr h="492948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NFP of Venous Blood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rgbClr val="933B95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- 5 to -7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91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Hydrostatic Pressure of Venous 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18-20 mmHg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70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NFP of Arterial Blood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rgbClr val="933B95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+5 to +10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32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Hydrostatic Pressure of Arterial 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30-35 mmHg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100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Colloid osmotic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Hypovolemic shock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rgbClr val="933B95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Stage 1: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10 – 15%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blood loss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Stage 2: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 – 40%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blood loss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Stage 3</a:t>
                      </a:r>
                      <a:r>
                        <a:rPr lang="en-US" sz="2000" dirty="0" smtClean="0"/>
                        <a:t>: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&gt;40%</a:t>
                      </a:r>
                      <a:r>
                        <a:rPr lang="en-US" sz="2000" dirty="0" smtClean="0"/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blood loss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 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15 - 25%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blood loss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Female)</a:t>
                      </a:r>
                      <a:endParaRPr kumimoji="0" lang="en-US" sz="200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101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4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984502"/>
              </p:ext>
            </p:extLst>
          </p:nvPr>
        </p:nvGraphicFramePr>
        <p:xfrm>
          <a:off x="377984" y="1889522"/>
          <a:ext cx="6803708" cy="58185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59293234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1103511383"/>
                    </a:ext>
                  </a:extLst>
                </a:gridCol>
              </a:tblGrid>
              <a:tr h="650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Outward Forces,</a:t>
                      </a:r>
                      <a:r>
                        <a:rPr kumimoji="0" lang="en-US" sz="2000" b="1" kern="1200" baseline="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Capillary blood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30-35 to 10-15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276513"/>
                  </a:ext>
                </a:extLst>
              </a:tr>
              <a:tr h="650486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Outward Forces,</a:t>
                      </a:r>
                      <a:r>
                        <a:rPr kumimoji="0" lang="en-US" sz="2000" b="1" kern="1200" baseline="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Interstitial fluid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977090"/>
                  </a:ext>
                </a:extLst>
              </a:tr>
              <a:tr h="650486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Outward Forces, Interstitial fluid colloidal  osmotic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916847"/>
                  </a:ext>
                </a:extLst>
              </a:tr>
              <a:tr h="92886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Inward Force, Plasma colloidal osmotic  pressure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25- 28 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700477"/>
                  </a:ext>
                </a:extLst>
              </a:tr>
              <a:tr h="92886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Filtration (arterial end)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 ml fluid/ min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02735"/>
                  </a:ext>
                </a:extLst>
              </a:tr>
              <a:tr h="92886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Reabsorption (venous end)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18ml fluid/min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3015036"/>
                  </a:ext>
                </a:extLst>
              </a:tr>
              <a:tr h="92886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rgbClr val="933B95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4474078"/>
                  </a:ext>
                </a:extLst>
              </a:tr>
            </a:tbl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377983" y="608613"/>
            <a:ext cx="7938357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Lecture #</a:t>
            </a:r>
            <a:r>
              <a:rPr lang="en-US" sz="2800" dirty="0" smtClean="0"/>
              <a:t>14: </a:t>
            </a:r>
            <a:r>
              <a:rPr lang="en-US" altLang="en-US" sz="2800" dirty="0" smtClean="0"/>
              <a:t>Capillary Circulation </a:t>
            </a:r>
            <a:endParaRPr lang="en-US" alt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7715" y="7880546"/>
            <a:ext cx="6803708" cy="65216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Lecture #</a:t>
            </a:r>
            <a:r>
              <a:rPr lang="en-US" sz="2800" dirty="0" smtClean="0"/>
              <a:t>15: </a:t>
            </a:r>
            <a:r>
              <a:rPr lang="en-US" altLang="en-US" sz="2800" dirty="0"/>
              <a:t>Coronary </a:t>
            </a:r>
            <a:r>
              <a:rPr lang="en-US" altLang="en-US" sz="2800" dirty="0" smtClean="0"/>
              <a:t>Circulation</a:t>
            </a:r>
            <a:endParaRPr lang="en-US" altLang="en-US" sz="28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29044"/>
              </p:ext>
            </p:extLst>
          </p:nvPr>
        </p:nvGraphicFramePr>
        <p:xfrm>
          <a:off x="374097" y="8855350"/>
          <a:ext cx="6803708" cy="65048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59293234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1103511383"/>
                    </a:ext>
                  </a:extLst>
                </a:gridCol>
              </a:tblGrid>
              <a:tr h="650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225-250 mL/min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27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1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ARE DONE!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7984" y="2962266"/>
            <a:ext cx="6803708" cy="769810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3200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اللهم إنّي استودعتك ماحفظت وماقرأت وماتعلمت فردّه لي وقت حاجتي إليه، أنك على كل شيء قدير.</a:t>
            </a:r>
          </a:p>
          <a:p>
            <a:pPr marL="0" indent="0" algn="ctr" rtl="1">
              <a:buNone/>
            </a:pPr>
            <a:endParaRPr lang="ar-SA" sz="3200" dirty="0" smtClean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تفائل </a:t>
            </a:r>
            <a:r>
              <a:rPr lang="ar-SA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بالله خيراً، فـ </a:t>
            </a:r>
            <a:r>
              <a:rPr lang="ar-SA" sz="3200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«كل متوقَّعٍ آت</a:t>
            </a: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»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ar-SA" sz="3200" dirty="0" smtClean="0"/>
          </a:p>
          <a:p>
            <a:pPr marL="0" indent="0" algn="ctr" rtl="1">
              <a:buNone/>
            </a:pP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Good luck our DOCTORS!</a:t>
            </a:r>
            <a:endParaRPr lang="ar-SA" sz="6000" dirty="0" smtClean="0">
              <a:solidFill>
                <a:schemeClr val="bg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 algn="ctr" rtl="1">
              <a:buNone/>
            </a:pPr>
            <a:r>
              <a:rPr lang="en-US" sz="1800" dirty="0" smtClean="0">
                <a:latin typeface="MV Boli" panose="02000500030200090000" pitchFamily="2" charset="0"/>
                <a:cs typeface="MV Boli" panose="02000500030200090000" pitchFamily="2" charset="0"/>
              </a:rPr>
              <a:t>Physiology Team436</a:t>
            </a:r>
            <a:endParaRPr lang="ar-SA" sz="1800" dirty="0" smtClean="0">
              <a:latin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2800" dirty="0" smtClean="0"/>
              <a:t>Lecture </a:t>
            </a:r>
            <a:r>
              <a:rPr lang="en-US" sz="2800" smtClean="0"/>
              <a:t>#</a:t>
            </a:r>
            <a:r>
              <a:rPr lang="en-US" sz="2800" smtClean="0"/>
              <a:t>1: </a:t>
            </a:r>
            <a:r>
              <a:rPr lang="en-GB" sz="2800" dirty="0"/>
              <a:t>Contractile Mechanisms in Cardiac Muscle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01110"/>
              </p:ext>
            </p:extLst>
          </p:nvPr>
        </p:nvGraphicFramePr>
        <p:xfrm>
          <a:off x="377984" y="2681610"/>
          <a:ext cx="6803708" cy="4318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162295972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901827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Resting membrane potential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-90 mV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-80—90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60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Rapid depolarization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+20 mV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29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Partial repolarization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5-10 mV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93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Action potential plateau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 mV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980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Absolute refractory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0.25- 0.3 sec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439648"/>
                  </a:ext>
                </a:extLst>
              </a:tr>
              <a:tr h="53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Relative refractory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0.05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484299"/>
                  </a:ext>
                </a:extLst>
              </a:tr>
              <a:tr h="53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Duration of cardiac action</a:t>
                      </a:r>
                      <a:r>
                        <a:rPr kumimoji="0" lang="en-US" sz="200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 potential</a:t>
                      </a:r>
                      <a:endParaRPr kumimoji="0" lang="en-US" sz="2000" b="1" kern="1200" dirty="0" smtClean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0.4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Strong inhibition of Ca++</a:t>
                      </a:r>
                      <a:r>
                        <a:rPr kumimoji="0" lang="en-US" sz="2000" b="1" kern="1200" baseline="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at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pH 6.5 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671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Maximal release of </a:t>
                      </a: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Ca++ </a:t>
                      </a:r>
                      <a:r>
                        <a:rPr kumimoji="0" lang="en-US" sz="2000" b="1" kern="1200" baseline="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at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pH 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233880"/>
                  </a:ext>
                </a:extLst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06498" y="9909727"/>
            <a:ext cx="1637930" cy="570230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26206"/>
              </p:ext>
            </p:extLst>
          </p:nvPr>
        </p:nvGraphicFramePr>
        <p:xfrm>
          <a:off x="377984" y="2105546"/>
          <a:ext cx="6803708" cy="7519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162295972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901827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Delay in the conduction of impulses in AV node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60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Purkinje fibers transmit action potentials at a very high velocity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0.1-4.0 m/sec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29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Extracellular K+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4 mm/L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93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Extracellular NA+</a:t>
                      </a:r>
                      <a:endParaRPr kumimoji="0" 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140 mm/L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980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Extracellular CA++</a:t>
                      </a:r>
                      <a:endParaRPr kumimoji="0" 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1.2 mm/L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439648"/>
                  </a:ext>
                </a:extLst>
              </a:tr>
              <a:tr h="53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Intracellular K+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140 mm/L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48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Intracellular NA+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10 mm/L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671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Intracellular CA++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0.0001 mm/L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23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CV SA node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0.05 m/sec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89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CV Atria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0.3m/sec (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intermodal pathway 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1.0m/sec)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978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CV AV node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0.05m/sec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597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CV Bundle of His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 m/sec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902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CV Purkinje system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4 m/sec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9262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CV Ventricular muscle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 m/sec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05853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2800" dirty="0" smtClean="0"/>
              <a:t>Lecture #</a:t>
            </a:r>
            <a:r>
              <a:rPr lang="en-US" sz="2800" dirty="0" smtClean="0"/>
              <a:t>2: </a:t>
            </a:r>
            <a:r>
              <a:rPr lang="en-GB" sz="2800" dirty="0"/>
              <a:t>Cardiac </a:t>
            </a:r>
            <a:r>
              <a:rPr lang="en-GB" sz="2800" dirty="0" smtClean="0"/>
              <a:t>Electrical Activity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0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87525"/>
              </p:ext>
            </p:extLst>
          </p:nvPr>
        </p:nvGraphicFramePr>
        <p:xfrm>
          <a:off x="377984" y="1903468"/>
          <a:ext cx="6803708" cy="7976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162295972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901827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Cardiac cycle duration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0.8 sec When HR 72 bpm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60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Ventricular systole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0.3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29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Ventricular diastole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0.5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93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Atrial systole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980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Atrial diastole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0.7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439648"/>
                  </a:ext>
                </a:extLst>
              </a:tr>
              <a:tr h="53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EDV</a:t>
                      </a:r>
                      <a:endParaRPr kumimoji="0" lang="en-US" alt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110-130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48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Stroke volume </a:t>
                      </a:r>
                      <a:endParaRPr kumimoji="0" lang="en-US" alt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70 mL/beat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671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ESV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40-60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23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EF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60-65 %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65 %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89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Aorta </a:t>
                      </a: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Pressure</a:t>
                      </a:r>
                    </a:p>
                    <a:p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pressure of blood go to the body </a:t>
                      </a:r>
                      <a:endParaRPr kumimoji="0" lang="en-US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120/80mmHg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978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pulmonary</a:t>
                      </a:r>
                      <a:r>
                        <a:rPr kumimoji="0" lang="en-US" sz="20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trunk </a:t>
                      </a: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Pressure</a:t>
                      </a:r>
                    </a:p>
                    <a:p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Pressure of blood go to the 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25-30/4-12mmHg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597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pressure of Left atrium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890"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2-10mmH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902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Pressure of</a:t>
                      </a:r>
                      <a:r>
                        <a:rPr kumimoji="0" lang="en-US" sz="20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Left ventricle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120/3-12mmHg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9262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Pressure of Right atrium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2-8mmHg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058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Pressure of Right ventricle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25-30/2-8mmHg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2612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Isovolumetric</a:t>
                      </a:r>
                      <a:r>
                        <a:rPr kumimoji="0" lang="en-US" sz="200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 contraction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0.04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77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Isovolumetric</a:t>
                      </a:r>
                      <a:r>
                        <a:rPr kumimoji="0" lang="en-US" sz="200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 relaxation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0.04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6426762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23453" y="161330"/>
            <a:ext cx="8226389" cy="15443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Lecture #3,4,5: C</a:t>
            </a:r>
            <a:r>
              <a:rPr lang="en-GB" sz="2400" smtClean="0"/>
              <a:t>ardiac Cycles I,II and ECG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9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52797"/>
              </p:ext>
            </p:extLst>
          </p:nvPr>
        </p:nvGraphicFramePr>
        <p:xfrm>
          <a:off x="377984" y="1961530"/>
          <a:ext cx="6803708" cy="775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162295972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901827035"/>
                    </a:ext>
                  </a:extLst>
                </a:gridCol>
              </a:tblGrid>
              <a:tr h="519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err="1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Protodiostole</a:t>
                      </a:r>
                      <a:endParaRPr kumimoji="0" 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0.04 sec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60409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rapid ejection phase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75%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of SV is ejected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290506"/>
                  </a:ext>
                </a:extLst>
              </a:tr>
              <a:tr h="73912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reduced ejection phase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25%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of SV is ejected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935429"/>
                  </a:ext>
                </a:extLst>
              </a:tr>
              <a:tr h="526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Systolic Pressure </a:t>
                      </a:r>
                      <a:endParaRPr kumimoji="0" lang="en-US" alt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484299"/>
                  </a:ext>
                </a:extLst>
              </a:tr>
              <a:tr h="38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Diastolic Pressure </a:t>
                      </a:r>
                      <a:endParaRPr kumimoji="0" lang="en-US" alt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80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671124"/>
                  </a:ext>
                </a:extLst>
              </a:tr>
              <a:tr h="684782">
                <a:tc>
                  <a:txBody>
                    <a:bodyPr/>
                    <a:lstStyle/>
                    <a:p>
                      <a:r>
                        <a:rPr lang="en-US" altLang="en-US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Pulse Pressure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 mmHg – 80 mmHg = 40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233880"/>
                  </a:ext>
                </a:extLst>
              </a:tr>
              <a:tr h="387051">
                <a:tc>
                  <a:txBody>
                    <a:bodyPr/>
                    <a:lstStyle/>
                    <a:p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Mean Arterial Pressure 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93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897607"/>
                  </a:ext>
                </a:extLst>
              </a:tr>
              <a:tr h="387051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SA node rate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60-100 b/min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9784363"/>
                  </a:ext>
                </a:extLst>
              </a:tr>
              <a:tr h="684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SA node rate under vagal influence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70-80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5978430"/>
                  </a:ext>
                </a:extLst>
              </a:tr>
              <a:tr h="387051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AV- node discharges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D1515"/>
                        </a:buClr>
                        <a:buSzPct val="145000"/>
                        <a:buFontTx/>
                        <a:buNone/>
                        <a:tabLst>
                          <a:tab pos="304165" algn="l"/>
                          <a:tab pos="30480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40 –60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9021154"/>
                  </a:ext>
                </a:extLst>
              </a:tr>
              <a:tr h="387051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Purkinje fibers fires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20- 40 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9262804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Speed of ECG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25mm/sec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058536"/>
                  </a:ext>
                </a:extLst>
              </a:tr>
              <a:tr h="494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Aortic v opens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 exceeds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8946537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Ascending 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Aortic press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=120 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1821965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2800" smtClean="0"/>
              <a:t>Cont.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64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2538869"/>
              </p:ext>
            </p:extLst>
          </p:nvPr>
        </p:nvGraphicFramePr>
        <p:xfrm>
          <a:off x="314716" y="1829987"/>
          <a:ext cx="6930244" cy="80797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25246">
                  <a:extLst>
                    <a:ext uri="{9D8B030D-6E8A-4147-A177-3AD203B41FA5}">
                      <a16:colId xmlns:a16="http://schemas.microsoft.com/office/drawing/2014/main" xmlns="" val="3814073436"/>
                    </a:ext>
                  </a:extLst>
                </a:gridCol>
                <a:gridCol w="2804998">
                  <a:extLst>
                    <a:ext uri="{9D8B030D-6E8A-4147-A177-3AD203B41FA5}">
                      <a16:colId xmlns:a16="http://schemas.microsoft.com/office/drawing/2014/main" xmlns="" val="145570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Voltage is measured on vertical  Y-axis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0.1mV/mm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426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P- 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2885" indent="0" algn="l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0.08 – 0.1 sec</a:t>
                      </a:r>
                    </a:p>
                    <a:p>
                      <a:pPr marL="0" indent="0" algn="l" rtl="0" eaLnBrk="1" latinLnBrk="0" hangingPunct="1">
                        <a:lnSpc>
                          <a:spcPts val="166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Precedes atrial contraction by 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0.01 - 0.02 sec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lvl="0" algn="l" rtl="0" eaLnBrk="1" hangingPunct="1">
                        <a:lnSpc>
                          <a:spcPct val="9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Amplitude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≤ 2.5mm</a:t>
                      </a:r>
                    </a:p>
                    <a:p>
                      <a:pPr marL="0" lvl="0" indent="0" algn="l" rtl="0" eaLnBrk="1" latinLnBrk="0" hangingPunct="1">
                        <a:lnSpc>
                          <a:spcPts val="166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≤ 0.12 sec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847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8890" algn="l">
                        <a:lnSpc>
                          <a:spcPts val="1910"/>
                        </a:lnSpc>
                        <a:spcBef>
                          <a:spcPts val="260"/>
                        </a:spcBef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QRS</a:t>
                      </a:r>
                      <a:r>
                        <a:rPr kumimoji="0" lang="en-US" sz="2000" b="1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complex</a:t>
                      </a:r>
                    </a:p>
                    <a:p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D ≤ 0.1 sec.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Precedes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ventricular contraction by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0.02 sec.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Occurs after P-wave by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0.12-0.2 sec </a:t>
                      </a:r>
                      <a:r>
                        <a:rPr kumimoji="0" lang="en-US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0.08 – 0.10 sec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6786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T- wave</a:t>
                      </a:r>
                    </a:p>
                    <a:p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0.27 sec.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79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P-R interval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0.16 sec 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0.12–0.21 sec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 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24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PR segment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0.13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978786"/>
                  </a:ext>
                </a:extLst>
              </a:tr>
              <a:tr h="272444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Q-T interval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0.35–0.45sec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(Female)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0.35 sec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9975911"/>
                  </a:ext>
                </a:extLst>
              </a:tr>
              <a:tr h="272444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S-T segment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0.3 – 0.32 sec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940484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Cont.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983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69028"/>
              </p:ext>
            </p:extLst>
          </p:nvPr>
        </p:nvGraphicFramePr>
        <p:xfrm>
          <a:off x="294559" y="4727630"/>
          <a:ext cx="7048132" cy="510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95419">
                  <a:extLst>
                    <a:ext uri="{9D8B030D-6E8A-4147-A177-3AD203B41FA5}">
                      <a16:colId xmlns:a16="http://schemas.microsoft.com/office/drawing/2014/main" xmlns="" val="2817084925"/>
                    </a:ext>
                  </a:extLst>
                </a:gridCol>
                <a:gridCol w="2852713">
                  <a:extLst>
                    <a:ext uri="{9D8B030D-6E8A-4147-A177-3AD203B41FA5}">
                      <a16:colId xmlns:a16="http://schemas.microsoft.com/office/drawing/2014/main" xmlns="" val="2106213971"/>
                    </a:ext>
                  </a:extLst>
                </a:gridCol>
              </a:tblGrid>
              <a:tr h="66479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Heart Rate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 bpm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14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Normal (60-100)bpm</a:t>
                      </a:r>
                      <a:endParaRPr kumimoji="0" lang="en-US" sz="12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772652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Tachycardia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HR &gt; 100 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7060733"/>
                  </a:ext>
                </a:extLst>
              </a:tr>
              <a:tr h="37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Bradycardia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HR &lt; 60 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3843112"/>
                  </a:ext>
                </a:extLst>
              </a:tr>
              <a:tr h="650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First degree of A-V block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000" b="1" kern="1200" dirty="0" smtClean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P-R =0.2 sec</a:t>
                      </a:r>
                      <a:r>
                        <a:rPr kumimoji="0" lang="en-US" alt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(Female)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P-R &gt; 0.2 sec 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(Male)</a:t>
                      </a:r>
                      <a:endParaRPr kumimoji="0" lang="en-GB" sz="160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1284794"/>
                  </a:ext>
                </a:extLst>
              </a:tr>
              <a:tr h="453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Second degree of A-V block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P-R &gt; 0.25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8620663"/>
                  </a:ext>
                </a:extLst>
              </a:tr>
              <a:tr h="1043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Third degree of A-V block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000" b="1" kern="1200" dirty="0" smtClean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A =100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V=40 b/min </a:t>
                      </a:r>
                      <a:r>
                        <a:rPr kumimoji="0" lang="en-US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(Female)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 =57 bpm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8269211"/>
                  </a:ext>
                </a:extLst>
              </a:tr>
              <a:tr h="43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Atrial flutter</a:t>
                      </a:r>
                      <a:endParaRPr kumimoji="0" lang="en-US" alt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HR = 200 – 350 bpm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HR=250bpm</a:t>
                      </a:r>
                      <a:r>
                        <a:rPr kumimoji="0" lang="en-US" sz="2000" b="1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(Female)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8465038"/>
                  </a:ext>
                </a:extLst>
              </a:tr>
              <a:tr h="43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Atrial fibrillation</a:t>
                      </a:r>
                      <a:endParaRPr kumimoji="0" lang="en-US" alt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HR &gt; 350</a:t>
                      </a:r>
                      <a:endParaRPr kumimoji="0" lang="en-GB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30268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33505" y="3351230"/>
            <a:ext cx="7578476" cy="12961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Lecture #</a:t>
            </a:r>
            <a:r>
              <a:rPr lang="en-US" sz="2800" dirty="0" smtClean="0"/>
              <a:t>7: </a:t>
            </a:r>
            <a:r>
              <a:rPr lang="en-GB" sz="2800" dirty="0" smtClean="0"/>
              <a:t>Arrhythmias </a:t>
            </a:r>
            <a:endParaRPr lang="en-US" sz="2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72970"/>
              </p:ext>
            </p:extLst>
          </p:nvPr>
        </p:nvGraphicFramePr>
        <p:xfrm>
          <a:off x="418313" y="1804742"/>
          <a:ext cx="6803708" cy="21945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592932345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1103511383"/>
                    </a:ext>
                  </a:extLst>
                </a:gridCol>
              </a:tblGrid>
              <a:tr h="61754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0.15 sec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25-35 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27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0.11-0.125 sec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50 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97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0.05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91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0.04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700477"/>
                  </a:ext>
                </a:extLst>
              </a:tr>
            </a:tbl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179437" y="666020"/>
            <a:ext cx="7578476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Lecture </a:t>
            </a:r>
            <a:r>
              <a:rPr lang="en-US" sz="2800" dirty="0" smtClean="0"/>
              <a:t>#</a:t>
            </a:r>
            <a:r>
              <a:rPr lang="en-US" sz="2800" dirty="0" smtClean="0"/>
              <a:t>6: </a:t>
            </a:r>
            <a:r>
              <a:rPr lang="en-US" altLang="en-US" sz="2800" dirty="0"/>
              <a:t>Heart </a:t>
            </a:r>
            <a:r>
              <a:rPr lang="en-US" altLang="en-US" sz="2800" dirty="0" smtClean="0"/>
              <a:t>Sounds </a:t>
            </a:r>
            <a:r>
              <a:rPr lang="en-US" altLang="en-US" sz="2800" dirty="0"/>
              <a:t>and </a:t>
            </a:r>
            <a:r>
              <a:rPr lang="en-US" altLang="en-US" sz="2800" dirty="0" smtClean="0"/>
              <a:t>Murmurs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31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7984" y="608613"/>
            <a:ext cx="6803708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Lecture #</a:t>
            </a:r>
            <a:r>
              <a:rPr lang="en-US" sz="2800" dirty="0" smtClean="0"/>
              <a:t>8: </a:t>
            </a:r>
            <a:r>
              <a:rPr lang="en-US" altLang="en-US" sz="2800" dirty="0" smtClean="0"/>
              <a:t>Venous </a:t>
            </a:r>
            <a:r>
              <a:rPr lang="en-US" altLang="en-US" sz="2800" dirty="0"/>
              <a:t>Return 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662941"/>
              </p:ext>
            </p:extLst>
          </p:nvPr>
        </p:nvGraphicFramePr>
        <p:xfrm>
          <a:off x="377983" y="1817514"/>
          <a:ext cx="6803709" cy="2590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2817084925"/>
                    </a:ext>
                  </a:extLst>
                </a:gridCol>
                <a:gridCol w="2753784">
                  <a:extLst>
                    <a:ext uri="{9D8B030D-6E8A-4147-A177-3AD203B41FA5}">
                      <a16:colId xmlns:a16="http://schemas.microsoft.com/office/drawing/2014/main" xmlns="" val="2106213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CVP (central venous pressure)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&lt; 8 cm H2O </a:t>
                      </a:r>
                      <a:r>
                        <a:rPr kumimoji="0" lang="en-US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(Female)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0 - 4 mmHg </a:t>
                      </a:r>
                      <a:r>
                        <a:rPr kumimoji="0" lang="en-US" altLang="en-GB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772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MCP </a:t>
                      </a: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(mean circulatory pressure)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 mm Hg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7060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Venous return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743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Veins are reservoirs and contain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r>
                        <a:rPr lang="en-US" sz="2000" dirty="0" smtClean="0"/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(Female)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2/3 of blood </a:t>
                      </a:r>
                      <a:r>
                        <a:rPr kumimoji="0" lang="en-US" altLang="en-GB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95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Venous pressure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 – 10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0255641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77983" y="3995667"/>
            <a:ext cx="6803708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Lecture #</a:t>
            </a:r>
            <a:r>
              <a:rPr lang="en-US" sz="2800" dirty="0" smtClean="0"/>
              <a:t>9: </a:t>
            </a:r>
            <a:r>
              <a:rPr lang="en-US" altLang="en-US" sz="2800" dirty="0" smtClean="0"/>
              <a:t>Cardiac </a:t>
            </a:r>
            <a:r>
              <a:rPr lang="en-US" altLang="en-US" sz="2800" dirty="0" smtClean="0"/>
              <a:t>Output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026850"/>
              </p:ext>
            </p:extLst>
          </p:nvPr>
        </p:nvGraphicFramePr>
        <p:xfrm>
          <a:off x="377983" y="4976966"/>
          <a:ext cx="6803708" cy="48908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:a16="http://schemas.microsoft.com/office/drawing/2014/main" xmlns="" val="3742034723"/>
                    </a:ext>
                  </a:extLst>
                </a:gridCol>
                <a:gridCol w="2753783">
                  <a:extLst>
                    <a:ext uri="{9D8B030D-6E8A-4147-A177-3AD203B41FA5}">
                      <a16:colId xmlns:a16="http://schemas.microsoft.com/office/drawing/2014/main" xmlns="" val="2699070373"/>
                    </a:ext>
                  </a:extLst>
                </a:gridCol>
              </a:tblGrid>
              <a:tr h="38121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Cardiac Output at rest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 L/min. 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648042"/>
                  </a:ext>
                </a:extLst>
              </a:tr>
              <a:tr h="381219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Body’s blood volume</a:t>
                      </a:r>
                      <a:endParaRPr kumimoji="0" 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 to 5.5L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257959"/>
                  </a:ext>
                </a:extLst>
              </a:tr>
              <a:tr h="1202306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Cardiac Output in </a:t>
                      </a:r>
                      <a:r>
                        <a:rPr kumimoji="0" lang="en-GB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athletes</a:t>
                      </a:r>
                      <a:endParaRPr kumimoji="0" 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≥35L </a:t>
                      </a:r>
                      <a:r>
                        <a:rPr kumimoji="0" lang="en-GB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can't increase maximum HR beyond 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200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  <a:r>
                        <a:rPr lang="en-GB" sz="2000" i="0" dirty="0" smtClean="0">
                          <a:latin typeface="+mn-lt"/>
                        </a:rPr>
                        <a:t>-</a:t>
                      </a:r>
                      <a:r>
                        <a:rPr kumimoji="0" lang="en-GB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hence - SV increases to 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175 ml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1142331"/>
                  </a:ext>
                </a:extLst>
              </a:tr>
              <a:tr h="1319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During </a:t>
                      </a:r>
                      <a:r>
                        <a:rPr lang="en-GB" sz="2000" b="1" u="sng" dirty="0" smtClean="0">
                          <a:solidFill>
                            <a:srgbClr val="0070C0"/>
                          </a:solidFill>
                        </a:rPr>
                        <a:t>moderate</a:t>
                      </a: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 Exercise</a:t>
                      </a:r>
                      <a:endParaRPr lang="en-US" sz="2000" dirty="0" smtClean="0"/>
                    </a:p>
                    <a:p>
                      <a:pPr lvl="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HR increases to	 </a:t>
                      </a:r>
                    </a:p>
                    <a:p>
                      <a:pPr marL="0" lvl="2" inden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SV increases to		 </a:t>
                      </a:r>
                    </a:p>
                    <a:p>
                      <a:pPr marL="0" lvl="2" inden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CO increases to</a:t>
                      </a:r>
                      <a:endParaRPr lang="en-US" sz="20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200% (140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)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120% (85ml)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240% (12L)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73225"/>
                  </a:ext>
                </a:extLst>
              </a:tr>
              <a:tr h="1477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During </a:t>
                      </a:r>
                      <a:r>
                        <a:rPr kumimoji="0" lang="en-GB" sz="2000" b="1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sever</a:t>
                      </a: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 Exercise</a:t>
                      </a:r>
                      <a:endParaRPr lang="en-US" sz="2000" dirty="0" smtClean="0"/>
                    </a:p>
                    <a:p>
                      <a:pPr lvl="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HR increases to	 </a:t>
                      </a:r>
                    </a:p>
                    <a:p>
                      <a:pPr marL="0" lvl="2" inden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SV increases to		 </a:t>
                      </a:r>
                    </a:p>
                    <a:p>
                      <a:pPr marL="0" lvl="2" inden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</a:rPr>
                        <a:t>CO increases to</a:t>
                      </a:r>
                      <a:endParaRPr lang="en-US" sz="20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300% (200 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bpm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175% (125ml)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500% - 700% (25 -35L)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383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3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84297"/>
              </p:ext>
            </p:extLst>
          </p:nvPr>
        </p:nvGraphicFramePr>
        <p:xfrm>
          <a:off x="404418" y="1817123"/>
          <a:ext cx="6876674" cy="792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93358">
                  <a:extLst>
                    <a:ext uri="{9D8B030D-6E8A-4147-A177-3AD203B41FA5}">
                      <a16:colId xmlns:a16="http://schemas.microsoft.com/office/drawing/2014/main" xmlns="" val="2666841215"/>
                    </a:ext>
                  </a:extLst>
                </a:gridCol>
                <a:gridCol w="2783316">
                  <a:extLst>
                    <a:ext uri="{9D8B030D-6E8A-4147-A177-3AD203B41FA5}">
                      <a16:colId xmlns:a16="http://schemas.microsoft.com/office/drawing/2014/main" xmlns="" val="2961261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Webdings" pitchFamily="18" charset="2"/>
                        </a:rPr>
                        <a:t>Stroke volume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70 ml/beat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7150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+mj-lt"/>
                          <a:ea typeface="+mj-ea"/>
                          <a:cs typeface="+mj-cs"/>
                        </a:rPr>
                        <a:t>Ejection fraction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964893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32621" y="673681"/>
            <a:ext cx="7445937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Lecture #</a:t>
            </a:r>
            <a:r>
              <a:rPr lang="en-US" sz="1800" dirty="0" smtClean="0"/>
              <a:t>10: </a:t>
            </a:r>
            <a:r>
              <a:rPr lang="en-US" altLang="en-US" sz="1800" dirty="0" smtClean="0"/>
              <a:t>Stroke </a:t>
            </a:r>
            <a:r>
              <a:rPr lang="en-US" altLang="en-US" sz="1800" dirty="0" smtClean="0"/>
              <a:t>Volume </a:t>
            </a:r>
            <a:r>
              <a:rPr lang="en-US" altLang="en-US" sz="1800" smtClean="0"/>
              <a:t>and </a:t>
            </a:r>
            <a:r>
              <a:rPr lang="en-US" altLang="en-US" sz="1800" smtClean="0"/>
              <a:t>Regulation </a:t>
            </a:r>
            <a:r>
              <a:rPr lang="en-US" altLang="en-US" sz="1800" smtClean="0"/>
              <a:t>of </a:t>
            </a:r>
            <a:r>
              <a:rPr lang="en-US" altLang="en-US" sz="1800" smtClean="0"/>
              <a:t>Heart Failure  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2621" y="2298130"/>
            <a:ext cx="7020268" cy="981299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Lecture #</a:t>
            </a:r>
            <a:r>
              <a:rPr lang="en-US" sz="1800" dirty="0" smtClean="0"/>
              <a:t>11,12: </a:t>
            </a:r>
            <a:r>
              <a:rPr lang="en-US" altLang="en-US" sz="1800" dirty="0" smtClean="0"/>
              <a:t>Arterial </a:t>
            </a:r>
            <a:r>
              <a:rPr lang="en-US" altLang="en-US" sz="1800" dirty="0"/>
              <a:t>Blood </a:t>
            </a:r>
            <a:r>
              <a:rPr lang="en-US" altLang="en-US" sz="1800" dirty="0" smtClean="0"/>
              <a:t>Pressure and its </a:t>
            </a:r>
            <a:r>
              <a:rPr lang="en-US" altLang="en-US" sz="1800" dirty="0" smtClean="0"/>
              <a:t>Regulation</a:t>
            </a:r>
            <a:endParaRPr lang="en-US" alt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71228"/>
              </p:ext>
            </p:extLst>
          </p:nvPr>
        </p:nvGraphicFramePr>
        <p:xfrm>
          <a:off x="404418" y="3414896"/>
          <a:ext cx="6876674" cy="63593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93357">
                  <a:extLst>
                    <a:ext uri="{9D8B030D-6E8A-4147-A177-3AD203B41FA5}">
                      <a16:colId xmlns:a16="http://schemas.microsoft.com/office/drawing/2014/main" xmlns="" val="1657431475"/>
                    </a:ext>
                  </a:extLst>
                </a:gridCol>
                <a:gridCol w="2783317">
                  <a:extLst>
                    <a:ext uri="{9D8B030D-6E8A-4147-A177-3AD203B41FA5}">
                      <a16:colId xmlns:a16="http://schemas.microsoft.com/office/drawing/2014/main" xmlns="" val="2712985364"/>
                    </a:ext>
                  </a:extLst>
                </a:gridCol>
              </a:tblGrid>
              <a:tr h="3555204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 mmHg </a:t>
                      </a:r>
                      <a:r>
                        <a:rPr kumimoji="0" lang="en-US" alt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in  aorta</a:t>
                      </a:r>
                      <a:r>
                        <a:rPr kumimoji="0" lang="en-US" altLang="en-US" sz="20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and </a:t>
                      </a:r>
                      <a:r>
                        <a:rPr kumimoji="0" lang="en-US" alt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drops to 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0-2 mmHg </a:t>
                      </a:r>
                      <a:r>
                        <a:rPr kumimoji="0" lang="en-US" altLang="en-US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in RA</a:t>
                      </a:r>
                      <a:r>
                        <a:rPr kumimoji="0" lang="en-US" altLang="en-US" sz="20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altLang="en-US" sz="20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Physiological variations in BP</a:t>
                      </a:r>
                      <a:endParaRPr kumimoji="0" lang="en-GB" sz="20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kumimoji="0" lang="en-GB" sz="20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Age: </a:t>
                      </a:r>
                    </a:p>
                    <a:p>
                      <a:r>
                        <a:rPr kumimoji="0" lang="en-GB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At birth: 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50/30</a:t>
                      </a:r>
                    </a:p>
                    <a:p>
                      <a:r>
                        <a:rPr kumimoji="0" lang="en-GB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Adult :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120/80</a:t>
                      </a:r>
                    </a:p>
                    <a:p>
                      <a:r>
                        <a:rPr kumimoji="0" lang="en-GB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Old age: </a:t>
                      </a:r>
                      <a:r>
                        <a:rPr kumimoji="0" lang="en-GB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170/90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 Male)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6940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Systolic Aortic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 mmHg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767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Diastolic Aortic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 mmHg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42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Normal systolic arterial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110 – 130 mmHg </a:t>
                      </a:r>
                      <a:r>
                        <a:rPr kumimoji="0" 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90-140 </a:t>
                      </a:r>
                      <a:r>
                        <a:rPr kumimoji="0" lang="en-US" altLang="en-US" sz="20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  <a:endParaRPr kumimoji="0" lang="en-US" sz="200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4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Normal diastolic arterial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70 –85 mmHg </a:t>
                      </a:r>
                      <a:r>
                        <a:rPr kumimoji="0" lang="en-US" sz="20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(Female)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60-90 </a:t>
                      </a:r>
                      <a:r>
                        <a:rPr kumimoji="0" lang="en-US" altLang="en-US" sz="20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(Male)</a:t>
                      </a:r>
                      <a:endParaRPr kumimoji="0" lang="en-US" sz="200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291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5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6320</TotalTime>
  <Words>1117</Words>
  <Application>Microsoft Macintosh PowerPoint</Application>
  <PresentationFormat>Custom</PresentationFormat>
  <Paragraphs>305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Arabic Typesetting</vt:lpstr>
      <vt:lpstr>Bookman Old Style</vt:lpstr>
      <vt:lpstr>Calibri</vt:lpstr>
      <vt:lpstr>Gill Sans MT</vt:lpstr>
      <vt:lpstr>MV Boli</vt:lpstr>
      <vt:lpstr>Webdings</vt:lpstr>
      <vt:lpstr>Wingdings</vt:lpstr>
      <vt:lpstr>Wingdings 2</vt:lpstr>
      <vt:lpstr>Wingdings 3</vt:lpstr>
      <vt:lpstr>Arial</vt:lpstr>
      <vt:lpstr>Origin</vt:lpstr>
      <vt:lpstr>PowerPoint Presentation</vt:lpstr>
      <vt:lpstr>Lecture #1: Contractile Mechanisms in Cardiac Muscle</vt:lpstr>
      <vt:lpstr>Lecture #2: Cardiac Electrical Activity </vt:lpstr>
      <vt:lpstr>PowerPoint Presentation</vt:lpstr>
      <vt:lpstr>Cont.</vt:lpstr>
      <vt:lpstr>Cont.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ARE DONE!</vt:lpstr>
    </vt:vector>
  </TitlesOfParts>
  <Company>Hewlett-Packard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Organisation</dc:title>
  <dc:creator>Maha Saja</dc:creator>
  <cp:lastModifiedBy>لولوه</cp:lastModifiedBy>
  <cp:revision>432</cp:revision>
  <dcterms:created xsi:type="dcterms:W3CDTF">2016-09-07T16:15:34Z</dcterms:created>
  <dcterms:modified xsi:type="dcterms:W3CDTF">2017-04-06T12:39:06Z</dcterms:modified>
</cp:coreProperties>
</file>