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jpg" ContentType="image/pn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 id="2147483948" r:id="rId3"/>
  </p:sldMasterIdLst>
  <p:notesMasterIdLst>
    <p:notesMasterId r:id="rId34"/>
  </p:notesMasterIdLst>
  <p:sldIdLst>
    <p:sldId id="453" r:id="rId4"/>
    <p:sldId id="444" r:id="rId5"/>
    <p:sldId id="445" r:id="rId6"/>
    <p:sldId id="449" r:id="rId7"/>
    <p:sldId id="450" r:id="rId8"/>
    <p:sldId id="418" r:id="rId9"/>
    <p:sldId id="419" r:id="rId10"/>
    <p:sldId id="420" r:id="rId11"/>
    <p:sldId id="446" r:id="rId12"/>
    <p:sldId id="447" r:id="rId13"/>
    <p:sldId id="455" r:id="rId14"/>
    <p:sldId id="424" r:id="rId15"/>
    <p:sldId id="456" r:id="rId16"/>
    <p:sldId id="457" r:id="rId17"/>
    <p:sldId id="426" r:id="rId18"/>
    <p:sldId id="431" r:id="rId19"/>
    <p:sldId id="432" r:id="rId20"/>
    <p:sldId id="458" r:id="rId21"/>
    <p:sldId id="459" r:id="rId22"/>
    <p:sldId id="460" r:id="rId23"/>
    <p:sldId id="433" r:id="rId24"/>
    <p:sldId id="434" r:id="rId25"/>
    <p:sldId id="435" r:id="rId26"/>
    <p:sldId id="443" r:id="rId27"/>
    <p:sldId id="437" r:id="rId28"/>
    <p:sldId id="438" r:id="rId29"/>
    <p:sldId id="439" r:id="rId30"/>
    <p:sldId id="441" r:id="rId31"/>
    <p:sldId id="452" r:id="rId32"/>
    <p:sldId id="413" r:id="rId33"/>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8B3DC"/>
    <a:srgbClr val="CCFFFF"/>
    <a:srgbClr val="933B95"/>
    <a:srgbClr val="993300"/>
    <a:srgbClr val="990000"/>
    <a:srgbClr val="D6EAF6"/>
    <a:srgbClr val="CC0000"/>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3" autoAdjust="0"/>
    <p:restoredTop sz="95958"/>
  </p:normalViewPr>
  <p:slideViewPr>
    <p:cSldViewPr>
      <p:cViewPr varScale="1">
        <p:scale>
          <a:sx n="95" d="100"/>
          <a:sy n="95" d="100"/>
        </p:scale>
        <p:origin x="100" y="6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E7798-4AB3-4B48-8005-F130376E2497}" type="doc">
      <dgm:prSet loTypeId="urn:microsoft.com/office/officeart/2008/layout/VerticalCurvedList" loCatId="" qsTypeId="urn:microsoft.com/office/officeart/2005/8/quickstyle/simple4" qsCatId="simple" csTypeId="urn:microsoft.com/office/officeart/2005/8/colors/accent2_2" csCatId="accent2" phldr="1"/>
      <dgm:spPr/>
      <dgm:t>
        <a:bodyPr/>
        <a:lstStyle/>
        <a:p>
          <a:endParaRPr lang="en-US"/>
        </a:p>
      </dgm:t>
    </dgm:pt>
    <dgm:pt modelId="{234E98F6-D989-CC4A-9D57-6FB18E600051}">
      <dgm:prSet phldrT="[Text]" custT="1"/>
      <dgm:spPr/>
      <dgm:t>
        <a:bodyPr/>
        <a:lstStyle/>
        <a:p>
          <a:pPr marL="304770" indent="-304770" algn="l" rtl="0" eaLnBrk="1" latinLnBrk="0" hangingPunct="1">
            <a:spcBef>
              <a:spcPts val="667"/>
            </a:spcBef>
            <a:buClr>
              <a:schemeClr val="accent1"/>
            </a:buClr>
            <a:buSzPct val="76000"/>
            <a:buFont typeface="Wingdings 3"/>
            <a:buChar char=""/>
          </a:pPr>
          <a:r>
            <a:rPr kumimoji="0" lang="en-US" sz="1400" kern="1200" dirty="0">
              <a:latin typeface="+mn-lt"/>
              <a:ea typeface="+mn-ea"/>
              <a:cs typeface="+mn-cs"/>
            </a:rPr>
            <a:t>The contractions of individual cardiac muscle cells (myocytes) must occur at regular intervals and be synchronized (not arrhythmic). </a:t>
          </a:r>
        </a:p>
      </dgm:t>
    </dgm:pt>
    <dgm:pt modelId="{9B97AD95-51C9-9247-AB6F-066D2725E221}" type="parTrans" cxnId="{61AADC6A-52C1-E347-B5CC-988464C21169}">
      <dgm:prSet/>
      <dgm:spPr/>
      <dgm:t>
        <a:bodyPr/>
        <a:lstStyle/>
        <a:p>
          <a:endParaRPr lang="en-US" sz="1400">
            <a:solidFill>
              <a:schemeClr val="bg1"/>
            </a:solidFill>
          </a:endParaRPr>
        </a:p>
      </dgm:t>
    </dgm:pt>
    <dgm:pt modelId="{53D6EB39-91AD-3E41-B2B2-DC9D5E606E4A}" type="sibTrans" cxnId="{61AADC6A-52C1-E347-B5CC-988464C21169}">
      <dgm:prSet/>
      <dgm:spPr/>
      <dgm:t>
        <a:bodyPr/>
        <a:lstStyle/>
        <a:p>
          <a:endParaRPr lang="en-US" sz="1400">
            <a:solidFill>
              <a:schemeClr val="bg1"/>
            </a:solidFill>
          </a:endParaRPr>
        </a:p>
      </dgm:t>
    </dgm:pt>
    <dgm:pt modelId="{F7AD333C-2E39-E14C-AAA8-1AF38ABDA8F6}">
      <dgm:prSet phldrT="[Text]" custT="1"/>
      <dgm:spPr/>
      <dgm:t>
        <a:bodyPr/>
        <a:lstStyle/>
        <a:p>
          <a:pPr marL="304770" indent="-304770" algn="l" rtl="0" eaLnBrk="1" latinLnBrk="0" hangingPunct="1">
            <a:spcBef>
              <a:spcPts val="667"/>
            </a:spcBef>
            <a:buClr>
              <a:schemeClr val="accent1"/>
            </a:buClr>
            <a:buSzPct val="76000"/>
            <a:buFont typeface="Wingdings 3"/>
            <a:buChar char=""/>
          </a:pPr>
          <a:r>
            <a:rPr kumimoji="0" lang="en-US" sz="1400" kern="1200" dirty="0">
              <a:latin typeface="+mn-lt"/>
              <a:ea typeface="+mn-ea"/>
              <a:cs typeface="+mn-cs"/>
            </a:rPr>
            <a:t>The valves must open fully (not </a:t>
          </a:r>
          <a:r>
            <a:rPr kumimoji="0" lang="en-US" sz="1400" kern="1200" dirty="0" err="1">
              <a:latin typeface="+mn-lt"/>
              <a:ea typeface="+mn-ea"/>
              <a:cs typeface="+mn-cs"/>
            </a:rPr>
            <a:t>stenotic</a:t>
          </a:r>
          <a:r>
            <a:rPr kumimoji="0" lang="en-US" sz="1400" kern="1200" dirty="0">
              <a:latin typeface="+mn-lt"/>
              <a:ea typeface="+mn-ea"/>
              <a:cs typeface="+mn-cs"/>
            </a:rPr>
            <a:t>**). </a:t>
          </a:r>
        </a:p>
      </dgm:t>
    </dgm:pt>
    <dgm:pt modelId="{E7419BD1-64E8-2A4A-9555-02BD4E2F4281}" type="parTrans" cxnId="{802F277E-048A-B749-8A44-CC368E58581C}">
      <dgm:prSet/>
      <dgm:spPr/>
      <dgm:t>
        <a:bodyPr/>
        <a:lstStyle/>
        <a:p>
          <a:endParaRPr lang="en-US" sz="1400">
            <a:solidFill>
              <a:schemeClr val="bg1"/>
            </a:solidFill>
          </a:endParaRPr>
        </a:p>
      </dgm:t>
    </dgm:pt>
    <dgm:pt modelId="{604CF933-AFA4-F842-9EB0-F5BA5575E206}" type="sibTrans" cxnId="{802F277E-048A-B749-8A44-CC368E58581C}">
      <dgm:prSet/>
      <dgm:spPr/>
      <dgm:t>
        <a:bodyPr/>
        <a:lstStyle/>
        <a:p>
          <a:endParaRPr lang="en-US" sz="1400">
            <a:solidFill>
              <a:schemeClr val="bg1"/>
            </a:solidFill>
          </a:endParaRPr>
        </a:p>
      </dgm:t>
    </dgm:pt>
    <dgm:pt modelId="{CC91D955-2FBD-D749-85BC-224A00ADBB67}">
      <dgm:prSet phldrT="[Text]" custT="1"/>
      <dgm:spPr/>
      <dgm:t>
        <a:bodyPr/>
        <a:lstStyle/>
        <a:p>
          <a:r>
            <a:rPr lang="en-US" sz="1400" dirty="0"/>
            <a:t>The valves must not leak (not insufficient or </a:t>
          </a:r>
          <a:r>
            <a:rPr lang="en-US" sz="1400" dirty="0" err="1"/>
            <a:t>regurgitant</a:t>
          </a:r>
          <a:r>
            <a:rPr lang="en-US" sz="1400" dirty="0"/>
            <a:t>). </a:t>
          </a:r>
        </a:p>
      </dgm:t>
    </dgm:pt>
    <dgm:pt modelId="{74883196-268B-AC45-A879-A5EAB131946A}" type="parTrans" cxnId="{949F8DDA-D79D-7348-BDB7-73E3BBFFEEA2}">
      <dgm:prSet/>
      <dgm:spPr/>
      <dgm:t>
        <a:bodyPr/>
        <a:lstStyle/>
        <a:p>
          <a:endParaRPr lang="en-US" sz="1400">
            <a:solidFill>
              <a:schemeClr val="bg1"/>
            </a:solidFill>
          </a:endParaRPr>
        </a:p>
      </dgm:t>
    </dgm:pt>
    <dgm:pt modelId="{F25BC276-F695-EA4A-9DAF-F2F12B556D85}" type="sibTrans" cxnId="{949F8DDA-D79D-7348-BDB7-73E3BBFFEEA2}">
      <dgm:prSet/>
      <dgm:spPr/>
      <dgm:t>
        <a:bodyPr/>
        <a:lstStyle/>
        <a:p>
          <a:pPr rtl="0"/>
          <a:endParaRPr lang="en-US" sz="1400">
            <a:solidFill>
              <a:schemeClr val="bg1"/>
            </a:solidFill>
          </a:endParaRPr>
        </a:p>
      </dgm:t>
    </dgm:pt>
    <dgm:pt modelId="{91E2CF53-5CF7-6248-9226-C9326BB85550}">
      <dgm:prSet custT="1"/>
      <dgm:spPr/>
      <dgm:t>
        <a:bodyPr/>
        <a:lstStyle/>
        <a:p>
          <a:r>
            <a:rPr lang="en-US" sz="1400"/>
            <a:t>The ventricular contractions must be forceful (not failing). </a:t>
          </a:r>
          <a:endParaRPr lang="en-US" sz="1400" dirty="0"/>
        </a:p>
      </dgm:t>
    </dgm:pt>
    <dgm:pt modelId="{E6CD01E9-C61C-D340-9BDF-E9DD2D1A20AF}" type="parTrans" cxnId="{5B271030-7600-C940-96A1-3E5932B5F718}">
      <dgm:prSet/>
      <dgm:spPr/>
      <dgm:t>
        <a:bodyPr/>
        <a:lstStyle/>
        <a:p>
          <a:endParaRPr lang="en-US" sz="1400">
            <a:solidFill>
              <a:schemeClr val="bg1"/>
            </a:solidFill>
          </a:endParaRPr>
        </a:p>
      </dgm:t>
    </dgm:pt>
    <dgm:pt modelId="{99567861-BE7A-A24D-83EB-7B2402064090}" type="sibTrans" cxnId="{5B271030-7600-C940-96A1-3E5932B5F718}">
      <dgm:prSet/>
      <dgm:spPr/>
      <dgm:t>
        <a:bodyPr/>
        <a:lstStyle/>
        <a:p>
          <a:endParaRPr lang="en-US" sz="1400">
            <a:solidFill>
              <a:schemeClr val="bg1"/>
            </a:solidFill>
          </a:endParaRPr>
        </a:p>
      </dgm:t>
    </dgm:pt>
    <dgm:pt modelId="{CACA3C01-1256-8C45-BBFB-7BCB468B6727}">
      <dgm:prSet custT="1"/>
      <dgm:spPr/>
      <dgm:t>
        <a:bodyPr/>
        <a:lstStyle/>
        <a:p>
          <a:r>
            <a:rPr lang="en-US" sz="1400"/>
            <a:t>The ventricles must fill adequately during diastole.</a:t>
          </a:r>
          <a:endParaRPr lang="en-US" sz="1400" dirty="0"/>
        </a:p>
      </dgm:t>
    </dgm:pt>
    <dgm:pt modelId="{F529F4D4-6B9B-6546-A3BB-4462AA57B488}" type="parTrans" cxnId="{B41324AA-137F-4547-BAE8-73B8866DFA76}">
      <dgm:prSet/>
      <dgm:spPr/>
      <dgm:t>
        <a:bodyPr/>
        <a:lstStyle/>
        <a:p>
          <a:endParaRPr lang="en-US" sz="1400">
            <a:solidFill>
              <a:schemeClr val="bg1"/>
            </a:solidFill>
          </a:endParaRPr>
        </a:p>
      </dgm:t>
    </dgm:pt>
    <dgm:pt modelId="{1C344BE0-7972-4B4D-AD1B-1F486B8CF041}" type="sibTrans" cxnId="{B41324AA-137F-4547-BAE8-73B8866DFA76}">
      <dgm:prSet/>
      <dgm:spPr/>
      <dgm:t>
        <a:bodyPr/>
        <a:lstStyle/>
        <a:p>
          <a:endParaRPr lang="en-US" sz="1400">
            <a:solidFill>
              <a:schemeClr val="bg1"/>
            </a:solidFill>
          </a:endParaRPr>
        </a:p>
      </dgm:t>
    </dgm:pt>
    <dgm:pt modelId="{C351CFB4-6448-8543-B987-C5B208844DEF}" type="pres">
      <dgm:prSet presAssocID="{DB2E7798-4AB3-4B48-8005-F130376E2497}" presName="Name0" presStyleCnt="0">
        <dgm:presLayoutVars>
          <dgm:chMax val="7"/>
          <dgm:chPref val="7"/>
          <dgm:dir/>
        </dgm:presLayoutVars>
      </dgm:prSet>
      <dgm:spPr/>
    </dgm:pt>
    <dgm:pt modelId="{A7600F6E-0042-214D-B7E0-4080621468B0}" type="pres">
      <dgm:prSet presAssocID="{DB2E7798-4AB3-4B48-8005-F130376E2497}" presName="Name1" presStyleCnt="0"/>
      <dgm:spPr/>
    </dgm:pt>
    <dgm:pt modelId="{897D47AB-6626-C540-9D1D-EDD61544133A}" type="pres">
      <dgm:prSet presAssocID="{DB2E7798-4AB3-4B48-8005-F130376E2497}" presName="cycle" presStyleCnt="0"/>
      <dgm:spPr/>
    </dgm:pt>
    <dgm:pt modelId="{2D51265C-0371-2C41-9A04-BF296B6D61D1}" type="pres">
      <dgm:prSet presAssocID="{DB2E7798-4AB3-4B48-8005-F130376E2497}" presName="srcNode" presStyleLbl="node1" presStyleIdx="0" presStyleCnt="5"/>
      <dgm:spPr/>
    </dgm:pt>
    <dgm:pt modelId="{1F599470-2907-914E-B729-FE33E4BE4A7A}" type="pres">
      <dgm:prSet presAssocID="{DB2E7798-4AB3-4B48-8005-F130376E2497}" presName="conn" presStyleLbl="parChTrans1D2" presStyleIdx="0" presStyleCnt="1"/>
      <dgm:spPr/>
    </dgm:pt>
    <dgm:pt modelId="{BADB0868-1BC3-5D4D-9826-A51B54675054}" type="pres">
      <dgm:prSet presAssocID="{DB2E7798-4AB3-4B48-8005-F130376E2497}" presName="extraNode" presStyleLbl="node1" presStyleIdx="0" presStyleCnt="5"/>
      <dgm:spPr/>
    </dgm:pt>
    <dgm:pt modelId="{8280359B-9F81-1C41-BB1A-ACBA78326A5A}" type="pres">
      <dgm:prSet presAssocID="{DB2E7798-4AB3-4B48-8005-F130376E2497}" presName="dstNode" presStyleLbl="node1" presStyleIdx="0" presStyleCnt="5"/>
      <dgm:spPr/>
    </dgm:pt>
    <dgm:pt modelId="{C7EE8629-8CB3-A54A-A191-3C5E6597D186}" type="pres">
      <dgm:prSet presAssocID="{234E98F6-D989-CC4A-9D57-6FB18E600051}" presName="text_1" presStyleLbl="node1" presStyleIdx="0" presStyleCnt="5" custScaleY="124704">
        <dgm:presLayoutVars>
          <dgm:bulletEnabled val="1"/>
        </dgm:presLayoutVars>
      </dgm:prSet>
      <dgm:spPr/>
    </dgm:pt>
    <dgm:pt modelId="{29D668EC-853C-F64B-B431-9D4CCAF50E2C}" type="pres">
      <dgm:prSet presAssocID="{234E98F6-D989-CC4A-9D57-6FB18E600051}" presName="accent_1" presStyleCnt="0"/>
      <dgm:spPr/>
    </dgm:pt>
    <dgm:pt modelId="{AC8AF07E-06F9-274F-A819-2CD61E530A9F}" type="pres">
      <dgm:prSet presAssocID="{234E98F6-D989-CC4A-9D57-6FB18E600051}" presName="accentRepeatNode" presStyleLbl="solidFgAcc1" presStyleIdx="0" presStyleCnt="5"/>
      <dgm:spPr/>
    </dgm:pt>
    <dgm:pt modelId="{8EF3B008-3726-EC4C-8EA5-C4308D6C6776}" type="pres">
      <dgm:prSet presAssocID="{F7AD333C-2E39-E14C-AAA8-1AF38ABDA8F6}" presName="text_2" presStyleLbl="node1" presStyleIdx="1" presStyleCnt="5">
        <dgm:presLayoutVars>
          <dgm:bulletEnabled val="1"/>
        </dgm:presLayoutVars>
      </dgm:prSet>
      <dgm:spPr/>
    </dgm:pt>
    <dgm:pt modelId="{CE1EEEEF-9DDC-694B-BB83-78F31F57E119}" type="pres">
      <dgm:prSet presAssocID="{F7AD333C-2E39-E14C-AAA8-1AF38ABDA8F6}" presName="accent_2" presStyleCnt="0"/>
      <dgm:spPr/>
    </dgm:pt>
    <dgm:pt modelId="{98CC5246-C538-1B4E-BAFC-B50608DCD651}" type="pres">
      <dgm:prSet presAssocID="{F7AD333C-2E39-E14C-AAA8-1AF38ABDA8F6}" presName="accentRepeatNode" presStyleLbl="solidFgAcc1" presStyleIdx="1" presStyleCnt="5"/>
      <dgm:spPr/>
    </dgm:pt>
    <dgm:pt modelId="{EDD3CF07-0814-8F49-9BED-44C2B1DFDBAB}" type="pres">
      <dgm:prSet presAssocID="{CC91D955-2FBD-D749-85BC-224A00ADBB67}" presName="text_3" presStyleLbl="node1" presStyleIdx="2" presStyleCnt="5">
        <dgm:presLayoutVars>
          <dgm:bulletEnabled val="1"/>
        </dgm:presLayoutVars>
      </dgm:prSet>
      <dgm:spPr/>
    </dgm:pt>
    <dgm:pt modelId="{CC32973E-4BBA-9D4E-8A84-347BD7A0E982}" type="pres">
      <dgm:prSet presAssocID="{CC91D955-2FBD-D749-85BC-224A00ADBB67}" presName="accent_3" presStyleCnt="0"/>
      <dgm:spPr/>
    </dgm:pt>
    <dgm:pt modelId="{65252D29-2D70-2744-BE99-F05F96F80554}" type="pres">
      <dgm:prSet presAssocID="{CC91D955-2FBD-D749-85BC-224A00ADBB67}" presName="accentRepeatNode" presStyleLbl="solidFgAcc1" presStyleIdx="2" presStyleCnt="5"/>
      <dgm:spPr/>
    </dgm:pt>
    <dgm:pt modelId="{CC9182E2-AB2B-4249-9707-ECFAB9C343FA}" type="pres">
      <dgm:prSet presAssocID="{91E2CF53-5CF7-6248-9226-C9326BB85550}" presName="text_4" presStyleLbl="node1" presStyleIdx="3" presStyleCnt="5">
        <dgm:presLayoutVars>
          <dgm:bulletEnabled val="1"/>
        </dgm:presLayoutVars>
      </dgm:prSet>
      <dgm:spPr/>
    </dgm:pt>
    <dgm:pt modelId="{AA5A5998-BD75-B644-8B69-FABE37DD2969}" type="pres">
      <dgm:prSet presAssocID="{91E2CF53-5CF7-6248-9226-C9326BB85550}" presName="accent_4" presStyleCnt="0"/>
      <dgm:spPr/>
    </dgm:pt>
    <dgm:pt modelId="{641F3ECF-FA22-0548-914E-2B5C948E41CD}" type="pres">
      <dgm:prSet presAssocID="{91E2CF53-5CF7-6248-9226-C9326BB85550}" presName="accentRepeatNode" presStyleLbl="solidFgAcc1" presStyleIdx="3" presStyleCnt="5"/>
      <dgm:spPr/>
    </dgm:pt>
    <dgm:pt modelId="{09EC824C-7294-084C-9613-24ED7B8F7EDF}" type="pres">
      <dgm:prSet presAssocID="{CACA3C01-1256-8C45-BBFB-7BCB468B6727}" presName="text_5" presStyleLbl="node1" presStyleIdx="4" presStyleCnt="5">
        <dgm:presLayoutVars>
          <dgm:bulletEnabled val="1"/>
        </dgm:presLayoutVars>
      </dgm:prSet>
      <dgm:spPr/>
    </dgm:pt>
    <dgm:pt modelId="{B4A8212F-B05A-AC44-815E-694A2D029FB3}" type="pres">
      <dgm:prSet presAssocID="{CACA3C01-1256-8C45-BBFB-7BCB468B6727}" presName="accent_5" presStyleCnt="0"/>
      <dgm:spPr/>
    </dgm:pt>
    <dgm:pt modelId="{0BFD0BA8-5F7A-B74B-91EF-FB8DEA836709}" type="pres">
      <dgm:prSet presAssocID="{CACA3C01-1256-8C45-BBFB-7BCB468B6727}" presName="accentRepeatNode" presStyleLbl="solidFgAcc1" presStyleIdx="4" presStyleCnt="5"/>
      <dgm:spPr/>
    </dgm:pt>
  </dgm:ptLst>
  <dgm:cxnLst>
    <dgm:cxn modelId="{FD8C6E23-EC7A-A843-A1A6-5F34D2138C18}" type="presOf" srcId="{DB2E7798-4AB3-4B48-8005-F130376E2497}" destId="{C351CFB4-6448-8543-B987-C5B208844DEF}" srcOrd="0" destOrd="0" presId="urn:microsoft.com/office/officeart/2008/layout/VerticalCurvedList"/>
    <dgm:cxn modelId="{B6B0142C-49CF-8B4C-B14D-DF92CDCB0097}" type="presOf" srcId="{91E2CF53-5CF7-6248-9226-C9326BB85550}" destId="{CC9182E2-AB2B-4249-9707-ECFAB9C343FA}" srcOrd="0" destOrd="0" presId="urn:microsoft.com/office/officeart/2008/layout/VerticalCurvedList"/>
    <dgm:cxn modelId="{5B271030-7600-C940-96A1-3E5932B5F718}" srcId="{DB2E7798-4AB3-4B48-8005-F130376E2497}" destId="{91E2CF53-5CF7-6248-9226-C9326BB85550}" srcOrd="3" destOrd="0" parTransId="{E6CD01E9-C61C-D340-9BDF-E9DD2D1A20AF}" sibTransId="{99567861-BE7A-A24D-83EB-7B2402064090}"/>
    <dgm:cxn modelId="{61AADC6A-52C1-E347-B5CC-988464C21169}" srcId="{DB2E7798-4AB3-4B48-8005-F130376E2497}" destId="{234E98F6-D989-CC4A-9D57-6FB18E600051}" srcOrd="0" destOrd="0" parTransId="{9B97AD95-51C9-9247-AB6F-066D2725E221}" sibTransId="{53D6EB39-91AD-3E41-B2B2-DC9D5E606E4A}"/>
    <dgm:cxn modelId="{D6C24375-C4F3-E54F-B51A-1EF674FB35ED}" type="presOf" srcId="{F7AD333C-2E39-E14C-AAA8-1AF38ABDA8F6}" destId="{8EF3B008-3726-EC4C-8EA5-C4308D6C6776}" srcOrd="0" destOrd="0" presId="urn:microsoft.com/office/officeart/2008/layout/VerticalCurvedList"/>
    <dgm:cxn modelId="{802F277E-048A-B749-8A44-CC368E58581C}" srcId="{DB2E7798-4AB3-4B48-8005-F130376E2497}" destId="{F7AD333C-2E39-E14C-AAA8-1AF38ABDA8F6}" srcOrd="1" destOrd="0" parTransId="{E7419BD1-64E8-2A4A-9555-02BD4E2F4281}" sibTransId="{604CF933-AFA4-F842-9EB0-F5BA5575E206}"/>
    <dgm:cxn modelId="{E9982DA0-BA75-1B4F-8D0D-F1ABA86777F0}" type="presOf" srcId="{CC91D955-2FBD-D749-85BC-224A00ADBB67}" destId="{EDD3CF07-0814-8F49-9BED-44C2B1DFDBAB}" srcOrd="0" destOrd="0" presId="urn:microsoft.com/office/officeart/2008/layout/VerticalCurvedList"/>
    <dgm:cxn modelId="{B41324AA-137F-4547-BAE8-73B8866DFA76}" srcId="{DB2E7798-4AB3-4B48-8005-F130376E2497}" destId="{CACA3C01-1256-8C45-BBFB-7BCB468B6727}" srcOrd="4" destOrd="0" parTransId="{F529F4D4-6B9B-6546-A3BB-4462AA57B488}" sibTransId="{1C344BE0-7972-4B4D-AD1B-1F486B8CF041}"/>
    <dgm:cxn modelId="{1F5F17B7-09AD-F44D-802F-3A004D0B785E}" type="presOf" srcId="{234E98F6-D989-CC4A-9D57-6FB18E600051}" destId="{C7EE8629-8CB3-A54A-A191-3C5E6597D186}" srcOrd="0" destOrd="0" presId="urn:microsoft.com/office/officeart/2008/layout/VerticalCurvedList"/>
    <dgm:cxn modelId="{78ED79D7-AD78-254B-ADF5-90524F6F4FAF}" type="presOf" srcId="{53D6EB39-91AD-3E41-B2B2-DC9D5E606E4A}" destId="{1F599470-2907-914E-B729-FE33E4BE4A7A}" srcOrd="0" destOrd="0" presId="urn:microsoft.com/office/officeart/2008/layout/VerticalCurvedList"/>
    <dgm:cxn modelId="{949F8DDA-D79D-7348-BDB7-73E3BBFFEEA2}" srcId="{DB2E7798-4AB3-4B48-8005-F130376E2497}" destId="{CC91D955-2FBD-D749-85BC-224A00ADBB67}" srcOrd="2" destOrd="0" parTransId="{74883196-268B-AC45-A879-A5EAB131946A}" sibTransId="{F25BC276-F695-EA4A-9DAF-F2F12B556D85}"/>
    <dgm:cxn modelId="{1322A9EF-FAFA-7342-9BC4-95093CB58887}" type="presOf" srcId="{CACA3C01-1256-8C45-BBFB-7BCB468B6727}" destId="{09EC824C-7294-084C-9613-24ED7B8F7EDF}" srcOrd="0" destOrd="0" presId="urn:microsoft.com/office/officeart/2008/layout/VerticalCurvedList"/>
    <dgm:cxn modelId="{115EB603-DCF6-9843-AB44-B2432F6D1CDB}" type="presParOf" srcId="{C351CFB4-6448-8543-B987-C5B208844DEF}" destId="{A7600F6E-0042-214D-B7E0-4080621468B0}" srcOrd="0" destOrd="0" presId="urn:microsoft.com/office/officeart/2008/layout/VerticalCurvedList"/>
    <dgm:cxn modelId="{873F2053-B803-2943-89FD-DF5118DB5148}" type="presParOf" srcId="{A7600F6E-0042-214D-B7E0-4080621468B0}" destId="{897D47AB-6626-C540-9D1D-EDD61544133A}" srcOrd="0" destOrd="0" presId="urn:microsoft.com/office/officeart/2008/layout/VerticalCurvedList"/>
    <dgm:cxn modelId="{B9D49E1E-8153-4743-A6EC-D63EC2B1E686}" type="presParOf" srcId="{897D47AB-6626-C540-9D1D-EDD61544133A}" destId="{2D51265C-0371-2C41-9A04-BF296B6D61D1}" srcOrd="0" destOrd="0" presId="urn:microsoft.com/office/officeart/2008/layout/VerticalCurvedList"/>
    <dgm:cxn modelId="{7456F8EF-7904-744B-AF86-FE1C787764BE}" type="presParOf" srcId="{897D47AB-6626-C540-9D1D-EDD61544133A}" destId="{1F599470-2907-914E-B729-FE33E4BE4A7A}" srcOrd="1" destOrd="0" presId="urn:microsoft.com/office/officeart/2008/layout/VerticalCurvedList"/>
    <dgm:cxn modelId="{78566F00-621B-304A-AB10-319DC35B389E}" type="presParOf" srcId="{897D47AB-6626-C540-9D1D-EDD61544133A}" destId="{BADB0868-1BC3-5D4D-9826-A51B54675054}" srcOrd="2" destOrd="0" presId="urn:microsoft.com/office/officeart/2008/layout/VerticalCurvedList"/>
    <dgm:cxn modelId="{05C26B53-D289-C143-B85F-0E4987693134}" type="presParOf" srcId="{897D47AB-6626-C540-9D1D-EDD61544133A}" destId="{8280359B-9F81-1C41-BB1A-ACBA78326A5A}" srcOrd="3" destOrd="0" presId="urn:microsoft.com/office/officeart/2008/layout/VerticalCurvedList"/>
    <dgm:cxn modelId="{54C004B9-F8DB-2749-9010-2EFF1ABE88FD}" type="presParOf" srcId="{A7600F6E-0042-214D-B7E0-4080621468B0}" destId="{C7EE8629-8CB3-A54A-A191-3C5E6597D186}" srcOrd="1" destOrd="0" presId="urn:microsoft.com/office/officeart/2008/layout/VerticalCurvedList"/>
    <dgm:cxn modelId="{3196F13D-FDE6-FA42-A45B-C1ECBD945C13}" type="presParOf" srcId="{A7600F6E-0042-214D-B7E0-4080621468B0}" destId="{29D668EC-853C-F64B-B431-9D4CCAF50E2C}" srcOrd="2" destOrd="0" presId="urn:microsoft.com/office/officeart/2008/layout/VerticalCurvedList"/>
    <dgm:cxn modelId="{2AF2F617-793A-354C-8E5A-045950450308}" type="presParOf" srcId="{29D668EC-853C-F64B-B431-9D4CCAF50E2C}" destId="{AC8AF07E-06F9-274F-A819-2CD61E530A9F}" srcOrd="0" destOrd="0" presId="urn:microsoft.com/office/officeart/2008/layout/VerticalCurvedList"/>
    <dgm:cxn modelId="{DD49D055-D274-1949-B521-58400E704C6A}" type="presParOf" srcId="{A7600F6E-0042-214D-B7E0-4080621468B0}" destId="{8EF3B008-3726-EC4C-8EA5-C4308D6C6776}" srcOrd="3" destOrd="0" presId="urn:microsoft.com/office/officeart/2008/layout/VerticalCurvedList"/>
    <dgm:cxn modelId="{8A58532E-F68E-B84D-8100-50ECB915A5E6}" type="presParOf" srcId="{A7600F6E-0042-214D-B7E0-4080621468B0}" destId="{CE1EEEEF-9DDC-694B-BB83-78F31F57E119}" srcOrd="4" destOrd="0" presId="urn:microsoft.com/office/officeart/2008/layout/VerticalCurvedList"/>
    <dgm:cxn modelId="{96E58BE0-580E-0C42-B24D-1FD8F7D68525}" type="presParOf" srcId="{CE1EEEEF-9DDC-694B-BB83-78F31F57E119}" destId="{98CC5246-C538-1B4E-BAFC-B50608DCD651}" srcOrd="0" destOrd="0" presId="urn:microsoft.com/office/officeart/2008/layout/VerticalCurvedList"/>
    <dgm:cxn modelId="{40C23B8B-BBE8-F147-B595-D953A24C2D19}" type="presParOf" srcId="{A7600F6E-0042-214D-B7E0-4080621468B0}" destId="{EDD3CF07-0814-8F49-9BED-44C2B1DFDBAB}" srcOrd="5" destOrd="0" presId="urn:microsoft.com/office/officeart/2008/layout/VerticalCurvedList"/>
    <dgm:cxn modelId="{297BF839-C7E0-FF49-BB79-B47F6F025686}" type="presParOf" srcId="{A7600F6E-0042-214D-B7E0-4080621468B0}" destId="{CC32973E-4BBA-9D4E-8A84-347BD7A0E982}" srcOrd="6" destOrd="0" presId="urn:microsoft.com/office/officeart/2008/layout/VerticalCurvedList"/>
    <dgm:cxn modelId="{C4E18323-3E47-304A-A2EB-04B6112DB304}" type="presParOf" srcId="{CC32973E-4BBA-9D4E-8A84-347BD7A0E982}" destId="{65252D29-2D70-2744-BE99-F05F96F80554}" srcOrd="0" destOrd="0" presId="urn:microsoft.com/office/officeart/2008/layout/VerticalCurvedList"/>
    <dgm:cxn modelId="{47D9238C-E5C9-1E41-91A4-E072E117BF46}" type="presParOf" srcId="{A7600F6E-0042-214D-B7E0-4080621468B0}" destId="{CC9182E2-AB2B-4249-9707-ECFAB9C343FA}" srcOrd="7" destOrd="0" presId="urn:microsoft.com/office/officeart/2008/layout/VerticalCurvedList"/>
    <dgm:cxn modelId="{0B6CAD5D-FCDB-194A-BCE5-2CB8056D249B}" type="presParOf" srcId="{A7600F6E-0042-214D-B7E0-4080621468B0}" destId="{AA5A5998-BD75-B644-8B69-FABE37DD2969}" srcOrd="8" destOrd="0" presId="urn:microsoft.com/office/officeart/2008/layout/VerticalCurvedList"/>
    <dgm:cxn modelId="{24A2CF2F-4328-0E46-AC6E-FBB269CEFFCD}" type="presParOf" srcId="{AA5A5998-BD75-B644-8B69-FABE37DD2969}" destId="{641F3ECF-FA22-0548-914E-2B5C948E41CD}" srcOrd="0" destOrd="0" presId="urn:microsoft.com/office/officeart/2008/layout/VerticalCurvedList"/>
    <dgm:cxn modelId="{A9EF8B69-5E07-0247-90FC-FCA026954B7D}" type="presParOf" srcId="{A7600F6E-0042-214D-B7E0-4080621468B0}" destId="{09EC824C-7294-084C-9613-24ED7B8F7EDF}" srcOrd="9" destOrd="0" presId="urn:microsoft.com/office/officeart/2008/layout/VerticalCurvedList"/>
    <dgm:cxn modelId="{9BEBA1BB-ABFD-A54B-A7EF-B00D8E2585B4}" type="presParOf" srcId="{A7600F6E-0042-214D-B7E0-4080621468B0}" destId="{B4A8212F-B05A-AC44-815E-694A2D029FB3}" srcOrd="10" destOrd="0" presId="urn:microsoft.com/office/officeart/2008/layout/VerticalCurvedList"/>
    <dgm:cxn modelId="{A3485944-B816-8A4D-ABE2-C3B747ECBD2A}" type="presParOf" srcId="{B4A8212F-B05A-AC44-815E-694A2D029FB3}" destId="{0BFD0BA8-5F7A-B74B-91EF-FB8DEA8367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E119B-EA2A-1B47-B5AC-E7D723DC42BA}" type="doc">
      <dgm:prSet loTypeId="urn:microsoft.com/office/officeart/2005/8/layout/hierarchy1" loCatId="" qsTypeId="urn:microsoft.com/office/officeart/2005/8/quickstyle/simple4" qsCatId="simple" csTypeId="urn:microsoft.com/office/officeart/2005/8/colors/accent2_2" csCatId="accent2" phldr="1"/>
      <dgm:spPr/>
      <dgm:t>
        <a:bodyPr/>
        <a:lstStyle/>
        <a:p>
          <a:endParaRPr lang="en-US"/>
        </a:p>
      </dgm:t>
    </dgm:pt>
    <dgm:pt modelId="{774514C1-DBA0-A940-9F0B-E7BF22DB8F5E}">
      <dgm:prSet phldrT="[Text]"/>
      <dgm:spPr/>
      <dgm:t>
        <a:bodyPr/>
        <a:lstStyle/>
        <a:p>
          <a:r>
            <a:rPr lang="en-US" dirty="0"/>
            <a:t>intercalated discs enable </a:t>
          </a:r>
          <a:r>
            <a:rPr lang="en-US" b="1" dirty="0"/>
            <a:t>synchronization</a:t>
          </a:r>
          <a:r>
            <a:rPr lang="en-US" dirty="0"/>
            <a:t> of contraction of cardiac muscle by:  </a:t>
          </a:r>
        </a:p>
      </dgm:t>
    </dgm:pt>
    <dgm:pt modelId="{D27F4CA3-783C-074A-8FC0-F8A023157C2B}" type="parTrans" cxnId="{FE011411-D5BC-E643-9B64-ED47EA75E735}">
      <dgm:prSet/>
      <dgm:spPr/>
      <dgm:t>
        <a:bodyPr/>
        <a:lstStyle/>
        <a:p>
          <a:endParaRPr lang="en-US"/>
        </a:p>
      </dgm:t>
    </dgm:pt>
    <dgm:pt modelId="{71E9C9C7-7AFF-1D43-A57D-BBE9C3B4200C}" type="sibTrans" cxnId="{FE011411-D5BC-E643-9B64-ED47EA75E735}">
      <dgm:prSet/>
      <dgm:spPr/>
      <dgm:t>
        <a:bodyPr/>
        <a:lstStyle/>
        <a:p>
          <a:endParaRPr lang="en-US"/>
        </a:p>
      </dgm:t>
    </dgm:pt>
    <dgm:pt modelId="{A81455A6-9F97-E74D-84A2-663644119318}">
      <dgm:prSet phldrT="[Text]"/>
      <dgm:spPr/>
      <dgm:t>
        <a:bodyPr/>
        <a:lstStyle/>
        <a:p>
          <a:r>
            <a:rPr lang="en-US" dirty="0"/>
            <a:t>Providing mechanical coupling</a:t>
          </a:r>
        </a:p>
      </dgm:t>
    </dgm:pt>
    <dgm:pt modelId="{EE2D903B-FC1E-7249-862E-8A45380BAF7B}" type="parTrans" cxnId="{4AC15078-6EA8-5546-89C6-0C32B5D0FCEF}">
      <dgm:prSet/>
      <dgm:spPr/>
      <dgm:t>
        <a:bodyPr/>
        <a:lstStyle/>
        <a:p>
          <a:endParaRPr lang="en-US"/>
        </a:p>
      </dgm:t>
    </dgm:pt>
    <dgm:pt modelId="{04AAAA80-ED0B-3B40-887E-ED1A5653619A}" type="sibTrans" cxnId="{4AC15078-6EA8-5546-89C6-0C32B5D0FCEF}">
      <dgm:prSet/>
      <dgm:spPr/>
      <dgm:t>
        <a:bodyPr/>
        <a:lstStyle/>
        <a:p>
          <a:endParaRPr lang="en-US"/>
        </a:p>
      </dgm:t>
    </dgm:pt>
    <dgm:pt modelId="{74938563-A6E2-4047-BBCE-4374D9AFA172}">
      <dgm:prSet phldrT="[Text]"/>
      <dgm:spPr/>
      <dgm:t>
        <a:bodyPr/>
        <a:lstStyle/>
        <a:p>
          <a:r>
            <a:rPr lang="en-US" dirty="0"/>
            <a:t>Providing electrical coupling</a:t>
          </a:r>
        </a:p>
      </dgm:t>
    </dgm:pt>
    <dgm:pt modelId="{EE8D5088-54AB-E54C-B5F4-8D64B7F82B9B}" type="parTrans" cxnId="{729BC3E4-76C8-8640-A2BE-221F5E5B6D09}">
      <dgm:prSet/>
      <dgm:spPr/>
      <dgm:t>
        <a:bodyPr/>
        <a:lstStyle/>
        <a:p>
          <a:endParaRPr lang="en-US"/>
        </a:p>
      </dgm:t>
    </dgm:pt>
    <dgm:pt modelId="{331B2E18-952B-8843-AA39-3F96E9820B92}" type="sibTrans" cxnId="{729BC3E4-76C8-8640-A2BE-221F5E5B6D09}">
      <dgm:prSet/>
      <dgm:spPr/>
      <dgm:t>
        <a:bodyPr/>
        <a:lstStyle/>
        <a:p>
          <a:endParaRPr lang="en-US"/>
        </a:p>
      </dgm:t>
    </dgm:pt>
    <dgm:pt modelId="{7D6AC212-1467-AE40-84C5-6DD1A16A1A5E}">
      <dgm:prSet phldrT="[Text]"/>
      <dgm:spPr/>
      <dgm:t>
        <a:bodyPr/>
        <a:lstStyle/>
        <a:p>
          <a:r>
            <a:rPr lang="en-US" dirty="0"/>
            <a:t>Allows free diffusion of ions between neighboring cells. Action potentials can also travel from one cardiac muscle cell to another.</a:t>
          </a:r>
        </a:p>
      </dgm:t>
    </dgm:pt>
    <dgm:pt modelId="{6E4A428D-39A4-3942-9A5A-5E72812FC367}" type="sibTrans" cxnId="{B80D2141-C6FA-9F45-8EDA-94E0A6906E2E}">
      <dgm:prSet/>
      <dgm:spPr/>
      <dgm:t>
        <a:bodyPr/>
        <a:lstStyle/>
        <a:p>
          <a:pPr rtl="0"/>
          <a:endParaRPr lang="en-US"/>
        </a:p>
      </dgm:t>
    </dgm:pt>
    <dgm:pt modelId="{F22529A5-9DC9-0F40-B4C7-39842BEFC83D}" type="parTrans" cxnId="{B80D2141-C6FA-9F45-8EDA-94E0A6906E2E}">
      <dgm:prSet/>
      <dgm:spPr/>
      <dgm:t>
        <a:bodyPr/>
        <a:lstStyle/>
        <a:p>
          <a:endParaRPr lang="en-US"/>
        </a:p>
      </dgm:t>
    </dgm:pt>
    <dgm:pt modelId="{997A5AC4-C273-D944-9C84-4A3901403C9C}">
      <dgm:prSet phldrT="[Text]"/>
      <dgm:spPr/>
      <dgm:t>
        <a:bodyPr/>
        <a:lstStyle/>
        <a:p>
          <a:r>
            <a:rPr lang="en-US" u="sng" dirty="0"/>
            <a:t>Desmosomes</a:t>
          </a:r>
          <a:r>
            <a:rPr lang="en-US" dirty="0"/>
            <a:t> resist stretching and prevent detachment of the cardiac fibers during contraction.</a:t>
          </a:r>
        </a:p>
      </dgm:t>
    </dgm:pt>
    <dgm:pt modelId="{AEC1075A-1BE1-C244-AB1D-557EC3DC0016}" type="sibTrans" cxnId="{EE412CEC-AB6E-EA41-B947-CB85DAF2F563}">
      <dgm:prSet/>
      <dgm:spPr/>
      <dgm:t>
        <a:bodyPr/>
        <a:lstStyle/>
        <a:p>
          <a:endParaRPr lang="en-US"/>
        </a:p>
      </dgm:t>
    </dgm:pt>
    <dgm:pt modelId="{96A66B7D-236F-A142-B6E6-097806683906}" type="parTrans" cxnId="{EE412CEC-AB6E-EA41-B947-CB85DAF2F563}">
      <dgm:prSet/>
      <dgm:spPr/>
      <dgm:t>
        <a:bodyPr/>
        <a:lstStyle/>
        <a:p>
          <a:endParaRPr lang="en-US"/>
        </a:p>
      </dgm:t>
    </dgm:pt>
    <dgm:pt modelId="{DD894AC0-97E1-5442-9A2B-33B23BEC0E11}" type="pres">
      <dgm:prSet presAssocID="{B0AE119B-EA2A-1B47-B5AC-E7D723DC42BA}" presName="hierChild1" presStyleCnt="0">
        <dgm:presLayoutVars>
          <dgm:chPref val="1"/>
          <dgm:dir/>
          <dgm:animOne val="branch"/>
          <dgm:animLvl val="lvl"/>
          <dgm:resizeHandles/>
        </dgm:presLayoutVars>
      </dgm:prSet>
      <dgm:spPr/>
    </dgm:pt>
    <dgm:pt modelId="{2E2C52FC-35B1-CA49-BD6C-7B4C17AA0DDE}" type="pres">
      <dgm:prSet presAssocID="{774514C1-DBA0-A940-9F0B-E7BF22DB8F5E}" presName="hierRoot1" presStyleCnt="0"/>
      <dgm:spPr/>
    </dgm:pt>
    <dgm:pt modelId="{4C001A06-4B67-3D41-9DF6-F4FA305E53ED}" type="pres">
      <dgm:prSet presAssocID="{774514C1-DBA0-A940-9F0B-E7BF22DB8F5E}" presName="composite" presStyleCnt="0"/>
      <dgm:spPr/>
    </dgm:pt>
    <dgm:pt modelId="{A82F7D36-16FE-EC46-91FA-E438500E741F}" type="pres">
      <dgm:prSet presAssocID="{774514C1-DBA0-A940-9F0B-E7BF22DB8F5E}" presName="background" presStyleLbl="node0" presStyleIdx="0" presStyleCnt="1"/>
      <dgm:spPr/>
    </dgm:pt>
    <dgm:pt modelId="{ACF37397-39C1-1C4B-8889-669EDE47AF86}" type="pres">
      <dgm:prSet presAssocID="{774514C1-DBA0-A940-9F0B-E7BF22DB8F5E}" presName="text" presStyleLbl="fgAcc0" presStyleIdx="0" presStyleCnt="1" custScaleX="134690" custScaleY="115697">
        <dgm:presLayoutVars>
          <dgm:chPref val="3"/>
        </dgm:presLayoutVars>
      </dgm:prSet>
      <dgm:spPr/>
    </dgm:pt>
    <dgm:pt modelId="{217D8A54-2BD3-3C40-81D9-AEC72658F1CD}" type="pres">
      <dgm:prSet presAssocID="{774514C1-DBA0-A940-9F0B-E7BF22DB8F5E}" presName="hierChild2" presStyleCnt="0"/>
      <dgm:spPr/>
    </dgm:pt>
    <dgm:pt modelId="{A9EA3DF1-2C36-8048-9F7C-6B1CD4C4AAB9}" type="pres">
      <dgm:prSet presAssocID="{EE2D903B-FC1E-7249-862E-8A45380BAF7B}" presName="Name10" presStyleLbl="parChTrans1D2" presStyleIdx="0" presStyleCnt="2"/>
      <dgm:spPr/>
    </dgm:pt>
    <dgm:pt modelId="{C5AF7345-3DC1-0447-A091-CAA01A0634F9}" type="pres">
      <dgm:prSet presAssocID="{A81455A6-9F97-E74D-84A2-663644119318}" presName="hierRoot2" presStyleCnt="0"/>
      <dgm:spPr/>
    </dgm:pt>
    <dgm:pt modelId="{8D576F47-1F2B-F04B-B3CC-1A9448FB2347}" type="pres">
      <dgm:prSet presAssocID="{A81455A6-9F97-E74D-84A2-663644119318}" presName="composite2" presStyleCnt="0"/>
      <dgm:spPr/>
    </dgm:pt>
    <dgm:pt modelId="{D7EE8B5C-AAC9-2846-91FD-2ECF4AC41F9B}" type="pres">
      <dgm:prSet presAssocID="{A81455A6-9F97-E74D-84A2-663644119318}" presName="background2" presStyleLbl="node2" presStyleIdx="0" presStyleCnt="2"/>
      <dgm:spPr/>
    </dgm:pt>
    <dgm:pt modelId="{7B9E1D0A-64D5-8C43-A2BB-0D2DCE554028}" type="pres">
      <dgm:prSet presAssocID="{A81455A6-9F97-E74D-84A2-663644119318}" presName="text2" presStyleLbl="fgAcc2" presStyleIdx="0" presStyleCnt="2" custScaleY="61371">
        <dgm:presLayoutVars>
          <dgm:chPref val="3"/>
        </dgm:presLayoutVars>
      </dgm:prSet>
      <dgm:spPr/>
    </dgm:pt>
    <dgm:pt modelId="{27EF66C9-ED08-1443-A6F0-3406F43A96A0}" type="pres">
      <dgm:prSet presAssocID="{A81455A6-9F97-E74D-84A2-663644119318}" presName="hierChild3" presStyleCnt="0"/>
      <dgm:spPr/>
    </dgm:pt>
    <dgm:pt modelId="{6404B3D5-0A9C-EA44-908A-9FD47C530A8E}" type="pres">
      <dgm:prSet presAssocID="{96A66B7D-236F-A142-B6E6-097806683906}" presName="Name17" presStyleLbl="parChTrans1D3" presStyleIdx="0" presStyleCnt="2"/>
      <dgm:spPr/>
    </dgm:pt>
    <dgm:pt modelId="{ACD5576D-B30A-4E44-8CFC-6E00C56C1B4C}" type="pres">
      <dgm:prSet presAssocID="{997A5AC4-C273-D944-9C84-4A3901403C9C}" presName="hierRoot3" presStyleCnt="0"/>
      <dgm:spPr/>
    </dgm:pt>
    <dgm:pt modelId="{C61FC872-C21F-F14D-915B-F3353FCB04F2}" type="pres">
      <dgm:prSet presAssocID="{997A5AC4-C273-D944-9C84-4A3901403C9C}" presName="composite3" presStyleCnt="0"/>
      <dgm:spPr/>
    </dgm:pt>
    <dgm:pt modelId="{40BB4E89-4B17-E141-ACE4-489FF548D447}" type="pres">
      <dgm:prSet presAssocID="{997A5AC4-C273-D944-9C84-4A3901403C9C}" presName="background3" presStyleLbl="node3" presStyleIdx="0" presStyleCnt="2"/>
      <dgm:spPr/>
    </dgm:pt>
    <dgm:pt modelId="{94D95495-E04D-6646-A97E-54CDFABC0C73}" type="pres">
      <dgm:prSet presAssocID="{997A5AC4-C273-D944-9C84-4A3901403C9C}" presName="text3" presStyleLbl="fgAcc3" presStyleIdx="0" presStyleCnt="2" custScaleY="146695" custLinFactNeighborX="-5240" custLinFactNeighborY="-15527">
        <dgm:presLayoutVars>
          <dgm:chPref val="3"/>
        </dgm:presLayoutVars>
      </dgm:prSet>
      <dgm:spPr/>
    </dgm:pt>
    <dgm:pt modelId="{E78832F8-AA98-354F-9E08-3579BBBA590A}" type="pres">
      <dgm:prSet presAssocID="{997A5AC4-C273-D944-9C84-4A3901403C9C}" presName="hierChild4" presStyleCnt="0"/>
      <dgm:spPr/>
    </dgm:pt>
    <dgm:pt modelId="{3CD5FB7E-B81C-CC4B-AC68-C808A728D640}" type="pres">
      <dgm:prSet presAssocID="{EE8D5088-54AB-E54C-B5F4-8D64B7F82B9B}" presName="Name10" presStyleLbl="parChTrans1D2" presStyleIdx="1" presStyleCnt="2"/>
      <dgm:spPr/>
    </dgm:pt>
    <dgm:pt modelId="{DE0F1CB1-ED58-4D43-9A69-830D1F223179}" type="pres">
      <dgm:prSet presAssocID="{74938563-A6E2-4047-BBCE-4374D9AFA172}" presName="hierRoot2" presStyleCnt="0"/>
      <dgm:spPr/>
    </dgm:pt>
    <dgm:pt modelId="{789F7F47-5A82-D84B-8798-CC896F214803}" type="pres">
      <dgm:prSet presAssocID="{74938563-A6E2-4047-BBCE-4374D9AFA172}" presName="composite2" presStyleCnt="0"/>
      <dgm:spPr/>
    </dgm:pt>
    <dgm:pt modelId="{04E1BE99-90F3-EA4F-9C34-7FB3987B8C77}" type="pres">
      <dgm:prSet presAssocID="{74938563-A6E2-4047-BBCE-4374D9AFA172}" presName="background2" presStyleLbl="node2" presStyleIdx="1" presStyleCnt="2"/>
      <dgm:spPr/>
    </dgm:pt>
    <dgm:pt modelId="{143AE507-69A7-3A41-944A-A1EA5270A99A}" type="pres">
      <dgm:prSet presAssocID="{74938563-A6E2-4047-BBCE-4374D9AFA172}" presName="text2" presStyleLbl="fgAcc2" presStyleIdx="1" presStyleCnt="2" custScaleY="59248">
        <dgm:presLayoutVars>
          <dgm:chPref val="3"/>
        </dgm:presLayoutVars>
      </dgm:prSet>
      <dgm:spPr/>
    </dgm:pt>
    <dgm:pt modelId="{5D36C619-0C9E-5E49-8155-04815641AFF5}" type="pres">
      <dgm:prSet presAssocID="{74938563-A6E2-4047-BBCE-4374D9AFA172}" presName="hierChild3" presStyleCnt="0"/>
      <dgm:spPr/>
    </dgm:pt>
    <dgm:pt modelId="{464A4E83-EAD9-AD4B-BE11-F658EE12DE0D}" type="pres">
      <dgm:prSet presAssocID="{F22529A5-9DC9-0F40-B4C7-39842BEFC83D}" presName="Name17" presStyleLbl="parChTrans1D3" presStyleIdx="1" presStyleCnt="2"/>
      <dgm:spPr/>
    </dgm:pt>
    <dgm:pt modelId="{27B1017E-EAA4-5244-B913-5A5820E93F65}" type="pres">
      <dgm:prSet presAssocID="{7D6AC212-1467-AE40-84C5-6DD1A16A1A5E}" presName="hierRoot3" presStyleCnt="0"/>
      <dgm:spPr/>
    </dgm:pt>
    <dgm:pt modelId="{7906DBCF-86E3-D740-ADE7-0E53EC67302B}" type="pres">
      <dgm:prSet presAssocID="{7D6AC212-1467-AE40-84C5-6DD1A16A1A5E}" presName="composite3" presStyleCnt="0"/>
      <dgm:spPr/>
    </dgm:pt>
    <dgm:pt modelId="{9BE3E8AC-5DFB-774E-A53A-2D596E765230}" type="pres">
      <dgm:prSet presAssocID="{7D6AC212-1467-AE40-84C5-6DD1A16A1A5E}" presName="background3" presStyleLbl="node3" presStyleIdx="1" presStyleCnt="2"/>
      <dgm:spPr/>
    </dgm:pt>
    <dgm:pt modelId="{2B4F005E-1AFC-5444-B4C2-7FA060B369C6}" type="pres">
      <dgm:prSet presAssocID="{7D6AC212-1467-AE40-84C5-6DD1A16A1A5E}" presName="text3" presStyleLbl="fgAcc3" presStyleIdx="1" presStyleCnt="2" custScaleY="149891" custLinFactNeighborX="-3166" custLinFactNeighborY="-16600">
        <dgm:presLayoutVars>
          <dgm:chPref val="3"/>
        </dgm:presLayoutVars>
      </dgm:prSet>
      <dgm:spPr/>
    </dgm:pt>
    <dgm:pt modelId="{E765A288-E385-CC45-8D48-65C0D570B2E1}" type="pres">
      <dgm:prSet presAssocID="{7D6AC212-1467-AE40-84C5-6DD1A16A1A5E}" presName="hierChild4" presStyleCnt="0"/>
      <dgm:spPr/>
    </dgm:pt>
  </dgm:ptLst>
  <dgm:cxnLst>
    <dgm:cxn modelId="{FE011411-D5BC-E643-9B64-ED47EA75E735}" srcId="{B0AE119B-EA2A-1B47-B5AC-E7D723DC42BA}" destId="{774514C1-DBA0-A940-9F0B-E7BF22DB8F5E}" srcOrd="0" destOrd="0" parTransId="{D27F4CA3-783C-074A-8FC0-F8A023157C2B}" sibTransId="{71E9C9C7-7AFF-1D43-A57D-BBE9C3B4200C}"/>
    <dgm:cxn modelId="{D4F75214-96F6-2845-901A-FAE4A5CBBD4A}" type="presOf" srcId="{7D6AC212-1467-AE40-84C5-6DD1A16A1A5E}" destId="{2B4F005E-1AFC-5444-B4C2-7FA060B369C6}" srcOrd="0" destOrd="0" presId="urn:microsoft.com/office/officeart/2005/8/layout/hierarchy1"/>
    <dgm:cxn modelId="{DE9B7625-4774-104E-B0CA-F6C87A8D32FB}" type="presOf" srcId="{EE2D903B-FC1E-7249-862E-8A45380BAF7B}" destId="{A9EA3DF1-2C36-8048-9F7C-6B1CD4C4AAB9}" srcOrd="0" destOrd="0" presId="urn:microsoft.com/office/officeart/2005/8/layout/hierarchy1"/>
    <dgm:cxn modelId="{B80D2141-C6FA-9F45-8EDA-94E0A6906E2E}" srcId="{74938563-A6E2-4047-BBCE-4374D9AFA172}" destId="{7D6AC212-1467-AE40-84C5-6DD1A16A1A5E}" srcOrd="0" destOrd="0" parTransId="{F22529A5-9DC9-0F40-B4C7-39842BEFC83D}" sibTransId="{6E4A428D-39A4-3942-9A5A-5E72812FC367}"/>
    <dgm:cxn modelId="{B5605265-5A5D-D84E-B220-E4F5CEFFFB3F}" type="presOf" srcId="{A81455A6-9F97-E74D-84A2-663644119318}" destId="{7B9E1D0A-64D5-8C43-A2BB-0D2DCE554028}" srcOrd="0" destOrd="0" presId="urn:microsoft.com/office/officeart/2005/8/layout/hierarchy1"/>
    <dgm:cxn modelId="{B544C84A-D789-294F-AF0D-10E190F8312B}" type="presOf" srcId="{EE8D5088-54AB-E54C-B5F4-8D64B7F82B9B}" destId="{3CD5FB7E-B81C-CC4B-AC68-C808A728D640}" srcOrd="0" destOrd="0" presId="urn:microsoft.com/office/officeart/2005/8/layout/hierarchy1"/>
    <dgm:cxn modelId="{CDCC9450-0DAE-D742-94E6-3A0CB6C49582}" type="presOf" srcId="{774514C1-DBA0-A940-9F0B-E7BF22DB8F5E}" destId="{ACF37397-39C1-1C4B-8889-669EDE47AF86}" srcOrd="0" destOrd="0" presId="urn:microsoft.com/office/officeart/2005/8/layout/hierarchy1"/>
    <dgm:cxn modelId="{6899E676-6AFA-5643-9E02-1A009655E589}" type="presOf" srcId="{96A66B7D-236F-A142-B6E6-097806683906}" destId="{6404B3D5-0A9C-EA44-908A-9FD47C530A8E}" srcOrd="0" destOrd="0" presId="urn:microsoft.com/office/officeart/2005/8/layout/hierarchy1"/>
    <dgm:cxn modelId="{4AC15078-6EA8-5546-89C6-0C32B5D0FCEF}" srcId="{774514C1-DBA0-A940-9F0B-E7BF22DB8F5E}" destId="{A81455A6-9F97-E74D-84A2-663644119318}" srcOrd="0" destOrd="0" parTransId="{EE2D903B-FC1E-7249-862E-8A45380BAF7B}" sibTransId="{04AAAA80-ED0B-3B40-887E-ED1A5653619A}"/>
    <dgm:cxn modelId="{B4F30285-4E4D-7041-B2F2-1E91EA1C333D}" type="presOf" srcId="{F22529A5-9DC9-0F40-B4C7-39842BEFC83D}" destId="{464A4E83-EAD9-AD4B-BE11-F658EE12DE0D}" srcOrd="0" destOrd="0" presId="urn:microsoft.com/office/officeart/2005/8/layout/hierarchy1"/>
    <dgm:cxn modelId="{178F8785-7407-A749-A311-9EF00055F4CE}" type="presOf" srcId="{B0AE119B-EA2A-1B47-B5AC-E7D723DC42BA}" destId="{DD894AC0-97E1-5442-9A2B-33B23BEC0E11}" srcOrd="0" destOrd="0" presId="urn:microsoft.com/office/officeart/2005/8/layout/hierarchy1"/>
    <dgm:cxn modelId="{515FD1B8-6F33-8A4A-804A-25DD0F33E858}" type="presOf" srcId="{997A5AC4-C273-D944-9C84-4A3901403C9C}" destId="{94D95495-E04D-6646-A97E-54CDFABC0C73}" srcOrd="0" destOrd="0" presId="urn:microsoft.com/office/officeart/2005/8/layout/hierarchy1"/>
    <dgm:cxn modelId="{353F1BDF-06AB-4A4A-8034-3027C9D02AEB}" type="presOf" srcId="{74938563-A6E2-4047-BBCE-4374D9AFA172}" destId="{143AE507-69A7-3A41-944A-A1EA5270A99A}" srcOrd="0" destOrd="0" presId="urn:microsoft.com/office/officeart/2005/8/layout/hierarchy1"/>
    <dgm:cxn modelId="{729BC3E4-76C8-8640-A2BE-221F5E5B6D09}" srcId="{774514C1-DBA0-A940-9F0B-E7BF22DB8F5E}" destId="{74938563-A6E2-4047-BBCE-4374D9AFA172}" srcOrd="1" destOrd="0" parTransId="{EE8D5088-54AB-E54C-B5F4-8D64B7F82B9B}" sibTransId="{331B2E18-952B-8843-AA39-3F96E9820B92}"/>
    <dgm:cxn modelId="{EE412CEC-AB6E-EA41-B947-CB85DAF2F563}" srcId="{A81455A6-9F97-E74D-84A2-663644119318}" destId="{997A5AC4-C273-D944-9C84-4A3901403C9C}" srcOrd="0" destOrd="0" parTransId="{96A66B7D-236F-A142-B6E6-097806683906}" sibTransId="{AEC1075A-1BE1-C244-AB1D-557EC3DC0016}"/>
    <dgm:cxn modelId="{5D70CA08-7681-BB45-89B1-F5DE6BD527C7}" type="presParOf" srcId="{DD894AC0-97E1-5442-9A2B-33B23BEC0E11}" destId="{2E2C52FC-35B1-CA49-BD6C-7B4C17AA0DDE}" srcOrd="0" destOrd="0" presId="urn:microsoft.com/office/officeart/2005/8/layout/hierarchy1"/>
    <dgm:cxn modelId="{E0204F2E-156D-0E48-AD75-F896F914DB3C}" type="presParOf" srcId="{2E2C52FC-35B1-CA49-BD6C-7B4C17AA0DDE}" destId="{4C001A06-4B67-3D41-9DF6-F4FA305E53ED}" srcOrd="0" destOrd="0" presId="urn:microsoft.com/office/officeart/2005/8/layout/hierarchy1"/>
    <dgm:cxn modelId="{F03B8F2E-E8A4-E440-8F81-9244AF164A23}" type="presParOf" srcId="{4C001A06-4B67-3D41-9DF6-F4FA305E53ED}" destId="{A82F7D36-16FE-EC46-91FA-E438500E741F}" srcOrd="0" destOrd="0" presId="urn:microsoft.com/office/officeart/2005/8/layout/hierarchy1"/>
    <dgm:cxn modelId="{3297EF2C-70B6-C64C-B498-274179D5F8F3}" type="presParOf" srcId="{4C001A06-4B67-3D41-9DF6-F4FA305E53ED}" destId="{ACF37397-39C1-1C4B-8889-669EDE47AF86}" srcOrd="1" destOrd="0" presId="urn:microsoft.com/office/officeart/2005/8/layout/hierarchy1"/>
    <dgm:cxn modelId="{F2E03E28-C4F2-DD44-AD9E-63E9D8A5D9D0}" type="presParOf" srcId="{2E2C52FC-35B1-CA49-BD6C-7B4C17AA0DDE}" destId="{217D8A54-2BD3-3C40-81D9-AEC72658F1CD}" srcOrd="1" destOrd="0" presId="urn:microsoft.com/office/officeart/2005/8/layout/hierarchy1"/>
    <dgm:cxn modelId="{8C966C35-6F50-4448-88A4-19F151F75AFA}" type="presParOf" srcId="{217D8A54-2BD3-3C40-81D9-AEC72658F1CD}" destId="{A9EA3DF1-2C36-8048-9F7C-6B1CD4C4AAB9}" srcOrd="0" destOrd="0" presId="urn:microsoft.com/office/officeart/2005/8/layout/hierarchy1"/>
    <dgm:cxn modelId="{1FFE234A-EB72-A34B-B985-6168598C9326}" type="presParOf" srcId="{217D8A54-2BD3-3C40-81D9-AEC72658F1CD}" destId="{C5AF7345-3DC1-0447-A091-CAA01A0634F9}" srcOrd="1" destOrd="0" presId="urn:microsoft.com/office/officeart/2005/8/layout/hierarchy1"/>
    <dgm:cxn modelId="{21DC7B6A-802B-7040-A46F-D6EB02DC8043}" type="presParOf" srcId="{C5AF7345-3DC1-0447-A091-CAA01A0634F9}" destId="{8D576F47-1F2B-F04B-B3CC-1A9448FB2347}" srcOrd="0" destOrd="0" presId="urn:microsoft.com/office/officeart/2005/8/layout/hierarchy1"/>
    <dgm:cxn modelId="{FDCA0A1D-470F-5A4D-AF5E-D80465CAD8F1}" type="presParOf" srcId="{8D576F47-1F2B-F04B-B3CC-1A9448FB2347}" destId="{D7EE8B5C-AAC9-2846-91FD-2ECF4AC41F9B}" srcOrd="0" destOrd="0" presId="urn:microsoft.com/office/officeart/2005/8/layout/hierarchy1"/>
    <dgm:cxn modelId="{9B5D1557-7281-1C49-A5E2-DB0CD5E00B6F}" type="presParOf" srcId="{8D576F47-1F2B-F04B-B3CC-1A9448FB2347}" destId="{7B9E1D0A-64D5-8C43-A2BB-0D2DCE554028}" srcOrd="1" destOrd="0" presId="urn:microsoft.com/office/officeart/2005/8/layout/hierarchy1"/>
    <dgm:cxn modelId="{E2EF56B3-0A71-904A-B1A1-4CCE7D1F29DF}" type="presParOf" srcId="{C5AF7345-3DC1-0447-A091-CAA01A0634F9}" destId="{27EF66C9-ED08-1443-A6F0-3406F43A96A0}" srcOrd="1" destOrd="0" presId="urn:microsoft.com/office/officeart/2005/8/layout/hierarchy1"/>
    <dgm:cxn modelId="{35E7FCD9-F7BA-C540-9071-92FBF1D39567}" type="presParOf" srcId="{27EF66C9-ED08-1443-A6F0-3406F43A96A0}" destId="{6404B3D5-0A9C-EA44-908A-9FD47C530A8E}" srcOrd="0" destOrd="0" presId="urn:microsoft.com/office/officeart/2005/8/layout/hierarchy1"/>
    <dgm:cxn modelId="{65DDE5A3-F6BA-7744-806D-FC2D827C7623}" type="presParOf" srcId="{27EF66C9-ED08-1443-A6F0-3406F43A96A0}" destId="{ACD5576D-B30A-4E44-8CFC-6E00C56C1B4C}" srcOrd="1" destOrd="0" presId="urn:microsoft.com/office/officeart/2005/8/layout/hierarchy1"/>
    <dgm:cxn modelId="{E23F1B00-2D32-F644-9FBF-D5CE4545DA0C}" type="presParOf" srcId="{ACD5576D-B30A-4E44-8CFC-6E00C56C1B4C}" destId="{C61FC872-C21F-F14D-915B-F3353FCB04F2}" srcOrd="0" destOrd="0" presId="urn:microsoft.com/office/officeart/2005/8/layout/hierarchy1"/>
    <dgm:cxn modelId="{374936E0-CCBD-7940-88BE-7BD1C8B065B7}" type="presParOf" srcId="{C61FC872-C21F-F14D-915B-F3353FCB04F2}" destId="{40BB4E89-4B17-E141-ACE4-489FF548D447}" srcOrd="0" destOrd="0" presId="urn:microsoft.com/office/officeart/2005/8/layout/hierarchy1"/>
    <dgm:cxn modelId="{3A14E2F6-B919-C944-913A-2DBD61A5E6B1}" type="presParOf" srcId="{C61FC872-C21F-F14D-915B-F3353FCB04F2}" destId="{94D95495-E04D-6646-A97E-54CDFABC0C73}" srcOrd="1" destOrd="0" presId="urn:microsoft.com/office/officeart/2005/8/layout/hierarchy1"/>
    <dgm:cxn modelId="{09B5FACF-ED6D-EF49-826E-58426AF95DC1}" type="presParOf" srcId="{ACD5576D-B30A-4E44-8CFC-6E00C56C1B4C}" destId="{E78832F8-AA98-354F-9E08-3579BBBA590A}" srcOrd="1" destOrd="0" presId="urn:microsoft.com/office/officeart/2005/8/layout/hierarchy1"/>
    <dgm:cxn modelId="{70C46C96-F027-384D-A530-54D71E403E14}" type="presParOf" srcId="{217D8A54-2BD3-3C40-81D9-AEC72658F1CD}" destId="{3CD5FB7E-B81C-CC4B-AC68-C808A728D640}" srcOrd="2" destOrd="0" presId="urn:microsoft.com/office/officeart/2005/8/layout/hierarchy1"/>
    <dgm:cxn modelId="{CDF98852-D74C-D548-BB84-4567730A48BA}" type="presParOf" srcId="{217D8A54-2BD3-3C40-81D9-AEC72658F1CD}" destId="{DE0F1CB1-ED58-4D43-9A69-830D1F223179}" srcOrd="3" destOrd="0" presId="urn:microsoft.com/office/officeart/2005/8/layout/hierarchy1"/>
    <dgm:cxn modelId="{4A76AC68-2336-0248-8E94-FE328AE233E1}" type="presParOf" srcId="{DE0F1CB1-ED58-4D43-9A69-830D1F223179}" destId="{789F7F47-5A82-D84B-8798-CC896F214803}" srcOrd="0" destOrd="0" presId="urn:microsoft.com/office/officeart/2005/8/layout/hierarchy1"/>
    <dgm:cxn modelId="{7D5A48BA-86D1-4142-9067-72182B2C8552}" type="presParOf" srcId="{789F7F47-5A82-D84B-8798-CC896F214803}" destId="{04E1BE99-90F3-EA4F-9C34-7FB3987B8C77}" srcOrd="0" destOrd="0" presId="urn:microsoft.com/office/officeart/2005/8/layout/hierarchy1"/>
    <dgm:cxn modelId="{E0564F72-8F8D-9C4C-9CFD-A85956846DF7}" type="presParOf" srcId="{789F7F47-5A82-D84B-8798-CC896F214803}" destId="{143AE507-69A7-3A41-944A-A1EA5270A99A}" srcOrd="1" destOrd="0" presId="urn:microsoft.com/office/officeart/2005/8/layout/hierarchy1"/>
    <dgm:cxn modelId="{2D59DEB7-9610-514B-88FC-1EC015E4D031}" type="presParOf" srcId="{DE0F1CB1-ED58-4D43-9A69-830D1F223179}" destId="{5D36C619-0C9E-5E49-8155-04815641AFF5}" srcOrd="1" destOrd="0" presId="urn:microsoft.com/office/officeart/2005/8/layout/hierarchy1"/>
    <dgm:cxn modelId="{0087494C-8B89-1C42-B1EC-3B4ADC6062A3}" type="presParOf" srcId="{5D36C619-0C9E-5E49-8155-04815641AFF5}" destId="{464A4E83-EAD9-AD4B-BE11-F658EE12DE0D}" srcOrd="0" destOrd="0" presId="urn:microsoft.com/office/officeart/2005/8/layout/hierarchy1"/>
    <dgm:cxn modelId="{B8545C51-9245-554E-B051-2D36099E7A42}" type="presParOf" srcId="{5D36C619-0C9E-5E49-8155-04815641AFF5}" destId="{27B1017E-EAA4-5244-B913-5A5820E93F65}" srcOrd="1" destOrd="0" presId="urn:microsoft.com/office/officeart/2005/8/layout/hierarchy1"/>
    <dgm:cxn modelId="{3443AEA1-AE9B-334D-888C-061892722FE4}" type="presParOf" srcId="{27B1017E-EAA4-5244-B913-5A5820E93F65}" destId="{7906DBCF-86E3-D740-ADE7-0E53EC67302B}" srcOrd="0" destOrd="0" presId="urn:microsoft.com/office/officeart/2005/8/layout/hierarchy1"/>
    <dgm:cxn modelId="{F6CECA40-AAC2-F943-A7CD-6B5DB07FB18B}" type="presParOf" srcId="{7906DBCF-86E3-D740-ADE7-0E53EC67302B}" destId="{9BE3E8AC-5DFB-774E-A53A-2D596E765230}" srcOrd="0" destOrd="0" presId="urn:microsoft.com/office/officeart/2005/8/layout/hierarchy1"/>
    <dgm:cxn modelId="{70F28960-E574-EA48-88D1-C2EACF3CE066}" type="presParOf" srcId="{7906DBCF-86E3-D740-ADE7-0E53EC67302B}" destId="{2B4F005E-1AFC-5444-B4C2-7FA060B369C6}" srcOrd="1" destOrd="0" presId="urn:microsoft.com/office/officeart/2005/8/layout/hierarchy1"/>
    <dgm:cxn modelId="{E4E6B940-CBC7-3B4D-82F1-75A0D394813D}" type="presParOf" srcId="{27B1017E-EAA4-5244-B913-5A5820E93F65}" destId="{E765A288-E385-CC45-8D48-65C0D570B2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016FB-05CF-C641-ABDF-33C334482D23}" type="doc">
      <dgm:prSet loTypeId="urn:microsoft.com/office/officeart/2005/8/layout/hList3" loCatId="" qsTypeId="urn:microsoft.com/office/officeart/2005/8/quickstyle/simple1" qsCatId="simple" csTypeId="urn:microsoft.com/office/officeart/2005/8/colors/accent2_5" csCatId="accent2" phldr="1"/>
      <dgm:spPr/>
      <dgm:t>
        <a:bodyPr/>
        <a:lstStyle/>
        <a:p>
          <a:endParaRPr lang="en-US"/>
        </a:p>
      </dgm:t>
    </dgm:pt>
    <dgm:pt modelId="{770F4326-1C37-CE41-8AA9-FC6F97AC2875}">
      <dgm:prSet phldrT="[Text]" custT="1"/>
      <dgm:spPr/>
      <dgm:t>
        <a:bodyPr/>
        <a:lstStyle/>
        <a:p>
          <a:r>
            <a:rPr lang="en-US" sz="2400" dirty="0"/>
            <a:t>Differences between cardiac and</a:t>
          </a:r>
          <a:r>
            <a:rPr lang="en-US" sz="2400" baseline="0" dirty="0"/>
            <a:t> skeletal muscles </a:t>
          </a:r>
          <a:endParaRPr lang="en-US" sz="2400" dirty="0"/>
        </a:p>
      </dgm:t>
    </dgm:pt>
    <dgm:pt modelId="{F921EA24-2018-DA42-910D-049A33455308}" type="parTrans" cxnId="{8A0D7492-AE3A-8349-8B8E-9DB16A0077B8}">
      <dgm:prSet/>
      <dgm:spPr/>
      <dgm:t>
        <a:bodyPr/>
        <a:lstStyle/>
        <a:p>
          <a:endParaRPr lang="en-US" sz="1600"/>
        </a:p>
      </dgm:t>
    </dgm:pt>
    <dgm:pt modelId="{3EEBE47C-88F6-0E48-86B3-8CB72EDA31AF}" type="sibTrans" cxnId="{8A0D7492-AE3A-8349-8B8E-9DB16A0077B8}">
      <dgm:prSet/>
      <dgm:spPr/>
      <dgm:t>
        <a:bodyPr/>
        <a:lstStyle/>
        <a:p>
          <a:endParaRPr lang="en-US" sz="1600"/>
        </a:p>
      </dgm:t>
    </dgm:pt>
    <dgm:pt modelId="{F40B7127-144D-624A-995D-DEAFFD7F77D7}">
      <dgm:prSet phldrT="[Text]" custT="1"/>
      <dgm:spPr/>
      <dgm:t>
        <a:bodyPr/>
        <a:lstStyle/>
        <a:p>
          <a:r>
            <a:rPr lang="en-US" sz="1600" dirty="0">
              <a:latin typeface="+mn-lt"/>
            </a:rPr>
            <a:t>Cardiac</a:t>
          </a:r>
          <a:r>
            <a:rPr lang="en-US" sz="1600" baseline="0" dirty="0">
              <a:latin typeface="+mn-lt"/>
            </a:rPr>
            <a:t> Muscle</a:t>
          </a:r>
        </a:p>
        <a:p>
          <a:r>
            <a:rPr lang="en-US" sz="1600" dirty="0">
              <a:solidFill>
                <a:schemeClr val="bg2">
                  <a:lumMod val="25000"/>
                </a:schemeClr>
              </a:solidFill>
              <a:latin typeface="+mn-lt"/>
              <a:cs typeface="Calibri" pitchFamily="34" charset="0"/>
            </a:rPr>
            <a:t>T system in cardiac muscle is located at the Z lines of the sarcomeres </a:t>
          </a:r>
          <a:endParaRPr lang="en-US" sz="1600" baseline="0" dirty="0">
            <a:latin typeface="+mn-lt"/>
          </a:endParaRPr>
        </a:p>
        <a:p>
          <a:r>
            <a:rPr lang="en-US" sz="1600" baseline="0" dirty="0">
              <a:latin typeface="+mn-lt"/>
            </a:rPr>
            <a:t> </a:t>
          </a:r>
        </a:p>
        <a:p>
          <a:r>
            <a:rPr lang="en-GB" altLang="en-US" sz="1600" dirty="0">
              <a:solidFill>
                <a:schemeClr val="bg2">
                  <a:lumMod val="25000"/>
                </a:schemeClr>
              </a:solidFill>
              <a:latin typeface="+mn-lt"/>
              <a:cs typeface="Calibri" pitchFamily="34" charset="0"/>
            </a:rPr>
            <a:t>The sarcoplasmic reticulum makes complexes with the transverse tubular membrane at </a:t>
          </a:r>
          <a:r>
            <a:rPr lang="en-GB" altLang="en-US" sz="1600" u="sng" dirty="0">
              <a:solidFill>
                <a:schemeClr val="bg2">
                  <a:lumMod val="25000"/>
                </a:schemeClr>
              </a:solidFill>
              <a:latin typeface="+mn-lt"/>
              <a:cs typeface="Calibri" pitchFamily="34" charset="0"/>
            </a:rPr>
            <a:t>dyad</a:t>
          </a:r>
          <a:r>
            <a:rPr lang="en-GB" altLang="en-US" sz="1600" baseline="0" dirty="0">
              <a:solidFill>
                <a:schemeClr val="bg2">
                  <a:lumMod val="25000"/>
                </a:schemeClr>
              </a:solidFill>
              <a:latin typeface="+mn-lt"/>
              <a:cs typeface="Calibri" pitchFamily="34" charset="0"/>
            </a:rPr>
            <a:t> junction </a:t>
          </a:r>
        </a:p>
        <a:p>
          <a:endParaRPr lang="en-US" sz="1600" dirty="0">
            <a:latin typeface="+mn-lt"/>
          </a:endParaRPr>
        </a:p>
      </dgm:t>
    </dgm:pt>
    <dgm:pt modelId="{79B83688-093B-5C4B-AEEE-96424EEC47C9}" type="parTrans" cxnId="{14CEE993-5712-4A40-9014-50F5B4BCFAF1}">
      <dgm:prSet/>
      <dgm:spPr/>
      <dgm:t>
        <a:bodyPr/>
        <a:lstStyle/>
        <a:p>
          <a:endParaRPr lang="en-US" sz="1600"/>
        </a:p>
      </dgm:t>
    </dgm:pt>
    <dgm:pt modelId="{E99B8585-AC23-4E45-8E21-812F1464F5E9}" type="sibTrans" cxnId="{14CEE993-5712-4A40-9014-50F5B4BCFAF1}">
      <dgm:prSet/>
      <dgm:spPr/>
      <dgm:t>
        <a:bodyPr/>
        <a:lstStyle/>
        <a:p>
          <a:endParaRPr lang="en-US" sz="1600"/>
        </a:p>
      </dgm:t>
    </dgm:pt>
    <dgm:pt modelId="{C2DF9A47-1DE9-9A48-A2E8-7DC81B91F8EA}">
      <dgm:prSet phldrT="[Text]" custT="1"/>
      <dgm:spPr/>
      <dgm:t>
        <a:bodyPr/>
        <a:lstStyle/>
        <a:p>
          <a:r>
            <a:rPr lang="en-US" sz="1600" dirty="0">
              <a:latin typeface="+mn-lt"/>
            </a:rPr>
            <a:t>Skeletal Muscle</a:t>
          </a:r>
        </a:p>
        <a:p>
          <a:r>
            <a:rPr lang="en-US" sz="1600" dirty="0">
              <a:solidFill>
                <a:schemeClr val="bg2">
                  <a:lumMod val="25000"/>
                </a:schemeClr>
              </a:solidFill>
              <a:latin typeface="+mn-lt"/>
              <a:cs typeface="Calibri" pitchFamily="34" charset="0"/>
            </a:rPr>
            <a:t>T system in skeletal muscle is located at the</a:t>
          </a:r>
          <a:r>
            <a:rPr lang="en-US" sz="1600" baseline="0" dirty="0">
              <a:solidFill>
                <a:schemeClr val="bg2">
                  <a:lumMod val="25000"/>
                </a:schemeClr>
              </a:solidFill>
              <a:latin typeface="+mn-lt"/>
              <a:cs typeface="Calibri" pitchFamily="34" charset="0"/>
            </a:rPr>
            <a:t> </a:t>
          </a:r>
          <a:r>
            <a:rPr lang="en-US" sz="1600" dirty="0">
              <a:solidFill>
                <a:schemeClr val="bg2">
                  <a:lumMod val="25000"/>
                </a:schemeClr>
              </a:solidFill>
              <a:latin typeface="+mn-lt"/>
              <a:cs typeface="Calibri" pitchFamily="34" charset="0"/>
            </a:rPr>
            <a:t>A–I junction</a:t>
          </a:r>
        </a:p>
        <a:p>
          <a:r>
            <a:rPr lang="en-GB" altLang="en-US" sz="1600" dirty="0">
              <a:solidFill>
                <a:schemeClr val="bg2">
                  <a:lumMod val="25000"/>
                </a:schemeClr>
              </a:solidFill>
              <a:latin typeface="+mn-lt"/>
              <a:cs typeface="Calibri" pitchFamily="34" charset="0"/>
            </a:rPr>
            <a:t>The sarcoplasmic reticulum makes complexes with the transverse tubular membrane at </a:t>
          </a:r>
          <a:r>
            <a:rPr lang="en-GB" altLang="en-US" sz="1600" u="sng" dirty="0">
              <a:solidFill>
                <a:schemeClr val="bg2">
                  <a:lumMod val="25000"/>
                </a:schemeClr>
              </a:solidFill>
              <a:latin typeface="+mn-lt"/>
              <a:cs typeface="Calibri" pitchFamily="34" charset="0"/>
            </a:rPr>
            <a:t>triad</a:t>
          </a:r>
          <a:r>
            <a:rPr lang="en-GB" altLang="en-US" sz="1600" dirty="0">
              <a:solidFill>
                <a:schemeClr val="bg2">
                  <a:lumMod val="25000"/>
                </a:schemeClr>
              </a:solidFill>
              <a:latin typeface="+mn-lt"/>
              <a:cs typeface="Calibri" pitchFamily="34" charset="0"/>
            </a:rPr>
            <a:t> junctions. </a:t>
          </a:r>
          <a:endParaRPr lang="en-US" sz="1600" dirty="0">
            <a:latin typeface="+mn-lt"/>
          </a:endParaRPr>
        </a:p>
      </dgm:t>
    </dgm:pt>
    <dgm:pt modelId="{6AB05E3F-F565-C846-AD35-582135CFCC3A}" type="parTrans" cxnId="{984C6076-86BF-1848-BD8A-6B2947002426}">
      <dgm:prSet/>
      <dgm:spPr/>
      <dgm:t>
        <a:bodyPr/>
        <a:lstStyle/>
        <a:p>
          <a:endParaRPr lang="en-US" sz="1600"/>
        </a:p>
      </dgm:t>
    </dgm:pt>
    <dgm:pt modelId="{14557AED-E1E2-7D49-8B39-BEA3E9D35B0A}" type="sibTrans" cxnId="{984C6076-86BF-1848-BD8A-6B2947002426}">
      <dgm:prSet/>
      <dgm:spPr/>
      <dgm:t>
        <a:bodyPr/>
        <a:lstStyle/>
        <a:p>
          <a:endParaRPr lang="en-US" sz="1600"/>
        </a:p>
      </dgm:t>
    </dgm:pt>
    <dgm:pt modelId="{D372A6D6-AD31-7242-9040-A5C0E0E94051}" type="pres">
      <dgm:prSet presAssocID="{F43016FB-05CF-C641-ABDF-33C334482D23}" presName="composite" presStyleCnt="0">
        <dgm:presLayoutVars>
          <dgm:chMax val="1"/>
          <dgm:dir/>
          <dgm:resizeHandles val="exact"/>
        </dgm:presLayoutVars>
      </dgm:prSet>
      <dgm:spPr/>
    </dgm:pt>
    <dgm:pt modelId="{C9F398FD-3B36-ED41-9A81-8BE59244B404}" type="pres">
      <dgm:prSet presAssocID="{770F4326-1C37-CE41-8AA9-FC6F97AC2875}" presName="roof" presStyleLbl="dkBgShp" presStyleIdx="0" presStyleCnt="2" custLinFactNeighborX="1629" custLinFactNeighborY="1763"/>
      <dgm:spPr/>
    </dgm:pt>
    <dgm:pt modelId="{3300747A-0125-7C4B-B9B6-1F2E8634CBCF}" type="pres">
      <dgm:prSet presAssocID="{770F4326-1C37-CE41-8AA9-FC6F97AC2875}" presName="pillars" presStyleCnt="0"/>
      <dgm:spPr/>
    </dgm:pt>
    <dgm:pt modelId="{90930D53-5DE3-5344-92FA-B9076143CE90}" type="pres">
      <dgm:prSet presAssocID="{770F4326-1C37-CE41-8AA9-FC6F97AC2875}" presName="pillar1" presStyleLbl="node1" presStyleIdx="0" presStyleCnt="2" custLinFactNeighborX="174" custLinFactNeighborY="597">
        <dgm:presLayoutVars>
          <dgm:bulletEnabled val="1"/>
        </dgm:presLayoutVars>
      </dgm:prSet>
      <dgm:spPr/>
    </dgm:pt>
    <dgm:pt modelId="{853117FA-1EFE-0946-AC00-E64DC05F0638}" type="pres">
      <dgm:prSet presAssocID="{C2DF9A47-1DE9-9A48-A2E8-7DC81B91F8EA}" presName="pillarX" presStyleLbl="node1" presStyleIdx="1" presStyleCnt="2" custLinFactNeighborX="0" custLinFactNeighborY="572">
        <dgm:presLayoutVars>
          <dgm:bulletEnabled val="1"/>
        </dgm:presLayoutVars>
      </dgm:prSet>
      <dgm:spPr/>
    </dgm:pt>
    <dgm:pt modelId="{39DF5303-61E0-2E4A-827A-E81B478FE542}" type="pres">
      <dgm:prSet presAssocID="{770F4326-1C37-CE41-8AA9-FC6F97AC2875}" presName="base" presStyleLbl="dkBgShp" presStyleIdx="1" presStyleCnt="2"/>
      <dgm:spPr/>
    </dgm:pt>
  </dgm:ptLst>
  <dgm:cxnLst>
    <dgm:cxn modelId="{DCE67506-BE34-3A45-B5B3-E1B064096E4F}" type="presOf" srcId="{C2DF9A47-1DE9-9A48-A2E8-7DC81B91F8EA}" destId="{853117FA-1EFE-0946-AC00-E64DC05F0638}" srcOrd="0" destOrd="0" presId="urn:microsoft.com/office/officeart/2005/8/layout/hList3"/>
    <dgm:cxn modelId="{4D9EAD44-A50A-5641-9E91-3BA88C5B70AB}" type="presOf" srcId="{770F4326-1C37-CE41-8AA9-FC6F97AC2875}" destId="{C9F398FD-3B36-ED41-9A81-8BE59244B404}" srcOrd="0" destOrd="0" presId="urn:microsoft.com/office/officeart/2005/8/layout/hList3"/>
    <dgm:cxn modelId="{984C6076-86BF-1848-BD8A-6B2947002426}" srcId="{770F4326-1C37-CE41-8AA9-FC6F97AC2875}" destId="{C2DF9A47-1DE9-9A48-A2E8-7DC81B91F8EA}" srcOrd="1" destOrd="0" parTransId="{6AB05E3F-F565-C846-AD35-582135CFCC3A}" sibTransId="{14557AED-E1E2-7D49-8B39-BEA3E9D35B0A}"/>
    <dgm:cxn modelId="{8A0D7492-AE3A-8349-8B8E-9DB16A0077B8}" srcId="{F43016FB-05CF-C641-ABDF-33C334482D23}" destId="{770F4326-1C37-CE41-8AA9-FC6F97AC2875}" srcOrd="0" destOrd="0" parTransId="{F921EA24-2018-DA42-910D-049A33455308}" sibTransId="{3EEBE47C-88F6-0E48-86B3-8CB72EDA31AF}"/>
    <dgm:cxn modelId="{14CEE993-5712-4A40-9014-50F5B4BCFAF1}" srcId="{770F4326-1C37-CE41-8AA9-FC6F97AC2875}" destId="{F40B7127-144D-624A-995D-DEAFFD7F77D7}" srcOrd="0" destOrd="0" parTransId="{79B83688-093B-5C4B-AEEE-96424EEC47C9}" sibTransId="{E99B8585-AC23-4E45-8E21-812F1464F5E9}"/>
    <dgm:cxn modelId="{5D55C9C8-583F-DF46-A9E2-C81E388AB5C6}" type="presOf" srcId="{F40B7127-144D-624A-995D-DEAFFD7F77D7}" destId="{90930D53-5DE3-5344-92FA-B9076143CE90}" srcOrd="0" destOrd="0" presId="urn:microsoft.com/office/officeart/2005/8/layout/hList3"/>
    <dgm:cxn modelId="{C23C17DC-F24E-1649-94A1-9CE7A24232B7}" type="presOf" srcId="{F43016FB-05CF-C641-ABDF-33C334482D23}" destId="{D372A6D6-AD31-7242-9040-A5C0E0E94051}" srcOrd="0" destOrd="0" presId="urn:microsoft.com/office/officeart/2005/8/layout/hList3"/>
    <dgm:cxn modelId="{128C218E-28A2-864A-930A-648365A430E7}" type="presParOf" srcId="{D372A6D6-AD31-7242-9040-A5C0E0E94051}" destId="{C9F398FD-3B36-ED41-9A81-8BE59244B404}" srcOrd="0" destOrd="0" presId="urn:microsoft.com/office/officeart/2005/8/layout/hList3"/>
    <dgm:cxn modelId="{3EFC925C-7153-A24A-98AD-28D44512DCBB}" type="presParOf" srcId="{D372A6D6-AD31-7242-9040-A5C0E0E94051}" destId="{3300747A-0125-7C4B-B9B6-1F2E8634CBCF}" srcOrd="1" destOrd="0" presId="urn:microsoft.com/office/officeart/2005/8/layout/hList3"/>
    <dgm:cxn modelId="{2025A41E-B2E0-AD4F-88B4-48DBB259C0A1}" type="presParOf" srcId="{3300747A-0125-7C4B-B9B6-1F2E8634CBCF}" destId="{90930D53-5DE3-5344-92FA-B9076143CE90}" srcOrd="0" destOrd="0" presId="urn:microsoft.com/office/officeart/2005/8/layout/hList3"/>
    <dgm:cxn modelId="{71A996B8-139E-A645-B598-EC3956CEB558}" type="presParOf" srcId="{3300747A-0125-7C4B-B9B6-1F2E8634CBCF}" destId="{853117FA-1EFE-0946-AC00-E64DC05F0638}" srcOrd="1" destOrd="0" presId="urn:microsoft.com/office/officeart/2005/8/layout/hList3"/>
    <dgm:cxn modelId="{6FE03460-81AC-704B-845A-384FAA5A93DB}" type="presParOf" srcId="{D372A6D6-AD31-7242-9040-A5C0E0E94051}" destId="{39DF5303-61E0-2E4A-827A-E81B478FE54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80BAE-2602-47AB-BA29-23BF0A8BC9DE}" type="doc">
      <dgm:prSet loTypeId="urn:microsoft.com/office/officeart/2005/8/layout/process5" loCatId="process" qsTypeId="urn:microsoft.com/office/officeart/2005/8/quickstyle/simple3" qsCatId="simple" csTypeId="urn:microsoft.com/office/officeart/2005/8/colors/accent2_2" csCatId="accent2" phldr="1"/>
      <dgm:spPr/>
      <dgm:t>
        <a:bodyPr/>
        <a:lstStyle/>
        <a:p>
          <a:endParaRPr lang="en-US"/>
        </a:p>
      </dgm:t>
    </dgm:pt>
    <dgm:pt modelId="{BB35CCF8-5078-4DCC-B9DA-ABD60A242781}">
      <dgm:prSet custT="1"/>
      <dgm:spPr/>
      <dgm:t>
        <a:bodyPr/>
        <a:lstStyle/>
        <a:p>
          <a:r>
            <a:rPr lang="en-US" sz="900"/>
            <a:t>Action Potential spreads along the T-tubules </a:t>
          </a:r>
          <a:endParaRPr lang="en-US" sz="900" dirty="0"/>
        </a:p>
      </dgm:t>
    </dgm:pt>
    <dgm:pt modelId="{F9B0C624-9B59-4913-A575-7B2D7AA0E2C3}" type="parTrans" cxnId="{5DDD56B2-4F0C-4EC4-8555-E8AA3D5A7947}">
      <dgm:prSet/>
      <dgm:spPr/>
      <dgm:t>
        <a:bodyPr/>
        <a:lstStyle/>
        <a:p>
          <a:endParaRPr lang="en-US" sz="2000"/>
        </a:p>
      </dgm:t>
    </dgm:pt>
    <dgm:pt modelId="{A406A606-9E35-47BB-B2FE-35A10515EFCF}" type="sibTrans" cxnId="{5DDD56B2-4F0C-4EC4-8555-E8AA3D5A7947}">
      <dgm:prSet custT="1"/>
      <dgm:spPr/>
      <dgm:t>
        <a:bodyPr/>
        <a:lstStyle/>
        <a:p>
          <a:endParaRPr lang="en-US" sz="800"/>
        </a:p>
      </dgm:t>
    </dgm:pt>
    <dgm:pt modelId="{93D59C53-DFEE-4B70-819D-4F7CB291A33A}">
      <dgm:prSet custT="1"/>
      <dgm:spPr/>
      <dgm:t>
        <a:bodyPr/>
        <a:lstStyle/>
        <a:p>
          <a:r>
            <a:rPr lang="en-US" sz="900" dirty="0"/>
            <a:t>1. Release of calcium ions from sarcoplasmic reticulum into the sarcoplasm 2. Large quantity of extra calcium ions diffuses into the sarcoplasm from the T tubules </a:t>
          </a:r>
        </a:p>
      </dgm:t>
    </dgm:pt>
    <dgm:pt modelId="{8253F22A-4877-4A55-9FA3-1EAC1A5491DD}" type="parTrans" cxnId="{2A69ABD4-CE40-4790-9796-D07453B4E864}">
      <dgm:prSet/>
      <dgm:spPr/>
      <dgm:t>
        <a:bodyPr/>
        <a:lstStyle/>
        <a:p>
          <a:endParaRPr lang="en-US" sz="2000"/>
        </a:p>
      </dgm:t>
    </dgm:pt>
    <dgm:pt modelId="{05477111-57B2-444C-B6C5-55C08B021FC3}" type="sibTrans" cxnId="{2A69ABD4-CE40-4790-9796-D07453B4E864}">
      <dgm:prSet custT="1"/>
      <dgm:spPr/>
      <dgm:t>
        <a:bodyPr/>
        <a:lstStyle/>
        <a:p>
          <a:endParaRPr lang="en-US" sz="800"/>
        </a:p>
      </dgm:t>
    </dgm:pt>
    <dgm:pt modelId="{E62F79F8-B444-44BF-8289-E9B1B819F0E5}">
      <dgm:prSet custT="1"/>
      <dgm:spPr/>
      <dgm:t>
        <a:bodyPr/>
        <a:lstStyle/>
        <a:p>
          <a:r>
            <a:rPr lang="en-US" sz="900"/>
            <a:t>Calcium ions diffuse into the myofibrils </a:t>
          </a:r>
          <a:endParaRPr lang="en-US" sz="900" dirty="0"/>
        </a:p>
      </dgm:t>
    </dgm:pt>
    <dgm:pt modelId="{127BABBC-3DF9-49AA-8CA3-C062F39DCB93}" type="parTrans" cxnId="{D21BB329-B98A-499D-941E-ACF6632927A7}">
      <dgm:prSet/>
      <dgm:spPr/>
      <dgm:t>
        <a:bodyPr/>
        <a:lstStyle/>
        <a:p>
          <a:endParaRPr lang="en-US" sz="2000"/>
        </a:p>
      </dgm:t>
    </dgm:pt>
    <dgm:pt modelId="{E07CF410-4EAB-48A6-80E1-1B61F8CFD8B2}" type="sibTrans" cxnId="{D21BB329-B98A-499D-941E-ACF6632927A7}">
      <dgm:prSet custT="1"/>
      <dgm:spPr/>
      <dgm:t>
        <a:bodyPr/>
        <a:lstStyle/>
        <a:p>
          <a:endParaRPr lang="en-US" sz="800"/>
        </a:p>
      </dgm:t>
    </dgm:pt>
    <dgm:pt modelId="{44FDEA91-5EA7-4742-9DDB-934706CAD8DD}">
      <dgm:prSet custT="1"/>
      <dgm:spPr/>
      <dgm:t>
        <a:bodyPr/>
        <a:lstStyle/>
        <a:p>
          <a:r>
            <a:rPr lang="en-US" sz="900" dirty="0"/>
            <a:t>Ca2+ binds to troponin causing sliding of actin and myosin filaments</a:t>
          </a:r>
        </a:p>
      </dgm:t>
    </dgm:pt>
    <dgm:pt modelId="{27BF0482-690E-4B00-8EC5-241597184CB0}" type="parTrans" cxnId="{4E6DF23C-28F8-43F0-B060-2AA9088F2488}">
      <dgm:prSet/>
      <dgm:spPr/>
      <dgm:t>
        <a:bodyPr/>
        <a:lstStyle/>
        <a:p>
          <a:endParaRPr lang="en-US" sz="2000"/>
        </a:p>
      </dgm:t>
    </dgm:pt>
    <dgm:pt modelId="{A5E4B47A-77D4-4BCE-9CAE-DDA210555D04}" type="sibTrans" cxnId="{4E6DF23C-28F8-43F0-B060-2AA9088F2488}">
      <dgm:prSet custT="1"/>
      <dgm:spPr/>
      <dgm:t>
        <a:bodyPr/>
        <a:lstStyle/>
        <a:p>
          <a:endParaRPr lang="en-US" sz="800"/>
        </a:p>
      </dgm:t>
    </dgm:pt>
    <dgm:pt modelId="{78406D7E-6722-4A08-BF2E-AF3E9358987D}">
      <dgm:prSet custT="1"/>
      <dgm:spPr/>
      <dgm:t>
        <a:bodyPr/>
        <a:lstStyle/>
        <a:p>
          <a:r>
            <a:rPr lang="en-US" sz="900"/>
            <a:t>Contraction of cardiac muscle </a:t>
          </a:r>
          <a:endParaRPr lang="en-US" sz="900" dirty="0"/>
        </a:p>
      </dgm:t>
    </dgm:pt>
    <dgm:pt modelId="{1C6B995C-F173-478F-BD88-32CBCD6A5E3C}" type="parTrans" cxnId="{AC582D4F-A250-491C-924D-D3B0AB5D201C}">
      <dgm:prSet/>
      <dgm:spPr/>
      <dgm:t>
        <a:bodyPr/>
        <a:lstStyle/>
        <a:p>
          <a:endParaRPr lang="en-US" sz="2000"/>
        </a:p>
      </dgm:t>
    </dgm:pt>
    <dgm:pt modelId="{61D24EE9-045E-484E-9D4C-EBD36F6F33B7}" type="sibTrans" cxnId="{AC582D4F-A250-491C-924D-D3B0AB5D201C}">
      <dgm:prSet/>
      <dgm:spPr/>
      <dgm:t>
        <a:bodyPr/>
        <a:lstStyle/>
        <a:p>
          <a:endParaRPr lang="en-US" sz="2000"/>
        </a:p>
      </dgm:t>
    </dgm:pt>
    <dgm:pt modelId="{E933C6BD-ABA5-4551-96DB-80FC685B95E8}" type="pres">
      <dgm:prSet presAssocID="{5F480BAE-2602-47AB-BA29-23BF0A8BC9DE}" presName="diagram" presStyleCnt="0">
        <dgm:presLayoutVars>
          <dgm:dir/>
          <dgm:resizeHandles val="exact"/>
        </dgm:presLayoutVars>
      </dgm:prSet>
      <dgm:spPr/>
    </dgm:pt>
    <dgm:pt modelId="{2F619859-BDF4-46B2-B204-0C2B168F4D1F}" type="pres">
      <dgm:prSet presAssocID="{BB35CCF8-5078-4DCC-B9DA-ABD60A242781}" presName="node" presStyleLbl="node1" presStyleIdx="0" presStyleCnt="5" custLinFactNeighborX="26694" custLinFactNeighborY="-3">
        <dgm:presLayoutVars>
          <dgm:bulletEnabled val="1"/>
        </dgm:presLayoutVars>
      </dgm:prSet>
      <dgm:spPr/>
    </dgm:pt>
    <dgm:pt modelId="{E572C0F4-2B70-4BF7-B7E5-08F526683619}" type="pres">
      <dgm:prSet presAssocID="{A406A606-9E35-47BB-B2FE-35A10515EFCF}" presName="sibTrans" presStyleLbl="sibTrans2D1" presStyleIdx="0" presStyleCnt="4"/>
      <dgm:spPr/>
    </dgm:pt>
    <dgm:pt modelId="{4FBC352A-AF28-4A92-B98C-CDAF5ACB17C0}" type="pres">
      <dgm:prSet presAssocID="{A406A606-9E35-47BB-B2FE-35A10515EFCF}" presName="connectorText" presStyleLbl="sibTrans2D1" presStyleIdx="0" presStyleCnt="4"/>
      <dgm:spPr/>
    </dgm:pt>
    <dgm:pt modelId="{9AB8F50C-EC8E-483D-98D4-422E2426261C}" type="pres">
      <dgm:prSet presAssocID="{93D59C53-DFEE-4B70-819D-4F7CB291A33A}" presName="node" presStyleLbl="node1" presStyleIdx="1" presStyleCnt="5" custLinFactNeighborX="8649">
        <dgm:presLayoutVars>
          <dgm:bulletEnabled val="1"/>
        </dgm:presLayoutVars>
      </dgm:prSet>
      <dgm:spPr/>
    </dgm:pt>
    <dgm:pt modelId="{285135DA-D37C-464D-8EF6-F7BD2E4DAE5E}" type="pres">
      <dgm:prSet presAssocID="{05477111-57B2-444C-B6C5-55C08B021FC3}" presName="sibTrans" presStyleLbl="sibTrans2D1" presStyleIdx="1" presStyleCnt="4" custScaleX="57672"/>
      <dgm:spPr/>
    </dgm:pt>
    <dgm:pt modelId="{A315F034-474E-47CB-B9A6-E65C49003728}" type="pres">
      <dgm:prSet presAssocID="{05477111-57B2-444C-B6C5-55C08B021FC3}" presName="connectorText" presStyleLbl="sibTrans2D1" presStyleIdx="1" presStyleCnt="4"/>
      <dgm:spPr/>
    </dgm:pt>
    <dgm:pt modelId="{1FD985A4-6B33-45A9-9EC2-6EFAFE7FAF11}" type="pres">
      <dgm:prSet presAssocID="{E62F79F8-B444-44BF-8289-E9B1B819F0E5}" presName="node" presStyleLbl="node1" presStyleIdx="2" presStyleCnt="5">
        <dgm:presLayoutVars>
          <dgm:bulletEnabled val="1"/>
        </dgm:presLayoutVars>
      </dgm:prSet>
      <dgm:spPr/>
    </dgm:pt>
    <dgm:pt modelId="{CDBD6AA7-173F-4168-A2F4-23E4B1C90D31}" type="pres">
      <dgm:prSet presAssocID="{E07CF410-4EAB-48A6-80E1-1B61F8CFD8B2}" presName="sibTrans" presStyleLbl="sibTrans2D1" presStyleIdx="2" presStyleCnt="4"/>
      <dgm:spPr/>
    </dgm:pt>
    <dgm:pt modelId="{F5058EB2-6B09-4B24-A710-0A67AAC62035}" type="pres">
      <dgm:prSet presAssocID="{E07CF410-4EAB-48A6-80E1-1B61F8CFD8B2}" presName="connectorText" presStyleLbl="sibTrans2D1" presStyleIdx="2" presStyleCnt="4"/>
      <dgm:spPr/>
    </dgm:pt>
    <dgm:pt modelId="{AC3EC0C5-3621-4AC9-BE81-C682AC6933C6}" type="pres">
      <dgm:prSet presAssocID="{44FDEA91-5EA7-4742-9DDB-934706CAD8DD}" presName="node" presStyleLbl="node1" presStyleIdx="3" presStyleCnt="5" custScaleX="162702">
        <dgm:presLayoutVars>
          <dgm:bulletEnabled val="1"/>
        </dgm:presLayoutVars>
      </dgm:prSet>
      <dgm:spPr/>
    </dgm:pt>
    <dgm:pt modelId="{2926A878-205D-46B8-A843-B566A638631F}" type="pres">
      <dgm:prSet presAssocID="{A5E4B47A-77D4-4BCE-9CAE-DDA210555D04}" presName="sibTrans" presStyleLbl="sibTrans2D1" presStyleIdx="3" presStyleCnt="4"/>
      <dgm:spPr/>
    </dgm:pt>
    <dgm:pt modelId="{BAEB1FB8-BEE7-4345-BDE9-A3ED6C3DCA5C}" type="pres">
      <dgm:prSet presAssocID="{A5E4B47A-77D4-4BCE-9CAE-DDA210555D04}" presName="connectorText" presStyleLbl="sibTrans2D1" presStyleIdx="3" presStyleCnt="4"/>
      <dgm:spPr/>
    </dgm:pt>
    <dgm:pt modelId="{FB6C2549-0012-402F-A8BD-6BDDD2D3BA1C}" type="pres">
      <dgm:prSet presAssocID="{78406D7E-6722-4A08-BF2E-AF3E9358987D}" presName="node" presStyleLbl="node1" presStyleIdx="4" presStyleCnt="5" custLinFactNeighborX="-39754">
        <dgm:presLayoutVars>
          <dgm:bulletEnabled val="1"/>
        </dgm:presLayoutVars>
      </dgm:prSet>
      <dgm:spPr/>
    </dgm:pt>
  </dgm:ptLst>
  <dgm:cxnLst>
    <dgm:cxn modelId="{9B26CF03-C299-4F8A-9161-0B62844EC349}" type="presOf" srcId="{A5E4B47A-77D4-4BCE-9CAE-DDA210555D04}" destId="{2926A878-205D-46B8-A843-B566A638631F}" srcOrd="0" destOrd="0" presId="urn:microsoft.com/office/officeart/2005/8/layout/process5"/>
    <dgm:cxn modelId="{D3DAAE15-46CA-4D3F-9680-E84CF1F987E2}" type="presOf" srcId="{E07CF410-4EAB-48A6-80E1-1B61F8CFD8B2}" destId="{F5058EB2-6B09-4B24-A710-0A67AAC62035}" srcOrd="1" destOrd="0" presId="urn:microsoft.com/office/officeart/2005/8/layout/process5"/>
    <dgm:cxn modelId="{992A9722-8B72-420D-90A2-5431787DC426}" type="presOf" srcId="{A5E4B47A-77D4-4BCE-9CAE-DDA210555D04}" destId="{BAEB1FB8-BEE7-4345-BDE9-A3ED6C3DCA5C}" srcOrd="1" destOrd="0" presId="urn:microsoft.com/office/officeart/2005/8/layout/process5"/>
    <dgm:cxn modelId="{D21BB329-B98A-499D-941E-ACF6632927A7}" srcId="{5F480BAE-2602-47AB-BA29-23BF0A8BC9DE}" destId="{E62F79F8-B444-44BF-8289-E9B1B819F0E5}" srcOrd="2" destOrd="0" parTransId="{127BABBC-3DF9-49AA-8CA3-C062F39DCB93}" sibTransId="{E07CF410-4EAB-48A6-80E1-1B61F8CFD8B2}"/>
    <dgm:cxn modelId="{4E6DF23C-28F8-43F0-B060-2AA9088F2488}" srcId="{5F480BAE-2602-47AB-BA29-23BF0A8BC9DE}" destId="{44FDEA91-5EA7-4742-9DDB-934706CAD8DD}" srcOrd="3" destOrd="0" parTransId="{27BF0482-690E-4B00-8EC5-241597184CB0}" sibTransId="{A5E4B47A-77D4-4BCE-9CAE-DDA210555D04}"/>
    <dgm:cxn modelId="{69369B61-2A6C-4EFB-B32E-8992DDC79ABB}" type="presOf" srcId="{E07CF410-4EAB-48A6-80E1-1B61F8CFD8B2}" destId="{CDBD6AA7-173F-4168-A2F4-23E4B1C90D31}" srcOrd="0" destOrd="0" presId="urn:microsoft.com/office/officeart/2005/8/layout/process5"/>
    <dgm:cxn modelId="{5FBBDC4E-4516-4FBE-877D-0367E4F2ACF3}" type="presOf" srcId="{05477111-57B2-444C-B6C5-55C08B021FC3}" destId="{A315F034-474E-47CB-B9A6-E65C49003728}" srcOrd="1" destOrd="0" presId="urn:microsoft.com/office/officeart/2005/8/layout/process5"/>
    <dgm:cxn modelId="{AC582D4F-A250-491C-924D-D3B0AB5D201C}" srcId="{5F480BAE-2602-47AB-BA29-23BF0A8BC9DE}" destId="{78406D7E-6722-4A08-BF2E-AF3E9358987D}" srcOrd="4" destOrd="0" parTransId="{1C6B995C-F173-478F-BD88-32CBCD6A5E3C}" sibTransId="{61D24EE9-045E-484E-9D4C-EBD36F6F33B7}"/>
    <dgm:cxn modelId="{97204A83-791C-40F6-87EB-10FDB1238E6C}" type="presOf" srcId="{78406D7E-6722-4A08-BF2E-AF3E9358987D}" destId="{FB6C2549-0012-402F-A8BD-6BDDD2D3BA1C}" srcOrd="0" destOrd="0" presId="urn:microsoft.com/office/officeart/2005/8/layout/process5"/>
    <dgm:cxn modelId="{FEE77C89-E772-456E-B231-6445D27797A1}" type="presOf" srcId="{05477111-57B2-444C-B6C5-55C08B021FC3}" destId="{285135DA-D37C-464D-8EF6-F7BD2E4DAE5E}" srcOrd="0" destOrd="0" presId="urn:microsoft.com/office/officeart/2005/8/layout/process5"/>
    <dgm:cxn modelId="{68947D90-8014-4EFE-BFB8-34F7A38456A3}" type="presOf" srcId="{44FDEA91-5EA7-4742-9DDB-934706CAD8DD}" destId="{AC3EC0C5-3621-4AC9-BE81-C682AC6933C6}" srcOrd="0" destOrd="0" presId="urn:microsoft.com/office/officeart/2005/8/layout/process5"/>
    <dgm:cxn modelId="{7569E79D-9B9F-4E56-8889-8DB442397D3F}" type="presOf" srcId="{A406A606-9E35-47BB-B2FE-35A10515EFCF}" destId="{E572C0F4-2B70-4BF7-B7E5-08F526683619}" srcOrd="0" destOrd="0" presId="urn:microsoft.com/office/officeart/2005/8/layout/process5"/>
    <dgm:cxn modelId="{5DDD56B2-4F0C-4EC4-8555-E8AA3D5A7947}" srcId="{5F480BAE-2602-47AB-BA29-23BF0A8BC9DE}" destId="{BB35CCF8-5078-4DCC-B9DA-ABD60A242781}" srcOrd="0" destOrd="0" parTransId="{F9B0C624-9B59-4913-A575-7B2D7AA0E2C3}" sibTransId="{A406A606-9E35-47BB-B2FE-35A10515EFCF}"/>
    <dgm:cxn modelId="{550B8BBC-A000-41A7-ADC9-1900C5FCC86A}" type="presOf" srcId="{A406A606-9E35-47BB-B2FE-35A10515EFCF}" destId="{4FBC352A-AF28-4A92-B98C-CDAF5ACB17C0}" srcOrd="1" destOrd="0" presId="urn:microsoft.com/office/officeart/2005/8/layout/process5"/>
    <dgm:cxn modelId="{50E209C8-AF11-42F1-AADD-916A544048C2}" type="presOf" srcId="{5F480BAE-2602-47AB-BA29-23BF0A8BC9DE}" destId="{E933C6BD-ABA5-4551-96DB-80FC685B95E8}" srcOrd="0" destOrd="0" presId="urn:microsoft.com/office/officeart/2005/8/layout/process5"/>
    <dgm:cxn modelId="{C9A7F7D3-8A3D-4D10-A330-1BBB35060F2A}" type="presOf" srcId="{93D59C53-DFEE-4B70-819D-4F7CB291A33A}" destId="{9AB8F50C-EC8E-483D-98D4-422E2426261C}" srcOrd="0" destOrd="0" presId="urn:microsoft.com/office/officeart/2005/8/layout/process5"/>
    <dgm:cxn modelId="{2A69ABD4-CE40-4790-9796-D07453B4E864}" srcId="{5F480BAE-2602-47AB-BA29-23BF0A8BC9DE}" destId="{93D59C53-DFEE-4B70-819D-4F7CB291A33A}" srcOrd="1" destOrd="0" parTransId="{8253F22A-4877-4A55-9FA3-1EAC1A5491DD}" sibTransId="{05477111-57B2-444C-B6C5-55C08B021FC3}"/>
    <dgm:cxn modelId="{C5E415D9-5CA0-4873-8E7D-55008819E9A6}" type="presOf" srcId="{E62F79F8-B444-44BF-8289-E9B1B819F0E5}" destId="{1FD985A4-6B33-45A9-9EC2-6EFAFE7FAF11}" srcOrd="0" destOrd="0" presId="urn:microsoft.com/office/officeart/2005/8/layout/process5"/>
    <dgm:cxn modelId="{370419EE-E127-4C76-AB57-D2E2B60DE12D}" type="presOf" srcId="{BB35CCF8-5078-4DCC-B9DA-ABD60A242781}" destId="{2F619859-BDF4-46B2-B204-0C2B168F4D1F}" srcOrd="0" destOrd="0" presId="urn:microsoft.com/office/officeart/2005/8/layout/process5"/>
    <dgm:cxn modelId="{8EA90441-C6B4-45CB-9CAF-794D9E86E354}" type="presParOf" srcId="{E933C6BD-ABA5-4551-96DB-80FC685B95E8}" destId="{2F619859-BDF4-46B2-B204-0C2B168F4D1F}" srcOrd="0" destOrd="0" presId="urn:microsoft.com/office/officeart/2005/8/layout/process5"/>
    <dgm:cxn modelId="{76A5EA45-0138-454D-BBD4-E8A7D91FDDD9}" type="presParOf" srcId="{E933C6BD-ABA5-4551-96DB-80FC685B95E8}" destId="{E572C0F4-2B70-4BF7-B7E5-08F526683619}" srcOrd="1" destOrd="0" presId="urn:microsoft.com/office/officeart/2005/8/layout/process5"/>
    <dgm:cxn modelId="{255CA1E1-820C-4DF7-AB75-76D9A953D6E2}" type="presParOf" srcId="{E572C0F4-2B70-4BF7-B7E5-08F526683619}" destId="{4FBC352A-AF28-4A92-B98C-CDAF5ACB17C0}" srcOrd="0" destOrd="0" presId="urn:microsoft.com/office/officeart/2005/8/layout/process5"/>
    <dgm:cxn modelId="{DAAAD6D3-850E-46CF-8A63-D5BD2F641EE5}" type="presParOf" srcId="{E933C6BD-ABA5-4551-96DB-80FC685B95E8}" destId="{9AB8F50C-EC8E-483D-98D4-422E2426261C}" srcOrd="2" destOrd="0" presId="urn:microsoft.com/office/officeart/2005/8/layout/process5"/>
    <dgm:cxn modelId="{CCD0284E-ABC7-4F64-92AB-F8D58F660DA6}" type="presParOf" srcId="{E933C6BD-ABA5-4551-96DB-80FC685B95E8}" destId="{285135DA-D37C-464D-8EF6-F7BD2E4DAE5E}" srcOrd="3" destOrd="0" presId="urn:microsoft.com/office/officeart/2005/8/layout/process5"/>
    <dgm:cxn modelId="{10C7A238-1026-47BC-95F9-05699A4C859E}" type="presParOf" srcId="{285135DA-D37C-464D-8EF6-F7BD2E4DAE5E}" destId="{A315F034-474E-47CB-B9A6-E65C49003728}" srcOrd="0" destOrd="0" presId="urn:microsoft.com/office/officeart/2005/8/layout/process5"/>
    <dgm:cxn modelId="{578F514A-BF98-4F2A-BD7C-82D89FC482F5}" type="presParOf" srcId="{E933C6BD-ABA5-4551-96DB-80FC685B95E8}" destId="{1FD985A4-6B33-45A9-9EC2-6EFAFE7FAF11}" srcOrd="4" destOrd="0" presId="urn:microsoft.com/office/officeart/2005/8/layout/process5"/>
    <dgm:cxn modelId="{9A893E40-6DE4-4D0D-90F1-43CE58A555F1}" type="presParOf" srcId="{E933C6BD-ABA5-4551-96DB-80FC685B95E8}" destId="{CDBD6AA7-173F-4168-A2F4-23E4B1C90D31}" srcOrd="5" destOrd="0" presId="urn:microsoft.com/office/officeart/2005/8/layout/process5"/>
    <dgm:cxn modelId="{430BC895-2F22-4B98-8882-3A323C380D21}" type="presParOf" srcId="{CDBD6AA7-173F-4168-A2F4-23E4B1C90D31}" destId="{F5058EB2-6B09-4B24-A710-0A67AAC62035}" srcOrd="0" destOrd="0" presId="urn:microsoft.com/office/officeart/2005/8/layout/process5"/>
    <dgm:cxn modelId="{AE6EAB5F-A383-4697-B2C4-436862A1DC5C}" type="presParOf" srcId="{E933C6BD-ABA5-4551-96DB-80FC685B95E8}" destId="{AC3EC0C5-3621-4AC9-BE81-C682AC6933C6}" srcOrd="6" destOrd="0" presId="urn:microsoft.com/office/officeart/2005/8/layout/process5"/>
    <dgm:cxn modelId="{D25470A2-2E67-4771-B5F3-452DD709AEB3}" type="presParOf" srcId="{E933C6BD-ABA5-4551-96DB-80FC685B95E8}" destId="{2926A878-205D-46B8-A843-B566A638631F}" srcOrd="7" destOrd="0" presId="urn:microsoft.com/office/officeart/2005/8/layout/process5"/>
    <dgm:cxn modelId="{C3FA06E6-FC4E-4FC4-8ECD-2C20CB46F429}" type="presParOf" srcId="{2926A878-205D-46B8-A843-B566A638631F}" destId="{BAEB1FB8-BEE7-4345-BDE9-A3ED6C3DCA5C}" srcOrd="0" destOrd="0" presId="urn:microsoft.com/office/officeart/2005/8/layout/process5"/>
    <dgm:cxn modelId="{085A53CF-C3E4-4BBB-82C3-C1F9E92A4F16}" type="presParOf" srcId="{E933C6BD-ABA5-4551-96DB-80FC685B95E8}" destId="{FB6C2549-0012-402F-A8BD-6BDDD2D3BA1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37062E-2125-9649-AA7F-638775B38A21}" type="doc">
      <dgm:prSet loTypeId="urn:microsoft.com/office/officeart/2005/8/layout/bProcess3" loCatId="" qsTypeId="urn:microsoft.com/office/officeart/2005/8/quickstyle/simple1" qsCatId="simple" csTypeId="urn:microsoft.com/office/officeart/2005/8/colors/accent2_2" csCatId="accent2" phldr="1"/>
      <dgm:spPr/>
      <dgm:t>
        <a:bodyPr/>
        <a:lstStyle/>
        <a:p>
          <a:endParaRPr lang="en-US"/>
        </a:p>
      </dgm:t>
    </dgm:pt>
    <dgm:pt modelId="{6B93154F-86D1-6F49-9CA2-EB08A4C59B76}">
      <dgm:prSet phldrT="[Text]"/>
      <dgm:spPr/>
      <dgm:t>
        <a:bodyPr/>
        <a:lstStyle/>
        <a:p>
          <a:r>
            <a:rPr lang="en-US" b="1" i="0" dirty="0">
              <a:effectLst/>
              <a:cs typeface="Calibri" pitchFamily="34" charset="0"/>
            </a:rPr>
            <a:t>Excitation rises calcium level.</a:t>
          </a:r>
          <a:endParaRPr lang="en-US" dirty="0"/>
        </a:p>
      </dgm:t>
    </dgm:pt>
    <dgm:pt modelId="{4A38391D-EC8F-3A41-8598-E55F14DA38EB}" type="sibTrans" cxnId="{A288B3DC-5542-F64D-BED0-420118698EA4}">
      <dgm:prSet/>
      <dgm:spPr/>
      <dgm:t>
        <a:bodyPr/>
        <a:lstStyle/>
        <a:p>
          <a:pPr rtl="0"/>
          <a:endParaRPr lang="en-US"/>
        </a:p>
      </dgm:t>
    </dgm:pt>
    <dgm:pt modelId="{9979015B-97EA-4C49-8626-EEEFCC9DF68B}" type="parTrans" cxnId="{A288B3DC-5542-F64D-BED0-420118698EA4}">
      <dgm:prSet/>
      <dgm:spPr/>
      <dgm:t>
        <a:bodyPr/>
        <a:lstStyle/>
        <a:p>
          <a:endParaRPr lang="en-US"/>
        </a:p>
      </dgm:t>
    </dgm:pt>
    <dgm:pt modelId="{DD57C9E5-71F5-6D4B-BA4C-ED04DC79BD5E}">
      <dgm:prSet phldrT="[Text]"/>
      <dgm:spPr/>
      <dgm:t>
        <a:bodyPr/>
        <a:lstStyle/>
        <a:p>
          <a:r>
            <a:rPr lang="en-US" b="1" i="0" dirty="0">
              <a:effectLst/>
              <a:cs typeface="Calibri" pitchFamily="34" charset="0"/>
            </a:rPr>
            <a:t>In the relaxed state, myosin binding sites on actin molecules are covered by tropomyosin.</a:t>
          </a:r>
          <a:endParaRPr lang="en-US" dirty="0"/>
        </a:p>
      </dgm:t>
    </dgm:pt>
    <dgm:pt modelId="{09EB12C3-F3EC-8340-857C-8AE2496444D6}" type="sibTrans" cxnId="{9CD82300-E1CD-EA4E-811E-336DE5D8CD4E}">
      <dgm:prSet/>
      <dgm:spPr/>
      <dgm:t>
        <a:bodyPr/>
        <a:lstStyle/>
        <a:p>
          <a:endParaRPr lang="en-US"/>
        </a:p>
      </dgm:t>
    </dgm:pt>
    <dgm:pt modelId="{923B52BE-C97D-9041-A657-F5E31E454EDD}" type="parTrans" cxnId="{9CD82300-E1CD-EA4E-811E-336DE5D8CD4E}">
      <dgm:prSet/>
      <dgm:spPr/>
      <dgm:t>
        <a:bodyPr/>
        <a:lstStyle/>
        <a:p>
          <a:endParaRPr lang="en-US"/>
        </a:p>
      </dgm:t>
    </dgm:pt>
    <dgm:pt modelId="{8809CDBD-CF49-074D-8A03-B32B0EFB1FFA}">
      <dgm:prSet/>
      <dgm:spPr/>
      <dgm:t>
        <a:bodyPr/>
        <a:lstStyle/>
        <a:p>
          <a:r>
            <a:rPr lang="en-US" b="1" i="0" dirty="0">
              <a:effectLst/>
              <a:cs typeface="Calibri" pitchFamily="34" charset="0"/>
            </a:rPr>
            <a:t>Ca-troponin C complex interacts with tropomyosin </a:t>
          </a:r>
          <a:r>
            <a:rPr lang="en-US" b="1" dirty="0">
              <a:cs typeface="Calibri"/>
            </a:rPr>
            <a:t>→ </a:t>
          </a:r>
          <a:r>
            <a:rPr lang="en-US" b="1" i="0" dirty="0">
              <a:effectLst/>
              <a:cs typeface="Calibri" pitchFamily="34" charset="0"/>
            </a:rPr>
            <a:t>uncovering the myosin binding sites on actin molecules.</a:t>
          </a:r>
          <a:endParaRPr lang="en-US" dirty="0"/>
        </a:p>
      </dgm:t>
    </dgm:pt>
    <dgm:pt modelId="{206A2E32-DA9B-E34D-86AB-5653611E1250}" type="parTrans" cxnId="{A64861D5-B7D8-A14C-AD84-46E844811BAF}">
      <dgm:prSet/>
      <dgm:spPr/>
      <dgm:t>
        <a:bodyPr/>
        <a:lstStyle/>
        <a:p>
          <a:endParaRPr lang="en-US"/>
        </a:p>
      </dgm:t>
    </dgm:pt>
    <dgm:pt modelId="{FC67F893-4A75-1B46-8B95-F0B51D90646A}" type="sibTrans" cxnId="{A64861D5-B7D8-A14C-AD84-46E844811BAF}">
      <dgm:prSet/>
      <dgm:spPr/>
      <dgm:t>
        <a:bodyPr/>
        <a:lstStyle/>
        <a:p>
          <a:endParaRPr lang="en-US"/>
        </a:p>
      </dgm:t>
    </dgm:pt>
    <dgm:pt modelId="{74520D97-65CB-D148-80B5-DB858900767D}">
      <dgm:prSet/>
      <dgm:spPr/>
      <dgm:t>
        <a:bodyPr/>
        <a:lstStyle/>
        <a:p>
          <a:r>
            <a:rPr lang="en-US" b="1" i="0" dirty="0">
              <a:effectLst/>
              <a:cs typeface="Calibri" pitchFamily="34" charset="0"/>
            </a:rPr>
            <a:t>Ca</a:t>
          </a:r>
          <a:r>
            <a:rPr lang="en-US" b="1" i="0" baseline="30000" dirty="0">
              <a:effectLst/>
              <a:cs typeface="Calibri" pitchFamily="34" charset="0"/>
            </a:rPr>
            <a:t>2+</a:t>
          </a:r>
          <a:r>
            <a:rPr lang="en-US" b="1" i="0" dirty="0">
              <a:effectLst/>
              <a:cs typeface="Calibri" pitchFamily="34" charset="0"/>
            </a:rPr>
            <a:t> binds to troponin C.</a:t>
          </a:r>
          <a:endParaRPr lang="en-US" dirty="0"/>
        </a:p>
      </dgm:t>
    </dgm:pt>
    <dgm:pt modelId="{6F75A82A-26D9-4149-B2B6-D8A2718D0840}" type="parTrans" cxnId="{FE7D4712-B81F-214A-B1D1-4875407C89CB}">
      <dgm:prSet/>
      <dgm:spPr/>
      <dgm:t>
        <a:bodyPr/>
        <a:lstStyle/>
        <a:p>
          <a:endParaRPr lang="en-US"/>
        </a:p>
      </dgm:t>
    </dgm:pt>
    <dgm:pt modelId="{EE622DCB-1E2B-614A-8DA8-0DA2CE608BA5}" type="sibTrans" cxnId="{FE7D4712-B81F-214A-B1D1-4875407C89CB}">
      <dgm:prSet/>
      <dgm:spPr/>
      <dgm:t>
        <a:bodyPr/>
        <a:lstStyle/>
        <a:p>
          <a:endParaRPr lang="en-US"/>
        </a:p>
      </dgm:t>
    </dgm:pt>
    <dgm:pt modelId="{23B6768B-DF03-FE40-88E2-2220FA957BAE}">
      <dgm:prSet/>
      <dgm:spPr/>
      <dgm:t>
        <a:bodyPr/>
        <a:lstStyle/>
        <a:p>
          <a:r>
            <a:rPr lang="en-US" b="1" i="0">
              <a:effectLst/>
              <a:cs typeface="Calibri" pitchFamily="34" charset="0"/>
            </a:rPr>
            <a:t>Myosin head binds to actin.</a:t>
          </a:r>
          <a:endParaRPr lang="en-US"/>
        </a:p>
      </dgm:t>
    </dgm:pt>
    <dgm:pt modelId="{CA691A96-DC62-9C43-AD4E-6FA73B190608}" type="parTrans" cxnId="{B0A29B5F-C5C6-5D47-AF59-B69A2E7507CD}">
      <dgm:prSet/>
      <dgm:spPr/>
      <dgm:t>
        <a:bodyPr/>
        <a:lstStyle/>
        <a:p>
          <a:endParaRPr lang="en-US"/>
        </a:p>
      </dgm:t>
    </dgm:pt>
    <dgm:pt modelId="{E6302ACD-838E-484C-9BD9-5AABBE83EA72}" type="sibTrans" cxnId="{B0A29B5F-C5C6-5D47-AF59-B69A2E7507CD}">
      <dgm:prSet/>
      <dgm:spPr/>
      <dgm:t>
        <a:bodyPr/>
        <a:lstStyle/>
        <a:p>
          <a:endParaRPr lang="en-US"/>
        </a:p>
      </dgm:t>
    </dgm:pt>
    <dgm:pt modelId="{C72DCE53-AD1A-7B48-9D47-DC190B350B01}" type="pres">
      <dgm:prSet presAssocID="{2F37062E-2125-9649-AA7F-638775B38A21}" presName="Name0" presStyleCnt="0">
        <dgm:presLayoutVars>
          <dgm:dir/>
          <dgm:resizeHandles val="exact"/>
        </dgm:presLayoutVars>
      </dgm:prSet>
      <dgm:spPr/>
    </dgm:pt>
    <dgm:pt modelId="{E807ED9F-DE85-2644-8091-AFAD6A6BE2A7}" type="pres">
      <dgm:prSet presAssocID="{DD57C9E5-71F5-6D4B-BA4C-ED04DC79BD5E}" presName="node" presStyleLbl="node1" presStyleIdx="0" presStyleCnt="5" custScaleX="90392" custScaleY="63022" custLinFactNeighborX="4689" custLinFactNeighborY="-11574">
        <dgm:presLayoutVars>
          <dgm:bulletEnabled val="1"/>
        </dgm:presLayoutVars>
      </dgm:prSet>
      <dgm:spPr/>
    </dgm:pt>
    <dgm:pt modelId="{13F36C78-96C8-4A44-B485-F1B6132E1D22}" type="pres">
      <dgm:prSet presAssocID="{09EB12C3-F3EC-8340-857C-8AE2496444D6}" presName="sibTrans" presStyleLbl="sibTrans1D1" presStyleIdx="0" presStyleCnt="4"/>
      <dgm:spPr/>
    </dgm:pt>
    <dgm:pt modelId="{9E6A2BCE-7935-3945-9D06-0DB2050A4E05}" type="pres">
      <dgm:prSet presAssocID="{09EB12C3-F3EC-8340-857C-8AE2496444D6}" presName="connectorText" presStyleLbl="sibTrans1D1" presStyleIdx="0" presStyleCnt="4"/>
      <dgm:spPr/>
    </dgm:pt>
    <dgm:pt modelId="{E0BFB485-80E7-3148-8BED-1CCB18EC7C8C}" type="pres">
      <dgm:prSet presAssocID="{6B93154F-86D1-6F49-9CA2-EB08A4C59B76}" presName="node" presStyleLbl="node1" presStyleIdx="1" presStyleCnt="5" custScaleX="87569" custScaleY="54542" custLinFactX="-7375" custLinFactNeighborX="-100000" custLinFactNeighborY="63428">
        <dgm:presLayoutVars>
          <dgm:bulletEnabled val="1"/>
        </dgm:presLayoutVars>
      </dgm:prSet>
      <dgm:spPr/>
    </dgm:pt>
    <dgm:pt modelId="{650A943D-7BB2-A04B-99C9-C0AA44EBFA2D}" type="pres">
      <dgm:prSet presAssocID="{4A38391D-EC8F-3A41-8598-E55F14DA38EB}" presName="sibTrans" presStyleLbl="sibTrans1D1" presStyleIdx="1" presStyleCnt="4"/>
      <dgm:spPr/>
    </dgm:pt>
    <dgm:pt modelId="{B723F277-4904-DE42-AEF7-F79A19A5B33E}" type="pres">
      <dgm:prSet presAssocID="{4A38391D-EC8F-3A41-8598-E55F14DA38EB}" presName="connectorText" presStyleLbl="sibTrans1D1" presStyleIdx="1" presStyleCnt="4"/>
      <dgm:spPr/>
    </dgm:pt>
    <dgm:pt modelId="{A8B5C86A-B5CC-DF41-8BE4-A126AAC05EB4}" type="pres">
      <dgm:prSet presAssocID="{74520D97-65CB-D148-80B5-DB858900767D}" presName="node" presStyleLbl="node1" presStyleIdx="2" presStyleCnt="5" custScaleX="80799" custScaleY="56894" custLinFactNeighborX="9428" custLinFactNeighborY="31180">
        <dgm:presLayoutVars>
          <dgm:bulletEnabled val="1"/>
        </dgm:presLayoutVars>
      </dgm:prSet>
      <dgm:spPr/>
    </dgm:pt>
    <dgm:pt modelId="{66FC995B-14CC-B641-B4AA-EC1D4B9758BA}" type="pres">
      <dgm:prSet presAssocID="{EE622DCB-1E2B-614A-8DA8-0DA2CE608BA5}" presName="sibTrans" presStyleLbl="sibTrans1D1" presStyleIdx="2" presStyleCnt="4"/>
      <dgm:spPr/>
    </dgm:pt>
    <dgm:pt modelId="{40D2E66E-B265-4044-BBC6-2DED5E15AD38}" type="pres">
      <dgm:prSet presAssocID="{EE622DCB-1E2B-614A-8DA8-0DA2CE608BA5}" presName="connectorText" presStyleLbl="sibTrans1D1" presStyleIdx="2" presStyleCnt="4"/>
      <dgm:spPr/>
    </dgm:pt>
    <dgm:pt modelId="{F1157562-0C36-654B-82EA-7D7A0E76ED2A}" type="pres">
      <dgm:prSet presAssocID="{8809CDBD-CF49-074D-8A03-B32B0EFB1FFA}" presName="node" presStyleLbl="node1" presStyleIdx="3" presStyleCnt="5" custScaleY="68290" custLinFactX="-3892" custLinFactY="11886" custLinFactNeighborX="-100000" custLinFactNeighborY="100000">
        <dgm:presLayoutVars>
          <dgm:bulletEnabled val="1"/>
        </dgm:presLayoutVars>
      </dgm:prSet>
      <dgm:spPr/>
    </dgm:pt>
    <dgm:pt modelId="{F6D9F059-1551-574A-AFF9-87FAEDD89B8C}" type="pres">
      <dgm:prSet presAssocID="{FC67F893-4A75-1B46-8B95-F0B51D90646A}" presName="sibTrans" presStyleLbl="sibTrans1D1" presStyleIdx="3" presStyleCnt="4"/>
      <dgm:spPr/>
    </dgm:pt>
    <dgm:pt modelId="{9BF50A47-A3A1-AF45-B461-88AC624A7BEB}" type="pres">
      <dgm:prSet presAssocID="{FC67F893-4A75-1B46-8B95-F0B51D90646A}" presName="connectorText" presStyleLbl="sibTrans1D1" presStyleIdx="3" presStyleCnt="4"/>
      <dgm:spPr/>
    </dgm:pt>
    <dgm:pt modelId="{0F3A2A4A-94BE-264D-9B4C-3A83E7A72DED}" type="pres">
      <dgm:prSet presAssocID="{23B6768B-DF03-FE40-88E2-2220FA957BAE}" presName="node" presStyleLbl="node1" presStyleIdx="4" presStyleCnt="5" custScaleX="84813" custScaleY="66249" custLinFactX="17453" custLinFactNeighborX="100000" custLinFactNeighborY="6500">
        <dgm:presLayoutVars>
          <dgm:bulletEnabled val="1"/>
        </dgm:presLayoutVars>
      </dgm:prSet>
      <dgm:spPr/>
    </dgm:pt>
  </dgm:ptLst>
  <dgm:cxnLst>
    <dgm:cxn modelId="{9CD82300-E1CD-EA4E-811E-336DE5D8CD4E}" srcId="{2F37062E-2125-9649-AA7F-638775B38A21}" destId="{DD57C9E5-71F5-6D4B-BA4C-ED04DC79BD5E}" srcOrd="0" destOrd="0" parTransId="{923B52BE-C97D-9041-A657-F5E31E454EDD}" sibTransId="{09EB12C3-F3EC-8340-857C-8AE2496444D6}"/>
    <dgm:cxn modelId="{D6766B02-8012-A84C-9692-AC8241DC4BB6}" type="presOf" srcId="{DD57C9E5-71F5-6D4B-BA4C-ED04DC79BD5E}" destId="{E807ED9F-DE85-2644-8091-AFAD6A6BE2A7}" srcOrd="0" destOrd="0" presId="urn:microsoft.com/office/officeart/2005/8/layout/bProcess3"/>
    <dgm:cxn modelId="{FE7D4712-B81F-214A-B1D1-4875407C89CB}" srcId="{2F37062E-2125-9649-AA7F-638775B38A21}" destId="{74520D97-65CB-D148-80B5-DB858900767D}" srcOrd="2" destOrd="0" parTransId="{6F75A82A-26D9-4149-B2B6-D8A2718D0840}" sibTransId="{EE622DCB-1E2B-614A-8DA8-0DA2CE608BA5}"/>
    <dgm:cxn modelId="{2446871F-AA2E-764F-84F1-660636B7F9F3}" type="presOf" srcId="{2F37062E-2125-9649-AA7F-638775B38A21}" destId="{C72DCE53-AD1A-7B48-9D47-DC190B350B01}" srcOrd="0" destOrd="0" presId="urn:microsoft.com/office/officeart/2005/8/layout/bProcess3"/>
    <dgm:cxn modelId="{D145EF33-CAD5-C247-8686-B92D42030BAF}" type="presOf" srcId="{6B93154F-86D1-6F49-9CA2-EB08A4C59B76}" destId="{E0BFB485-80E7-3148-8BED-1CCB18EC7C8C}" srcOrd="0" destOrd="0" presId="urn:microsoft.com/office/officeart/2005/8/layout/bProcess3"/>
    <dgm:cxn modelId="{B0A29B5F-C5C6-5D47-AF59-B69A2E7507CD}" srcId="{2F37062E-2125-9649-AA7F-638775B38A21}" destId="{23B6768B-DF03-FE40-88E2-2220FA957BAE}" srcOrd="4" destOrd="0" parTransId="{CA691A96-DC62-9C43-AD4E-6FA73B190608}" sibTransId="{E6302ACD-838E-484C-9BD9-5AABBE83EA72}"/>
    <dgm:cxn modelId="{B1C1F46A-3529-E845-B350-845FC74A46E9}" type="presOf" srcId="{74520D97-65CB-D148-80B5-DB858900767D}" destId="{A8B5C86A-B5CC-DF41-8BE4-A126AAC05EB4}" srcOrd="0" destOrd="0" presId="urn:microsoft.com/office/officeart/2005/8/layout/bProcess3"/>
    <dgm:cxn modelId="{3102EF6D-DD08-B549-BD48-C6F00A869E09}" type="presOf" srcId="{FC67F893-4A75-1B46-8B95-F0B51D90646A}" destId="{9BF50A47-A3A1-AF45-B461-88AC624A7BEB}" srcOrd="1" destOrd="0" presId="urn:microsoft.com/office/officeart/2005/8/layout/bProcess3"/>
    <dgm:cxn modelId="{D5BEF688-8934-584E-B1C3-E4442A80BF64}" type="presOf" srcId="{4A38391D-EC8F-3A41-8598-E55F14DA38EB}" destId="{B723F277-4904-DE42-AEF7-F79A19A5B33E}" srcOrd="1" destOrd="0" presId="urn:microsoft.com/office/officeart/2005/8/layout/bProcess3"/>
    <dgm:cxn modelId="{9B2AA68E-6E67-3344-AC22-5D04D9A0C148}" type="presOf" srcId="{EE622DCB-1E2B-614A-8DA8-0DA2CE608BA5}" destId="{66FC995B-14CC-B641-B4AA-EC1D4B9758BA}" srcOrd="0" destOrd="0" presId="urn:microsoft.com/office/officeart/2005/8/layout/bProcess3"/>
    <dgm:cxn modelId="{B46E009B-CEAB-4145-9D2D-A7189F7343B4}" type="presOf" srcId="{EE622DCB-1E2B-614A-8DA8-0DA2CE608BA5}" destId="{40D2E66E-B265-4044-BBC6-2DED5E15AD38}" srcOrd="1" destOrd="0" presId="urn:microsoft.com/office/officeart/2005/8/layout/bProcess3"/>
    <dgm:cxn modelId="{374CCF9C-F3A3-EB46-B6E1-1B1E37DE2E79}" type="presOf" srcId="{4A38391D-EC8F-3A41-8598-E55F14DA38EB}" destId="{650A943D-7BB2-A04B-99C9-C0AA44EBFA2D}" srcOrd="0" destOrd="0" presId="urn:microsoft.com/office/officeart/2005/8/layout/bProcess3"/>
    <dgm:cxn modelId="{27F96AB6-3468-9B4E-9B4A-877F733165B9}" type="presOf" srcId="{23B6768B-DF03-FE40-88E2-2220FA957BAE}" destId="{0F3A2A4A-94BE-264D-9B4C-3A83E7A72DED}" srcOrd="0" destOrd="0" presId="urn:microsoft.com/office/officeart/2005/8/layout/bProcess3"/>
    <dgm:cxn modelId="{03301FD1-AFE8-E647-A4AA-F1CEDD682B89}" type="presOf" srcId="{09EB12C3-F3EC-8340-857C-8AE2496444D6}" destId="{13F36C78-96C8-4A44-B485-F1B6132E1D22}" srcOrd="0" destOrd="0" presId="urn:microsoft.com/office/officeart/2005/8/layout/bProcess3"/>
    <dgm:cxn modelId="{1F73BAD2-81D5-474E-B488-179EF386957B}" type="presOf" srcId="{FC67F893-4A75-1B46-8B95-F0B51D90646A}" destId="{F6D9F059-1551-574A-AFF9-87FAEDD89B8C}" srcOrd="0" destOrd="0" presId="urn:microsoft.com/office/officeart/2005/8/layout/bProcess3"/>
    <dgm:cxn modelId="{A64861D5-B7D8-A14C-AD84-46E844811BAF}" srcId="{2F37062E-2125-9649-AA7F-638775B38A21}" destId="{8809CDBD-CF49-074D-8A03-B32B0EFB1FFA}" srcOrd="3" destOrd="0" parTransId="{206A2E32-DA9B-E34D-86AB-5653611E1250}" sibTransId="{FC67F893-4A75-1B46-8B95-F0B51D90646A}"/>
    <dgm:cxn modelId="{A288B3DC-5542-F64D-BED0-420118698EA4}" srcId="{2F37062E-2125-9649-AA7F-638775B38A21}" destId="{6B93154F-86D1-6F49-9CA2-EB08A4C59B76}" srcOrd="1" destOrd="0" parTransId="{9979015B-97EA-4C49-8626-EEEFCC9DF68B}" sibTransId="{4A38391D-EC8F-3A41-8598-E55F14DA38EB}"/>
    <dgm:cxn modelId="{80B8DBDC-695C-3E47-9A93-589D580AD412}" type="presOf" srcId="{09EB12C3-F3EC-8340-857C-8AE2496444D6}" destId="{9E6A2BCE-7935-3945-9D06-0DB2050A4E05}" srcOrd="1" destOrd="0" presId="urn:microsoft.com/office/officeart/2005/8/layout/bProcess3"/>
    <dgm:cxn modelId="{200C72EA-C3FB-2742-B0F6-3928220B4136}" type="presOf" srcId="{8809CDBD-CF49-074D-8A03-B32B0EFB1FFA}" destId="{F1157562-0C36-654B-82EA-7D7A0E76ED2A}" srcOrd="0" destOrd="0" presId="urn:microsoft.com/office/officeart/2005/8/layout/bProcess3"/>
    <dgm:cxn modelId="{44984297-03B9-274C-A237-D18E7453936E}" type="presParOf" srcId="{C72DCE53-AD1A-7B48-9D47-DC190B350B01}" destId="{E807ED9F-DE85-2644-8091-AFAD6A6BE2A7}" srcOrd="0" destOrd="0" presId="urn:microsoft.com/office/officeart/2005/8/layout/bProcess3"/>
    <dgm:cxn modelId="{8286F9C0-8264-5743-A75E-014E80CDAA9F}" type="presParOf" srcId="{C72DCE53-AD1A-7B48-9D47-DC190B350B01}" destId="{13F36C78-96C8-4A44-B485-F1B6132E1D22}" srcOrd="1" destOrd="0" presId="urn:microsoft.com/office/officeart/2005/8/layout/bProcess3"/>
    <dgm:cxn modelId="{4CED836C-5AB9-EB4E-BD5F-EB0D7DF54A41}" type="presParOf" srcId="{13F36C78-96C8-4A44-B485-F1B6132E1D22}" destId="{9E6A2BCE-7935-3945-9D06-0DB2050A4E05}" srcOrd="0" destOrd="0" presId="urn:microsoft.com/office/officeart/2005/8/layout/bProcess3"/>
    <dgm:cxn modelId="{71F65700-88B7-B549-B543-844C3E90A477}" type="presParOf" srcId="{C72DCE53-AD1A-7B48-9D47-DC190B350B01}" destId="{E0BFB485-80E7-3148-8BED-1CCB18EC7C8C}" srcOrd="2" destOrd="0" presId="urn:microsoft.com/office/officeart/2005/8/layout/bProcess3"/>
    <dgm:cxn modelId="{C34CD7A2-6B93-EE49-84B5-68C0BED949C8}" type="presParOf" srcId="{C72DCE53-AD1A-7B48-9D47-DC190B350B01}" destId="{650A943D-7BB2-A04B-99C9-C0AA44EBFA2D}" srcOrd="3" destOrd="0" presId="urn:microsoft.com/office/officeart/2005/8/layout/bProcess3"/>
    <dgm:cxn modelId="{638A11BB-380A-144A-A0FC-FCA4ADC05B63}" type="presParOf" srcId="{650A943D-7BB2-A04B-99C9-C0AA44EBFA2D}" destId="{B723F277-4904-DE42-AEF7-F79A19A5B33E}" srcOrd="0" destOrd="0" presId="urn:microsoft.com/office/officeart/2005/8/layout/bProcess3"/>
    <dgm:cxn modelId="{58899F3C-5927-8F4F-9063-67BADD17B019}" type="presParOf" srcId="{C72DCE53-AD1A-7B48-9D47-DC190B350B01}" destId="{A8B5C86A-B5CC-DF41-8BE4-A126AAC05EB4}" srcOrd="4" destOrd="0" presId="urn:microsoft.com/office/officeart/2005/8/layout/bProcess3"/>
    <dgm:cxn modelId="{B72FBD11-9ABC-384B-8735-2C34DF9587D1}" type="presParOf" srcId="{C72DCE53-AD1A-7B48-9D47-DC190B350B01}" destId="{66FC995B-14CC-B641-B4AA-EC1D4B9758BA}" srcOrd="5" destOrd="0" presId="urn:microsoft.com/office/officeart/2005/8/layout/bProcess3"/>
    <dgm:cxn modelId="{2A62437F-772B-6448-A391-33ED3D626253}" type="presParOf" srcId="{66FC995B-14CC-B641-B4AA-EC1D4B9758BA}" destId="{40D2E66E-B265-4044-BBC6-2DED5E15AD38}" srcOrd="0" destOrd="0" presId="urn:microsoft.com/office/officeart/2005/8/layout/bProcess3"/>
    <dgm:cxn modelId="{578F2711-2E8C-5542-AD7F-AE190798EF29}" type="presParOf" srcId="{C72DCE53-AD1A-7B48-9D47-DC190B350B01}" destId="{F1157562-0C36-654B-82EA-7D7A0E76ED2A}" srcOrd="6" destOrd="0" presId="urn:microsoft.com/office/officeart/2005/8/layout/bProcess3"/>
    <dgm:cxn modelId="{880B2BE8-5130-2946-9021-FF0E7841FF57}" type="presParOf" srcId="{C72DCE53-AD1A-7B48-9D47-DC190B350B01}" destId="{F6D9F059-1551-574A-AFF9-87FAEDD89B8C}" srcOrd="7" destOrd="0" presId="urn:microsoft.com/office/officeart/2005/8/layout/bProcess3"/>
    <dgm:cxn modelId="{BDC003CC-D626-194D-A203-BC53D26B18ED}" type="presParOf" srcId="{F6D9F059-1551-574A-AFF9-87FAEDD89B8C}" destId="{9BF50A47-A3A1-AF45-B461-88AC624A7BEB}" srcOrd="0" destOrd="0" presId="urn:microsoft.com/office/officeart/2005/8/layout/bProcess3"/>
    <dgm:cxn modelId="{7CD5DE8E-72BB-4448-BD01-1BED3848022F}" type="presParOf" srcId="{C72DCE53-AD1A-7B48-9D47-DC190B350B01}" destId="{0F3A2A4A-94BE-264D-9B4C-3A83E7A72DED}" srcOrd="8"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99470-2907-914E-B729-FE33E4BE4A7A}">
      <dsp:nvSpPr>
        <dsp:cNvPr id="0" name=""/>
        <dsp:cNvSpPr/>
      </dsp:nvSpPr>
      <dsp:spPr>
        <a:xfrm>
          <a:off x="-4853200" y="-743762"/>
          <a:ext cx="5780328" cy="5780328"/>
        </a:xfrm>
        <a:prstGeom prst="blockArc">
          <a:avLst>
            <a:gd name="adj1" fmla="val 18900000"/>
            <a:gd name="adj2" fmla="val 2700000"/>
            <a:gd name="adj3" fmla="val 374"/>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E8629-8CB3-A54A-A191-3C5E6597D186}">
      <dsp:nvSpPr>
        <dsp:cNvPr id="0" name=""/>
        <dsp:cNvSpPr/>
      </dsp:nvSpPr>
      <dsp:spPr>
        <a:xfrm>
          <a:off x="405681" y="201912"/>
          <a:ext cx="5308529" cy="669376"/>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26063" tIns="35560" rIns="35560" bIns="35560" numCol="1" spcCol="1270" anchor="ctr" anchorCtr="0">
          <a:noAutofit/>
        </a:bodyPr>
        <a:lstStyle/>
        <a:p>
          <a:pPr marL="304770" lvl="0" indent="-304770" algn="l" defTabSz="622300" rtl="0" eaLnBrk="1" latinLnBrk="0" hangingPunct="1">
            <a:lnSpc>
              <a:spcPct val="90000"/>
            </a:lnSpc>
            <a:spcBef>
              <a:spcPct val="0"/>
            </a:spcBef>
            <a:spcAft>
              <a:spcPct val="35000"/>
            </a:spcAft>
            <a:buClr>
              <a:schemeClr val="accent1"/>
            </a:buClr>
            <a:buSzPct val="76000"/>
            <a:buFont typeface="Wingdings 3"/>
            <a:buNone/>
          </a:pPr>
          <a:r>
            <a:rPr kumimoji="0" lang="en-US" sz="1400" kern="1200" dirty="0">
              <a:latin typeface="+mn-lt"/>
              <a:ea typeface="+mn-ea"/>
              <a:cs typeface="+mn-cs"/>
            </a:rPr>
            <a:t>The contractions of individual cardiac muscle cells (myocytes) must occur at regular intervals and be synchronized (not arrhythmic). </a:t>
          </a:r>
        </a:p>
      </dsp:txBody>
      <dsp:txXfrm>
        <a:off x="405681" y="201912"/>
        <a:ext cx="5308529" cy="669376"/>
      </dsp:txXfrm>
    </dsp:sp>
    <dsp:sp modelId="{AC8AF07E-06F9-274F-A819-2CD61E530A9F}">
      <dsp:nvSpPr>
        <dsp:cNvPr id="0" name=""/>
        <dsp:cNvSpPr/>
      </dsp:nvSpPr>
      <dsp:spPr>
        <a:xfrm>
          <a:off x="70198" y="201117"/>
          <a:ext cx="670965" cy="67096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F3B008-3726-EC4C-8EA5-C4308D6C6776}">
      <dsp:nvSpPr>
        <dsp:cNvPr id="0" name=""/>
        <dsp:cNvSpPr/>
      </dsp:nvSpPr>
      <dsp:spPr>
        <a:xfrm>
          <a:off x="790316" y="1073115"/>
          <a:ext cx="4923894" cy="536772"/>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26063" tIns="35560" rIns="35560" bIns="35560" numCol="1" spcCol="1270" anchor="ctr" anchorCtr="0">
          <a:noAutofit/>
        </a:bodyPr>
        <a:lstStyle/>
        <a:p>
          <a:pPr marL="304770" lvl="0" indent="-304770" algn="l" defTabSz="622300" rtl="0" eaLnBrk="1" latinLnBrk="0" hangingPunct="1">
            <a:lnSpc>
              <a:spcPct val="90000"/>
            </a:lnSpc>
            <a:spcBef>
              <a:spcPct val="0"/>
            </a:spcBef>
            <a:spcAft>
              <a:spcPct val="35000"/>
            </a:spcAft>
            <a:buClr>
              <a:schemeClr val="accent1"/>
            </a:buClr>
            <a:buSzPct val="76000"/>
            <a:buFont typeface="Wingdings 3"/>
            <a:buNone/>
          </a:pPr>
          <a:r>
            <a:rPr kumimoji="0" lang="en-US" sz="1400" kern="1200" dirty="0">
              <a:latin typeface="+mn-lt"/>
              <a:ea typeface="+mn-ea"/>
              <a:cs typeface="+mn-cs"/>
            </a:rPr>
            <a:t>The valves must open fully (not </a:t>
          </a:r>
          <a:r>
            <a:rPr kumimoji="0" lang="en-US" sz="1400" kern="1200" dirty="0" err="1">
              <a:latin typeface="+mn-lt"/>
              <a:ea typeface="+mn-ea"/>
              <a:cs typeface="+mn-cs"/>
            </a:rPr>
            <a:t>stenotic</a:t>
          </a:r>
          <a:r>
            <a:rPr kumimoji="0" lang="en-US" sz="1400" kern="1200" dirty="0">
              <a:latin typeface="+mn-lt"/>
              <a:ea typeface="+mn-ea"/>
              <a:cs typeface="+mn-cs"/>
            </a:rPr>
            <a:t>**). </a:t>
          </a:r>
        </a:p>
      </dsp:txBody>
      <dsp:txXfrm>
        <a:off x="790316" y="1073115"/>
        <a:ext cx="4923894" cy="536772"/>
      </dsp:txXfrm>
    </dsp:sp>
    <dsp:sp modelId="{98CC5246-C538-1B4E-BAFC-B50608DCD651}">
      <dsp:nvSpPr>
        <dsp:cNvPr id="0" name=""/>
        <dsp:cNvSpPr/>
      </dsp:nvSpPr>
      <dsp:spPr>
        <a:xfrm>
          <a:off x="454833" y="1006018"/>
          <a:ext cx="670965" cy="67096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D3CF07-0814-8F49-9BED-44C2B1DFDBAB}">
      <dsp:nvSpPr>
        <dsp:cNvPr id="0" name=""/>
        <dsp:cNvSpPr/>
      </dsp:nvSpPr>
      <dsp:spPr>
        <a:xfrm>
          <a:off x="908368" y="1878015"/>
          <a:ext cx="4805842" cy="536772"/>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26063"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The valves must not leak (not insufficient or </a:t>
          </a:r>
          <a:r>
            <a:rPr lang="en-US" sz="1400" kern="1200" dirty="0" err="1"/>
            <a:t>regurgitant</a:t>
          </a:r>
          <a:r>
            <a:rPr lang="en-US" sz="1400" kern="1200" dirty="0"/>
            <a:t>). </a:t>
          </a:r>
        </a:p>
      </dsp:txBody>
      <dsp:txXfrm>
        <a:off x="908368" y="1878015"/>
        <a:ext cx="4805842" cy="536772"/>
      </dsp:txXfrm>
    </dsp:sp>
    <dsp:sp modelId="{65252D29-2D70-2744-BE99-F05F96F80554}">
      <dsp:nvSpPr>
        <dsp:cNvPr id="0" name=""/>
        <dsp:cNvSpPr/>
      </dsp:nvSpPr>
      <dsp:spPr>
        <a:xfrm>
          <a:off x="572885" y="1810919"/>
          <a:ext cx="670965" cy="67096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9182E2-AB2B-4249-9707-ECFAB9C343FA}">
      <dsp:nvSpPr>
        <dsp:cNvPr id="0" name=""/>
        <dsp:cNvSpPr/>
      </dsp:nvSpPr>
      <dsp:spPr>
        <a:xfrm>
          <a:off x="790316" y="2682916"/>
          <a:ext cx="4923894" cy="536772"/>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26063"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The ventricular contractions must be forceful (not failing). </a:t>
          </a:r>
          <a:endParaRPr lang="en-US" sz="1400" kern="1200" dirty="0"/>
        </a:p>
      </dsp:txBody>
      <dsp:txXfrm>
        <a:off x="790316" y="2682916"/>
        <a:ext cx="4923894" cy="536772"/>
      </dsp:txXfrm>
    </dsp:sp>
    <dsp:sp modelId="{641F3ECF-FA22-0548-914E-2B5C948E41CD}">
      <dsp:nvSpPr>
        <dsp:cNvPr id="0" name=""/>
        <dsp:cNvSpPr/>
      </dsp:nvSpPr>
      <dsp:spPr>
        <a:xfrm>
          <a:off x="454833" y="2615820"/>
          <a:ext cx="670965" cy="67096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EC824C-7294-084C-9613-24ED7B8F7EDF}">
      <dsp:nvSpPr>
        <dsp:cNvPr id="0" name=""/>
        <dsp:cNvSpPr/>
      </dsp:nvSpPr>
      <dsp:spPr>
        <a:xfrm>
          <a:off x="405681" y="3487817"/>
          <a:ext cx="5308529" cy="536772"/>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26063"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The ventricles must fill adequately during diastole.</a:t>
          </a:r>
          <a:endParaRPr lang="en-US" sz="1400" kern="1200" dirty="0"/>
        </a:p>
      </dsp:txBody>
      <dsp:txXfrm>
        <a:off x="405681" y="3487817"/>
        <a:ext cx="5308529" cy="536772"/>
      </dsp:txXfrm>
    </dsp:sp>
    <dsp:sp modelId="{0BFD0BA8-5F7A-B74B-91EF-FB8DEA836709}">
      <dsp:nvSpPr>
        <dsp:cNvPr id="0" name=""/>
        <dsp:cNvSpPr/>
      </dsp:nvSpPr>
      <dsp:spPr>
        <a:xfrm>
          <a:off x="70198" y="3420720"/>
          <a:ext cx="670965" cy="67096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A4E83-EAD9-AD4B-BE11-F658EE12DE0D}">
      <dsp:nvSpPr>
        <dsp:cNvPr id="0" name=""/>
        <dsp:cNvSpPr/>
      </dsp:nvSpPr>
      <dsp:spPr>
        <a:xfrm>
          <a:off x="4870288" y="2557791"/>
          <a:ext cx="91440" cy="338206"/>
        </a:xfrm>
        <a:custGeom>
          <a:avLst/>
          <a:gdLst/>
          <a:ahLst/>
          <a:cxnLst/>
          <a:rect l="0" t="0" r="0" b="0"/>
          <a:pathLst>
            <a:path>
              <a:moveTo>
                <a:pt x="103466" y="0"/>
              </a:moveTo>
              <a:lnTo>
                <a:pt x="103466" y="169235"/>
              </a:lnTo>
              <a:lnTo>
                <a:pt x="45720" y="169235"/>
              </a:lnTo>
              <a:lnTo>
                <a:pt x="45720" y="338206"/>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D5FB7E-B81C-CC4B-AC68-C808A728D640}">
      <dsp:nvSpPr>
        <dsp:cNvPr id="0" name=""/>
        <dsp:cNvSpPr/>
      </dsp:nvSpPr>
      <dsp:spPr>
        <a:xfrm>
          <a:off x="3859108" y="1341098"/>
          <a:ext cx="1114647" cy="530470"/>
        </a:xfrm>
        <a:custGeom>
          <a:avLst/>
          <a:gdLst/>
          <a:ahLst/>
          <a:cxnLst/>
          <a:rect l="0" t="0" r="0" b="0"/>
          <a:pathLst>
            <a:path>
              <a:moveTo>
                <a:pt x="0" y="0"/>
              </a:moveTo>
              <a:lnTo>
                <a:pt x="0" y="361500"/>
              </a:lnTo>
              <a:lnTo>
                <a:pt x="1114647" y="361500"/>
              </a:lnTo>
              <a:lnTo>
                <a:pt x="1114647" y="53047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04B3D5-0A9C-EA44-908A-9FD47C530A8E}">
      <dsp:nvSpPr>
        <dsp:cNvPr id="0" name=""/>
        <dsp:cNvSpPr/>
      </dsp:nvSpPr>
      <dsp:spPr>
        <a:xfrm>
          <a:off x="2648885" y="2582380"/>
          <a:ext cx="95575" cy="350633"/>
        </a:xfrm>
        <a:custGeom>
          <a:avLst/>
          <a:gdLst/>
          <a:ahLst/>
          <a:cxnLst/>
          <a:rect l="0" t="0" r="0" b="0"/>
          <a:pathLst>
            <a:path>
              <a:moveTo>
                <a:pt x="95575" y="0"/>
              </a:moveTo>
              <a:lnTo>
                <a:pt x="95575" y="181663"/>
              </a:lnTo>
              <a:lnTo>
                <a:pt x="0" y="181663"/>
              </a:lnTo>
              <a:lnTo>
                <a:pt x="0" y="35063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EA3DF1-2C36-8048-9F7C-6B1CD4C4AAB9}">
      <dsp:nvSpPr>
        <dsp:cNvPr id="0" name=""/>
        <dsp:cNvSpPr/>
      </dsp:nvSpPr>
      <dsp:spPr>
        <a:xfrm>
          <a:off x="2744461" y="1341098"/>
          <a:ext cx="1114647" cy="530470"/>
        </a:xfrm>
        <a:custGeom>
          <a:avLst/>
          <a:gdLst/>
          <a:ahLst/>
          <a:cxnLst/>
          <a:rect l="0" t="0" r="0" b="0"/>
          <a:pathLst>
            <a:path>
              <a:moveTo>
                <a:pt x="1114647" y="0"/>
              </a:moveTo>
              <a:lnTo>
                <a:pt x="1114647" y="361500"/>
              </a:lnTo>
              <a:lnTo>
                <a:pt x="0" y="361500"/>
              </a:lnTo>
              <a:lnTo>
                <a:pt x="0" y="53047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2F7D36-16FE-EC46-91FA-E438500E741F}">
      <dsp:nvSpPr>
        <dsp:cNvPr id="0" name=""/>
        <dsp:cNvSpPr/>
      </dsp:nvSpPr>
      <dsp:spPr>
        <a:xfrm>
          <a:off x="2630757" y="1073"/>
          <a:ext cx="2456702" cy="1340025"/>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ACF37397-39C1-1C4B-8889-669EDE47AF86}">
      <dsp:nvSpPr>
        <dsp:cNvPr id="0" name=""/>
        <dsp:cNvSpPr/>
      </dsp:nvSpPr>
      <dsp:spPr>
        <a:xfrm>
          <a:off x="2833420" y="193603"/>
          <a:ext cx="2456702" cy="134002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intercalated discs enable </a:t>
          </a:r>
          <a:r>
            <a:rPr lang="en-US" sz="1500" b="1" kern="1200" dirty="0"/>
            <a:t>synchronization</a:t>
          </a:r>
          <a:r>
            <a:rPr lang="en-US" sz="1500" kern="1200" dirty="0"/>
            <a:t> of contraction of cardiac muscle by:  </a:t>
          </a:r>
        </a:p>
      </dsp:txBody>
      <dsp:txXfrm>
        <a:off x="2872668" y="232851"/>
        <a:ext cx="2378206" cy="1261529"/>
      </dsp:txXfrm>
    </dsp:sp>
    <dsp:sp modelId="{D7EE8B5C-AAC9-2846-91FD-2ECF4AC41F9B}">
      <dsp:nvSpPr>
        <dsp:cNvPr id="0" name=""/>
        <dsp:cNvSpPr/>
      </dsp:nvSpPr>
      <dsp:spPr>
        <a:xfrm>
          <a:off x="1832477" y="1871569"/>
          <a:ext cx="1823968" cy="710811"/>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7B9E1D0A-64D5-8C43-A2BB-0D2DCE554028}">
      <dsp:nvSpPr>
        <dsp:cNvPr id="0" name=""/>
        <dsp:cNvSpPr/>
      </dsp:nvSpPr>
      <dsp:spPr>
        <a:xfrm>
          <a:off x="2035140" y="2064099"/>
          <a:ext cx="1823968" cy="71081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Providing mechanical coupling</a:t>
          </a:r>
        </a:p>
      </dsp:txBody>
      <dsp:txXfrm>
        <a:off x="2055959" y="2084918"/>
        <a:ext cx="1782330" cy="669173"/>
      </dsp:txXfrm>
    </dsp:sp>
    <dsp:sp modelId="{40BB4E89-4B17-E141-ACE4-489FF548D447}">
      <dsp:nvSpPr>
        <dsp:cNvPr id="0" name=""/>
        <dsp:cNvSpPr/>
      </dsp:nvSpPr>
      <dsp:spPr>
        <a:xfrm>
          <a:off x="1736901" y="2933014"/>
          <a:ext cx="1823968" cy="1699050"/>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94D95495-E04D-6646-A97E-54CDFABC0C73}">
      <dsp:nvSpPr>
        <dsp:cNvPr id="0" name=""/>
        <dsp:cNvSpPr/>
      </dsp:nvSpPr>
      <dsp:spPr>
        <a:xfrm>
          <a:off x="1939564" y="3125544"/>
          <a:ext cx="1823968" cy="16990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dirty="0"/>
            <a:t>Desmosomes</a:t>
          </a:r>
          <a:r>
            <a:rPr lang="en-US" sz="1500" kern="1200" dirty="0"/>
            <a:t> resist stretching and prevent detachment of the cardiac fibers during contraction.</a:t>
          </a:r>
        </a:p>
      </dsp:txBody>
      <dsp:txXfrm>
        <a:off x="1989327" y="3175307"/>
        <a:ext cx="1724442" cy="1599524"/>
      </dsp:txXfrm>
    </dsp:sp>
    <dsp:sp modelId="{04E1BE99-90F3-EA4F-9C34-7FB3987B8C77}">
      <dsp:nvSpPr>
        <dsp:cNvPr id="0" name=""/>
        <dsp:cNvSpPr/>
      </dsp:nvSpPr>
      <dsp:spPr>
        <a:xfrm>
          <a:off x="4061771" y="1871569"/>
          <a:ext cx="1823968" cy="686222"/>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143AE507-69A7-3A41-944A-A1EA5270A99A}">
      <dsp:nvSpPr>
        <dsp:cNvPr id="0" name=""/>
        <dsp:cNvSpPr/>
      </dsp:nvSpPr>
      <dsp:spPr>
        <a:xfrm>
          <a:off x="4264434" y="2064099"/>
          <a:ext cx="1823968" cy="68622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Providing electrical coupling</a:t>
          </a:r>
        </a:p>
      </dsp:txBody>
      <dsp:txXfrm>
        <a:off x="4284533" y="2084198"/>
        <a:ext cx="1783770" cy="646024"/>
      </dsp:txXfrm>
    </dsp:sp>
    <dsp:sp modelId="{9BE3E8AC-5DFB-774E-A53A-2D596E765230}">
      <dsp:nvSpPr>
        <dsp:cNvPr id="0" name=""/>
        <dsp:cNvSpPr/>
      </dsp:nvSpPr>
      <dsp:spPr>
        <a:xfrm>
          <a:off x="4004024" y="2895997"/>
          <a:ext cx="1823968" cy="1736067"/>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2B4F005E-1AFC-5444-B4C2-7FA060B369C6}">
      <dsp:nvSpPr>
        <dsp:cNvPr id="0" name=""/>
        <dsp:cNvSpPr/>
      </dsp:nvSpPr>
      <dsp:spPr>
        <a:xfrm>
          <a:off x="4206687" y="3088527"/>
          <a:ext cx="1823968" cy="17360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Allows free diffusion of ions between neighboring cells. Action potentials can also travel from one cardiac muscle cell to another.</a:t>
          </a:r>
        </a:p>
      </dsp:txBody>
      <dsp:txXfrm>
        <a:off x="4257535" y="3139375"/>
        <a:ext cx="1722272" cy="1634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398FD-3B36-ED41-9A81-8BE59244B404}">
      <dsp:nvSpPr>
        <dsp:cNvPr id="0" name=""/>
        <dsp:cNvSpPr/>
      </dsp:nvSpPr>
      <dsp:spPr>
        <a:xfrm>
          <a:off x="0" y="19639"/>
          <a:ext cx="6281261" cy="1113975"/>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Differences between cardiac and</a:t>
          </a:r>
          <a:r>
            <a:rPr lang="en-US" sz="2400" kern="1200" baseline="0" dirty="0"/>
            <a:t> skeletal muscles </a:t>
          </a:r>
          <a:endParaRPr lang="en-US" sz="2400" kern="1200" dirty="0"/>
        </a:p>
      </dsp:txBody>
      <dsp:txXfrm>
        <a:off x="0" y="19639"/>
        <a:ext cx="6281261" cy="1113975"/>
      </dsp:txXfrm>
    </dsp:sp>
    <dsp:sp modelId="{90930D53-5DE3-5344-92FA-B9076143CE90}">
      <dsp:nvSpPr>
        <dsp:cNvPr id="0" name=""/>
        <dsp:cNvSpPr/>
      </dsp:nvSpPr>
      <dsp:spPr>
        <a:xfrm>
          <a:off x="5464" y="1127941"/>
          <a:ext cx="3140630" cy="2339348"/>
        </a:xfrm>
        <a:prstGeom prst="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Cardiac</a:t>
          </a:r>
          <a:r>
            <a:rPr lang="en-US" sz="1600" kern="1200" baseline="0" dirty="0">
              <a:latin typeface="+mn-lt"/>
            </a:rPr>
            <a:t> Muscle</a:t>
          </a:r>
        </a:p>
        <a:p>
          <a:pPr marL="0" lvl="0" indent="0" algn="ctr" defTabSz="711200">
            <a:lnSpc>
              <a:spcPct val="90000"/>
            </a:lnSpc>
            <a:spcBef>
              <a:spcPct val="0"/>
            </a:spcBef>
            <a:spcAft>
              <a:spcPct val="35000"/>
            </a:spcAft>
            <a:buNone/>
          </a:pPr>
          <a:r>
            <a:rPr lang="en-US" sz="1600" kern="1200" dirty="0">
              <a:solidFill>
                <a:schemeClr val="bg2">
                  <a:lumMod val="25000"/>
                </a:schemeClr>
              </a:solidFill>
              <a:latin typeface="+mn-lt"/>
              <a:cs typeface="Calibri" pitchFamily="34" charset="0"/>
            </a:rPr>
            <a:t>T system in cardiac muscle is located at the Z lines of the sarcomeres </a:t>
          </a:r>
          <a:endParaRPr lang="en-US" sz="1600" kern="1200" baseline="0" dirty="0">
            <a:latin typeface="+mn-lt"/>
          </a:endParaRPr>
        </a:p>
        <a:p>
          <a:pPr marL="0" lvl="0" indent="0" algn="ctr" defTabSz="711200">
            <a:lnSpc>
              <a:spcPct val="90000"/>
            </a:lnSpc>
            <a:spcBef>
              <a:spcPct val="0"/>
            </a:spcBef>
            <a:spcAft>
              <a:spcPct val="35000"/>
            </a:spcAft>
            <a:buNone/>
          </a:pPr>
          <a:r>
            <a:rPr lang="en-US" sz="1600" kern="1200" baseline="0" dirty="0">
              <a:latin typeface="+mn-lt"/>
            </a:rPr>
            <a:t> </a:t>
          </a:r>
        </a:p>
        <a:p>
          <a:pPr marL="0" lvl="0" indent="0" algn="ctr" defTabSz="711200">
            <a:lnSpc>
              <a:spcPct val="90000"/>
            </a:lnSpc>
            <a:spcBef>
              <a:spcPct val="0"/>
            </a:spcBef>
            <a:spcAft>
              <a:spcPct val="35000"/>
            </a:spcAft>
            <a:buNone/>
          </a:pPr>
          <a:r>
            <a:rPr lang="en-GB" altLang="en-US" sz="1600" kern="1200" dirty="0">
              <a:solidFill>
                <a:schemeClr val="bg2">
                  <a:lumMod val="25000"/>
                </a:schemeClr>
              </a:solidFill>
              <a:latin typeface="+mn-lt"/>
              <a:cs typeface="Calibri" pitchFamily="34" charset="0"/>
            </a:rPr>
            <a:t>The sarcoplasmic reticulum makes complexes with the transverse tubular membrane at </a:t>
          </a:r>
          <a:r>
            <a:rPr lang="en-GB" altLang="en-US" sz="1600" u="sng" kern="1200" dirty="0">
              <a:solidFill>
                <a:schemeClr val="bg2">
                  <a:lumMod val="25000"/>
                </a:schemeClr>
              </a:solidFill>
              <a:latin typeface="+mn-lt"/>
              <a:cs typeface="Calibri" pitchFamily="34" charset="0"/>
            </a:rPr>
            <a:t>dyad</a:t>
          </a:r>
          <a:r>
            <a:rPr lang="en-GB" altLang="en-US" sz="1600" kern="1200" baseline="0" dirty="0">
              <a:solidFill>
                <a:schemeClr val="bg2">
                  <a:lumMod val="25000"/>
                </a:schemeClr>
              </a:solidFill>
              <a:latin typeface="+mn-lt"/>
              <a:cs typeface="Calibri" pitchFamily="34" charset="0"/>
            </a:rPr>
            <a:t> junction </a:t>
          </a:r>
        </a:p>
        <a:p>
          <a:pPr marL="0" lvl="0" indent="0" algn="ctr" defTabSz="711200">
            <a:lnSpc>
              <a:spcPct val="90000"/>
            </a:lnSpc>
            <a:spcBef>
              <a:spcPct val="0"/>
            </a:spcBef>
            <a:spcAft>
              <a:spcPct val="35000"/>
            </a:spcAft>
            <a:buNone/>
          </a:pPr>
          <a:endParaRPr lang="en-US" sz="1600" kern="1200" dirty="0">
            <a:latin typeface="+mn-lt"/>
          </a:endParaRPr>
        </a:p>
      </dsp:txBody>
      <dsp:txXfrm>
        <a:off x="5464" y="1127941"/>
        <a:ext cx="3140630" cy="2339348"/>
      </dsp:txXfrm>
    </dsp:sp>
    <dsp:sp modelId="{853117FA-1EFE-0946-AC00-E64DC05F0638}">
      <dsp:nvSpPr>
        <dsp:cNvPr id="0" name=""/>
        <dsp:cNvSpPr/>
      </dsp:nvSpPr>
      <dsp:spPr>
        <a:xfrm>
          <a:off x="3140630" y="1127356"/>
          <a:ext cx="3140630" cy="2339348"/>
        </a:xfrm>
        <a:prstGeom prst="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Skeletal Muscle</a:t>
          </a:r>
        </a:p>
        <a:p>
          <a:pPr marL="0" lvl="0" indent="0" algn="ctr" defTabSz="711200">
            <a:lnSpc>
              <a:spcPct val="90000"/>
            </a:lnSpc>
            <a:spcBef>
              <a:spcPct val="0"/>
            </a:spcBef>
            <a:spcAft>
              <a:spcPct val="35000"/>
            </a:spcAft>
            <a:buNone/>
          </a:pPr>
          <a:r>
            <a:rPr lang="en-US" sz="1600" kern="1200" dirty="0">
              <a:solidFill>
                <a:schemeClr val="bg2">
                  <a:lumMod val="25000"/>
                </a:schemeClr>
              </a:solidFill>
              <a:latin typeface="+mn-lt"/>
              <a:cs typeface="Calibri" pitchFamily="34" charset="0"/>
            </a:rPr>
            <a:t>T system in skeletal muscle is located at the</a:t>
          </a:r>
          <a:r>
            <a:rPr lang="en-US" sz="1600" kern="1200" baseline="0" dirty="0">
              <a:solidFill>
                <a:schemeClr val="bg2">
                  <a:lumMod val="25000"/>
                </a:schemeClr>
              </a:solidFill>
              <a:latin typeface="+mn-lt"/>
              <a:cs typeface="Calibri" pitchFamily="34" charset="0"/>
            </a:rPr>
            <a:t> </a:t>
          </a:r>
          <a:r>
            <a:rPr lang="en-US" sz="1600" kern="1200" dirty="0">
              <a:solidFill>
                <a:schemeClr val="bg2">
                  <a:lumMod val="25000"/>
                </a:schemeClr>
              </a:solidFill>
              <a:latin typeface="+mn-lt"/>
              <a:cs typeface="Calibri" pitchFamily="34" charset="0"/>
            </a:rPr>
            <a:t>A–I junction</a:t>
          </a:r>
        </a:p>
        <a:p>
          <a:pPr marL="0" lvl="0" indent="0" algn="ctr" defTabSz="711200">
            <a:lnSpc>
              <a:spcPct val="90000"/>
            </a:lnSpc>
            <a:spcBef>
              <a:spcPct val="0"/>
            </a:spcBef>
            <a:spcAft>
              <a:spcPct val="35000"/>
            </a:spcAft>
            <a:buNone/>
          </a:pPr>
          <a:r>
            <a:rPr lang="en-GB" altLang="en-US" sz="1600" kern="1200" dirty="0">
              <a:solidFill>
                <a:schemeClr val="bg2">
                  <a:lumMod val="25000"/>
                </a:schemeClr>
              </a:solidFill>
              <a:latin typeface="+mn-lt"/>
              <a:cs typeface="Calibri" pitchFamily="34" charset="0"/>
            </a:rPr>
            <a:t>The sarcoplasmic reticulum makes complexes with the transverse tubular membrane at </a:t>
          </a:r>
          <a:r>
            <a:rPr lang="en-GB" altLang="en-US" sz="1600" u="sng" kern="1200" dirty="0">
              <a:solidFill>
                <a:schemeClr val="bg2">
                  <a:lumMod val="25000"/>
                </a:schemeClr>
              </a:solidFill>
              <a:latin typeface="+mn-lt"/>
              <a:cs typeface="Calibri" pitchFamily="34" charset="0"/>
            </a:rPr>
            <a:t>triad</a:t>
          </a:r>
          <a:r>
            <a:rPr lang="en-GB" altLang="en-US" sz="1600" kern="1200" dirty="0">
              <a:solidFill>
                <a:schemeClr val="bg2">
                  <a:lumMod val="25000"/>
                </a:schemeClr>
              </a:solidFill>
              <a:latin typeface="+mn-lt"/>
              <a:cs typeface="Calibri" pitchFamily="34" charset="0"/>
            </a:rPr>
            <a:t> junctions. </a:t>
          </a:r>
          <a:endParaRPr lang="en-US" sz="1600" kern="1200" dirty="0">
            <a:latin typeface="+mn-lt"/>
          </a:endParaRPr>
        </a:p>
      </dsp:txBody>
      <dsp:txXfrm>
        <a:off x="3140630" y="1127356"/>
        <a:ext cx="3140630" cy="2339348"/>
      </dsp:txXfrm>
    </dsp:sp>
    <dsp:sp modelId="{39DF5303-61E0-2E4A-827A-E81B478FE542}">
      <dsp:nvSpPr>
        <dsp:cNvPr id="0" name=""/>
        <dsp:cNvSpPr/>
      </dsp:nvSpPr>
      <dsp:spPr>
        <a:xfrm>
          <a:off x="0" y="3453324"/>
          <a:ext cx="6281261" cy="25992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19859-BDF4-46B2-B204-0C2B168F4D1F}">
      <dsp:nvSpPr>
        <dsp:cNvPr id="0" name=""/>
        <dsp:cNvSpPr/>
      </dsp:nvSpPr>
      <dsp:spPr>
        <a:xfrm>
          <a:off x="416537" y="9240"/>
          <a:ext cx="1541101" cy="924660"/>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Action Potential spreads along the T-tubules </a:t>
          </a:r>
          <a:endParaRPr lang="en-US" sz="900" kern="1200" dirty="0"/>
        </a:p>
      </dsp:txBody>
      <dsp:txXfrm>
        <a:off x="443619" y="36322"/>
        <a:ext cx="1486937" cy="870496"/>
      </dsp:txXfrm>
    </dsp:sp>
    <dsp:sp modelId="{E572C0F4-2B70-4BF7-B7E5-08F526683619}">
      <dsp:nvSpPr>
        <dsp:cNvPr id="0" name=""/>
        <dsp:cNvSpPr/>
      </dsp:nvSpPr>
      <dsp:spPr>
        <a:xfrm rot="51">
          <a:off x="2032075" y="280487"/>
          <a:ext cx="179324" cy="382193"/>
        </a:xfrm>
        <a:prstGeom prst="rightArrow">
          <a:avLst>
            <a:gd name="adj1" fmla="val 60000"/>
            <a:gd name="adj2" fmla="val 50000"/>
          </a:avLst>
        </a:prstGeom>
        <a:gradFill rotWithShape="0">
          <a:gsLst>
            <a:gs pos="0">
              <a:schemeClr val="accent2">
                <a:tint val="60000"/>
                <a:hueOff val="0"/>
                <a:satOff val="0"/>
                <a:lumOff val="0"/>
                <a:alphaOff val="0"/>
                <a:tint val="45000"/>
                <a:satMod val="200000"/>
              </a:schemeClr>
            </a:gs>
            <a:gs pos="30000">
              <a:schemeClr val="accent2">
                <a:tint val="60000"/>
                <a:hueOff val="0"/>
                <a:satOff val="0"/>
                <a:lumOff val="0"/>
                <a:alphaOff val="0"/>
                <a:tint val="61000"/>
                <a:satMod val="200000"/>
              </a:schemeClr>
            </a:gs>
            <a:gs pos="45000">
              <a:schemeClr val="accent2">
                <a:tint val="60000"/>
                <a:hueOff val="0"/>
                <a:satOff val="0"/>
                <a:lumOff val="0"/>
                <a:alphaOff val="0"/>
                <a:tint val="66000"/>
                <a:satMod val="200000"/>
              </a:schemeClr>
            </a:gs>
            <a:gs pos="55000">
              <a:schemeClr val="accent2">
                <a:tint val="60000"/>
                <a:hueOff val="0"/>
                <a:satOff val="0"/>
                <a:lumOff val="0"/>
                <a:alphaOff val="0"/>
                <a:tint val="66000"/>
                <a:satMod val="200000"/>
              </a:schemeClr>
            </a:gs>
            <a:gs pos="73000">
              <a:schemeClr val="accent2">
                <a:tint val="60000"/>
                <a:hueOff val="0"/>
                <a:satOff val="0"/>
                <a:lumOff val="0"/>
                <a:alphaOff val="0"/>
                <a:tint val="61000"/>
                <a:satMod val="200000"/>
              </a:schemeClr>
            </a:gs>
            <a:gs pos="100000">
              <a:schemeClr val="accent2">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32075" y="356926"/>
        <a:ext cx="125527" cy="229315"/>
      </dsp:txXfrm>
    </dsp:sp>
    <dsp:sp modelId="{9AB8F50C-EC8E-483D-98D4-422E2426261C}">
      <dsp:nvSpPr>
        <dsp:cNvPr id="0" name=""/>
        <dsp:cNvSpPr/>
      </dsp:nvSpPr>
      <dsp:spPr>
        <a:xfrm>
          <a:off x="2295987" y="9267"/>
          <a:ext cx="1541101" cy="924660"/>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1. Release of calcium ions from sarcoplasmic reticulum into the sarcoplasm 2. Large quantity of extra calcium ions diffuses into the sarcoplasm from the T tubules </a:t>
          </a:r>
        </a:p>
      </dsp:txBody>
      <dsp:txXfrm>
        <a:off x="2323069" y="36349"/>
        <a:ext cx="1486937" cy="870496"/>
      </dsp:txXfrm>
    </dsp:sp>
    <dsp:sp modelId="{285135DA-D37C-464D-8EF6-F7BD2E4DAE5E}">
      <dsp:nvSpPr>
        <dsp:cNvPr id="0" name=""/>
        <dsp:cNvSpPr/>
      </dsp:nvSpPr>
      <dsp:spPr>
        <a:xfrm>
          <a:off x="3997576" y="280501"/>
          <a:ext cx="147680" cy="382193"/>
        </a:xfrm>
        <a:prstGeom prst="rightArrow">
          <a:avLst>
            <a:gd name="adj1" fmla="val 60000"/>
            <a:gd name="adj2" fmla="val 50000"/>
          </a:avLst>
        </a:prstGeom>
        <a:gradFill rotWithShape="0">
          <a:gsLst>
            <a:gs pos="0">
              <a:schemeClr val="accent2">
                <a:tint val="60000"/>
                <a:hueOff val="0"/>
                <a:satOff val="0"/>
                <a:lumOff val="0"/>
                <a:alphaOff val="0"/>
                <a:tint val="45000"/>
                <a:satMod val="200000"/>
              </a:schemeClr>
            </a:gs>
            <a:gs pos="30000">
              <a:schemeClr val="accent2">
                <a:tint val="60000"/>
                <a:hueOff val="0"/>
                <a:satOff val="0"/>
                <a:lumOff val="0"/>
                <a:alphaOff val="0"/>
                <a:tint val="61000"/>
                <a:satMod val="200000"/>
              </a:schemeClr>
            </a:gs>
            <a:gs pos="45000">
              <a:schemeClr val="accent2">
                <a:tint val="60000"/>
                <a:hueOff val="0"/>
                <a:satOff val="0"/>
                <a:lumOff val="0"/>
                <a:alphaOff val="0"/>
                <a:tint val="66000"/>
                <a:satMod val="200000"/>
              </a:schemeClr>
            </a:gs>
            <a:gs pos="55000">
              <a:schemeClr val="accent2">
                <a:tint val="60000"/>
                <a:hueOff val="0"/>
                <a:satOff val="0"/>
                <a:lumOff val="0"/>
                <a:alphaOff val="0"/>
                <a:tint val="66000"/>
                <a:satMod val="200000"/>
              </a:schemeClr>
            </a:gs>
            <a:gs pos="73000">
              <a:schemeClr val="accent2">
                <a:tint val="60000"/>
                <a:hueOff val="0"/>
                <a:satOff val="0"/>
                <a:lumOff val="0"/>
                <a:alphaOff val="0"/>
                <a:tint val="61000"/>
                <a:satMod val="200000"/>
              </a:schemeClr>
            </a:gs>
            <a:gs pos="100000">
              <a:schemeClr val="accent2">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97576" y="356940"/>
        <a:ext cx="103376" cy="229315"/>
      </dsp:txXfrm>
    </dsp:sp>
    <dsp:sp modelId="{1FD985A4-6B33-45A9-9EC2-6EFAFE7FAF11}">
      <dsp:nvSpPr>
        <dsp:cNvPr id="0" name=""/>
        <dsp:cNvSpPr/>
      </dsp:nvSpPr>
      <dsp:spPr>
        <a:xfrm>
          <a:off x="4320239" y="9267"/>
          <a:ext cx="1541101" cy="924660"/>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Calcium ions diffuse into the myofibrils </a:t>
          </a:r>
          <a:endParaRPr lang="en-US" sz="900" kern="1200" dirty="0"/>
        </a:p>
      </dsp:txBody>
      <dsp:txXfrm>
        <a:off x="4347321" y="36349"/>
        <a:ext cx="1486937" cy="870496"/>
      </dsp:txXfrm>
    </dsp:sp>
    <dsp:sp modelId="{CDBD6AA7-173F-4168-A2F4-23E4B1C90D31}">
      <dsp:nvSpPr>
        <dsp:cNvPr id="0" name=""/>
        <dsp:cNvSpPr/>
      </dsp:nvSpPr>
      <dsp:spPr>
        <a:xfrm rot="6444404">
          <a:off x="4680917" y="1041805"/>
          <a:ext cx="342393" cy="382193"/>
        </a:xfrm>
        <a:prstGeom prst="rightArrow">
          <a:avLst>
            <a:gd name="adj1" fmla="val 60000"/>
            <a:gd name="adj2" fmla="val 50000"/>
          </a:avLst>
        </a:prstGeom>
        <a:gradFill rotWithShape="0">
          <a:gsLst>
            <a:gs pos="0">
              <a:schemeClr val="accent2">
                <a:tint val="60000"/>
                <a:hueOff val="0"/>
                <a:satOff val="0"/>
                <a:lumOff val="0"/>
                <a:alphaOff val="0"/>
                <a:tint val="45000"/>
                <a:satMod val="200000"/>
              </a:schemeClr>
            </a:gs>
            <a:gs pos="30000">
              <a:schemeClr val="accent2">
                <a:tint val="60000"/>
                <a:hueOff val="0"/>
                <a:satOff val="0"/>
                <a:lumOff val="0"/>
                <a:alphaOff val="0"/>
                <a:tint val="61000"/>
                <a:satMod val="200000"/>
              </a:schemeClr>
            </a:gs>
            <a:gs pos="45000">
              <a:schemeClr val="accent2">
                <a:tint val="60000"/>
                <a:hueOff val="0"/>
                <a:satOff val="0"/>
                <a:lumOff val="0"/>
                <a:alphaOff val="0"/>
                <a:tint val="66000"/>
                <a:satMod val="200000"/>
              </a:schemeClr>
            </a:gs>
            <a:gs pos="55000">
              <a:schemeClr val="accent2">
                <a:tint val="60000"/>
                <a:hueOff val="0"/>
                <a:satOff val="0"/>
                <a:lumOff val="0"/>
                <a:alphaOff val="0"/>
                <a:tint val="66000"/>
                <a:satMod val="200000"/>
              </a:schemeClr>
            </a:gs>
            <a:gs pos="73000">
              <a:schemeClr val="accent2">
                <a:tint val="60000"/>
                <a:hueOff val="0"/>
                <a:satOff val="0"/>
                <a:lumOff val="0"/>
                <a:alphaOff val="0"/>
                <a:tint val="61000"/>
                <a:satMod val="200000"/>
              </a:schemeClr>
            </a:gs>
            <a:gs pos="100000">
              <a:schemeClr val="accent2">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4752820" y="1064057"/>
        <a:ext cx="229315" cy="239675"/>
      </dsp:txXfrm>
    </dsp:sp>
    <dsp:sp modelId="{AC3EC0C5-3621-4AC9-BE81-C682AC6933C6}">
      <dsp:nvSpPr>
        <dsp:cNvPr id="0" name=""/>
        <dsp:cNvSpPr/>
      </dsp:nvSpPr>
      <dsp:spPr>
        <a:xfrm>
          <a:off x="3353938" y="1550369"/>
          <a:ext cx="2507402" cy="924660"/>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Ca2+ binds to troponin causing sliding of actin and myosin filaments</a:t>
          </a:r>
        </a:p>
      </dsp:txBody>
      <dsp:txXfrm>
        <a:off x="3381020" y="1577451"/>
        <a:ext cx="2453238" cy="870496"/>
      </dsp:txXfrm>
    </dsp:sp>
    <dsp:sp modelId="{2926A878-205D-46B8-A843-B566A638631F}">
      <dsp:nvSpPr>
        <dsp:cNvPr id="0" name=""/>
        <dsp:cNvSpPr/>
      </dsp:nvSpPr>
      <dsp:spPr>
        <a:xfrm rot="10800000">
          <a:off x="2432120" y="1821603"/>
          <a:ext cx="651417" cy="382193"/>
        </a:xfrm>
        <a:prstGeom prst="rightArrow">
          <a:avLst>
            <a:gd name="adj1" fmla="val 60000"/>
            <a:gd name="adj2" fmla="val 50000"/>
          </a:avLst>
        </a:prstGeom>
        <a:gradFill rotWithShape="0">
          <a:gsLst>
            <a:gs pos="0">
              <a:schemeClr val="accent2">
                <a:tint val="60000"/>
                <a:hueOff val="0"/>
                <a:satOff val="0"/>
                <a:lumOff val="0"/>
                <a:alphaOff val="0"/>
                <a:tint val="45000"/>
                <a:satMod val="200000"/>
              </a:schemeClr>
            </a:gs>
            <a:gs pos="30000">
              <a:schemeClr val="accent2">
                <a:tint val="60000"/>
                <a:hueOff val="0"/>
                <a:satOff val="0"/>
                <a:lumOff val="0"/>
                <a:alphaOff val="0"/>
                <a:tint val="61000"/>
                <a:satMod val="200000"/>
              </a:schemeClr>
            </a:gs>
            <a:gs pos="45000">
              <a:schemeClr val="accent2">
                <a:tint val="60000"/>
                <a:hueOff val="0"/>
                <a:satOff val="0"/>
                <a:lumOff val="0"/>
                <a:alphaOff val="0"/>
                <a:tint val="66000"/>
                <a:satMod val="200000"/>
              </a:schemeClr>
            </a:gs>
            <a:gs pos="55000">
              <a:schemeClr val="accent2">
                <a:tint val="60000"/>
                <a:hueOff val="0"/>
                <a:satOff val="0"/>
                <a:lumOff val="0"/>
                <a:alphaOff val="0"/>
                <a:tint val="66000"/>
                <a:satMod val="200000"/>
              </a:schemeClr>
            </a:gs>
            <a:gs pos="73000">
              <a:schemeClr val="accent2">
                <a:tint val="60000"/>
                <a:hueOff val="0"/>
                <a:satOff val="0"/>
                <a:lumOff val="0"/>
                <a:alphaOff val="0"/>
                <a:tint val="61000"/>
                <a:satMod val="200000"/>
              </a:schemeClr>
            </a:gs>
            <a:gs pos="100000">
              <a:schemeClr val="accent2">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546778" y="1898042"/>
        <a:ext cx="536759" cy="229315"/>
      </dsp:txXfrm>
    </dsp:sp>
    <dsp:sp modelId="{FB6C2549-0012-402F-A8BD-6BDDD2D3BA1C}">
      <dsp:nvSpPr>
        <dsp:cNvPr id="0" name=""/>
        <dsp:cNvSpPr/>
      </dsp:nvSpPr>
      <dsp:spPr>
        <a:xfrm>
          <a:off x="583747" y="1550369"/>
          <a:ext cx="1541101" cy="924660"/>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Contraction of cardiac muscle </a:t>
          </a:r>
          <a:endParaRPr lang="en-US" sz="900" kern="1200" dirty="0"/>
        </a:p>
      </dsp:txBody>
      <dsp:txXfrm>
        <a:off x="610829" y="1577451"/>
        <a:ext cx="1486937" cy="87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36C78-96C8-4A44-B485-F1B6132E1D22}">
      <dsp:nvSpPr>
        <dsp:cNvPr id="0" name=""/>
        <dsp:cNvSpPr/>
      </dsp:nvSpPr>
      <dsp:spPr>
        <a:xfrm>
          <a:off x="1306669" y="1072804"/>
          <a:ext cx="91440" cy="233188"/>
        </a:xfrm>
        <a:custGeom>
          <a:avLst/>
          <a:gdLst/>
          <a:ahLst/>
          <a:cxnLst/>
          <a:rect l="0" t="0" r="0" b="0"/>
          <a:pathLst>
            <a:path>
              <a:moveTo>
                <a:pt x="47983" y="0"/>
              </a:moveTo>
              <a:lnTo>
                <a:pt x="47983" y="133694"/>
              </a:lnTo>
              <a:lnTo>
                <a:pt x="45720" y="133694"/>
              </a:lnTo>
              <a:lnTo>
                <a:pt x="45720" y="233188"/>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5794" y="1186281"/>
        <a:ext cx="13189" cy="6234"/>
      </dsp:txXfrm>
    </dsp:sp>
    <dsp:sp modelId="{E807ED9F-DE85-2644-8091-AFAD6A6BE2A7}">
      <dsp:nvSpPr>
        <dsp:cNvPr id="0" name=""/>
        <dsp:cNvSpPr/>
      </dsp:nvSpPr>
      <dsp:spPr>
        <a:xfrm>
          <a:off x="129604" y="49668"/>
          <a:ext cx="2450096" cy="102493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dirty="0">
              <a:effectLst/>
              <a:cs typeface="Calibri" pitchFamily="34" charset="0"/>
            </a:rPr>
            <a:t>In the relaxed state, myosin binding sites on actin molecules are covered by tropomyosin.</a:t>
          </a:r>
          <a:endParaRPr lang="en-US" sz="1300" kern="1200" dirty="0"/>
        </a:p>
      </dsp:txBody>
      <dsp:txXfrm>
        <a:off x="129604" y="49668"/>
        <a:ext cx="2450096" cy="1024935"/>
      </dsp:txXfrm>
    </dsp:sp>
    <dsp:sp modelId="{650A943D-7BB2-A04B-99C9-C0AA44EBFA2D}">
      <dsp:nvSpPr>
        <dsp:cNvPr id="0" name=""/>
        <dsp:cNvSpPr/>
      </dsp:nvSpPr>
      <dsp:spPr>
        <a:xfrm>
          <a:off x="1306669" y="2223616"/>
          <a:ext cx="91440" cy="229989"/>
        </a:xfrm>
        <a:custGeom>
          <a:avLst/>
          <a:gdLst/>
          <a:ahLst/>
          <a:cxnLst/>
          <a:rect l="0" t="0" r="0" b="0"/>
          <a:pathLst>
            <a:path>
              <a:moveTo>
                <a:pt x="45720" y="0"/>
              </a:moveTo>
              <a:lnTo>
                <a:pt x="45720" y="132094"/>
              </a:lnTo>
              <a:lnTo>
                <a:pt x="46424" y="132094"/>
              </a:lnTo>
              <a:lnTo>
                <a:pt x="46424" y="229989"/>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1345874" y="2335494"/>
        <a:ext cx="13029" cy="6234"/>
      </dsp:txXfrm>
    </dsp:sp>
    <dsp:sp modelId="{E0BFB485-80E7-3148-8BED-1CCB18EC7C8C}">
      <dsp:nvSpPr>
        <dsp:cNvPr id="0" name=""/>
        <dsp:cNvSpPr/>
      </dsp:nvSpPr>
      <dsp:spPr>
        <a:xfrm>
          <a:off x="165600" y="1338392"/>
          <a:ext cx="2373578" cy="8870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dirty="0">
              <a:effectLst/>
              <a:cs typeface="Calibri" pitchFamily="34" charset="0"/>
            </a:rPr>
            <a:t>Excitation rises calcium level.</a:t>
          </a:r>
          <a:endParaRPr lang="en-US" sz="1300" kern="1200" dirty="0"/>
        </a:p>
      </dsp:txBody>
      <dsp:txXfrm>
        <a:off x="165600" y="1338392"/>
        <a:ext cx="2373578" cy="887024"/>
      </dsp:txXfrm>
    </dsp:sp>
    <dsp:sp modelId="{66FC995B-14CC-B641-B4AA-EC1D4B9758BA}">
      <dsp:nvSpPr>
        <dsp:cNvPr id="0" name=""/>
        <dsp:cNvSpPr/>
      </dsp:nvSpPr>
      <dsp:spPr>
        <a:xfrm>
          <a:off x="1307374" y="3409481"/>
          <a:ext cx="91440" cy="263990"/>
        </a:xfrm>
        <a:custGeom>
          <a:avLst/>
          <a:gdLst/>
          <a:ahLst/>
          <a:cxnLst/>
          <a:rect l="0" t="0" r="0" b="0"/>
          <a:pathLst>
            <a:path>
              <a:moveTo>
                <a:pt x="45720" y="0"/>
              </a:moveTo>
              <a:lnTo>
                <a:pt x="45720" y="149095"/>
              </a:lnTo>
              <a:lnTo>
                <a:pt x="47887" y="149095"/>
              </a:lnTo>
              <a:lnTo>
                <a:pt x="47887" y="26399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5729" y="3538360"/>
        <a:ext cx="14729" cy="6234"/>
      </dsp:txXfrm>
    </dsp:sp>
    <dsp:sp modelId="{A8B5C86A-B5CC-DF41-8BE4-A126AAC05EB4}">
      <dsp:nvSpPr>
        <dsp:cNvPr id="0" name=""/>
        <dsp:cNvSpPr/>
      </dsp:nvSpPr>
      <dsp:spPr>
        <a:xfrm>
          <a:off x="258056" y="2486006"/>
          <a:ext cx="2190076" cy="9252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dirty="0">
              <a:effectLst/>
              <a:cs typeface="Calibri" pitchFamily="34" charset="0"/>
            </a:rPr>
            <a:t>Ca</a:t>
          </a:r>
          <a:r>
            <a:rPr lang="en-US" sz="1300" b="1" i="0" kern="1200" baseline="30000" dirty="0">
              <a:effectLst/>
              <a:cs typeface="Calibri" pitchFamily="34" charset="0"/>
            </a:rPr>
            <a:t>2+</a:t>
          </a:r>
          <a:r>
            <a:rPr lang="en-US" sz="1300" b="1" i="0" kern="1200" dirty="0">
              <a:effectLst/>
              <a:cs typeface="Calibri" pitchFamily="34" charset="0"/>
            </a:rPr>
            <a:t> binds to troponin C.</a:t>
          </a:r>
          <a:endParaRPr lang="en-US" sz="1300" kern="1200" dirty="0"/>
        </a:p>
      </dsp:txBody>
      <dsp:txXfrm>
        <a:off x="258056" y="2486006"/>
        <a:ext cx="2190076" cy="925275"/>
      </dsp:txXfrm>
    </dsp:sp>
    <dsp:sp modelId="{F6D9F059-1551-574A-AFF9-87FAEDD89B8C}">
      <dsp:nvSpPr>
        <dsp:cNvPr id="0" name=""/>
        <dsp:cNvSpPr/>
      </dsp:nvSpPr>
      <dsp:spPr>
        <a:xfrm>
          <a:off x="2708723" y="4215457"/>
          <a:ext cx="444975" cy="91440"/>
        </a:xfrm>
        <a:custGeom>
          <a:avLst/>
          <a:gdLst/>
          <a:ahLst/>
          <a:cxnLst/>
          <a:rect l="0" t="0" r="0" b="0"/>
          <a:pathLst>
            <a:path>
              <a:moveTo>
                <a:pt x="0" y="45720"/>
              </a:moveTo>
              <a:lnTo>
                <a:pt x="239587" y="45720"/>
              </a:lnTo>
              <a:lnTo>
                <a:pt x="239587" y="49246"/>
              </a:lnTo>
              <a:lnTo>
                <a:pt x="444975" y="49246"/>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9322" y="4258060"/>
        <a:ext cx="23779" cy="6234"/>
      </dsp:txXfrm>
    </dsp:sp>
    <dsp:sp modelId="{F1157562-0C36-654B-82EA-7D7A0E76ED2A}">
      <dsp:nvSpPr>
        <dsp:cNvPr id="0" name=""/>
        <dsp:cNvSpPr/>
      </dsp:nvSpPr>
      <dsp:spPr>
        <a:xfrm>
          <a:off x="0" y="3705872"/>
          <a:ext cx="2710523" cy="111061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dirty="0">
              <a:effectLst/>
              <a:cs typeface="Calibri" pitchFamily="34" charset="0"/>
            </a:rPr>
            <a:t>Ca-troponin C complex interacts with tropomyosin </a:t>
          </a:r>
          <a:r>
            <a:rPr lang="en-US" sz="1300" b="1" kern="1200" dirty="0">
              <a:cs typeface="Calibri"/>
            </a:rPr>
            <a:t>→ </a:t>
          </a:r>
          <a:r>
            <a:rPr lang="en-US" sz="1300" b="1" i="0" kern="1200" dirty="0">
              <a:effectLst/>
              <a:cs typeface="Calibri" pitchFamily="34" charset="0"/>
            </a:rPr>
            <a:t>uncovering the myosin binding sites on actin molecules.</a:t>
          </a:r>
          <a:endParaRPr lang="en-US" sz="1300" kern="1200" dirty="0"/>
        </a:p>
      </dsp:txBody>
      <dsp:txXfrm>
        <a:off x="0" y="3705872"/>
        <a:ext cx="2710523" cy="1110610"/>
      </dsp:txXfrm>
    </dsp:sp>
    <dsp:sp modelId="{0F3A2A4A-94BE-264D-9B4C-3A83E7A72DED}">
      <dsp:nvSpPr>
        <dsp:cNvPr id="0" name=""/>
        <dsp:cNvSpPr/>
      </dsp:nvSpPr>
      <dsp:spPr>
        <a:xfrm>
          <a:off x="3186099" y="3725995"/>
          <a:ext cx="2298876" cy="10774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effectLst/>
              <a:cs typeface="Calibri" pitchFamily="34" charset="0"/>
            </a:rPr>
            <a:t>Myosin head binds to actin.</a:t>
          </a:r>
          <a:endParaRPr lang="en-US" sz="1300" kern="1200"/>
        </a:p>
      </dsp:txBody>
      <dsp:txXfrm>
        <a:off x="3186099" y="3725995"/>
        <a:ext cx="2298876" cy="10774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791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80447-8B40-412F-B022-511818C4AE96}" type="slidenum">
              <a:rPr lang="ar-SA"/>
              <a:pPr/>
              <a:t>6</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111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80447-8B40-412F-B022-511818C4AE96}" type="slidenum">
              <a:rPr lang="ar-SA"/>
              <a:pPr/>
              <a:t>7</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41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35A7B-1487-4295-A04E-59DD8ACD413F}" type="slidenum">
              <a:rPr lang="ar-SA"/>
              <a:pPr/>
              <a:t>8</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330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14</a:t>
            </a:fld>
            <a:endParaRPr lang="en-US" dirty="0"/>
          </a:p>
        </p:txBody>
      </p:sp>
    </p:spTree>
    <p:extLst>
      <p:ext uri="{BB962C8B-B14F-4D97-AF65-F5344CB8AC3E}">
        <p14:creationId xmlns:p14="http://schemas.microsoft.com/office/powerpoint/2010/main" val="90231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21</a:t>
            </a:fld>
            <a:endParaRPr lang="en-US" dirty="0"/>
          </a:p>
        </p:txBody>
      </p:sp>
    </p:spTree>
    <p:extLst>
      <p:ext uri="{BB962C8B-B14F-4D97-AF65-F5344CB8AC3E}">
        <p14:creationId xmlns:p14="http://schemas.microsoft.com/office/powerpoint/2010/main" val="84469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3/21/2017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3/21/2017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3/21/2017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3/21/2017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3/21/2017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3/21/2017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3/21/2017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3/21/2017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3/21/2017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3/21/2017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3/21/2017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3/21/2017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B64C08D0-C879-E542-9840-0F6E69837A08}" type="datetime1">
              <a:rPr lang="en-US" smtClean="0">
                <a:solidFill>
                  <a:srgbClr val="464653"/>
                </a:solidFill>
              </a:rPr>
              <a:pPr/>
              <a:t>3/21/2017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6"/>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22" name="Rectangle 21"/>
          <p:cNvSpPr/>
          <p:nvPr/>
        </p:nvSpPr>
        <p:spPr>
          <a:xfrm>
            <a:off x="1206186" y="3648076"/>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78296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3BA271-7C91-0F42-B575-889E4E727B6B}" type="datetime1">
              <a:rPr lang="en-US" smtClean="0">
                <a:solidFill>
                  <a:srgbClr val="464653"/>
                </a:solidFill>
              </a:rPr>
              <a:pPr/>
              <a:t>3/21/2017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7430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304BCB9B-6111-1045-8A36-2175857502F2}" type="datetime1">
              <a:rPr lang="en-US" smtClean="0">
                <a:solidFill>
                  <a:srgbClr val="DDE9EC"/>
                </a:solidFill>
              </a:rPr>
              <a:pPr/>
              <a:t>3/21/2017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605624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13354A-F598-8C43-A15D-71696AE83706}" type="datetime1">
              <a:rPr lang="en-US" smtClean="0">
                <a:solidFill>
                  <a:srgbClr val="464653"/>
                </a:solidFill>
              </a:rPr>
              <a:pPr/>
              <a:t>3/21/2017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9180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2" y="1285876"/>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8"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BBF658-80C4-9A42-A041-EB2B7C915F46}" type="datetime1">
              <a:rPr lang="en-US" smtClean="0">
                <a:solidFill>
                  <a:srgbClr val="464653"/>
                </a:solidFill>
              </a:rPr>
              <a:pPr/>
              <a:t>3/21/2017</a:t>
            </a:fld>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1598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83213F-2A2B-764D-8F59-FF56106E2352}" type="datetime1">
              <a:rPr lang="en-US" smtClean="0">
                <a:solidFill>
                  <a:srgbClr val="464653"/>
                </a:solidFill>
              </a:rPr>
              <a:pPr/>
              <a:t>3/21/2017</a:t>
            </a:fld>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370619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9EB47-8CA1-E241-81AA-BF211BB8BE87}" type="datetime1">
              <a:rPr lang="en-US" smtClean="0">
                <a:solidFill>
                  <a:srgbClr val="464653"/>
                </a:solidFill>
              </a:rPr>
              <a:pPr/>
              <a:t>3/21/2017</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233400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3/21/2017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04"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977D374-6B60-964C-B2F4-E549F7578D1B}" type="datetime1">
              <a:rPr lang="en-US" smtClean="0">
                <a:solidFill>
                  <a:srgbClr val="464653"/>
                </a:solidFill>
              </a:rPr>
              <a:pPr/>
              <a:t>3/21/2017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Straight Connector 9"/>
          <p:cNvSpPr>
            <a:spLocks noChangeShapeType="1"/>
          </p:cNvSpPr>
          <p:nvPr/>
        </p:nvSpPr>
        <p:spPr bwMode="auto">
          <a:xfrm rot="5400000">
            <a:off x="5217888" y="3324226"/>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6600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CDD941-76A5-A241-B447-A1CE159A0342}" type="datetime1">
              <a:rPr lang="en-US" smtClean="0">
                <a:solidFill>
                  <a:srgbClr val="DDE9EC"/>
                </a:solidFill>
              </a:rPr>
              <a:pPr/>
              <a:t>3/21/2017</a:t>
            </a:fld>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white"/>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1145326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6149EB-A92E-3D45-BAC7-704E8D6C2960}" type="datetime1">
              <a:rPr lang="en-US" smtClean="0">
                <a:solidFill>
                  <a:srgbClr val="464653"/>
                </a:solidFill>
              </a:rPr>
              <a:pPr/>
              <a:t>3/21/2017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05139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4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136425-5021-AF43-A9FA-4749525A765C}" type="datetime1">
              <a:rPr lang="en-US" smtClean="0">
                <a:solidFill>
                  <a:srgbClr val="464653"/>
                </a:solidFill>
              </a:rPr>
              <a:pPr/>
              <a:t>3/21/2017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8" name="Isosceles Triangle 7"/>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Tree>
    <p:extLst>
      <p:ext uri="{BB962C8B-B14F-4D97-AF65-F5344CB8AC3E}">
        <p14:creationId xmlns:p14="http://schemas.microsoft.com/office/powerpoint/2010/main" val="281926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3/21/2017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3/21/2017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3/21/2017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3/21/2017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3/21/2017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1"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363"/>
            <a:fld id="{BC094056-4694-C042-A24C-056DE5DC516C}" type="datetime1">
              <a:rPr lang="en-US" smtClean="0">
                <a:solidFill>
                  <a:srgbClr val="464653"/>
                </a:solidFill>
              </a:rPr>
              <a:pPr defTabSz="914363"/>
              <a:t>3/21/2017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363"/>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363"/>
            <a:fld id="{4929A69E-7D8F-4515-9605-0315ABD4F316}" type="slidenum">
              <a:rPr lang="en-US" smtClean="0">
                <a:solidFill>
                  <a:srgbClr val="464653"/>
                </a:solidFill>
              </a:rPr>
              <a:pPr defTabSz="914363"/>
              <a:t>‹#›</a:t>
            </a:fld>
            <a:endParaRPr lang="en-US" dirty="0">
              <a:solidFill>
                <a:srgbClr val="464653"/>
              </a:solidFill>
            </a:endParaRPr>
          </a:p>
        </p:txBody>
      </p:sp>
      <p:sp>
        <p:nvSpPr>
          <p:cNvPr id="28" name="Straight Connector 2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Isosceles Triangle 9"/>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62889243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7Q9BrNfIpQ" TargetMode="External"/><Relationship Id="rId2" Type="http://schemas.openxmlformats.org/officeDocument/2006/relationships/image" Target="../media/image20.tmp"/><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tmp"/><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5.gif"/><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7.png"/><Relationship Id="rId7" Type="http://schemas.openxmlformats.org/officeDocument/2006/relationships/diagramQuickStyle" Target="../diagrams/quickStyle5.xml"/><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diagramLayout" Target="../diagrams/layout5.xml"/><Relationship Id="rId11" Type="http://schemas.openxmlformats.org/officeDocument/2006/relationships/image" Target="../media/image30.png"/><Relationship Id="rId5" Type="http://schemas.openxmlformats.org/officeDocument/2006/relationships/diagramData" Target="../diagrams/data5.xml"/><Relationship Id="rId10" Type="http://schemas.openxmlformats.org/officeDocument/2006/relationships/image" Target="../media/image29.jpg"/><Relationship Id="rId4" Type="http://schemas.openxmlformats.org/officeDocument/2006/relationships/image" Target="../media/image28.png"/><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onlineexambuilder.com/contractile-mechanisms-in-cardiac-muscle/exam-136425"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8" y="1916835"/>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Contractile Mechanisms in Cardiac Muscle </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1</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324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121854"/>
            <a:ext cx="11461628" cy="990600"/>
          </a:xfrm>
        </p:spPr>
        <p:txBody>
          <a:bodyPr>
            <a:noAutofit/>
          </a:bodyPr>
          <a:lstStyle/>
          <a:p>
            <a:pPr defTabSz="1015898"/>
            <a:r>
              <a:rPr lang="en-US" dirty="0"/>
              <a:t>Ultrastructure of myocyte (the contractile, working cell) </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10</a:t>
            </a:fld>
            <a:endParaRPr lang="en-US" dirty="0">
              <a:solidFill>
                <a:srgbClr val="464653"/>
              </a:solidFill>
            </a:endParaRPr>
          </a:p>
        </p:txBody>
      </p:sp>
      <p:sp>
        <p:nvSpPr>
          <p:cNvPr id="4" name="Content Placeholder 3"/>
          <p:cNvSpPr>
            <a:spLocks noGrp="1"/>
          </p:cNvSpPr>
          <p:nvPr>
            <p:ph sz="quarter" idx="1"/>
          </p:nvPr>
        </p:nvSpPr>
        <p:spPr>
          <a:xfrm>
            <a:off x="621804" y="3546729"/>
            <a:ext cx="5456735" cy="2474559"/>
          </a:xfrm>
          <a:noFill/>
          <a:ln>
            <a:noFill/>
          </a:ln>
        </p:spPr>
        <p:txBody>
          <a:bodyPr>
            <a:noAutofit/>
          </a:bodyPr>
          <a:lstStyle/>
          <a:p>
            <a:pPr algn="just">
              <a:spcBef>
                <a:spcPts val="667"/>
              </a:spcBef>
              <a:buFont typeface="Wingdings" charset="2"/>
              <a:buChar char="Ø"/>
            </a:pPr>
            <a:r>
              <a:rPr lang="en-US" sz="1800" dirty="0"/>
              <a:t>Thus, each fiber is separated from its neighboring fibers by its sarcolemma (laterally) and by the  intercalated disks (end-to-end).</a:t>
            </a:r>
          </a:p>
          <a:p>
            <a:pPr algn="just">
              <a:buFont typeface="Wingdings" charset="2"/>
              <a:buChar char="Ø"/>
              <a:defRPr/>
            </a:pPr>
            <a:r>
              <a:rPr lang="en-US" sz="1800" dirty="0">
                <a:solidFill>
                  <a:srgbClr val="DDE9EC">
                    <a:lumMod val="50000"/>
                  </a:srgbClr>
                </a:solidFill>
              </a:rPr>
              <a:t>Cardiac muscle cell contains large amounts of mitochondria to provide continuous ATP for the cell.</a:t>
            </a:r>
          </a:p>
          <a:p>
            <a:pPr algn="just">
              <a:buFont typeface="Wingdings" charset="2"/>
              <a:buChar char="Ø"/>
              <a:defRPr/>
            </a:pPr>
            <a:r>
              <a:rPr lang="en-US" sz="1800" dirty="0">
                <a:solidFill>
                  <a:srgbClr val="DDE9EC">
                    <a:lumMod val="50000"/>
                  </a:srgbClr>
                </a:solidFill>
              </a:rPr>
              <a:t>Cardiac muscle has a rich capillary supply: about </a:t>
            </a:r>
            <a:r>
              <a:rPr lang="en-US" sz="1800" dirty="0">
                <a:solidFill>
                  <a:schemeClr val="accent4">
                    <a:lumMod val="75000"/>
                  </a:schemeClr>
                </a:solidFill>
              </a:rPr>
              <a:t>1</a:t>
            </a:r>
            <a:r>
              <a:rPr lang="en-US" sz="1800" dirty="0">
                <a:solidFill>
                  <a:srgbClr val="DDE9EC">
                    <a:lumMod val="50000"/>
                  </a:srgbClr>
                </a:solidFill>
              </a:rPr>
              <a:t> capillary per fiber.</a:t>
            </a:r>
            <a:endParaRPr lang="en-US" altLang="en-US" sz="1800" dirty="0">
              <a:solidFill>
                <a:srgbClr val="DDE9EC">
                  <a:lumMod val="50000"/>
                </a:srgbClr>
              </a:solidFill>
            </a:endParaRPr>
          </a:p>
          <a:p>
            <a:pPr algn="just">
              <a:spcBef>
                <a:spcPts val="667"/>
              </a:spcBef>
              <a:buFont typeface="Wingdings" charset="2"/>
              <a:buChar char="Ø"/>
            </a:pPr>
            <a:endParaRPr lang="en-US" sz="1800" dirty="0"/>
          </a:p>
        </p:txBody>
      </p:sp>
      <p:pic>
        <p:nvPicPr>
          <p:cNvPr id="24" name="Content Placeholder 4"/>
          <p:cNvPicPr>
            <a:picLocks noChangeAspect="1"/>
          </p:cNvPicPr>
          <p:nvPr/>
        </p:nvPicPr>
        <p:blipFill>
          <a:blip r:embed="rId2"/>
          <a:stretch>
            <a:fillRect/>
          </a:stretch>
        </p:blipFill>
        <p:spPr>
          <a:xfrm>
            <a:off x="7183822" y="3918056"/>
            <a:ext cx="4439689" cy="1815200"/>
          </a:xfrm>
          <a:prstGeom prst="rect">
            <a:avLst/>
          </a:prstGeom>
        </p:spPr>
      </p:pic>
      <p:sp>
        <p:nvSpPr>
          <p:cNvPr id="25" name="Text Box 3"/>
          <p:cNvSpPr txBox="1">
            <a:spLocks noChangeArrowheads="1"/>
          </p:cNvSpPr>
          <p:nvPr/>
        </p:nvSpPr>
        <p:spPr bwMode="auto">
          <a:xfrm>
            <a:off x="6786388" y="3733390"/>
            <a:ext cx="1435008" cy="369332"/>
          </a:xfrm>
          <a:prstGeom prst="rect">
            <a:avLst/>
          </a:prstGeom>
          <a:solidFill>
            <a:schemeClr val="accent2"/>
          </a:solidFill>
          <a:ln/>
          <a:extLst/>
        </p:spPr>
        <p:style>
          <a:lnRef idx="3">
            <a:schemeClr val="lt1"/>
          </a:lnRef>
          <a:fillRef idx="1">
            <a:schemeClr val="accent1"/>
          </a:fillRef>
          <a:effectRef idx="1">
            <a:schemeClr val="accent1"/>
          </a:effectRef>
          <a:fontRef idx="minor">
            <a:schemeClr val="lt1"/>
          </a:fontRef>
        </p:style>
        <p:txBody>
          <a:bodyPr wrap="none">
            <a:spAutoFit/>
          </a:bodyPr>
          <a:lstStyle/>
          <a:p>
            <a:r>
              <a:rPr lang="en-US" altLang="en-US" sz="1800" dirty="0">
                <a:ln w="0"/>
                <a:effectLst>
                  <a:outerShdw blurRad="38100" dist="19050" dir="2700000" algn="tl" rotWithShape="0">
                    <a:schemeClr val="dk1">
                      <a:alpha val="40000"/>
                    </a:schemeClr>
                  </a:outerShdw>
                </a:effectLst>
              </a:rPr>
              <a:t>Mitochondria</a:t>
            </a:r>
          </a:p>
        </p:txBody>
      </p:sp>
      <p:sp>
        <p:nvSpPr>
          <p:cNvPr id="26" name="Text Box 5"/>
          <p:cNvSpPr txBox="1">
            <a:spLocks noChangeArrowheads="1"/>
          </p:cNvSpPr>
          <p:nvPr/>
        </p:nvSpPr>
        <p:spPr bwMode="auto">
          <a:xfrm>
            <a:off x="8436522" y="3492855"/>
            <a:ext cx="967144" cy="338554"/>
          </a:xfrm>
          <a:prstGeom prst="rect">
            <a:avLst/>
          </a:prstGeom>
          <a:solidFill>
            <a:schemeClr val="accent2"/>
          </a:solidFill>
          <a:ln/>
          <a:extLst/>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1600" dirty="0">
                <a:ln w="0"/>
                <a:effectLst>
                  <a:outerShdw blurRad="38100" dist="19050" dir="2700000" algn="tl" rotWithShape="0">
                    <a:schemeClr val="dk1">
                      <a:alpha val="40000"/>
                    </a:schemeClr>
                  </a:outerShdw>
                </a:effectLst>
              </a:rPr>
              <a:t>T-tubule</a:t>
            </a:r>
          </a:p>
        </p:txBody>
      </p:sp>
      <p:cxnSp>
        <p:nvCxnSpPr>
          <p:cNvPr id="27" name="Straight Arrow Connector 26"/>
          <p:cNvCxnSpPr/>
          <p:nvPr/>
        </p:nvCxnSpPr>
        <p:spPr>
          <a:xfrm flipH="1">
            <a:off x="8931083" y="3837508"/>
            <a:ext cx="72210" cy="6858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4"/>
          <p:cNvSpPr txBox="1">
            <a:spLocks noChangeArrowheads="1"/>
          </p:cNvSpPr>
          <p:nvPr/>
        </p:nvSpPr>
        <p:spPr bwMode="auto">
          <a:xfrm>
            <a:off x="9841940" y="3548448"/>
            <a:ext cx="1653073" cy="369332"/>
          </a:xfrm>
          <a:prstGeom prst="rect">
            <a:avLst/>
          </a:prstGeom>
          <a:solidFill>
            <a:schemeClr val="accent2"/>
          </a:solidFill>
          <a:ln/>
          <a:extLst/>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en-US" sz="1800" dirty="0">
                <a:ln w="0"/>
                <a:effectLst>
                  <a:outerShdw blurRad="38100" dist="19050" dir="2700000" algn="tl" rotWithShape="0">
                    <a:schemeClr val="dk1">
                      <a:alpha val="40000"/>
                    </a:schemeClr>
                  </a:outerShdw>
                </a:effectLst>
              </a:rPr>
              <a:t>Sarcolemma</a:t>
            </a:r>
          </a:p>
        </p:txBody>
      </p:sp>
      <p:sp>
        <p:nvSpPr>
          <p:cNvPr id="29" name="Text Box 6"/>
          <p:cNvSpPr txBox="1">
            <a:spLocks noChangeArrowheads="1"/>
          </p:cNvSpPr>
          <p:nvPr/>
        </p:nvSpPr>
        <p:spPr bwMode="auto">
          <a:xfrm>
            <a:off x="11189854" y="4640990"/>
            <a:ext cx="433657" cy="338554"/>
          </a:xfrm>
          <a:prstGeom prst="rect">
            <a:avLst/>
          </a:prstGeom>
          <a:solidFill>
            <a:schemeClr val="accent2"/>
          </a:solidFill>
          <a:ln>
            <a:headEnd/>
            <a:tailEnd/>
          </a:ln>
          <a:extLst/>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en-US" sz="1600" dirty="0">
                <a:ln w="0"/>
                <a:effectLst>
                  <a:outerShdw blurRad="38100" dist="19050" dir="2700000" algn="tl" rotWithShape="0">
                    <a:schemeClr val="dk1">
                      <a:alpha val="40000"/>
                    </a:schemeClr>
                  </a:outerShdw>
                </a:effectLst>
              </a:rPr>
              <a:t>SR</a:t>
            </a:r>
          </a:p>
        </p:txBody>
      </p:sp>
      <p:sp>
        <p:nvSpPr>
          <p:cNvPr id="30" name="Text Box 7"/>
          <p:cNvSpPr txBox="1">
            <a:spLocks noChangeArrowheads="1"/>
          </p:cNvSpPr>
          <p:nvPr/>
        </p:nvSpPr>
        <p:spPr bwMode="auto">
          <a:xfrm>
            <a:off x="6382444" y="4825656"/>
            <a:ext cx="953917" cy="369332"/>
          </a:xfrm>
          <a:prstGeom prst="rect">
            <a:avLst/>
          </a:prstGeom>
          <a:solidFill>
            <a:schemeClr val="accent2"/>
          </a:solidFill>
          <a:ln/>
          <a:extLst/>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en-US" sz="1800" dirty="0">
                <a:ln w="0"/>
                <a:effectLst>
                  <a:outerShdw blurRad="38100" dist="19050" dir="2700000" algn="tl" rotWithShape="0">
                    <a:schemeClr val="dk1">
                      <a:alpha val="40000"/>
                    </a:schemeClr>
                  </a:outerShdw>
                </a:effectLst>
              </a:rPr>
              <a:t>Fibrils</a:t>
            </a:r>
          </a:p>
        </p:txBody>
      </p:sp>
      <p:sp>
        <p:nvSpPr>
          <p:cNvPr id="5" name="Rectangle 4"/>
          <p:cNvSpPr/>
          <p:nvPr/>
        </p:nvSpPr>
        <p:spPr>
          <a:xfrm>
            <a:off x="1198511" y="6369720"/>
            <a:ext cx="10744987" cy="307777"/>
          </a:xfrm>
          <a:prstGeom prst="rect">
            <a:avLst/>
          </a:prstGeom>
        </p:spPr>
        <p:txBody>
          <a:bodyPr wrap="square">
            <a:spAutoFit/>
          </a:bodyPr>
          <a:lstStyle/>
          <a:p>
            <a:r>
              <a:rPr lang="en-US" sz="1400">
                <a:solidFill>
                  <a:schemeClr val="bg1">
                    <a:lumMod val="65000"/>
                  </a:schemeClr>
                </a:solidFill>
              </a:rPr>
              <a:t>NOTE: unlike Skeletal muscles , the cardiac muscle fiber DOES NOT mean muscle cell , the cardiac fiber consists of several cardiac muscle cells</a:t>
            </a:r>
            <a:endParaRPr lang="en-US" sz="1400" dirty="0">
              <a:solidFill>
                <a:schemeClr val="bg1">
                  <a:lumMod val="65000"/>
                </a:schemeClr>
              </a:solidFill>
            </a:endParaRPr>
          </a:p>
        </p:txBody>
      </p:sp>
      <p:sp>
        <p:nvSpPr>
          <p:cNvPr id="8" name="Rectangle 7"/>
          <p:cNvSpPr/>
          <p:nvPr/>
        </p:nvSpPr>
        <p:spPr>
          <a:xfrm>
            <a:off x="621804" y="1719851"/>
            <a:ext cx="10973832" cy="1567096"/>
          </a:xfrm>
          <a:prstGeom prst="rect">
            <a:avLst/>
          </a:prstGeom>
        </p:spPr>
        <p:txBody>
          <a:bodyPr wrap="square">
            <a:spAutoFit/>
          </a:bodyPr>
          <a:lstStyle/>
          <a:p>
            <a:pPr marL="304770" indent="-304770" algn="just">
              <a:spcBef>
                <a:spcPts val="667"/>
              </a:spcBef>
              <a:buClr>
                <a:schemeClr val="accent1"/>
              </a:buClr>
              <a:buFont typeface="Wingdings" charset="2"/>
              <a:buChar char="Ø"/>
            </a:pPr>
            <a:r>
              <a:rPr lang="en-US" sz="1800" dirty="0"/>
              <a:t>The cardiac muscle cells (fibers; </a:t>
            </a:r>
            <a:r>
              <a:rPr lang="en-US" sz="1800" dirty="0" err="1"/>
              <a:t>myocytes</a:t>
            </a:r>
            <a:r>
              <a:rPr lang="en-US" sz="1800" dirty="0"/>
              <a:t>) branch and interdigitate, but each is a complete unit surrounded by a cell (plasma) membrane (sarcolemma).</a:t>
            </a:r>
            <a:endParaRPr lang="en-US" sz="1800" dirty="0">
              <a:solidFill>
                <a:schemeClr val="bg1">
                  <a:lumMod val="75000"/>
                </a:schemeClr>
              </a:solidFill>
            </a:endParaRPr>
          </a:p>
          <a:p>
            <a:pPr marL="304770" indent="-304770" algn="just">
              <a:spcBef>
                <a:spcPts val="667"/>
              </a:spcBef>
              <a:buClr>
                <a:schemeClr val="accent1"/>
              </a:buClr>
              <a:buFont typeface="Wingdings" charset="2"/>
              <a:buChar char="Ø"/>
            </a:pPr>
            <a:r>
              <a:rPr lang="en-US" sz="1800" dirty="0"/>
              <a:t>Where the end of one muscle fiber abuts </a:t>
            </a:r>
            <a:r>
              <a:rPr lang="en-US" sz="1800" dirty="0">
                <a:solidFill>
                  <a:schemeClr val="bg1">
                    <a:lumMod val="75000"/>
                  </a:schemeClr>
                </a:solidFill>
              </a:rPr>
              <a:t>(adjoin) </a:t>
            </a:r>
            <a:r>
              <a:rPr lang="en-US" sz="1800" dirty="0"/>
              <a:t>on another, the membranes of both fibers parallel each other through an extensive series of folds. These areas are called intercalated disks (intercalated discs: cell membranes, separate individual cardiac muscle cells from one another).</a:t>
            </a:r>
          </a:p>
        </p:txBody>
      </p:sp>
    </p:spTree>
    <p:extLst>
      <p:ext uri="{BB962C8B-B14F-4D97-AF65-F5344CB8AC3E}">
        <p14:creationId xmlns:p14="http://schemas.microsoft.com/office/powerpoint/2010/main" val="192519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58" y="944964"/>
            <a:ext cx="10969943" cy="990600"/>
          </a:xfrm>
        </p:spPr>
        <p:txBody>
          <a:bodyPr>
            <a:normAutofit fontScale="90000"/>
          </a:bodyPr>
          <a:lstStyle/>
          <a:p>
            <a:r>
              <a:rPr lang="en-US" sz="3600" dirty="0"/>
              <a:t>Mechanical Coupling and Electrical Coupling</a:t>
            </a:r>
            <a:br>
              <a:rPr lang="en-US" dirty="0"/>
            </a:b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11</a:t>
            </a:fld>
            <a:endParaRPr lang="en-US" dirty="0">
              <a:solidFill>
                <a:srgbClr val="464653"/>
              </a:solidFill>
            </a:endParaRPr>
          </a:p>
        </p:txBody>
      </p:sp>
      <p:sp>
        <p:nvSpPr>
          <p:cNvPr id="6" name="Content Placeholder 3"/>
          <p:cNvSpPr txBox="1">
            <a:spLocks/>
          </p:cNvSpPr>
          <p:nvPr/>
        </p:nvSpPr>
        <p:spPr>
          <a:xfrm>
            <a:off x="549797" y="1416280"/>
            <a:ext cx="6552728" cy="2641847"/>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defTabSz="914400">
              <a:buNone/>
            </a:pPr>
            <a:r>
              <a:rPr lang="en-US" sz="2000" dirty="0">
                <a:solidFill>
                  <a:srgbClr val="FF0000"/>
                </a:solidFill>
              </a:rPr>
              <a:t>Gap junctions:  </a:t>
            </a:r>
            <a:r>
              <a:rPr lang="en-US" sz="2000" dirty="0"/>
              <a:t>are trans-membrane channel proteins, connecting the cytoplasm of the neighboring cardiac muscle cells. </a:t>
            </a:r>
          </a:p>
          <a:p>
            <a:pPr algn="just" defTabSz="914400"/>
            <a:r>
              <a:rPr lang="en-US" sz="2000" dirty="0"/>
              <a:t>They allow free diffusion of ions between neighboring cells. </a:t>
            </a:r>
          </a:p>
          <a:p>
            <a:pPr algn="just" defTabSz="914400"/>
            <a:r>
              <a:rPr lang="en-US" sz="2000" u="sng" dirty="0"/>
              <a:t>Action potentials</a:t>
            </a:r>
            <a:r>
              <a:rPr lang="en-US" sz="2000" dirty="0"/>
              <a:t> can also travel from one cardiac muscle cell to another. </a:t>
            </a:r>
          </a:p>
          <a:p>
            <a:pPr marL="0" indent="0" algn="just" defTabSz="914400">
              <a:buNone/>
            </a:pPr>
            <a:r>
              <a:rPr lang="en-US" sz="2000" dirty="0"/>
              <a:t>So intercalated discs allow  passage of </a:t>
            </a:r>
            <a:r>
              <a:rPr lang="en-US" sz="2000" u="sng" dirty="0"/>
              <a:t>current</a:t>
            </a:r>
            <a:r>
              <a:rPr lang="en-US" sz="2000" dirty="0"/>
              <a:t> through cells, this mechanism ensures electrical coupling of the cells.</a:t>
            </a:r>
          </a:p>
          <a:p>
            <a:pPr algn="just" defTabSz="914400"/>
            <a:endParaRPr lang="en-US" sz="2000" dirty="0"/>
          </a:p>
        </p:txBody>
      </p:sp>
      <p:pic>
        <p:nvPicPr>
          <p:cNvPr id="7" name="Picture 6"/>
          <p:cNvPicPr>
            <a:picLocks noChangeAspect="1"/>
          </p:cNvPicPr>
          <p:nvPr/>
        </p:nvPicPr>
        <p:blipFill>
          <a:blip r:embed="rId2"/>
          <a:stretch>
            <a:fillRect/>
          </a:stretch>
        </p:blipFill>
        <p:spPr>
          <a:xfrm>
            <a:off x="549796" y="4451580"/>
            <a:ext cx="6120679" cy="1616873"/>
          </a:xfrm>
          <a:prstGeom prst="rect">
            <a:avLst/>
          </a:prstGeom>
          <a:ln>
            <a:solidFill>
              <a:schemeClr val="tx2">
                <a:lumMod val="20000"/>
                <a:lumOff val="80000"/>
              </a:schemeClr>
            </a:solidFill>
          </a:ln>
        </p:spPr>
      </p:pic>
      <p:graphicFrame>
        <p:nvGraphicFramePr>
          <p:cNvPr id="8" name="Diagram 7"/>
          <p:cNvGraphicFramePr/>
          <p:nvPr>
            <p:extLst>
              <p:ext uri="{D42A27DB-BD31-4B8C-83A1-F6EECF244321}">
                <p14:modId xmlns:p14="http://schemas.microsoft.com/office/powerpoint/2010/main" val="805446263"/>
              </p:ext>
            </p:extLst>
          </p:nvPr>
        </p:nvGraphicFramePr>
        <p:xfrm>
          <a:off x="5514009" y="1338417"/>
          <a:ext cx="7920880" cy="501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76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4" y="168874"/>
            <a:ext cx="10969943" cy="990600"/>
          </a:xfrm>
        </p:spPr>
        <p:txBody>
          <a:bodyPr>
            <a:normAutofit/>
          </a:bodyPr>
          <a:lstStyle/>
          <a:p>
            <a:pPr defTabSz="1015898"/>
            <a:r>
              <a:rPr lang="en-US" dirty="0"/>
              <a:t>Cardiac Muscle is a Syncytium</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12</a:t>
            </a:fld>
            <a:endParaRPr lang="en-US" dirty="0">
              <a:solidFill>
                <a:srgbClr val="464653"/>
              </a:solidFill>
            </a:endParaRPr>
          </a:p>
        </p:txBody>
      </p:sp>
      <p:sp>
        <p:nvSpPr>
          <p:cNvPr id="4" name="Content Placeholder 3"/>
          <p:cNvSpPr>
            <a:spLocks noGrp="1"/>
          </p:cNvSpPr>
          <p:nvPr>
            <p:ph sz="quarter" idx="1"/>
          </p:nvPr>
        </p:nvSpPr>
        <p:spPr>
          <a:xfrm>
            <a:off x="550160" y="1366698"/>
            <a:ext cx="4643539" cy="4730080"/>
          </a:xfrm>
        </p:spPr>
        <p:txBody>
          <a:bodyPr>
            <a:normAutofit/>
          </a:bodyPr>
          <a:lstStyle/>
          <a:p>
            <a:pPr algn="just">
              <a:spcBef>
                <a:spcPts val="0"/>
              </a:spcBef>
              <a:defRPr/>
            </a:pPr>
            <a:r>
              <a:rPr lang="en-US" sz="1700" dirty="0">
                <a:solidFill>
                  <a:schemeClr val="tx1">
                    <a:lumMod val="75000"/>
                    <a:lumOff val="25000"/>
                  </a:schemeClr>
                </a:solidFill>
                <a:cs typeface="Calibri" pitchFamily="34" charset="0"/>
              </a:rPr>
              <a:t>Cardiac muscle functions as a </a:t>
            </a:r>
            <a:r>
              <a:rPr lang="en-US" sz="1700" dirty="0">
                <a:solidFill>
                  <a:srgbClr val="FF0000"/>
                </a:solidFill>
                <a:cs typeface="Calibri" pitchFamily="34" charset="0"/>
              </a:rPr>
              <a:t>syncytium</a:t>
            </a:r>
            <a:r>
              <a:rPr lang="en-US" sz="1700" dirty="0">
                <a:solidFill>
                  <a:schemeClr val="tx1">
                    <a:lumMod val="75000"/>
                    <a:lumOff val="25000"/>
                  </a:schemeClr>
                </a:solidFill>
                <a:cs typeface="Calibri" pitchFamily="34" charset="0"/>
              </a:rPr>
              <a:t>* as each muscle cell is electrically connected to its neighboring cells through the gap junctions.  </a:t>
            </a:r>
          </a:p>
          <a:p>
            <a:pPr marL="342900" indent="-342900" algn="just">
              <a:spcBef>
                <a:spcPts val="0"/>
              </a:spcBef>
              <a:buFont typeface="Wingdings" pitchFamily="2" charset="2"/>
              <a:buChar char="q"/>
              <a:defRPr/>
            </a:pPr>
            <a:endParaRPr lang="en-US" sz="1700" dirty="0">
              <a:solidFill>
                <a:schemeClr val="tx1">
                  <a:lumMod val="75000"/>
                  <a:lumOff val="25000"/>
                </a:schemeClr>
              </a:solidFill>
              <a:cs typeface="Calibri" pitchFamily="34" charset="0"/>
            </a:endParaRPr>
          </a:p>
          <a:p>
            <a:pPr algn="just"/>
            <a:r>
              <a:rPr lang="en-US" sz="1700" dirty="0">
                <a:solidFill>
                  <a:schemeClr val="tx1">
                    <a:lumMod val="75000"/>
                    <a:lumOff val="25000"/>
                  </a:schemeClr>
                </a:solidFill>
                <a:cs typeface="Calibri" pitchFamily="34" charset="0"/>
              </a:rPr>
              <a:t>Thus, stimulation of a single myocyte:</a:t>
            </a:r>
          </a:p>
          <a:p>
            <a:pPr marL="800100" lvl="1" indent="-342900" algn="just">
              <a:buFont typeface="Wingdings" panose="05000000000000000000" pitchFamily="2" charset="2"/>
              <a:buChar char="Ø"/>
            </a:pPr>
            <a:r>
              <a:rPr lang="en-US" sz="1700" dirty="0">
                <a:solidFill>
                  <a:schemeClr val="tx1">
                    <a:lumMod val="75000"/>
                    <a:lumOff val="25000"/>
                  </a:schemeClr>
                </a:solidFill>
                <a:cs typeface="Calibri" pitchFamily="34" charset="0"/>
                <a:sym typeface="Symbol"/>
              </a:rPr>
              <a:t></a:t>
            </a:r>
            <a:r>
              <a:rPr lang="en-US" sz="1700" dirty="0">
                <a:solidFill>
                  <a:schemeClr val="tx1">
                    <a:lumMod val="75000"/>
                    <a:lumOff val="25000"/>
                  </a:schemeClr>
                </a:solidFill>
                <a:cs typeface="Calibri" pitchFamily="34" charset="0"/>
              </a:rPr>
              <a:t> the action potential spreads from cell to cell through the gap junctions.</a:t>
            </a:r>
          </a:p>
          <a:p>
            <a:pPr marL="800100" lvl="1" indent="-342900" algn="just">
              <a:buFont typeface="Wingdings" panose="05000000000000000000" pitchFamily="2" charset="2"/>
              <a:buChar char="Ø"/>
            </a:pPr>
            <a:r>
              <a:rPr lang="en-US" sz="1700" dirty="0">
                <a:solidFill>
                  <a:schemeClr val="tx1">
                    <a:lumMod val="75000"/>
                    <a:lumOff val="25000"/>
                  </a:schemeClr>
                </a:solidFill>
                <a:cs typeface="Calibri" pitchFamily="34" charset="0"/>
                <a:sym typeface="Symbol"/>
              </a:rPr>
              <a:t></a:t>
            </a:r>
            <a:r>
              <a:rPr lang="en-US" sz="1700" dirty="0">
                <a:solidFill>
                  <a:schemeClr val="tx1">
                    <a:lumMod val="75000"/>
                    <a:lumOff val="25000"/>
                  </a:schemeClr>
                </a:solidFill>
                <a:cs typeface="Calibri" pitchFamily="34" charset="0"/>
              </a:rPr>
              <a:t>  synchronous** contraction of all the myocytes.</a:t>
            </a:r>
          </a:p>
          <a:p>
            <a:pPr marL="342900" indent="-342900" algn="just">
              <a:spcBef>
                <a:spcPts val="0"/>
              </a:spcBef>
              <a:buFont typeface="Wingdings" pitchFamily="2" charset="2"/>
              <a:buChar char="q"/>
              <a:defRPr/>
            </a:pPr>
            <a:endParaRPr lang="en-US" sz="1700" dirty="0">
              <a:solidFill>
                <a:schemeClr val="tx1">
                  <a:lumMod val="75000"/>
                  <a:lumOff val="25000"/>
                </a:schemeClr>
              </a:solidFill>
              <a:cs typeface="Calibri" pitchFamily="34" charset="0"/>
            </a:endParaRPr>
          </a:p>
          <a:p>
            <a:pPr algn="just">
              <a:spcBef>
                <a:spcPts val="0"/>
              </a:spcBef>
              <a:defRPr/>
            </a:pPr>
            <a:r>
              <a:rPr lang="en-US" sz="1700" dirty="0">
                <a:solidFill>
                  <a:schemeClr val="tx1">
                    <a:lumMod val="75000"/>
                    <a:lumOff val="25000"/>
                  </a:schemeClr>
                </a:solidFill>
                <a:cs typeface="Calibri" pitchFamily="34" charset="0"/>
              </a:rPr>
              <a:t>The atrial syncytium is separated from the ventricular syncytium by the fibrous  tissue surrounding the valvular openings (fibrous skeleton of the heart).</a:t>
            </a:r>
          </a:p>
          <a:p>
            <a:pPr marL="342900" indent="-342900" algn="just">
              <a:spcBef>
                <a:spcPts val="0"/>
              </a:spcBef>
              <a:buFont typeface="Wingdings" pitchFamily="2" charset="2"/>
              <a:buChar char="q"/>
              <a:defRPr/>
            </a:pPr>
            <a:endParaRPr lang="en-US" sz="1700" dirty="0">
              <a:solidFill>
                <a:schemeClr val="tx1">
                  <a:lumMod val="75000"/>
                  <a:lumOff val="25000"/>
                </a:schemeClr>
              </a:solidFill>
              <a:cs typeface="Calibri" pitchFamily="34" charset="0"/>
            </a:endParaRPr>
          </a:p>
          <a:p>
            <a:pPr marL="342900" indent="-342900" algn="just">
              <a:spcBef>
                <a:spcPts val="0"/>
              </a:spcBef>
              <a:buFont typeface="Wingdings" pitchFamily="2" charset="2"/>
              <a:buChar char="q"/>
              <a:defRPr/>
            </a:pPr>
            <a:endParaRPr lang="en-US" sz="1700" dirty="0">
              <a:solidFill>
                <a:schemeClr val="tx1">
                  <a:lumMod val="75000"/>
                  <a:lumOff val="25000"/>
                </a:schemeClr>
              </a:solidFill>
              <a:cs typeface="Calibri" pitchFamily="34" charset="0"/>
            </a:endParaRPr>
          </a:p>
          <a:p>
            <a:pPr marL="342900" indent="-342900" algn="just">
              <a:spcBef>
                <a:spcPts val="0"/>
              </a:spcBef>
              <a:buFont typeface="Wingdings" pitchFamily="2" charset="2"/>
              <a:buChar char="q"/>
              <a:defRPr/>
            </a:pPr>
            <a:endParaRPr lang="en-US" sz="1700" dirty="0">
              <a:solidFill>
                <a:schemeClr val="tx1">
                  <a:lumMod val="75000"/>
                  <a:lumOff val="25000"/>
                </a:schemeClr>
              </a:solidFill>
              <a:cs typeface="Calibri" pitchFamily="34" charset="0"/>
            </a:endParaRPr>
          </a:p>
          <a:p>
            <a:pPr marL="342900" indent="-342900" algn="just">
              <a:spcBef>
                <a:spcPts val="0"/>
              </a:spcBef>
              <a:buFont typeface="Wingdings" pitchFamily="2" charset="2"/>
              <a:buChar char="q"/>
              <a:defRPr/>
            </a:pPr>
            <a:endParaRPr lang="en-US" sz="1700" dirty="0">
              <a:solidFill>
                <a:schemeClr val="bg1">
                  <a:lumMod val="75000"/>
                </a:schemeClr>
              </a:solidFill>
              <a:cs typeface="Calibri" pitchFamily="34" charset="0"/>
            </a:endParaRPr>
          </a:p>
          <a:p>
            <a:pPr marL="0" indent="0" algn="just">
              <a:spcBef>
                <a:spcPts val="0"/>
              </a:spcBef>
              <a:buNone/>
              <a:defRPr/>
            </a:pPr>
            <a:endParaRPr lang="en-US" sz="1700" dirty="0">
              <a:solidFill>
                <a:schemeClr val="bg1">
                  <a:lumMod val="75000"/>
                </a:schemeClr>
              </a:solidFill>
              <a:cs typeface="Calibri" pitchFamily="34" charset="0"/>
            </a:endParaRPr>
          </a:p>
          <a:p>
            <a:pPr marL="0" indent="0" algn="just">
              <a:spcBef>
                <a:spcPts val="0"/>
              </a:spcBef>
              <a:buNone/>
              <a:defRPr/>
            </a:pPr>
            <a:endParaRPr lang="en-US" sz="1700" dirty="0">
              <a:solidFill>
                <a:schemeClr val="bg1">
                  <a:lumMod val="75000"/>
                </a:schemeClr>
              </a:solidFill>
              <a:cs typeface="Calibri" pitchFamily="34" charset="0"/>
            </a:endParaRPr>
          </a:p>
          <a:p>
            <a:pPr algn="just"/>
            <a:endParaRPr lang="en-US" sz="1700" dirty="0"/>
          </a:p>
          <a:p>
            <a:pPr algn="just"/>
            <a:endParaRPr lang="en-US" sz="1700" dirty="0"/>
          </a:p>
          <a:p>
            <a:pPr algn="just"/>
            <a:endParaRPr lang="en-US" sz="1700" dirty="0"/>
          </a:p>
        </p:txBody>
      </p:sp>
      <p:sp>
        <p:nvSpPr>
          <p:cNvPr id="6" name="TextBox 5"/>
          <p:cNvSpPr txBox="1"/>
          <p:nvPr/>
        </p:nvSpPr>
        <p:spPr>
          <a:xfrm>
            <a:off x="1125860" y="6304002"/>
            <a:ext cx="9649072" cy="523220"/>
          </a:xfrm>
          <a:prstGeom prst="rect">
            <a:avLst/>
          </a:prstGeom>
          <a:noFill/>
        </p:spPr>
        <p:txBody>
          <a:bodyPr wrap="square" rtlCol="0">
            <a:spAutoFit/>
          </a:bodyPr>
          <a:lstStyle/>
          <a:p>
            <a:pPr marL="274320" lvl="0" indent="-274320" defTabSz="914400">
              <a:buClr>
                <a:srgbClr val="727CA3"/>
              </a:buClr>
              <a:buSzPct val="76000"/>
              <a:buFont typeface="Arial" panose="020B0604020202020204" pitchFamily="34" charset="0"/>
              <a:buChar char="•"/>
              <a:defRPr/>
            </a:pPr>
            <a:r>
              <a:rPr lang="en-US" sz="1400" dirty="0">
                <a:solidFill>
                  <a:schemeClr val="bg1">
                    <a:lumMod val="65000"/>
                  </a:schemeClr>
                </a:solidFill>
                <a:cs typeface="Calibri" pitchFamily="34" charset="0"/>
              </a:rPr>
              <a:t>Syncytium*:</a:t>
            </a:r>
            <a:r>
              <a:rPr lang="en-US" sz="1400" dirty="0">
                <a:solidFill>
                  <a:schemeClr val="bg1">
                    <a:lumMod val="65000"/>
                  </a:schemeClr>
                </a:solidFill>
              </a:rPr>
              <a:t> a group of cells in which the cytoplasm of one cell is continuous with that of adjoining cells.</a:t>
            </a:r>
            <a:endParaRPr lang="en-US" sz="1400" dirty="0">
              <a:solidFill>
                <a:schemeClr val="bg1">
                  <a:lumMod val="65000"/>
                </a:schemeClr>
              </a:solidFill>
              <a:cs typeface="Calibri" pitchFamily="34" charset="0"/>
            </a:endParaRPr>
          </a:p>
          <a:p>
            <a:pPr marL="274320" lvl="0" indent="-274320" defTabSz="914400">
              <a:buClr>
                <a:srgbClr val="727CA3"/>
              </a:buClr>
              <a:buSzPct val="76000"/>
              <a:buFont typeface="Arial" panose="020B0604020202020204" pitchFamily="34" charset="0"/>
              <a:buChar char="•"/>
              <a:defRPr/>
            </a:pPr>
            <a:r>
              <a:rPr lang="en-US" sz="1400" dirty="0">
                <a:solidFill>
                  <a:schemeClr val="bg1">
                    <a:lumMod val="65000"/>
                  </a:schemeClr>
                </a:solidFill>
                <a:cs typeface="Calibri" pitchFamily="34" charset="0"/>
              </a:rPr>
              <a:t>Synchronous**:  </a:t>
            </a:r>
            <a:r>
              <a:rPr lang="en-US" sz="1400" dirty="0">
                <a:solidFill>
                  <a:schemeClr val="bg1">
                    <a:lumMod val="65000"/>
                  </a:schemeClr>
                </a:solidFill>
              </a:rPr>
              <a:t>existing or occurring at the same time.</a:t>
            </a:r>
          </a:p>
        </p:txBody>
      </p:sp>
      <p:sp>
        <p:nvSpPr>
          <p:cNvPr id="14" name="TextBox 13"/>
          <p:cNvSpPr txBox="1"/>
          <p:nvPr/>
        </p:nvSpPr>
        <p:spPr>
          <a:xfrm>
            <a:off x="557669" y="5435601"/>
            <a:ext cx="11225375" cy="630942"/>
          </a:xfrm>
          <a:prstGeom prst="rect">
            <a:avLst/>
          </a:prstGeom>
          <a:noFill/>
        </p:spPr>
        <p:txBody>
          <a:bodyPr wrap="square" rtlCol="0">
            <a:spAutoFit/>
          </a:bodyPr>
          <a:lstStyle/>
          <a:p>
            <a:pPr marL="274320" indent="-274320" algn="just">
              <a:spcBef>
                <a:spcPts val="600"/>
              </a:spcBef>
              <a:buClr>
                <a:schemeClr val="accent1"/>
              </a:buClr>
              <a:buSzPct val="76000"/>
              <a:buFont typeface="Wingdings" charset="2"/>
              <a:buChar char="Ø"/>
              <a:defRPr/>
            </a:pPr>
            <a:r>
              <a:rPr lang="en-GB" altLang="en-US" sz="1500" dirty="0">
                <a:solidFill>
                  <a:srgbClr val="DDE9EC">
                    <a:lumMod val="50000"/>
                  </a:srgbClr>
                </a:solidFill>
              </a:rPr>
              <a:t>Cardiac muscle cells (myocytes) typically resemble skeletal muscle in also having:    </a:t>
            </a:r>
          </a:p>
          <a:p>
            <a:pPr algn="just">
              <a:spcBef>
                <a:spcPts val="600"/>
              </a:spcBef>
              <a:buClr>
                <a:schemeClr val="accent1"/>
              </a:buClr>
              <a:buSzPct val="76000"/>
              <a:defRPr/>
            </a:pPr>
            <a:r>
              <a:rPr lang="en-GB" altLang="en-US" sz="1500" dirty="0">
                <a:solidFill>
                  <a:srgbClr val="DDE9EC">
                    <a:lumMod val="50000"/>
                  </a:srgbClr>
                </a:solidFill>
              </a:rPr>
              <a:t> (a) Myofibrils packed in the cytoplasm (sarcoplasm), (b) specialized transverse tubular and sarcoplasmic reticular membrane systems. </a:t>
            </a:r>
          </a:p>
        </p:txBody>
      </p:sp>
      <p:graphicFrame>
        <p:nvGraphicFramePr>
          <p:cNvPr id="16" name="Diagram 15"/>
          <p:cNvGraphicFramePr/>
          <p:nvPr>
            <p:extLst>
              <p:ext uri="{D42A27DB-BD31-4B8C-83A1-F6EECF244321}">
                <p14:modId xmlns:p14="http://schemas.microsoft.com/office/powerpoint/2010/main" val="1499536823"/>
              </p:ext>
            </p:extLst>
          </p:nvPr>
        </p:nvGraphicFramePr>
        <p:xfrm>
          <a:off x="5415313" y="1371932"/>
          <a:ext cx="6281261" cy="3713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33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8" y="202101"/>
            <a:ext cx="10969943" cy="990600"/>
          </a:xfrm>
        </p:spPr>
        <p:txBody>
          <a:bodyPr/>
          <a:lstStyle/>
          <a:p>
            <a:r>
              <a:rPr lang="en-US" dirty="0"/>
              <a:t>Action Potential in Cardiac Muscle</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13</a:t>
            </a:fld>
            <a:endParaRPr lang="en-US" dirty="0">
              <a:solidFill>
                <a:srgbClr val="464653"/>
              </a:solidFill>
            </a:endParaRPr>
          </a:p>
        </p:txBody>
      </p:sp>
      <p:sp>
        <p:nvSpPr>
          <p:cNvPr id="4" name="Content Placeholder 3"/>
          <p:cNvSpPr>
            <a:spLocks noGrp="1"/>
          </p:cNvSpPr>
          <p:nvPr>
            <p:ph sz="quarter" idx="1"/>
          </p:nvPr>
        </p:nvSpPr>
        <p:spPr>
          <a:xfrm>
            <a:off x="609447" y="1431701"/>
            <a:ext cx="10969943" cy="4937760"/>
          </a:xfrm>
        </p:spPr>
        <p:txBody>
          <a:bodyPr/>
          <a:lstStyle/>
          <a:p>
            <a:r>
              <a:rPr lang="en-US" sz="1800" dirty="0"/>
              <a:t>Resting membrane potential </a:t>
            </a:r>
            <a:r>
              <a:rPr lang="en-US" sz="1800" dirty="0">
                <a:solidFill>
                  <a:srgbClr val="FFC000"/>
                </a:solidFill>
              </a:rPr>
              <a:t>-90 mV </a:t>
            </a:r>
            <a:r>
              <a:rPr lang="en-US" sz="1800" dirty="0">
                <a:solidFill>
                  <a:schemeClr val="bg1">
                    <a:lumMod val="50000"/>
                  </a:schemeClr>
                </a:solidFill>
              </a:rPr>
              <a:t>(it is more negative inside the cell comparing to the ECF)</a:t>
            </a:r>
          </a:p>
          <a:p>
            <a:r>
              <a:rPr lang="en-US" sz="1800" dirty="0"/>
              <a:t>Duration of cardiac action potential is </a:t>
            </a:r>
            <a:r>
              <a:rPr lang="en-US" sz="1800" dirty="0">
                <a:solidFill>
                  <a:srgbClr val="FFC000"/>
                </a:solidFill>
              </a:rPr>
              <a:t>0.4 seconds</a:t>
            </a:r>
          </a:p>
        </p:txBody>
      </p:sp>
      <p:pic>
        <p:nvPicPr>
          <p:cNvPr id="5" name="Picture 5" descr="scan0001"/>
          <p:cNvPicPr>
            <a:picLocks noChangeAspect="1" noChangeArrowheads="1"/>
          </p:cNvPicPr>
          <p:nvPr/>
        </p:nvPicPr>
        <p:blipFill rotWithShape="1">
          <a:blip r:embed="rId2" cstate="print"/>
          <a:srcRect l="3327" t="4389" r="7146" b="967"/>
          <a:stretch/>
        </p:blipFill>
        <p:spPr bwMode="auto">
          <a:xfrm>
            <a:off x="7238933" y="2425204"/>
            <a:ext cx="4544111" cy="3596083"/>
          </a:xfrm>
          <a:prstGeom prst="rect">
            <a:avLst/>
          </a:prstGeom>
          <a:noFill/>
          <a:ln>
            <a:noFill/>
          </a:ln>
        </p:spPr>
      </p:pic>
      <p:graphicFrame>
        <p:nvGraphicFramePr>
          <p:cNvPr id="6" name="Group 68"/>
          <p:cNvGraphicFramePr>
            <a:graphicFrameLocks/>
          </p:cNvGraphicFramePr>
          <p:nvPr>
            <p:extLst>
              <p:ext uri="{D42A27DB-BD31-4B8C-83A1-F6EECF244321}">
                <p14:modId xmlns:p14="http://schemas.microsoft.com/office/powerpoint/2010/main" val="1765638372"/>
              </p:ext>
            </p:extLst>
          </p:nvPr>
        </p:nvGraphicFramePr>
        <p:xfrm>
          <a:off x="753407" y="2425205"/>
          <a:ext cx="6349060" cy="3593745"/>
        </p:xfrm>
        <a:graphic>
          <a:graphicData uri="http://schemas.openxmlformats.org/drawingml/2006/table">
            <a:tbl>
              <a:tblPr>
                <a:tableStyleId>{8A107856-5554-42FB-B03E-39F5DBC370BA}</a:tableStyleId>
              </a:tblPr>
              <a:tblGrid>
                <a:gridCol w="4092061">
                  <a:extLst>
                    <a:ext uri="{9D8B030D-6E8A-4147-A177-3AD203B41FA5}">
                      <a16:colId xmlns:a16="http://schemas.microsoft.com/office/drawing/2014/main" val="20000"/>
                    </a:ext>
                  </a:extLst>
                </a:gridCol>
                <a:gridCol w="2256999">
                  <a:extLst>
                    <a:ext uri="{9D8B030D-6E8A-4147-A177-3AD203B41FA5}">
                      <a16:colId xmlns:a16="http://schemas.microsoft.com/office/drawing/2014/main" val="20001"/>
                    </a:ext>
                  </a:extLst>
                </a:gridCol>
              </a:tblGrid>
              <a:tr h="6054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solidFill>
                          <a:effectLst/>
                        </a:rPr>
                        <a:t>Phases of cardiac Action Potential</a:t>
                      </a:r>
                      <a:endParaRPr kumimoji="0" lang="en-US" sz="1800" b="1" i="0" u="none" strike="noStrike" cap="none" normalizeH="0" baseline="0" dirty="0">
                        <a:ln>
                          <a:noFill/>
                        </a:ln>
                        <a:solidFill>
                          <a:schemeClr val="accent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solidFill>
                          <a:effectLst/>
                        </a:rPr>
                        <a:t>Ionic changes</a:t>
                      </a:r>
                      <a:endParaRPr kumimoji="0" lang="en-US" sz="1800" b="1" i="0" u="none" strike="noStrike" cap="none" normalizeH="0" baseline="0" dirty="0">
                        <a:ln>
                          <a:noFill/>
                        </a:ln>
                        <a:solidFill>
                          <a:schemeClr val="accent1"/>
                        </a:solidFill>
                        <a:effectLst/>
                        <a:latin typeface="+mn-lt"/>
                        <a:cs typeface="Arial" charset="0"/>
                      </a:endParaRPr>
                    </a:p>
                  </a:txBody>
                  <a:tcPr horzOverflow="overflow"/>
                </a:tc>
                <a:extLst>
                  <a:ext uri="{0D108BD9-81ED-4DB2-BD59-A6C34878D82A}">
                    <a16:rowId xmlns:a16="http://schemas.microsoft.com/office/drawing/2014/main" val="10000"/>
                  </a:ext>
                </a:extLst>
              </a:tr>
              <a:tr h="789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 Rapid depolarization (</a:t>
                      </a:r>
                      <a:r>
                        <a:rPr kumimoji="0" lang="en-US" sz="1800" u="none" strike="noStrike" cap="none" normalizeH="0" baseline="0" dirty="0">
                          <a:ln>
                            <a:noFill/>
                          </a:ln>
                          <a:solidFill>
                            <a:srgbClr val="FFC000"/>
                          </a:solidFill>
                          <a:effectLst/>
                        </a:rPr>
                        <a:t>+20 mV</a:t>
                      </a:r>
                      <a:r>
                        <a:rPr kumimoji="0" lang="en-US" sz="18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Fast sodium channels opens </a:t>
                      </a:r>
                      <a:r>
                        <a:rPr lang="en-US" dirty="0">
                          <a:solidFill>
                            <a:schemeClr val="tx1">
                              <a:lumMod val="75000"/>
                              <a:lumOff val="25000"/>
                            </a:schemeClr>
                          </a:solidFill>
                          <a:cs typeface="Calibri" pitchFamily="34" charset="0"/>
                          <a:sym typeface="Symbol"/>
                        </a:rPr>
                        <a:t></a:t>
                      </a:r>
                      <a:r>
                        <a:rPr lang="en-US" dirty="0">
                          <a:solidFill>
                            <a:schemeClr val="tx1">
                              <a:lumMod val="75000"/>
                              <a:lumOff val="25000"/>
                            </a:schemeClr>
                          </a:solidFill>
                          <a:cs typeface="Calibri" pitchFamily="34" charset="0"/>
                        </a:rPr>
                        <a:t> </a:t>
                      </a:r>
                      <a:r>
                        <a:rPr kumimoji="0" lang="en-US" sz="1800" u="none" strike="noStrike" cap="none" normalizeH="0" baseline="0" dirty="0">
                          <a:ln>
                            <a:noFill/>
                          </a:ln>
                          <a:effectLst/>
                        </a:rPr>
                        <a:t>Na</a:t>
                      </a:r>
                      <a:r>
                        <a:rPr kumimoji="0" lang="en-US" sz="1800" u="none" strike="noStrike" cap="none" normalizeH="0" baseline="30000" dirty="0">
                          <a:ln>
                            <a:noFill/>
                          </a:ln>
                          <a:effectLst/>
                        </a:rPr>
                        <a:t>+</a:t>
                      </a:r>
                      <a:r>
                        <a:rPr kumimoji="0" lang="en-US" sz="1800" u="none" strike="noStrike" cap="none" normalizeH="0" baseline="0" dirty="0">
                          <a:ln>
                            <a:noFill/>
                          </a:ln>
                          <a:effectLst/>
                        </a:rPr>
                        <a:t> influx</a:t>
                      </a:r>
                      <a:endParaRPr kumimoji="0" lang="en-US" sz="2000" b="1"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1"/>
                  </a:ext>
                </a:extLst>
              </a:tr>
              <a:tr h="3905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 Partial repolarization (</a:t>
                      </a:r>
                      <a:r>
                        <a:rPr kumimoji="0" lang="en-US" sz="1800" u="none" strike="noStrike" cap="none" normalizeH="0" baseline="0" dirty="0">
                          <a:ln>
                            <a:noFill/>
                          </a:ln>
                          <a:solidFill>
                            <a:srgbClr val="FFC000"/>
                          </a:solidFill>
                          <a:effectLst/>
                        </a:rPr>
                        <a:t>5-10mV</a:t>
                      </a:r>
                      <a:r>
                        <a:rPr kumimoji="0" lang="en-US" sz="18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Opening of K</a:t>
                      </a:r>
                      <a:r>
                        <a:rPr kumimoji="0" lang="en-US" sz="1800" u="none" strike="noStrike" cap="none" normalizeH="0" baseline="30000" dirty="0">
                          <a:ln>
                            <a:noFill/>
                          </a:ln>
                          <a:effectLst/>
                        </a:rPr>
                        <a:t>+</a:t>
                      </a:r>
                      <a:r>
                        <a:rPr kumimoji="0" lang="en-US" sz="1800" u="none" strike="noStrike" cap="none" normalizeH="0" baseline="0" dirty="0">
                          <a:ln>
                            <a:noFill/>
                          </a:ln>
                          <a:effectLst/>
                        </a:rPr>
                        <a:t> channels </a:t>
                      </a:r>
                      <a:r>
                        <a:rPr lang="en-US" dirty="0">
                          <a:solidFill>
                            <a:schemeClr val="tx1">
                              <a:lumMod val="75000"/>
                              <a:lumOff val="25000"/>
                            </a:schemeClr>
                          </a:solidFill>
                          <a:cs typeface="Calibri" pitchFamily="34" charset="0"/>
                          <a:sym typeface="Symbol"/>
                        </a:rPr>
                        <a:t></a:t>
                      </a:r>
                      <a:r>
                        <a:rPr lang="en-US" dirty="0">
                          <a:solidFill>
                            <a:schemeClr val="tx1">
                              <a:lumMod val="75000"/>
                              <a:lumOff val="25000"/>
                            </a:schemeClr>
                          </a:solidFill>
                          <a:cs typeface="Calibri" pitchFamily="34" charset="0"/>
                        </a:rPr>
                        <a:t> </a:t>
                      </a:r>
                      <a:r>
                        <a:rPr kumimoji="0" lang="en-US" sz="1800" u="none" strike="noStrike" cap="none" normalizeH="0" baseline="0" dirty="0">
                          <a:ln>
                            <a:noFill/>
                          </a:ln>
                          <a:effectLst/>
                        </a:rPr>
                        <a:t>K</a:t>
                      </a:r>
                      <a:r>
                        <a:rPr kumimoji="0" lang="en-US" sz="1800" u="none" strike="noStrike" cap="none" normalizeH="0" baseline="30000" dirty="0">
                          <a:ln>
                            <a:noFill/>
                          </a:ln>
                          <a:effectLst/>
                        </a:rPr>
                        <a:t>+</a:t>
                      </a:r>
                      <a:r>
                        <a:rPr kumimoji="0" lang="en-US" sz="1800" u="none" strike="noStrike" cap="none" normalizeH="0" baseline="0" dirty="0">
                          <a:ln>
                            <a:noFill/>
                          </a:ln>
                          <a:effectLst/>
                        </a:rPr>
                        <a:t> out</a:t>
                      </a:r>
                      <a:endParaRPr kumimoji="0" lang="en-US" sz="2000" b="1"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2"/>
                  </a:ext>
                </a:extLst>
              </a:tr>
              <a:tr h="8299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 Action potential plateau (</a:t>
                      </a:r>
                      <a:r>
                        <a:rPr kumimoji="0" lang="en-US" sz="1800" u="none" strike="noStrike" cap="none" normalizeH="0" baseline="0" dirty="0">
                          <a:ln>
                            <a:noFill/>
                          </a:ln>
                          <a:solidFill>
                            <a:srgbClr val="FFC000"/>
                          </a:solidFill>
                          <a:effectLst/>
                        </a:rPr>
                        <a:t>0 mV</a:t>
                      </a:r>
                      <a:r>
                        <a:rPr kumimoji="0" lang="en-US" sz="1800"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mn-lt"/>
                          <a:cs typeface="Arial" charset="0"/>
                        </a:rPr>
                        <a:t>In this phase the membrane potential will stay steady</a:t>
                      </a:r>
                      <a:endParaRPr kumimoji="0" lang="en-US" sz="2000" b="0" i="0" u="none" strike="noStrike" cap="none" normalizeH="0" baseline="0" dirty="0">
                        <a:ln>
                          <a:noFill/>
                        </a:ln>
                        <a:solidFill>
                          <a:schemeClr val="bg1">
                            <a:lumMod val="65000"/>
                          </a:schemeClr>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Slow calcium channels opens </a:t>
                      </a:r>
                      <a:r>
                        <a:rPr lang="en-US" dirty="0">
                          <a:solidFill>
                            <a:schemeClr val="tx1">
                              <a:lumMod val="75000"/>
                              <a:lumOff val="25000"/>
                            </a:schemeClr>
                          </a:solidFill>
                          <a:cs typeface="Calibri" pitchFamily="34" charset="0"/>
                          <a:sym typeface="Symbol"/>
                        </a:rPr>
                        <a:t></a:t>
                      </a:r>
                      <a:r>
                        <a:rPr lang="en-US" dirty="0">
                          <a:solidFill>
                            <a:schemeClr val="tx1">
                              <a:lumMod val="75000"/>
                              <a:lumOff val="25000"/>
                            </a:schemeClr>
                          </a:solidFill>
                          <a:cs typeface="Calibri" pitchFamily="34" charset="0"/>
                        </a:rPr>
                        <a:t> </a:t>
                      </a:r>
                      <a:r>
                        <a:rPr kumimoji="0" lang="en-US" sz="1800" u="none" strike="noStrike" cap="none" normalizeH="0" baseline="0" dirty="0">
                          <a:ln>
                            <a:noFill/>
                          </a:ln>
                          <a:effectLst/>
                        </a:rPr>
                        <a:t>Ca</a:t>
                      </a:r>
                      <a:r>
                        <a:rPr kumimoji="0" lang="en-US" sz="1800" u="none" strike="noStrike" cap="none" normalizeH="0" baseline="30000" dirty="0">
                          <a:ln>
                            <a:noFill/>
                          </a:ln>
                          <a:effectLst/>
                        </a:rPr>
                        <a:t>2+</a:t>
                      </a:r>
                      <a:r>
                        <a:rPr kumimoji="0" lang="en-US" sz="1800" u="none" strike="noStrike" cap="none" normalizeH="0" baseline="0" dirty="0">
                          <a:ln>
                            <a:noFill/>
                          </a:ln>
                          <a:effectLst/>
                        </a:rPr>
                        <a:t> influx</a:t>
                      </a:r>
                      <a:endParaRPr kumimoji="0" lang="ar-SA" sz="18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a:ln>
                            <a:noFill/>
                          </a:ln>
                          <a:solidFill>
                            <a:schemeClr val="tx1"/>
                          </a:solidFill>
                          <a:effectLst/>
                          <a:latin typeface="+mn-lt"/>
                          <a:cs typeface="Arial" charset="0"/>
                        </a:rPr>
                        <a:t>وقناة البوتاسيوم لاتزال مفتوحة لكن تقل النفاذية</a:t>
                      </a:r>
                      <a:endParaRPr kumimoji="0" lang="en-US" sz="1400" b="1"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3"/>
                  </a:ext>
                </a:extLst>
              </a:tr>
              <a:tr h="552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 Repolarization (back to RMP)</a:t>
                      </a:r>
                      <a:endParaRPr kumimoji="0" lang="en-US" sz="2000" b="1"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K</a:t>
                      </a:r>
                      <a:r>
                        <a:rPr kumimoji="0" lang="en-US" sz="1800" u="none" strike="noStrike" cap="none" normalizeH="0" baseline="30000" dirty="0">
                          <a:ln>
                            <a:noFill/>
                          </a:ln>
                          <a:effectLst/>
                        </a:rPr>
                        <a:t>+</a:t>
                      </a:r>
                      <a:r>
                        <a:rPr kumimoji="0" lang="en-US" sz="1800" u="none" strike="noStrike" cap="none" normalizeH="0" baseline="0" dirty="0">
                          <a:ln>
                            <a:noFill/>
                          </a:ln>
                          <a:effectLst/>
                        </a:rPr>
                        <a:t> out</a:t>
                      </a:r>
                      <a:endParaRPr kumimoji="0" lang="en-US" sz="2000" b="1"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4"/>
                  </a:ext>
                </a:extLst>
              </a:tr>
            </a:tbl>
          </a:graphicData>
        </a:graphic>
      </p:graphicFrame>
      <p:sp>
        <p:nvSpPr>
          <p:cNvPr id="8" name="Rectangle 7"/>
          <p:cNvSpPr/>
          <p:nvPr/>
        </p:nvSpPr>
        <p:spPr>
          <a:xfrm>
            <a:off x="7966620" y="3026928"/>
            <a:ext cx="518282" cy="18422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solidFill>
              </a:rPr>
              <a:t>0</a:t>
            </a:r>
          </a:p>
        </p:txBody>
      </p:sp>
      <p:sp>
        <p:nvSpPr>
          <p:cNvPr id="9" name="Rectangle 8"/>
          <p:cNvSpPr/>
          <p:nvPr/>
        </p:nvSpPr>
        <p:spPr>
          <a:xfrm>
            <a:off x="8470933" y="2584606"/>
            <a:ext cx="767507" cy="2683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solidFill>
              </a:rPr>
              <a:t>1</a:t>
            </a:r>
          </a:p>
        </p:txBody>
      </p:sp>
      <p:sp>
        <p:nvSpPr>
          <p:cNvPr id="10" name="Rectangle 9"/>
          <p:cNvSpPr/>
          <p:nvPr/>
        </p:nvSpPr>
        <p:spPr>
          <a:xfrm>
            <a:off x="8527586" y="2889655"/>
            <a:ext cx="1235953" cy="32332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solidFill>
              </a:rPr>
              <a:t>2</a:t>
            </a:r>
          </a:p>
        </p:txBody>
      </p:sp>
      <p:sp>
        <p:nvSpPr>
          <p:cNvPr id="11" name="Rectangle 10"/>
          <p:cNvSpPr/>
          <p:nvPr/>
        </p:nvSpPr>
        <p:spPr>
          <a:xfrm>
            <a:off x="9802709" y="3342711"/>
            <a:ext cx="1291337" cy="152644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solidFill>
              </a:rPr>
              <a:t>3</a:t>
            </a:r>
          </a:p>
        </p:txBody>
      </p:sp>
      <p:cxnSp>
        <p:nvCxnSpPr>
          <p:cNvPr id="13" name="Curved Connector 12"/>
          <p:cNvCxnSpPr/>
          <p:nvPr/>
        </p:nvCxnSpPr>
        <p:spPr>
          <a:xfrm rot="10800000">
            <a:off x="8557787" y="5013175"/>
            <a:ext cx="200925" cy="14401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686701" y="5003303"/>
            <a:ext cx="753884" cy="523220"/>
          </a:xfrm>
          <a:prstGeom prst="rect">
            <a:avLst/>
          </a:prstGeom>
        </p:spPr>
        <p:txBody>
          <a:bodyPr wrap="square">
            <a:spAutoFit/>
          </a:bodyPr>
          <a:lstStyle/>
          <a:p>
            <a:r>
              <a:rPr lang="en-US" sz="1400" dirty="0">
                <a:solidFill>
                  <a:schemeClr val="accent1"/>
                </a:solidFill>
              </a:rPr>
              <a:t>stimulus</a:t>
            </a:r>
          </a:p>
        </p:txBody>
      </p:sp>
      <p:sp>
        <p:nvSpPr>
          <p:cNvPr id="15" name="TextBox 14"/>
          <p:cNvSpPr txBox="1"/>
          <p:nvPr/>
        </p:nvSpPr>
        <p:spPr>
          <a:xfrm>
            <a:off x="9510988"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6" name="Rectangle 15"/>
          <p:cNvSpPr/>
          <p:nvPr/>
        </p:nvSpPr>
        <p:spPr>
          <a:xfrm>
            <a:off x="10454993" y="4930618"/>
            <a:ext cx="823995" cy="22657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a:solidFill>
                  <a:schemeClr val="accent1"/>
                </a:solidFill>
              </a:rPr>
              <a:t>4</a:t>
            </a:r>
            <a:endParaRPr lang="en-US" b="1" dirty="0">
              <a:solidFill>
                <a:schemeClr val="accent1"/>
              </a:solidFill>
            </a:endParaRPr>
          </a:p>
        </p:txBody>
      </p:sp>
    </p:spTree>
    <p:extLst>
      <p:ext uri="{BB962C8B-B14F-4D97-AF65-F5344CB8AC3E}">
        <p14:creationId xmlns:p14="http://schemas.microsoft.com/office/powerpoint/2010/main" val="154449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 in Cardiac Muscle</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14</a:t>
            </a:fld>
            <a:endParaRPr lang="en-US" dirty="0">
              <a:solidFill>
                <a:srgbClr val="464653"/>
              </a:solidFill>
            </a:endParaRPr>
          </a:p>
        </p:txBody>
      </p:sp>
      <p:sp>
        <p:nvSpPr>
          <p:cNvPr id="4" name="Content Placeholder 3"/>
          <p:cNvSpPr>
            <a:spLocks noGrp="1"/>
          </p:cNvSpPr>
          <p:nvPr>
            <p:ph sz="quarter" idx="1"/>
          </p:nvPr>
        </p:nvSpPr>
        <p:spPr>
          <a:xfrm>
            <a:off x="687640" y="1307638"/>
            <a:ext cx="10813557" cy="4937760"/>
          </a:xfrm>
        </p:spPr>
        <p:txBody>
          <a:bodyPr>
            <a:normAutofit/>
          </a:bodyPr>
          <a:lstStyle/>
          <a:p>
            <a:pPr algn="just">
              <a:buNone/>
            </a:pPr>
            <a:r>
              <a:rPr lang="en-US" sz="1800" b="1" dirty="0"/>
              <a:t>What causes the Plateau in the Action Potential?</a:t>
            </a:r>
          </a:p>
          <a:p>
            <a:pPr marL="514350" indent="-514350" algn="just">
              <a:buFont typeface="+mj-lt"/>
              <a:buAutoNum type="arabicPeriod"/>
            </a:pPr>
            <a:r>
              <a:rPr lang="en-US" sz="1800" b="1" dirty="0">
                <a:solidFill>
                  <a:srgbClr val="FF0000"/>
                </a:solidFill>
              </a:rPr>
              <a:t>The main cause is slow calcium channels</a:t>
            </a:r>
            <a:r>
              <a:rPr lang="en-US" sz="1800" dirty="0">
                <a:solidFill>
                  <a:srgbClr val="FF0000"/>
                </a:solidFill>
              </a:rPr>
              <a:t>: </a:t>
            </a:r>
            <a:r>
              <a:rPr lang="en-US" sz="1800" dirty="0">
                <a:solidFill>
                  <a:schemeClr val="tx1">
                    <a:lumMod val="95000"/>
                    <a:lumOff val="5000"/>
                  </a:schemeClr>
                </a:solidFill>
              </a:rPr>
              <a:t>slow to open &amp; remain open for several tenths of a second </a:t>
            </a:r>
            <a:r>
              <a:rPr lang="en-US" sz="1800" dirty="0">
                <a:solidFill>
                  <a:schemeClr val="tx1">
                    <a:lumMod val="95000"/>
                    <a:lumOff val="5000"/>
                  </a:schemeClr>
                </a:solidFill>
                <a:sym typeface="Symbol"/>
              </a:rPr>
              <a:t> Large quantity of calcium ions flow into the interior of the cardiac muscle fiber  maintains prolonged period of depolarization  causing the plateau in the action potential.</a:t>
            </a:r>
          </a:p>
          <a:p>
            <a:pPr marL="0" indent="0" algn="just">
              <a:buNone/>
            </a:pPr>
            <a:endParaRPr lang="en-US" sz="1800" dirty="0">
              <a:solidFill>
                <a:schemeClr val="tx1">
                  <a:lumMod val="95000"/>
                  <a:lumOff val="5000"/>
                </a:schemeClr>
              </a:solidFill>
              <a:sym typeface="Symbol"/>
            </a:endParaRPr>
          </a:p>
          <a:p>
            <a:pPr marL="514350" indent="-514350" algn="just">
              <a:buFont typeface="+mj-lt"/>
              <a:buAutoNum type="arabicPeriod" startAt="2"/>
            </a:pPr>
            <a:r>
              <a:rPr lang="en-US" sz="1800" b="1" dirty="0">
                <a:solidFill>
                  <a:schemeClr val="tx1">
                    <a:lumMod val="95000"/>
                    <a:lumOff val="5000"/>
                  </a:schemeClr>
                </a:solidFill>
              </a:rPr>
              <a:t>Another factor </a:t>
            </a:r>
            <a:r>
              <a:rPr lang="en-US" sz="1800" dirty="0">
                <a:solidFill>
                  <a:schemeClr val="tx1">
                    <a:lumMod val="95000"/>
                    <a:lumOff val="5000"/>
                  </a:schemeClr>
                </a:solidFill>
              </a:rPr>
              <a:t>to maintain the plateau phase is the </a:t>
            </a:r>
            <a:r>
              <a:rPr lang="en-US" sz="1800" b="1" dirty="0">
                <a:solidFill>
                  <a:schemeClr val="tx1">
                    <a:lumMod val="95000"/>
                    <a:lumOff val="5000"/>
                  </a:schemeClr>
                </a:solidFill>
              </a:rPr>
              <a:t>decreased permeability</a:t>
            </a:r>
            <a:r>
              <a:rPr lang="en-US" sz="1800" dirty="0">
                <a:solidFill>
                  <a:schemeClr val="tx1">
                    <a:lumMod val="95000"/>
                    <a:lumOff val="5000"/>
                  </a:schemeClr>
                </a:solidFill>
              </a:rPr>
              <a:t> of the cardiac muscle membrane for potassium ions  </a:t>
            </a:r>
            <a:r>
              <a:rPr lang="en-US" sz="1800" dirty="0">
                <a:solidFill>
                  <a:schemeClr val="tx1">
                    <a:lumMod val="95000"/>
                    <a:lumOff val="5000"/>
                  </a:schemeClr>
                </a:solidFill>
                <a:sym typeface="Symbol"/>
              </a:rPr>
              <a:t> decrease </a:t>
            </a:r>
            <a:r>
              <a:rPr lang="en-US" sz="1800" dirty="0" err="1">
                <a:solidFill>
                  <a:schemeClr val="tx1">
                    <a:lumMod val="95000"/>
                    <a:lumOff val="5000"/>
                  </a:schemeClr>
                </a:solidFill>
                <a:sym typeface="Symbol"/>
              </a:rPr>
              <a:t>outflux</a:t>
            </a:r>
            <a:r>
              <a:rPr lang="en-US" sz="1800" dirty="0">
                <a:solidFill>
                  <a:schemeClr val="tx1">
                    <a:lumMod val="95000"/>
                    <a:lumOff val="5000"/>
                  </a:schemeClr>
                </a:solidFill>
                <a:sym typeface="Symbol"/>
              </a:rPr>
              <a:t> of potassium ions during the action potential plateau.</a:t>
            </a:r>
          </a:p>
          <a:p>
            <a:pPr algn="just"/>
            <a:endParaRPr lang="en-US" sz="1800" dirty="0">
              <a:solidFill>
                <a:schemeClr val="tx1">
                  <a:lumMod val="95000"/>
                  <a:lumOff val="5000"/>
                </a:schemeClr>
              </a:solidFill>
            </a:endParaRPr>
          </a:p>
        </p:txBody>
      </p:sp>
      <p:sp>
        <p:nvSpPr>
          <p:cNvPr id="5" name="TextBox 4"/>
          <p:cNvSpPr txBox="1"/>
          <p:nvPr/>
        </p:nvSpPr>
        <p:spPr>
          <a:xfrm>
            <a:off x="9527505" y="-2932"/>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6" name="Rectangle 5"/>
          <p:cNvSpPr/>
          <p:nvPr/>
        </p:nvSpPr>
        <p:spPr>
          <a:xfrm>
            <a:off x="609448" y="3644302"/>
            <a:ext cx="10969942" cy="1631216"/>
          </a:xfrm>
          <a:prstGeom prst="rect">
            <a:avLst/>
          </a:prstGeom>
        </p:spPr>
        <p:txBody>
          <a:bodyPr wrap="square">
            <a:spAutoFit/>
          </a:bodyPr>
          <a:lstStyle/>
          <a:p>
            <a:r>
              <a:rPr lang="en-US" dirty="0">
                <a:solidFill>
                  <a:schemeClr val="bg1">
                    <a:lumMod val="65000"/>
                  </a:schemeClr>
                </a:solidFill>
                <a:sym typeface="Symbol"/>
              </a:rPr>
              <a:t>When the slow calcium channels close at the end of the plateau, the membrane permeability for potassium ions increases rapidly, and this returns the membrane potential to its </a:t>
            </a:r>
            <a:r>
              <a:rPr lang="en-US" u="sng" dirty="0">
                <a:solidFill>
                  <a:schemeClr val="bg1">
                    <a:lumMod val="65000"/>
                  </a:schemeClr>
                </a:solidFill>
                <a:sym typeface="Symbol"/>
              </a:rPr>
              <a:t>resting level</a:t>
            </a:r>
            <a:r>
              <a:rPr lang="en-US" dirty="0">
                <a:solidFill>
                  <a:schemeClr val="bg1">
                    <a:lumMod val="65000"/>
                  </a:schemeClr>
                </a:solidFill>
                <a:sym typeface="Symbol"/>
              </a:rPr>
              <a:t>, thus ending the action potential.</a:t>
            </a:r>
            <a:endParaRPr lang="ar-SA" dirty="0">
              <a:solidFill>
                <a:schemeClr val="bg1">
                  <a:lumMod val="65000"/>
                </a:schemeClr>
              </a:solidFill>
              <a:sym typeface="Symbol"/>
            </a:endParaRPr>
          </a:p>
          <a:p>
            <a:endParaRPr lang="ar-SA" dirty="0">
              <a:solidFill>
                <a:schemeClr val="bg1">
                  <a:lumMod val="65000"/>
                </a:schemeClr>
              </a:solidFill>
              <a:sym typeface="Symbol"/>
            </a:endParaRPr>
          </a:p>
          <a:p>
            <a:endParaRPr lang="en-US" dirty="0">
              <a:solidFill>
                <a:schemeClr val="bg1">
                  <a:lumMod val="6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518" y="4668631"/>
            <a:ext cx="2971800" cy="1543050"/>
          </a:xfrm>
          <a:prstGeom prst="rect">
            <a:avLst/>
          </a:prstGeom>
        </p:spPr>
      </p:pic>
      <p:sp>
        <p:nvSpPr>
          <p:cNvPr id="9" name="Rectangle 8"/>
          <p:cNvSpPr/>
          <p:nvPr/>
        </p:nvSpPr>
        <p:spPr>
          <a:xfrm>
            <a:off x="8038628" y="5023802"/>
            <a:ext cx="3540762" cy="1077218"/>
          </a:xfrm>
          <a:prstGeom prst="rect">
            <a:avLst/>
          </a:prstGeom>
        </p:spPr>
        <p:txBody>
          <a:bodyPr wrap="square">
            <a:spAutoFit/>
          </a:bodyPr>
          <a:lstStyle/>
          <a:p>
            <a:pPr algn="r"/>
            <a:r>
              <a:rPr lang="ar-SA" sz="1600" dirty="0">
                <a:solidFill>
                  <a:schemeClr val="tx2"/>
                </a:solidFill>
                <a:sym typeface="Symbol"/>
              </a:rPr>
              <a:t>الكالسيوم شحنته موجبة أكثر من البوتاسيم . فيكون هو يدخل والبوتاسيوم يطلع في نفس الوقت فيكون ما في تغير في الشحنة داخل وخارج الخلية = تظل متساوية وفي الرسم تكون عند الصفر </a:t>
            </a:r>
            <a:endParaRPr lang="en-US" sz="1600" dirty="0"/>
          </a:p>
        </p:txBody>
      </p:sp>
    </p:spTree>
    <p:extLst>
      <p:ext uri="{BB962C8B-B14F-4D97-AF65-F5344CB8AC3E}">
        <p14:creationId xmlns:p14="http://schemas.microsoft.com/office/powerpoint/2010/main" val="142463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152400"/>
            <a:ext cx="10969943" cy="990600"/>
          </a:xfrm>
        </p:spPr>
        <p:txBody>
          <a:bodyPr>
            <a:noAutofit/>
          </a:bodyPr>
          <a:lstStyle/>
          <a:p>
            <a:pPr defTabSz="1015898"/>
            <a:r>
              <a:rPr lang="en-US" sz="2800" dirty="0"/>
              <a:t>Calcium-induced Calcium Release through the </a:t>
            </a:r>
            <a:br>
              <a:rPr lang="en-US" sz="2800" dirty="0"/>
            </a:br>
            <a:r>
              <a:rPr lang="en-US" sz="2800" dirty="0"/>
              <a:t>Ryanodine Receptors (</a:t>
            </a:r>
            <a:r>
              <a:rPr lang="en-US" sz="2800" dirty="0" err="1"/>
              <a:t>RyR</a:t>
            </a:r>
            <a:r>
              <a:rPr lang="en-US" sz="2800" dirty="0"/>
              <a:t>) at the Sarcoplasmic Reticulum</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15</a:t>
            </a:fld>
            <a:endParaRPr lang="en-US" dirty="0">
              <a:solidFill>
                <a:srgbClr val="464653"/>
              </a:solidFill>
            </a:endParaRPr>
          </a:p>
        </p:txBody>
      </p:sp>
      <p:sp>
        <p:nvSpPr>
          <p:cNvPr id="4" name="Content Placeholder 3"/>
          <p:cNvSpPr>
            <a:spLocks noGrp="1"/>
          </p:cNvSpPr>
          <p:nvPr>
            <p:ph sz="quarter" idx="1"/>
          </p:nvPr>
        </p:nvSpPr>
        <p:spPr>
          <a:xfrm>
            <a:off x="405780" y="1795264"/>
            <a:ext cx="7746812" cy="4010000"/>
          </a:xfrm>
        </p:spPr>
        <p:txBody>
          <a:bodyPr>
            <a:normAutofit fontScale="85000" lnSpcReduction="20000"/>
          </a:bodyPr>
          <a:lstStyle/>
          <a:p>
            <a:pPr marL="285750" indent="-285750">
              <a:buFont typeface="Wingdings" pitchFamily="2" charset="2"/>
              <a:buChar char="q"/>
            </a:pPr>
            <a:r>
              <a:rPr lang="en-US" altLang="en-US" sz="2000" dirty="0">
                <a:solidFill>
                  <a:schemeClr val="tx1">
                    <a:lumMod val="85000"/>
                    <a:lumOff val="15000"/>
                  </a:schemeClr>
                </a:solidFill>
                <a:cs typeface="Calibri" pitchFamily="34" charset="0"/>
              </a:rPr>
              <a:t>In the myocytes, a significant Ca</a:t>
            </a:r>
            <a:r>
              <a:rPr lang="en-US" altLang="en-US" sz="2000" baseline="30000" dirty="0">
                <a:solidFill>
                  <a:schemeClr val="tx1">
                    <a:lumMod val="85000"/>
                    <a:lumOff val="15000"/>
                  </a:schemeClr>
                </a:solidFill>
                <a:cs typeface="Calibri" pitchFamily="34" charset="0"/>
              </a:rPr>
              <a:t>2+</a:t>
            </a:r>
            <a:r>
              <a:rPr lang="en-US" altLang="en-US" sz="2000" dirty="0">
                <a:solidFill>
                  <a:schemeClr val="tx1">
                    <a:lumMod val="85000"/>
                    <a:lumOff val="15000"/>
                  </a:schemeClr>
                </a:solidFill>
                <a:cs typeface="Calibri" pitchFamily="34" charset="0"/>
              </a:rPr>
              <a:t> influx comes from extracellular </a:t>
            </a:r>
            <a:r>
              <a:rPr lang="en-GB" altLang="en-US" sz="2000" dirty="0">
                <a:solidFill>
                  <a:schemeClr val="tx1">
                    <a:lumMod val="85000"/>
                    <a:lumOff val="15000"/>
                  </a:schemeClr>
                </a:solidFill>
                <a:cs typeface="Calibri" pitchFamily="34" charset="0"/>
              </a:rPr>
              <a:t>space during the plateau phase of the action potential.</a:t>
            </a:r>
            <a:r>
              <a:rPr lang="en-US" altLang="en-US" sz="2000" dirty="0">
                <a:solidFill>
                  <a:schemeClr val="tx1">
                    <a:lumMod val="85000"/>
                    <a:lumOff val="15000"/>
                  </a:schemeClr>
                </a:solidFill>
                <a:cs typeface="Calibri" pitchFamily="34" charset="0"/>
              </a:rPr>
              <a:t> </a:t>
            </a:r>
          </a:p>
          <a:p>
            <a:pPr marL="285750" indent="-285750">
              <a:buFont typeface="Wingdings" pitchFamily="2" charset="2"/>
              <a:buChar char="q"/>
            </a:pPr>
            <a:endParaRPr lang="en-US" altLang="en-US" sz="2000" dirty="0">
              <a:solidFill>
                <a:schemeClr val="tx1">
                  <a:lumMod val="85000"/>
                  <a:lumOff val="15000"/>
                </a:schemeClr>
              </a:solidFill>
              <a:cs typeface="Calibri" pitchFamily="34" charset="0"/>
            </a:endParaRPr>
          </a:p>
          <a:p>
            <a:pPr marL="285750" indent="-285750">
              <a:buFont typeface="Wingdings" pitchFamily="2" charset="2"/>
              <a:buChar char="q"/>
            </a:pPr>
            <a:r>
              <a:rPr lang="en-US" sz="2000" dirty="0">
                <a:solidFill>
                  <a:schemeClr val="tx1">
                    <a:lumMod val="85000"/>
                    <a:lumOff val="15000"/>
                  </a:schemeClr>
                </a:solidFill>
                <a:cs typeface="Calibri" pitchFamily="34" charset="0"/>
              </a:rPr>
              <a:t>The role of Ca</a:t>
            </a:r>
            <a:r>
              <a:rPr lang="en-US" sz="2000" baseline="30000" dirty="0">
                <a:solidFill>
                  <a:schemeClr val="tx1">
                    <a:lumMod val="85000"/>
                    <a:lumOff val="15000"/>
                  </a:schemeClr>
                </a:solidFill>
                <a:cs typeface="Calibri" pitchFamily="34" charset="0"/>
              </a:rPr>
              <a:t>2+</a:t>
            </a:r>
            <a:r>
              <a:rPr lang="en-US" sz="2000" dirty="0">
                <a:solidFill>
                  <a:schemeClr val="tx1">
                    <a:lumMod val="85000"/>
                    <a:lumOff val="15000"/>
                  </a:schemeClr>
                </a:solidFill>
                <a:cs typeface="Calibri" pitchFamily="34" charset="0"/>
              </a:rPr>
              <a:t> in excitation–contraction coupling in myocytes is similar to its role in skeletal muscle; </a:t>
            </a:r>
            <a:r>
              <a:rPr lang="en-US" sz="2000" dirty="0">
                <a:solidFill>
                  <a:schemeClr val="tx2">
                    <a:lumMod val="60000"/>
                    <a:lumOff val="40000"/>
                  </a:schemeClr>
                </a:solidFill>
                <a:cs typeface="Calibri" pitchFamily="34" charset="0"/>
              </a:rPr>
              <a:t>(the term “excitation-contraction coupling” refers to the mechanism by which the action potential causes the myofibrils of the muscle cell to contract).</a:t>
            </a:r>
            <a:endParaRPr lang="en-US" altLang="en-US" sz="2000" dirty="0">
              <a:solidFill>
                <a:schemeClr val="tx2">
                  <a:lumMod val="60000"/>
                  <a:lumOff val="40000"/>
                </a:schemeClr>
              </a:solidFill>
              <a:cs typeface="Calibri" pitchFamily="34" charset="0"/>
            </a:endParaRPr>
          </a:p>
          <a:p>
            <a:pPr marL="285750" indent="-285750">
              <a:buFont typeface="Wingdings" pitchFamily="2" charset="2"/>
              <a:buChar char="q"/>
            </a:pPr>
            <a:endParaRPr lang="en-US" sz="2000" dirty="0">
              <a:solidFill>
                <a:schemeClr val="tx1">
                  <a:lumMod val="85000"/>
                  <a:lumOff val="15000"/>
                </a:schemeClr>
              </a:solidFill>
              <a:cs typeface="Calibri" pitchFamily="34" charset="0"/>
            </a:endParaRPr>
          </a:p>
          <a:p>
            <a:pPr marL="285750" indent="-285750">
              <a:buFont typeface="Wingdings" pitchFamily="2" charset="2"/>
              <a:buChar char="q"/>
            </a:pPr>
            <a:r>
              <a:rPr lang="en-US" sz="2000" i="1" u="sng" dirty="0">
                <a:solidFill>
                  <a:srgbClr val="FF0000"/>
                </a:solidFill>
                <a:cs typeface="Calibri" pitchFamily="34" charset="0"/>
              </a:rPr>
              <a:t>However</a:t>
            </a:r>
            <a:r>
              <a:rPr lang="en-US" sz="2000" dirty="0">
                <a:solidFill>
                  <a:schemeClr val="tx1">
                    <a:lumMod val="85000"/>
                    <a:lumOff val="15000"/>
                  </a:schemeClr>
                </a:solidFill>
                <a:cs typeface="Calibri" pitchFamily="34" charset="0"/>
              </a:rPr>
              <a:t>, </a:t>
            </a:r>
            <a:r>
              <a:rPr lang="en-US" sz="2000" dirty="0">
                <a:solidFill>
                  <a:srgbClr val="FF0000"/>
                </a:solidFill>
                <a:cs typeface="Calibri" pitchFamily="34" charset="0"/>
              </a:rPr>
              <a:t>it is the influx of extracellular Ca</a:t>
            </a:r>
            <a:r>
              <a:rPr lang="en-US" sz="2000" baseline="30000" dirty="0">
                <a:solidFill>
                  <a:srgbClr val="FF0000"/>
                </a:solidFill>
                <a:cs typeface="Calibri" pitchFamily="34" charset="0"/>
              </a:rPr>
              <a:t>2+</a:t>
            </a:r>
            <a:r>
              <a:rPr lang="en-US" sz="2000" dirty="0">
                <a:solidFill>
                  <a:srgbClr val="FF0000"/>
                </a:solidFill>
                <a:cs typeface="Calibri" pitchFamily="34" charset="0"/>
              </a:rPr>
              <a:t> through the voltage-sensitive </a:t>
            </a:r>
            <a:r>
              <a:rPr lang="en-GB" altLang="en-US" sz="2000" dirty="0">
                <a:solidFill>
                  <a:srgbClr val="FF0000"/>
                </a:solidFill>
                <a:cs typeface="Calibri" pitchFamily="34" charset="0"/>
              </a:rPr>
              <a:t>Dihydropyridine receptors</a:t>
            </a:r>
            <a:r>
              <a:rPr lang="en-US" sz="2000" dirty="0">
                <a:solidFill>
                  <a:srgbClr val="FF0000"/>
                </a:solidFill>
                <a:cs typeface="Calibri" pitchFamily="34" charset="0"/>
              </a:rPr>
              <a:t> (DHPR) in the T system  (L-type calcium channels), which triggers calcium-induced calcium release through the </a:t>
            </a:r>
            <a:r>
              <a:rPr lang="en-US" altLang="en-US" sz="2000" dirty="0">
                <a:solidFill>
                  <a:srgbClr val="FF0000"/>
                </a:solidFill>
                <a:cs typeface="Calibri" pitchFamily="34" charset="0"/>
              </a:rPr>
              <a:t>ryanodine receptors</a:t>
            </a:r>
            <a:r>
              <a:rPr lang="en-US" sz="2000" dirty="0">
                <a:solidFill>
                  <a:srgbClr val="FF0000"/>
                </a:solidFill>
                <a:cs typeface="Calibri" pitchFamily="34" charset="0"/>
              </a:rPr>
              <a:t> (RyR) at the sarcoplasmic reticulum*.</a:t>
            </a:r>
            <a:endParaRPr lang="en-US" altLang="en-US" sz="2000" dirty="0">
              <a:solidFill>
                <a:schemeClr val="tx1">
                  <a:lumMod val="85000"/>
                  <a:lumOff val="15000"/>
                </a:schemeClr>
              </a:solidFill>
              <a:cs typeface="Calibri" pitchFamily="34" charset="0"/>
            </a:endParaRPr>
          </a:p>
          <a:p>
            <a:pPr marL="285750" indent="-285750">
              <a:buFont typeface="Wingdings" pitchFamily="2" charset="2"/>
              <a:buChar char="q"/>
            </a:pPr>
            <a:endParaRPr lang="en-US" sz="2000" dirty="0">
              <a:solidFill>
                <a:schemeClr val="tx1">
                  <a:lumMod val="85000"/>
                  <a:lumOff val="15000"/>
                </a:schemeClr>
              </a:solidFill>
              <a:cs typeface="Calibri" pitchFamily="34" charset="0"/>
            </a:endParaRPr>
          </a:p>
          <a:p>
            <a:pPr marL="285750" indent="-285750">
              <a:buFont typeface="Wingdings" pitchFamily="2" charset="2"/>
              <a:buChar char="q"/>
            </a:pPr>
            <a:r>
              <a:rPr lang="en-US" sz="2000" dirty="0">
                <a:solidFill>
                  <a:schemeClr val="tx1">
                    <a:lumMod val="85000"/>
                    <a:lumOff val="15000"/>
                  </a:schemeClr>
                </a:solidFill>
                <a:cs typeface="Calibri" pitchFamily="34" charset="0"/>
              </a:rPr>
              <a:t>Cardiac ryanodine receptors are different from the  skeletal muscle ryanodine receptors.</a:t>
            </a:r>
            <a:endParaRPr lang="en-US" altLang="en-US" sz="2000" dirty="0">
              <a:solidFill>
                <a:schemeClr val="tx1">
                  <a:lumMod val="85000"/>
                  <a:lumOff val="15000"/>
                </a:schemeClr>
              </a:solidFill>
              <a:cs typeface="Calibri" pitchFamily="34" charset="0"/>
            </a:endParaRPr>
          </a:p>
          <a:p>
            <a:endParaRPr lang="en-US" dirty="0"/>
          </a:p>
        </p:txBody>
      </p:sp>
      <p:pic>
        <p:nvPicPr>
          <p:cNvPr id="5" name="Picture 4"/>
          <p:cNvPicPr>
            <a:picLocks noChangeAspect="1"/>
          </p:cNvPicPr>
          <p:nvPr/>
        </p:nvPicPr>
        <p:blipFill>
          <a:blip r:embed="rId2"/>
          <a:stretch>
            <a:fillRect/>
          </a:stretch>
        </p:blipFill>
        <p:spPr>
          <a:xfrm>
            <a:off x="8152592" y="1795264"/>
            <a:ext cx="3960440" cy="3721968"/>
          </a:xfrm>
          <a:prstGeom prst="rect">
            <a:avLst/>
          </a:prstGeom>
        </p:spPr>
      </p:pic>
      <p:sp>
        <p:nvSpPr>
          <p:cNvPr id="6" name="TextBox 5"/>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50117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533171"/>
            <a:ext cx="10969943" cy="990342"/>
          </a:xfrm>
        </p:spPr>
        <p:txBody>
          <a:bodyPr>
            <a:noAutofit/>
          </a:bodyPr>
          <a:lstStyle/>
          <a:p>
            <a:br>
              <a:rPr lang="en-US" sz="2400" dirty="0">
                <a:solidFill>
                  <a:schemeClr val="tx1">
                    <a:lumMod val="65000"/>
                    <a:lumOff val="35000"/>
                  </a:schemeClr>
                </a:solidFill>
              </a:rPr>
            </a:br>
            <a:br>
              <a:rPr lang="en-US" sz="2400" dirty="0">
                <a:solidFill>
                  <a:schemeClr val="tx1">
                    <a:lumMod val="65000"/>
                    <a:lumOff val="35000"/>
                  </a:schemeClr>
                </a:solidFill>
              </a:rPr>
            </a:br>
            <a:r>
              <a:rPr lang="en-US" sz="2400" dirty="0"/>
              <a:t>Mechanism of Calcium-induced Calcium Release through the R</a:t>
            </a:r>
            <a:r>
              <a:rPr lang="en-US" altLang="en-US" sz="2400" dirty="0"/>
              <a:t>yanodine Receptors</a:t>
            </a:r>
            <a:r>
              <a:rPr lang="en-US" sz="2400" dirty="0"/>
              <a:t> (</a:t>
            </a:r>
            <a:r>
              <a:rPr lang="en-US" sz="2400" dirty="0" err="1"/>
              <a:t>RyR</a:t>
            </a:r>
            <a:r>
              <a:rPr lang="en-US" sz="2400" dirty="0"/>
              <a:t>) at the Sarcoplasmic Reticulum</a:t>
            </a:r>
            <a:br>
              <a:rPr lang="ar-SA" sz="2400" dirty="0"/>
            </a:b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pic>
        <p:nvPicPr>
          <p:cNvPr id="5" name="Picture 2" descr="Image result for calcium induced calcium release cardiac"/>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750595" y="1341312"/>
            <a:ext cx="4137013" cy="309580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9796" y="1400775"/>
            <a:ext cx="6979807" cy="5078313"/>
          </a:xfrm>
          <a:prstGeom prst="rect">
            <a:avLst/>
          </a:prstGeom>
          <a:noFill/>
        </p:spPr>
        <p:txBody>
          <a:bodyPr wrap="square" rtlCol="0">
            <a:spAutoFit/>
          </a:bodyPr>
          <a:lstStyle/>
          <a:p>
            <a:pPr marL="342797" indent="-342797" algn="just">
              <a:buFont typeface="+mj-lt"/>
              <a:buAutoNum type="arabicPeriod"/>
            </a:pPr>
            <a:r>
              <a:rPr lang="en-US" sz="1800" dirty="0"/>
              <a:t>When the myocytes are excited, the action potential spreads through sarcolemma and travels down to the transvers tubules.</a:t>
            </a:r>
          </a:p>
          <a:p>
            <a:pPr marL="342797" indent="-342797" algn="just">
              <a:buFont typeface="+mj-lt"/>
              <a:buAutoNum type="arabicPeriod"/>
            </a:pPr>
            <a:endParaRPr lang="en-US" sz="1800" dirty="0"/>
          </a:p>
          <a:p>
            <a:pPr marL="342797" indent="-342797" algn="just">
              <a:buFont typeface="+mj-lt"/>
              <a:buAutoNum type="arabicPeriod"/>
            </a:pPr>
            <a:r>
              <a:rPr lang="en-US" sz="1800" dirty="0"/>
              <a:t>The action potential will open </a:t>
            </a:r>
            <a:r>
              <a:rPr lang="en-US" sz="1800" dirty="0">
                <a:cs typeface="Calibri" pitchFamily="34" charset="0"/>
              </a:rPr>
              <a:t>Voltage-gated L-type calcium channels (d</a:t>
            </a:r>
            <a:r>
              <a:rPr lang="en-GB" altLang="en-US" sz="1800" dirty="0" err="1"/>
              <a:t>ihydropyridine</a:t>
            </a:r>
            <a:r>
              <a:rPr lang="en-GB" altLang="en-US" sz="1800" dirty="0"/>
              <a:t> receptors </a:t>
            </a:r>
            <a:r>
              <a:rPr lang="en-US" sz="1800" dirty="0"/>
              <a:t>DHPR), then </a:t>
            </a:r>
            <a:r>
              <a:rPr lang="en-US" sz="1800" dirty="0">
                <a:cs typeface="Calibri" pitchFamily="34" charset="0"/>
              </a:rPr>
              <a:t>Ca</a:t>
            </a:r>
            <a:r>
              <a:rPr lang="en-US" sz="1800" baseline="30000" dirty="0">
                <a:cs typeface="Calibri" pitchFamily="34" charset="0"/>
              </a:rPr>
              <a:t>2+</a:t>
            </a:r>
            <a:r>
              <a:rPr lang="en-US" sz="1800" dirty="0">
                <a:cs typeface="Calibri" pitchFamily="34" charset="0"/>
              </a:rPr>
              <a:t> ions move inside the cell</a:t>
            </a:r>
            <a:r>
              <a:rPr lang="en-US" sz="1800" dirty="0"/>
              <a:t> </a:t>
            </a:r>
            <a:r>
              <a:rPr lang="en-US" sz="1800" dirty="0">
                <a:solidFill>
                  <a:schemeClr val="bg1">
                    <a:lumMod val="75000"/>
                  </a:schemeClr>
                </a:solidFill>
              </a:rPr>
              <a:t>(from extracellular fluid).</a:t>
            </a:r>
          </a:p>
          <a:p>
            <a:pPr marL="342797" indent="-342797" algn="just">
              <a:buFont typeface="+mj-lt"/>
              <a:buAutoNum type="arabicPeriod"/>
            </a:pPr>
            <a:endParaRPr lang="en-US" sz="1800" dirty="0"/>
          </a:p>
          <a:p>
            <a:pPr marL="342797" indent="-342797" algn="just">
              <a:buFont typeface="+mj-lt"/>
              <a:buAutoNum type="arabicPeriod"/>
            </a:pPr>
            <a:r>
              <a:rPr lang="en-US" sz="1800" dirty="0">
                <a:cs typeface="Calibri" pitchFamily="34" charset="0"/>
              </a:rPr>
              <a:t>Ca</a:t>
            </a:r>
            <a:r>
              <a:rPr lang="en-US" sz="1800" baseline="30000" dirty="0">
                <a:cs typeface="Calibri" pitchFamily="34" charset="0"/>
              </a:rPr>
              <a:t>2+</a:t>
            </a:r>
            <a:r>
              <a:rPr lang="en-US" sz="1800" dirty="0">
                <a:cs typeface="Calibri" pitchFamily="34" charset="0"/>
              </a:rPr>
              <a:t> ions</a:t>
            </a:r>
            <a:r>
              <a:rPr lang="en-US" sz="1800" dirty="0">
                <a:latin typeface="Calibri" pitchFamily="34" charset="0"/>
                <a:cs typeface="Calibri" pitchFamily="34" charset="0"/>
              </a:rPr>
              <a:t> bind to the ryanodine receptor of the sarcoplasmic reticulum to trigger releasing the  stored Ca</a:t>
            </a:r>
            <a:r>
              <a:rPr lang="en-US" sz="1800" baseline="30000" dirty="0">
                <a:latin typeface="Calibri" pitchFamily="34" charset="0"/>
                <a:cs typeface="Calibri" pitchFamily="34" charset="0"/>
              </a:rPr>
              <a:t>2+</a:t>
            </a:r>
            <a:r>
              <a:rPr lang="en-US" sz="1800" dirty="0">
                <a:latin typeface="Calibri" pitchFamily="34" charset="0"/>
                <a:cs typeface="Calibri" pitchFamily="34" charset="0"/>
              </a:rPr>
              <a:t>  in  the sarcoplasmic reticulum.</a:t>
            </a:r>
          </a:p>
          <a:p>
            <a:pPr marL="342797" indent="-342797" algn="just">
              <a:buFont typeface="+mj-lt"/>
              <a:buAutoNum type="arabicPeriod"/>
            </a:pPr>
            <a:endParaRPr lang="en-US" sz="1800" dirty="0">
              <a:latin typeface="Calibri" pitchFamily="34" charset="0"/>
              <a:cs typeface="Calibri" pitchFamily="34" charset="0"/>
            </a:endParaRPr>
          </a:p>
          <a:p>
            <a:pPr marL="342797" indent="-342797" algn="just">
              <a:buFont typeface="+mj-lt"/>
              <a:buAutoNum type="arabicPeriod"/>
            </a:pPr>
            <a:r>
              <a:rPr lang="en-US" sz="1800" dirty="0">
                <a:latin typeface="Calibri" pitchFamily="34" charset="0"/>
                <a:cs typeface="Calibri" pitchFamily="34" charset="0"/>
              </a:rPr>
              <a:t>The ryanodine receptors are now opened, the stored Ca</a:t>
            </a:r>
            <a:r>
              <a:rPr lang="en-US" sz="1800" baseline="30000" dirty="0">
                <a:latin typeface="Calibri" pitchFamily="34" charset="0"/>
                <a:cs typeface="Calibri" pitchFamily="34" charset="0"/>
              </a:rPr>
              <a:t>2+ </a:t>
            </a:r>
            <a:r>
              <a:rPr lang="en-US" sz="1800" dirty="0">
                <a:latin typeface="Calibri" pitchFamily="34" charset="0"/>
                <a:cs typeface="Calibri" pitchFamily="34" charset="0"/>
              </a:rPr>
              <a:t> are released. </a:t>
            </a:r>
          </a:p>
          <a:p>
            <a:pPr marL="342797" indent="-342797" algn="just">
              <a:buFont typeface="+mj-lt"/>
              <a:buAutoNum type="arabicPeriod"/>
            </a:pPr>
            <a:endParaRPr lang="en-US" sz="1800" dirty="0">
              <a:latin typeface="Calibri" pitchFamily="34" charset="0"/>
              <a:cs typeface="Calibri" pitchFamily="34" charset="0"/>
            </a:endParaRPr>
          </a:p>
          <a:p>
            <a:pPr marL="342797" indent="-342797" algn="just">
              <a:buFont typeface="+mj-lt"/>
              <a:buAutoNum type="arabicPeriod"/>
            </a:pPr>
            <a:r>
              <a:rPr lang="en-GB" altLang="en-US" sz="1800" dirty="0">
                <a:latin typeface="Calibri" panose="020F0502020204030204" pitchFamily="34" charset="0"/>
              </a:rPr>
              <a:t>The increased intracellular </a:t>
            </a:r>
            <a:r>
              <a:rPr lang="en-US" sz="1800" dirty="0">
                <a:latin typeface="Calibri" pitchFamily="34" charset="0"/>
                <a:cs typeface="Calibri" pitchFamily="34" charset="0"/>
              </a:rPr>
              <a:t>Ca</a:t>
            </a:r>
            <a:r>
              <a:rPr lang="en-US" sz="1800" baseline="30000" dirty="0">
                <a:latin typeface="Calibri" pitchFamily="34" charset="0"/>
                <a:cs typeface="Calibri" pitchFamily="34" charset="0"/>
              </a:rPr>
              <a:t>2+ </a:t>
            </a:r>
            <a:r>
              <a:rPr lang="en-GB" altLang="en-US" sz="1800" dirty="0">
                <a:latin typeface="Calibri" panose="020F0502020204030204" pitchFamily="34" charset="0"/>
              </a:rPr>
              <a:t> level will cause  contraction of the </a:t>
            </a:r>
            <a:r>
              <a:rPr lang="en-GB" altLang="en-US" sz="1800" dirty="0" err="1">
                <a:latin typeface="Calibri" panose="020F0502020204030204" pitchFamily="34" charset="0"/>
              </a:rPr>
              <a:t>myocytes</a:t>
            </a:r>
            <a:r>
              <a:rPr lang="en-GB" altLang="en-US" sz="1800" dirty="0">
                <a:latin typeface="Calibri" panose="020F0502020204030204" pitchFamily="34" charset="0"/>
              </a:rPr>
              <a:t>.</a:t>
            </a:r>
            <a:endParaRPr lang="en-US" sz="1800" dirty="0"/>
          </a:p>
          <a:p>
            <a:pPr algn="just"/>
            <a:endParaRPr lang="en-US" sz="1800" dirty="0"/>
          </a:p>
          <a:p>
            <a:pPr algn="just"/>
            <a:endParaRPr lang="en-US" sz="1800" dirty="0"/>
          </a:p>
        </p:txBody>
      </p:sp>
      <p:sp>
        <p:nvSpPr>
          <p:cNvPr id="7" name="TextBox 6"/>
          <p:cNvSpPr txBox="1"/>
          <p:nvPr/>
        </p:nvSpPr>
        <p:spPr>
          <a:xfrm>
            <a:off x="7953435" y="4556491"/>
            <a:ext cx="3934173" cy="1600438"/>
          </a:xfrm>
          <a:prstGeom prst="rect">
            <a:avLst/>
          </a:prstGeom>
          <a:noFill/>
        </p:spPr>
        <p:txBody>
          <a:bodyPr wrap="square" rtlCol="0">
            <a:spAutoFit/>
          </a:bodyPr>
          <a:lstStyle/>
          <a:p>
            <a:pPr algn="r" rtl="1"/>
            <a:r>
              <a:rPr lang="ar-SA" sz="1400" dirty="0">
                <a:solidFill>
                  <a:schemeClr val="bg1">
                    <a:lumMod val="65000"/>
                  </a:schemeClr>
                </a:solidFill>
              </a:rPr>
              <a:t>شرح: </a:t>
            </a:r>
          </a:p>
          <a:p>
            <a:pPr marL="342797" indent="-342797" algn="r" rtl="1">
              <a:buAutoNum type="arabicPeriod"/>
            </a:pPr>
            <a:r>
              <a:rPr lang="ar-SA" sz="1400" dirty="0">
                <a:solidFill>
                  <a:schemeClr val="bg1">
                    <a:lumMod val="65000"/>
                  </a:schemeClr>
                </a:solidFill>
              </a:rPr>
              <a:t>لما يكون فيه </a:t>
            </a:r>
            <a:r>
              <a:rPr lang="en-US" sz="1400" dirty="0">
                <a:solidFill>
                  <a:schemeClr val="bg1">
                    <a:lumMod val="65000"/>
                  </a:schemeClr>
                </a:solidFill>
              </a:rPr>
              <a:t>excitation</a:t>
            </a:r>
            <a:r>
              <a:rPr lang="ar-SA" sz="1400" dirty="0">
                <a:solidFill>
                  <a:schemeClr val="bg1">
                    <a:lumMod val="65000"/>
                  </a:schemeClr>
                </a:solidFill>
              </a:rPr>
              <a:t> , ال </a:t>
            </a:r>
            <a:r>
              <a:rPr lang="en-US" sz="1400" dirty="0">
                <a:solidFill>
                  <a:schemeClr val="bg1">
                    <a:lumMod val="65000"/>
                  </a:schemeClr>
                </a:solidFill>
              </a:rPr>
              <a:t>action potential </a:t>
            </a:r>
            <a:r>
              <a:rPr lang="ar-SA" sz="1400" dirty="0">
                <a:solidFill>
                  <a:schemeClr val="bg1">
                    <a:lumMod val="65000"/>
                  </a:schemeClr>
                </a:solidFill>
              </a:rPr>
              <a:t> راح ينشر في </a:t>
            </a:r>
            <a:r>
              <a:rPr lang="en-US" sz="1400" dirty="0">
                <a:solidFill>
                  <a:schemeClr val="bg1">
                    <a:lumMod val="65000"/>
                  </a:schemeClr>
                </a:solidFill>
              </a:rPr>
              <a:t>sarcolemma &amp; T-tubules</a:t>
            </a:r>
            <a:r>
              <a:rPr lang="ar-SA" sz="1400" dirty="0">
                <a:solidFill>
                  <a:schemeClr val="bg1">
                    <a:lumMod val="65000"/>
                  </a:schemeClr>
                </a:solidFill>
              </a:rPr>
              <a:t> الى ما  يوصل لل </a:t>
            </a:r>
            <a:r>
              <a:rPr lang="en-US" sz="1400" dirty="0">
                <a:solidFill>
                  <a:schemeClr val="bg1">
                    <a:lumMod val="65000"/>
                  </a:schemeClr>
                </a:solidFill>
              </a:rPr>
              <a:t>DHPR</a:t>
            </a:r>
            <a:r>
              <a:rPr lang="ar-SA" sz="1400" dirty="0">
                <a:solidFill>
                  <a:schemeClr val="bg1">
                    <a:lumMod val="65000"/>
                  </a:schemeClr>
                </a:solidFill>
              </a:rPr>
              <a:t> , راح يفتحها و الكالسيوم راح يدخل جوا الخلية.</a:t>
            </a:r>
          </a:p>
          <a:p>
            <a:pPr marL="342797" indent="-342797" algn="r" rtl="1">
              <a:buAutoNum type="arabicPeriod"/>
            </a:pPr>
            <a:r>
              <a:rPr lang="ar-SA" sz="1400" dirty="0">
                <a:solidFill>
                  <a:schemeClr val="bg1">
                    <a:lumMod val="65000"/>
                  </a:schemeClr>
                </a:solidFill>
              </a:rPr>
              <a:t>لما يدخل الكالسيوم راح يرتبط في </a:t>
            </a:r>
            <a:r>
              <a:rPr lang="en-US" sz="1400" dirty="0">
                <a:solidFill>
                  <a:schemeClr val="bg1">
                    <a:lumMod val="65000"/>
                  </a:schemeClr>
                </a:solidFill>
                <a:latin typeface="Calibri" pitchFamily="34" charset="0"/>
                <a:cs typeface="Calibri" pitchFamily="34" charset="0"/>
              </a:rPr>
              <a:t>ryanodine receptor   </a:t>
            </a:r>
            <a:r>
              <a:rPr lang="ar-SA" sz="1400" dirty="0">
                <a:solidFill>
                  <a:schemeClr val="bg1">
                    <a:lumMod val="65000"/>
                  </a:schemeClr>
                </a:solidFill>
                <a:latin typeface="Calibri" pitchFamily="34" charset="0"/>
                <a:cs typeface="Calibri" pitchFamily="34" charset="0"/>
              </a:rPr>
              <a:t>  و راح يحفز  ال </a:t>
            </a:r>
            <a:r>
              <a:rPr lang="en-US" sz="1400" dirty="0">
                <a:solidFill>
                  <a:schemeClr val="bg1">
                    <a:lumMod val="65000"/>
                  </a:schemeClr>
                </a:solidFill>
                <a:latin typeface="Calibri" pitchFamily="34" charset="0"/>
                <a:cs typeface="Calibri" pitchFamily="34" charset="0"/>
              </a:rPr>
              <a:t>Ca</a:t>
            </a:r>
            <a:r>
              <a:rPr lang="en-US" sz="1400" baseline="30000" dirty="0">
                <a:solidFill>
                  <a:schemeClr val="bg1">
                    <a:lumMod val="65000"/>
                  </a:schemeClr>
                </a:solidFill>
                <a:latin typeface="Calibri" pitchFamily="34" charset="0"/>
                <a:cs typeface="Calibri" pitchFamily="34" charset="0"/>
              </a:rPr>
              <a:t>2+</a:t>
            </a:r>
            <a:r>
              <a:rPr lang="en-US" sz="1400" dirty="0">
                <a:solidFill>
                  <a:schemeClr val="bg1">
                    <a:lumMod val="65000"/>
                  </a:schemeClr>
                </a:solidFill>
                <a:latin typeface="Calibri" pitchFamily="34" charset="0"/>
                <a:cs typeface="Calibri" pitchFamily="34" charset="0"/>
              </a:rPr>
              <a:t>  releasing  </a:t>
            </a:r>
            <a:r>
              <a:rPr lang="ar-SA" sz="1400" dirty="0">
                <a:solidFill>
                  <a:schemeClr val="bg1">
                    <a:lumMod val="65000"/>
                  </a:schemeClr>
                </a:solidFill>
                <a:latin typeface="Calibri" pitchFamily="34" charset="0"/>
                <a:cs typeface="Calibri" pitchFamily="34" charset="0"/>
              </a:rPr>
              <a:t> , هذا الكالسيوم راح يسبب انقباض عضلات القلب.</a:t>
            </a:r>
            <a:endParaRPr lang="en-US" sz="1400" dirty="0">
              <a:solidFill>
                <a:schemeClr val="bg1">
                  <a:lumMod val="65000"/>
                </a:schemeClr>
              </a:solidFill>
            </a:endParaRPr>
          </a:p>
        </p:txBody>
      </p:sp>
      <p:sp>
        <p:nvSpPr>
          <p:cNvPr id="8" name="TextBox 7"/>
          <p:cNvSpPr txBox="1"/>
          <p:nvPr/>
        </p:nvSpPr>
        <p:spPr>
          <a:xfrm>
            <a:off x="9741663" y="-333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61925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 </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5" name="Picture 2" descr="Image result for calcium induced calcium release cardi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102" y="1354574"/>
            <a:ext cx="4332851" cy="2450191"/>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8620" y="3922018"/>
            <a:ext cx="5921816" cy="3539430"/>
          </a:xfrm>
          <a:prstGeom prst="rect">
            <a:avLst/>
          </a:prstGeom>
          <a:noFill/>
        </p:spPr>
        <p:txBody>
          <a:bodyPr wrap="square" rtlCol="0">
            <a:spAutoFit/>
          </a:bodyPr>
          <a:lstStyle/>
          <a:p>
            <a:pPr marL="285664" indent="-285664" algn="just">
              <a:buFont typeface="Arial" panose="020B0604020202020204" pitchFamily="34" charset="0"/>
              <a:buChar char="•"/>
            </a:pPr>
            <a:r>
              <a:rPr lang="en-US" sz="1600" dirty="0">
                <a:cs typeface="Calibri" pitchFamily="34" charset="0"/>
              </a:rPr>
              <a:t>External Ca</a:t>
            </a:r>
            <a:r>
              <a:rPr lang="en-US" sz="1600" baseline="30000" dirty="0">
                <a:cs typeface="Calibri" pitchFamily="34" charset="0"/>
              </a:rPr>
              <a:t>2+ </a:t>
            </a:r>
            <a:r>
              <a:rPr lang="en-US" sz="1600" dirty="0">
                <a:cs typeface="Calibri" pitchFamily="34" charset="0"/>
              </a:rPr>
              <a:t>(Ca</a:t>
            </a:r>
            <a:r>
              <a:rPr lang="en-US" sz="1600" baseline="30000" dirty="0">
                <a:cs typeface="Calibri" pitchFamily="34" charset="0"/>
              </a:rPr>
              <a:t>2+</a:t>
            </a:r>
            <a:r>
              <a:rPr lang="en-US" sz="1600" dirty="0">
                <a:cs typeface="Calibri" pitchFamily="34" charset="0"/>
              </a:rPr>
              <a:t> influx) is required for the excitation-contraction coupling in the heart, but is  not sufficient to produce contraction by itself. It is used as a trigger for Ca</a:t>
            </a:r>
            <a:r>
              <a:rPr lang="en-US" sz="1600" baseline="30000" dirty="0">
                <a:cs typeface="Calibri" pitchFamily="34" charset="0"/>
              </a:rPr>
              <a:t>2+ </a:t>
            </a:r>
            <a:r>
              <a:rPr lang="en-US" sz="1600" dirty="0">
                <a:cs typeface="Calibri" pitchFamily="34" charset="0"/>
              </a:rPr>
              <a:t>release from the sarcoplasmic reticulum.</a:t>
            </a:r>
          </a:p>
          <a:p>
            <a:pPr marL="285664" indent="-285664" algn="just">
              <a:buFont typeface="Arial" panose="020B0604020202020204" pitchFamily="34" charset="0"/>
              <a:buChar char="•"/>
            </a:pPr>
            <a:endParaRPr lang="en-US" sz="1600" dirty="0">
              <a:cs typeface="Calibri" pitchFamily="34" charset="0"/>
            </a:endParaRPr>
          </a:p>
          <a:p>
            <a:pPr algn="just"/>
            <a:endParaRPr lang="en-US" sz="1600" dirty="0">
              <a:cs typeface="Calibri" pitchFamily="34" charset="0"/>
            </a:endParaRPr>
          </a:p>
          <a:p>
            <a:pPr algn="just"/>
            <a:endParaRPr lang="en-US" sz="1600" dirty="0">
              <a:cs typeface="Calibri" pitchFamily="34" charset="0"/>
            </a:endParaRPr>
          </a:p>
          <a:p>
            <a:pPr marL="285664" indent="-285664" algn="just">
              <a:buFont typeface="Arial" panose="020B0604020202020204" pitchFamily="34" charset="0"/>
              <a:buChar char="•"/>
            </a:pPr>
            <a:r>
              <a:rPr lang="en-US" sz="1600" dirty="0">
                <a:cs typeface="Calibri" pitchFamily="34" charset="0"/>
              </a:rPr>
              <a:t>This calcium-induced calcium release is pH sensitive, showing strong inhibition at pH 6.5 and maximal release at pH 7.4</a:t>
            </a:r>
            <a:r>
              <a:rPr lang="en-US" sz="1600" b="1" dirty="0">
                <a:cs typeface="Calibri" pitchFamily="34" charset="0"/>
              </a:rPr>
              <a:t>.</a:t>
            </a:r>
          </a:p>
          <a:p>
            <a:pPr marL="285664" indent="-285664" algn="just">
              <a:buFont typeface="Arial" panose="020B0604020202020204" pitchFamily="34" charset="0"/>
              <a:buChar char="•"/>
            </a:pPr>
            <a:endParaRPr lang="en-US" sz="1600" dirty="0">
              <a:cs typeface="Calibri" pitchFamily="34" charset="0"/>
            </a:endParaRPr>
          </a:p>
          <a:p>
            <a:pPr marL="285664" indent="-285664" algn="just">
              <a:buFont typeface="Arial" panose="020B0604020202020204" pitchFamily="34" charset="0"/>
              <a:buChar char="•"/>
            </a:pPr>
            <a:endParaRPr lang="en-US" sz="1600" dirty="0"/>
          </a:p>
          <a:p>
            <a:pPr marL="285664" indent="-285664" algn="just">
              <a:buFont typeface="Arial" panose="020B0604020202020204" pitchFamily="34" charset="0"/>
              <a:buChar char="•"/>
            </a:pPr>
            <a:endParaRPr lang="en-US" sz="1600" dirty="0"/>
          </a:p>
          <a:p>
            <a:pPr marL="285664" indent="-285664" algn="just">
              <a:buFont typeface="Arial" panose="020B0604020202020204" pitchFamily="34" charset="0"/>
              <a:buChar char="•"/>
            </a:pPr>
            <a:endParaRPr lang="en-US" sz="1600" dirty="0"/>
          </a:p>
          <a:p>
            <a:pPr algn="just"/>
            <a:endParaRPr lang="en-US" sz="1600" dirty="0"/>
          </a:p>
        </p:txBody>
      </p:sp>
      <p:sp>
        <p:nvSpPr>
          <p:cNvPr id="7" name="TextBox 6"/>
          <p:cNvSpPr txBox="1"/>
          <p:nvPr/>
        </p:nvSpPr>
        <p:spPr>
          <a:xfrm>
            <a:off x="758893" y="5085184"/>
            <a:ext cx="5397339" cy="461665"/>
          </a:xfrm>
          <a:prstGeom prst="rect">
            <a:avLst/>
          </a:prstGeom>
          <a:noFill/>
        </p:spPr>
        <p:txBody>
          <a:bodyPr wrap="square" rtlCol="0">
            <a:spAutoFit/>
          </a:bodyPr>
          <a:lstStyle/>
          <a:p>
            <a:pPr algn="r" rtl="1"/>
            <a:r>
              <a:rPr lang="ar-SA" sz="1200" dirty="0">
                <a:solidFill>
                  <a:schemeClr val="bg1">
                    <a:lumMod val="65000"/>
                  </a:schemeClr>
                </a:solidFill>
              </a:rPr>
              <a:t>الكالسيوم اللي يدخل للخلية غير كافي لحاله انه يسبب انقباض عضلات القلب, عشان كذا راح نحتاج ال </a:t>
            </a:r>
            <a:r>
              <a:rPr lang="en-US" sz="1200" dirty="0">
                <a:solidFill>
                  <a:schemeClr val="bg1">
                    <a:lumMod val="65000"/>
                  </a:schemeClr>
                </a:solidFill>
              </a:rPr>
              <a:t>sarcoplasmic reticulum </a:t>
            </a:r>
            <a:r>
              <a:rPr lang="ar-SA" sz="1200" dirty="0">
                <a:solidFill>
                  <a:schemeClr val="bg1">
                    <a:lumMod val="65000"/>
                  </a:schemeClr>
                </a:solidFill>
              </a:rPr>
              <a:t> لأنها راح تفرز كمية كالسيوم اكبر كافية انها </a:t>
            </a:r>
            <a:r>
              <a:rPr lang="ar-SA" sz="1200">
                <a:solidFill>
                  <a:schemeClr val="bg1">
                    <a:lumMod val="65000"/>
                  </a:schemeClr>
                </a:solidFill>
              </a:rPr>
              <a:t>تسبب ا</a:t>
            </a:r>
            <a:r>
              <a:rPr lang="ar-SA" sz="1200">
                <a:solidFill>
                  <a:schemeClr val="bg1">
                    <a:lumMod val="65000"/>
                  </a:schemeClr>
                </a:solidFill>
              </a:rPr>
              <a:t>ن</a:t>
            </a:r>
            <a:r>
              <a:rPr lang="ar-SA" sz="1200">
                <a:solidFill>
                  <a:schemeClr val="bg1">
                    <a:lumMod val="65000"/>
                  </a:schemeClr>
                </a:solidFill>
              </a:rPr>
              <a:t>قباض </a:t>
            </a:r>
            <a:r>
              <a:rPr lang="ar-SA" sz="1200" dirty="0">
                <a:solidFill>
                  <a:schemeClr val="bg1">
                    <a:lumMod val="65000"/>
                  </a:schemeClr>
                </a:solidFill>
              </a:rPr>
              <a:t>عضلات القلب .</a:t>
            </a:r>
            <a:endParaRPr lang="en-US" sz="1200" dirty="0">
              <a:solidFill>
                <a:schemeClr val="bg1">
                  <a:lumMod val="65000"/>
                </a:schemeClr>
              </a:solidFill>
            </a:endParaRPr>
          </a:p>
        </p:txBody>
      </p:sp>
      <p:cxnSp>
        <p:nvCxnSpPr>
          <p:cNvPr id="9" name="Straight Connector 8"/>
          <p:cNvCxnSpPr/>
          <p:nvPr/>
        </p:nvCxnSpPr>
        <p:spPr>
          <a:xfrm>
            <a:off x="6478380" y="1370063"/>
            <a:ext cx="35995" cy="4738029"/>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784" y="1354573"/>
            <a:ext cx="4332851" cy="2450191"/>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102524" y="4061390"/>
            <a:ext cx="4534010" cy="1815882"/>
          </a:xfrm>
          <a:prstGeom prst="rect">
            <a:avLst/>
          </a:prstGeom>
          <a:noFill/>
        </p:spPr>
        <p:txBody>
          <a:bodyPr wrap="square" rtlCol="0">
            <a:spAutoFit/>
          </a:bodyPr>
          <a:lstStyle/>
          <a:p>
            <a:pPr marL="285664" indent="-285664" algn="just">
              <a:buFont typeface="Arial" panose="020B0604020202020204" pitchFamily="34" charset="0"/>
              <a:buChar char="•"/>
            </a:pPr>
            <a:r>
              <a:rPr lang="en-US" sz="1600" dirty="0">
                <a:cs typeface="Calibri" pitchFamily="34" charset="0"/>
              </a:rPr>
              <a:t>Voltage-gated L-type calcium channels</a:t>
            </a:r>
            <a:r>
              <a:rPr lang="ar-SA" sz="1600" dirty="0">
                <a:cs typeface="Calibri" pitchFamily="34" charset="0"/>
              </a:rPr>
              <a:t> </a:t>
            </a:r>
            <a:r>
              <a:rPr lang="en-US" sz="1600" dirty="0">
                <a:cs typeface="Calibri" pitchFamily="34" charset="0"/>
              </a:rPr>
              <a:t>are present on the sarcolemma as well as the T-tubules.</a:t>
            </a:r>
          </a:p>
          <a:p>
            <a:pPr marL="285664" indent="-285664" algn="just">
              <a:buFont typeface="Arial" panose="020B0604020202020204" pitchFamily="34" charset="0"/>
              <a:buChar char="•"/>
            </a:pPr>
            <a:endParaRPr lang="en-US" sz="1600" dirty="0">
              <a:cs typeface="Calibri" pitchFamily="34" charset="0"/>
            </a:endParaRPr>
          </a:p>
          <a:p>
            <a:pPr marL="285664" indent="-285664" algn="just">
              <a:buFont typeface="Arial" panose="020B0604020202020204" pitchFamily="34" charset="0"/>
              <a:buChar char="•"/>
            </a:pPr>
            <a:r>
              <a:rPr lang="en-US" sz="1600" dirty="0">
                <a:cs typeface="Calibri" pitchFamily="34" charset="0"/>
              </a:rPr>
              <a:t>The Voltage-gated calcium channels are usually very </a:t>
            </a:r>
            <a:r>
              <a:rPr lang="en-US" sz="1600" b="1" dirty="0">
                <a:cs typeface="Calibri" pitchFamily="34" charset="0"/>
              </a:rPr>
              <a:t>near</a:t>
            </a:r>
            <a:r>
              <a:rPr lang="en-US" sz="1600" dirty="0">
                <a:cs typeface="Calibri" pitchFamily="34" charset="0"/>
              </a:rPr>
              <a:t> to the ryanodine receptors, so that Ca</a:t>
            </a:r>
            <a:r>
              <a:rPr lang="en-US" sz="1600" baseline="30000" dirty="0">
                <a:cs typeface="Calibri" pitchFamily="34" charset="0"/>
              </a:rPr>
              <a:t>2+</a:t>
            </a:r>
            <a:r>
              <a:rPr lang="en-US" sz="1600" dirty="0">
                <a:cs typeface="Calibri" pitchFamily="34" charset="0"/>
              </a:rPr>
              <a:t> influx will induce high local levels  of Ca</a:t>
            </a:r>
            <a:r>
              <a:rPr lang="en-US" sz="1600" baseline="30000" dirty="0">
                <a:cs typeface="Calibri" pitchFamily="34" charset="0"/>
              </a:rPr>
              <a:t>2+</a:t>
            </a:r>
            <a:r>
              <a:rPr lang="en-US" sz="1600" dirty="0">
                <a:cs typeface="Calibri" pitchFamily="34" charset="0"/>
              </a:rPr>
              <a:t>.</a:t>
            </a:r>
            <a:endParaRPr lang="en-US" sz="1600" dirty="0"/>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4714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Period of Cardiac Muscle </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18</a:t>
            </a:fld>
            <a:endParaRPr lang="en-US" dirty="0">
              <a:solidFill>
                <a:srgbClr val="464653"/>
              </a:solidFill>
            </a:endParaRPr>
          </a:p>
        </p:txBody>
      </p:sp>
      <p:sp>
        <p:nvSpPr>
          <p:cNvPr id="4" name="Content Placeholder 3"/>
          <p:cNvSpPr>
            <a:spLocks noGrp="1"/>
          </p:cNvSpPr>
          <p:nvPr>
            <p:ph sz="quarter" idx="1"/>
          </p:nvPr>
        </p:nvSpPr>
        <p:spPr>
          <a:xfrm>
            <a:off x="609448" y="1235822"/>
            <a:ext cx="10969943" cy="4937760"/>
          </a:xfrm>
        </p:spPr>
        <p:txBody>
          <a:bodyPr/>
          <a:lstStyle/>
          <a:p>
            <a:r>
              <a:rPr lang="en-US" sz="2000" dirty="0"/>
              <a:t>Cardiac muscle is refractory to re-stimulation during the action potential.</a:t>
            </a:r>
          </a:p>
          <a:p>
            <a:r>
              <a:rPr lang="en-US" sz="2000" dirty="0"/>
              <a:t> The refractory period of the heart: is the interval of time during which a </a:t>
            </a:r>
            <a:r>
              <a:rPr lang="en-US" sz="2000" u="sng" dirty="0"/>
              <a:t>normal cardiac impulse </a:t>
            </a:r>
            <a:r>
              <a:rPr lang="en-US" sz="2000" dirty="0"/>
              <a:t>cannot re-excite an already excited area of cardiac muscle.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9638905"/>
              </p:ext>
            </p:extLst>
          </p:nvPr>
        </p:nvGraphicFramePr>
        <p:xfrm>
          <a:off x="630073" y="2660239"/>
          <a:ext cx="5990902" cy="3334975"/>
        </p:xfrm>
        <a:graphic>
          <a:graphicData uri="http://schemas.openxmlformats.org/drawingml/2006/table">
            <a:tbl>
              <a:tblPr firstRow="1" bandRow="1">
                <a:tableStyleId>{5DA37D80-6434-44D0-A028-1B22A696006F}</a:tableStyleId>
              </a:tblPr>
              <a:tblGrid>
                <a:gridCol w="1109426">
                  <a:extLst>
                    <a:ext uri="{9D8B030D-6E8A-4147-A177-3AD203B41FA5}">
                      <a16:colId xmlns:a16="http://schemas.microsoft.com/office/drawing/2014/main" val="20000"/>
                    </a:ext>
                  </a:extLst>
                </a:gridCol>
                <a:gridCol w="2514700">
                  <a:extLst>
                    <a:ext uri="{9D8B030D-6E8A-4147-A177-3AD203B41FA5}">
                      <a16:colId xmlns:a16="http://schemas.microsoft.com/office/drawing/2014/main" val="20001"/>
                    </a:ext>
                  </a:extLst>
                </a:gridCol>
                <a:gridCol w="2366776">
                  <a:extLst>
                    <a:ext uri="{9D8B030D-6E8A-4147-A177-3AD203B41FA5}">
                      <a16:colId xmlns:a16="http://schemas.microsoft.com/office/drawing/2014/main" val="20002"/>
                    </a:ext>
                  </a:extLst>
                </a:gridCol>
              </a:tblGrid>
              <a:tr h="645479">
                <a:tc>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a:t>Absolute Refractory Period </a:t>
                      </a:r>
                    </a:p>
                  </a:txBody>
                  <a:tcPr/>
                </a:tc>
                <a:tc>
                  <a:txBody>
                    <a:bodyPr/>
                    <a:lstStyle/>
                    <a:p>
                      <a:r>
                        <a:rPr lang="en-US" dirty="0"/>
                        <a:t>Relative Refractory Period </a:t>
                      </a:r>
                    </a:p>
                  </a:txBody>
                  <a:tcPr/>
                </a:tc>
                <a:extLst>
                  <a:ext uri="{0D108BD9-81ED-4DB2-BD59-A6C34878D82A}">
                    <a16:rowId xmlns:a16="http://schemas.microsoft.com/office/drawing/2014/main" val="10000"/>
                  </a:ext>
                </a:extLst>
              </a:tr>
              <a:tr h="922113">
                <a:tc>
                  <a:txBody>
                    <a:bodyPr/>
                    <a:lstStyle/>
                    <a:p>
                      <a:r>
                        <a:rPr lang="en-US" sz="1600" dirty="0"/>
                        <a:t>Definition</a:t>
                      </a:r>
                    </a:p>
                  </a:txBody>
                  <a:tcPr/>
                </a:tc>
                <a:tc>
                  <a:txBody>
                    <a:bodyPr/>
                    <a:lstStyle/>
                    <a:p>
                      <a:r>
                        <a:rPr lang="en-US" dirty="0"/>
                        <a:t>Cardiac muscle cannot be excited while it is contracting </a:t>
                      </a:r>
                    </a:p>
                  </a:txBody>
                  <a:tcPr/>
                </a:tc>
                <a:tc>
                  <a:txBody>
                    <a:bodyPr/>
                    <a:lstStyle/>
                    <a:p>
                      <a:r>
                        <a:rPr lang="en-US" dirty="0"/>
                        <a:t>Cardiac muscle can be excited by </a:t>
                      </a:r>
                      <a:r>
                        <a:rPr lang="en-US" b="1" dirty="0"/>
                        <a:t>strong</a:t>
                      </a:r>
                      <a:r>
                        <a:rPr lang="en-US" dirty="0"/>
                        <a:t> stimulus </a:t>
                      </a:r>
                    </a:p>
                  </a:txBody>
                  <a:tcPr/>
                </a:tc>
                <a:extLst>
                  <a:ext uri="{0D108BD9-81ED-4DB2-BD59-A6C34878D82A}">
                    <a16:rowId xmlns:a16="http://schemas.microsoft.com/office/drawing/2014/main" val="10001"/>
                  </a:ext>
                </a:extLst>
              </a:tr>
              <a:tr h="373968">
                <a:tc>
                  <a:txBody>
                    <a:bodyPr/>
                    <a:lstStyle/>
                    <a:p>
                      <a:r>
                        <a:rPr lang="en-US" dirty="0"/>
                        <a:t>Benefit</a:t>
                      </a:r>
                    </a:p>
                  </a:txBody>
                  <a:tcPr/>
                </a:tc>
                <a:tc>
                  <a:txBody>
                    <a:bodyPr/>
                    <a:lstStyle/>
                    <a:p>
                      <a:r>
                        <a:rPr lang="en-US" dirty="0"/>
                        <a:t>Long ARP </a:t>
                      </a:r>
                    </a:p>
                  </a:txBody>
                  <a:tcPr/>
                </a:tc>
                <a:tc>
                  <a:txBody>
                    <a:bodyPr/>
                    <a:lstStyle/>
                    <a:p>
                      <a:r>
                        <a:rPr lang="en-US" dirty="0"/>
                        <a:t>-</a:t>
                      </a:r>
                    </a:p>
                  </a:txBody>
                  <a:tcPr/>
                </a:tc>
                <a:extLst>
                  <a:ext uri="{0D108BD9-81ED-4DB2-BD59-A6C34878D82A}">
                    <a16:rowId xmlns:a16="http://schemas.microsoft.com/office/drawing/2014/main" val="10002"/>
                  </a:ext>
                </a:extLst>
              </a:tr>
              <a:tr h="645479">
                <a:tc>
                  <a:txBody>
                    <a:bodyPr/>
                    <a:lstStyle/>
                    <a:p>
                      <a:r>
                        <a:rPr lang="en-US" dirty="0"/>
                        <a:t>Time</a:t>
                      </a:r>
                    </a:p>
                  </a:txBody>
                  <a:tcPr/>
                </a:tc>
                <a:tc>
                  <a:txBody>
                    <a:bodyPr/>
                    <a:lstStyle/>
                    <a:p>
                      <a:r>
                        <a:rPr lang="en-US" dirty="0"/>
                        <a:t>Depolarization and 2/3 repolarization </a:t>
                      </a:r>
                    </a:p>
                  </a:txBody>
                  <a:tcPr/>
                </a:tc>
                <a:tc>
                  <a:txBody>
                    <a:bodyPr/>
                    <a:lstStyle/>
                    <a:p>
                      <a:r>
                        <a:rPr lang="en-US" dirty="0"/>
                        <a:t>Repolarization </a:t>
                      </a:r>
                    </a:p>
                  </a:txBody>
                  <a:tcPr/>
                </a:tc>
                <a:extLst>
                  <a:ext uri="{0D108BD9-81ED-4DB2-BD59-A6C34878D82A}">
                    <a16:rowId xmlns:a16="http://schemas.microsoft.com/office/drawing/2014/main" val="10003"/>
                  </a:ext>
                </a:extLst>
              </a:tr>
              <a:tr h="373968">
                <a:tc>
                  <a:txBody>
                    <a:bodyPr/>
                    <a:lstStyle/>
                    <a:p>
                      <a:r>
                        <a:rPr lang="en-US" dirty="0"/>
                        <a:t>Duration</a:t>
                      </a:r>
                    </a:p>
                  </a:txBody>
                  <a:tcPr/>
                </a:tc>
                <a:tc>
                  <a:txBody>
                    <a:bodyPr/>
                    <a:lstStyle/>
                    <a:p>
                      <a:r>
                        <a:rPr lang="en-US" dirty="0"/>
                        <a:t>0.25 - 0.3 sec </a:t>
                      </a:r>
                    </a:p>
                  </a:txBody>
                  <a:tcPr/>
                </a:tc>
                <a:tc>
                  <a:txBody>
                    <a:bodyPr/>
                    <a:lstStyle/>
                    <a:p>
                      <a:r>
                        <a:rPr lang="en-US" dirty="0"/>
                        <a:t> 0.05 sec </a:t>
                      </a:r>
                    </a:p>
                  </a:txBody>
                  <a:tcPr/>
                </a:tc>
                <a:extLst>
                  <a:ext uri="{0D108BD9-81ED-4DB2-BD59-A6C34878D82A}">
                    <a16:rowId xmlns:a16="http://schemas.microsoft.com/office/drawing/2014/main" val="10004"/>
                  </a:ext>
                </a:extLst>
              </a:tr>
              <a:tr h="373968">
                <a:tc>
                  <a:txBody>
                    <a:bodyPr/>
                    <a:lstStyle/>
                    <a:p>
                      <a:r>
                        <a:rPr lang="en-US" sz="1600" kern="1200" dirty="0">
                          <a:solidFill>
                            <a:prstClr val="white">
                              <a:lumMod val="65000"/>
                            </a:prstClr>
                          </a:solidFill>
                          <a:latin typeface="+mn-lt"/>
                          <a:ea typeface="+mn-ea"/>
                          <a:cs typeface="+mn-cs"/>
                        </a:rPr>
                        <a:t>In </a:t>
                      </a:r>
                      <a:r>
                        <a:rPr lang="en-US" sz="1600" kern="1200" dirty="0" err="1">
                          <a:solidFill>
                            <a:prstClr val="white">
                              <a:lumMod val="65000"/>
                            </a:prstClr>
                          </a:solidFill>
                          <a:latin typeface="+mn-lt"/>
                          <a:ea typeface="+mn-ea"/>
                          <a:cs typeface="+mn-cs"/>
                        </a:rPr>
                        <a:t>SKm</a:t>
                      </a:r>
                      <a:endParaRPr lang="en-US" sz="1600" kern="1200" dirty="0">
                        <a:solidFill>
                          <a:prstClr val="white">
                            <a:lumMod val="65000"/>
                          </a:prstClr>
                        </a:solidFill>
                        <a:latin typeface="+mn-lt"/>
                        <a:ea typeface="+mn-ea"/>
                        <a:cs typeface="+mn-cs"/>
                      </a:endParaRPr>
                    </a:p>
                  </a:txBody>
                  <a:tcPr/>
                </a:tc>
                <a:tc>
                  <a:txBody>
                    <a:bodyPr/>
                    <a:lstStyle/>
                    <a:p>
                      <a:r>
                        <a:rPr lang="en-US" sz="1600" kern="1200" dirty="0">
                          <a:solidFill>
                            <a:prstClr val="white">
                              <a:lumMod val="65000"/>
                            </a:prstClr>
                          </a:solidFill>
                          <a:latin typeface="+mn-lt"/>
                          <a:ea typeface="+mn-ea"/>
                          <a:cs typeface="+mn-cs"/>
                        </a:rPr>
                        <a:t>Longer than that of </a:t>
                      </a:r>
                      <a:r>
                        <a:rPr lang="en-US" sz="1600" kern="1200" dirty="0" err="1">
                          <a:solidFill>
                            <a:prstClr val="white">
                              <a:lumMod val="65000"/>
                            </a:prstClr>
                          </a:solidFill>
                          <a:latin typeface="+mn-lt"/>
                          <a:ea typeface="+mn-ea"/>
                          <a:cs typeface="+mn-cs"/>
                        </a:rPr>
                        <a:t>SKm</a:t>
                      </a:r>
                      <a:endParaRPr lang="en-US" sz="1600" kern="1200" dirty="0">
                        <a:solidFill>
                          <a:prstClr val="white">
                            <a:lumMod val="65000"/>
                          </a:prstClr>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092" y="2288693"/>
            <a:ext cx="3625610" cy="3732595"/>
          </a:xfrm>
          <a:prstGeom prst="rect">
            <a:avLst/>
          </a:prstGeom>
        </p:spPr>
      </p:pic>
      <p:sp>
        <p:nvSpPr>
          <p:cNvPr id="8" name="TextBox 7"/>
          <p:cNvSpPr txBox="1"/>
          <p:nvPr/>
        </p:nvSpPr>
        <p:spPr>
          <a:xfrm>
            <a:off x="9501897" y="-2767"/>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9" name="TextBox 8"/>
          <p:cNvSpPr txBox="1"/>
          <p:nvPr/>
        </p:nvSpPr>
        <p:spPr>
          <a:xfrm>
            <a:off x="8438772" y="538216"/>
            <a:ext cx="3724445"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3"/>
              </a:rPr>
              <a:t>Video of (cardiac AP &amp;refractory period</a:t>
            </a:r>
            <a:r>
              <a:rPr lang="en-US" sz="1400" b="1" u="sng">
                <a:hlinkClick r:id="rId3"/>
              </a:rPr>
              <a:t>) </a:t>
            </a:r>
          </a:p>
          <a:p>
            <a:pPr algn="ctr"/>
            <a:r>
              <a:rPr lang="en-US" sz="1400" b="1" u="sng" dirty="0">
                <a:hlinkClick r:id="rId3"/>
              </a:rPr>
              <a:t>Duration: (7)mins</a:t>
            </a:r>
            <a:endParaRPr lang="en-US" sz="1400" b="1" u="sng" dirty="0"/>
          </a:p>
        </p:txBody>
      </p:sp>
    </p:spTree>
    <p:extLst>
      <p:ext uri="{BB962C8B-B14F-4D97-AF65-F5344CB8AC3E}">
        <p14:creationId xmlns:p14="http://schemas.microsoft.com/office/powerpoint/2010/main" val="253728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Excitation Contraction Coupling</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19</a:t>
            </a:fld>
            <a:endParaRPr lang="en-US" dirty="0">
              <a:solidFill>
                <a:srgbClr val="464653"/>
              </a:solidFill>
            </a:endParaRPr>
          </a:p>
        </p:txBody>
      </p:sp>
      <p:sp>
        <p:nvSpPr>
          <p:cNvPr id="4" name="Content Placeholder 3"/>
          <p:cNvSpPr>
            <a:spLocks noGrp="1"/>
          </p:cNvSpPr>
          <p:nvPr>
            <p:ph sz="quarter" idx="1"/>
          </p:nvPr>
        </p:nvSpPr>
        <p:spPr>
          <a:xfrm>
            <a:off x="468518" y="1418590"/>
            <a:ext cx="4977822" cy="4937760"/>
          </a:xfrm>
        </p:spPr>
        <p:txBody>
          <a:bodyPr>
            <a:normAutofit/>
          </a:bodyPr>
          <a:lstStyle/>
          <a:p>
            <a:pPr algn="just"/>
            <a:r>
              <a:rPr lang="en-US" sz="1800" dirty="0"/>
              <a:t>Excitation – Contraction Coupling: is the mechanism by which the action potential causes muscle contraction. </a:t>
            </a:r>
            <a:endParaRPr lang="ar-SA" sz="1800" dirty="0"/>
          </a:p>
          <a:p>
            <a:pPr algn="just"/>
            <a:r>
              <a:rPr lang="en-US" sz="1800" dirty="0"/>
              <a:t>Action potential spreads to the interior of the cardiac muscle fiber along the transverse (T) tubules.</a:t>
            </a:r>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981" y="3887470"/>
            <a:ext cx="3021525" cy="2403734"/>
          </a:xfrm>
          <a:prstGeom prst="rect">
            <a:avLst/>
          </a:prstGeom>
        </p:spPr>
      </p:pic>
      <p:graphicFrame>
        <p:nvGraphicFramePr>
          <p:cNvPr id="6" name="Diagram 5"/>
          <p:cNvGraphicFramePr/>
          <p:nvPr>
            <p:extLst>
              <p:ext uri="{D42A27DB-BD31-4B8C-83A1-F6EECF244321}">
                <p14:modId xmlns:p14="http://schemas.microsoft.com/office/powerpoint/2010/main" val="404892183"/>
              </p:ext>
            </p:extLst>
          </p:nvPr>
        </p:nvGraphicFramePr>
        <p:xfrm>
          <a:off x="155907" y="3512584"/>
          <a:ext cx="5866497" cy="2484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6454452" y="1295400"/>
            <a:ext cx="5256584" cy="2862322"/>
          </a:xfrm>
          <a:prstGeom prst="rect">
            <a:avLst/>
          </a:prstGeom>
          <a:ln>
            <a:noFill/>
          </a:ln>
        </p:spPr>
        <p:txBody>
          <a:bodyPr wrap="square">
            <a:spAutoFit/>
          </a:bodyPr>
          <a:lstStyle/>
          <a:p>
            <a:pPr marL="285750" indent="-285750" algn="just">
              <a:buFont typeface="Arial" charset="0"/>
              <a:buChar char="•"/>
            </a:pPr>
            <a:r>
              <a:rPr lang="en-US" sz="1800" dirty="0"/>
              <a:t>The T tubules of cardiac muscle have a diameter 5 times as great as that of the skeletal muscle tubules. </a:t>
            </a:r>
          </a:p>
          <a:p>
            <a:pPr marL="285750" indent="-285750" algn="just">
              <a:buFont typeface="Arial" charset="0"/>
              <a:buChar char="•"/>
            </a:pPr>
            <a:r>
              <a:rPr lang="en-US" sz="1800" dirty="0"/>
              <a:t>The strength of contraction of cardiac muscle depends to a great extent on the </a:t>
            </a:r>
            <a:r>
              <a:rPr lang="en-US" sz="1800" u="sng" dirty="0"/>
              <a:t>concentration</a:t>
            </a:r>
            <a:r>
              <a:rPr lang="en-US" sz="1800" dirty="0"/>
              <a:t> of calcium ions in the extracellular fluids.</a:t>
            </a:r>
          </a:p>
          <a:p>
            <a:pPr marL="285750" indent="-285750" algn="just">
              <a:buFont typeface="Arial" charset="0"/>
              <a:buChar char="•"/>
            </a:pPr>
            <a:r>
              <a:rPr lang="en-US" sz="1800" dirty="0"/>
              <a:t>At the end of the Plateau of the action potential → calcium ions are pumped back into the sarcoplasmic reticulum and the T-tubules → contraction ends (repolarization) </a:t>
            </a:r>
          </a:p>
          <a:p>
            <a:pPr algn="just"/>
            <a:endParaRPr lang="en-US" sz="1800" dirty="0"/>
          </a:p>
        </p:txBody>
      </p:sp>
      <p:sp>
        <p:nvSpPr>
          <p:cNvPr id="15" name="TextBox 1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cxnSp>
        <p:nvCxnSpPr>
          <p:cNvPr id="11" name="Straight Connector 10"/>
          <p:cNvCxnSpPr/>
          <p:nvPr/>
        </p:nvCxnSpPr>
        <p:spPr>
          <a:xfrm>
            <a:off x="6238428" y="1370063"/>
            <a:ext cx="35995" cy="473802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98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Objectives</a:t>
            </a:r>
          </a:p>
        </p:txBody>
      </p:sp>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Content Placeholder 3"/>
          <p:cNvSpPr>
            <a:spLocks noGrp="1"/>
          </p:cNvSpPr>
          <p:nvPr>
            <p:ph sz="quarter" idx="1"/>
          </p:nvPr>
        </p:nvSpPr>
        <p:spPr>
          <a:xfrm>
            <a:off x="657119" y="1280795"/>
            <a:ext cx="11522883" cy="4937760"/>
          </a:xfrm>
        </p:spPr>
        <p:txBody>
          <a:bodyPr>
            <a:normAutofit lnSpcReduction="10000"/>
          </a:bodyPr>
          <a:lstStyle/>
          <a:p>
            <a:pPr marL="0" indent="0">
              <a:buNone/>
            </a:pPr>
            <a:r>
              <a:rPr lang="en-US" sz="2000" dirty="0"/>
              <a:t>From the guide:</a:t>
            </a:r>
          </a:p>
          <a:p>
            <a:r>
              <a:rPr lang="en-US" sz="2000" dirty="0"/>
              <a:t>Define cardiac muscle contractility</a:t>
            </a:r>
            <a:endParaRPr lang="ar-SA" sz="2000" dirty="0"/>
          </a:p>
          <a:p>
            <a:r>
              <a:rPr lang="en-US" sz="2000" dirty="0"/>
              <a:t>Describe the mechanism of excitation contraction coupling</a:t>
            </a:r>
            <a:endParaRPr lang="ar-SA" sz="2000" dirty="0"/>
          </a:p>
          <a:p>
            <a:r>
              <a:rPr lang="en-US" sz="2000" dirty="0"/>
              <a:t>Understand the mechanism of </a:t>
            </a:r>
            <a:r>
              <a:rPr lang="en-US" sz="2000" dirty="0" err="1"/>
              <a:t>isovolumetric</a:t>
            </a:r>
            <a:r>
              <a:rPr lang="en-US" sz="2000" dirty="0"/>
              <a:t> and isometric contraction</a:t>
            </a:r>
            <a:endParaRPr lang="ar-SA" sz="2000" dirty="0"/>
          </a:p>
          <a:p>
            <a:r>
              <a:rPr lang="en-US" sz="2000" dirty="0"/>
              <a:t>Factors affecting cardiac contractility </a:t>
            </a:r>
            <a:endParaRPr lang="ar-SA" sz="2000" dirty="0"/>
          </a:p>
          <a:p>
            <a:pPr marL="0" indent="0">
              <a:buNone/>
            </a:pPr>
            <a:r>
              <a:rPr lang="en-US" sz="2000" dirty="0"/>
              <a:t>From slides:</a:t>
            </a:r>
            <a:endParaRPr lang="ar-SA" sz="2000" dirty="0"/>
          </a:p>
          <a:p>
            <a:r>
              <a:rPr lang="en-US" sz="2000" dirty="0"/>
              <a:t>Describe the general features and overall design of the cardiovascular system.</a:t>
            </a:r>
          </a:p>
          <a:p>
            <a:r>
              <a:rPr lang="en-US" sz="2000" dirty="0"/>
              <a:t>Explain how the heart accomplishes its function as the central pump of the cardiovascular system.</a:t>
            </a:r>
          </a:p>
          <a:p>
            <a:r>
              <a:rPr lang="en-US" sz="2000" dirty="0"/>
              <a:t>Understand the phases of cardiac action potential and the ionic bases </a:t>
            </a:r>
            <a:endParaRPr lang="ar-SA" sz="2000" dirty="0"/>
          </a:p>
          <a:p>
            <a:r>
              <a:rPr lang="en-US" sz="2000" dirty="0"/>
              <a:t>Describe the structure of a typical myocyte. </a:t>
            </a:r>
          </a:p>
          <a:p>
            <a:r>
              <a:rPr lang="en-US" sz="2000" dirty="0"/>
              <a:t>Explain sliding-filament mechanism of contraction. </a:t>
            </a:r>
          </a:p>
          <a:p>
            <a:r>
              <a:rPr lang="en-US" sz="2000" dirty="0"/>
              <a:t>Summarize the effects of sympathetic and parasympathetic stimulation on cardiac contractility.</a:t>
            </a:r>
            <a:endParaRPr lang="ar-SA" sz="2000" dirty="0"/>
          </a:p>
          <a:p>
            <a:r>
              <a:rPr lang="en-US" sz="2000" dirty="0"/>
              <a:t>Discuss the role of calcium ions in the regulation of cardiac muscle function</a:t>
            </a:r>
          </a:p>
        </p:txBody>
      </p:sp>
      <p:sp>
        <p:nvSpPr>
          <p:cNvPr id="5" name="TextBox 4"/>
          <p:cNvSpPr txBox="1"/>
          <p:nvPr/>
        </p:nvSpPr>
        <p:spPr>
          <a:xfrm>
            <a:off x="2638047" y="647700"/>
            <a:ext cx="6912768" cy="400110"/>
          </a:xfrm>
          <a:prstGeom prst="rect">
            <a:avLst/>
          </a:prstGeom>
          <a:noFill/>
        </p:spPr>
        <p:txBody>
          <a:bodyPr wrap="square" rtlCol="0">
            <a:spAutoFit/>
          </a:bodyPr>
          <a:lstStyle/>
          <a:p>
            <a:pPr algn="ctr"/>
            <a:r>
              <a:rPr lang="en-US" b="1" u="sng" dirty="0">
                <a:solidFill>
                  <a:srgbClr val="FF0000"/>
                </a:solidFill>
              </a:rPr>
              <a:t>Study Smart: focus on mutual topics. </a:t>
            </a:r>
          </a:p>
        </p:txBody>
      </p:sp>
    </p:spTree>
    <p:extLst>
      <p:ext uri="{BB962C8B-B14F-4D97-AF65-F5344CB8AC3E}">
        <p14:creationId xmlns:p14="http://schemas.microsoft.com/office/powerpoint/2010/main" val="19098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en-US" dirty="0"/>
              <a:t>Excitation Contraction Coupling</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pic>
        <p:nvPicPr>
          <p:cNvPr id="5" name="Content Placeholder 4"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254173" y="2060848"/>
            <a:ext cx="5325218" cy="3305636"/>
          </a:xfrm>
        </p:spPr>
      </p:pic>
      <p:sp>
        <p:nvSpPr>
          <p:cNvPr id="9" name="Content Placeholder 8"/>
          <p:cNvSpPr>
            <a:spLocks noGrp="1"/>
          </p:cNvSpPr>
          <p:nvPr>
            <p:ph sz="quarter" idx="2"/>
          </p:nvPr>
        </p:nvSpPr>
        <p:spPr>
          <a:xfrm>
            <a:off x="810662" y="2084908"/>
            <a:ext cx="4456261" cy="3281576"/>
          </a:xfrm>
        </p:spPr>
        <p:txBody>
          <a:bodyPr>
            <a:normAutofit lnSpcReduction="10000"/>
          </a:bodyPr>
          <a:lstStyle/>
          <a:p>
            <a:r>
              <a:rPr lang="en-US" sz="1800" dirty="0"/>
              <a:t>Each contraction involves the hydrolysis of an ATP molecule for the process of contraction and sliding mechanism. </a:t>
            </a:r>
          </a:p>
          <a:p>
            <a:r>
              <a:rPr lang="en-US" sz="1800" dirty="0"/>
              <a:t>Cardiac muscles are </a:t>
            </a:r>
            <a:r>
              <a:rPr lang="en-US" sz="1800" u="sng" dirty="0"/>
              <a:t>continually</a:t>
            </a:r>
            <a:r>
              <a:rPr lang="en-US" sz="1800" dirty="0"/>
              <a:t> contracting and require substantial amounts of energy.</a:t>
            </a:r>
          </a:p>
          <a:p>
            <a:r>
              <a:rPr lang="en-US" sz="1800" dirty="0"/>
              <a:t>The energy is derived from ATP generated by </a:t>
            </a:r>
            <a:r>
              <a:rPr lang="en-US" sz="1800" u="sng" dirty="0"/>
              <a:t>oxidative phosphorylation</a:t>
            </a:r>
            <a:r>
              <a:rPr lang="en-US" sz="1800" dirty="0"/>
              <a:t> in the mitochondria. </a:t>
            </a:r>
          </a:p>
          <a:p>
            <a:r>
              <a:rPr lang="en-US" sz="1800" dirty="0"/>
              <a:t>The myocytes contain large numbers of mitochondria.</a:t>
            </a:r>
          </a:p>
        </p:txBody>
      </p:sp>
      <p:sp>
        <p:nvSpPr>
          <p:cNvPr id="10" name="TextBox 9"/>
          <p:cNvSpPr txBox="1"/>
          <p:nvPr/>
        </p:nvSpPr>
        <p:spPr>
          <a:xfrm>
            <a:off x="9540012"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61005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128705"/>
            <a:ext cx="10969943" cy="990342"/>
          </a:xfrm>
        </p:spPr>
        <p:txBody>
          <a:bodyPr>
            <a:noAutofit/>
          </a:bodyPr>
          <a:lstStyle/>
          <a:p>
            <a:r>
              <a:rPr lang="en-GB" altLang="en-US" dirty="0"/>
              <a:t>Excitation Contraction Coupling</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pic>
        <p:nvPicPr>
          <p:cNvPr id="5" name="Picture 5" descr="mohr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604" y="1857033"/>
            <a:ext cx="4055462" cy="389625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9796" y="1339592"/>
            <a:ext cx="7056784" cy="5016758"/>
          </a:xfrm>
          <a:prstGeom prst="rect">
            <a:avLst/>
          </a:prstGeom>
          <a:noFill/>
        </p:spPr>
        <p:txBody>
          <a:bodyPr wrap="square" rtlCol="0">
            <a:spAutoFit/>
          </a:bodyPr>
          <a:lstStyle/>
          <a:p>
            <a:pPr marL="285664" indent="-285664" algn="just">
              <a:buFont typeface="Arial" panose="020B0604020202020204" pitchFamily="34" charset="0"/>
              <a:buChar char="•"/>
            </a:pPr>
            <a:r>
              <a:rPr lang="en-GB" altLang="en-US" sz="1600" dirty="0"/>
              <a:t>Excitation-contraction coupling is similar in cardiac and skeletal muscles. Increased intracellular Ca</a:t>
            </a:r>
            <a:r>
              <a:rPr lang="en-GB" altLang="en-US" sz="1600" baseline="30000" dirty="0"/>
              <a:t>2+</a:t>
            </a:r>
            <a:r>
              <a:rPr lang="en-GB" altLang="en-US" sz="1600" dirty="0"/>
              <a:t> triggers contraction by binding to troponin C on the thin filament.</a:t>
            </a:r>
          </a:p>
          <a:p>
            <a:pPr marL="285664" indent="-285664" algn="just">
              <a:buFont typeface="Arial" panose="020B0604020202020204" pitchFamily="34" charset="0"/>
              <a:buChar char="•"/>
            </a:pPr>
            <a:endParaRPr lang="en-GB" altLang="en-US" sz="1600" dirty="0"/>
          </a:p>
          <a:p>
            <a:pPr marL="342797" indent="-342797" algn="just">
              <a:buFont typeface="Arial" panose="020B0604020202020204" pitchFamily="34" charset="0"/>
              <a:buChar char="•"/>
            </a:pPr>
            <a:r>
              <a:rPr lang="en-GB" altLang="en-US" sz="1600" dirty="0"/>
              <a:t>Tension generation in cardiac, but not in skeletal muscle is profoundly influenced by:</a:t>
            </a:r>
          </a:p>
          <a:p>
            <a:pPr marL="914126" lvl="1" indent="-457063" algn="just">
              <a:buFont typeface="+mj-lt"/>
              <a:buAutoNum type="arabicPeriod"/>
            </a:pPr>
            <a:r>
              <a:rPr lang="en-GB" altLang="en-US" sz="1600" b="1" dirty="0"/>
              <a:t>Extracellular calcium levels.</a:t>
            </a:r>
            <a:endParaRPr lang="en-GB" altLang="en-US" sz="1600" dirty="0"/>
          </a:p>
          <a:p>
            <a:pPr lvl="1" algn="just"/>
            <a:r>
              <a:rPr lang="en-GB" altLang="en-US" sz="1600" dirty="0"/>
              <a:t> For example: doubling the extracellular calcium concentration may  nearly double the maximum cardiac contractile force.</a:t>
            </a:r>
          </a:p>
          <a:p>
            <a:pPr lvl="1" algn="just"/>
            <a:endParaRPr lang="en-GB" altLang="en-US" sz="1600" dirty="0"/>
          </a:p>
          <a:p>
            <a:pPr marL="914126" lvl="1" indent="-457063" algn="just">
              <a:buAutoNum type="arabicPeriod" startAt="2"/>
            </a:pPr>
            <a:r>
              <a:rPr lang="en-GB" altLang="en-US" sz="1600" b="1" dirty="0"/>
              <a:t>Factors that affect the magnitude of the inward calcium current. </a:t>
            </a:r>
          </a:p>
          <a:p>
            <a:pPr lvl="1" algn="just"/>
            <a:r>
              <a:rPr lang="en-GB" altLang="en-US" sz="1600" b="1" dirty="0">
                <a:solidFill>
                  <a:schemeClr val="bg1">
                    <a:lumMod val="65000"/>
                  </a:schemeClr>
                </a:solidFill>
              </a:rPr>
              <a:t>For example: Sympathetic nervous system will increase the contraction by increasing the calcium influx. And visa versa with parasympathetic.</a:t>
            </a:r>
          </a:p>
          <a:p>
            <a:pPr lvl="1" algn="just"/>
            <a:endParaRPr lang="en-GB" altLang="en-US" sz="1600" b="1" dirty="0">
              <a:solidFill>
                <a:schemeClr val="bg1">
                  <a:lumMod val="65000"/>
                </a:schemeClr>
              </a:solidFill>
            </a:endParaRPr>
          </a:p>
          <a:p>
            <a:pPr marL="742727" lvl="1" indent="-285664" algn="just">
              <a:buFont typeface="Arial" panose="020B0604020202020204" pitchFamily="34" charset="0"/>
              <a:buChar char="•"/>
            </a:pPr>
            <a:r>
              <a:rPr lang="en-GB" altLang="en-US" sz="1600" dirty="0"/>
              <a:t>Drugs which reduce calcium influx have profound negative inotropic effects on the myocardium (</a:t>
            </a:r>
            <a:r>
              <a:rPr lang="en-GB" altLang="en-US" sz="1600" dirty="0">
                <a:cs typeface="Calibri"/>
              </a:rPr>
              <a:t>↓ contractility)</a:t>
            </a:r>
            <a:r>
              <a:rPr lang="en-GB" altLang="en-US" sz="1600" dirty="0"/>
              <a:t>, but affect skeletal muscle only when present in massive overdose.</a:t>
            </a:r>
          </a:p>
          <a:p>
            <a:pPr algn="just"/>
            <a:endParaRPr lang="en-US" sz="1600" dirty="0"/>
          </a:p>
        </p:txBody>
      </p:sp>
      <p:sp>
        <p:nvSpPr>
          <p:cNvPr id="6" name="TextBox 5"/>
          <p:cNvSpPr txBox="1"/>
          <p:nvPr/>
        </p:nvSpPr>
        <p:spPr>
          <a:xfrm>
            <a:off x="9761801"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633380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7828" y="6381328"/>
            <a:ext cx="2640912" cy="365760"/>
          </a:xfrm>
        </p:spPr>
        <p:txBody>
          <a:bodyPr/>
          <a:lstStyle/>
          <a:p>
            <a:fld id="{4929A69E-7D8F-4515-9605-0315ABD4F316}" type="slidenum">
              <a:rPr lang="en-US" smtClean="0"/>
              <a:t>22</a:t>
            </a:fld>
            <a:endParaRPr lang="en-US" dirty="0"/>
          </a:p>
        </p:txBody>
      </p:sp>
      <p:sp>
        <p:nvSpPr>
          <p:cNvPr id="6" name="TextBox 5"/>
          <p:cNvSpPr txBox="1"/>
          <p:nvPr/>
        </p:nvSpPr>
        <p:spPr>
          <a:xfrm>
            <a:off x="693812" y="1587646"/>
            <a:ext cx="6263065" cy="4705832"/>
          </a:xfrm>
          <a:prstGeom prst="rect">
            <a:avLst/>
          </a:prstGeom>
          <a:noFill/>
        </p:spPr>
        <p:txBody>
          <a:bodyPr wrap="square" rtlCol="0">
            <a:spAutoFit/>
          </a:bodyPr>
          <a:lstStyle/>
          <a:p>
            <a:pPr marL="285664" indent="-285664">
              <a:buFont typeface="Arial" panose="020B0604020202020204" pitchFamily="34" charset="0"/>
              <a:buChar char="•"/>
            </a:pPr>
            <a:r>
              <a:rPr lang="en-US" sz="1999" dirty="0">
                <a:solidFill>
                  <a:schemeClr val="bg1">
                    <a:lumMod val="50000"/>
                  </a:schemeClr>
                </a:solidFill>
              </a:rPr>
              <a:t>The myocardial fibers (cells) contain many myofibrils.</a:t>
            </a:r>
          </a:p>
          <a:p>
            <a:pPr marL="285664" indent="-285664">
              <a:buFont typeface="Arial" panose="020B0604020202020204" pitchFamily="34" charset="0"/>
              <a:buChar char="•"/>
            </a:pPr>
            <a:endParaRPr lang="en-US" sz="1999" dirty="0">
              <a:solidFill>
                <a:schemeClr val="bg1">
                  <a:lumMod val="50000"/>
                </a:schemeClr>
              </a:solidFill>
            </a:endParaRPr>
          </a:p>
          <a:p>
            <a:pPr marL="285664" indent="-285664">
              <a:buFont typeface="Arial" panose="020B0604020202020204" pitchFamily="34" charset="0"/>
              <a:buChar char="•"/>
            </a:pPr>
            <a:r>
              <a:rPr lang="en-US" sz="1999" dirty="0">
                <a:solidFill>
                  <a:schemeClr val="bg1">
                    <a:lumMod val="50000"/>
                  </a:schemeClr>
                </a:solidFill>
              </a:rPr>
              <a:t>The myofibrils consist of thick myosin filaments and thin actin filaments.</a:t>
            </a:r>
          </a:p>
          <a:p>
            <a:pPr marL="285664" indent="-285664">
              <a:buFont typeface="Arial" panose="020B0604020202020204" pitchFamily="34" charset="0"/>
              <a:buChar char="•"/>
            </a:pPr>
            <a:endParaRPr lang="en-US" sz="1999" dirty="0">
              <a:solidFill>
                <a:schemeClr val="bg1">
                  <a:lumMod val="50000"/>
                </a:schemeClr>
              </a:solidFill>
            </a:endParaRPr>
          </a:p>
          <a:p>
            <a:pPr marL="285664" indent="-285664">
              <a:buFont typeface="Arial" panose="020B0604020202020204" pitchFamily="34" charset="0"/>
              <a:buChar char="•"/>
            </a:pPr>
            <a:r>
              <a:rPr lang="en-US" sz="1999" dirty="0">
                <a:solidFill>
                  <a:schemeClr val="bg1">
                    <a:lumMod val="50000"/>
                  </a:schemeClr>
                </a:solidFill>
              </a:rPr>
              <a:t>When the myocyte is relaxed the sarcomere is long,  while when the myocyte is contracted the sarcomere is short.</a:t>
            </a:r>
          </a:p>
          <a:p>
            <a:pPr marL="285664" indent="-285664">
              <a:buFont typeface="Arial" panose="020B0604020202020204" pitchFamily="34" charset="0"/>
              <a:buChar char="•"/>
            </a:pPr>
            <a:endParaRPr lang="en-US" sz="1999" dirty="0">
              <a:solidFill>
                <a:schemeClr val="bg1">
                  <a:lumMod val="50000"/>
                </a:schemeClr>
              </a:solidFill>
            </a:endParaRPr>
          </a:p>
          <a:p>
            <a:pPr marL="285664" indent="-285664">
              <a:buFont typeface="Arial" panose="020B0604020202020204" pitchFamily="34" charset="0"/>
              <a:buChar char="•"/>
            </a:pPr>
            <a:r>
              <a:rPr lang="en-US" sz="1999" dirty="0">
                <a:solidFill>
                  <a:schemeClr val="bg1">
                    <a:lumMod val="50000"/>
                  </a:schemeClr>
                </a:solidFill>
              </a:rPr>
              <a:t>The calcium released from sarcoplasmic reticulum by  </a:t>
            </a:r>
            <a:r>
              <a:rPr lang="en-US" sz="1999" dirty="0">
                <a:solidFill>
                  <a:schemeClr val="bg1">
                    <a:lumMod val="50000"/>
                  </a:schemeClr>
                </a:solidFill>
                <a:latin typeface="Calibri" panose="020F0502020204030204" pitchFamily="34" charset="0"/>
              </a:rPr>
              <a:t>calcium-induced calcium release process will trigger the </a:t>
            </a:r>
            <a:r>
              <a:rPr lang="en-US" altLang="en-US" sz="1999" dirty="0">
                <a:solidFill>
                  <a:schemeClr val="bg1">
                    <a:lumMod val="50000"/>
                  </a:schemeClr>
                </a:solidFill>
                <a:latin typeface="Calibri" panose="020F0502020204030204" pitchFamily="34" charset="0"/>
              </a:rPr>
              <a:t>Contraction cycle. </a:t>
            </a:r>
            <a:r>
              <a:rPr lang="en-US" altLang="en-US" sz="1200" dirty="0">
                <a:solidFill>
                  <a:schemeClr val="bg1">
                    <a:lumMod val="50000"/>
                  </a:schemeClr>
                </a:solidFill>
              </a:rPr>
              <a:t>(will be discussed in the next slides)</a:t>
            </a:r>
          </a:p>
          <a:p>
            <a:endParaRPr lang="en-US" sz="1999" dirty="0"/>
          </a:p>
          <a:p>
            <a:pPr marL="285664" indent="-285664">
              <a:buFont typeface="Arial" panose="020B0604020202020204" pitchFamily="34" charset="0"/>
              <a:buChar char="•"/>
            </a:pPr>
            <a:endParaRPr lang="en-US" sz="1999" dirty="0"/>
          </a:p>
          <a:p>
            <a:pPr marL="285664" indent="-285664">
              <a:buFont typeface="Arial" panose="020B0604020202020204" pitchFamily="34" charset="0"/>
              <a:buChar char="•"/>
            </a:pPr>
            <a:endParaRPr lang="en-US" sz="1999" dirty="0"/>
          </a:p>
        </p:txBody>
      </p:sp>
      <p:graphicFrame>
        <p:nvGraphicFramePr>
          <p:cNvPr id="7" name="Object 6"/>
          <p:cNvGraphicFramePr>
            <a:graphicFrameLocks noChangeAspect="1"/>
          </p:cNvGraphicFramePr>
          <p:nvPr>
            <p:extLst>
              <p:ext uri="{D42A27DB-BD31-4B8C-83A1-F6EECF244321}">
                <p14:modId xmlns:p14="http://schemas.microsoft.com/office/powerpoint/2010/main" val="2089769727"/>
              </p:ext>
            </p:extLst>
          </p:nvPr>
        </p:nvGraphicFramePr>
        <p:xfrm>
          <a:off x="7736159" y="1355508"/>
          <a:ext cx="3686845" cy="2519625"/>
        </p:xfrm>
        <a:graphic>
          <a:graphicData uri="http://schemas.openxmlformats.org/presentationml/2006/ole">
            <mc:AlternateContent xmlns:mc="http://schemas.openxmlformats.org/markup-compatibility/2006">
              <mc:Choice xmlns:v="urn:schemas-microsoft-com:vml" Requires="v">
                <p:oleObj spid="_x0000_s2214" name="Bitmap Image" r:id="rId3" imgW="5525271" imgH="5714286" progId="Paint.Picture">
                  <p:embed/>
                </p:oleObj>
              </mc:Choice>
              <mc:Fallback>
                <p:oleObj name="Bitmap Image" r:id="rId3" imgW="5525271" imgH="57142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159" y="1355508"/>
                        <a:ext cx="3686845" cy="2519625"/>
                      </a:xfrm>
                      <a:prstGeom prst="rect">
                        <a:avLst/>
                      </a:prstGeom>
                      <a:noFill/>
                      <a:ln>
                        <a:noFill/>
                      </a:ln>
                      <a:effectLst/>
                    </p:spPr>
                  </p:pic>
                </p:oleObj>
              </mc:Fallback>
            </mc:AlternateContent>
          </a:graphicData>
        </a:graphic>
      </p:graphicFrame>
      <p:pic>
        <p:nvPicPr>
          <p:cNvPr id="8" name="Picture 2" descr="C:\Documents and Settings\hsosa.CLOUDBASE\My Documents\Physiology_course\Lecture_2\contract_anim.gif"/>
          <p:cNvPicPr>
            <a:picLocks noChangeAspect="1" noChangeArrowheads="1" noCrop="1"/>
          </p:cNvPicPr>
          <p:nvPr/>
        </p:nvPicPr>
        <p:blipFill>
          <a:blip r:embed="rId5" cstate="print"/>
          <a:srcRect/>
          <a:stretch>
            <a:fillRect/>
          </a:stretch>
        </p:blipFill>
        <p:spPr bwMode="auto">
          <a:xfrm>
            <a:off x="7736159" y="4004914"/>
            <a:ext cx="3686845" cy="1889295"/>
          </a:xfrm>
          <a:prstGeom prst="rect">
            <a:avLst/>
          </a:prstGeom>
          <a:noFill/>
          <a:ln w="9525">
            <a:noFill/>
            <a:miter lim="800000"/>
            <a:headEnd/>
            <a:tailEnd/>
          </a:ln>
        </p:spPr>
      </p:pic>
      <p:sp>
        <p:nvSpPr>
          <p:cNvPr id="9" name="TextBox 8"/>
          <p:cNvSpPr txBox="1"/>
          <p:nvPr/>
        </p:nvSpPr>
        <p:spPr>
          <a:xfrm>
            <a:off x="8959976" y="5893601"/>
            <a:ext cx="1511774" cy="399877"/>
          </a:xfrm>
          <a:prstGeom prst="rect">
            <a:avLst/>
          </a:prstGeom>
          <a:noFill/>
        </p:spPr>
        <p:txBody>
          <a:bodyPr wrap="square" rtlCol="0">
            <a:spAutoFit/>
          </a:bodyPr>
          <a:lstStyle/>
          <a:p>
            <a:r>
              <a:rPr lang="en-US" sz="1999" b="1" dirty="0">
                <a:solidFill>
                  <a:schemeClr val="bg1">
                    <a:lumMod val="50000"/>
                  </a:schemeClr>
                </a:solidFill>
              </a:rPr>
              <a:t>Animation </a:t>
            </a:r>
          </a:p>
        </p:txBody>
      </p:sp>
      <p:sp>
        <p:nvSpPr>
          <p:cNvPr id="11" name="Title 1"/>
          <p:cNvSpPr>
            <a:spLocks noGrp="1"/>
          </p:cNvSpPr>
          <p:nvPr>
            <p:ph type="title"/>
          </p:nvPr>
        </p:nvSpPr>
        <p:spPr>
          <a:xfrm>
            <a:off x="549796" y="652394"/>
            <a:ext cx="10969943" cy="990342"/>
          </a:xfrm>
        </p:spPr>
        <p:txBody>
          <a:bodyPr>
            <a:noAutofit/>
          </a:bodyPr>
          <a:lstStyle/>
          <a:p>
            <a:r>
              <a:rPr lang="en-GB" altLang="en-US" dirty="0"/>
              <a:t>Excitation Contraction Coupling</a:t>
            </a:r>
            <a:br>
              <a:rPr lang="en-GB" altLang="en-US" dirty="0"/>
            </a:br>
            <a:endParaRPr lang="en-US" dirty="0"/>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81445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23</a:t>
            </a:fld>
            <a:endParaRPr lang="en-US" dirty="0">
              <a:solidFill>
                <a:srgbClr val="464653"/>
              </a:solidFill>
            </a:endParaRPr>
          </a:p>
        </p:txBody>
      </p:sp>
      <p:sp>
        <p:nvSpPr>
          <p:cNvPr id="5" name="Title 4"/>
          <p:cNvSpPr txBox="1">
            <a:spLocks noGrp="1"/>
          </p:cNvSpPr>
          <p:nvPr>
            <p:ph type="title"/>
          </p:nvPr>
        </p:nvSpPr>
        <p:spPr>
          <a:xfrm>
            <a:off x="964331" y="625045"/>
            <a:ext cx="4764885" cy="400110"/>
          </a:xfrm>
          <a:prstGeom prst="rect">
            <a:avLst/>
          </a:prstGeom>
          <a:noFill/>
        </p:spPr>
        <p:txBody>
          <a:bodyPr wrap="square" rtlCol="0">
            <a:spAutoFit/>
          </a:bodyPr>
          <a:lstStyle/>
          <a:p>
            <a:r>
              <a:rPr lang="en-AU" altLang="en-US" sz="2000" dirty="0"/>
              <a:t>Thick Filaments (Myosin)</a:t>
            </a:r>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00" y="1310220"/>
            <a:ext cx="3885032" cy="1198563"/>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98987" y="2464511"/>
            <a:ext cx="4466716" cy="307777"/>
          </a:xfrm>
          <a:prstGeom prst="rect">
            <a:avLst/>
          </a:prstGeom>
          <a:noFill/>
        </p:spPr>
        <p:txBody>
          <a:bodyPr wrap="square" rtlCol="0">
            <a:spAutoFit/>
          </a:bodyPr>
          <a:lstStyle/>
          <a:p>
            <a:r>
              <a:rPr lang="en-AU" altLang="en-US" sz="1400" i="0" dirty="0"/>
              <a:t>Each myosin molecule has a tail and 2 globular heads.</a:t>
            </a:r>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00" y="2852936"/>
            <a:ext cx="3885032" cy="1133129"/>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098987" y="4006074"/>
            <a:ext cx="5067433" cy="276999"/>
          </a:xfrm>
          <a:prstGeom prst="rect">
            <a:avLst/>
          </a:prstGeom>
          <a:noFill/>
        </p:spPr>
        <p:txBody>
          <a:bodyPr wrap="square" rtlCol="0">
            <a:spAutoFit/>
          </a:bodyPr>
          <a:lstStyle/>
          <a:p>
            <a:r>
              <a:rPr lang="en-AU" altLang="en-US" sz="1200" i="0" dirty="0"/>
              <a:t>The myosin molecules combine to form a Thick filament (myosin filament)</a:t>
            </a:r>
          </a:p>
        </p:txBody>
      </p:sp>
      <p:pic>
        <p:nvPicPr>
          <p:cNvPr id="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600" y="4365104"/>
            <a:ext cx="3906146" cy="1127208"/>
          </a:xfrm>
          <a:prstGeom prst="rect">
            <a:avLst/>
          </a:prstGeom>
          <a:noFill/>
          <a:ln>
            <a:noFill/>
          </a:ln>
          <a:effectLst/>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200736" y="5471871"/>
            <a:ext cx="3906146" cy="461665"/>
          </a:xfrm>
          <a:prstGeom prst="rect">
            <a:avLst/>
          </a:prstGeom>
          <a:noFill/>
        </p:spPr>
        <p:txBody>
          <a:bodyPr wrap="square" rtlCol="0">
            <a:spAutoFit/>
          </a:bodyPr>
          <a:lstStyle/>
          <a:p>
            <a:r>
              <a:rPr lang="en-AU" altLang="en-US" sz="1200" i="0" dirty="0"/>
              <a:t>KEY POINT: The heads of each myosin molecule have an ACTIN binding site and an ATPase site (splits ATP) </a:t>
            </a:r>
          </a:p>
        </p:txBody>
      </p:sp>
      <p:sp>
        <p:nvSpPr>
          <p:cNvPr id="21" name="TextBox 20"/>
          <p:cNvSpPr txBox="1"/>
          <p:nvPr/>
        </p:nvSpPr>
        <p:spPr>
          <a:xfrm>
            <a:off x="1199600" y="5862012"/>
            <a:ext cx="3382644" cy="461665"/>
          </a:xfrm>
          <a:prstGeom prst="rect">
            <a:avLst/>
          </a:prstGeom>
          <a:noFill/>
        </p:spPr>
        <p:txBody>
          <a:bodyPr wrap="square" rtlCol="0">
            <a:spAutoFit/>
          </a:bodyPr>
          <a:lstStyle/>
          <a:p>
            <a:pPr marL="228600" indent="-228600">
              <a:buAutoNum type="arabicParenR"/>
            </a:pPr>
            <a:r>
              <a:rPr lang="en-US" sz="1200">
                <a:solidFill>
                  <a:schemeClr val="bg1">
                    <a:lumMod val="75000"/>
                  </a:schemeClr>
                </a:solidFill>
              </a:rPr>
              <a:t>Actin </a:t>
            </a:r>
            <a:r>
              <a:rPr lang="en-US" sz="1200" dirty="0">
                <a:solidFill>
                  <a:schemeClr val="bg1">
                    <a:lumMod val="75000"/>
                  </a:schemeClr>
                </a:solidFill>
              </a:rPr>
              <a:t>binding site binds to actin.</a:t>
            </a:r>
          </a:p>
          <a:p>
            <a:pPr marL="228600" indent="-228600">
              <a:buAutoNum type="arabicParenR"/>
            </a:pPr>
            <a:r>
              <a:rPr lang="en-US" sz="1200" dirty="0" err="1">
                <a:solidFill>
                  <a:schemeClr val="bg1">
                    <a:lumMod val="75000"/>
                  </a:schemeClr>
                </a:solidFill>
              </a:rPr>
              <a:t>Atpase</a:t>
            </a:r>
            <a:r>
              <a:rPr lang="en-US" sz="1200" dirty="0">
                <a:solidFill>
                  <a:schemeClr val="bg1">
                    <a:lumMod val="75000"/>
                  </a:schemeClr>
                </a:solidFill>
              </a:rPr>
              <a:t> site binds to </a:t>
            </a:r>
            <a:r>
              <a:rPr lang="en-US" sz="1200" dirty="0" err="1">
                <a:solidFill>
                  <a:schemeClr val="bg1">
                    <a:lumMod val="75000"/>
                  </a:schemeClr>
                </a:solidFill>
              </a:rPr>
              <a:t>Atp</a:t>
            </a:r>
            <a:r>
              <a:rPr lang="en-US" sz="1200" dirty="0">
                <a:solidFill>
                  <a:schemeClr val="bg1">
                    <a:lumMod val="75000"/>
                  </a:schemeClr>
                </a:solidFill>
              </a:rPr>
              <a:t> and splits it to </a:t>
            </a:r>
            <a:r>
              <a:rPr lang="en-US" sz="1200" dirty="0" err="1">
                <a:solidFill>
                  <a:schemeClr val="bg1">
                    <a:lumMod val="75000"/>
                  </a:schemeClr>
                </a:solidFill>
              </a:rPr>
              <a:t>Adp</a:t>
            </a:r>
            <a:r>
              <a:rPr lang="en-US" sz="1200" dirty="0">
                <a:solidFill>
                  <a:schemeClr val="bg1">
                    <a:lumMod val="75000"/>
                  </a:schemeClr>
                </a:solidFill>
              </a:rPr>
              <a:t> +p.</a:t>
            </a:r>
          </a:p>
        </p:txBody>
      </p:sp>
      <p:sp>
        <p:nvSpPr>
          <p:cNvPr id="22" name="TextBox 21"/>
          <p:cNvSpPr txBox="1"/>
          <p:nvPr/>
        </p:nvSpPr>
        <p:spPr>
          <a:xfrm>
            <a:off x="5762998" y="465129"/>
            <a:ext cx="6425827" cy="646331"/>
          </a:xfrm>
          <a:prstGeom prst="rect">
            <a:avLst/>
          </a:prstGeom>
          <a:noFill/>
        </p:spPr>
        <p:txBody>
          <a:bodyPr wrap="square" rtlCol="0">
            <a:spAutoFit/>
          </a:bodyPr>
          <a:lstStyle/>
          <a:p>
            <a:pPr algn="ctr"/>
            <a:r>
              <a:rPr lang="en-AU" altLang="en-US" sz="1800" dirty="0">
                <a:solidFill>
                  <a:schemeClr val="tx2"/>
                </a:solidFill>
                <a:latin typeface="+mj-lt"/>
                <a:ea typeface="+mj-ea"/>
                <a:cs typeface="+mj-cs"/>
              </a:rPr>
              <a:t>Thin Filaments</a:t>
            </a:r>
          </a:p>
          <a:p>
            <a:pPr algn="ctr"/>
            <a:r>
              <a:rPr lang="en-GB" altLang="en-US" sz="1800" dirty="0">
                <a:solidFill>
                  <a:schemeClr val="tx2"/>
                </a:solidFill>
                <a:latin typeface="+mj-lt"/>
                <a:ea typeface="+mj-ea"/>
                <a:cs typeface="+mj-cs"/>
              </a:rPr>
              <a:t>Sliding-filament Mechanism of Contraction</a:t>
            </a:r>
            <a:endParaRPr lang="en-AU" altLang="en-US" sz="1800" dirty="0">
              <a:solidFill>
                <a:schemeClr val="tx2"/>
              </a:solidFill>
              <a:latin typeface="+mj-lt"/>
              <a:ea typeface="+mj-ea"/>
              <a:cs typeface="+mj-cs"/>
            </a:endParaRPr>
          </a:p>
        </p:txBody>
      </p:sp>
      <p:graphicFrame>
        <p:nvGraphicFramePr>
          <p:cNvPr id="27" name="Content Placeholder 4"/>
          <p:cNvGraphicFramePr>
            <a:graphicFrameLocks noGrp="1"/>
          </p:cNvGraphicFramePr>
          <p:nvPr>
            <p:ph sz="quarter" idx="1"/>
            <p:extLst>
              <p:ext uri="{D42A27DB-BD31-4B8C-83A1-F6EECF244321}">
                <p14:modId xmlns:p14="http://schemas.microsoft.com/office/powerpoint/2010/main" val="1830555315"/>
              </p:ext>
            </p:extLst>
          </p:nvPr>
        </p:nvGraphicFramePr>
        <p:xfrm>
          <a:off x="6094419" y="1301712"/>
          <a:ext cx="5529037" cy="493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8937" y="1330711"/>
            <a:ext cx="2764519" cy="1133475"/>
          </a:xfrm>
          <a:prstGeom prst="rect">
            <a:avLst/>
          </a:prstGeom>
          <a:scene3d>
            <a:camera prst="orthographicFront"/>
            <a:lightRig rig="threePt" dir="t"/>
          </a:scene3d>
          <a:sp3d>
            <a:bevelT/>
            <a:bevelB/>
          </a:sp3d>
        </p:spPr>
      </p:pic>
      <p:pic>
        <p:nvPicPr>
          <p:cNvPr id="29" name="Picture 28" descr="muscle physiology-1-slid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6929" y="2711958"/>
            <a:ext cx="2836527" cy="1937548"/>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740553" y="-417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cxnSp>
        <p:nvCxnSpPr>
          <p:cNvPr id="24" name="Straight Connector 23"/>
          <p:cNvCxnSpPr/>
          <p:nvPr/>
        </p:nvCxnSpPr>
        <p:spPr>
          <a:xfrm>
            <a:off x="5874501" y="1400497"/>
            <a:ext cx="35995" cy="473802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0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Contraction Cycle</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24</a:t>
            </a:fld>
            <a:endParaRPr lang="en-US" dirty="0">
              <a:solidFill>
                <a:srgbClr val="464653"/>
              </a:solidFill>
            </a:endParaRPr>
          </a:p>
        </p:txBody>
      </p:sp>
      <p:sp>
        <p:nvSpPr>
          <p:cNvPr id="4" name="Content Placeholder 3"/>
          <p:cNvSpPr>
            <a:spLocks noGrp="1"/>
          </p:cNvSpPr>
          <p:nvPr>
            <p:ph sz="quarter" idx="1"/>
          </p:nvPr>
        </p:nvSpPr>
        <p:spPr>
          <a:xfrm>
            <a:off x="635150" y="1529571"/>
            <a:ext cx="6035326" cy="2857869"/>
          </a:xfrm>
          <a:noFill/>
          <a:ln>
            <a:noFill/>
          </a:ln>
        </p:spPr>
        <p:txBody>
          <a:bodyPr>
            <a:noAutofit/>
          </a:bodyPr>
          <a:lstStyle/>
          <a:p>
            <a:pPr algn="just"/>
            <a:r>
              <a:rPr lang="en-US" sz="1600" b="1" dirty="0"/>
              <a:t>Contraction cycle:  </a:t>
            </a:r>
            <a:r>
              <a:rPr lang="en-US" sz="1600" dirty="0"/>
              <a:t>it </a:t>
            </a:r>
            <a:r>
              <a:rPr lang="en-US" altLang="en-US" sz="1600" dirty="0">
                <a:cs typeface="Calibri" pitchFamily="34" charset="0"/>
              </a:rPr>
              <a:t>is the continuous cycling of cross-bridges.</a:t>
            </a:r>
            <a:endParaRPr lang="en-US" altLang="en-US" sz="1600" b="1" dirty="0">
              <a:cs typeface="Calibri" pitchFamily="34" charset="0"/>
            </a:endParaRPr>
          </a:p>
          <a:p>
            <a:pPr algn="just"/>
            <a:r>
              <a:rPr lang="en-US" sz="1600" dirty="0">
                <a:cs typeface="Calibri" pitchFamily="34" charset="0"/>
              </a:rPr>
              <a:t>As long as calcium concentrations remain high, actin and myosin cross-bridges interact to produce contraction of the muscle, similar to that seen in skeletal muscle.</a:t>
            </a:r>
            <a:endParaRPr lang="en-US" altLang="en-US" sz="1600" b="1" dirty="0">
              <a:solidFill>
                <a:schemeClr val="tx2"/>
              </a:solidFill>
              <a:cs typeface="Calibri" pitchFamily="34" charset="0"/>
            </a:endParaRPr>
          </a:p>
          <a:p>
            <a:pPr algn="just"/>
            <a:r>
              <a:rPr lang="en-US" sz="1600" dirty="0">
                <a:solidFill>
                  <a:srgbClr val="FF0000"/>
                </a:solidFill>
              </a:rPr>
              <a:t>↑ Ca </a:t>
            </a:r>
            <a:r>
              <a:rPr lang="en-US" sz="1600" dirty="0">
                <a:solidFill>
                  <a:srgbClr val="FF0000"/>
                </a:solidFill>
                <a:sym typeface="Wingdings" panose="05000000000000000000" pitchFamily="2" charset="2"/>
              </a:rPr>
              <a:t> </a:t>
            </a:r>
            <a:r>
              <a:rPr lang="en-US" sz="1600" dirty="0">
                <a:solidFill>
                  <a:srgbClr val="FF0000"/>
                </a:solidFill>
              </a:rPr>
              <a:t>↑ </a:t>
            </a:r>
            <a:r>
              <a:rPr lang="en-US" sz="1600" dirty="0">
                <a:solidFill>
                  <a:srgbClr val="FF0000"/>
                </a:solidFill>
                <a:sym typeface="Wingdings" panose="05000000000000000000" pitchFamily="2" charset="2"/>
              </a:rPr>
              <a:t>contraction           ↓ Ca  ↓ contraction</a:t>
            </a:r>
          </a:p>
          <a:p>
            <a:pPr algn="just"/>
            <a:r>
              <a:rPr lang="en-US" sz="1600" dirty="0">
                <a:cs typeface="Calibri" pitchFamily="34" charset="0"/>
              </a:rPr>
              <a:t>Skeletal muscle is susceptible to rigor</a:t>
            </a:r>
            <a:r>
              <a:rPr lang="ar-SA" sz="1600" dirty="0">
                <a:cs typeface="Calibri" pitchFamily="34" charset="0"/>
              </a:rPr>
              <a:t> </a:t>
            </a:r>
            <a:r>
              <a:rPr lang="ar-SA" sz="1600" dirty="0">
                <a:solidFill>
                  <a:schemeClr val="tx1">
                    <a:lumMod val="65000"/>
                    <a:lumOff val="35000"/>
                  </a:schemeClr>
                </a:solidFill>
                <a:cs typeface="Calibri" pitchFamily="34" charset="0"/>
              </a:rPr>
              <a:t>(</a:t>
            </a:r>
            <a:r>
              <a:rPr lang="ar-SA" sz="1600" dirty="0">
                <a:solidFill>
                  <a:schemeClr val="tx1">
                    <a:lumMod val="65000"/>
                    <a:lumOff val="35000"/>
                  </a:schemeClr>
                </a:solidFill>
                <a:cs typeface="+mj-cs"/>
              </a:rPr>
              <a:t>تيبس</a:t>
            </a:r>
            <a:r>
              <a:rPr lang="ar-SA" sz="1600" dirty="0">
                <a:solidFill>
                  <a:schemeClr val="tx1">
                    <a:lumMod val="65000"/>
                    <a:lumOff val="35000"/>
                  </a:schemeClr>
                </a:solidFill>
                <a:cs typeface="Calibri" pitchFamily="34" charset="0"/>
              </a:rPr>
              <a:t>)</a:t>
            </a:r>
            <a:r>
              <a:rPr lang="ar-SA" sz="1600" dirty="0">
                <a:cs typeface="Calibri" pitchFamily="34" charset="0"/>
              </a:rPr>
              <a:t> </a:t>
            </a:r>
            <a:r>
              <a:rPr lang="en-US" sz="1600" dirty="0">
                <a:cs typeface="Calibri" pitchFamily="34" charset="0"/>
              </a:rPr>
              <a:t>if no ATP is present in the muscle cell to bind to the myosin head and allow it to </a:t>
            </a:r>
            <a:r>
              <a:rPr lang="en-US" sz="1600" b="1" dirty="0">
                <a:cs typeface="Calibri" pitchFamily="34" charset="0"/>
              </a:rPr>
              <a:t>detach</a:t>
            </a:r>
            <a:r>
              <a:rPr lang="en-US" sz="1600" dirty="0">
                <a:cs typeface="Calibri" pitchFamily="34" charset="0"/>
              </a:rPr>
              <a:t> from the actin filament.  </a:t>
            </a:r>
            <a:endParaRPr lang="ar-SA" sz="1600" dirty="0">
              <a:cs typeface="Calibri" pitchFamily="34" charset="0"/>
            </a:endParaRPr>
          </a:p>
          <a:p>
            <a:pPr algn="just"/>
            <a:r>
              <a:rPr lang="en-US" sz="1600" dirty="0">
                <a:cs typeface="Calibri" pitchFamily="34" charset="0"/>
              </a:rPr>
              <a:t>Cardiac muscle is unlikely to ever undergo rigor, due to the large amounts of mitochondria producing  ATP</a:t>
            </a:r>
            <a:r>
              <a:rPr lang="en-US" altLang="en-US" sz="1600" dirty="0">
                <a:cs typeface="Calibri" pitchFamily="34" charset="0"/>
              </a:rPr>
              <a:t>. </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508" y="1258507"/>
            <a:ext cx="5230317" cy="492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5150" y="4728046"/>
            <a:ext cx="6013383" cy="1077218"/>
          </a:xfrm>
          <a:prstGeom prst="rect">
            <a:avLst/>
          </a:prstGeom>
        </p:spPr>
        <p:txBody>
          <a:bodyPr wrap="square">
            <a:spAutoFit/>
          </a:bodyPr>
          <a:lstStyle/>
          <a:p>
            <a:pPr algn="just"/>
            <a:r>
              <a:rPr lang="en-US" sz="1600" dirty="0">
                <a:solidFill>
                  <a:schemeClr val="tx1">
                    <a:lumMod val="50000"/>
                    <a:lumOff val="50000"/>
                  </a:schemeClr>
                </a:solidFill>
                <a:cs typeface="Calibri" pitchFamily="34" charset="0"/>
              </a:rPr>
              <a:t>Example: in death (rigor mortis) happens which is the absolute stiffness of the skeletal muscle due to the loss of ATP.</a:t>
            </a:r>
          </a:p>
          <a:p>
            <a:pPr algn="just"/>
            <a:r>
              <a:rPr lang="en-US" sz="1600" dirty="0">
                <a:solidFill>
                  <a:schemeClr val="tx1">
                    <a:lumMod val="50000"/>
                    <a:lumOff val="50000"/>
                  </a:schemeClr>
                </a:solidFill>
                <a:cs typeface="Calibri" pitchFamily="34" charset="0"/>
              </a:rPr>
              <a:t>In normal states,  ATP binds to myosin to cause attachment and detachment of myosin head to/from actin</a:t>
            </a:r>
            <a:endParaRPr lang="en-US" sz="1600" dirty="0">
              <a:solidFill>
                <a:srgbClr val="FF0000"/>
              </a:solidFill>
            </a:endParaRPr>
          </a:p>
        </p:txBody>
      </p:sp>
      <p:sp>
        <p:nvSpPr>
          <p:cNvPr id="10" name="TextBox 9"/>
          <p:cNvSpPr txBox="1"/>
          <p:nvPr/>
        </p:nvSpPr>
        <p:spPr>
          <a:xfrm>
            <a:off x="9758531"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39524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805" y="1202661"/>
            <a:ext cx="5000929" cy="5087806"/>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a:off x="5795108" y="2553943"/>
            <a:ext cx="5932927" cy="3736524"/>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795108" y="1202661"/>
            <a:ext cx="5932927" cy="5087806"/>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5549" y="4300161"/>
            <a:ext cx="4999186" cy="1996528"/>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4313" y="111838"/>
            <a:ext cx="10969943" cy="990600"/>
          </a:xfrm>
        </p:spPr>
        <p:txBody>
          <a:bodyPr>
            <a:noAutofit/>
          </a:bodyPr>
          <a:lstStyle/>
          <a:p>
            <a:r>
              <a:rPr lang="en-US" sz="2800" dirty="0"/>
              <a:t>Mechanisms Maintaining Low Intracellular Ca2</a:t>
            </a:r>
            <a:r>
              <a:rPr lang="en-US" sz="2800"/>
              <a:t>+ </a:t>
            </a:r>
            <a:br>
              <a:rPr lang="en-US" sz="2800"/>
            </a:br>
            <a:r>
              <a:rPr lang="en-US" sz="2800"/>
              <a:t>Between </a:t>
            </a:r>
            <a:r>
              <a:rPr lang="en-US" sz="2800" dirty="0"/>
              <a:t>Successive Action Potentials</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25</a:t>
            </a:fld>
            <a:endParaRPr lang="en-US" dirty="0">
              <a:solidFill>
                <a:srgbClr val="464653"/>
              </a:solidFill>
            </a:endParaRPr>
          </a:p>
        </p:txBody>
      </p:sp>
      <p:sp>
        <p:nvSpPr>
          <p:cNvPr id="4" name="Content Placeholder 3"/>
          <p:cNvSpPr>
            <a:spLocks noGrp="1"/>
          </p:cNvSpPr>
          <p:nvPr>
            <p:ph sz="quarter" idx="1"/>
          </p:nvPr>
        </p:nvSpPr>
        <p:spPr>
          <a:xfrm>
            <a:off x="0" y="1235139"/>
            <a:ext cx="5412955" cy="532804"/>
          </a:xfrm>
          <a:noFill/>
          <a:ln>
            <a:noFill/>
          </a:ln>
        </p:spPr>
        <p:txBody>
          <a:bodyPr>
            <a:normAutofit/>
          </a:bodyPr>
          <a:lstStyle/>
          <a:p>
            <a:pPr marL="0" indent="0" algn="ctr">
              <a:buNone/>
            </a:pPr>
            <a:r>
              <a:rPr lang="en-US" sz="2000" b="1" dirty="0"/>
              <a:t>1. Calcium-ATPase pumps: </a:t>
            </a:r>
            <a:r>
              <a:rPr lang="en-US" sz="2000" dirty="0"/>
              <a:t>SERCA</a:t>
            </a:r>
            <a:endParaRPr lang="en-US" sz="2000" b="1" dirty="0"/>
          </a:p>
          <a:p>
            <a:pPr algn="ctr"/>
            <a:endParaRPr lang="en-US" sz="2000" dirty="0"/>
          </a:p>
        </p:txBody>
      </p:sp>
      <p:sp>
        <p:nvSpPr>
          <p:cNvPr id="6" name="Content Placeholder 3"/>
          <p:cNvSpPr txBox="1">
            <a:spLocks/>
          </p:cNvSpPr>
          <p:nvPr/>
        </p:nvSpPr>
        <p:spPr>
          <a:xfrm>
            <a:off x="5820145" y="1237976"/>
            <a:ext cx="6408712" cy="964068"/>
          </a:xfrm>
          <a:prstGeom prst="rect">
            <a:avLst/>
          </a:prstGeom>
          <a:noFill/>
          <a:ln>
            <a:noFill/>
          </a:ln>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defTabSz="914400">
              <a:buNone/>
            </a:pPr>
            <a:r>
              <a:rPr lang="en-US" sz="2000" b="1" dirty="0"/>
              <a:t>2. Sodium-Calcium exchanger:</a:t>
            </a:r>
            <a:endParaRPr lang="en-US" sz="2000" dirty="0"/>
          </a:p>
          <a:p>
            <a:pPr defTabSz="914400">
              <a:buFont typeface="Arial" charset="0"/>
              <a:buChar char="•"/>
            </a:pPr>
            <a:r>
              <a:rPr lang="en-US" sz="2000" dirty="0"/>
              <a:t>Found in plasma membrane (sarcolemma) </a:t>
            </a:r>
          </a:p>
        </p:txBody>
      </p:sp>
      <p:sp>
        <p:nvSpPr>
          <p:cNvPr id="11" name="Rectangle 10"/>
          <p:cNvSpPr/>
          <p:nvPr/>
        </p:nvSpPr>
        <p:spPr>
          <a:xfrm>
            <a:off x="829271" y="1896379"/>
            <a:ext cx="5256584" cy="707886"/>
          </a:xfrm>
          <a:prstGeom prst="rect">
            <a:avLst/>
          </a:prstGeom>
        </p:spPr>
        <p:txBody>
          <a:bodyPr wrap="square">
            <a:spAutoFit/>
          </a:bodyPr>
          <a:lstStyle/>
          <a:p>
            <a:pPr marL="342900" indent="-342900">
              <a:buFont typeface="Arial" charset="0"/>
              <a:buChar char="•"/>
            </a:pPr>
            <a:r>
              <a:rPr lang="en-US" dirty="0"/>
              <a:t>Found in Sarcolemma and Sarcoplasmic Reticular membrane (SR)</a:t>
            </a:r>
          </a:p>
        </p:txBody>
      </p:sp>
      <p:sp>
        <p:nvSpPr>
          <p:cNvPr id="12" name="Rectangle 11"/>
          <p:cNvSpPr/>
          <p:nvPr/>
        </p:nvSpPr>
        <p:spPr>
          <a:xfrm>
            <a:off x="665400" y="2712688"/>
            <a:ext cx="5074938" cy="1015663"/>
          </a:xfrm>
          <a:prstGeom prst="rect">
            <a:avLst/>
          </a:prstGeom>
        </p:spPr>
        <p:txBody>
          <a:bodyPr wrap="square">
            <a:spAutoFit/>
          </a:bodyPr>
          <a:lstStyle/>
          <a:p>
            <a:r>
              <a:rPr lang="en-US" dirty="0" err="1"/>
              <a:t>Catecholamines</a:t>
            </a:r>
            <a:r>
              <a:rPr lang="en-US" dirty="0"/>
              <a:t> → increase Adenylyl Cyclase </a:t>
            </a:r>
            <a:r>
              <a:rPr lang="en-US" dirty="0">
                <a:sym typeface="Wingdings"/>
              </a:rPr>
              <a:t> increase </a:t>
            </a:r>
            <a:r>
              <a:rPr lang="en-US" dirty="0" err="1">
                <a:sym typeface="Wingdings"/>
              </a:rPr>
              <a:t>cAMP</a:t>
            </a:r>
            <a:r>
              <a:rPr lang="en-US" dirty="0">
                <a:sym typeface="Wingdings"/>
              </a:rPr>
              <a:t>  activation of </a:t>
            </a:r>
            <a:r>
              <a:rPr lang="en-US" dirty="0" err="1">
                <a:sym typeface="Wingdings"/>
              </a:rPr>
              <a:t>cAMP</a:t>
            </a:r>
            <a:r>
              <a:rPr lang="en-US" dirty="0">
                <a:sym typeface="Wingdings"/>
              </a:rPr>
              <a:t> </a:t>
            </a:r>
            <a:r>
              <a:rPr lang="en-US" dirty="0" err="1">
                <a:sym typeface="Wingdings"/>
              </a:rPr>
              <a:t>protien</a:t>
            </a:r>
            <a:r>
              <a:rPr lang="en-US" dirty="0">
                <a:sym typeface="Wingdings"/>
              </a:rPr>
              <a:t> kinase</a:t>
            </a:r>
            <a:r>
              <a:rPr lang="en-US" dirty="0"/>
              <a:t> </a:t>
            </a:r>
          </a:p>
        </p:txBody>
      </p:sp>
      <p:sp>
        <p:nvSpPr>
          <p:cNvPr id="13" name="Rectangle 12"/>
          <p:cNvSpPr/>
          <p:nvPr/>
        </p:nvSpPr>
        <p:spPr>
          <a:xfrm>
            <a:off x="623805" y="3743880"/>
            <a:ext cx="5029197" cy="400110"/>
          </a:xfrm>
          <a:prstGeom prst="rect">
            <a:avLst/>
          </a:prstGeom>
        </p:spPr>
        <p:txBody>
          <a:bodyPr wrap="none">
            <a:spAutoFit/>
          </a:bodyPr>
          <a:lstStyle/>
          <a:p>
            <a:r>
              <a:rPr lang="en-US" dirty="0">
                <a:sym typeface="Wingdings"/>
              </a:rPr>
              <a:t>Activation of </a:t>
            </a:r>
            <a:r>
              <a:rPr lang="en-US" dirty="0" err="1">
                <a:sym typeface="Wingdings"/>
              </a:rPr>
              <a:t>cAMP</a:t>
            </a:r>
            <a:r>
              <a:rPr lang="en-US" dirty="0">
                <a:sym typeface="Wingdings"/>
              </a:rPr>
              <a:t> </a:t>
            </a:r>
            <a:r>
              <a:rPr lang="en-US" dirty="0" err="1">
                <a:sym typeface="Wingdings"/>
              </a:rPr>
              <a:t>protien</a:t>
            </a:r>
            <a:r>
              <a:rPr lang="en-US" dirty="0">
                <a:sym typeface="Wingdings"/>
              </a:rPr>
              <a:t> kinase will lead to:</a:t>
            </a:r>
            <a:r>
              <a:rPr lang="en-US" dirty="0"/>
              <a:t> </a:t>
            </a:r>
          </a:p>
        </p:txBody>
      </p:sp>
      <p:sp>
        <p:nvSpPr>
          <p:cNvPr id="14" name="TextBox 13"/>
          <p:cNvSpPr txBox="1"/>
          <p:nvPr/>
        </p:nvSpPr>
        <p:spPr>
          <a:xfrm>
            <a:off x="654068" y="4373875"/>
            <a:ext cx="2466518" cy="2062103"/>
          </a:xfrm>
          <a:prstGeom prst="rect">
            <a:avLst/>
          </a:prstGeom>
          <a:noFill/>
        </p:spPr>
        <p:txBody>
          <a:bodyPr wrap="square" rtlCol="0">
            <a:spAutoFit/>
          </a:bodyPr>
          <a:lstStyle/>
          <a:p>
            <a:r>
              <a:rPr lang="en-US" sz="1800" dirty="0"/>
              <a:t>1-Phosphorylation of </a:t>
            </a:r>
            <a:r>
              <a:rPr lang="en-US" sz="1800" dirty="0" err="1"/>
              <a:t>phospholamban</a:t>
            </a:r>
            <a:r>
              <a:rPr lang="en-US" sz="1800" dirty="0"/>
              <a:t> </a:t>
            </a:r>
            <a:r>
              <a:rPr lang="en-US" sz="1800" dirty="0">
                <a:sym typeface="Wingdings"/>
              </a:rPr>
              <a:t> speed up action of SERCA  (</a:t>
            </a:r>
            <a:r>
              <a:rPr lang="en-US" sz="1800" dirty="0"/>
              <a:t>faster calcium removal from cytoplasm to SR).</a:t>
            </a:r>
          </a:p>
          <a:p>
            <a:endParaRPr lang="en-US" sz="1800" dirty="0"/>
          </a:p>
        </p:txBody>
      </p:sp>
      <p:sp>
        <p:nvSpPr>
          <p:cNvPr id="15" name="TextBox 14"/>
          <p:cNvSpPr txBox="1"/>
          <p:nvPr/>
        </p:nvSpPr>
        <p:spPr>
          <a:xfrm>
            <a:off x="3194595" y="4373875"/>
            <a:ext cx="2166915" cy="1477328"/>
          </a:xfrm>
          <a:prstGeom prst="rect">
            <a:avLst/>
          </a:prstGeom>
          <a:noFill/>
        </p:spPr>
        <p:txBody>
          <a:bodyPr wrap="square" rtlCol="0">
            <a:spAutoFit/>
          </a:bodyPr>
          <a:lstStyle/>
          <a:p>
            <a:r>
              <a:rPr lang="en-US" sz="1800" dirty="0"/>
              <a:t>2-Phosphorylation of DHPR</a:t>
            </a:r>
            <a:r>
              <a:rPr lang="en-US" sz="1800" dirty="0">
                <a:sym typeface="Wingdings"/>
              </a:rPr>
              <a:t> more influx of Ca  more release of Ca  stronger contraction.</a:t>
            </a:r>
            <a:endParaRPr lang="en-US" sz="1800" dirty="0"/>
          </a:p>
        </p:txBody>
      </p:sp>
      <p:cxnSp>
        <p:nvCxnSpPr>
          <p:cNvPr id="9" name="Straight Connector 8"/>
          <p:cNvCxnSpPr/>
          <p:nvPr/>
        </p:nvCxnSpPr>
        <p:spPr>
          <a:xfrm>
            <a:off x="3120586" y="4300161"/>
            <a:ext cx="0" cy="2056189"/>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88993" y="2563353"/>
            <a:ext cx="2670203" cy="2862322"/>
          </a:xfrm>
          <a:prstGeom prst="rect">
            <a:avLst/>
          </a:prstGeom>
        </p:spPr>
        <p:txBody>
          <a:bodyPr wrap="square">
            <a:spAutoFit/>
          </a:bodyPr>
          <a:lstStyle/>
          <a:p>
            <a:r>
              <a:rPr lang="en-US" sz="1800" dirty="0"/>
              <a:t>Block in Sodium-Potassium pump:</a:t>
            </a:r>
          </a:p>
          <a:p>
            <a:endParaRPr lang="en-US" sz="1800" dirty="0"/>
          </a:p>
          <a:p>
            <a:r>
              <a:rPr lang="en-US" sz="1800" dirty="0"/>
              <a:t>High Na inside the cell, the exchanger will work to bring in </a:t>
            </a:r>
            <a:r>
              <a:rPr lang="en-US" sz="1800" dirty="0">
                <a:solidFill>
                  <a:schemeClr val="accent4">
                    <a:lumMod val="75000"/>
                  </a:schemeClr>
                </a:solidFill>
              </a:rPr>
              <a:t>1</a:t>
            </a:r>
            <a:r>
              <a:rPr lang="en-US" sz="1800" dirty="0"/>
              <a:t> Ca2+ ion for every </a:t>
            </a:r>
            <a:r>
              <a:rPr lang="en-US" sz="1800" dirty="0">
                <a:solidFill>
                  <a:schemeClr val="accent4">
                    <a:lumMod val="75000"/>
                  </a:schemeClr>
                </a:solidFill>
              </a:rPr>
              <a:t>3</a:t>
            </a:r>
            <a:r>
              <a:rPr lang="en-US" sz="1800" dirty="0"/>
              <a:t> Na+ ions removed. </a:t>
            </a:r>
          </a:p>
          <a:p>
            <a:endParaRPr lang="en-US" sz="1800" dirty="0"/>
          </a:p>
          <a:p>
            <a:pPr defTabSz="914400"/>
            <a:endParaRPr lang="en-US" sz="1800" dirty="0"/>
          </a:p>
        </p:txBody>
      </p:sp>
      <p:sp>
        <p:nvSpPr>
          <p:cNvPr id="10" name="Rectangle 9"/>
          <p:cNvSpPr/>
          <p:nvPr/>
        </p:nvSpPr>
        <p:spPr>
          <a:xfrm>
            <a:off x="5792559" y="2267059"/>
            <a:ext cx="3282428" cy="4029979"/>
          </a:xfrm>
          <a:prstGeom prst="rect">
            <a:avLst/>
          </a:prstGeom>
        </p:spPr>
        <p:txBody>
          <a:bodyPr wrap="square">
            <a:spAutoFit/>
          </a:bodyPr>
          <a:lstStyle/>
          <a:p>
            <a:pPr defTabSz="914400"/>
            <a:endParaRPr lang="en-US" sz="1800" dirty="0"/>
          </a:p>
          <a:p>
            <a:pPr defTabSz="914400"/>
            <a:r>
              <a:rPr lang="en-US" sz="1800" dirty="0"/>
              <a:t>No block in Sodium-Potassium pump:</a:t>
            </a:r>
          </a:p>
          <a:p>
            <a:pPr defTabSz="914400"/>
            <a:endParaRPr lang="en-US" sz="1800" dirty="0"/>
          </a:p>
          <a:p>
            <a:pPr defTabSz="914400"/>
            <a:r>
              <a:rPr lang="en-US" sz="1800" dirty="0"/>
              <a:t>Sodium potassium pump pumps Na outside the cell creating low intracellular Na concentration.</a:t>
            </a:r>
          </a:p>
          <a:p>
            <a:pPr defTabSz="914400"/>
            <a:endParaRPr lang="en-US" sz="1800" dirty="0"/>
          </a:p>
          <a:p>
            <a:pPr defTabSz="914400"/>
            <a:r>
              <a:rPr lang="en-US" sz="1800" dirty="0"/>
              <a:t>The exchanger uses the electrochemical gradient (created by sodium potassium pump) to remove </a:t>
            </a:r>
            <a:r>
              <a:rPr lang="en-US" dirty="0">
                <a:solidFill>
                  <a:schemeClr val="accent4">
                    <a:lumMod val="75000"/>
                  </a:schemeClr>
                </a:solidFill>
              </a:rPr>
              <a:t>1</a:t>
            </a:r>
            <a:r>
              <a:rPr lang="en-US" sz="1800" dirty="0"/>
              <a:t> Ca2+ ion (efflux) for every </a:t>
            </a:r>
            <a:r>
              <a:rPr lang="en-US" dirty="0">
                <a:solidFill>
                  <a:schemeClr val="accent4">
                    <a:lumMod val="75000"/>
                  </a:schemeClr>
                </a:solidFill>
              </a:rPr>
              <a:t>3</a:t>
            </a:r>
            <a:r>
              <a:rPr lang="en-US" sz="1800" dirty="0"/>
              <a:t> Na+ ions which enter the cell.</a:t>
            </a:r>
          </a:p>
        </p:txBody>
      </p:sp>
      <p:cxnSp>
        <p:nvCxnSpPr>
          <p:cNvPr id="20" name="Straight Connector 19"/>
          <p:cNvCxnSpPr/>
          <p:nvPr/>
        </p:nvCxnSpPr>
        <p:spPr>
          <a:xfrm flipH="1">
            <a:off x="8958793" y="2553943"/>
            <a:ext cx="9737" cy="373652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33022" y="-1267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8" name="TextBox 17"/>
          <p:cNvSpPr txBox="1"/>
          <p:nvPr/>
        </p:nvSpPr>
        <p:spPr>
          <a:xfrm>
            <a:off x="1073964" y="1666487"/>
            <a:ext cx="5118479" cy="307777"/>
          </a:xfrm>
          <a:prstGeom prst="rect">
            <a:avLst/>
          </a:prstGeom>
          <a:noFill/>
        </p:spPr>
        <p:txBody>
          <a:bodyPr wrap="square" rtlCol="0">
            <a:spAutoFit/>
          </a:bodyPr>
          <a:lstStyle/>
          <a:p>
            <a:r>
              <a:rPr lang="pt-BR" sz="1400" dirty="0">
                <a:solidFill>
                  <a:schemeClr val="bg1">
                    <a:lumMod val="65000"/>
                  </a:schemeClr>
                </a:solidFill>
              </a:rPr>
              <a:t> (sarco/endoplasmic reticulum Ca</a:t>
            </a:r>
            <a:r>
              <a:rPr lang="pt-BR" sz="1400" baseline="30000" dirty="0">
                <a:solidFill>
                  <a:schemeClr val="bg1">
                    <a:lumMod val="65000"/>
                  </a:schemeClr>
                </a:solidFill>
              </a:rPr>
              <a:t>2+</a:t>
            </a:r>
            <a:r>
              <a:rPr lang="pt-BR" sz="1400" dirty="0">
                <a:solidFill>
                  <a:schemeClr val="bg1">
                    <a:lumMod val="65000"/>
                  </a:schemeClr>
                </a:solidFill>
              </a:rPr>
              <a:t>-ATPase)</a:t>
            </a:r>
            <a:endParaRPr lang="en-US" sz="1400" dirty="0">
              <a:solidFill>
                <a:schemeClr val="bg1">
                  <a:lumMod val="65000"/>
                </a:schemeClr>
              </a:solidFill>
            </a:endParaRPr>
          </a:p>
        </p:txBody>
      </p:sp>
    </p:spTree>
    <p:extLst>
      <p:ext uri="{BB962C8B-B14F-4D97-AF65-F5344CB8AC3E}">
        <p14:creationId xmlns:p14="http://schemas.microsoft.com/office/powerpoint/2010/main" val="91690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32" y="228600"/>
            <a:ext cx="10969943" cy="990600"/>
          </a:xfrm>
        </p:spPr>
        <p:txBody>
          <a:bodyPr>
            <a:noAutofit/>
          </a:bodyPr>
          <a:lstStyle/>
          <a:p>
            <a:r>
              <a:rPr lang="en-US"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26</a:t>
            </a:fld>
            <a:endParaRPr lang="en-US" dirty="0">
              <a:solidFill>
                <a:srgbClr val="464653"/>
              </a:solidFill>
            </a:endParaRPr>
          </a:p>
        </p:txBody>
      </p:sp>
      <p:pic>
        <p:nvPicPr>
          <p:cNvPr id="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32" y="1363216"/>
            <a:ext cx="5358764" cy="2857872"/>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5" name="Picture 2" descr="Image result for sarcoplasmic endoplasmic reticulum calcium atp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603" y="1363216"/>
            <a:ext cx="5372979" cy="27858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1632" y="4316003"/>
            <a:ext cx="10984842" cy="1015663"/>
          </a:xfrm>
          <a:prstGeom prst="rect">
            <a:avLst/>
          </a:prstGeom>
        </p:spPr>
        <p:txBody>
          <a:bodyPr wrap="square">
            <a:spAutoFit/>
          </a:bodyPr>
          <a:lstStyle/>
          <a:p>
            <a:pPr algn="just"/>
            <a:r>
              <a:rPr lang="en-US" u="sng" dirty="0"/>
              <a:t>Mechanism of action of digitalis (digoxin) used in the management of cardiac failure: </a:t>
            </a:r>
            <a:r>
              <a:rPr lang="en-US" dirty="0"/>
              <a:t> These agents block the sodium pump and thereby allow such an increase in intracellular sodium concentration → reverse Na+-Ca2+ exchanger.</a:t>
            </a:r>
          </a:p>
        </p:txBody>
      </p:sp>
      <p:sp>
        <p:nvSpPr>
          <p:cNvPr id="4" name="Rectangle 3"/>
          <p:cNvSpPr/>
          <p:nvPr/>
        </p:nvSpPr>
        <p:spPr>
          <a:xfrm>
            <a:off x="591633" y="5331666"/>
            <a:ext cx="10984842" cy="1938992"/>
          </a:xfrm>
          <a:prstGeom prst="rect">
            <a:avLst/>
          </a:prstGeom>
        </p:spPr>
        <p:txBody>
          <a:bodyPr wrap="square">
            <a:spAutoFit/>
          </a:bodyPr>
          <a:lstStyle/>
          <a:p>
            <a:pPr algn="just"/>
            <a:r>
              <a:rPr lang="en-US" dirty="0"/>
              <a:t>If there’s a high intracellular sodium concentration, the electrochemical gradient driving sodium ion entry decreases. This results in removal of Na and an increased internal calcium concentration and contractile force.</a:t>
            </a:r>
          </a:p>
          <a:p>
            <a:pPr algn="just"/>
            <a:endParaRPr lang="en-US" dirty="0"/>
          </a:p>
          <a:p>
            <a:pPr algn="just"/>
            <a:endParaRPr lang="en-US" dirty="0"/>
          </a:p>
          <a:p>
            <a:pPr algn="just"/>
            <a:endParaRPr lang="en-US" u="sng" dirty="0"/>
          </a:p>
        </p:txBody>
      </p:sp>
      <p:sp>
        <p:nvSpPr>
          <p:cNvPr id="8" name="TextBox 7"/>
          <p:cNvSpPr txBox="1"/>
          <p:nvPr/>
        </p:nvSpPr>
        <p:spPr>
          <a:xfrm>
            <a:off x="9740553" y="2704"/>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10962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Factors Affecting Cardiac Contractility</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27</a:t>
            </a:fld>
            <a:endParaRPr lang="en-US" dirty="0">
              <a:solidFill>
                <a:srgbClr val="464653"/>
              </a:solidFill>
            </a:endParaRPr>
          </a:p>
        </p:txBody>
      </p:sp>
      <p:sp>
        <p:nvSpPr>
          <p:cNvPr id="4" name="Content Placeholder 3"/>
          <p:cNvSpPr>
            <a:spLocks noGrp="1"/>
          </p:cNvSpPr>
          <p:nvPr>
            <p:ph sz="quarter" idx="1"/>
          </p:nvPr>
        </p:nvSpPr>
        <p:spPr>
          <a:xfrm>
            <a:off x="609449" y="1556792"/>
            <a:ext cx="10885564" cy="1872208"/>
          </a:xfrm>
          <a:noFill/>
          <a:ln>
            <a:noFill/>
          </a:ln>
        </p:spPr>
        <p:txBody>
          <a:bodyPr>
            <a:normAutofit/>
          </a:bodyPr>
          <a:lstStyle/>
          <a:p>
            <a:r>
              <a:rPr lang="en-US" sz="2000" dirty="0"/>
              <a:t>Cardiac contractility is an intrinsic property of the contractile cardiac muscle cells and is defined as the force of contraction of the heart.  It is essential for the pumping action of the heart.</a:t>
            </a:r>
          </a:p>
          <a:p>
            <a:r>
              <a:rPr lang="en-US" sz="2000" dirty="0"/>
              <a:t>In physiological terms, cardiac contractility is referred to as the </a:t>
            </a:r>
            <a:r>
              <a:rPr lang="en-US" sz="2000" dirty="0">
                <a:solidFill>
                  <a:srgbClr val="FF0000"/>
                </a:solidFill>
              </a:rPr>
              <a:t>inotropic</a:t>
            </a:r>
            <a:r>
              <a:rPr lang="en-US" sz="2000" b="1" dirty="0">
                <a:solidFill>
                  <a:srgbClr val="FF0000"/>
                </a:solidFill>
              </a:rPr>
              <a:t> </a:t>
            </a:r>
            <a:r>
              <a:rPr lang="en-US" sz="2000" dirty="0">
                <a:solidFill>
                  <a:srgbClr val="FF0000"/>
                </a:solidFill>
              </a:rPr>
              <a:t>state of the myocardium</a:t>
            </a:r>
            <a:r>
              <a:rPr lang="en-US" sz="2000" dirty="0"/>
              <a:t>.  An inotropic effect is an effect or a mechanism that affects cardiac contractility.</a:t>
            </a:r>
          </a:p>
          <a:p>
            <a:endParaRPr lang="en-US" sz="2000" dirty="0"/>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48700814"/>
              </p:ext>
            </p:extLst>
          </p:nvPr>
        </p:nvGraphicFramePr>
        <p:xfrm>
          <a:off x="834236" y="3140968"/>
          <a:ext cx="10369153" cy="2952328"/>
        </p:xfrm>
        <a:graphic>
          <a:graphicData uri="http://schemas.openxmlformats.org/drawingml/2006/table">
            <a:tbl>
              <a:tblPr firstRow="1" bandRow="1">
                <a:tableStyleId>{21E4AEA4-8DFA-4A89-87EB-49C32662AFE0}</a:tableStyleId>
              </a:tblPr>
              <a:tblGrid>
                <a:gridCol w="4950389">
                  <a:extLst>
                    <a:ext uri="{9D8B030D-6E8A-4147-A177-3AD203B41FA5}">
                      <a16:colId xmlns:a16="http://schemas.microsoft.com/office/drawing/2014/main" val="20000"/>
                    </a:ext>
                  </a:extLst>
                </a:gridCol>
                <a:gridCol w="5418764">
                  <a:extLst>
                    <a:ext uri="{9D8B030D-6E8A-4147-A177-3AD203B41FA5}">
                      <a16:colId xmlns:a16="http://schemas.microsoft.com/office/drawing/2014/main" val="20001"/>
                    </a:ext>
                  </a:extLst>
                </a:gridCol>
              </a:tblGrid>
              <a:tr h="611153">
                <a:tc>
                  <a:txBody>
                    <a:bodyPr/>
                    <a:lstStyle/>
                    <a:p>
                      <a:pPr algn="ctr"/>
                      <a:r>
                        <a:rPr lang="en-US" sz="2400" dirty="0"/>
                        <a:t>Positive ionotropic effects:</a:t>
                      </a:r>
                      <a:endParaRPr lang="en-US" sz="2200" b="0" dirty="0">
                        <a:solidFill>
                          <a:schemeClr val="tx1"/>
                        </a:solidFill>
                      </a:endParaRPr>
                    </a:p>
                  </a:txBody>
                  <a:tcPr anchor="ctr"/>
                </a:tc>
                <a:tc>
                  <a:txBody>
                    <a:bodyPr/>
                    <a:lstStyle/>
                    <a:p>
                      <a:pPr algn="ctr"/>
                      <a:r>
                        <a:rPr lang="en-US" sz="2400" dirty="0"/>
                        <a:t>Negative Ionotropic effects:</a:t>
                      </a:r>
                      <a:endParaRPr lang="en-US" sz="2200" b="0" dirty="0">
                        <a:solidFill>
                          <a:schemeClr val="tx1"/>
                        </a:solidFill>
                      </a:endParaRPr>
                    </a:p>
                  </a:txBody>
                  <a:tcPr anchor="ctr"/>
                </a:tc>
                <a:extLst>
                  <a:ext uri="{0D108BD9-81ED-4DB2-BD59-A6C34878D82A}">
                    <a16:rowId xmlns:a16="http://schemas.microsoft.com/office/drawing/2014/main" val="10000"/>
                  </a:ext>
                </a:extLst>
              </a:tr>
              <a:tr h="2341175">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dirty="0"/>
                        <a:t>These are the factors/mechanisms that </a:t>
                      </a:r>
                      <a:r>
                        <a:rPr lang="en-US" sz="2000" u="sng" dirty="0"/>
                        <a:t>increase</a:t>
                      </a:r>
                      <a:r>
                        <a:rPr lang="en-US" sz="2000" dirty="0"/>
                        <a:t> the cardiac contractility.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2000" dirty="0"/>
                    </a:p>
                    <a:p>
                      <a:pPr marL="285750" indent="-285750">
                        <a:buFont typeface="Arial" charset="0"/>
                        <a:buChar char="•"/>
                      </a:pPr>
                      <a:r>
                        <a:rPr lang="en-US" sz="2000" dirty="0"/>
                        <a:t>Sympathetic stimulation</a:t>
                      </a:r>
                      <a:r>
                        <a:rPr lang="en-US" sz="2000" baseline="0" dirty="0"/>
                        <a:t> </a:t>
                      </a:r>
                      <a:r>
                        <a:rPr lang="en-US" sz="2000" dirty="0"/>
                        <a:t>(catecholamines)</a:t>
                      </a:r>
                    </a:p>
                    <a:p>
                      <a:pPr marL="285750" indent="-285750">
                        <a:buFont typeface="Arial" charset="0"/>
                        <a:buChar char="•"/>
                      </a:pPr>
                      <a:endParaRPr lang="en-US" sz="2000" dirty="0"/>
                    </a:p>
                    <a:p>
                      <a:pPr marL="285750" indent="-285750">
                        <a:buFont typeface="Arial" charset="0"/>
                        <a:buChar char="•"/>
                      </a:pPr>
                      <a:r>
                        <a:rPr lang="en-US" sz="2000" dirty="0"/>
                        <a:t>Calcium 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dirty="0"/>
                        <a:t>These are the factors/mechanisms that </a:t>
                      </a:r>
                      <a:r>
                        <a:rPr lang="en-US" sz="2000" u="sng" dirty="0"/>
                        <a:t>decrease</a:t>
                      </a:r>
                      <a:r>
                        <a:rPr lang="en-US" sz="2000" dirty="0"/>
                        <a:t> the cardiac contractility.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2000" dirty="0"/>
                    </a:p>
                    <a:p>
                      <a:pPr marL="285750" indent="-285750">
                        <a:buFont typeface="Arial" charset="0"/>
                        <a:buChar char="•"/>
                      </a:pPr>
                      <a:r>
                        <a:rPr lang="en-US" sz="2000" dirty="0"/>
                        <a:t>Parasympathetic stimulation (vagal –of the </a:t>
                      </a:r>
                      <a:r>
                        <a:rPr lang="en-US" sz="2000" dirty="0" err="1"/>
                        <a:t>vagus</a:t>
                      </a:r>
                      <a:r>
                        <a:rPr lang="en-US" sz="2000" dirty="0"/>
                        <a:t> nerve- stimulation)</a:t>
                      </a:r>
                    </a:p>
                    <a:p>
                      <a:pPr marL="285750" indent="-285750">
                        <a:buFont typeface="Arial" charset="0"/>
                        <a:buChar char="•"/>
                      </a:pPr>
                      <a:endParaRPr lang="en-US" sz="2000" dirty="0"/>
                    </a:p>
                    <a:p>
                      <a:pPr marL="285750" indent="-285750">
                        <a:buFont typeface="Arial" charset="0"/>
                        <a:buChar char="•"/>
                      </a:pPr>
                      <a:r>
                        <a:rPr lang="en-US" sz="2000" dirty="0"/>
                        <a:t>Acetylcholine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9686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65" y="128905"/>
            <a:ext cx="10969943" cy="990600"/>
          </a:xfrm>
        </p:spPr>
        <p:txBody>
          <a:bodyPr>
            <a:normAutofit/>
          </a:bodyPr>
          <a:lstStyle/>
          <a:p>
            <a:r>
              <a:rPr lang="en-US" dirty="0"/>
              <a:t>Factors Affecting Cardiac Contractility</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28</a:t>
            </a:fld>
            <a:endParaRPr lang="en-US" dirty="0">
              <a:solidFill>
                <a:srgbClr val="464653"/>
              </a:solidFill>
            </a:endParaRPr>
          </a:p>
        </p:txBody>
      </p:sp>
      <p:sp>
        <p:nvSpPr>
          <p:cNvPr id="4" name="Content Placeholder 3"/>
          <p:cNvSpPr>
            <a:spLocks noGrp="1"/>
          </p:cNvSpPr>
          <p:nvPr>
            <p:ph sz="quarter" idx="1"/>
          </p:nvPr>
        </p:nvSpPr>
        <p:spPr>
          <a:xfrm>
            <a:off x="607103" y="1268760"/>
            <a:ext cx="4914589" cy="3217912"/>
          </a:xfrm>
          <a:noFill/>
          <a:ln>
            <a:noFill/>
          </a:ln>
        </p:spPr>
        <p:txBody>
          <a:bodyPr>
            <a:normAutofit/>
          </a:bodyPr>
          <a:lstStyle/>
          <a:p>
            <a:pPr marL="0" indent="0" algn="just">
              <a:buNone/>
            </a:pPr>
            <a:r>
              <a:rPr lang="en-US" sz="1600" b="1" u="sng" dirty="0"/>
              <a:t>1. Sympathetic stimulation: </a:t>
            </a:r>
          </a:p>
          <a:p>
            <a:pPr algn="just"/>
            <a:r>
              <a:rPr lang="en-US" sz="1600" dirty="0"/>
              <a:t>Catecholamines interact with beta-adrenergic receptors → activation of adenylyl cyclase. This increases intercellular levels of </a:t>
            </a:r>
            <a:r>
              <a:rPr lang="en-US" sz="1600" dirty="0" err="1"/>
              <a:t>cAMP</a:t>
            </a:r>
            <a:r>
              <a:rPr lang="en-US" sz="1600" dirty="0"/>
              <a:t>.</a:t>
            </a:r>
          </a:p>
          <a:p>
            <a:pPr algn="just"/>
            <a:r>
              <a:rPr lang="en-US" sz="1600" dirty="0" err="1"/>
              <a:t>cAMP</a:t>
            </a:r>
            <a:r>
              <a:rPr lang="en-US" sz="1600" dirty="0"/>
              <a:t> activates protein kinases which promote the  phosphorylation of L-type Ca2+ channels.</a:t>
            </a:r>
          </a:p>
          <a:p>
            <a:pPr algn="just"/>
            <a:r>
              <a:rPr lang="en-US" sz="1600" dirty="0"/>
              <a:t>Phosphorylation of L-type Ca2+ channels increases the influx of Ca2+ during the action potential and hence more Ca2+ is released from the  sarcoplasmic reticulum.</a:t>
            </a:r>
          </a:p>
        </p:txBody>
      </p:sp>
      <p:pic>
        <p:nvPicPr>
          <p:cNvPr id="5" name="Picture 2" descr="Image result for mechanism of action of adrenaline on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03" y="4149080"/>
            <a:ext cx="11119357" cy="2156551"/>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5773398" y="1268761"/>
            <a:ext cx="5953062" cy="2931037"/>
          </a:xfrm>
          <a:prstGeom prst="rect">
            <a:avLst/>
          </a:prstGeom>
          <a:noFill/>
          <a:ln>
            <a:noFill/>
          </a:ln>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defTabSz="914400">
              <a:buNone/>
            </a:pPr>
            <a:r>
              <a:rPr lang="en-US" sz="1600" b="1" u="sng" dirty="0"/>
              <a:t>2. Parasympathetic stimulation:</a:t>
            </a:r>
          </a:p>
          <a:p>
            <a:pPr algn="just" defTabSz="914400"/>
            <a:r>
              <a:rPr lang="en-US" sz="1600" dirty="0"/>
              <a:t>Interaction of acetylcholine with muscarinic receptors on cardiac muscle cell, and Inhibition of the release of norepinephrine from neighboring sympathetic neurons.</a:t>
            </a:r>
          </a:p>
          <a:p>
            <a:pPr algn="just" defTabSz="914400"/>
            <a:r>
              <a:rPr lang="en-US" sz="1600" dirty="0"/>
              <a:t>Interaction of acetylcholine with muscarinic receptor inhibits adenylyl cyclase → ↓ intracellular levels of </a:t>
            </a:r>
            <a:r>
              <a:rPr lang="en-US" sz="1600" dirty="0" err="1"/>
              <a:t>cAMP</a:t>
            </a:r>
            <a:r>
              <a:rPr lang="en-US" sz="1600" dirty="0"/>
              <a:t>. </a:t>
            </a:r>
          </a:p>
          <a:p>
            <a:pPr algn="just" defTabSz="914400"/>
            <a:r>
              <a:rPr lang="en-US" sz="1600" dirty="0"/>
              <a:t>The reduction in </a:t>
            </a:r>
            <a:r>
              <a:rPr lang="en-US" sz="1600" dirty="0" err="1"/>
              <a:t>cAMP</a:t>
            </a:r>
            <a:r>
              <a:rPr lang="en-US" sz="1600" dirty="0"/>
              <a:t> leads to a reduction in Ca2+ influx  during  the action potential , and thus a decrease in contractility.</a:t>
            </a:r>
          </a:p>
          <a:p>
            <a:pPr algn="just" defTabSz="914400"/>
            <a:r>
              <a:rPr lang="en-US" sz="1600" dirty="0"/>
              <a:t>The reduction in contractility induced by parasympathetic stimulation is seen primarily in the atria.</a:t>
            </a:r>
          </a:p>
        </p:txBody>
      </p:sp>
      <p:sp>
        <p:nvSpPr>
          <p:cNvPr id="7" name="Rectangle 6"/>
          <p:cNvSpPr/>
          <p:nvPr/>
        </p:nvSpPr>
        <p:spPr>
          <a:xfrm>
            <a:off x="607103" y="1242232"/>
            <a:ext cx="5073927" cy="28348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73398" y="1242232"/>
            <a:ext cx="5953062" cy="28348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728422" y="617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1979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816651" y="2222477"/>
            <a:ext cx="10969943" cy="553616"/>
          </a:xfrm>
        </p:spPr>
        <p:txBody>
          <a:bodyPr>
            <a:noAutofit/>
          </a:bodyPr>
          <a:lstStyle/>
          <a:p>
            <a:pPr fontAlgn="ctr"/>
            <a:r>
              <a:rPr lang="en-US" sz="1600" dirty="0">
                <a:solidFill>
                  <a:srgbClr val="D85F7F"/>
                </a:solidFill>
                <a:latin typeface="+mj-lt"/>
                <a:hlinkClick r:id="rId3"/>
              </a:rPr>
              <a:t>https://www.onlineexambuilder.com/contractile-mechanisms-in-cardiac-muscle/exam-136425</a:t>
            </a:r>
            <a:endParaRPr lang="en-US" sz="1600" dirty="0">
              <a:latin typeface="+mj-lt"/>
            </a:endParaRPr>
          </a:p>
        </p:txBody>
      </p:sp>
    </p:spTree>
    <p:extLst>
      <p:ext uri="{BB962C8B-B14F-4D97-AF65-F5344CB8AC3E}">
        <p14:creationId xmlns:p14="http://schemas.microsoft.com/office/powerpoint/2010/main" val="202664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8" y="122498"/>
            <a:ext cx="10969943" cy="990600"/>
          </a:xfrm>
        </p:spPr>
        <p:txBody>
          <a:bodyPr>
            <a:normAutofit/>
          </a:bodyPr>
          <a:lstStyle/>
          <a:p>
            <a:r>
              <a:rPr lang="en-US" dirty="0"/>
              <a:t>Components and Functions of Cardiovascular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a:t>
            </a:fld>
            <a:endParaRPr lang="en-US" dirty="0">
              <a:solidFill>
                <a:srgbClr val="464653"/>
              </a:solidFill>
            </a:endParaRPr>
          </a:p>
        </p:txBody>
      </p:sp>
      <p:sp>
        <p:nvSpPr>
          <p:cNvPr id="4" name="Content Placeholder 3"/>
          <p:cNvSpPr>
            <a:spLocks noGrp="1"/>
          </p:cNvSpPr>
          <p:nvPr>
            <p:ph sz="quarter" idx="1"/>
          </p:nvPr>
        </p:nvSpPr>
        <p:spPr>
          <a:xfrm>
            <a:off x="5230316" y="1219200"/>
            <a:ext cx="6349075" cy="4937760"/>
          </a:xfrm>
          <a:solidFill>
            <a:schemeClr val="accent2">
              <a:lumMod val="40000"/>
              <a:lumOff val="60000"/>
            </a:schemeClr>
          </a:solidFill>
          <a:ln>
            <a:solidFill>
              <a:schemeClr val="accent2">
                <a:lumMod val="50000"/>
              </a:schemeClr>
            </a:solidFill>
          </a:ln>
        </p:spPr>
        <p:txBody>
          <a:bodyPr>
            <a:noAutofit/>
          </a:bodyPr>
          <a:lstStyle/>
          <a:p>
            <a:pPr marL="0" indent="0">
              <a:spcBef>
                <a:spcPts val="667"/>
              </a:spcBef>
              <a:buNone/>
            </a:pPr>
            <a:r>
              <a:rPr lang="en-US" sz="1800" dirty="0"/>
              <a:t>Main functions of CVS:</a:t>
            </a:r>
          </a:p>
          <a:p>
            <a:pPr marL="304770" indent="-304770">
              <a:spcBef>
                <a:spcPts val="667"/>
              </a:spcBef>
            </a:pPr>
            <a:r>
              <a:rPr lang="en-US" sz="1800" dirty="0"/>
              <a:t>Delivery of O2, glucose and other nutrients to active tissues.</a:t>
            </a:r>
          </a:p>
          <a:p>
            <a:pPr marL="304770" indent="-304770">
              <a:spcBef>
                <a:spcPts val="667"/>
              </a:spcBef>
            </a:pPr>
            <a:r>
              <a:rPr lang="en-US" sz="1800" dirty="0"/>
              <a:t>Removal of CO2, Lactate and other waste products  (by-products of metabolism) from active tissues.</a:t>
            </a:r>
          </a:p>
          <a:p>
            <a:pPr marL="304770" indent="-304770">
              <a:spcBef>
                <a:spcPts val="667"/>
              </a:spcBef>
            </a:pPr>
            <a:r>
              <a:rPr lang="en-US" sz="1800" dirty="0"/>
              <a:t>Participate in homeostatic mechanisms.</a:t>
            </a:r>
          </a:p>
          <a:p>
            <a:pPr marL="304770" indent="-304770">
              <a:spcBef>
                <a:spcPts val="667"/>
              </a:spcBef>
            </a:pPr>
            <a:r>
              <a:rPr lang="en-US" sz="1800" dirty="0"/>
              <a:t>Adjustment of oxygen and nutrient supply in different physiologic states.</a:t>
            </a:r>
          </a:p>
          <a:p>
            <a:pPr marL="304770" indent="-304770">
              <a:spcBef>
                <a:spcPts val="667"/>
              </a:spcBef>
            </a:pPr>
            <a:r>
              <a:rPr lang="en-US" sz="1800" dirty="0"/>
              <a:t>Transport of metabolites and other substances to and from storage sites.</a:t>
            </a:r>
          </a:p>
          <a:p>
            <a:pPr marL="304770" indent="-304770">
              <a:spcBef>
                <a:spcPts val="667"/>
              </a:spcBef>
            </a:pPr>
            <a:r>
              <a:rPr lang="en-US" sz="1800" dirty="0"/>
              <a:t>Transport of hormones, antibodies and other substances to site of action.</a:t>
            </a:r>
          </a:p>
          <a:p>
            <a:pPr marL="304770" indent="-304770">
              <a:spcBef>
                <a:spcPts val="667"/>
              </a:spcBef>
            </a:pPr>
            <a:r>
              <a:rPr lang="en-US" sz="1800" dirty="0"/>
              <a:t>Defense.</a:t>
            </a:r>
          </a:p>
          <a:p>
            <a:pPr marL="304770" indent="-304770">
              <a:spcBef>
                <a:spcPts val="667"/>
              </a:spcBef>
            </a:pPr>
            <a:r>
              <a:rPr lang="en-US" sz="1800" dirty="0"/>
              <a:t>Thermoregulation.</a:t>
            </a:r>
          </a:p>
          <a:p>
            <a:pPr marL="0" indent="0">
              <a:spcBef>
                <a:spcPts val="667"/>
              </a:spcBef>
              <a:buNone/>
            </a:pPr>
            <a:r>
              <a:rPr lang="en-US" sz="1800" dirty="0">
                <a:solidFill>
                  <a:schemeClr val="bg1">
                    <a:lumMod val="65000"/>
                  </a:schemeClr>
                </a:solidFill>
              </a:rPr>
              <a:t>(Mainly transport functions)</a:t>
            </a:r>
          </a:p>
        </p:txBody>
      </p:sp>
      <p:sp>
        <p:nvSpPr>
          <p:cNvPr id="6" name="Content Placeholder 3"/>
          <p:cNvSpPr txBox="1">
            <a:spLocks/>
          </p:cNvSpPr>
          <p:nvPr/>
        </p:nvSpPr>
        <p:spPr>
          <a:xfrm>
            <a:off x="663454" y="1219200"/>
            <a:ext cx="4224823" cy="2065784"/>
          </a:xfrm>
          <a:prstGeom prst="rect">
            <a:avLst/>
          </a:prstGeom>
          <a:solidFill>
            <a:schemeClr val="accent2">
              <a:lumMod val="40000"/>
              <a:lumOff val="60000"/>
            </a:schemeClr>
          </a:solidFill>
          <a:ln>
            <a:solidFill>
              <a:schemeClr val="accent2">
                <a:lumMod val="50000"/>
              </a:schemeClr>
            </a:solidFill>
          </a:ln>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defTabSz="914400">
              <a:spcBef>
                <a:spcPts val="667"/>
              </a:spcBef>
              <a:buNone/>
            </a:pPr>
            <a:r>
              <a:rPr lang="en-US" sz="2000" dirty="0"/>
              <a:t>Components of CVS:</a:t>
            </a:r>
          </a:p>
          <a:p>
            <a:pPr marL="304770" indent="-304770" defTabSz="914400">
              <a:spcBef>
                <a:spcPts val="667"/>
              </a:spcBef>
            </a:pPr>
            <a:r>
              <a:rPr lang="en-US" sz="2000" dirty="0"/>
              <a:t>CVS consists of the heart and blood vessels.</a:t>
            </a:r>
          </a:p>
          <a:p>
            <a:pPr marL="304770" indent="-304770" defTabSz="914400">
              <a:spcBef>
                <a:spcPts val="667"/>
              </a:spcBef>
            </a:pPr>
            <a:r>
              <a:rPr lang="en-US" sz="2000" dirty="0"/>
              <a:t> It is a closed system in which blood circulates. Therefore, we call it circulatory system.</a:t>
            </a:r>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55" y="3366904"/>
            <a:ext cx="4224822" cy="2790056"/>
          </a:xfrm>
          <a:prstGeom prst="rect">
            <a:avLst/>
          </a:prstGeom>
          <a:scene3d>
            <a:camera prst="orthographicFront"/>
            <a:lightRig rig="threePt" dir="t"/>
          </a:scene3d>
          <a:sp3d>
            <a:bevelT/>
            <a:bevelB/>
          </a:sp3d>
        </p:spPr>
      </p:pic>
      <p:sp>
        <p:nvSpPr>
          <p:cNvPr id="5" name="Rectangle 4"/>
          <p:cNvSpPr/>
          <p:nvPr/>
        </p:nvSpPr>
        <p:spPr>
          <a:xfrm>
            <a:off x="-44322" y="18298"/>
            <a:ext cx="1598771" cy="400110"/>
          </a:xfrm>
          <a:prstGeom prst="rect">
            <a:avLst/>
          </a:prstGeom>
        </p:spPr>
        <p:txBody>
          <a:bodyPr wrap="none">
            <a:spAutoFit/>
          </a:bodyPr>
          <a:lstStyle/>
          <a:p>
            <a:r>
              <a:rPr lang="en-US">
                <a:solidFill>
                  <a:schemeClr val="tx2"/>
                </a:solidFill>
              </a:rPr>
              <a:t> Introduction:</a:t>
            </a:r>
            <a:endParaRPr lang="en-US" dirty="0">
              <a:solidFill>
                <a:schemeClr val="tx2"/>
              </a:solidFill>
            </a:endParaRPr>
          </a:p>
        </p:txBody>
      </p:sp>
      <p:sp>
        <p:nvSpPr>
          <p:cNvPr id="8" name="TextBox 7"/>
          <p:cNvSpPr txBox="1"/>
          <p:nvPr/>
        </p:nvSpPr>
        <p:spPr>
          <a:xfrm>
            <a:off x="9740553" y="908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12153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25"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1986175"/>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err="1">
                <a:solidFill>
                  <a:srgbClr val="DDE9EC">
                    <a:lumMod val="75000"/>
                  </a:srgbClr>
                </a:solidFill>
              </a:rPr>
              <a:t>Faris</a:t>
            </a:r>
            <a:r>
              <a:rPr lang="en-US" sz="1800" dirty="0">
                <a:solidFill>
                  <a:srgbClr val="DDE9EC">
                    <a:lumMod val="75000"/>
                  </a:srgbClr>
                </a:solidFill>
              </a:rPr>
              <a:t> </a:t>
            </a:r>
            <a:r>
              <a:rPr lang="en-US" sz="1800" dirty="0" err="1">
                <a:solidFill>
                  <a:srgbClr val="DDE9EC">
                    <a:lumMod val="75000"/>
                  </a:srgbClr>
                </a:solidFill>
              </a:rPr>
              <a:t>Nafisah</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Fouad </a:t>
            </a:r>
            <a:r>
              <a:rPr lang="en-US" sz="1800" dirty="0" err="1">
                <a:solidFill>
                  <a:srgbClr val="DDE9EC">
                    <a:lumMod val="75000"/>
                  </a:srgbClr>
                </a:solidFill>
              </a:rPr>
              <a:t>Bahgat</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Faisal </a:t>
            </a:r>
            <a:r>
              <a:rPr lang="en-US" sz="1800" dirty="0" err="1">
                <a:solidFill>
                  <a:srgbClr val="DDE9EC">
                    <a:lumMod val="75000"/>
                  </a:srgbClr>
                </a:solidFill>
              </a:rPr>
              <a:t>Alfawaz</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Hassan </a:t>
            </a:r>
            <a:r>
              <a:rPr lang="en-US" sz="1800" dirty="0" err="1">
                <a:solidFill>
                  <a:srgbClr val="DDE9EC">
                    <a:lumMod val="75000"/>
                  </a:srgbClr>
                </a:solidFill>
              </a:rPr>
              <a:t>Alshammari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Nusser</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Fahad </a:t>
            </a:r>
            <a:r>
              <a:rPr lang="en-US" sz="1800" dirty="0" err="1">
                <a:solidFill>
                  <a:srgbClr val="DDE9EC">
                    <a:lumMod val="75000"/>
                  </a:srgbClr>
                </a:solidFill>
              </a:rPr>
              <a:t>AlFayez</a:t>
            </a:r>
            <a:endParaRPr lang="en-US" sz="1800" dirty="0">
              <a:solidFill>
                <a:srgbClr val="DDE9EC">
                  <a:lumMod val="75000"/>
                </a:srgbClr>
              </a:solidFill>
            </a:endParaRPr>
          </a:p>
        </p:txBody>
      </p:sp>
      <p:sp>
        <p:nvSpPr>
          <p:cNvPr id="15" name="Rectangle 8"/>
          <p:cNvSpPr/>
          <p:nvPr/>
        </p:nvSpPr>
        <p:spPr>
          <a:xfrm>
            <a:off x="765820"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Sumaya</a:t>
            </a:r>
            <a:r>
              <a:rPr lang="en-US" sz="1800" dirty="0">
                <a:solidFill>
                  <a:srgbClr val="DDE9EC">
                    <a:lumMod val="75000"/>
                  </a:srgbClr>
                </a:solidFill>
              </a:rPr>
              <a:t> </a:t>
            </a:r>
            <a:r>
              <a:rPr lang="en-US" sz="1800" dirty="0" err="1">
                <a:solidFill>
                  <a:srgbClr val="DDE9EC">
                    <a:lumMod val="75000"/>
                  </a:srgbClr>
                </a:solidFill>
              </a:rPr>
              <a:t>AlGhamdi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Ghadah</a:t>
            </a:r>
            <a:r>
              <a:rPr lang="en-US" sz="1800" dirty="0">
                <a:solidFill>
                  <a:srgbClr val="DDE9EC">
                    <a:lumMod val="75000"/>
                  </a:srgbClr>
                </a:solidFill>
              </a:rPr>
              <a:t> </a:t>
            </a:r>
            <a:r>
              <a:rPr lang="en-US" sz="1800" dirty="0" err="1">
                <a:solidFill>
                  <a:srgbClr val="DDE9EC">
                    <a:lumMod val="75000"/>
                  </a:srgbClr>
                </a:solidFill>
              </a:rPr>
              <a:t>AlMazrou</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Lama </a:t>
            </a:r>
            <a:r>
              <a:rPr lang="en-US" sz="1800" dirty="0" err="1">
                <a:solidFill>
                  <a:srgbClr val="DDE9EC">
                    <a:lumMod val="75000"/>
                  </a:srgbClr>
                </a:solidFill>
              </a:rPr>
              <a:t>Alfawzan</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Nouf</a:t>
            </a:r>
            <a:r>
              <a:rPr lang="en-US" sz="1800" dirty="0">
                <a:solidFill>
                  <a:srgbClr val="DDE9EC">
                    <a:lumMod val="75000"/>
                  </a:srgbClr>
                </a:solidFill>
              </a:rPr>
              <a:t> </a:t>
            </a:r>
            <a:r>
              <a:rPr lang="en-US" sz="1800" dirty="0" err="1">
                <a:solidFill>
                  <a:srgbClr val="DDE9EC">
                    <a:lumMod val="75000"/>
                  </a:srgbClr>
                </a:solidFill>
              </a:rPr>
              <a:t>Aloqaili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Munirah</a:t>
            </a:r>
            <a:r>
              <a:rPr lang="en-US" sz="1800" dirty="0">
                <a:solidFill>
                  <a:srgbClr val="DDE9EC">
                    <a:lumMod val="75000"/>
                  </a:srgbClr>
                </a:solidFill>
              </a:rPr>
              <a:t> </a:t>
            </a:r>
            <a:r>
              <a:rPr lang="en-US" sz="1800" dirty="0" err="1">
                <a:solidFill>
                  <a:srgbClr val="DDE9EC">
                    <a:lumMod val="75000"/>
                  </a:srgbClr>
                </a:solidFill>
              </a:rPr>
              <a:t>aldofyan</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Heart as a Central Pump</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4</a:t>
            </a:fld>
            <a:endParaRPr lang="en-US" dirty="0">
              <a:solidFill>
                <a:srgbClr val="464653"/>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929833364"/>
              </p:ext>
            </p:extLst>
          </p:nvPr>
        </p:nvGraphicFramePr>
        <p:xfrm>
          <a:off x="609600" y="1219200"/>
          <a:ext cx="7501036" cy="5015650"/>
        </p:xfrm>
        <a:graphic>
          <a:graphicData uri="http://schemas.openxmlformats.org/drawingml/2006/table">
            <a:tbl>
              <a:tblPr firstRow="1" bandRow="1">
                <a:tableStyleId>{5DA37D80-6434-44D0-A028-1B22A696006F}</a:tableStyleId>
              </a:tblPr>
              <a:tblGrid>
                <a:gridCol w="339658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1439583">
                <a:tc>
                  <a:txBody>
                    <a:bodyPr/>
                    <a:lstStyle/>
                    <a:p>
                      <a:pPr marL="0" indent="0" algn="ctr" rtl="0" eaLnBrk="1" latinLnBrk="0" hangingPunct="1">
                        <a:spcBef>
                          <a:spcPts val="667"/>
                        </a:spcBef>
                        <a:buClr>
                          <a:schemeClr val="accent1"/>
                        </a:buClr>
                        <a:buSzPct val="76000"/>
                        <a:buFont typeface="Wingdings 3"/>
                        <a:buNone/>
                      </a:pPr>
                      <a:r>
                        <a:rPr kumimoji="0" lang="en-US" sz="2000" kern="1200" dirty="0"/>
                        <a:t>The right and left atria</a:t>
                      </a:r>
                      <a:endParaRPr kumimoji="0" lang="en-US" sz="2000" kern="1200" dirty="0">
                        <a:solidFill>
                          <a:schemeClr val="tx1"/>
                        </a:solidFill>
                        <a:latin typeface="+mn-lt"/>
                        <a:ea typeface="+mn-ea"/>
                        <a:cs typeface="+mn-cs"/>
                      </a:endParaRPr>
                    </a:p>
                  </a:txBody>
                  <a:tcPr anchor="ctr"/>
                </a:tc>
                <a:tc>
                  <a:txBody>
                    <a:bodyPr/>
                    <a:lstStyle/>
                    <a:p>
                      <a:pPr marL="0" indent="0" algn="ctr" rtl="0" eaLnBrk="1" latinLnBrk="0" hangingPunct="1">
                        <a:spcBef>
                          <a:spcPts val="667"/>
                        </a:spcBef>
                        <a:buClr>
                          <a:schemeClr val="accent1"/>
                        </a:buClr>
                        <a:buSzPct val="76000"/>
                        <a:buFont typeface="Wingdings 3"/>
                        <a:buNone/>
                      </a:pPr>
                      <a:r>
                        <a:rPr kumimoji="0" lang="en-US" sz="2000" kern="1200" dirty="0"/>
                        <a:t>The right and left ventricles</a:t>
                      </a:r>
                      <a:endParaRPr kumimoji="0" lang="en-US" sz="2000" kern="1200" dirty="0">
                        <a:solidFill>
                          <a:schemeClr val="tx1"/>
                        </a:solidFill>
                        <a:latin typeface="+mn-lt"/>
                        <a:ea typeface="+mn-ea"/>
                        <a:cs typeface="+mn-cs"/>
                      </a:endParaRPr>
                    </a:p>
                  </a:txBody>
                  <a:tcPr anchor="ctr"/>
                </a:tc>
                <a:extLst>
                  <a:ext uri="{0D108BD9-81ED-4DB2-BD59-A6C34878D82A}">
                    <a16:rowId xmlns:a16="http://schemas.microsoft.com/office/drawing/2014/main" val="10000"/>
                  </a:ext>
                </a:extLst>
              </a:tr>
              <a:tr h="3576067">
                <a:tc>
                  <a:txBody>
                    <a:bodyPr/>
                    <a:lstStyle/>
                    <a:p>
                      <a:pPr marL="304770" indent="-304770" algn="l" rtl="0" eaLnBrk="1" latinLnBrk="0" hangingPunct="1">
                        <a:spcBef>
                          <a:spcPts val="667"/>
                        </a:spcBef>
                        <a:buClr>
                          <a:schemeClr val="accent1"/>
                        </a:buClr>
                        <a:buSzPct val="76000"/>
                        <a:buFont typeface="Wingdings 3"/>
                        <a:buChar char=""/>
                      </a:pPr>
                      <a:endParaRPr kumimoji="0" lang="en-US" sz="2000" kern="1200" dirty="0">
                        <a:solidFill>
                          <a:schemeClr val="tx1"/>
                        </a:solidFill>
                        <a:latin typeface="+mn-lt"/>
                        <a:ea typeface="+mn-ea"/>
                        <a:cs typeface="+mn-cs"/>
                      </a:endParaRPr>
                    </a:p>
                  </a:txBody>
                  <a:tcPr/>
                </a:tc>
                <a:tc>
                  <a:txBody>
                    <a:bodyPr/>
                    <a:lstStyle/>
                    <a:p>
                      <a:pPr marL="304770" indent="-304770" algn="l" rtl="0" eaLnBrk="1" latinLnBrk="0" hangingPunct="1">
                        <a:spcBef>
                          <a:spcPts val="667"/>
                        </a:spcBef>
                        <a:buClr>
                          <a:schemeClr val="accent1"/>
                        </a:buClr>
                        <a:buSzPct val="76000"/>
                        <a:buFont typeface="Wingdings 3"/>
                        <a:buChar char=""/>
                      </a:pPr>
                      <a:endParaRPr kumimoji="0" lang="en-US" sz="20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7" name="عنصر نائب للمحتوى 3"/>
          <p:cNvSpPr txBox="1">
            <a:spLocks/>
          </p:cNvSpPr>
          <p:nvPr/>
        </p:nvSpPr>
        <p:spPr>
          <a:xfrm>
            <a:off x="609448" y="2708920"/>
            <a:ext cx="3546849" cy="3525930"/>
          </a:xfrm>
          <a:prstGeom prst="rect">
            <a:avLst/>
          </a:prstGeom>
          <a:noFill/>
          <a:ln>
            <a:noFill/>
          </a:ln>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14400"/>
            <a:r>
              <a:rPr lang="en-US" sz="2000" dirty="0">
                <a:solidFill>
                  <a:srgbClr val="C00000"/>
                </a:solidFill>
                <a:cs typeface="Calibri" pitchFamily="34" charset="0"/>
              </a:rPr>
              <a:t>Thin-</a:t>
            </a:r>
            <a:r>
              <a:rPr lang="en-US" sz="2000" dirty="0">
                <a:solidFill>
                  <a:schemeClr val="tx1">
                    <a:lumMod val="95000"/>
                    <a:lumOff val="5000"/>
                  </a:schemeClr>
                </a:solidFill>
                <a:cs typeface="Calibri" pitchFamily="34" charset="0"/>
              </a:rPr>
              <a:t>walled, </a:t>
            </a:r>
            <a:r>
              <a:rPr lang="en-US" sz="2000" dirty="0">
                <a:solidFill>
                  <a:srgbClr val="C00000"/>
                </a:solidFill>
                <a:cs typeface="Calibri" pitchFamily="34" charset="0"/>
              </a:rPr>
              <a:t>low </a:t>
            </a:r>
            <a:r>
              <a:rPr lang="en-US" sz="2000" dirty="0">
                <a:solidFill>
                  <a:schemeClr val="tx1">
                    <a:lumMod val="95000"/>
                    <a:lumOff val="5000"/>
                  </a:schemeClr>
                </a:solidFill>
                <a:cs typeface="Calibri" pitchFamily="34" charset="0"/>
              </a:rPr>
              <a:t>pressure chambers.</a:t>
            </a:r>
          </a:p>
          <a:p>
            <a:pPr defTabSz="914400"/>
            <a:r>
              <a:rPr lang="en-US" sz="2000" dirty="0">
                <a:solidFill>
                  <a:schemeClr val="tx1">
                    <a:lumMod val="95000"/>
                    <a:lumOff val="5000"/>
                  </a:schemeClr>
                </a:solidFill>
                <a:cs typeface="Calibri" pitchFamily="34" charset="0"/>
              </a:rPr>
              <a:t>They function as blood </a:t>
            </a:r>
            <a:r>
              <a:rPr lang="en-US" sz="2000" u="sng" dirty="0">
                <a:solidFill>
                  <a:schemeClr val="tx1">
                    <a:lumMod val="95000"/>
                    <a:lumOff val="5000"/>
                  </a:schemeClr>
                </a:solidFill>
                <a:cs typeface="Calibri" pitchFamily="34" charset="0"/>
              </a:rPr>
              <a:t>reservoirs</a:t>
            </a:r>
            <a:r>
              <a:rPr lang="en-US" sz="2000" dirty="0">
                <a:solidFill>
                  <a:schemeClr val="tx1">
                    <a:lumMod val="95000"/>
                    <a:lumOff val="5000"/>
                  </a:schemeClr>
                </a:solidFill>
                <a:cs typeface="Calibri" pitchFamily="34" charset="0"/>
              </a:rPr>
              <a:t> for their  respective ventricles.</a:t>
            </a:r>
          </a:p>
          <a:p>
            <a:pPr defTabSz="914400"/>
            <a:r>
              <a:rPr lang="en-US" sz="2000" dirty="0">
                <a:solidFill>
                  <a:schemeClr val="tx1">
                    <a:lumMod val="95000"/>
                    <a:lumOff val="5000"/>
                  </a:schemeClr>
                </a:solidFill>
                <a:cs typeface="Calibri" pitchFamily="34" charset="0"/>
              </a:rPr>
              <a:t>Under normal conditions,  the </a:t>
            </a:r>
            <a:r>
              <a:rPr lang="en-US" sz="2000" dirty="0">
                <a:solidFill>
                  <a:srgbClr val="C00000"/>
                </a:solidFill>
                <a:cs typeface="Calibri" pitchFamily="34" charset="0"/>
              </a:rPr>
              <a:t>atria are not important  as pumps.</a:t>
            </a:r>
          </a:p>
        </p:txBody>
      </p:sp>
      <p:sp>
        <p:nvSpPr>
          <p:cNvPr id="8" name="Content Placeholder 3"/>
          <p:cNvSpPr txBox="1">
            <a:spLocks/>
          </p:cNvSpPr>
          <p:nvPr/>
        </p:nvSpPr>
        <p:spPr>
          <a:xfrm>
            <a:off x="4078188" y="2708920"/>
            <a:ext cx="3855562" cy="352593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14400"/>
            <a:r>
              <a:rPr lang="en-US" sz="1800" dirty="0">
                <a:solidFill>
                  <a:schemeClr val="tx1">
                    <a:lumMod val="95000"/>
                    <a:lumOff val="5000"/>
                  </a:schemeClr>
                </a:solidFill>
                <a:cs typeface="Calibri" pitchFamily="34" charset="0"/>
              </a:rPr>
              <a:t>Are </a:t>
            </a:r>
            <a:r>
              <a:rPr lang="en-US" sz="1800" dirty="0">
                <a:cs typeface="Calibri" pitchFamily="34" charset="0"/>
              </a:rPr>
              <a:t>the principle </a:t>
            </a:r>
            <a:r>
              <a:rPr lang="en-US" sz="1800" dirty="0">
                <a:solidFill>
                  <a:srgbClr val="C00000"/>
                </a:solidFill>
                <a:cs typeface="Calibri" pitchFamily="34" charset="0"/>
              </a:rPr>
              <a:t>pumps</a:t>
            </a:r>
            <a:r>
              <a:rPr lang="en-US" sz="1800" dirty="0">
                <a:cs typeface="Calibri" pitchFamily="34" charset="0"/>
              </a:rPr>
              <a:t> of the cardiovascular system. </a:t>
            </a:r>
            <a:r>
              <a:rPr lang="en-US" sz="1800" dirty="0">
                <a:solidFill>
                  <a:schemeClr val="tx1">
                    <a:lumMod val="95000"/>
                    <a:lumOff val="5000"/>
                  </a:schemeClr>
                </a:solidFill>
                <a:cs typeface="Calibri" pitchFamily="34" charset="0"/>
              </a:rPr>
              <a:t>They are capable of generating flow with pressure.</a:t>
            </a:r>
          </a:p>
          <a:p>
            <a:pPr defTabSz="914400"/>
            <a:r>
              <a:rPr lang="en-US" sz="1800" dirty="0">
                <a:solidFill>
                  <a:schemeClr val="tx1">
                    <a:lumMod val="95000"/>
                    <a:lumOff val="5000"/>
                  </a:schemeClr>
                </a:solidFill>
                <a:cs typeface="Calibri" pitchFamily="34" charset="0"/>
              </a:rPr>
              <a:t>The right ventricle is considerably thinner than the left ventricle. </a:t>
            </a:r>
            <a:endParaRPr lang="en-US" sz="1200" dirty="0">
              <a:solidFill>
                <a:schemeClr val="bg1">
                  <a:lumMod val="50000"/>
                </a:schemeClr>
              </a:solidFill>
              <a:cs typeface="Calibri" pitchFamily="34" charset="0"/>
            </a:endParaRPr>
          </a:p>
          <a:p>
            <a:pPr defTabSz="914400"/>
            <a:r>
              <a:rPr lang="en-US" sz="1800" dirty="0">
                <a:solidFill>
                  <a:schemeClr val="tx1">
                    <a:lumMod val="95000"/>
                    <a:lumOff val="5000"/>
                  </a:schemeClr>
                </a:solidFill>
                <a:cs typeface="Calibri" pitchFamily="34" charset="0"/>
              </a:rPr>
              <a:t>The thickness of  the ventricular wall is related to pressure generated. </a:t>
            </a:r>
            <a:r>
              <a:rPr lang="en-US" sz="1400" dirty="0">
                <a:solidFill>
                  <a:schemeClr val="bg1">
                    <a:lumMod val="65000"/>
                  </a:schemeClr>
                </a:solidFill>
                <a:cs typeface="Calibri" pitchFamily="34" charset="0"/>
              </a:rPr>
              <a:t>LV has higher pressure and a thicker wall than RV</a:t>
            </a:r>
          </a:p>
        </p:txBody>
      </p:sp>
      <p:sp>
        <p:nvSpPr>
          <p:cNvPr id="9" name="مربع نص 5"/>
          <p:cNvSpPr txBox="1"/>
          <p:nvPr/>
        </p:nvSpPr>
        <p:spPr>
          <a:xfrm>
            <a:off x="1935996" y="6456613"/>
            <a:ext cx="7804557" cy="736099"/>
          </a:xfrm>
          <a:prstGeom prst="rect">
            <a:avLst/>
          </a:prstGeom>
          <a:noFill/>
        </p:spPr>
        <p:txBody>
          <a:bodyPr wrap="square" rtlCol="0">
            <a:spAutoFit/>
          </a:bodyPr>
          <a:lstStyle/>
          <a:p>
            <a:pPr marL="304770" indent="-304770">
              <a:spcBef>
                <a:spcPts val="667"/>
              </a:spcBef>
              <a:buClr>
                <a:schemeClr val="accent1"/>
              </a:buClr>
              <a:buSzPct val="76000"/>
              <a:buFont typeface="Wingdings 3"/>
              <a:buChar char=""/>
            </a:pPr>
            <a:r>
              <a:rPr lang="en-US" sz="1200" b="1" dirty="0">
                <a:latin typeface="Calibri" pitchFamily="34" charset="0"/>
                <a:cs typeface="Calibri" pitchFamily="34" charset="0"/>
              </a:rPr>
              <a:t> </a:t>
            </a:r>
            <a:r>
              <a:rPr lang="en-US" sz="1600" dirty="0"/>
              <a:t>Systole (contraction phase) + Diastole (relaxation phase) = Heart beat (cardiac cycle).</a:t>
            </a:r>
          </a:p>
          <a:p>
            <a:pPr marL="304770" indent="-304770">
              <a:spcBef>
                <a:spcPts val="667"/>
              </a:spcBef>
              <a:buClr>
                <a:schemeClr val="accent1"/>
              </a:buClr>
              <a:buSzPct val="76000"/>
              <a:buFont typeface="Wingdings 3"/>
              <a:buChar char=""/>
            </a:pPr>
            <a:endParaRPr lang="en-US" dirty="0"/>
          </a:p>
        </p:txBody>
      </p:sp>
      <p:pic>
        <p:nvPicPr>
          <p:cNvPr id="11"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720" y="3888672"/>
            <a:ext cx="3789641" cy="2346178"/>
          </a:xfrm>
          <a:prstGeom prst="rect">
            <a:avLst/>
          </a:prstGeom>
          <a:scene3d>
            <a:camera prst="orthographicFront"/>
            <a:lightRig rig="threePt" dir="t"/>
          </a:scene3d>
          <a:sp3d>
            <a:bevelT/>
            <a:bevelB/>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720" y="1218637"/>
            <a:ext cx="3789436" cy="2448272"/>
          </a:xfrm>
          <a:prstGeom prst="rect">
            <a:avLst/>
          </a:prstGeom>
          <a:scene3d>
            <a:camera prst="orthographicFront"/>
            <a:lightRig rig="threePt" dir="t"/>
          </a:scene3d>
          <a:sp3d>
            <a:bevelT/>
            <a:bevelB/>
          </a:sp3d>
        </p:spPr>
      </p:pic>
      <p:sp>
        <p:nvSpPr>
          <p:cNvPr id="12" name="Rectangle 11"/>
          <p:cNvSpPr/>
          <p:nvPr/>
        </p:nvSpPr>
        <p:spPr>
          <a:xfrm>
            <a:off x="-44322" y="18298"/>
            <a:ext cx="1606787" cy="400110"/>
          </a:xfrm>
          <a:prstGeom prst="rect">
            <a:avLst/>
          </a:prstGeom>
        </p:spPr>
        <p:txBody>
          <a:bodyPr wrap="none">
            <a:spAutoFit/>
          </a:bodyPr>
          <a:lstStyle/>
          <a:p>
            <a:r>
              <a:rPr lang="en-US">
                <a:solidFill>
                  <a:schemeClr val="tx2"/>
                </a:solidFill>
              </a:rPr>
              <a:t> Introduction:</a:t>
            </a:r>
            <a:endParaRPr lang="en-US" dirty="0">
              <a:solidFill>
                <a:schemeClr val="tx2"/>
              </a:solidFill>
            </a:endParaRPr>
          </a:p>
        </p:txBody>
      </p:sp>
      <p:sp>
        <p:nvSpPr>
          <p:cNvPr id="13" name="TextBox 12"/>
          <p:cNvSpPr txBox="1"/>
          <p:nvPr/>
        </p:nvSpPr>
        <p:spPr>
          <a:xfrm>
            <a:off x="9740553" y="-2394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4" name="Rectangle 13"/>
          <p:cNvSpPr/>
          <p:nvPr/>
        </p:nvSpPr>
        <p:spPr>
          <a:xfrm>
            <a:off x="4078188" y="5580529"/>
            <a:ext cx="4198107" cy="584775"/>
          </a:xfrm>
          <a:prstGeom prst="rect">
            <a:avLst/>
          </a:prstGeom>
        </p:spPr>
        <p:txBody>
          <a:bodyPr wrap="square">
            <a:spAutoFit/>
          </a:bodyPr>
          <a:lstStyle/>
          <a:p>
            <a:pPr rtl="1"/>
            <a:r>
              <a:rPr lang="en-US" sz="1600" dirty="0">
                <a:solidFill>
                  <a:srgbClr val="DDE9EC">
                    <a:lumMod val="50000"/>
                  </a:srgbClr>
                </a:solidFill>
              </a:rPr>
              <a:t>‎The flow in left and right ventricle is the same; however, pressure is higher in the </a:t>
            </a:r>
            <a:r>
              <a:rPr lang="en-US" sz="1600">
                <a:solidFill>
                  <a:srgbClr val="DDE9EC">
                    <a:lumMod val="50000"/>
                  </a:srgbClr>
                </a:solidFill>
              </a:rPr>
              <a:t>left ventricle.</a:t>
            </a:r>
            <a:endParaRPr lang="en-US" sz="1600" dirty="0">
              <a:solidFill>
                <a:srgbClr val="DDE9EC">
                  <a:lumMod val="50000"/>
                </a:srgbClr>
              </a:solidFill>
            </a:endParaRPr>
          </a:p>
        </p:txBody>
      </p:sp>
    </p:spTree>
    <p:extLst>
      <p:ext uri="{BB962C8B-B14F-4D97-AF65-F5344CB8AC3E}">
        <p14:creationId xmlns:p14="http://schemas.microsoft.com/office/powerpoint/2010/main" val="13837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14" y="151535"/>
            <a:ext cx="10969943" cy="990600"/>
          </a:xfrm>
        </p:spPr>
        <p:txBody>
          <a:bodyPr>
            <a:normAutofit/>
          </a:bodyPr>
          <a:lstStyle/>
          <a:p>
            <a:r>
              <a:rPr lang="en-US" dirty="0"/>
              <a:t>The Heart as a Central Pump</a:t>
            </a:r>
          </a:p>
        </p:txBody>
      </p:sp>
      <p:sp>
        <p:nvSpPr>
          <p:cNvPr id="3" name="Slide Number Placeholder 2"/>
          <p:cNvSpPr>
            <a:spLocks noGrp="1"/>
          </p:cNvSpPr>
          <p:nvPr>
            <p:ph type="sldNum" sz="quarter" idx="12"/>
          </p:nvPr>
        </p:nvSpPr>
        <p:spPr>
          <a:xfrm>
            <a:off x="765966" y="6367490"/>
            <a:ext cx="2640912" cy="365760"/>
          </a:xfrm>
        </p:spPr>
        <p:txBody>
          <a:bodyPr/>
          <a:lstStyle/>
          <a:p>
            <a:fld id="{4929A69E-7D8F-4515-9605-0315ABD4F316}" type="slidenum">
              <a:rPr lang="en-US" smtClean="0">
                <a:solidFill>
                  <a:srgbClr val="464653"/>
                </a:solidFill>
              </a:rPr>
              <a:pPr/>
              <a:t>5</a:t>
            </a:fld>
            <a:r>
              <a:rPr lang="en-US" dirty="0">
                <a:solidFill>
                  <a:srgbClr val="464653"/>
                </a:solidFill>
              </a:rPr>
              <a:t>    *</a:t>
            </a:r>
            <a:r>
              <a:rPr lang="ar-SA" dirty="0">
                <a:solidFill>
                  <a:srgbClr val="464653"/>
                </a:solidFill>
              </a:rPr>
              <a:t>تنقلب للخارج</a:t>
            </a:r>
            <a:r>
              <a:rPr lang="en-US" dirty="0">
                <a:solidFill>
                  <a:srgbClr val="464653"/>
                </a:solidFill>
              </a:rPr>
              <a:t>  </a:t>
            </a:r>
            <a:r>
              <a:rPr lang="ar-SA" dirty="0">
                <a:solidFill>
                  <a:srgbClr val="464653"/>
                </a:solidFill>
              </a:rPr>
              <a:t>**متضيق</a:t>
            </a:r>
            <a:endParaRPr lang="en-US" dirty="0">
              <a:solidFill>
                <a:srgbClr val="464653"/>
              </a:solidFill>
            </a:endParaRPr>
          </a:p>
        </p:txBody>
      </p:sp>
      <p:graphicFrame>
        <p:nvGraphicFramePr>
          <p:cNvPr id="5" name="Diagram 4"/>
          <p:cNvGraphicFramePr/>
          <p:nvPr>
            <p:extLst>
              <p:ext uri="{D42A27DB-BD31-4B8C-83A1-F6EECF244321}">
                <p14:modId xmlns:p14="http://schemas.microsoft.com/office/powerpoint/2010/main" val="1588448736"/>
              </p:ext>
            </p:extLst>
          </p:nvPr>
        </p:nvGraphicFramePr>
        <p:xfrm>
          <a:off x="6231117" y="2074686"/>
          <a:ext cx="5773011" cy="429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47141" y="2337292"/>
            <a:ext cx="360040" cy="461665"/>
          </a:xfrm>
          <a:prstGeom prst="rect">
            <a:avLst/>
          </a:prstGeom>
          <a:noFill/>
        </p:spPr>
        <p:txBody>
          <a:bodyPr wrap="square" rtlCol="0">
            <a:spAutoFit/>
          </a:bodyPr>
          <a:lstStyle/>
          <a:p>
            <a:r>
              <a:rPr lang="en-US" sz="2400" b="1" dirty="0"/>
              <a:t>1</a:t>
            </a:r>
          </a:p>
        </p:txBody>
      </p:sp>
      <p:sp>
        <p:nvSpPr>
          <p:cNvPr id="7" name="TextBox 6"/>
          <p:cNvSpPr txBox="1"/>
          <p:nvPr/>
        </p:nvSpPr>
        <p:spPr>
          <a:xfrm>
            <a:off x="6843185" y="3149268"/>
            <a:ext cx="288032" cy="461665"/>
          </a:xfrm>
          <a:prstGeom prst="rect">
            <a:avLst/>
          </a:prstGeom>
          <a:noFill/>
        </p:spPr>
        <p:txBody>
          <a:bodyPr wrap="square" rtlCol="0">
            <a:spAutoFit/>
          </a:bodyPr>
          <a:lstStyle/>
          <a:p>
            <a:r>
              <a:rPr lang="en-US" sz="2400" b="1" dirty="0"/>
              <a:t>2</a:t>
            </a:r>
          </a:p>
        </p:txBody>
      </p:sp>
      <p:sp>
        <p:nvSpPr>
          <p:cNvPr id="8" name="TextBox 7"/>
          <p:cNvSpPr txBox="1"/>
          <p:nvPr/>
        </p:nvSpPr>
        <p:spPr>
          <a:xfrm>
            <a:off x="6951413" y="3972534"/>
            <a:ext cx="360040" cy="461665"/>
          </a:xfrm>
          <a:prstGeom prst="rect">
            <a:avLst/>
          </a:prstGeom>
          <a:noFill/>
        </p:spPr>
        <p:txBody>
          <a:bodyPr wrap="square" rtlCol="0">
            <a:spAutoFit/>
          </a:bodyPr>
          <a:lstStyle/>
          <a:p>
            <a:r>
              <a:rPr lang="en-US" sz="2400" b="1" dirty="0"/>
              <a:t>3</a:t>
            </a:r>
          </a:p>
        </p:txBody>
      </p:sp>
      <p:sp>
        <p:nvSpPr>
          <p:cNvPr id="10" name="TextBox 9"/>
          <p:cNvSpPr txBox="1"/>
          <p:nvPr/>
        </p:nvSpPr>
        <p:spPr>
          <a:xfrm>
            <a:off x="6807181" y="4758379"/>
            <a:ext cx="360040" cy="461665"/>
          </a:xfrm>
          <a:prstGeom prst="rect">
            <a:avLst/>
          </a:prstGeom>
          <a:noFill/>
        </p:spPr>
        <p:txBody>
          <a:bodyPr wrap="square" rtlCol="0">
            <a:spAutoFit/>
          </a:bodyPr>
          <a:lstStyle/>
          <a:p>
            <a:r>
              <a:rPr lang="en-US" sz="2400" b="1" dirty="0"/>
              <a:t>4</a:t>
            </a:r>
          </a:p>
        </p:txBody>
      </p:sp>
      <p:sp>
        <p:nvSpPr>
          <p:cNvPr id="11" name="TextBox 10"/>
          <p:cNvSpPr txBox="1"/>
          <p:nvPr/>
        </p:nvSpPr>
        <p:spPr>
          <a:xfrm>
            <a:off x="6447141" y="5576639"/>
            <a:ext cx="360040" cy="461665"/>
          </a:xfrm>
          <a:prstGeom prst="rect">
            <a:avLst/>
          </a:prstGeom>
          <a:noFill/>
        </p:spPr>
        <p:txBody>
          <a:bodyPr wrap="square" rtlCol="0">
            <a:spAutoFit/>
          </a:bodyPr>
          <a:lstStyle/>
          <a:p>
            <a:r>
              <a:rPr lang="en-US" sz="2400" b="1" dirty="0"/>
              <a:t>5</a:t>
            </a:r>
          </a:p>
        </p:txBody>
      </p:sp>
      <p:sp>
        <p:nvSpPr>
          <p:cNvPr id="13" name="Rectangle 12"/>
          <p:cNvSpPr/>
          <p:nvPr/>
        </p:nvSpPr>
        <p:spPr>
          <a:xfrm>
            <a:off x="6361701" y="1285333"/>
            <a:ext cx="6031236" cy="707886"/>
          </a:xfrm>
          <a:prstGeom prst="rect">
            <a:avLst/>
          </a:prstGeom>
        </p:spPr>
        <p:txBody>
          <a:bodyPr wrap="square">
            <a:spAutoFit/>
          </a:bodyPr>
          <a:lstStyle/>
          <a:p>
            <a:pPr marL="304770" indent="-304770">
              <a:spcBef>
                <a:spcPts val="667"/>
              </a:spcBef>
              <a:buClr>
                <a:schemeClr val="accent1"/>
              </a:buClr>
              <a:buSzPct val="76000"/>
              <a:buFont typeface="Wingdings 3"/>
              <a:buChar char=""/>
            </a:pPr>
            <a:r>
              <a:rPr lang="en-US" dirty="0"/>
              <a:t>For effective pumping, the heart must be functioning properly in five basic respects:</a:t>
            </a:r>
          </a:p>
        </p:txBody>
      </p:sp>
      <p:sp>
        <p:nvSpPr>
          <p:cNvPr id="14" name="Content Placeholder 3"/>
          <p:cNvSpPr>
            <a:spLocks noGrp="1"/>
          </p:cNvSpPr>
          <p:nvPr>
            <p:ph sz="quarter" idx="1"/>
          </p:nvPr>
        </p:nvSpPr>
        <p:spPr>
          <a:xfrm>
            <a:off x="549414" y="1304225"/>
            <a:ext cx="5375669" cy="4569739"/>
          </a:xfrm>
        </p:spPr>
        <p:txBody>
          <a:bodyPr>
            <a:noAutofit/>
          </a:bodyPr>
          <a:lstStyle/>
          <a:p>
            <a:pPr marL="0" indent="0" algn="just">
              <a:spcBef>
                <a:spcPts val="667"/>
              </a:spcBef>
              <a:buNone/>
            </a:pPr>
            <a:r>
              <a:rPr lang="en-US" sz="2000" b="1" dirty="0"/>
              <a:t>Cardiac valves:</a:t>
            </a:r>
            <a:endParaRPr lang="en-US" sz="2000" dirty="0"/>
          </a:p>
          <a:p>
            <a:pPr marL="304770" indent="-304770" algn="just">
              <a:spcBef>
                <a:spcPts val="667"/>
              </a:spcBef>
            </a:pPr>
            <a:r>
              <a:rPr lang="en-US" sz="2000" dirty="0"/>
              <a:t>The </a:t>
            </a:r>
            <a:r>
              <a:rPr lang="en-US" sz="2000" dirty="0" err="1"/>
              <a:t>atrio</a:t>
            </a:r>
            <a:r>
              <a:rPr lang="en-US" sz="2000" dirty="0"/>
              <a:t>-ventricular valves (AV valves)</a:t>
            </a:r>
          </a:p>
          <a:p>
            <a:pPr marL="0" indent="0" algn="just">
              <a:spcBef>
                <a:spcPts val="667"/>
              </a:spcBef>
              <a:buNone/>
            </a:pPr>
            <a:r>
              <a:rPr lang="en-US" sz="2000" dirty="0"/>
              <a:t>1.  Tricuspid valve </a:t>
            </a:r>
            <a:r>
              <a:rPr lang="en-US" sz="1600" dirty="0">
                <a:solidFill>
                  <a:schemeClr val="bg1">
                    <a:lumMod val="65000"/>
                  </a:schemeClr>
                </a:solidFill>
              </a:rPr>
              <a:t>(between RA &amp; RV)</a:t>
            </a:r>
          </a:p>
          <a:p>
            <a:pPr marL="0" indent="0" algn="just">
              <a:spcBef>
                <a:spcPts val="667"/>
              </a:spcBef>
              <a:buNone/>
            </a:pPr>
            <a:r>
              <a:rPr lang="en-US" sz="2000" dirty="0"/>
              <a:t>2. Mitral valve(bicuspid valve). </a:t>
            </a:r>
            <a:r>
              <a:rPr lang="en-US" sz="1600" dirty="0">
                <a:solidFill>
                  <a:schemeClr val="bg1">
                    <a:lumMod val="65000"/>
                  </a:schemeClr>
                </a:solidFill>
              </a:rPr>
              <a:t>(between LA &amp; LV)</a:t>
            </a:r>
          </a:p>
          <a:p>
            <a:pPr marL="304770" indent="-304770" algn="just">
              <a:spcBef>
                <a:spcPts val="667"/>
              </a:spcBef>
            </a:pPr>
            <a:r>
              <a:rPr lang="en-US" sz="2000" dirty="0"/>
              <a:t>The semilunar valves are: </a:t>
            </a:r>
          </a:p>
          <a:p>
            <a:pPr marL="0" indent="0" algn="just">
              <a:spcBef>
                <a:spcPts val="667"/>
              </a:spcBef>
              <a:buNone/>
            </a:pPr>
            <a:r>
              <a:rPr lang="en-US" sz="2000" dirty="0"/>
              <a:t>1.  Aortic valve </a:t>
            </a:r>
            <a:r>
              <a:rPr lang="en-US" sz="1600" dirty="0">
                <a:solidFill>
                  <a:schemeClr val="bg1">
                    <a:lumMod val="65000"/>
                  </a:schemeClr>
                </a:solidFill>
              </a:rPr>
              <a:t>(between LV &amp; aorta)</a:t>
            </a:r>
          </a:p>
          <a:p>
            <a:pPr marL="0" indent="0" algn="just">
              <a:spcBef>
                <a:spcPts val="667"/>
              </a:spcBef>
              <a:buNone/>
            </a:pPr>
            <a:r>
              <a:rPr lang="en-US" sz="2000" dirty="0"/>
              <a:t>2. Pulmonary valve </a:t>
            </a:r>
            <a:r>
              <a:rPr lang="en-US" sz="1600" dirty="0">
                <a:solidFill>
                  <a:schemeClr val="bg1">
                    <a:lumMod val="65000"/>
                  </a:schemeClr>
                </a:solidFill>
              </a:rPr>
              <a:t>(between RV &amp; pulmonary trunk)</a:t>
            </a:r>
            <a:endParaRPr lang="en-US" sz="2000" dirty="0"/>
          </a:p>
          <a:p>
            <a:pPr marL="304770" indent="-304770" algn="just">
              <a:spcBef>
                <a:spcPts val="667"/>
              </a:spcBef>
            </a:pPr>
            <a:r>
              <a:rPr lang="en-US" sz="2000" dirty="0"/>
              <a:t>The edges of the AV valves are attached to ventricular papillary muscle by the chordae </a:t>
            </a:r>
            <a:r>
              <a:rPr lang="en-US" sz="2000" dirty="0" err="1"/>
              <a:t>tendineae</a:t>
            </a:r>
            <a:r>
              <a:rPr lang="en-US" sz="2000" dirty="0"/>
              <a:t>. (why) In order to prevent eversion* of valves during ventricular systole (contraction phase). </a:t>
            </a:r>
          </a:p>
        </p:txBody>
      </p:sp>
      <p:cxnSp>
        <p:nvCxnSpPr>
          <p:cNvPr id="16" name="Straight Connector 15"/>
          <p:cNvCxnSpPr/>
          <p:nvPr/>
        </p:nvCxnSpPr>
        <p:spPr>
          <a:xfrm>
            <a:off x="6022404" y="1234985"/>
            <a:ext cx="0" cy="5002327"/>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9740553" y="-8825"/>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7" name="Rectangle 16"/>
          <p:cNvSpPr/>
          <p:nvPr/>
        </p:nvSpPr>
        <p:spPr>
          <a:xfrm>
            <a:off x="-44322" y="18298"/>
            <a:ext cx="1606787" cy="400110"/>
          </a:xfrm>
          <a:prstGeom prst="rect">
            <a:avLst/>
          </a:prstGeom>
        </p:spPr>
        <p:txBody>
          <a:bodyPr wrap="none">
            <a:spAutoFit/>
          </a:bodyPr>
          <a:lstStyle/>
          <a:p>
            <a:r>
              <a:rPr lang="en-US" dirty="0">
                <a:solidFill>
                  <a:schemeClr val="tx2"/>
                </a:solidFill>
              </a:rPr>
              <a:t> Introduction:</a:t>
            </a:r>
          </a:p>
        </p:txBody>
      </p:sp>
    </p:spTree>
    <p:extLst>
      <p:ext uri="{BB962C8B-B14F-4D97-AF65-F5344CB8AC3E}">
        <p14:creationId xmlns:p14="http://schemas.microsoft.com/office/powerpoint/2010/main" val="79610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65857" y="332656"/>
            <a:ext cx="10287000" cy="838200"/>
          </a:xfrm>
          <a:prstGeom prst="rect">
            <a:avLst/>
          </a:prstGeom>
          <a:noFill/>
          <a:ln w="9525">
            <a:noFill/>
            <a:miter lim="800000"/>
            <a:headEnd/>
            <a:tailEnd/>
          </a:ln>
          <a:effectLst/>
        </p:spPr>
        <p:txBody>
          <a:bodyPr lIns="92075" tIns="46038" rIns="92075" bIns="46038" anchor="b"/>
          <a:lstStyle/>
          <a:p>
            <a:r>
              <a:rPr lang="en-US" sz="3200" dirty="0">
                <a:solidFill>
                  <a:schemeClr val="tx2"/>
                </a:solidFill>
                <a:latin typeface="+mj-lt"/>
                <a:ea typeface="+mj-ea"/>
                <a:cs typeface="+mj-cs"/>
              </a:rPr>
              <a:t>Blood Vessels (Explanation)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6" y="1281512"/>
            <a:ext cx="5000625" cy="4800991"/>
          </a:xfrm>
          <a:prstGeom prst="rect">
            <a:avLst/>
          </a:prstGeom>
          <a:ln>
            <a:noFill/>
          </a:ln>
          <a:effectLst/>
        </p:spPr>
      </p:pic>
      <p:sp>
        <p:nvSpPr>
          <p:cNvPr id="3" name="Rectangle: Rounded Corners 2"/>
          <p:cNvSpPr/>
          <p:nvPr/>
        </p:nvSpPr>
        <p:spPr>
          <a:xfrm>
            <a:off x="4798268" y="2708920"/>
            <a:ext cx="752153" cy="4320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4111093" y="5661248"/>
            <a:ext cx="1080120" cy="4320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2004812" y="5650455"/>
            <a:ext cx="1080120" cy="4320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09357" y="1219200"/>
            <a:ext cx="6433621" cy="400110"/>
          </a:xfrm>
          <a:prstGeom prst="rect">
            <a:avLst/>
          </a:prstGeom>
          <a:noFill/>
        </p:spPr>
        <p:txBody>
          <a:bodyPr wrap="square" rtlCol="0">
            <a:spAutoFit/>
          </a:bodyPr>
          <a:lstStyle/>
          <a:p>
            <a:r>
              <a:rPr lang="en-US" dirty="0">
                <a:solidFill>
                  <a:schemeClr val="bg1">
                    <a:lumMod val="65000"/>
                  </a:schemeClr>
                </a:solidFill>
              </a:rPr>
              <a:t>Heart </a:t>
            </a:r>
            <a:r>
              <a:rPr lang="en-US" dirty="0">
                <a:solidFill>
                  <a:schemeClr val="bg1">
                    <a:lumMod val="65000"/>
                  </a:schemeClr>
                </a:solidFill>
                <a:sym typeface="Wingdings"/>
              </a:rPr>
              <a:t> aorta  large artery  small artery  arterioles </a:t>
            </a:r>
            <a:endParaRPr lang="en-US" dirty="0">
              <a:solidFill>
                <a:schemeClr val="bg1">
                  <a:lumMod val="65000"/>
                </a:schemeClr>
              </a:solidFill>
            </a:endParaRPr>
          </a:p>
        </p:txBody>
      </p:sp>
      <p:sp>
        <p:nvSpPr>
          <p:cNvPr id="10" name="TextBox 9"/>
          <p:cNvSpPr txBox="1"/>
          <p:nvPr/>
        </p:nvSpPr>
        <p:spPr>
          <a:xfrm>
            <a:off x="5709357" y="2204863"/>
            <a:ext cx="6071983" cy="400110"/>
          </a:xfrm>
          <a:prstGeom prst="rect">
            <a:avLst/>
          </a:prstGeom>
          <a:noFill/>
        </p:spPr>
        <p:txBody>
          <a:bodyPr wrap="none" rtlCol="0">
            <a:spAutoFit/>
          </a:bodyPr>
          <a:lstStyle/>
          <a:p>
            <a:r>
              <a:rPr lang="en-US" dirty="0">
                <a:solidFill>
                  <a:schemeClr val="bg1">
                    <a:lumMod val="65000"/>
                  </a:schemeClr>
                </a:solidFill>
              </a:rPr>
              <a:t>Vena Cava   </a:t>
            </a:r>
            <a:r>
              <a:rPr lang="en-US" dirty="0">
                <a:solidFill>
                  <a:schemeClr val="bg1">
                    <a:lumMod val="65000"/>
                  </a:schemeClr>
                </a:solidFill>
                <a:sym typeface="Wingdings"/>
              </a:rPr>
              <a:t> Vein  </a:t>
            </a:r>
            <a:r>
              <a:rPr lang="en-US" dirty="0" err="1">
                <a:solidFill>
                  <a:schemeClr val="bg1">
                    <a:lumMod val="65000"/>
                  </a:schemeClr>
                </a:solidFill>
                <a:sym typeface="Wingdings"/>
              </a:rPr>
              <a:t>Venule</a:t>
            </a:r>
            <a:r>
              <a:rPr lang="en-US" dirty="0">
                <a:solidFill>
                  <a:schemeClr val="bg1">
                    <a:lumMod val="65000"/>
                  </a:schemeClr>
                </a:solidFill>
                <a:sym typeface="Wingdings"/>
              </a:rPr>
              <a:t>  Capillary    Arteriole </a:t>
            </a:r>
            <a:endParaRPr lang="en-US" dirty="0">
              <a:solidFill>
                <a:schemeClr val="bg1">
                  <a:lumMod val="65000"/>
                </a:schemeClr>
              </a:solidFill>
            </a:endParaRPr>
          </a:p>
        </p:txBody>
      </p:sp>
      <p:sp>
        <p:nvSpPr>
          <p:cNvPr id="13" name="Down Arrow 12"/>
          <p:cNvSpPr/>
          <p:nvPr/>
        </p:nvSpPr>
        <p:spPr>
          <a:xfrm>
            <a:off x="11134972" y="1619309"/>
            <a:ext cx="144016" cy="58555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bg1">
                  <a:lumMod val="65000"/>
                </a:schemeClr>
              </a:solidFill>
              <a:effectLst>
                <a:outerShdw blurRad="38100" dist="19050" dir="2700000" algn="tl" rotWithShape="0">
                  <a:schemeClr val="dk1">
                    <a:alpha val="40000"/>
                  </a:schemeClr>
                </a:outerShdw>
              </a:effectLst>
            </a:endParaRPr>
          </a:p>
        </p:txBody>
      </p:sp>
      <p:sp>
        <p:nvSpPr>
          <p:cNvPr id="14" name="Down Arrow 13"/>
          <p:cNvSpPr/>
          <p:nvPr/>
        </p:nvSpPr>
        <p:spPr>
          <a:xfrm flipH="1" flipV="1">
            <a:off x="5912125" y="1573070"/>
            <a:ext cx="119114" cy="63179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extBox 14"/>
          <p:cNvSpPr txBox="1"/>
          <p:nvPr/>
        </p:nvSpPr>
        <p:spPr>
          <a:xfrm>
            <a:off x="6031239" y="3157869"/>
            <a:ext cx="5857663" cy="2862322"/>
          </a:xfrm>
          <a:prstGeom prst="rect">
            <a:avLst/>
          </a:prstGeom>
          <a:noFill/>
        </p:spPr>
        <p:txBody>
          <a:bodyPr wrap="square" rtlCol="0">
            <a:spAutoFit/>
          </a:bodyPr>
          <a:lstStyle/>
          <a:p>
            <a:pPr algn="just"/>
            <a:r>
              <a:rPr lang="en-US" dirty="0">
                <a:solidFill>
                  <a:schemeClr val="bg1">
                    <a:lumMod val="65000"/>
                  </a:schemeClr>
                </a:solidFill>
              </a:rPr>
              <a:t>Aorta and large arteries have high pressures so their function is DISTRIBUTION.</a:t>
            </a:r>
          </a:p>
          <a:p>
            <a:pPr algn="just"/>
            <a:r>
              <a:rPr lang="en-US" dirty="0">
                <a:solidFill>
                  <a:schemeClr val="bg1">
                    <a:lumMod val="65000"/>
                  </a:schemeClr>
                </a:solidFill>
              </a:rPr>
              <a:t>Small arteries and arterioles have low pressure so their function is RESISTANCE.</a:t>
            </a:r>
          </a:p>
          <a:p>
            <a:pPr algn="just"/>
            <a:r>
              <a:rPr lang="en-US" dirty="0">
                <a:solidFill>
                  <a:schemeClr val="bg1">
                    <a:lumMod val="65000"/>
                  </a:schemeClr>
                </a:solidFill>
              </a:rPr>
              <a:t>(Arterioles have the highest resistance in circulation </a:t>
            </a:r>
            <a:r>
              <a:rPr lang="en-US" dirty="0">
                <a:solidFill>
                  <a:schemeClr val="bg1">
                    <a:lumMod val="65000"/>
                  </a:schemeClr>
                </a:solidFill>
                <a:sym typeface="Wingdings"/>
              </a:rPr>
              <a:t> significant drop in pressure in order to decrease the pressure of the blood going to capillaries ) </a:t>
            </a:r>
          </a:p>
          <a:p>
            <a:pPr algn="just"/>
            <a:r>
              <a:rPr lang="en-US" dirty="0">
                <a:solidFill>
                  <a:schemeClr val="bg1">
                    <a:lumMod val="65000"/>
                  </a:schemeClr>
                </a:solidFill>
                <a:sym typeface="Wingdings"/>
              </a:rPr>
              <a:t> </a:t>
            </a:r>
            <a:endParaRPr lang="en-US" dirty="0">
              <a:solidFill>
                <a:schemeClr val="bg1">
                  <a:lumMod val="65000"/>
                </a:schemeClr>
              </a:solidFill>
            </a:endParaRPr>
          </a:p>
          <a:p>
            <a:pPr algn="just"/>
            <a:endParaRPr lang="en-US" dirty="0">
              <a:solidFill>
                <a:schemeClr val="bg1">
                  <a:lumMod val="65000"/>
                </a:schemeClr>
              </a:solidFill>
            </a:endParaRPr>
          </a:p>
        </p:txBody>
      </p:sp>
      <p:sp>
        <p:nvSpPr>
          <p:cNvPr id="11" name="TextBox 10"/>
          <p:cNvSpPr txBox="1"/>
          <p:nvPr/>
        </p:nvSpPr>
        <p:spPr>
          <a:xfrm>
            <a:off x="6101784" y="5580525"/>
            <a:ext cx="5301451" cy="400110"/>
          </a:xfrm>
          <a:prstGeom prst="rect">
            <a:avLst/>
          </a:prstGeom>
          <a:noFill/>
        </p:spPr>
        <p:txBody>
          <a:bodyPr wrap="none" rtlCol="0">
            <a:spAutoFit/>
          </a:bodyPr>
          <a:lstStyle/>
          <a:p>
            <a:pPr marL="0" algn="r" defTabSz="1015898" rtl="1" eaLnBrk="1" latinLnBrk="0" hangingPunct="1"/>
            <a:r>
              <a:rPr lang="ar-SA" dirty="0">
                <a:solidFill>
                  <a:schemeClr val="bg1">
                    <a:lumMod val="65000"/>
                  </a:schemeClr>
                </a:solidFill>
              </a:rPr>
              <a:t>لو كان الدم الي جاي </a:t>
            </a:r>
            <a:r>
              <a:rPr lang="ar-SA" dirty="0" err="1">
                <a:solidFill>
                  <a:schemeClr val="bg1">
                    <a:lumMod val="65000"/>
                  </a:schemeClr>
                </a:solidFill>
              </a:rPr>
              <a:t>للكابيلاريز</a:t>
            </a:r>
            <a:r>
              <a:rPr lang="ar-SA" dirty="0">
                <a:solidFill>
                  <a:schemeClr val="bg1">
                    <a:lumMod val="65000"/>
                  </a:schemeClr>
                </a:solidFill>
              </a:rPr>
              <a:t> ضغطه عالي </a:t>
            </a:r>
            <a:r>
              <a:rPr lang="ar-SA" dirty="0" err="1">
                <a:solidFill>
                  <a:schemeClr val="bg1">
                    <a:lumMod val="65000"/>
                  </a:schemeClr>
                </a:solidFill>
              </a:rPr>
              <a:t>بتتفجر</a:t>
            </a:r>
            <a:r>
              <a:rPr lang="ar-SA" dirty="0">
                <a:solidFill>
                  <a:schemeClr val="bg1">
                    <a:lumMod val="65000"/>
                  </a:schemeClr>
                </a:solidFill>
              </a:rPr>
              <a:t> </a:t>
            </a:r>
            <a:r>
              <a:rPr lang="ar-SA" dirty="0" err="1">
                <a:solidFill>
                  <a:schemeClr val="bg1">
                    <a:lumMod val="65000"/>
                  </a:schemeClr>
                </a:solidFill>
              </a:rPr>
              <a:t>الكابيليريز</a:t>
            </a:r>
            <a:endParaRPr lang="en-US" dirty="0">
              <a:solidFill>
                <a:schemeClr val="bg1">
                  <a:lumMod val="65000"/>
                </a:schemeClr>
              </a:solidFill>
            </a:endParaRPr>
          </a:p>
        </p:txBody>
      </p:sp>
      <p:sp>
        <p:nvSpPr>
          <p:cNvPr id="16" name="Rectangle 15"/>
          <p:cNvSpPr/>
          <p:nvPr/>
        </p:nvSpPr>
        <p:spPr>
          <a:xfrm>
            <a:off x="-44322" y="18298"/>
            <a:ext cx="1606787" cy="400110"/>
          </a:xfrm>
          <a:prstGeom prst="rect">
            <a:avLst/>
          </a:prstGeom>
        </p:spPr>
        <p:txBody>
          <a:bodyPr wrap="none">
            <a:spAutoFit/>
          </a:bodyPr>
          <a:lstStyle/>
          <a:p>
            <a:r>
              <a:rPr lang="en-US">
                <a:solidFill>
                  <a:schemeClr val="tx2"/>
                </a:solidFill>
              </a:rPr>
              <a:t> Introduction:</a:t>
            </a:r>
            <a:endParaRPr lang="en-US" dirty="0">
              <a:solidFill>
                <a:schemeClr val="tx2"/>
              </a:solidFill>
            </a:endParaRPr>
          </a:p>
        </p:txBody>
      </p:sp>
      <p:sp>
        <p:nvSpPr>
          <p:cNvPr id="17" name="TextBox 16"/>
          <p:cNvSpPr txBox="1"/>
          <p:nvPr/>
        </p:nvSpPr>
        <p:spPr>
          <a:xfrm>
            <a:off x="9720176" y="707"/>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8" name="Slide Number Placeholder 2"/>
          <p:cNvSpPr>
            <a:spLocks noGrp="1"/>
          </p:cNvSpPr>
          <p:nvPr>
            <p:ph type="sldNum" sz="quarter" idx="12"/>
          </p:nvPr>
        </p:nvSpPr>
        <p:spPr>
          <a:xfrm>
            <a:off x="816651" y="6356350"/>
            <a:ext cx="2640912" cy="365760"/>
          </a:xfrm>
        </p:spPr>
        <p:txBody>
          <a:bodyPr/>
          <a:lstStyle/>
          <a:p>
            <a:r>
              <a:rPr lang="en-US" dirty="0">
                <a:solidFill>
                  <a:srgbClr val="464653"/>
                </a:solidFill>
              </a:rPr>
              <a:t>7</a:t>
            </a:r>
          </a:p>
        </p:txBody>
      </p:sp>
    </p:spTree>
    <p:extLst>
      <p:ext uri="{BB962C8B-B14F-4D97-AF65-F5344CB8AC3E}">
        <p14:creationId xmlns:p14="http://schemas.microsoft.com/office/powerpoint/2010/main" val="139193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073"/>
          <p:cNvSpPr txBox="1">
            <a:spLocks noChangeArrowheads="1"/>
          </p:cNvSpPr>
          <p:nvPr/>
        </p:nvSpPr>
        <p:spPr bwMode="auto">
          <a:xfrm>
            <a:off x="8965526" y="2202001"/>
            <a:ext cx="28194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algn="ctr"/>
            <a:r>
              <a:rPr lang="en-US" sz="2000" i="0" dirty="0">
                <a:latin typeface="Calibri" pitchFamily="34" charset="0"/>
                <a:cs typeface="Calibri" pitchFamily="34" charset="0"/>
              </a:rPr>
              <a:t>ARTERIES </a:t>
            </a:r>
          </a:p>
          <a:p>
            <a:pPr algn="ctr"/>
            <a:r>
              <a:rPr lang="en-US" sz="1400" i="0" dirty="0">
                <a:latin typeface="Calibri" pitchFamily="34" charset="0"/>
                <a:cs typeface="Calibri" pitchFamily="34" charset="0"/>
              </a:rPr>
              <a:t>Are also called (Pressure reservoirs) </a:t>
            </a:r>
          </a:p>
          <a:p>
            <a:pPr algn="ctr"/>
            <a:endParaRPr lang="ar-SA" sz="2000" i="0" dirty="0">
              <a:latin typeface="Calibri" pitchFamily="34" charset="0"/>
              <a:cs typeface="Calibri" pitchFamily="34" charset="0"/>
            </a:endParaRPr>
          </a:p>
          <a:p>
            <a:pPr algn="ctr"/>
            <a:endParaRPr lang="en-US" sz="2000" i="0" dirty="0">
              <a:latin typeface="Calibri" pitchFamily="34" charset="0"/>
              <a:cs typeface="Calibri" pitchFamily="34" charset="0"/>
            </a:endParaRPr>
          </a:p>
          <a:p>
            <a:pPr algn="ctr"/>
            <a:r>
              <a:rPr lang="en-US" sz="2000" i="0" dirty="0">
                <a:latin typeface="Calibri" pitchFamily="34" charset="0"/>
                <a:cs typeface="Calibri" pitchFamily="34" charset="0"/>
              </a:rPr>
              <a:t> (LOW COMPLIANCE)</a:t>
            </a:r>
          </a:p>
          <a:p>
            <a:pPr algn="ctr"/>
            <a:r>
              <a:rPr lang="en-US" sz="2000" i="0" dirty="0">
                <a:latin typeface="Calibri" pitchFamily="34" charset="0"/>
                <a:cs typeface="Calibri" pitchFamily="34" charset="0"/>
              </a:rPr>
              <a:t>(HIGH PRESSURE)</a:t>
            </a:r>
          </a:p>
          <a:p>
            <a:pPr algn="ctr"/>
            <a:r>
              <a:rPr lang="en-US" sz="2000" i="0" dirty="0">
                <a:latin typeface="Calibri" pitchFamily="34" charset="0"/>
                <a:cs typeface="Calibri" pitchFamily="34" charset="0"/>
              </a:rPr>
              <a:t>LESS BLOOD VOLUME </a:t>
            </a:r>
          </a:p>
          <a:p>
            <a:pPr algn="ctr"/>
            <a:endParaRPr lang="en-US" sz="2000" i="0" dirty="0">
              <a:latin typeface="Calibri" pitchFamily="34" charset="0"/>
              <a:cs typeface="Calibri" pitchFamily="34" charset="0"/>
            </a:endParaRPr>
          </a:p>
          <a:p>
            <a:pPr algn="ctr"/>
            <a:endParaRPr lang="en-US" sz="2000" i="0" dirty="0">
              <a:latin typeface="Calibri" pitchFamily="34" charset="0"/>
              <a:cs typeface="Calibri" pitchFamily="34" charset="0"/>
            </a:endParaRPr>
          </a:p>
        </p:txBody>
      </p:sp>
      <p:sp>
        <p:nvSpPr>
          <p:cNvPr id="40" name="Text Box 2091"/>
          <p:cNvSpPr txBox="1">
            <a:spLocks noChangeArrowheads="1"/>
          </p:cNvSpPr>
          <p:nvPr/>
        </p:nvSpPr>
        <p:spPr bwMode="auto">
          <a:xfrm>
            <a:off x="468094" y="2202001"/>
            <a:ext cx="3178224"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algn="ctr"/>
            <a:r>
              <a:rPr lang="en-US" sz="2000" i="0" dirty="0">
                <a:latin typeface="Calibri" pitchFamily="34" charset="0"/>
                <a:cs typeface="Calibri" pitchFamily="34" charset="0"/>
              </a:rPr>
              <a:t>VEINS </a:t>
            </a:r>
          </a:p>
          <a:p>
            <a:pPr algn="ctr"/>
            <a:r>
              <a:rPr lang="en-US" sz="1400" i="0" dirty="0">
                <a:latin typeface="Calibri" pitchFamily="34" charset="0"/>
                <a:cs typeface="Calibri" pitchFamily="34" charset="0"/>
              </a:rPr>
              <a:t>Are also called (Volume reservoirs)</a:t>
            </a:r>
          </a:p>
          <a:p>
            <a:pPr algn="ctr"/>
            <a:endParaRPr lang="en-US" sz="2000" i="0" dirty="0">
              <a:latin typeface="Calibri" pitchFamily="34" charset="0"/>
              <a:cs typeface="Calibri" pitchFamily="34" charset="0"/>
            </a:endParaRPr>
          </a:p>
          <a:p>
            <a:pPr algn="ctr"/>
            <a:endParaRPr lang="en-US" sz="2000" i="0" dirty="0">
              <a:latin typeface="Calibri" pitchFamily="34" charset="0"/>
              <a:cs typeface="Calibri" pitchFamily="34" charset="0"/>
            </a:endParaRPr>
          </a:p>
          <a:p>
            <a:pPr algn="ctr"/>
            <a:r>
              <a:rPr lang="en-US" sz="2000" i="0" dirty="0">
                <a:latin typeface="Calibri" pitchFamily="34" charset="0"/>
                <a:cs typeface="Calibri" pitchFamily="34" charset="0"/>
              </a:rPr>
              <a:t> (HIGH COMPLIANCE)</a:t>
            </a:r>
          </a:p>
          <a:p>
            <a:pPr algn="ctr"/>
            <a:r>
              <a:rPr lang="en-US" sz="2000" i="0" dirty="0">
                <a:latin typeface="Calibri" pitchFamily="34" charset="0"/>
                <a:cs typeface="Calibri" pitchFamily="34" charset="0"/>
              </a:rPr>
              <a:t>(LOW PRESSURE)</a:t>
            </a:r>
          </a:p>
          <a:p>
            <a:pPr algn="ctr"/>
            <a:r>
              <a:rPr lang="en-US" sz="2000" i="0" dirty="0">
                <a:latin typeface="Calibri" pitchFamily="34" charset="0"/>
                <a:cs typeface="Calibri" pitchFamily="34" charset="0"/>
              </a:rPr>
              <a:t>MORE BLOOD VOLUME </a:t>
            </a:r>
          </a:p>
        </p:txBody>
      </p:sp>
      <p:sp>
        <p:nvSpPr>
          <p:cNvPr id="41" name="Rectangle 2"/>
          <p:cNvSpPr>
            <a:spLocks noChangeArrowheads="1"/>
          </p:cNvSpPr>
          <p:nvPr/>
        </p:nvSpPr>
        <p:spPr bwMode="auto">
          <a:xfrm>
            <a:off x="600470" y="312784"/>
            <a:ext cx="10287000" cy="838200"/>
          </a:xfrm>
          <a:prstGeom prst="rect">
            <a:avLst/>
          </a:prstGeom>
          <a:noFill/>
          <a:ln w="9525">
            <a:noFill/>
            <a:miter lim="800000"/>
            <a:headEnd/>
            <a:tailEnd/>
          </a:ln>
          <a:effectLst/>
        </p:spPr>
        <p:txBody>
          <a:bodyPr lIns="92075" tIns="46038" rIns="92075" bIns="46038" anchor="b"/>
          <a:lstStyle/>
          <a:p>
            <a:r>
              <a:rPr lang="en-US" sz="3200" dirty="0">
                <a:solidFill>
                  <a:schemeClr val="tx2"/>
                </a:solidFill>
                <a:latin typeface="+mj-lt"/>
                <a:ea typeface="+mj-ea"/>
                <a:cs typeface="+mj-cs"/>
              </a:rPr>
              <a:t>Blood Vessels</a:t>
            </a:r>
          </a:p>
        </p:txBody>
      </p:sp>
      <p:sp>
        <p:nvSpPr>
          <p:cNvPr id="2" name="TextBox 1"/>
          <p:cNvSpPr txBox="1"/>
          <p:nvPr/>
        </p:nvSpPr>
        <p:spPr>
          <a:xfrm>
            <a:off x="326345" y="5088403"/>
            <a:ext cx="3895949" cy="1138773"/>
          </a:xfrm>
          <a:prstGeom prst="rect">
            <a:avLst/>
          </a:prstGeom>
          <a:solidFill>
            <a:schemeClr val="accent2">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sz="1800" dirty="0">
              <a:solidFill>
                <a:srgbClr val="FF0000"/>
              </a:solidFill>
              <a:latin typeface="Calibri" pitchFamily="34" charset="0"/>
              <a:cs typeface="Calibri" pitchFamily="34" charset="0"/>
            </a:endParaRPr>
          </a:p>
          <a:p>
            <a:pPr algn="just"/>
            <a:r>
              <a:rPr lang="en-US" sz="1800" dirty="0">
                <a:solidFill>
                  <a:srgbClr val="FF0000"/>
                </a:solidFill>
                <a:latin typeface="Calibri" pitchFamily="34" charset="0"/>
                <a:cs typeface="Calibri" pitchFamily="34" charset="0"/>
              </a:rPr>
              <a:t>COMPLIANCE: </a:t>
            </a:r>
            <a:r>
              <a:rPr lang="en-US" sz="1800" dirty="0">
                <a:solidFill>
                  <a:schemeClr val="tx1"/>
                </a:solidFill>
                <a:latin typeface="Calibri" pitchFamily="34" charset="0"/>
                <a:cs typeface="Calibri" pitchFamily="34" charset="0"/>
              </a:rPr>
              <a:t>is</a:t>
            </a:r>
            <a:r>
              <a:rPr lang="en-US" sz="1800" dirty="0">
                <a:solidFill>
                  <a:srgbClr val="FF0000"/>
                </a:solidFill>
                <a:latin typeface="Calibri" pitchFamily="34" charset="0"/>
                <a:cs typeface="Calibri" pitchFamily="34" charset="0"/>
              </a:rPr>
              <a:t> </a:t>
            </a:r>
            <a:r>
              <a:rPr lang="en-US" sz="1800" dirty="0"/>
              <a:t>the </a:t>
            </a:r>
            <a:r>
              <a:rPr lang="en-US" sz="1600" dirty="0"/>
              <a:t>property of undergoing elastic deformation , as change in volume when subjected to an applied force.</a:t>
            </a:r>
            <a:endParaRPr lang="en-US" sz="1800" dirty="0"/>
          </a:p>
        </p:txBody>
      </p:sp>
      <p:sp>
        <p:nvSpPr>
          <p:cNvPr id="3" name="TextBox 2"/>
          <p:cNvSpPr txBox="1"/>
          <p:nvPr/>
        </p:nvSpPr>
        <p:spPr>
          <a:xfrm>
            <a:off x="326345" y="5059856"/>
            <a:ext cx="3863947" cy="400110"/>
          </a:xfrm>
          <a:prstGeom prst="rect">
            <a:avLst/>
          </a:prstGeom>
          <a:noFill/>
        </p:spPr>
        <p:txBody>
          <a:bodyPr wrap="square" rtlCol="0">
            <a:spAutoFit/>
          </a:bodyPr>
          <a:lstStyle/>
          <a:p>
            <a:pPr algn="ctr"/>
            <a:r>
              <a:rPr lang="en-US" i="1" u="sng" dirty="0"/>
              <a:t>Recall</a:t>
            </a:r>
          </a:p>
        </p:txBody>
      </p:sp>
      <p:sp>
        <p:nvSpPr>
          <p:cNvPr id="42" name="AutoShape 2050"/>
          <p:cNvSpPr>
            <a:spLocks noChangeArrowheads="1"/>
          </p:cNvSpPr>
          <p:nvPr/>
        </p:nvSpPr>
        <p:spPr bwMode="auto">
          <a:xfrm>
            <a:off x="3971825" y="2228790"/>
            <a:ext cx="2228850" cy="2743200"/>
          </a:xfrm>
          <a:prstGeom prst="roundRect">
            <a:avLst>
              <a:gd name="adj" fmla="val 16667"/>
            </a:avLst>
          </a:prstGeom>
          <a:gradFill rotWithShape="1">
            <a:gsLst>
              <a:gs pos="0">
                <a:srgbClr val="13255D"/>
              </a:gs>
              <a:gs pos="50000">
                <a:srgbClr val="3366FF"/>
              </a:gs>
              <a:gs pos="100000">
                <a:srgbClr val="13255D"/>
              </a:gs>
            </a:gsLst>
            <a:lin ang="5400000" scaled="1"/>
          </a:gradFill>
          <a:ln w="12700">
            <a:solidFill>
              <a:schemeClr val="tx1"/>
            </a:solidFill>
            <a:round/>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Calibri" pitchFamily="34" charset="0"/>
                <a:cs typeface="Calibri" pitchFamily="34" charset="0"/>
              </a:rPr>
              <a:t>VEINS</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Calibri" pitchFamily="34" charset="0"/>
              <a:cs typeface="Calibri"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Calibri" pitchFamily="34" charset="0"/>
                <a:cs typeface="Calibri" pitchFamily="34" charset="0"/>
              </a:rPr>
              <a:t>CAPACITY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Calibri" pitchFamily="34" charset="0"/>
                <a:cs typeface="Calibri" pitchFamily="34" charset="0"/>
              </a:rPr>
              <a:t>VESSELS</a:t>
            </a:r>
          </a:p>
        </p:txBody>
      </p:sp>
      <p:sp>
        <p:nvSpPr>
          <p:cNvPr id="43" name="AutoShape 2051"/>
          <p:cNvSpPr>
            <a:spLocks noChangeArrowheads="1"/>
          </p:cNvSpPr>
          <p:nvPr/>
        </p:nvSpPr>
        <p:spPr bwMode="auto">
          <a:xfrm>
            <a:off x="8258075" y="2228790"/>
            <a:ext cx="428625" cy="2743200"/>
          </a:xfrm>
          <a:prstGeom prst="roundRect">
            <a:avLst>
              <a:gd name="adj" fmla="val 16667"/>
            </a:avLst>
          </a:prstGeom>
          <a:solidFill>
            <a:srgbClr val="FF0033"/>
          </a:solidFill>
          <a:ln w="76200">
            <a:solidFill>
              <a:schemeClr val="tx1"/>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44" name="Rectangle 2052"/>
          <p:cNvSpPr>
            <a:spLocks noChangeArrowheads="1"/>
          </p:cNvSpPr>
          <p:nvPr/>
        </p:nvSpPr>
        <p:spPr bwMode="auto">
          <a:xfrm>
            <a:off x="6019700" y="1238190"/>
            <a:ext cx="1457325" cy="609600"/>
          </a:xfrm>
          <a:prstGeom prst="rect">
            <a:avLst/>
          </a:prstGeom>
          <a:solidFill>
            <a:srgbClr val="FF0033"/>
          </a:solidFill>
          <a:ln w="76200">
            <a:solidFill>
              <a:schemeClr val="tx1"/>
            </a:solid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Calibri" pitchFamily="34" charset="0"/>
                <a:cs typeface="Calibri" pitchFamily="34" charset="0"/>
              </a:rPr>
              <a:t>HEART</a:t>
            </a:r>
          </a:p>
        </p:txBody>
      </p:sp>
      <p:sp>
        <p:nvSpPr>
          <p:cNvPr id="45" name="AutoShape 2053"/>
          <p:cNvSpPr>
            <a:spLocks noChangeArrowheads="1"/>
          </p:cNvSpPr>
          <p:nvPr/>
        </p:nvSpPr>
        <p:spPr bwMode="auto">
          <a:xfrm>
            <a:off x="4914800" y="1238190"/>
            <a:ext cx="1114425" cy="990600"/>
          </a:xfrm>
          <a:custGeom>
            <a:avLst/>
            <a:gdLst>
              <a:gd name="T0" fmla="*/ 1114425 w 21600"/>
              <a:gd name="T1" fmla="*/ 0 h 21600"/>
              <a:gd name="T2" fmla="*/ 1114425 w 21600"/>
              <a:gd name="T3" fmla="*/ 557579 h 21600"/>
              <a:gd name="T4" fmla="*/ 127127 w 21600"/>
              <a:gd name="T5" fmla="*/ 990600 h 21600"/>
              <a:gd name="T6" fmla="*/ 1114425 w 21600"/>
              <a:gd name="T7" fmla="*/ 27879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3366FF"/>
          </a:solidFill>
          <a:ln w="12700">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46" name="AutoShape 2054"/>
          <p:cNvSpPr>
            <a:spLocks noChangeArrowheads="1"/>
          </p:cNvSpPr>
          <p:nvPr/>
        </p:nvSpPr>
        <p:spPr bwMode="auto">
          <a:xfrm flipH="1">
            <a:off x="7467500" y="1238190"/>
            <a:ext cx="1114425" cy="990600"/>
          </a:xfrm>
          <a:custGeom>
            <a:avLst/>
            <a:gdLst>
              <a:gd name="T0" fmla="*/ 1114425 w 21600"/>
              <a:gd name="T1" fmla="*/ 0 h 21600"/>
              <a:gd name="T2" fmla="*/ 1114425 w 21600"/>
              <a:gd name="T3" fmla="*/ 557579 h 21600"/>
              <a:gd name="T4" fmla="*/ 127127 w 21600"/>
              <a:gd name="T5" fmla="*/ 990600 h 21600"/>
              <a:gd name="T6" fmla="*/ 1114425 w 21600"/>
              <a:gd name="T7" fmla="*/ 27879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FF0033"/>
          </a:solidFill>
          <a:ln w="76200">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47" name="Rectangle 2055"/>
          <p:cNvSpPr>
            <a:spLocks noChangeArrowheads="1"/>
          </p:cNvSpPr>
          <p:nvPr/>
        </p:nvSpPr>
        <p:spPr bwMode="auto">
          <a:xfrm>
            <a:off x="6019700" y="5352990"/>
            <a:ext cx="1457325" cy="609600"/>
          </a:xfrm>
          <a:prstGeom prst="rect">
            <a:avLst/>
          </a:prstGeom>
          <a:solidFill>
            <a:srgbClr val="FF99CC"/>
          </a:solidFill>
          <a:ln w="38100">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48" name="AutoShape 2056"/>
          <p:cNvSpPr>
            <a:spLocks noChangeArrowheads="1"/>
          </p:cNvSpPr>
          <p:nvPr/>
        </p:nvSpPr>
        <p:spPr bwMode="auto">
          <a:xfrm flipH="1" flipV="1">
            <a:off x="7486550" y="4971990"/>
            <a:ext cx="1114425" cy="990600"/>
          </a:xfrm>
          <a:custGeom>
            <a:avLst/>
            <a:gdLst>
              <a:gd name="T0" fmla="*/ 1114425 w 21600"/>
              <a:gd name="T1" fmla="*/ 0 h 21600"/>
              <a:gd name="T2" fmla="*/ 1114425 w 21600"/>
              <a:gd name="T3" fmla="*/ 557579 h 21600"/>
              <a:gd name="T4" fmla="*/ 127127 w 21600"/>
              <a:gd name="T5" fmla="*/ 990600 h 21600"/>
              <a:gd name="T6" fmla="*/ 1114425 w 21600"/>
              <a:gd name="T7" fmla="*/ 27879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FF0033"/>
          </a:solidFill>
          <a:ln w="76200">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49" name="AutoShape 2057"/>
          <p:cNvSpPr>
            <a:spLocks noChangeArrowheads="1"/>
          </p:cNvSpPr>
          <p:nvPr/>
        </p:nvSpPr>
        <p:spPr bwMode="auto">
          <a:xfrm flipV="1">
            <a:off x="4914800" y="4971990"/>
            <a:ext cx="1114425" cy="990600"/>
          </a:xfrm>
          <a:custGeom>
            <a:avLst/>
            <a:gdLst>
              <a:gd name="T0" fmla="*/ 1114425 w 21600"/>
              <a:gd name="T1" fmla="*/ 0 h 21600"/>
              <a:gd name="T2" fmla="*/ 1114425 w 21600"/>
              <a:gd name="T3" fmla="*/ 557579 h 21600"/>
              <a:gd name="T4" fmla="*/ 127127 w 21600"/>
              <a:gd name="T5" fmla="*/ 990600 h 21600"/>
              <a:gd name="T6" fmla="*/ 1114425 w 21600"/>
              <a:gd name="T7" fmla="*/ 27879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3366FF"/>
          </a:solidFill>
          <a:ln w="12700">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0" name="Line 2058"/>
          <p:cNvSpPr>
            <a:spLocks noChangeShapeType="1"/>
          </p:cNvSpPr>
          <p:nvPr/>
        </p:nvSpPr>
        <p:spPr bwMode="auto">
          <a:xfrm>
            <a:off x="6114950" y="5505390"/>
            <a:ext cx="1285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1" name="Line 2059"/>
          <p:cNvSpPr>
            <a:spLocks noChangeShapeType="1"/>
          </p:cNvSpPr>
          <p:nvPr/>
        </p:nvSpPr>
        <p:spPr bwMode="auto">
          <a:xfrm>
            <a:off x="6114950" y="5810190"/>
            <a:ext cx="1285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2" name="Oval 2060"/>
          <p:cNvSpPr>
            <a:spLocks noChangeArrowheads="1"/>
          </p:cNvSpPr>
          <p:nvPr/>
        </p:nvSpPr>
        <p:spPr bwMode="auto">
          <a:xfrm>
            <a:off x="4914800" y="2152590"/>
            <a:ext cx="257175" cy="381000"/>
          </a:xfrm>
          <a:prstGeom prst="ellipse">
            <a:avLst/>
          </a:prstGeom>
          <a:solidFill>
            <a:srgbClr val="00CCCC"/>
          </a:solidFill>
          <a:ln w="9525">
            <a:solidFill>
              <a:srgbClr val="000000"/>
            </a:solidFill>
            <a:round/>
            <a:headEnd/>
            <a:tailEnd/>
          </a:ln>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3" name="Oval 2061"/>
          <p:cNvSpPr>
            <a:spLocks noChangeArrowheads="1"/>
          </p:cNvSpPr>
          <p:nvPr/>
        </p:nvSpPr>
        <p:spPr bwMode="auto">
          <a:xfrm>
            <a:off x="4914800" y="4667190"/>
            <a:ext cx="257175" cy="381000"/>
          </a:xfrm>
          <a:prstGeom prst="ellipse">
            <a:avLst/>
          </a:prstGeom>
          <a:solidFill>
            <a:srgbClr val="33CCCC"/>
          </a:solidFill>
          <a:ln w="9525">
            <a:solidFill>
              <a:srgbClr val="000000"/>
            </a:solidFill>
            <a:round/>
            <a:headEnd/>
            <a:tailEnd/>
          </a:ln>
          <a:extLst/>
        </p:spPr>
        <p:txBody>
          <a:bodyPr wrap="none" anchor="ctr"/>
          <a:lstStyle/>
          <a:p>
            <a:pPr defTabSz="914400" eaLnBrk="0" fontAlgn="base" hangingPunct="0">
              <a:spcBef>
                <a:spcPct val="0"/>
              </a:spcBef>
              <a:spcAft>
                <a:spcPct val="0"/>
              </a:spcAft>
            </a:pPr>
            <a:endParaRPr lang="ar-SA" sz="3400" i="1">
              <a:solidFill>
                <a:srgbClr val="FFFFFF"/>
              </a:solidFill>
              <a:latin typeface="Calibri" pitchFamily="34" charset="0"/>
              <a:cs typeface=""/>
            </a:endParaRPr>
          </a:p>
        </p:txBody>
      </p:sp>
      <p:sp>
        <p:nvSpPr>
          <p:cNvPr id="54" name="Oval 2062"/>
          <p:cNvSpPr>
            <a:spLocks noChangeArrowheads="1"/>
          </p:cNvSpPr>
          <p:nvPr/>
        </p:nvSpPr>
        <p:spPr bwMode="auto">
          <a:xfrm>
            <a:off x="8343800" y="2152590"/>
            <a:ext cx="257175" cy="381000"/>
          </a:xfrm>
          <a:prstGeom prst="ellipse">
            <a:avLst/>
          </a:prstGeom>
          <a:solidFill>
            <a:srgbClr val="FF0033"/>
          </a:solidFill>
          <a:ln w="9525">
            <a:solidFill>
              <a:srgbClr val="000000"/>
            </a:solidFill>
            <a:round/>
            <a:headEnd/>
            <a:tailEnd/>
          </a:ln>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5" name="Oval 2063"/>
          <p:cNvSpPr>
            <a:spLocks noChangeArrowheads="1"/>
          </p:cNvSpPr>
          <p:nvPr/>
        </p:nvSpPr>
        <p:spPr bwMode="auto">
          <a:xfrm>
            <a:off x="8343800" y="4667190"/>
            <a:ext cx="257175" cy="381000"/>
          </a:xfrm>
          <a:prstGeom prst="ellipse">
            <a:avLst/>
          </a:prstGeom>
          <a:solidFill>
            <a:srgbClr val="FF0033"/>
          </a:solidFill>
          <a:ln w="9525">
            <a:solidFill>
              <a:srgbClr val="000000"/>
            </a:solidFill>
            <a:round/>
            <a:headEnd/>
            <a:tailEnd/>
          </a:ln>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6" name="Oval 2064"/>
          <p:cNvSpPr>
            <a:spLocks noChangeArrowheads="1"/>
          </p:cNvSpPr>
          <p:nvPr/>
        </p:nvSpPr>
        <p:spPr bwMode="auto">
          <a:xfrm rot="5400000">
            <a:off x="7243663" y="5481577"/>
            <a:ext cx="228600" cy="428625"/>
          </a:xfrm>
          <a:prstGeom prst="ellipse">
            <a:avLst/>
          </a:prstGeom>
          <a:solidFill>
            <a:srgbClr val="FF0033"/>
          </a:solidFill>
          <a:ln w="9525">
            <a:solidFill>
              <a:srgbClr val="000000"/>
            </a:solidFill>
            <a:round/>
            <a:headEnd/>
            <a:tailEnd/>
          </a:ln>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7" name="Oval 2065"/>
          <p:cNvSpPr>
            <a:spLocks noChangeArrowheads="1"/>
          </p:cNvSpPr>
          <p:nvPr/>
        </p:nvSpPr>
        <p:spPr bwMode="auto">
          <a:xfrm rot="5400000">
            <a:off x="6043513" y="5481577"/>
            <a:ext cx="228600" cy="428625"/>
          </a:xfrm>
          <a:prstGeom prst="ellipse">
            <a:avLst/>
          </a:prstGeom>
          <a:solidFill>
            <a:srgbClr val="33CCCC"/>
          </a:solidFill>
          <a:ln w="9525">
            <a:solidFill>
              <a:srgbClr val="000000"/>
            </a:solidFill>
            <a:round/>
            <a:headEnd/>
            <a:tailEnd/>
          </a:ln>
          <a:extLst/>
        </p:spPr>
        <p:txBody>
          <a:bodyPr wrap="none" anchor="ctr"/>
          <a:lstStyle/>
          <a:p>
            <a:pPr defTabSz="914400" eaLnBrk="0" fontAlgn="base" hangingPunct="0">
              <a:spcBef>
                <a:spcPct val="0"/>
              </a:spcBef>
              <a:spcAft>
                <a:spcPct val="0"/>
              </a:spcAft>
            </a:pPr>
            <a:endParaRPr lang="ar-SA" sz="3400" i="1">
              <a:solidFill>
                <a:srgbClr val="FFFFFF"/>
              </a:solidFill>
              <a:latin typeface="Calibri" pitchFamily="34" charset="0"/>
              <a:cs typeface=""/>
            </a:endParaRPr>
          </a:p>
        </p:txBody>
      </p:sp>
      <p:sp>
        <p:nvSpPr>
          <p:cNvPr id="58" name="Line 2066"/>
          <p:cNvSpPr>
            <a:spLocks noChangeShapeType="1"/>
          </p:cNvSpPr>
          <p:nvPr/>
        </p:nvSpPr>
        <p:spPr bwMode="auto">
          <a:xfrm>
            <a:off x="6114950" y="5657790"/>
            <a:ext cx="1285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59" name="Text Box 2074"/>
          <p:cNvSpPr txBox="1">
            <a:spLocks noChangeArrowheads="1"/>
          </p:cNvSpPr>
          <p:nvPr/>
        </p:nvSpPr>
        <p:spPr bwMode="auto">
          <a:xfrm>
            <a:off x="5798842" y="5958124"/>
            <a:ext cx="1773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defTabSz="914400" eaLnBrk="0" fontAlgn="base" hangingPunct="0">
              <a:spcBef>
                <a:spcPct val="0"/>
              </a:spcBef>
              <a:spcAft>
                <a:spcPct val="0"/>
              </a:spcAft>
            </a:pPr>
            <a:r>
              <a:rPr lang="en-US" sz="2400" b="1" i="0" dirty="0">
                <a:latin typeface="Calibri" pitchFamily="34" charset="0"/>
                <a:cs typeface="Calibri" pitchFamily="34" charset="0"/>
              </a:rPr>
              <a:t>CAPILLARIES</a:t>
            </a:r>
          </a:p>
        </p:txBody>
      </p:sp>
      <p:sp>
        <p:nvSpPr>
          <p:cNvPr id="60" name="Line 2075"/>
          <p:cNvSpPr>
            <a:spLocks noChangeShapeType="1"/>
          </p:cNvSpPr>
          <p:nvPr/>
        </p:nvSpPr>
        <p:spPr bwMode="auto">
          <a:xfrm flipH="1">
            <a:off x="6200675" y="5200590"/>
            <a:ext cx="1028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1" name="AutoShape 2076"/>
          <p:cNvSpPr>
            <a:spLocks noChangeArrowheads="1"/>
          </p:cNvSpPr>
          <p:nvPr/>
        </p:nvSpPr>
        <p:spPr bwMode="auto">
          <a:xfrm>
            <a:off x="8515250" y="32955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2" name="AutoShape 2077"/>
          <p:cNvSpPr>
            <a:spLocks noChangeArrowheads="1"/>
          </p:cNvSpPr>
          <p:nvPr/>
        </p:nvSpPr>
        <p:spPr bwMode="auto">
          <a:xfrm>
            <a:off x="8515250" y="36765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3" name="AutoShape 2078"/>
          <p:cNvSpPr>
            <a:spLocks noChangeArrowheads="1"/>
          </p:cNvSpPr>
          <p:nvPr/>
        </p:nvSpPr>
        <p:spPr bwMode="auto">
          <a:xfrm>
            <a:off x="8515250" y="40575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4" name="AutoShape 2079"/>
          <p:cNvSpPr>
            <a:spLocks noChangeArrowheads="1"/>
          </p:cNvSpPr>
          <p:nvPr/>
        </p:nvSpPr>
        <p:spPr bwMode="auto">
          <a:xfrm>
            <a:off x="8515250" y="29145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5" name="AutoShape 2080"/>
          <p:cNvSpPr>
            <a:spLocks noChangeArrowheads="1"/>
          </p:cNvSpPr>
          <p:nvPr/>
        </p:nvSpPr>
        <p:spPr bwMode="auto">
          <a:xfrm>
            <a:off x="8515250" y="25335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6" name="AutoShape 2081"/>
          <p:cNvSpPr>
            <a:spLocks noChangeArrowheads="1"/>
          </p:cNvSpPr>
          <p:nvPr/>
        </p:nvSpPr>
        <p:spPr bwMode="auto">
          <a:xfrm>
            <a:off x="8515250" y="45147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7" name="AutoShape 2082"/>
          <p:cNvSpPr>
            <a:spLocks noChangeArrowheads="1"/>
          </p:cNvSpPr>
          <p:nvPr/>
        </p:nvSpPr>
        <p:spPr bwMode="auto">
          <a:xfrm flipH="1">
            <a:off x="8258075" y="26859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8" name="AutoShape 2083"/>
          <p:cNvSpPr>
            <a:spLocks noChangeArrowheads="1"/>
          </p:cNvSpPr>
          <p:nvPr/>
        </p:nvSpPr>
        <p:spPr bwMode="auto">
          <a:xfrm flipH="1">
            <a:off x="8258075" y="35241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69" name="AutoShape 2084"/>
          <p:cNvSpPr>
            <a:spLocks noChangeArrowheads="1"/>
          </p:cNvSpPr>
          <p:nvPr/>
        </p:nvSpPr>
        <p:spPr bwMode="auto">
          <a:xfrm flipH="1">
            <a:off x="8258075" y="38289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70" name="AutoShape 2085"/>
          <p:cNvSpPr>
            <a:spLocks noChangeArrowheads="1"/>
          </p:cNvSpPr>
          <p:nvPr/>
        </p:nvSpPr>
        <p:spPr bwMode="auto">
          <a:xfrm flipH="1">
            <a:off x="8258075" y="42861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71" name="AutoShape 2086"/>
          <p:cNvSpPr>
            <a:spLocks noChangeArrowheads="1"/>
          </p:cNvSpPr>
          <p:nvPr/>
        </p:nvSpPr>
        <p:spPr bwMode="auto">
          <a:xfrm flipH="1">
            <a:off x="8258075" y="47433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72" name="AutoShape 2087"/>
          <p:cNvSpPr>
            <a:spLocks noChangeArrowheads="1"/>
          </p:cNvSpPr>
          <p:nvPr/>
        </p:nvSpPr>
        <p:spPr bwMode="auto">
          <a:xfrm flipH="1">
            <a:off x="8258075" y="23811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73" name="AutoShape 2088"/>
          <p:cNvSpPr>
            <a:spLocks noChangeArrowheads="1"/>
          </p:cNvSpPr>
          <p:nvPr/>
        </p:nvSpPr>
        <p:spPr bwMode="auto">
          <a:xfrm flipH="1">
            <a:off x="8258075" y="3143190"/>
            <a:ext cx="171450" cy="76200"/>
          </a:xfrm>
          <a:prstGeom prst="leftArrow">
            <a:avLst>
              <a:gd name="adj1" fmla="val 50000"/>
              <a:gd name="adj2" fmla="val 56250"/>
            </a:avLst>
          </a:prstGeom>
          <a:solidFill>
            <a:srgbClr val="FFFFFF"/>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3400" b="0" i="1" u="none" strike="noStrike" kern="0" cap="none" spc="0" normalizeH="0" baseline="0" noProof="0">
              <a:ln>
                <a:noFill/>
              </a:ln>
              <a:solidFill>
                <a:srgbClr val="FFFFFF"/>
              </a:solidFill>
              <a:effectLst/>
              <a:uLnTx/>
              <a:uFillTx/>
              <a:latin typeface="Calibri" pitchFamily="34" charset="0"/>
              <a:cs typeface=""/>
            </a:endParaRPr>
          </a:p>
        </p:txBody>
      </p:sp>
      <p:sp>
        <p:nvSpPr>
          <p:cNvPr id="39" name="Rectangle 38"/>
          <p:cNvSpPr/>
          <p:nvPr/>
        </p:nvSpPr>
        <p:spPr>
          <a:xfrm>
            <a:off x="-44322" y="18298"/>
            <a:ext cx="1598771" cy="400110"/>
          </a:xfrm>
          <a:prstGeom prst="rect">
            <a:avLst/>
          </a:prstGeom>
        </p:spPr>
        <p:txBody>
          <a:bodyPr wrap="none">
            <a:spAutoFit/>
          </a:bodyPr>
          <a:lstStyle/>
          <a:p>
            <a:r>
              <a:rPr lang="en-US">
                <a:solidFill>
                  <a:schemeClr val="tx2"/>
                </a:solidFill>
              </a:rPr>
              <a:t> Introduction:</a:t>
            </a:r>
            <a:endParaRPr lang="en-US" dirty="0">
              <a:solidFill>
                <a:schemeClr val="tx2"/>
              </a:solidFill>
            </a:endParaRPr>
          </a:p>
        </p:txBody>
      </p:sp>
      <p:sp>
        <p:nvSpPr>
          <p:cNvPr id="74" name="TextBox 73"/>
          <p:cNvSpPr txBox="1"/>
          <p:nvPr/>
        </p:nvSpPr>
        <p:spPr>
          <a:xfrm>
            <a:off x="9740553" y="-1317"/>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5" name="Slide Number Placeholder 2"/>
          <p:cNvSpPr>
            <a:spLocks noGrp="1"/>
          </p:cNvSpPr>
          <p:nvPr>
            <p:ph type="sldNum" sz="quarter" idx="12"/>
          </p:nvPr>
        </p:nvSpPr>
        <p:spPr>
          <a:xfrm>
            <a:off x="816651" y="6356350"/>
            <a:ext cx="2640912" cy="365760"/>
          </a:xfrm>
        </p:spPr>
        <p:txBody>
          <a:bodyPr/>
          <a:lstStyle/>
          <a:p>
            <a:r>
              <a:rPr lang="en-US" dirty="0">
                <a:solidFill>
                  <a:srgbClr val="464653"/>
                </a:solidFill>
              </a:rPr>
              <a:t>8</a:t>
            </a:r>
          </a:p>
        </p:txBody>
      </p:sp>
    </p:spTree>
    <p:extLst>
      <p:ext uri="{BB962C8B-B14F-4D97-AF65-F5344CB8AC3E}">
        <p14:creationId xmlns:p14="http://schemas.microsoft.com/office/powerpoint/2010/main" val="415650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38428" y="1412776"/>
            <a:ext cx="5559888" cy="4519434"/>
          </a:xfrm>
          <a:prstGeom prst="rect">
            <a:avLst/>
          </a:prstGeom>
          <a:solidFill>
            <a:schemeClr val="accent2">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2516" y="1412776"/>
            <a:ext cx="5559888" cy="4519434"/>
          </a:xfrm>
          <a:prstGeom prst="rect">
            <a:avLst/>
          </a:pr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207026" y="408998"/>
            <a:ext cx="10287000" cy="762000"/>
          </a:xfrm>
          <a:prstGeom prst="rect">
            <a:avLst/>
          </a:prstGeom>
          <a:noFill/>
          <a:ln w="9525">
            <a:noFill/>
            <a:miter lim="800000"/>
            <a:headEnd/>
            <a:tailEnd/>
          </a:ln>
          <a:effectLst/>
        </p:spPr>
        <p:txBody>
          <a:bodyPr lIns="92075" tIns="46038" rIns="92075" bIns="46038" anchor="ctr"/>
          <a:lstStyle/>
          <a:p>
            <a:pPr>
              <a:defRPr/>
            </a:pPr>
            <a:r>
              <a:rPr lang="en-US" sz="3200" dirty="0">
                <a:solidFill>
                  <a:schemeClr val="tx2"/>
                </a:solidFill>
                <a:latin typeface="+mj-lt"/>
                <a:ea typeface="+mj-ea"/>
                <a:cs typeface="+mj-cs"/>
              </a:rPr>
              <a:t>Systemic </a:t>
            </a:r>
            <a:r>
              <a:rPr lang="en-US" sz="3200">
                <a:solidFill>
                  <a:schemeClr val="tx2"/>
                </a:solidFill>
                <a:latin typeface="+mj-lt"/>
                <a:ea typeface="+mj-ea"/>
                <a:cs typeface="+mj-cs"/>
              </a:rPr>
              <a:t>and Pulmonary Circulations </a:t>
            </a:r>
            <a:endParaRPr lang="en-US" sz="3200" dirty="0">
              <a:solidFill>
                <a:schemeClr val="tx2"/>
              </a:solidFill>
              <a:latin typeface="+mj-lt"/>
              <a:ea typeface="+mj-ea"/>
              <a:cs typeface="+mj-cs"/>
            </a:endParaRPr>
          </a:p>
        </p:txBody>
      </p:sp>
      <p:pic>
        <p:nvPicPr>
          <p:cNvPr id="64514" name="Picture 2" descr="Image result for largest pressure drop in pulmonary circu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680" y="1888479"/>
            <a:ext cx="5343864" cy="3702367"/>
          </a:xfrm>
          <a:prstGeom prst="rect">
            <a:avLst/>
          </a:prstGeom>
          <a:ln w="127000" cap="sq">
            <a:noFill/>
            <a:miter lim="800000"/>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1335" y="1493990"/>
            <a:ext cx="2592288" cy="338554"/>
          </a:xfrm>
          <a:prstGeom prst="rect">
            <a:avLst/>
          </a:prstGeom>
          <a:noFill/>
        </p:spPr>
        <p:txBody>
          <a:bodyPr wrap="square" rtlCol="0">
            <a:spAutoFit/>
          </a:bodyPr>
          <a:lstStyle/>
          <a:p>
            <a:pPr>
              <a:lnSpc>
                <a:spcPct val="80000"/>
              </a:lnSpc>
              <a:spcBef>
                <a:spcPts val="667"/>
              </a:spcBef>
              <a:buClr>
                <a:schemeClr val="accent1"/>
              </a:buClr>
              <a:buSzPct val="76000"/>
            </a:pPr>
            <a:r>
              <a:rPr lang="en-US" dirty="0"/>
              <a:t>Systemic Circulation: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078" y="1888478"/>
            <a:ext cx="5292588" cy="3702368"/>
          </a:xfrm>
          <a:prstGeom prst="rect">
            <a:avLst/>
          </a:prstGeom>
          <a:ln w="127000" cap="sq">
            <a:noFill/>
            <a:miter lim="800000"/>
          </a:ln>
          <a:effectLst/>
        </p:spPr>
      </p:pic>
      <p:sp>
        <p:nvSpPr>
          <p:cNvPr id="8" name="TextBox 7"/>
          <p:cNvSpPr txBox="1"/>
          <p:nvPr/>
        </p:nvSpPr>
        <p:spPr>
          <a:xfrm>
            <a:off x="6351607" y="1465694"/>
            <a:ext cx="2592288" cy="400110"/>
          </a:xfrm>
          <a:prstGeom prst="rect">
            <a:avLst/>
          </a:prstGeom>
          <a:noFill/>
        </p:spPr>
        <p:txBody>
          <a:bodyPr wrap="square" rtlCol="0">
            <a:spAutoFit/>
          </a:bodyPr>
          <a:lstStyle/>
          <a:p>
            <a:r>
              <a:rPr lang="en-US" dirty="0"/>
              <a:t>Pulmonary Circulation:</a:t>
            </a:r>
            <a:r>
              <a:rPr lang="en-US" dirty="0">
                <a:ln w="13462">
                  <a:solidFill>
                    <a:schemeClr val="bg1"/>
                  </a:solidFill>
                  <a:prstDash val="solid"/>
                </a:ln>
                <a:effectLst>
                  <a:outerShdw dist="38100" dir="2700000" algn="bl" rotWithShape="0">
                    <a:schemeClr val="accent5"/>
                  </a:outerShdw>
                </a:effectLst>
              </a:rPr>
              <a:t>   </a:t>
            </a:r>
          </a:p>
        </p:txBody>
      </p:sp>
      <p:sp>
        <p:nvSpPr>
          <p:cNvPr id="4" name="TextBox 3"/>
          <p:cNvSpPr txBox="1"/>
          <p:nvPr/>
        </p:nvSpPr>
        <p:spPr>
          <a:xfrm>
            <a:off x="6316422" y="5562878"/>
            <a:ext cx="5514290" cy="369332"/>
          </a:xfrm>
          <a:prstGeom prst="rect">
            <a:avLst/>
          </a:prstGeom>
          <a:noFill/>
        </p:spPr>
        <p:txBody>
          <a:bodyPr wrap="square" rtlCol="0">
            <a:spAutoFit/>
          </a:bodyPr>
          <a:lstStyle/>
          <a:p>
            <a:r>
              <a:rPr lang="en-US" sz="1800" dirty="0"/>
              <a:t>Starts at RIGHT </a:t>
            </a:r>
            <a:r>
              <a:rPr lang="en-US" sz="1800"/>
              <a:t>VENTRICLE and ends at LEFT </a:t>
            </a:r>
            <a:r>
              <a:rPr lang="en-US" sz="1800" dirty="0"/>
              <a:t>ATRIUM</a:t>
            </a:r>
          </a:p>
        </p:txBody>
      </p:sp>
      <p:sp>
        <p:nvSpPr>
          <p:cNvPr id="10" name="TextBox 9"/>
          <p:cNvSpPr txBox="1"/>
          <p:nvPr/>
        </p:nvSpPr>
        <p:spPr>
          <a:xfrm>
            <a:off x="462516" y="5590846"/>
            <a:ext cx="5512714" cy="369332"/>
          </a:xfrm>
          <a:prstGeom prst="rect">
            <a:avLst/>
          </a:prstGeom>
          <a:noFill/>
        </p:spPr>
        <p:txBody>
          <a:bodyPr wrap="square" rtlCol="0">
            <a:spAutoFit/>
          </a:bodyPr>
          <a:lstStyle/>
          <a:p>
            <a:r>
              <a:rPr lang="en-US" sz="1800" dirty="0"/>
              <a:t>Starts at LEFT VENTRICLE and ends at RIGHT ATRIUM</a:t>
            </a:r>
          </a:p>
        </p:txBody>
      </p:sp>
      <p:sp>
        <p:nvSpPr>
          <p:cNvPr id="2" name="Rectangle 1"/>
          <p:cNvSpPr/>
          <p:nvPr/>
        </p:nvSpPr>
        <p:spPr>
          <a:xfrm>
            <a:off x="3431057" y="6339175"/>
            <a:ext cx="4866973" cy="400110"/>
          </a:xfrm>
          <a:prstGeom prst="rect">
            <a:avLst/>
          </a:prstGeom>
        </p:spPr>
        <p:txBody>
          <a:bodyPr wrap="none">
            <a:spAutoFit/>
          </a:bodyPr>
          <a:lstStyle/>
          <a:p>
            <a:pPr algn="ctr"/>
            <a:r>
              <a:rPr lang="en-US" dirty="0">
                <a:ln w="0"/>
                <a:solidFill>
                  <a:srgbClr val="FF0000"/>
                </a:solidFill>
                <a:effectLst>
                  <a:outerShdw blurRad="38100" dist="19050" dir="2700000" algn="tl" rotWithShape="0">
                    <a:schemeClr val="dk1">
                      <a:alpha val="40000"/>
                    </a:schemeClr>
                  </a:outerShdw>
                </a:effectLst>
              </a:rPr>
              <a:t>These 2 circulation are connected in </a:t>
            </a:r>
            <a:r>
              <a:rPr lang="en-US" b="1" dirty="0">
                <a:ln w="0"/>
                <a:solidFill>
                  <a:srgbClr val="FF0000"/>
                </a:solidFill>
                <a:effectLst>
                  <a:outerShdw blurRad="38100" dist="19050" dir="2700000" algn="tl" rotWithShape="0">
                    <a:schemeClr val="dk1">
                      <a:alpha val="40000"/>
                    </a:schemeClr>
                  </a:outerShdw>
                </a:effectLst>
              </a:rPr>
              <a:t>series.</a:t>
            </a:r>
            <a:r>
              <a:rPr lang="en-US" dirty="0">
                <a:ln w="0"/>
                <a:solidFill>
                  <a:srgbClr val="FF0000"/>
                </a:solidFill>
                <a:effectLst>
                  <a:outerShdw blurRad="38100" dist="19050" dir="2700000" algn="tl" rotWithShape="0">
                    <a:schemeClr val="dk1">
                      <a:alpha val="40000"/>
                    </a:schemeClr>
                  </a:outerShdw>
                </a:effectLst>
              </a:rPr>
              <a:t> </a:t>
            </a:r>
          </a:p>
        </p:txBody>
      </p:sp>
      <p:sp>
        <p:nvSpPr>
          <p:cNvPr id="14" name="TextBox 13"/>
          <p:cNvSpPr txBox="1"/>
          <p:nvPr/>
        </p:nvSpPr>
        <p:spPr>
          <a:xfrm>
            <a:off x="9716957"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5" name="Slide Number Placeholder 2"/>
          <p:cNvSpPr>
            <a:spLocks noGrp="1"/>
          </p:cNvSpPr>
          <p:nvPr>
            <p:ph type="sldNum" sz="quarter" idx="12"/>
          </p:nvPr>
        </p:nvSpPr>
        <p:spPr>
          <a:xfrm>
            <a:off x="816651" y="6356350"/>
            <a:ext cx="2253425" cy="365760"/>
          </a:xfrm>
        </p:spPr>
        <p:txBody>
          <a:bodyPr/>
          <a:lstStyle/>
          <a:p>
            <a:r>
              <a:rPr lang="en-US" dirty="0">
                <a:solidFill>
                  <a:srgbClr val="464653"/>
                </a:solidFill>
              </a:rPr>
              <a:t>9</a:t>
            </a:r>
          </a:p>
        </p:txBody>
      </p:sp>
      <p:sp>
        <p:nvSpPr>
          <p:cNvPr id="16" name="Rectangle 15"/>
          <p:cNvSpPr/>
          <p:nvPr/>
        </p:nvSpPr>
        <p:spPr>
          <a:xfrm>
            <a:off x="-44322" y="18298"/>
            <a:ext cx="1598771" cy="400110"/>
          </a:xfrm>
          <a:prstGeom prst="rect">
            <a:avLst/>
          </a:prstGeom>
        </p:spPr>
        <p:txBody>
          <a:bodyPr wrap="none">
            <a:spAutoFit/>
          </a:bodyPr>
          <a:lstStyle/>
          <a:p>
            <a:r>
              <a:rPr lang="en-US">
                <a:solidFill>
                  <a:schemeClr val="tx2"/>
                </a:solidFill>
              </a:rPr>
              <a:t> Introduction:</a:t>
            </a:r>
            <a:endParaRPr lang="en-US" dirty="0">
              <a:solidFill>
                <a:schemeClr val="tx2"/>
              </a:solidFill>
            </a:endParaRPr>
          </a:p>
        </p:txBody>
      </p:sp>
    </p:spTree>
    <p:extLst>
      <p:ext uri="{BB962C8B-B14F-4D97-AF65-F5344CB8AC3E}">
        <p14:creationId xmlns:p14="http://schemas.microsoft.com/office/powerpoint/2010/main" val="73565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28" y="140863"/>
            <a:ext cx="10969943" cy="990600"/>
          </a:xfrm>
        </p:spPr>
        <p:txBody>
          <a:bodyPr>
            <a:noAutofit/>
          </a:bodyPr>
          <a:lstStyle/>
          <a:p>
            <a:pPr defTabSz="1015898"/>
            <a:r>
              <a:rPr lang="en-US" sz="2500" dirty="0"/>
              <a:t>How the </a:t>
            </a:r>
            <a:r>
              <a:rPr lang="en-US" sz="2500"/>
              <a:t>Heart Performs </a:t>
            </a:r>
            <a:r>
              <a:rPr lang="en-US" sz="2500" dirty="0"/>
              <a:t>its Function as the Central Pump </a:t>
            </a:r>
            <a:r>
              <a:rPr lang="en-US" sz="2500"/>
              <a:t>of the CVS </a:t>
            </a:r>
            <a:endParaRPr lang="en-US" sz="2500"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9</a:t>
            </a:fld>
            <a:endParaRPr lang="en-US" dirty="0">
              <a:solidFill>
                <a:srgbClr val="464653"/>
              </a:solidFill>
            </a:endParaRPr>
          </a:p>
        </p:txBody>
      </p:sp>
      <p:sp>
        <p:nvSpPr>
          <p:cNvPr id="4" name="Content Placeholder 3"/>
          <p:cNvSpPr>
            <a:spLocks noGrp="1"/>
          </p:cNvSpPr>
          <p:nvPr>
            <p:ph sz="quarter" idx="1"/>
          </p:nvPr>
        </p:nvSpPr>
        <p:spPr>
          <a:xfrm>
            <a:off x="492115" y="1516211"/>
            <a:ext cx="6997132" cy="4874096"/>
          </a:xfrm>
          <a:noFill/>
          <a:ln>
            <a:noFill/>
          </a:ln>
        </p:spPr>
        <p:txBody>
          <a:bodyPr>
            <a:normAutofit/>
          </a:bodyPr>
          <a:lstStyle/>
          <a:p>
            <a:pPr marL="0" indent="0" algn="just">
              <a:lnSpc>
                <a:spcPct val="80000"/>
              </a:lnSpc>
              <a:spcBef>
                <a:spcPts val="667"/>
              </a:spcBef>
              <a:buNone/>
            </a:pPr>
            <a:r>
              <a:rPr lang="en-US" sz="2000" u="sng" dirty="0"/>
              <a:t>The heart has four basic properties which are essential for its functioning as the central pump of the CVS. These are:</a:t>
            </a:r>
          </a:p>
          <a:p>
            <a:pPr marL="0" indent="0" algn="just">
              <a:lnSpc>
                <a:spcPct val="80000"/>
              </a:lnSpc>
              <a:spcBef>
                <a:spcPts val="667"/>
              </a:spcBef>
              <a:buNone/>
            </a:pPr>
            <a:endParaRPr lang="en-US" sz="2000" u="sng" dirty="0"/>
          </a:p>
          <a:p>
            <a:pPr marL="304770" indent="-304770" algn="just">
              <a:lnSpc>
                <a:spcPct val="80000"/>
              </a:lnSpc>
              <a:spcBef>
                <a:spcPts val="667"/>
              </a:spcBef>
            </a:pPr>
            <a:r>
              <a:rPr lang="en-US" sz="2000" dirty="0" err="1"/>
              <a:t>Autorhythmicity</a:t>
            </a:r>
            <a:endParaRPr lang="en-US" sz="2000" dirty="0"/>
          </a:p>
          <a:p>
            <a:pPr marL="304770" indent="-304770" algn="just">
              <a:lnSpc>
                <a:spcPct val="80000"/>
              </a:lnSpc>
              <a:spcBef>
                <a:spcPts val="667"/>
              </a:spcBef>
            </a:pPr>
            <a:r>
              <a:rPr lang="en-US" sz="2000" dirty="0"/>
              <a:t>Conductivity</a:t>
            </a:r>
          </a:p>
          <a:p>
            <a:pPr marL="304770" indent="-304770" algn="just">
              <a:lnSpc>
                <a:spcPct val="80000"/>
              </a:lnSpc>
              <a:spcBef>
                <a:spcPts val="667"/>
              </a:spcBef>
            </a:pPr>
            <a:r>
              <a:rPr lang="en-US" sz="2000" dirty="0"/>
              <a:t>Excitability</a:t>
            </a:r>
          </a:p>
          <a:p>
            <a:pPr marL="304770" indent="-304770" algn="just">
              <a:lnSpc>
                <a:spcPct val="80000"/>
              </a:lnSpc>
              <a:spcBef>
                <a:spcPts val="667"/>
              </a:spcBef>
            </a:pPr>
            <a:r>
              <a:rPr lang="en-US" sz="2000" dirty="0"/>
              <a:t>Contractility</a:t>
            </a:r>
          </a:p>
          <a:p>
            <a:pPr marL="304770" indent="-304770" algn="just">
              <a:lnSpc>
                <a:spcPct val="80000"/>
              </a:lnSpc>
              <a:spcBef>
                <a:spcPts val="667"/>
              </a:spcBef>
            </a:pPr>
            <a:endParaRPr lang="en-US" sz="2000" u="sng" dirty="0"/>
          </a:p>
          <a:p>
            <a:pPr marL="0" indent="0" algn="just">
              <a:lnSpc>
                <a:spcPct val="80000"/>
              </a:lnSpc>
              <a:spcBef>
                <a:spcPts val="667"/>
              </a:spcBef>
              <a:buNone/>
            </a:pPr>
            <a:r>
              <a:rPr lang="en-US" sz="2000" u="sng" dirty="0"/>
              <a:t>There are 2 main types of cells in the heart:</a:t>
            </a:r>
          </a:p>
          <a:p>
            <a:pPr marL="304770" indent="-304770" algn="just">
              <a:lnSpc>
                <a:spcPct val="80000"/>
              </a:lnSpc>
              <a:spcBef>
                <a:spcPts val="667"/>
              </a:spcBef>
            </a:pPr>
            <a:r>
              <a:rPr lang="en-US" sz="2000" dirty="0"/>
              <a:t>Cells of the specialized </a:t>
            </a:r>
            <a:r>
              <a:rPr lang="en-US" sz="2000" u="sng" dirty="0"/>
              <a:t>conduction</a:t>
            </a:r>
            <a:r>
              <a:rPr lang="en-US" sz="2000" dirty="0"/>
              <a:t> system.  </a:t>
            </a:r>
            <a:r>
              <a:rPr lang="en-US" sz="2000" dirty="0">
                <a:solidFill>
                  <a:schemeClr val="bg1">
                    <a:lumMod val="65000"/>
                  </a:schemeClr>
                </a:solidFill>
              </a:rPr>
              <a:t>(SA node, AV node, AV bundle, Left &amp; Right Bundle Branch, Purkinje fibers)</a:t>
            </a:r>
          </a:p>
          <a:p>
            <a:pPr marL="304770" indent="-304770" algn="just">
              <a:lnSpc>
                <a:spcPct val="80000"/>
              </a:lnSpc>
              <a:spcBef>
                <a:spcPts val="667"/>
              </a:spcBef>
            </a:pPr>
            <a:r>
              <a:rPr lang="en-US" sz="2000" u="sng" dirty="0"/>
              <a:t>Contractile</a:t>
            </a:r>
            <a:r>
              <a:rPr lang="en-US" sz="2000" dirty="0"/>
              <a:t> cells (myocytes; working cells). </a:t>
            </a:r>
            <a:r>
              <a:rPr lang="en-US" sz="2000" dirty="0">
                <a:solidFill>
                  <a:schemeClr val="bg1">
                    <a:lumMod val="65000"/>
                  </a:schemeClr>
                </a:solidFill>
              </a:rPr>
              <a:t>(wall of atria &amp; inter-arterial septa and wall of ventricle &amp; inter-ventricular septa)</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570"/>
          <a:stretch/>
        </p:blipFill>
        <p:spPr>
          <a:xfrm>
            <a:off x="7724329" y="1516211"/>
            <a:ext cx="4032448" cy="4361061"/>
          </a:xfrm>
          <a:prstGeom prst="rect">
            <a:avLst/>
          </a:prstGeom>
          <a:scene3d>
            <a:camera prst="orthographicFront"/>
            <a:lightRig rig="threePt" dir="t"/>
          </a:scene3d>
          <a:sp3d>
            <a:bevelT/>
            <a:bevelB/>
          </a:sp3d>
        </p:spPr>
      </p:pic>
      <p:sp>
        <p:nvSpPr>
          <p:cNvPr id="7" name="TextBox 6"/>
          <p:cNvSpPr txBox="1"/>
          <p:nvPr/>
        </p:nvSpPr>
        <p:spPr>
          <a:xfrm>
            <a:off x="9740553" y="-1302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730651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3618</Words>
  <Application>Microsoft Office PowerPoint</Application>
  <PresentationFormat>Custom</PresentationFormat>
  <Paragraphs>457</Paragraphs>
  <Slides>30</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4" baseType="lpstr">
      <vt:lpstr>Arial</vt:lpstr>
      <vt:lpstr>Arial Black</vt:lpstr>
      <vt:lpstr>ArialMT</vt:lpstr>
      <vt:lpstr>Bookman Old Style</vt:lpstr>
      <vt:lpstr>Calibri</vt:lpstr>
      <vt:lpstr>Gill Sans MT</vt:lpstr>
      <vt:lpstr>Symbol</vt:lpstr>
      <vt:lpstr>Times New Roman</vt:lpstr>
      <vt:lpstr>Wingdings</vt:lpstr>
      <vt:lpstr>Wingdings 3</vt:lpstr>
      <vt:lpstr>Origin</vt:lpstr>
      <vt:lpstr>2_Origin</vt:lpstr>
      <vt:lpstr>3_Origin</vt:lpstr>
      <vt:lpstr>Bitmap Image</vt:lpstr>
      <vt:lpstr>Contractile Mechanisms in Cardiac Muscle </vt:lpstr>
      <vt:lpstr>Objectives</vt:lpstr>
      <vt:lpstr>Components and Functions of Cardiovascular System</vt:lpstr>
      <vt:lpstr>The Heart as a Central Pump</vt:lpstr>
      <vt:lpstr>The Heart as a Central Pump</vt:lpstr>
      <vt:lpstr>PowerPoint Presentation</vt:lpstr>
      <vt:lpstr>PowerPoint Presentation</vt:lpstr>
      <vt:lpstr>PowerPoint Presentation</vt:lpstr>
      <vt:lpstr>How the Heart Performs its Function as the Central Pump of the CVS </vt:lpstr>
      <vt:lpstr>Ultrastructure of myocyte (the contractile, working cell) </vt:lpstr>
      <vt:lpstr>Mechanical Coupling and Electrical Coupling  </vt:lpstr>
      <vt:lpstr>Cardiac Muscle is a Syncytium</vt:lpstr>
      <vt:lpstr>Action Potential in Cardiac Muscle</vt:lpstr>
      <vt:lpstr>Action Potential in Cardiac Muscle</vt:lpstr>
      <vt:lpstr>Calcium-induced Calcium Release through the  Ryanodine Receptors (RyR) at the Sarcoplasmic Reticulum</vt:lpstr>
      <vt:lpstr>  Mechanism of Calcium-induced Calcium Release through the Ryanodine Receptors (RyR) at the Sarcoplasmic Reticulum </vt:lpstr>
      <vt:lpstr>Cont. </vt:lpstr>
      <vt:lpstr>Refractory Period of Cardiac Muscle </vt:lpstr>
      <vt:lpstr>Excitation Contraction Coupling</vt:lpstr>
      <vt:lpstr>Excitation Contraction Coupling</vt:lpstr>
      <vt:lpstr>Excitation Contraction Coupling</vt:lpstr>
      <vt:lpstr>Excitation Contraction Coupling </vt:lpstr>
      <vt:lpstr>Thick Filaments (Myosin)</vt:lpstr>
      <vt:lpstr>Contraction Cycle</vt:lpstr>
      <vt:lpstr>Mechanisms Maintaining Low Intracellular Ca2+  Between Successive Action Potentials</vt:lpstr>
      <vt:lpstr>Cont.</vt:lpstr>
      <vt:lpstr>Factors Affecting Cardiac Contractility</vt:lpstr>
      <vt:lpstr>Factors Affecting Cardiac Contractility</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838</cp:revision>
  <dcterms:created xsi:type="dcterms:W3CDTF">2016-09-07T16:15:34Z</dcterms:created>
  <dcterms:modified xsi:type="dcterms:W3CDTF">2017-03-20T21:54:33Z</dcterms:modified>
</cp:coreProperties>
</file>