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2.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17.jpg" ContentType="image/png"/>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28"/>
  </p:notesMasterIdLst>
  <p:handoutMasterIdLst>
    <p:handoutMasterId r:id="rId29"/>
  </p:handoutMasterIdLst>
  <p:sldIdLst>
    <p:sldId id="415" r:id="rId2"/>
    <p:sldId id="388" r:id="rId3"/>
    <p:sldId id="416" r:id="rId4"/>
    <p:sldId id="417" r:id="rId5"/>
    <p:sldId id="418" r:id="rId6"/>
    <p:sldId id="435" r:id="rId7"/>
    <p:sldId id="437" r:id="rId8"/>
    <p:sldId id="419" r:id="rId9"/>
    <p:sldId id="420" r:id="rId10"/>
    <p:sldId id="421" r:id="rId11"/>
    <p:sldId id="439" r:id="rId12"/>
    <p:sldId id="424" r:id="rId13"/>
    <p:sldId id="425" r:id="rId14"/>
    <p:sldId id="426" r:id="rId15"/>
    <p:sldId id="427" r:id="rId16"/>
    <p:sldId id="428" r:id="rId17"/>
    <p:sldId id="429" r:id="rId18"/>
    <p:sldId id="430" r:id="rId19"/>
    <p:sldId id="431" r:id="rId20"/>
    <p:sldId id="438" r:id="rId21"/>
    <p:sldId id="432" r:id="rId22"/>
    <p:sldId id="433" r:id="rId23"/>
    <p:sldId id="440" r:id="rId24"/>
    <p:sldId id="434" r:id="rId25"/>
    <p:sldId id="412" r:id="rId26"/>
    <p:sldId id="413" r:id="rId27"/>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8693"/>
    <a:srgbClr val="A954AB"/>
    <a:srgbClr val="D8B3DC"/>
    <a:srgbClr val="CCFFFF"/>
    <a:srgbClr val="933B95"/>
    <a:srgbClr val="993300"/>
    <a:srgbClr val="990000"/>
    <a:srgbClr val="D6EAF6"/>
    <a:srgbClr val="CC0000"/>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25" autoAdjust="0"/>
    <p:restoredTop sz="95226"/>
  </p:normalViewPr>
  <p:slideViewPr>
    <p:cSldViewPr>
      <p:cViewPr>
        <p:scale>
          <a:sx n="98" d="100"/>
          <a:sy n="98" d="100"/>
        </p:scale>
        <p:origin x="1312" y="672"/>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_rels/data1.xml.rels><?xml version="1.0" encoding="UTF-8" standalone="yes"?>
<Relationships xmlns="http://schemas.openxmlformats.org/package/2006/relationships"><Relationship Id="rId1" Type="http://schemas.openxmlformats.org/officeDocument/2006/relationships/image" Target="../media/image8.jpg"/></Relationships>
</file>

<file path=ppt/diagrams/_rels/drawing1.xml.rels><?xml version="1.0" encoding="UTF-8" standalone="yes"?>
<Relationships xmlns="http://schemas.openxmlformats.org/package/2006/relationships"><Relationship Id="rId1"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8A3FD5-6471-A542-AC07-FF6FC2529DCB}" type="doc">
      <dgm:prSet loTypeId="urn:microsoft.com/office/officeart/2005/8/layout/radial2" loCatId="" qsTypeId="urn:microsoft.com/office/officeart/2005/8/quickstyle/simple4" qsCatId="simple" csTypeId="urn:microsoft.com/office/officeart/2005/8/colors/accent2_5" csCatId="accent2" phldr="1"/>
      <dgm:spPr/>
      <dgm:t>
        <a:bodyPr/>
        <a:lstStyle/>
        <a:p>
          <a:endParaRPr lang="en-US"/>
        </a:p>
      </dgm:t>
    </dgm:pt>
    <dgm:pt modelId="{274E35F6-2700-424D-9438-A2E9951EB23C}">
      <dgm:prSet phldrT="[Text]" custT="1"/>
      <dgm:spPr/>
      <dgm:t>
        <a:bodyPr/>
        <a:lstStyle/>
        <a:p>
          <a:r>
            <a:rPr lang="en-US" sz="1600" dirty="0" smtClean="0"/>
            <a:t>Physiological </a:t>
          </a:r>
          <a:endParaRPr lang="en-US" sz="1600" dirty="0"/>
        </a:p>
      </dgm:t>
    </dgm:pt>
    <dgm:pt modelId="{0E70C59F-7539-1345-A941-19FAD65BC7BB}" type="parTrans" cxnId="{CF4246E4-C028-D449-8492-B5F75EAE3911}">
      <dgm:prSet/>
      <dgm:spPr/>
      <dgm:t>
        <a:bodyPr/>
        <a:lstStyle/>
        <a:p>
          <a:endParaRPr lang="en-US"/>
        </a:p>
      </dgm:t>
    </dgm:pt>
    <dgm:pt modelId="{D7334195-1894-634B-BA72-B118E30FA93A}" type="sibTrans" cxnId="{CF4246E4-C028-D449-8492-B5F75EAE3911}">
      <dgm:prSet/>
      <dgm:spPr/>
      <dgm:t>
        <a:bodyPr/>
        <a:lstStyle/>
        <a:p>
          <a:endParaRPr lang="en-US"/>
        </a:p>
      </dgm:t>
    </dgm:pt>
    <dgm:pt modelId="{351340BD-3D01-B243-9EBE-EAB62086BF43}">
      <dgm:prSet phldrT="[Text]" custT="1"/>
      <dgm:spPr/>
      <dgm:t>
        <a:bodyPr/>
        <a:lstStyle/>
        <a:p>
          <a:r>
            <a:rPr lang="en-US" sz="1800" dirty="0" smtClean="0"/>
            <a:t>Pathological</a:t>
          </a:r>
          <a:endParaRPr lang="en-US" sz="1800" dirty="0"/>
        </a:p>
      </dgm:t>
    </dgm:pt>
    <dgm:pt modelId="{F3C4646B-BF05-AC4D-B3EB-8E7946D86DA3}" type="parTrans" cxnId="{40423602-1C4C-4D47-99FC-C154536CBD46}">
      <dgm:prSet/>
      <dgm:spPr/>
      <dgm:t>
        <a:bodyPr/>
        <a:lstStyle/>
        <a:p>
          <a:endParaRPr lang="en-US"/>
        </a:p>
      </dgm:t>
    </dgm:pt>
    <dgm:pt modelId="{E4B040F8-4CA1-B645-A82D-D74D98AAADCB}" type="sibTrans" cxnId="{40423602-1C4C-4D47-99FC-C154536CBD46}">
      <dgm:prSet/>
      <dgm:spPr/>
      <dgm:t>
        <a:bodyPr/>
        <a:lstStyle/>
        <a:p>
          <a:endParaRPr lang="en-US"/>
        </a:p>
      </dgm:t>
    </dgm:pt>
    <dgm:pt modelId="{CC0BBBD1-C046-7E46-AD2B-389625EEB057}">
      <dgm:prSet phldrT="[Text]" custT="1"/>
      <dgm:spPr/>
      <dgm:t>
        <a:bodyPr/>
        <a:lstStyle/>
        <a:p>
          <a:endParaRPr lang="en-US" sz="1600" dirty="0"/>
        </a:p>
      </dgm:t>
    </dgm:pt>
    <dgm:pt modelId="{C60878B8-8541-5548-BADC-44CB9212C73D}" type="parTrans" cxnId="{F6139FA1-3E5F-F944-9788-4048DDA5750A}">
      <dgm:prSet/>
      <dgm:spPr/>
      <dgm:t>
        <a:bodyPr/>
        <a:lstStyle/>
        <a:p>
          <a:endParaRPr lang="en-US"/>
        </a:p>
      </dgm:t>
    </dgm:pt>
    <dgm:pt modelId="{1927AA30-5FAC-554D-B0DD-9D31E4369E23}" type="sibTrans" cxnId="{F6139FA1-3E5F-F944-9788-4048DDA5750A}">
      <dgm:prSet/>
      <dgm:spPr/>
      <dgm:t>
        <a:bodyPr/>
        <a:lstStyle/>
        <a:p>
          <a:endParaRPr lang="en-US"/>
        </a:p>
      </dgm:t>
    </dgm:pt>
    <dgm:pt modelId="{0D5CFFAE-71DA-7146-98B6-0B558F688B1F}">
      <dgm:prSet/>
      <dgm:spPr/>
      <dgm:t>
        <a:bodyPr/>
        <a:lstStyle/>
        <a:p>
          <a:r>
            <a:rPr lang="en-US" dirty="0" smtClean="0"/>
            <a:t>Innocent murmurs: common in children and young adults.</a:t>
          </a:r>
          <a:endParaRPr lang="en-US" dirty="0"/>
        </a:p>
      </dgm:t>
    </dgm:pt>
    <dgm:pt modelId="{59884778-FA60-274F-B439-8A81063BE434}" type="parTrans" cxnId="{99DB52CF-BAF2-0B4D-ACFA-36C6A4BF165E}">
      <dgm:prSet/>
      <dgm:spPr/>
      <dgm:t>
        <a:bodyPr/>
        <a:lstStyle/>
        <a:p>
          <a:endParaRPr lang="en-US"/>
        </a:p>
      </dgm:t>
    </dgm:pt>
    <dgm:pt modelId="{6A133C80-E26F-4A4F-B35A-25B22EEA1A55}" type="sibTrans" cxnId="{99DB52CF-BAF2-0B4D-ACFA-36C6A4BF165E}">
      <dgm:prSet/>
      <dgm:spPr/>
      <dgm:t>
        <a:bodyPr/>
        <a:lstStyle/>
        <a:p>
          <a:endParaRPr lang="en-US"/>
        </a:p>
      </dgm:t>
    </dgm:pt>
    <dgm:pt modelId="{DEA06AA2-50AE-E049-BFC9-AB351BD84B0E}" type="pres">
      <dgm:prSet presAssocID="{098A3FD5-6471-A542-AC07-FF6FC2529DCB}" presName="composite" presStyleCnt="0">
        <dgm:presLayoutVars>
          <dgm:chMax val="5"/>
          <dgm:dir/>
          <dgm:animLvl val="ctr"/>
          <dgm:resizeHandles val="exact"/>
        </dgm:presLayoutVars>
      </dgm:prSet>
      <dgm:spPr/>
      <dgm:t>
        <a:bodyPr/>
        <a:lstStyle/>
        <a:p>
          <a:endParaRPr lang="en-US"/>
        </a:p>
      </dgm:t>
    </dgm:pt>
    <dgm:pt modelId="{2C1B8D2C-E2A8-F346-AE85-92A7B9927C97}" type="pres">
      <dgm:prSet presAssocID="{098A3FD5-6471-A542-AC07-FF6FC2529DCB}" presName="cycle" presStyleCnt="0"/>
      <dgm:spPr/>
    </dgm:pt>
    <dgm:pt modelId="{222041B4-9D8B-A344-A8D1-95862A03EB97}" type="pres">
      <dgm:prSet presAssocID="{098A3FD5-6471-A542-AC07-FF6FC2529DCB}" presName="centerShape" presStyleCnt="0"/>
      <dgm:spPr/>
    </dgm:pt>
    <dgm:pt modelId="{22F5EA92-3FD4-994F-8846-1F8A2123C2A2}" type="pres">
      <dgm:prSet presAssocID="{098A3FD5-6471-A542-AC07-FF6FC2529DCB}" presName="connSite" presStyleLbl="node1" presStyleIdx="0" presStyleCnt="4"/>
      <dgm:spPr/>
    </dgm:pt>
    <dgm:pt modelId="{2D9DE4DA-BE55-EF4E-A8D8-2F1540B9CA07}" type="pres">
      <dgm:prSet presAssocID="{098A3FD5-6471-A542-AC07-FF6FC2529DCB}" presName="visible"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t>
        <a:bodyPr/>
        <a:lstStyle/>
        <a:p>
          <a:endParaRPr lang="en-US"/>
        </a:p>
      </dgm:t>
    </dgm:pt>
    <dgm:pt modelId="{B5A72A5A-A545-1E44-A845-80D077E27721}" type="pres">
      <dgm:prSet presAssocID="{0E70C59F-7539-1345-A941-19FAD65BC7BB}" presName="Name25" presStyleLbl="parChTrans1D1" presStyleIdx="0" presStyleCnt="3"/>
      <dgm:spPr/>
      <dgm:t>
        <a:bodyPr/>
        <a:lstStyle/>
        <a:p>
          <a:endParaRPr lang="en-US"/>
        </a:p>
      </dgm:t>
    </dgm:pt>
    <dgm:pt modelId="{D2BE6765-6006-5B4F-9B67-50E552537D75}" type="pres">
      <dgm:prSet presAssocID="{274E35F6-2700-424D-9438-A2E9951EB23C}" presName="node" presStyleCnt="0"/>
      <dgm:spPr/>
    </dgm:pt>
    <dgm:pt modelId="{49544A07-4A40-C04E-88E7-D255A248647A}" type="pres">
      <dgm:prSet presAssocID="{274E35F6-2700-424D-9438-A2E9951EB23C}" presName="parentNode" presStyleLbl="node1" presStyleIdx="1" presStyleCnt="4" custScaleX="137252">
        <dgm:presLayoutVars>
          <dgm:chMax val="1"/>
          <dgm:bulletEnabled val="1"/>
        </dgm:presLayoutVars>
      </dgm:prSet>
      <dgm:spPr/>
      <dgm:t>
        <a:bodyPr/>
        <a:lstStyle/>
        <a:p>
          <a:endParaRPr lang="en-US"/>
        </a:p>
      </dgm:t>
    </dgm:pt>
    <dgm:pt modelId="{A1D6DABD-99F3-124F-8908-84041966EA47}" type="pres">
      <dgm:prSet presAssocID="{274E35F6-2700-424D-9438-A2E9951EB23C}" presName="childNode" presStyleLbl="revTx" presStyleIdx="0" presStyleCnt="1">
        <dgm:presLayoutVars>
          <dgm:bulletEnabled val="1"/>
        </dgm:presLayoutVars>
      </dgm:prSet>
      <dgm:spPr/>
      <dgm:t>
        <a:bodyPr/>
        <a:lstStyle/>
        <a:p>
          <a:endParaRPr lang="en-US"/>
        </a:p>
      </dgm:t>
    </dgm:pt>
    <dgm:pt modelId="{0C2EDE96-6721-7E46-BC66-6064D7523E7D}" type="pres">
      <dgm:prSet presAssocID="{59884778-FA60-274F-B439-8A81063BE434}" presName="Name25" presStyleLbl="parChTrans1D1" presStyleIdx="1" presStyleCnt="3"/>
      <dgm:spPr/>
      <dgm:t>
        <a:bodyPr/>
        <a:lstStyle/>
        <a:p>
          <a:endParaRPr lang="en-US"/>
        </a:p>
      </dgm:t>
    </dgm:pt>
    <dgm:pt modelId="{32182D7D-66CE-BA4C-8BD6-B451770BDB1E}" type="pres">
      <dgm:prSet presAssocID="{0D5CFFAE-71DA-7146-98B6-0B558F688B1F}" presName="node" presStyleCnt="0"/>
      <dgm:spPr/>
    </dgm:pt>
    <dgm:pt modelId="{DD367146-AF7C-FA40-A028-313F23206756}" type="pres">
      <dgm:prSet presAssocID="{0D5CFFAE-71DA-7146-98B6-0B558F688B1F}" presName="parentNode" presStyleLbl="node1" presStyleIdx="2" presStyleCnt="4" custScaleX="137252">
        <dgm:presLayoutVars>
          <dgm:chMax val="1"/>
          <dgm:bulletEnabled val="1"/>
        </dgm:presLayoutVars>
      </dgm:prSet>
      <dgm:spPr/>
      <dgm:t>
        <a:bodyPr/>
        <a:lstStyle/>
        <a:p>
          <a:endParaRPr lang="en-US"/>
        </a:p>
      </dgm:t>
    </dgm:pt>
    <dgm:pt modelId="{5BCD0D8E-AA99-D54B-8F90-5A1E9D305A9B}" type="pres">
      <dgm:prSet presAssocID="{0D5CFFAE-71DA-7146-98B6-0B558F688B1F}" presName="childNode" presStyleLbl="revTx" presStyleIdx="0" presStyleCnt="1">
        <dgm:presLayoutVars>
          <dgm:bulletEnabled val="1"/>
        </dgm:presLayoutVars>
      </dgm:prSet>
      <dgm:spPr/>
    </dgm:pt>
    <dgm:pt modelId="{9BE3C956-FFE9-9D4B-AEBA-EF78F43C162A}" type="pres">
      <dgm:prSet presAssocID="{F3C4646B-BF05-AC4D-B3EB-8E7946D86DA3}" presName="Name25" presStyleLbl="parChTrans1D1" presStyleIdx="2" presStyleCnt="3"/>
      <dgm:spPr/>
      <dgm:t>
        <a:bodyPr/>
        <a:lstStyle/>
        <a:p>
          <a:endParaRPr lang="en-US"/>
        </a:p>
      </dgm:t>
    </dgm:pt>
    <dgm:pt modelId="{2C7E29EF-4F42-F34F-9A8C-C8843F1812F4}" type="pres">
      <dgm:prSet presAssocID="{351340BD-3D01-B243-9EBE-EAB62086BF43}" presName="node" presStyleCnt="0"/>
      <dgm:spPr/>
    </dgm:pt>
    <dgm:pt modelId="{13E08E1A-1F7D-D54F-B4AD-C16E1FDA6A94}" type="pres">
      <dgm:prSet presAssocID="{351340BD-3D01-B243-9EBE-EAB62086BF43}" presName="parentNode" presStyleLbl="node1" presStyleIdx="3" presStyleCnt="4" custScaleX="136890" custScaleY="95468" custLinFactNeighborX="11494" custLinFactNeighborY="-9455">
        <dgm:presLayoutVars>
          <dgm:chMax val="1"/>
          <dgm:bulletEnabled val="1"/>
        </dgm:presLayoutVars>
      </dgm:prSet>
      <dgm:spPr/>
      <dgm:t>
        <a:bodyPr/>
        <a:lstStyle/>
        <a:p>
          <a:endParaRPr lang="en-US"/>
        </a:p>
      </dgm:t>
    </dgm:pt>
    <dgm:pt modelId="{49D0DFAE-B10A-764B-82CB-585D15308073}" type="pres">
      <dgm:prSet presAssocID="{351340BD-3D01-B243-9EBE-EAB62086BF43}" presName="childNode" presStyleLbl="revTx" presStyleIdx="0" presStyleCnt="1">
        <dgm:presLayoutVars>
          <dgm:bulletEnabled val="1"/>
        </dgm:presLayoutVars>
      </dgm:prSet>
      <dgm:spPr/>
      <dgm:t>
        <a:bodyPr/>
        <a:lstStyle/>
        <a:p>
          <a:endParaRPr lang="en-US"/>
        </a:p>
      </dgm:t>
    </dgm:pt>
  </dgm:ptLst>
  <dgm:cxnLst>
    <dgm:cxn modelId="{CF4246E4-C028-D449-8492-B5F75EAE3911}" srcId="{098A3FD5-6471-A542-AC07-FF6FC2529DCB}" destId="{274E35F6-2700-424D-9438-A2E9951EB23C}" srcOrd="0" destOrd="0" parTransId="{0E70C59F-7539-1345-A941-19FAD65BC7BB}" sibTransId="{D7334195-1894-634B-BA72-B118E30FA93A}"/>
    <dgm:cxn modelId="{99DB52CF-BAF2-0B4D-ACFA-36C6A4BF165E}" srcId="{098A3FD5-6471-A542-AC07-FF6FC2529DCB}" destId="{0D5CFFAE-71DA-7146-98B6-0B558F688B1F}" srcOrd="1" destOrd="0" parTransId="{59884778-FA60-274F-B439-8A81063BE434}" sibTransId="{6A133C80-E26F-4A4F-B35A-25B22EEA1A55}"/>
    <dgm:cxn modelId="{7377A50A-BD02-C046-9CF1-5A15FADA83D7}" type="presOf" srcId="{F3C4646B-BF05-AC4D-B3EB-8E7946D86DA3}" destId="{9BE3C956-FFE9-9D4B-AEBA-EF78F43C162A}" srcOrd="0" destOrd="0" presId="urn:microsoft.com/office/officeart/2005/8/layout/radial2"/>
    <dgm:cxn modelId="{1DF9ACD0-A0F3-D14C-B8E2-915FB6648127}" type="presOf" srcId="{0E70C59F-7539-1345-A941-19FAD65BC7BB}" destId="{B5A72A5A-A545-1E44-A845-80D077E27721}" srcOrd="0" destOrd="0" presId="urn:microsoft.com/office/officeart/2005/8/layout/radial2"/>
    <dgm:cxn modelId="{F6139FA1-3E5F-F944-9788-4048DDA5750A}" srcId="{351340BD-3D01-B243-9EBE-EAB62086BF43}" destId="{CC0BBBD1-C046-7E46-AD2B-389625EEB057}" srcOrd="0" destOrd="0" parTransId="{C60878B8-8541-5548-BADC-44CB9212C73D}" sibTransId="{1927AA30-5FAC-554D-B0DD-9D31E4369E23}"/>
    <dgm:cxn modelId="{40423602-1C4C-4D47-99FC-C154536CBD46}" srcId="{098A3FD5-6471-A542-AC07-FF6FC2529DCB}" destId="{351340BD-3D01-B243-9EBE-EAB62086BF43}" srcOrd="2" destOrd="0" parTransId="{F3C4646B-BF05-AC4D-B3EB-8E7946D86DA3}" sibTransId="{E4B040F8-4CA1-B645-A82D-D74D98AAADCB}"/>
    <dgm:cxn modelId="{9B224C7E-3A91-0D44-B077-22870F2251F3}" type="presOf" srcId="{CC0BBBD1-C046-7E46-AD2B-389625EEB057}" destId="{49D0DFAE-B10A-764B-82CB-585D15308073}" srcOrd="0" destOrd="0" presId="urn:microsoft.com/office/officeart/2005/8/layout/radial2"/>
    <dgm:cxn modelId="{5D984D1E-07FB-F745-866D-EA8A40C20E1B}" type="presOf" srcId="{098A3FD5-6471-A542-AC07-FF6FC2529DCB}" destId="{DEA06AA2-50AE-E049-BFC9-AB351BD84B0E}" srcOrd="0" destOrd="0" presId="urn:microsoft.com/office/officeart/2005/8/layout/radial2"/>
    <dgm:cxn modelId="{6B540E4C-0B59-B744-9F20-EDBF33870EDA}" type="presOf" srcId="{274E35F6-2700-424D-9438-A2E9951EB23C}" destId="{49544A07-4A40-C04E-88E7-D255A248647A}" srcOrd="0" destOrd="0" presId="urn:microsoft.com/office/officeart/2005/8/layout/radial2"/>
    <dgm:cxn modelId="{33AA4151-FF52-F44B-8337-C6A472DEB4BD}" type="presOf" srcId="{351340BD-3D01-B243-9EBE-EAB62086BF43}" destId="{13E08E1A-1F7D-D54F-B4AD-C16E1FDA6A94}" srcOrd="0" destOrd="0" presId="urn:microsoft.com/office/officeart/2005/8/layout/radial2"/>
    <dgm:cxn modelId="{76C775FB-4125-EB44-BC98-D55F5EAC16AE}" type="presOf" srcId="{0D5CFFAE-71DA-7146-98B6-0B558F688B1F}" destId="{DD367146-AF7C-FA40-A028-313F23206756}" srcOrd="0" destOrd="0" presId="urn:microsoft.com/office/officeart/2005/8/layout/radial2"/>
    <dgm:cxn modelId="{C7A69F82-E95F-744F-A8F7-B2392E749EEA}" type="presOf" srcId="{59884778-FA60-274F-B439-8A81063BE434}" destId="{0C2EDE96-6721-7E46-BC66-6064D7523E7D}" srcOrd="0" destOrd="0" presId="urn:microsoft.com/office/officeart/2005/8/layout/radial2"/>
    <dgm:cxn modelId="{55E3CC0F-31DB-A145-BF3C-218908E7F7A9}" type="presParOf" srcId="{DEA06AA2-50AE-E049-BFC9-AB351BD84B0E}" destId="{2C1B8D2C-E2A8-F346-AE85-92A7B9927C97}" srcOrd="0" destOrd="0" presId="urn:microsoft.com/office/officeart/2005/8/layout/radial2"/>
    <dgm:cxn modelId="{09D126F0-6617-F44B-BDEF-74682D7E4AC9}" type="presParOf" srcId="{2C1B8D2C-E2A8-F346-AE85-92A7B9927C97}" destId="{222041B4-9D8B-A344-A8D1-95862A03EB97}" srcOrd="0" destOrd="0" presId="urn:microsoft.com/office/officeart/2005/8/layout/radial2"/>
    <dgm:cxn modelId="{B2EAA3C1-7A5C-BB47-BAF9-545FAE158948}" type="presParOf" srcId="{222041B4-9D8B-A344-A8D1-95862A03EB97}" destId="{22F5EA92-3FD4-994F-8846-1F8A2123C2A2}" srcOrd="0" destOrd="0" presId="urn:microsoft.com/office/officeart/2005/8/layout/radial2"/>
    <dgm:cxn modelId="{7512C13B-DEB6-B941-B141-C6F6F0FD72FD}" type="presParOf" srcId="{222041B4-9D8B-A344-A8D1-95862A03EB97}" destId="{2D9DE4DA-BE55-EF4E-A8D8-2F1540B9CA07}" srcOrd="1" destOrd="0" presId="urn:microsoft.com/office/officeart/2005/8/layout/radial2"/>
    <dgm:cxn modelId="{BA86A22F-CE6B-224B-93D8-63EB7C37BD58}" type="presParOf" srcId="{2C1B8D2C-E2A8-F346-AE85-92A7B9927C97}" destId="{B5A72A5A-A545-1E44-A845-80D077E27721}" srcOrd="1" destOrd="0" presId="urn:microsoft.com/office/officeart/2005/8/layout/radial2"/>
    <dgm:cxn modelId="{4E8ACDF4-71A9-1E48-BFE1-56898D9AAB25}" type="presParOf" srcId="{2C1B8D2C-E2A8-F346-AE85-92A7B9927C97}" destId="{D2BE6765-6006-5B4F-9B67-50E552537D75}" srcOrd="2" destOrd="0" presId="urn:microsoft.com/office/officeart/2005/8/layout/radial2"/>
    <dgm:cxn modelId="{02F634DC-3E76-A444-9916-21555DAF104F}" type="presParOf" srcId="{D2BE6765-6006-5B4F-9B67-50E552537D75}" destId="{49544A07-4A40-C04E-88E7-D255A248647A}" srcOrd="0" destOrd="0" presId="urn:microsoft.com/office/officeart/2005/8/layout/radial2"/>
    <dgm:cxn modelId="{E3457532-72A3-1A4B-BA9E-6515F2804CB4}" type="presParOf" srcId="{D2BE6765-6006-5B4F-9B67-50E552537D75}" destId="{A1D6DABD-99F3-124F-8908-84041966EA47}" srcOrd="1" destOrd="0" presId="urn:microsoft.com/office/officeart/2005/8/layout/radial2"/>
    <dgm:cxn modelId="{A5250B03-685A-4849-81E2-828DF5BFAF35}" type="presParOf" srcId="{2C1B8D2C-E2A8-F346-AE85-92A7B9927C97}" destId="{0C2EDE96-6721-7E46-BC66-6064D7523E7D}" srcOrd="3" destOrd="0" presId="urn:microsoft.com/office/officeart/2005/8/layout/radial2"/>
    <dgm:cxn modelId="{B3C965EC-6E9D-0744-A4B3-B3DC702836E7}" type="presParOf" srcId="{2C1B8D2C-E2A8-F346-AE85-92A7B9927C97}" destId="{32182D7D-66CE-BA4C-8BD6-B451770BDB1E}" srcOrd="4" destOrd="0" presId="urn:microsoft.com/office/officeart/2005/8/layout/radial2"/>
    <dgm:cxn modelId="{E8DC73DD-7F34-584E-ADDE-846E337E8DAB}" type="presParOf" srcId="{32182D7D-66CE-BA4C-8BD6-B451770BDB1E}" destId="{DD367146-AF7C-FA40-A028-313F23206756}" srcOrd="0" destOrd="0" presId="urn:microsoft.com/office/officeart/2005/8/layout/radial2"/>
    <dgm:cxn modelId="{3EC9AB9C-1271-F04B-8366-CFB225508666}" type="presParOf" srcId="{32182D7D-66CE-BA4C-8BD6-B451770BDB1E}" destId="{5BCD0D8E-AA99-D54B-8F90-5A1E9D305A9B}" srcOrd="1" destOrd="0" presId="urn:microsoft.com/office/officeart/2005/8/layout/radial2"/>
    <dgm:cxn modelId="{CE2BF9E1-E6F2-BD4F-B20C-F53DEE1FE518}" type="presParOf" srcId="{2C1B8D2C-E2A8-F346-AE85-92A7B9927C97}" destId="{9BE3C956-FFE9-9D4B-AEBA-EF78F43C162A}" srcOrd="5" destOrd="0" presId="urn:microsoft.com/office/officeart/2005/8/layout/radial2"/>
    <dgm:cxn modelId="{EAF5F004-35B4-4648-989C-9020AAD388C7}" type="presParOf" srcId="{2C1B8D2C-E2A8-F346-AE85-92A7B9927C97}" destId="{2C7E29EF-4F42-F34F-9A8C-C8843F1812F4}" srcOrd="6" destOrd="0" presId="urn:microsoft.com/office/officeart/2005/8/layout/radial2"/>
    <dgm:cxn modelId="{BD28BCF3-372B-8F46-BADE-E7BFFD28E4C1}" type="presParOf" srcId="{2C7E29EF-4F42-F34F-9A8C-C8843F1812F4}" destId="{13E08E1A-1F7D-D54F-B4AD-C16E1FDA6A94}" srcOrd="0" destOrd="0" presId="urn:microsoft.com/office/officeart/2005/8/layout/radial2"/>
    <dgm:cxn modelId="{63AE119D-965A-6B43-873B-087E3251A1FC}" type="presParOf" srcId="{2C7E29EF-4F42-F34F-9A8C-C8843F1812F4}" destId="{49D0DFAE-B10A-764B-82CB-585D15308073}"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557057-8A9C-A94A-848E-F7F0A8079C22}" type="doc">
      <dgm:prSet loTypeId="urn:microsoft.com/office/officeart/2005/8/layout/lProcess3" loCatId="" qsTypeId="urn:microsoft.com/office/officeart/2005/8/quickstyle/simple4" qsCatId="simple" csTypeId="urn:microsoft.com/office/officeart/2005/8/colors/accent2_2" csCatId="accent2" phldr="1"/>
      <dgm:spPr/>
      <dgm:t>
        <a:bodyPr/>
        <a:lstStyle/>
        <a:p>
          <a:endParaRPr lang="en-US"/>
        </a:p>
      </dgm:t>
    </dgm:pt>
    <dgm:pt modelId="{FB410B4E-90CF-D344-B32C-639803F0C569}">
      <dgm:prSet phldrT="[Text]"/>
      <dgm:spPr/>
      <dgm:t>
        <a:bodyPr/>
        <a:lstStyle/>
        <a:p>
          <a:r>
            <a:rPr lang="en-US" dirty="0" smtClean="0"/>
            <a:t>Aortic Stenosis</a:t>
          </a:r>
          <a:endParaRPr lang="en-US" dirty="0"/>
        </a:p>
      </dgm:t>
    </dgm:pt>
    <dgm:pt modelId="{BBDB5EB1-454D-EA44-A9E3-CAE50D864E3A}" type="parTrans" cxnId="{D9946B4D-7C99-EF47-828B-B7291E07325E}">
      <dgm:prSet/>
      <dgm:spPr/>
      <dgm:t>
        <a:bodyPr/>
        <a:lstStyle/>
        <a:p>
          <a:endParaRPr lang="en-US"/>
        </a:p>
      </dgm:t>
    </dgm:pt>
    <dgm:pt modelId="{A4786CBC-114B-1249-892F-4D7E23C37BEF}" type="sibTrans" cxnId="{D9946B4D-7C99-EF47-828B-B7291E07325E}">
      <dgm:prSet/>
      <dgm:spPr/>
      <dgm:t>
        <a:bodyPr/>
        <a:lstStyle/>
        <a:p>
          <a:endParaRPr lang="en-US"/>
        </a:p>
      </dgm:t>
    </dgm:pt>
    <dgm:pt modelId="{232E4931-EE75-D349-A68E-05C59560EB28}">
      <dgm:prSet phldrT="[Text]"/>
      <dgm:spPr/>
      <dgm:t>
        <a:bodyPr/>
        <a:lstStyle/>
        <a:p>
          <a:r>
            <a:rPr lang="en-US" dirty="0" smtClean="0"/>
            <a:t>ejection murmur</a:t>
          </a:r>
          <a:endParaRPr lang="en-US" dirty="0"/>
        </a:p>
      </dgm:t>
    </dgm:pt>
    <dgm:pt modelId="{4D11E5E2-C67A-D743-9DEA-7F788A7CC53C}" type="parTrans" cxnId="{FF5A5908-2E91-9F4C-9ABF-A693C4E3419D}">
      <dgm:prSet/>
      <dgm:spPr/>
      <dgm:t>
        <a:bodyPr/>
        <a:lstStyle/>
        <a:p>
          <a:endParaRPr lang="en-US"/>
        </a:p>
      </dgm:t>
    </dgm:pt>
    <dgm:pt modelId="{389BBA29-5AF0-7D44-B08A-96D332AE29A9}" type="sibTrans" cxnId="{FF5A5908-2E91-9F4C-9ABF-A693C4E3419D}">
      <dgm:prSet/>
      <dgm:spPr/>
      <dgm:t>
        <a:bodyPr/>
        <a:lstStyle/>
        <a:p>
          <a:endParaRPr lang="en-US"/>
        </a:p>
      </dgm:t>
    </dgm:pt>
    <dgm:pt modelId="{9775DB2C-10A1-8649-A4B6-9225F9E2EA9F}">
      <dgm:prSet phldrT="[Text]"/>
      <dgm:spPr/>
      <dgm:t>
        <a:bodyPr/>
        <a:lstStyle/>
        <a:p>
          <a:r>
            <a:rPr lang="en-US" dirty="0" smtClean="0"/>
            <a:t>Pulmonary Stenosis</a:t>
          </a:r>
          <a:endParaRPr lang="en-US" dirty="0"/>
        </a:p>
      </dgm:t>
    </dgm:pt>
    <dgm:pt modelId="{C64F50A0-10AA-2E45-AA68-6EAF46DF592A}" type="parTrans" cxnId="{0A524EA9-0999-AC42-BE16-7AD5C138EC59}">
      <dgm:prSet/>
      <dgm:spPr/>
      <dgm:t>
        <a:bodyPr/>
        <a:lstStyle/>
        <a:p>
          <a:endParaRPr lang="en-US"/>
        </a:p>
      </dgm:t>
    </dgm:pt>
    <dgm:pt modelId="{34FF9688-6B24-E349-8AB7-ECA879877D8A}" type="sibTrans" cxnId="{0A524EA9-0999-AC42-BE16-7AD5C138EC59}">
      <dgm:prSet/>
      <dgm:spPr/>
      <dgm:t>
        <a:bodyPr/>
        <a:lstStyle/>
        <a:p>
          <a:endParaRPr lang="en-US"/>
        </a:p>
      </dgm:t>
    </dgm:pt>
    <dgm:pt modelId="{58A322BB-90BA-A646-8DDC-B96E29C7A44E}">
      <dgm:prSet phldrT="[Text]"/>
      <dgm:spPr/>
      <dgm:t>
        <a:bodyPr/>
        <a:lstStyle/>
        <a:p>
          <a:r>
            <a:rPr lang="en-US" dirty="0" smtClean="0"/>
            <a:t>ejection murmur</a:t>
          </a:r>
          <a:endParaRPr lang="en-US" dirty="0"/>
        </a:p>
      </dgm:t>
    </dgm:pt>
    <dgm:pt modelId="{4E9CF95D-31A5-2945-A25D-6549CB097E0B}" type="parTrans" cxnId="{D9227006-80DB-D24E-9E38-EE6589920611}">
      <dgm:prSet/>
      <dgm:spPr/>
      <dgm:t>
        <a:bodyPr/>
        <a:lstStyle/>
        <a:p>
          <a:endParaRPr lang="en-US"/>
        </a:p>
      </dgm:t>
    </dgm:pt>
    <dgm:pt modelId="{4AA76245-0AC7-B441-B187-111DF7F0DCC6}" type="sibTrans" cxnId="{D9227006-80DB-D24E-9E38-EE6589920611}">
      <dgm:prSet/>
      <dgm:spPr/>
      <dgm:t>
        <a:bodyPr/>
        <a:lstStyle/>
        <a:p>
          <a:endParaRPr lang="en-US"/>
        </a:p>
      </dgm:t>
    </dgm:pt>
    <dgm:pt modelId="{D75165A7-C60A-0F4A-892C-775ECAF90C69}">
      <dgm:prSet phldrT="[Text]"/>
      <dgm:spPr/>
      <dgm:t>
        <a:bodyPr/>
        <a:lstStyle/>
        <a:p>
          <a:r>
            <a:rPr lang="en-US" dirty="0" smtClean="0"/>
            <a:t>Splitting of  </a:t>
          </a:r>
          <a:r>
            <a:rPr lang="en-US" dirty="0" smtClean="0"/>
            <a:t>S2</a:t>
          </a:r>
          <a:endParaRPr lang="en-US" dirty="0"/>
        </a:p>
      </dgm:t>
    </dgm:pt>
    <dgm:pt modelId="{1E8011D5-1833-7241-8E5B-69F3ECA769A0}" type="parTrans" cxnId="{3D174870-9D8D-8F43-AD49-BE0869FBEFDF}">
      <dgm:prSet/>
      <dgm:spPr/>
      <dgm:t>
        <a:bodyPr/>
        <a:lstStyle/>
        <a:p>
          <a:endParaRPr lang="en-US"/>
        </a:p>
      </dgm:t>
    </dgm:pt>
    <dgm:pt modelId="{3F0A4CBC-4822-8A41-ADEF-3D259601EB39}" type="sibTrans" cxnId="{3D174870-9D8D-8F43-AD49-BE0869FBEFDF}">
      <dgm:prSet/>
      <dgm:spPr/>
      <dgm:t>
        <a:bodyPr/>
        <a:lstStyle/>
        <a:p>
          <a:endParaRPr lang="en-US"/>
        </a:p>
      </dgm:t>
    </dgm:pt>
    <dgm:pt modelId="{0C94C0B3-2FFC-AE4F-9C6F-722632A71C53}">
      <dgm:prSet phldrT="[Text]"/>
      <dgm:spPr/>
      <dgm:t>
        <a:bodyPr/>
        <a:lstStyle/>
        <a:p>
          <a:r>
            <a:rPr lang="en-US" dirty="0" smtClean="0"/>
            <a:t>Mitral/tricuspid</a:t>
          </a:r>
        </a:p>
        <a:p>
          <a:r>
            <a:rPr lang="en-US" dirty="0" smtClean="0"/>
            <a:t>regurgitation</a:t>
          </a:r>
          <a:endParaRPr lang="en-US" dirty="0"/>
        </a:p>
      </dgm:t>
    </dgm:pt>
    <dgm:pt modelId="{829AEC12-DCEC-0A4D-94F9-FE528D64D9E0}" type="parTrans" cxnId="{EFA8C40A-490C-AB49-ABC2-D1D85B424017}">
      <dgm:prSet/>
      <dgm:spPr/>
      <dgm:t>
        <a:bodyPr/>
        <a:lstStyle/>
        <a:p>
          <a:endParaRPr lang="en-US"/>
        </a:p>
      </dgm:t>
    </dgm:pt>
    <dgm:pt modelId="{29420FF1-74E0-0044-AD49-1777CD50F36F}" type="sibTrans" cxnId="{EFA8C40A-490C-AB49-ABC2-D1D85B424017}">
      <dgm:prSet/>
      <dgm:spPr/>
      <dgm:t>
        <a:bodyPr/>
        <a:lstStyle/>
        <a:p>
          <a:endParaRPr lang="en-US"/>
        </a:p>
      </dgm:t>
    </dgm:pt>
    <dgm:pt modelId="{1C8B8829-0856-964D-9878-F5212DE066CC}">
      <dgm:prSet phldrT="[Text]"/>
      <dgm:spPr/>
      <dgm:t>
        <a:bodyPr/>
        <a:lstStyle/>
        <a:p>
          <a:r>
            <a:rPr lang="en-US" dirty="0" smtClean="0"/>
            <a:t>Ventricular Septal Defect (VSD)</a:t>
          </a:r>
          <a:endParaRPr lang="en-US" dirty="0"/>
        </a:p>
      </dgm:t>
    </dgm:pt>
    <dgm:pt modelId="{56A1329A-3D1B-704F-8F58-85120375CF1B}" type="parTrans" cxnId="{5CE98804-4787-E143-8AF0-69C6D4F174CE}">
      <dgm:prSet/>
      <dgm:spPr/>
      <dgm:t>
        <a:bodyPr/>
        <a:lstStyle/>
        <a:p>
          <a:endParaRPr lang="en-US"/>
        </a:p>
      </dgm:t>
    </dgm:pt>
    <dgm:pt modelId="{2315228C-CD4D-E640-8646-4CE063B77B55}" type="sibTrans" cxnId="{5CE98804-4787-E143-8AF0-69C6D4F174CE}">
      <dgm:prSet/>
      <dgm:spPr/>
      <dgm:t>
        <a:bodyPr/>
        <a:lstStyle/>
        <a:p>
          <a:endParaRPr lang="en-US"/>
        </a:p>
      </dgm:t>
    </dgm:pt>
    <dgm:pt modelId="{8351F0CC-ACFB-994C-BF17-66C9B4501457}">
      <dgm:prSet phldrT="[Text]"/>
      <dgm:spPr/>
      <dgm:t>
        <a:bodyPr/>
        <a:lstStyle/>
        <a:p>
          <a:r>
            <a:rPr lang="en-US" dirty="0" smtClean="0"/>
            <a:t>holosystolic</a:t>
          </a:r>
          <a:endParaRPr lang="en-US" dirty="0"/>
        </a:p>
      </dgm:t>
    </dgm:pt>
    <dgm:pt modelId="{86A1959E-930F-714E-BC35-3B7D97C3069E}" type="parTrans" cxnId="{F2D92B11-A8A5-3246-A7E2-C29F47FA79FD}">
      <dgm:prSet/>
      <dgm:spPr/>
      <dgm:t>
        <a:bodyPr/>
        <a:lstStyle/>
        <a:p>
          <a:endParaRPr lang="en-US"/>
        </a:p>
      </dgm:t>
    </dgm:pt>
    <dgm:pt modelId="{C6BFD490-1B67-4A48-A2AB-B34CA7292674}" type="sibTrans" cxnId="{F2D92B11-A8A5-3246-A7E2-C29F47FA79FD}">
      <dgm:prSet/>
      <dgm:spPr/>
      <dgm:t>
        <a:bodyPr/>
        <a:lstStyle/>
        <a:p>
          <a:endParaRPr lang="en-US"/>
        </a:p>
      </dgm:t>
    </dgm:pt>
    <dgm:pt modelId="{F7CF38E0-BD1A-EA43-B7C0-F8557381B66C}">
      <dgm:prSet phldrT="[Text]"/>
      <dgm:spPr/>
      <dgm:t>
        <a:bodyPr/>
        <a:lstStyle/>
        <a:p>
          <a:r>
            <a:rPr lang="en-US" dirty="0" smtClean="0"/>
            <a:t>Mitral valve prolapse</a:t>
          </a:r>
          <a:endParaRPr lang="en-US" dirty="0"/>
        </a:p>
      </dgm:t>
    </dgm:pt>
    <dgm:pt modelId="{2AE619AB-AFAC-FF42-85CF-CB7E594492D6}" type="parTrans" cxnId="{5C697041-3FC3-8E40-8834-4D21B4E8BFED}">
      <dgm:prSet/>
      <dgm:spPr/>
      <dgm:t>
        <a:bodyPr/>
        <a:lstStyle/>
        <a:p>
          <a:endParaRPr lang="en-US"/>
        </a:p>
      </dgm:t>
    </dgm:pt>
    <dgm:pt modelId="{85453AFA-F78C-C44C-86AA-42D9804FE0F7}" type="sibTrans" cxnId="{5C697041-3FC3-8E40-8834-4D21B4E8BFED}">
      <dgm:prSet/>
      <dgm:spPr/>
      <dgm:t>
        <a:bodyPr/>
        <a:lstStyle/>
        <a:p>
          <a:endParaRPr lang="en-US"/>
        </a:p>
      </dgm:t>
    </dgm:pt>
    <dgm:pt modelId="{ECCAA077-878A-CA40-B34C-BC320814C08F}" type="pres">
      <dgm:prSet presAssocID="{C4557057-8A9C-A94A-848E-F7F0A8079C22}" presName="Name0" presStyleCnt="0">
        <dgm:presLayoutVars>
          <dgm:chPref val="3"/>
          <dgm:dir/>
          <dgm:animLvl val="lvl"/>
          <dgm:resizeHandles/>
        </dgm:presLayoutVars>
      </dgm:prSet>
      <dgm:spPr/>
      <dgm:t>
        <a:bodyPr/>
        <a:lstStyle/>
        <a:p>
          <a:endParaRPr lang="en-US"/>
        </a:p>
      </dgm:t>
    </dgm:pt>
    <dgm:pt modelId="{C85E3AB6-181A-E448-86AE-7A99C79592CA}" type="pres">
      <dgm:prSet presAssocID="{FB410B4E-90CF-D344-B32C-639803F0C569}" presName="horFlow" presStyleCnt="0"/>
      <dgm:spPr/>
    </dgm:pt>
    <dgm:pt modelId="{6474E48E-1B79-0749-B6D5-0D876F380E72}" type="pres">
      <dgm:prSet presAssocID="{FB410B4E-90CF-D344-B32C-639803F0C569}" presName="bigChev" presStyleLbl="node1" presStyleIdx="0" presStyleCnt="5"/>
      <dgm:spPr/>
      <dgm:t>
        <a:bodyPr/>
        <a:lstStyle/>
        <a:p>
          <a:endParaRPr lang="en-US"/>
        </a:p>
      </dgm:t>
    </dgm:pt>
    <dgm:pt modelId="{2D3F0180-2733-7145-9CE7-ED5983CD5C55}" type="pres">
      <dgm:prSet presAssocID="{4D11E5E2-C67A-D743-9DEA-7F788A7CC53C}" presName="parTrans" presStyleCnt="0"/>
      <dgm:spPr/>
    </dgm:pt>
    <dgm:pt modelId="{6FD33407-E254-7346-80EB-D71494397A5F}" type="pres">
      <dgm:prSet presAssocID="{232E4931-EE75-D349-A68E-05C59560EB28}" presName="node" presStyleLbl="alignAccFollowNode1" presStyleIdx="0" presStyleCnt="4" custLinFactNeighborX="11883">
        <dgm:presLayoutVars>
          <dgm:bulletEnabled val="1"/>
        </dgm:presLayoutVars>
      </dgm:prSet>
      <dgm:spPr/>
      <dgm:t>
        <a:bodyPr/>
        <a:lstStyle/>
        <a:p>
          <a:endParaRPr lang="en-US"/>
        </a:p>
      </dgm:t>
    </dgm:pt>
    <dgm:pt modelId="{E90053FA-C200-A445-B639-64A58866C2CA}" type="pres">
      <dgm:prSet presAssocID="{FB410B4E-90CF-D344-B32C-639803F0C569}" presName="vSp" presStyleCnt="0"/>
      <dgm:spPr/>
    </dgm:pt>
    <dgm:pt modelId="{06D6BF6D-E044-8341-AA03-977435B7624E}" type="pres">
      <dgm:prSet presAssocID="{9775DB2C-10A1-8649-A4B6-9225F9E2EA9F}" presName="horFlow" presStyleCnt="0"/>
      <dgm:spPr/>
    </dgm:pt>
    <dgm:pt modelId="{B2833EBD-75F8-824E-B380-ACA151979D95}" type="pres">
      <dgm:prSet presAssocID="{9775DB2C-10A1-8649-A4B6-9225F9E2EA9F}" presName="bigChev" presStyleLbl="node1" presStyleIdx="1" presStyleCnt="5"/>
      <dgm:spPr/>
      <dgm:t>
        <a:bodyPr/>
        <a:lstStyle/>
        <a:p>
          <a:endParaRPr lang="en-US"/>
        </a:p>
      </dgm:t>
    </dgm:pt>
    <dgm:pt modelId="{2D3ED76F-C49A-5249-A75A-19A1F155E650}" type="pres">
      <dgm:prSet presAssocID="{4E9CF95D-31A5-2945-A25D-6549CB097E0B}" presName="parTrans" presStyleCnt="0"/>
      <dgm:spPr/>
    </dgm:pt>
    <dgm:pt modelId="{766D7E06-DD1B-DF44-91C2-09F0715496C5}" type="pres">
      <dgm:prSet presAssocID="{58A322BB-90BA-A646-8DDC-B96E29C7A44E}" presName="node" presStyleLbl="alignAccFollowNode1" presStyleIdx="1" presStyleCnt="4">
        <dgm:presLayoutVars>
          <dgm:bulletEnabled val="1"/>
        </dgm:presLayoutVars>
      </dgm:prSet>
      <dgm:spPr/>
      <dgm:t>
        <a:bodyPr/>
        <a:lstStyle/>
        <a:p>
          <a:endParaRPr lang="en-US"/>
        </a:p>
      </dgm:t>
    </dgm:pt>
    <dgm:pt modelId="{6497954F-CDC7-3842-9FD2-E3839C1D3A6B}" type="pres">
      <dgm:prSet presAssocID="{4AA76245-0AC7-B441-B187-111DF7F0DCC6}" presName="sibTrans" presStyleCnt="0"/>
      <dgm:spPr/>
    </dgm:pt>
    <dgm:pt modelId="{23D1BF3B-5395-524A-BD54-13A47387548A}" type="pres">
      <dgm:prSet presAssocID="{D75165A7-C60A-0F4A-892C-775ECAF90C69}" presName="node" presStyleLbl="alignAccFollowNode1" presStyleIdx="2" presStyleCnt="4">
        <dgm:presLayoutVars>
          <dgm:bulletEnabled val="1"/>
        </dgm:presLayoutVars>
      </dgm:prSet>
      <dgm:spPr/>
      <dgm:t>
        <a:bodyPr/>
        <a:lstStyle/>
        <a:p>
          <a:endParaRPr lang="en-US"/>
        </a:p>
      </dgm:t>
    </dgm:pt>
    <dgm:pt modelId="{61E1F1D6-EB74-DF4C-9E51-5B49975822AF}" type="pres">
      <dgm:prSet presAssocID="{9775DB2C-10A1-8649-A4B6-9225F9E2EA9F}" presName="vSp" presStyleCnt="0"/>
      <dgm:spPr/>
    </dgm:pt>
    <dgm:pt modelId="{EB2708FA-64C2-784E-998D-BCCE561AD587}" type="pres">
      <dgm:prSet presAssocID="{0C94C0B3-2FFC-AE4F-9C6F-722632A71C53}" presName="horFlow" presStyleCnt="0"/>
      <dgm:spPr/>
    </dgm:pt>
    <dgm:pt modelId="{AF08EB0A-98B1-AE47-832E-0FFC25077A6E}" type="pres">
      <dgm:prSet presAssocID="{0C94C0B3-2FFC-AE4F-9C6F-722632A71C53}" presName="bigChev" presStyleLbl="node1" presStyleIdx="2" presStyleCnt="5"/>
      <dgm:spPr/>
      <dgm:t>
        <a:bodyPr/>
        <a:lstStyle/>
        <a:p>
          <a:endParaRPr lang="en-US"/>
        </a:p>
      </dgm:t>
    </dgm:pt>
    <dgm:pt modelId="{57AF7C75-74F0-984C-BE9A-F5A367388C51}" type="pres">
      <dgm:prSet presAssocID="{0C94C0B3-2FFC-AE4F-9C6F-722632A71C53}" presName="vSp" presStyleCnt="0"/>
      <dgm:spPr/>
    </dgm:pt>
    <dgm:pt modelId="{C5EBBC1E-2DAB-0948-9FB3-26C2E7EDEF6D}" type="pres">
      <dgm:prSet presAssocID="{1C8B8829-0856-964D-9878-F5212DE066CC}" presName="horFlow" presStyleCnt="0"/>
      <dgm:spPr/>
    </dgm:pt>
    <dgm:pt modelId="{E12DB3BF-CE01-B848-8D71-17ECAD36F8A2}" type="pres">
      <dgm:prSet presAssocID="{1C8B8829-0856-964D-9878-F5212DE066CC}" presName="bigChev" presStyleLbl="node1" presStyleIdx="3" presStyleCnt="5"/>
      <dgm:spPr/>
      <dgm:t>
        <a:bodyPr/>
        <a:lstStyle/>
        <a:p>
          <a:endParaRPr lang="en-US"/>
        </a:p>
      </dgm:t>
    </dgm:pt>
    <dgm:pt modelId="{94DD099A-2515-C541-8C76-99D0153F473D}" type="pres">
      <dgm:prSet presAssocID="{86A1959E-930F-714E-BC35-3B7D97C3069E}" presName="parTrans" presStyleCnt="0"/>
      <dgm:spPr/>
    </dgm:pt>
    <dgm:pt modelId="{F3BFAF22-C268-714E-A385-488746970C3D}" type="pres">
      <dgm:prSet presAssocID="{8351F0CC-ACFB-994C-BF17-66C9B4501457}" presName="node" presStyleLbl="alignAccFollowNode1" presStyleIdx="3" presStyleCnt="4" custLinFactNeighborX="20968" custLinFactNeighborY="-5191">
        <dgm:presLayoutVars>
          <dgm:bulletEnabled val="1"/>
        </dgm:presLayoutVars>
      </dgm:prSet>
      <dgm:spPr/>
      <dgm:t>
        <a:bodyPr/>
        <a:lstStyle/>
        <a:p>
          <a:endParaRPr lang="en-US"/>
        </a:p>
      </dgm:t>
    </dgm:pt>
    <dgm:pt modelId="{35DDC2C1-4111-304A-979F-3A6592336C89}" type="pres">
      <dgm:prSet presAssocID="{1C8B8829-0856-964D-9878-F5212DE066CC}" presName="vSp" presStyleCnt="0"/>
      <dgm:spPr/>
    </dgm:pt>
    <dgm:pt modelId="{4B1A58DA-7700-F941-B8B4-7E7DC4C2AFB3}" type="pres">
      <dgm:prSet presAssocID="{F7CF38E0-BD1A-EA43-B7C0-F8557381B66C}" presName="horFlow" presStyleCnt="0"/>
      <dgm:spPr/>
    </dgm:pt>
    <dgm:pt modelId="{6E0372AB-F72D-F544-B97F-CD5A2C235D0A}" type="pres">
      <dgm:prSet presAssocID="{F7CF38E0-BD1A-EA43-B7C0-F8557381B66C}" presName="bigChev" presStyleLbl="node1" presStyleIdx="4" presStyleCnt="5"/>
      <dgm:spPr/>
      <dgm:t>
        <a:bodyPr/>
        <a:lstStyle/>
        <a:p>
          <a:endParaRPr lang="en-US"/>
        </a:p>
      </dgm:t>
    </dgm:pt>
  </dgm:ptLst>
  <dgm:cxnLst>
    <dgm:cxn modelId="{8A543895-2752-C84F-B0CD-939FF542B5C3}" type="presOf" srcId="{9775DB2C-10A1-8649-A4B6-9225F9E2EA9F}" destId="{B2833EBD-75F8-824E-B380-ACA151979D95}" srcOrd="0" destOrd="0" presId="urn:microsoft.com/office/officeart/2005/8/layout/lProcess3"/>
    <dgm:cxn modelId="{3D174870-9D8D-8F43-AD49-BE0869FBEFDF}" srcId="{9775DB2C-10A1-8649-A4B6-9225F9E2EA9F}" destId="{D75165A7-C60A-0F4A-892C-775ECAF90C69}" srcOrd="1" destOrd="0" parTransId="{1E8011D5-1833-7241-8E5B-69F3ECA769A0}" sibTransId="{3F0A4CBC-4822-8A41-ADEF-3D259601EB39}"/>
    <dgm:cxn modelId="{0A524EA9-0999-AC42-BE16-7AD5C138EC59}" srcId="{C4557057-8A9C-A94A-848E-F7F0A8079C22}" destId="{9775DB2C-10A1-8649-A4B6-9225F9E2EA9F}" srcOrd="1" destOrd="0" parTransId="{C64F50A0-10AA-2E45-AA68-6EAF46DF592A}" sibTransId="{34FF9688-6B24-E349-8AB7-ECA879877D8A}"/>
    <dgm:cxn modelId="{7D38C6E9-4058-2441-9019-52C2BD368CDA}" type="presOf" srcId="{FB410B4E-90CF-D344-B32C-639803F0C569}" destId="{6474E48E-1B79-0749-B6D5-0D876F380E72}" srcOrd="0" destOrd="0" presId="urn:microsoft.com/office/officeart/2005/8/layout/lProcess3"/>
    <dgm:cxn modelId="{9DDFDC7B-A2C9-394F-92A8-B583B8604FF3}" type="presOf" srcId="{58A322BB-90BA-A646-8DDC-B96E29C7A44E}" destId="{766D7E06-DD1B-DF44-91C2-09F0715496C5}" srcOrd="0" destOrd="0" presId="urn:microsoft.com/office/officeart/2005/8/layout/lProcess3"/>
    <dgm:cxn modelId="{7896F931-438B-A147-A3B5-4FBAE4F7F1DC}" type="presOf" srcId="{F7CF38E0-BD1A-EA43-B7C0-F8557381B66C}" destId="{6E0372AB-F72D-F544-B97F-CD5A2C235D0A}" srcOrd="0" destOrd="0" presId="urn:microsoft.com/office/officeart/2005/8/layout/lProcess3"/>
    <dgm:cxn modelId="{D9946B4D-7C99-EF47-828B-B7291E07325E}" srcId="{C4557057-8A9C-A94A-848E-F7F0A8079C22}" destId="{FB410B4E-90CF-D344-B32C-639803F0C569}" srcOrd="0" destOrd="0" parTransId="{BBDB5EB1-454D-EA44-A9E3-CAE50D864E3A}" sibTransId="{A4786CBC-114B-1249-892F-4D7E23C37BEF}"/>
    <dgm:cxn modelId="{EFA8C40A-490C-AB49-ABC2-D1D85B424017}" srcId="{C4557057-8A9C-A94A-848E-F7F0A8079C22}" destId="{0C94C0B3-2FFC-AE4F-9C6F-722632A71C53}" srcOrd="2" destOrd="0" parTransId="{829AEC12-DCEC-0A4D-94F9-FE528D64D9E0}" sibTransId="{29420FF1-74E0-0044-AD49-1777CD50F36F}"/>
    <dgm:cxn modelId="{5CE98804-4787-E143-8AF0-69C6D4F174CE}" srcId="{C4557057-8A9C-A94A-848E-F7F0A8079C22}" destId="{1C8B8829-0856-964D-9878-F5212DE066CC}" srcOrd="3" destOrd="0" parTransId="{56A1329A-3D1B-704F-8F58-85120375CF1B}" sibTransId="{2315228C-CD4D-E640-8646-4CE063B77B55}"/>
    <dgm:cxn modelId="{AA577F4C-5BE8-5F46-88C8-FC3DD7594B86}" type="presOf" srcId="{1C8B8829-0856-964D-9878-F5212DE066CC}" destId="{E12DB3BF-CE01-B848-8D71-17ECAD36F8A2}" srcOrd="0" destOrd="0" presId="urn:microsoft.com/office/officeart/2005/8/layout/lProcess3"/>
    <dgm:cxn modelId="{2E6D6742-5283-0848-B92C-0BCCBDA4F938}" type="presOf" srcId="{D75165A7-C60A-0F4A-892C-775ECAF90C69}" destId="{23D1BF3B-5395-524A-BD54-13A47387548A}" srcOrd="0" destOrd="0" presId="urn:microsoft.com/office/officeart/2005/8/layout/lProcess3"/>
    <dgm:cxn modelId="{EEA05047-0155-E944-AA3A-D036DBDE191C}" type="presOf" srcId="{0C94C0B3-2FFC-AE4F-9C6F-722632A71C53}" destId="{AF08EB0A-98B1-AE47-832E-0FFC25077A6E}" srcOrd="0" destOrd="0" presId="urn:microsoft.com/office/officeart/2005/8/layout/lProcess3"/>
    <dgm:cxn modelId="{F2D92B11-A8A5-3246-A7E2-C29F47FA79FD}" srcId="{1C8B8829-0856-964D-9878-F5212DE066CC}" destId="{8351F0CC-ACFB-994C-BF17-66C9B4501457}" srcOrd="0" destOrd="0" parTransId="{86A1959E-930F-714E-BC35-3B7D97C3069E}" sibTransId="{C6BFD490-1B67-4A48-A2AB-B34CA7292674}"/>
    <dgm:cxn modelId="{F0EF14A8-9C8F-554B-9239-CFBD528660D8}" type="presOf" srcId="{8351F0CC-ACFB-994C-BF17-66C9B4501457}" destId="{F3BFAF22-C268-714E-A385-488746970C3D}" srcOrd="0" destOrd="0" presId="urn:microsoft.com/office/officeart/2005/8/layout/lProcess3"/>
    <dgm:cxn modelId="{D9227006-80DB-D24E-9E38-EE6589920611}" srcId="{9775DB2C-10A1-8649-A4B6-9225F9E2EA9F}" destId="{58A322BB-90BA-A646-8DDC-B96E29C7A44E}" srcOrd="0" destOrd="0" parTransId="{4E9CF95D-31A5-2945-A25D-6549CB097E0B}" sibTransId="{4AA76245-0AC7-B441-B187-111DF7F0DCC6}"/>
    <dgm:cxn modelId="{27EEB3E2-BBCF-2246-90F8-9FF8B94C37DD}" type="presOf" srcId="{232E4931-EE75-D349-A68E-05C59560EB28}" destId="{6FD33407-E254-7346-80EB-D71494397A5F}" srcOrd="0" destOrd="0" presId="urn:microsoft.com/office/officeart/2005/8/layout/lProcess3"/>
    <dgm:cxn modelId="{425D09D5-7CF1-5347-A6A1-CA0F0A83D43B}" type="presOf" srcId="{C4557057-8A9C-A94A-848E-F7F0A8079C22}" destId="{ECCAA077-878A-CA40-B34C-BC320814C08F}" srcOrd="0" destOrd="0" presId="urn:microsoft.com/office/officeart/2005/8/layout/lProcess3"/>
    <dgm:cxn modelId="{5C697041-3FC3-8E40-8834-4D21B4E8BFED}" srcId="{C4557057-8A9C-A94A-848E-F7F0A8079C22}" destId="{F7CF38E0-BD1A-EA43-B7C0-F8557381B66C}" srcOrd="4" destOrd="0" parTransId="{2AE619AB-AFAC-FF42-85CF-CB7E594492D6}" sibTransId="{85453AFA-F78C-C44C-86AA-42D9804FE0F7}"/>
    <dgm:cxn modelId="{FF5A5908-2E91-9F4C-9ABF-A693C4E3419D}" srcId="{FB410B4E-90CF-D344-B32C-639803F0C569}" destId="{232E4931-EE75-D349-A68E-05C59560EB28}" srcOrd="0" destOrd="0" parTransId="{4D11E5E2-C67A-D743-9DEA-7F788A7CC53C}" sibTransId="{389BBA29-5AF0-7D44-B08A-96D332AE29A9}"/>
    <dgm:cxn modelId="{1AFB247E-E0CA-5B47-85F2-3B19FB2D1E13}" type="presParOf" srcId="{ECCAA077-878A-CA40-B34C-BC320814C08F}" destId="{C85E3AB6-181A-E448-86AE-7A99C79592CA}" srcOrd="0" destOrd="0" presId="urn:microsoft.com/office/officeart/2005/8/layout/lProcess3"/>
    <dgm:cxn modelId="{C7D0A51C-4937-304F-9E92-67BC5802DEE0}" type="presParOf" srcId="{C85E3AB6-181A-E448-86AE-7A99C79592CA}" destId="{6474E48E-1B79-0749-B6D5-0D876F380E72}" srcOrd="0" destOrd="0" presId="urn:microsoft.com/office/officeart/2005/8/layout/lProcess3"/>
    <dgm:cxn modelId="{88A96EAE-8309-A248-813C-E599FE071367}" type="presParOf" srcId="{C85E3AB6-181A-E448-86AE-7A99C79592CA}" destId="{2D3F0180-2733-7145-9CE7-ED5983CD5C55}" srcOrd="1" destOrd="0" presId="urn:microsoft.com/office/officeart/2005/8/layout/lProcess3"/>
    <dgm:cxn modelId="{EAE9F827-CF2E-5E46-8B8E-667FB333103F}" type="presParOf" srcId="{C85E3AB6-181A-E448-86AE-7A99C79592CA}" destId="{6FD33407-E254-7346-80EB-D71494397A5F}" srcOrd="2" destOrd="0" presId="urn:microsoft.com/office/officeart/2005/8/layout/lProcess3"/>
    <dgm:cxn modelId="{3DD5355B-4AC2-2B48-9BDD-BC9ADAE59A46}" type="presParOf" srcId="{ECCAA077-878A-CA40-B34C-BC320814C08F}" destId="{E90053FA-C200-A445-B639-64A58866C2CA}" srcOrd="1" destOrd="0" presId="urn:microsoft.com/office/officeart/2005/8/layout/lProcess3"/>
    <dgm:cxn modelId="{BA9B8BBF-55EE-C644-889E-AEF260AF7229}" type="presParOf" srcId="{ECCAA077-878A-CA40-B34C-BC320814C08F}" destId="{06D6BF6D-E044-8341-AA03-977435B7624E}" srcOrd="2" destOrd="0" presId="urn:microsoft.com/office/officeart/2005/8/layout/lProcess3"/>
    <dgm:cxn modelId="{1128A368-F772-A34A-B69F-E392F1F950DA}" type="presParOf" srcId="{06D6BF6D-E044-8341-AA03-977435B7624E}" destId="{B2833EBD-75F8-824E-B380-ACA151979D95}" srcOrd="0" destOrd="0" presId="urn:microsoft.com/office/officeart/2005/8/layout/lProcess3"/>
    <dgm:cxn modelId="{23499788-E6B5-5A4C-8B64-D7A17F8B096B}" type="presParOf" srcId="{06D6BF6D-E044-8341-AA03-977435B7624E}" destId="{2D3ED76F-C49A-5249-A75A-19A1F155E650}" srcOrd="1" destOrd="0" presId="urn:microsoft.com/office/officeart/2005/8/layout/lProcess3"/>
    <dgm:cxn modelId="{4457FCAE-B923-9248-999A-7422A1E8E2BF}" type="presParOf" srcId="{06D6BF6D-E044-8341-AA03-977435B7624E}" destId="{766D7E06-DD1B-DF44-91C2-09F0715496C5}" srcOrd="2" destOrd="0" presId="urn:microsoft.com/office/officeart/2005/8/layout/lProcess3"/>
    <dgm:cxn modelId="{641EE721-58B7-7F4B-8B02-5B64C472D671}" type="presParOf" srcId="{06D6BF6D-E044-8341-AA03-977435B7624E}" destId="{6497954F-CDC7-3842-9FD2-E3839C1D3A6B}" srcOrd="3" destOrd="0" presId="urn:microsoft.com/office/officeart/2005/8/layout/lProcess3"/>
    <dgm:cxn modelId="{D67669AA-E6EA-284E-8C70-5F6996E68317}" type="presParOf" srcId="{06D6BF6D-E044-8341-AA03-977435B7624E}" destId="{23D1BF3B-5395-524A-BD54-13A47387548A}" srcOrd="4" destOrd="0" presId="urn:microsoft.com/office/officeart/2005/8/layout/lProcess3"/>
    <dgm:cxn modelId="{997C2083-4AC8-9143-AE0C-89D58F385EC3}" type="presParOf" srcId="{ECCAA077-878A-CA40-B34C-BC320814C08F}" destId="{61E1F1D6-EB74-DF4C-9E51-5B49975822AF}" srcOrd="3" destOrd="0" presId="urn:microsoft.com/office/officeart/2005/8/layout/lProcess3"/>
    <dgm:cxn modelId="{4E67DE22-F4E9-6242-A823-5F45F523B800}" type="presParOf" srcId="{ECCAA077-878A-CA40-B34C-BC320814C08F}" destId="{EB2708FA-64C2-784E-998D-BCCE561AD587}" srcOrd="4" destOrd="0" presId="urn:microsoft.com/office/officeart/2005/8/layout/lProcess3"/>
    <dgm:cxn modelId="{9B14811F-35AB-C64E-BF3C-4081433F1801}" type="presParOf" srcId="{EB2708FA-64C2-784E-998D-BCCE561AD587}" destId="{AF08EB0A-98B1-AE47-832E-0FFC25077A6E}" srcOrd="0" destOrd="0" presId="urn:microsoft.com/office/officeart/2005/8/layout/lProcess3"/>
    <dgm:cxn modelId="{94D8A1DA-3B9C-0D4A-B654-370F1F3FF358}" type="presParOf" srcId="{ECCAA077-878A-CA40-B34C-BC320814C08F}" destId="{57AF7C75-74F0-984C-BE9A-F5A367388C51}" srcOrd="5" destOrd="0" presId="urn:microsoft.com/office/officeart/2005/8/layout/lProcess3"/>
    <dgm:cxn modelId="{552BAEE7-1066-D14E-A22E-8B8DC46CB93F}" type="presParOf" srcId="{ECCAA077-878A-CA40-B34C-BC320814C08F}" destId="{C5EBBC1E-2DAB-0948-9FB3-26C2E7EDEF6D}" srcOrd="6" destOrd="0" presId="urn:microsoft.com/office/officeart/2005/8/layout/lProcess3"/>
    <dgm:cxn modelId="{05C77783-D352-0444-BA1E-85221E7CADE7}" type="presParOf" srcId="{C5EBBC1E-2DAB-0948-9FB3-26C2E7EDEF6D}" destId="{E12DB3BF-CE01-B848-8D71-17ECAD36F8A2}" srcOrd="0" destOrd="0" presId="urn:microsoft.com/office/officeart/2005/8/layout/lProcess3"/>
    <dgm:cxn modelId="{0A0BF89B-E26D-5C4A-A263-3EDFAA5CD2D5}" type="presParOf" srcId="{C5EBBC1E-2DAB-0948-9FB3-26C2E7EDEF6D}" destId="{94DD099A-2515-C541-8C76-99D0153F473D}" srcOrd="1" destOrd="0" presId="urn:microsoft.com/office/officeart/2005/8/layout/lProcess3"/>
    <dgm:cxn modelId="{A96D31E1-252B-4140-A368-7A3C401B3CC5}" type="presParOf" srcId="{C5EBBC1E-2DAB-0948-9FB3-26C2E7EDEF6D}" destId="{F3BFAF22-C268-714E-A385-488746970C3D}" srcOrd="2" destOrd="0" presId="urn:microsoft.com/office/officeart/2005/8/layout/lProcess3"/>
    <dgm:cxn modelId="{C00A3A57-DD3F-8C4F-9F54-F6F57D5C0BA5}" type="presParOf" srcId="{ECCAA077-878A-CA40-B34C-BC320814C08F}" destId="{35DDC2C1-4111-304A-979F-3A6592336C89}" srcOrd="7" destOrd="0" presId="urn:microsoft.com/office/officeart/2005/8/layout/lProcess3"/>
    <dgm:cxn modelId="{D02AED75-17C5-3F45-8975-99EC3EE6C38C}" type="presParOf" srcId="{ECCAA077-878A-CA40-B34C-BC320814C08F}" destId="{4B1A58DA-7700-F941-B8B4-7E7DC4C2AFB3}" srcOrd="8" destOrd="0" presId="urn:microsoft.com/office/officeart/2005/8/layout/lProcess3"/>
    <dgm:cxn modelId="{443E56EA-4333-7547-9BA5-F7DCCD5D0BB0}" type="presParOf" srcId="{4B1A58DA-7700-F941-B8B4-7E7DC4C2AFB3}" destId="{6E0372AB-F72D-F544-B97F-CD5A2C235D0A}"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95B0D4-5F60-0147-BF81-1E7CB4098BFE}" type="doc">
      <dgm:prSet loTypeId="urn:microsoft.com/office/officeart/2005/8/layout/hList1" loCatId="" qsTypeId="urn:microsoft.com/office/officeart/2005/8/quickstyle/simple4" qsCatId="simple" csTypeId="urn:microsoft.com/office/officeart/2005/8/colors/accent2_2" csCatId="accent2" phldr="1"/>
      <dgm:spPr/>
      <dgm:t>
        <a:bodyPr/>
        <a:lstStyle/>
        <a:p>
          <a:endParaRPr lang="en-US"/>
        </a:p>
      </dgm:t>
    </dgm:pt>
    <dgm:pt modelId="{8140D3B2-8E88-0740-85AA-8BF3ED112884}">
      <dgm:prSet phldrT="[Text]" custT="1"/>
      <dgm:spPr/>
      <dgm:t>
        <a:bodyPr/>
        <a:lstStyle/>
        <a:p>
          <a:r>
            <a:rPr lang="en-US" sz="2000" dirty="0" smtClean="0"/>
            <a:t>Early decrescendo diastolic murmurs</a:t>
          </a:r>
          <a:endParaRPr lang="en-US" sz="2000" dirty="0"/>
        </a:p>
      </dgm:t>
    </dgm:pt>
    <dgm:pt modelId="{867A8327-56FE-3443-9716-08268A863224}" type="parTrans" cxnId="{99018118-E260-1C4C-9FE9-8AE5D68C2B8E}">
      <dgm:prSet/>
      <dgm:spPr/>
      <dgm:t>
        <a:bodyPr/>
        <a:lstStyle/>
        <a:p>
          <a:endParaRPr lang="en-US" sz="1600"/>
        </a:p>
      </dgm:t>
    </dgm:pt>
    <dgm:pt modelId="{6DCD3AF2-E70B-F447-8541-55949728F23D}" type="sibTrans" cxnId="{99018118-E260-1C4C-9FE9-8AE5D68C2B8E}">
      <dgm:prSet/>
      <dgm:spPr/>
      <dgm:t>
        <a:bodyPr/>
        <a:lstStyle/>
        <a:p>
          <a:endParaRPr lang="en-US" sz="1600"/>
        </a:p>
      </dgm:t>
    </dgm:pt>
    <dgm:pt modelId="{CFE7CCF2-F80D-C041-AF5B-CFE630105908}">
      <dgm:prSet phldrT="[Text]" custT="1"/>
      <dgm:spPr/>
      <dgm:t>
        <a:bodyPr/>
        <a:lstStyle/>
        <a:p>
          <a:r>
            <a:rPr lang="en-US" sz="2000" dirty="0" smtClean="0"/>
            <a:t>Signify regurgitation flow through an incompetent semilunar valve</a:t>
          </a:r>
          <a:endParaRPr lang="en-US" sz="2000" dirty="0"/>
        </a:p>
      </dgm:t>
    </dgm:pt>
    <dgm:pt modelId="{B21328D2-494F-BC48-B836-9066B5920A06}" type="parTrans" cxnId="{479DC1E7-A0BA-3C4D-86D2-6C5BBA55417A}">
      <dgm:prSet/>
      <dgm:spPr/>
      <dgm:t>
        <a:bodyPr/>
        <a:lstStyle/>
        <a:p>
          <a:endParaRPr lang="en-US" sz="1600"/>
        </a:p>
      </dgm:t>
    </dgm:pt>
    <dgm:pt modelId="{ED2ABE76-5F4C-8E41-9E22-2A096F167F40}" type="sibTrans" cxnId="{479DC1E7-A0BA-3C4D-86D2-6C5BBA55417A}">
      <dgm:prSet/>
      <dgm:spPr/>
      <dgm:t>
        <a:bodyPr/>
        <a:lstStyle/>
        <a:p>
          <a:endParaRPr lang="en-US" sz="1600"/>
        </a:p>
      </dgm:t>
    </dgm:pt>
    <dgm:pt modelId="{3F419FA5-9F41-D84B-AB11-EED67F845A39}">
      <dgm:prSet phldrT="[Text]" custT="1"/>
      <dgm:spPr/>
      <dgm:t>
        <a:bodyPr/>
        <a:lstStyle/>
        <a:p>
          <a:r>
            <a:rPr lang="en-US" sz="2000" dirty="0" smtClean="0"/>
            <a:t>i.e. aortic/pulmonary regurgitation</a:t>
          </a:r>
          <a:endParaRPr lang="en-US" sz="2000" dirty="0"/>
        </a:p>
      </dgm:t>
    </dgm:pt>
    <dgm:pt modelId="{8D4B8EAA-094E-DC45-9822-7514556D69E6}" type="parTrans" cxnId="{7DEDC26B-ACF0-FB49-AB59-7CE44C0F166A}">
      <dgm:prSet/>
      <dgm:spPr/>
      <dgm:t>
        <a:bodyPr/>
        <a:lstStyle/>
        <a:p>
          <a:endParaRPr lang="en-US" sz="1600"/>
        </a:p>
      </dgm:t>
    </dgm:pt>
    <dgm:pt modelId="{0F728F3C-C970-2B47-8375-C302E3E5B174}" type="sibTrans" cxnId="{7DEDC26B-ACF0-FB49-AB59-7CE44C0F166A}">
      <dgm:prSet/>
      <dgm:spPr/>
      <dgm:t>
        <a:bodyPr/>
        <a:lstStyle/>
        <a:p>
          <a:endParaRPr lang="en-US" sz="1600"/>
        </a:p>
      </dgm:t>
    </dgm:pt>
    <dgm:pt modelId="{3A71B51A-C5ED-E743-90CF-B796BA348ABF}">
      <dgm:prSet phldrT="[Text]" custT="1"/>
      <dgm:spPr/>
      <dgm:t>
        <a:bodyPr/>
        <a:lstStyle/>
        <a:p>
          <a:r>
            <a:rPr lang="en-US" sz="2000" dirty="0" smtClean="0"/>
            <a:t>Rumbling diastolic murmurs in mid or late diastole</a:t>
          </a:r>
          <a:endParaRPr lang="en-US" sz="2000" dirty="0"/>
        </a:p>
      </dgm:t>
    </dgm:pt>
    <dgm:pt modelId="{0B2CDB05-B868-AF46-8D76-EF4286E98401}" type="parTrans" cxnId="{F46FAB52-0114-834D-A15F-9C68C245AA1F}">
      <dgm:prSet/>
      <dgm:spPr/>
      <dgm:t>
        <a:bodyPr/>
        <a:lstStyle/>
        <a:p>
          <a:endParaRPr lang="en-US" sz="1600"/>
        </a:p>
      </dgm:t>
    </dgm:pt>
    <dgm:pt modelId="{1F23B14E-4BB6-CC44-8904-4BD9C6263B72}" type="sibTrans" cxnId="{F46FAB52-0114-834D-A15F-9C68C245AA1F}">
      <dgm:prSet/>
      <dgm:spPr/>
      <dgm:t>
        <a:bodyPr/>
        <a:lstStyle/>
        <a:p>
          <a:endParaRPr lang="en-US" sz="1600"/>
        </a:p>
      </dgm:t>
    </dgm:pt>
    <dgm:pt modelId="{42B3121F-8D61-CB4A-8AD4-E5D77BE1FB0F}">
      <dgm:prSet phldrT="[Text]" custT="1"/>
      <dgm:spPr/>
      <dgm:t>
        <a:bodyPr/>
        <a:lstStyle/>
        <a:p>
          <a:r>
            <a:rPr lang="en-US" sz="2000" dirty="0" smtClean="0"/>
            <a:t>Suggests stenosis of AV valve</a:t>
          </a:r>
          <a:endParaRPr lang="en-US" sz="2000" dirty="0"/>
        </a:p>
      </dgm:t>
    </dgm:pt>
    <dgm:pt modelId="{247F01FE-B53C-DA45-8E33-1DBA5842ED5E}" type="parTrans" cxnId="{1B46E6E6-EB04-6A47-98BC-27CCE054EC5E}">
      <dgm:prSet/>
      <dgm:spPr/>
      <dgm:t>
        <a:bodyPr/>
        <a:lstStyle/>
        <a:p>
          <a:endParaRPr lang="en-US" sz="1600"/>
        </a:p>
      </dgm:t>
    </dgm:pt>
    <dgm:pt modelId="{629CBD1B-4A2D-0345-8E2B-66F512387942}" type="sibTrans" cxnId="{1B46E6E6-EB04-6A47-98BC-27CCE054EC5E}">
      <dgm:prSet/>
      <dgm:spPr/>
      <dgm:t>
        <a:bodyPr/>
        <a:lstStyle/>
        <a:p>
          <a:endParaRPr lang="en-US" sz="1600"/>
        </a:p>
      </dgm:t>
    </dgm:pt>
    <dgm:pt modelId="{42CA3153-60DA-6541-9990-F7851DE70019}">
      <dgm:prSet phldrT="[Text]" custT="1"/>
      <dgm:spPr/>
      <dgm:t>
        <a:bodyPr/>
        <a:lstStyle/>
        <a:p>
          <a:r>
            <a:rPr lang="en-US" sz="2000" dirty="0" smtClean="0"/>
            <a:t>i.e. mitral/tricuspid stenosis</a:t>
          </a:r>
          <a:endParaRPr lang="en-US" sz="2000" dirty="0"/>
        </a:p>
      </dgm:t>
    </dgm:pt>
    <dgm:pt modelId="{14AA4D5A-3D64-D741-9DFD-2D4D23AA6FF0}" type="parTrans" cxnId="{A78DAE03-34E0-654D-B736-27D57ACB40C6}">
      <dgm:prSet/>
      <dgm:spPr/>
      <dgm:t>
        <a:bodyPr/>
        <a:lstStyle/>
        <a:p>
          <a:endParaRPr lang="en-US" sz="1600"/>
        </a:p>
      </dgm:t>
    </dgm:pt>
    <dgm:pt modelId="{CD1F58DF-2475-F14C-8D01-3759E5E3A39D}" type="sibTrans" cxnId="{A78DAE03-34E0-654D-B736-27D57ACB40C6}">
      <dgm:prSet/>
      <dgm:spPr/>
      <dgm:t>
        <a:bodyPr/>
        <a:lstStyle/>
        <a:p>
          <a:endParaRPr lang="en-US" sz="1600"/>
        </a:p>
      </dgm:t>
    </dgm:pt>
    <dgm:pt modelId="{939F9E69-50FE-7E45-BE6A-D7DE1D9F7194}" type="pres">
      <dgm:prSet presAssocID="{9995B0D4-5F60-0147-BF81-1E7CB4098BFE}" presName="Name0" presStyleCnt="0">
        <dgm:presLayoutVars>
          <dgm:dir/>
          <dgm:animLvl val="lvl"/>
          <dgm:resizeHandles val="exact"/>
        </dgm:presLayoutVars>
      </dgm:prSet>
      <dgm:spPr/>
      <dgm:t>
        <a:bodyPr/>
        <a:lstStyle/>
        <a:p>
          <a:endParaRPr lang="en-US"/>
        </a:p>
      </dgm:t>
    </dgm:pt>
    <dgm:pt modelId="{B13E0267-D78A-D649-BFB7-DF85CF8CBD25}" type="pres">
      <dgm:prSet presAssocID="{8140D3B2-8E88-0740-85AA-8BF3ED112884}" presName="composite" presStyleCnt="0"/>
      <dgm:spPr/>
    </dgm:pt>
    <dgm:pt modelId="{5799962E-CE15-0848-886A-FEAAA18D4A10}" type="pres">
      <dgm:prSet presAssocID="{8140D3B2-8E88-0740-85AA-8BF3ED112884}" presName="parTx" presStyleLbl="alignNode1" presStyleIdx="0" presStyleCnt="2">
        <dgm:presLayoutVars>
          <dgm:chMax val="0"/>
          <dgm:chPref val="0"/>
          <dgm:bulletEnabled val="1"/>
        </dgm:presLayoutVars>
      </dgm:prSet>
      <dgm:spPr/>
      <dgm:t>
        <a:bodyPr/>
        <a:lstStyle/>
        <a:p>
          <a:endParaRPr lang="en-US"/>
        </a:p>
      </dgm:t>
    </dgm:pt>
    <dgm:pt modelId="{9C2F2B7C-CE15-704E-A8D8-07346603C94B}" type="pres">
      <dgm:prSet presAssocID="{8140D3B2-8E88-0740-85AA-8BF3ED112884}" presName="desTx" presStyleLbl="alignAccFollowNode1" presStyleIdx="0" presStyleCnt="2">
        <dgm:presLayoutVars>
          <dgm:bulletEnabled val="1"/>
        </dgm:presLayoutVars>
      </dgm:prSet>
      <dgm:spPr/>
      <dgm:t>
        <a:bodyPr/>
        <a:lstStyle/>
        <a:p>
          <a:endParaRPr lang="en-US"/>
        </a:p>
      </dgm:t>
    </dgm:pt>
    <dgm:pt modelId="{4DD68DF1-6067-274E-B150-FD70FF758470}" type="pres">
      <dgm:prSet presAssocID="{6DCD3AF2-E70B-F447-8541-55949728F23D}" presName="space" presStyleCnt="0"/>
      <dgm:spPr/>
    </dgm:pt>
    <dgm:pt modelId="{19869F32-D12C-D746-960E-641AA7F7352B}" type="pres">
      <dgm:prSet presAssocID="{3A71B51A-C5ED-E743-90CF-B796BA348ABF}" presName="composite" presStyleCnt="0"/>
      <dgm:spPr/>
    </dgm:pt>
    <dgm:pt modelId="{DED6C60E-68F4-A04F-B489-F6F99A67248A}" type="pres">
      <dgm:prSet presAssocID="{3A71B51A-C5ED-E743-90CF-B796BA348ABF}" presName="parTx" presStyleLbl="alignNode1" presStyleIdx="1" presStyleCnt="2">
        <dgm:presLayoutVars>
          <dgm:chMax val="0"/>
          <dgm:chPref val="0"/>
          <dgm:bulletEnabled val="1"/>
        </dgm:presLayoutVars>
      </dgm:prSet>
      <dgm:spPr/>
      <dgm:t>
        <a:bodyPr/>
        <a:lstStyle/>
        <a:p>
          <a:endParaRPr lang="en-US"/>
        </a:p>
      </dgm:t>
    </dgm:pt>
    <dgm:pt modelId="{FA29AA79-563F-EA40-B676-3E20815FD90F}" type="pres">
      <dgm:prSet presAssocID="{3A71B51A-C5ED-E743-90CF-B796BA348ABF}" presName="desTx" presStyleLbl="alignAccFollowNode1" presStyleIdx="1" presStyleCnt="2">
        <dgm:presLayoutVars>
          <dgm:bulletEnabled val="1"/>
        </dgm:presLayoutVars>
      </dgm:prSet>
      <dgm:spPr/>
      <dgm:t>
        <a:bodyPr/>
        <a:lstStyle/>
        <a:p>
          <a:endParaRPr lang="en-US"/>
        </a:p>
      </dgm:t>
    </dgm:pt>
  </dgm:ptLst>
  <dgm:cxnLst>
    <dgm:cxn modelId="{A78DAE03-34E0-654D-B736-27D57ACB40C6}" srcId="{3A71B51A-C5ED-E743-90CF-B796BA348ABF}" destId="{42CA3153-60DA-6541-9990-F7851DE70019}" srcOrd="1" destOrd="0" parTransId="{14AA4D5A-3D64-D741-9DFD-2D4D23AA6FF0}" sibTransId="{CD1F58DF-2475-F14C-8D01-3759E5E3A39D}"/>
    <dgm:cxn modelId="{1B46E6E6-EB04-6A47-98BC-27CCE054EC5E}" srcId="{3A71B51A-C5ED-E743-90CF-B796BA348ABF}" destId="{42B3121F-8D61-CB4A-8AD4-E5D77BE1FB0F}" srcOrd="0" destOrd="0" parTransId="{247F01FE-B53C-DA45-8E33-1DBA5842ED5E}" sibTransId="{629CBD1B-4A2D-0345-8E2B-66F512387942}"/>
    <dgm:cxn modelId="{99018118-E260-1C4C-9FE9-8AE5D68C2B8E}" srcId="{9995B0D4-5F60-0147-BF81-1E7CB4098BFE}" destId="{8140D3B2-8E88-0740-85AA-8BF3ED112884}" srcOrd="0" destOrd="0" parTransId="{867A8327-56FE-3443-9716-08268A863224}" sibTransId="{6DCD3AF2-E70B-F447-8541-55949728F23D}"/>
    <dgm:cxn modelId="{83A9E516-3E17-9244-8390-69B956B007A1}" type="presOf" srcId="{42B3121F-8D61-CB4A-8AD4-E5D77BE1FB0F}" destId="{FA29AA79-563F-EA40-B676-3E20815FD90F}" srcOrd="0" destOrd="0" presId="urn:microsoft.com/office/officeart/2005/8/layout/hList1"/>
    <dgm:cxn modelId="{7DEDC26B-ACF0-FB49-AB59-7CE44C0F166A}" srcId="{8140D3B2-8E88-0740-85AA-8BF3ED112884}" destId="{3F419FA5-9F41-D84B-AB11-EED67F845A39}" srcOrd="1" destOrd="0" parTransId="{8D4B8EAA-094E-DC45-9822-7514556D69E6}" sibTransId="{0F728F3C-C970-2B47-8375-C302E3E5B174}"/>
    <dgm:cxn modelId="{E25F0E88-EF32-254F-9CF0-7435BD221C44}" type="presOf" srcId="{3A71B51A-C5ED-E743-90CF-B796BA348ABF}" destId="{DED6C60E-68F4-A04F-B489-F6F99A67248A}" srcOrd="0" destOrd="0" presId="urn:microsoft.com/office/officeart/2005/8/layout/hList1"/>
    <dgm:cxn modelId="{9A24D18F-001D-7C47-B0BC-369CE5A68D9C}" type="presOf" srcId="{42CA3153-60DA-6541-9990-F7851DE70019}" destId="{FA29AA79-563F-EA40-B676-3E20815FD90F}" srcOrd="0" destOrd="1" presId="urn:microsoft.com/office/officeart/2005/8/layout/hList1"/>
    <dgm:cxn modelId="{3A208FFC-C59A-8B40-B0C9-F1585FA9097C}" type="presOf" srcId="{8140D3B2-8E88-0740-85AA-8BF3ED112884}" destId="{5799962E-CE15-0848-886A-FEAAA18D4A10}" srcOrd="0" destOrd="0" presId="urn:microsoft.com/office/officeart/2005/8/layout/hList1"/>
    <dgm:cxn modelId="{479DC1E7-A0BA-3C4D-86D2-6C5BBA55417A}" srcId="{8140D3B2-8E88-0740-85AA-8BF3ED112884}" destId="{CFE7CCF2-F80D-C041-AF5B-CFE630105908}" srcOrd="0" destOrd="0" parTransId="{B21328D2-494F-BC48-B836-9066B5920A06}" sibTransId="{ED2ABE76-5F4C-8E41-9E22-2A096F167F40}"/>
    <dgm:cxn modelId="{6B2DE5B4-6FB5-7A4C-9D48-800D427079C2}" type="presOf" srcId="{CFE7CCF2-F80D-C041-AF5B-CFE630105908}" destId="{9C2F2B7C-CE15-704E-A8D8-07346603C94B}" srcOrd="0" destOrd="0" presId="urn:microsoft.com/office/officeart/2005/8/layout/hList1"/>
    <dgm:cxn modelId="{E168DC8B-0E0C-BA42-A5DB-D22429019B3D}" type="presOf" srcId="{3F419FA5-9F41-D84B-AB11-EED67F845A39}" destId="{9C2F2B7C-CE15-704E-A8D8-07346603C94B}" srcOrd="0" destOrd="1" presId="urn:microsoft.com/office/officeart/2005/8/layout/hList1"/>
    <dgm:cxn modelId="{F46FAB52-0114-834D-A15F-9C68C245AA1F}" srcId="{9995B0D4-5F60-0147-BF81-1E7CB4098BFE}" destId="{3A71B51A-C5ED-E743-90CF-B796BA348ABF}" srcOrd="1" destOrd="0" parTransId="{0B2CDB05-B868-AF46-8D76-EF4286E98401}" sibTransId="{1F23B14E-4BB6-CC44-8904-4BD9C6263B72}"/>
    <dgm:cxn modelId="{5761F2E4-17E8-A642-B141-3E306107DE9A}" type="presOf" srcId="{9995B0D4-5F60-0147-BF81-1E7CB4098BFE}" destId="{939F9E69-50FE-7E45-BE6A-D7DE1D9F7194}" srcOrd="0" destOrd="0" presId="urn:microsoft.com/office/officeart/2005/8/layout/hList1"/>
    <dgm:cxn modelId="{399E1376-A691-9249-9F29-1971BB714E61}" type="presParOf" srcId="{939F9E69-50FE-7E45-BE6A-D7DE1D9F7194}" destId="{B13E0267-D78A-D649-BFB7-DF85CF8CBD25}" srcOrd="0" destOrd="0" presId="urn:microsoft.com/office/officeart/2005/8/layout/hList1"/>
    <dgm:cxn modelId="{01EF0260-4EE9-8640-868F-5A19696DD032}" type="presParOf" srcId="{B13E0267-D78A-D649-BFB7-DF85CF8CBD25}" destId="{5799962E-CE15-0848-886A-FEAAA18D4A10}" srcOrd="0" destOrd="0" presId="urn:microsoft.com/office/officeart/2005/8/layout/hList1"/>
    <dgm:cxn modelId="{67EE5102-E7BA-1C46-9281-9C8BA3C99924}" type="presParOf" srcId="{B13E0267-D78A-D649-BFB7-DF85CF8CBD25}" destId="{9C2F2B7C-CE15-704E-A8D8-07346603C94B}" srcOrd="1" destOrd="0" presId="urn:microsoft.com/office/officeart/2005/8/layout/hList1"/>
    <dgm:cxn modelId="{F5F05806-EAAC-9741-808F-C3D22785C527}" type="presParOf" srcId="{939F9E69-50FE-7E45-BE6A-D7DE1D9F7194}" destId="{4DD68DF1-6067-274E-B150-FD70FF758470}" srcOrd="1" destOrd="0" presId="urn:microsoft.com/office/officeart/2005/8/layout/hList1"/>
    <dgm:cxn modelId="{79F92604-9A1C-504F-BD2A-C5DDD59066F8}" type="presParOf" srcId="{939F9E69-50FE-7E45-BE6A-D7DE1D9F7194}" destId="{19869F32-D12C-D746-960E-641AA7F7352B}" srcOrd="2" destOrd="0" presId="urn:microsoft.com/office/officeart/2005/8/layout/hList1"/>
    <dgm:cxn modelId="{B682AFF1-F920-EA4A-ADD6-7851E286D4BF}" type="presParOf" srcId="{19869F32-D12C-D746-960E-641AA7F7352B}" destId="{DED6C60E-68F4-A04F-B489-F6F99A67248A}" srcOrd="0" destOrd="0" presId="urn:microsoft.com/office/officeart/2005/8/layout/hList1"/>
    <dgm:cxn modelId="{C84266BB-7798-424E-A8C2-258E1959D354}" type="presParOf" srcId="{19869F32-D12C-D746-960E-641AA7F7352B}" destId="{FA29AA79-563F-EA40-B676-3E20815FD90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3C956-FFE9-9D4B-AEBA-EF78F43C162A}">
      <dsp:nvSpPr>
        <dsp:cNvPr id="0" name=""/>
        <dsp:cNvSpPr/>
      </dsp:nvSpPr>
      <dsp:spPr>
        <a:xfrm rot="2341644">
          <a:off x="3265367" y="3324059"/>
          <a:ext cx="681301" cy="44560"/>
        </a:xfrm>
        <a:custGeom>
          <a:avLst/>
          <a:gdLst/>
          <a:ahLst/>
          <a:cxnLst/>
          <a:rect l="0" t="0" r="0" b="0"/>
          <a:pathLst>
            <a:path>
              <a:moveTo>
                <a:pt x="0" y="22280"/>
              </a:moveTo>
              <a:lnTo>
                <a:pt x="681301" y="22280"/>
              </a:lnTo>
            </a:path>
          </a:pathLst>
        </a:cu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C2EDE96-6721-7E46-BC66-6064D7523E7D}">
      <dsp:nvSpPr>
        <dsp:cNvPr id="0" name=""/>
        <dsp:cNvSpPr/>
      </dsp:nvSpPr>
      <dsp:spPr>
        <a:xfrm>
          <a:off x="3341385" y="2441987"/>
          <a:ext cx="494192" cy="44560"/>
        </a:xfrm>
        <a:custGeom>
          <a:avLst/>
          <a:gdLst/>
          <a:ahLst/>
          <a:cxnLst/>
          <a:rect l="0" t="0" r="0" b="0"/>
          <a:pathLst>
            <a:path>
              <a:moveTo>
                <a:pt x="0" y="22280"/>
              </a:moveTo>
              <a:lnTo>
                <a:pt x="494192" y="22280"/>
              </a:lnTo>
            </a:path>
          </a:pathLst>
        </a:cu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5A72A5A-A545-1E44-A845-80D077E27721}">
      <dsp:nvSpPr>
        <dsp:cNvPr id="0" name=""/>
        <dsp:cNvSpPr/>
      </dsp:nvSpPr>
      <dsp:spPr>
        <a:xfrm rot="18976481">
          <a:off x="3262810" y="1458439"/>
          <a:ext cx="566636" cy="44560"/>
        </a:xfrm>
        <a:custGeom>
          <a:avLst/>
          <a:gdLst/>
          <a:ahLst/>
          <a:cxnLst/>
          <a:rect l="0" t="0" r="0" b="0"/>
          <a:pathLst>
            <a:path>
              <a:moveTo>
                <a:pt x="0" y="22280"/>
              </a:moveTo>
              <a:lnTo>
                <a:pt x="566636" y="22280"/>
              </a:lnTo>
            </a:path>
          </a:pathLst>
        </a:cu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D9DE4DA-BE55-EF4E-A8D8-2F1540B9CA07}">
      <dsp:nvSpPr>
        <dsp:cNvPr id="0" name=""/>
        <dsp:cNvSpPr/>
      </dsp:nvSpPr>
      <dsp:spPr>
        <a:xfrm>
          <a:off x="1341286" y="1287738"/>
          <a:ext cx="2353058" cy="235305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alpha val="90000"/>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49544A07-4A40-C04E-88E7-D255A248647A}">
      <dsp:nvSpPr>
        <dsp:cNvPr id="0" name=""/>
        <dsp:cNvSpPr/>
      </dsp:nvSpPr>
      <dsp:spPr>
        <a:xfrm>
          <a:off x="3369097" y="17420"/>
          <a:ext cx="1937771" cy="1411834"/>
        </a:xfrm>
        <a:prstGeom prst="ellipse">
          <a:avLst/>
        </a:prstGeom>
        <a:gradFill rotWithShape="0">
          <a:gsLst>
            <a:gs pos="0">
              <a:schemeClr val="accent2">
                <a:alpha val="90000"/>
                <a:hueOff val="0"/>
                <a:satOff val="0"/>
                <a:lumOff val="0"/>
                <a:alphaOff val="-13333"/>
                <a:shade val="63000"/>
              </a:schemeClr>
            </a:gs>
            <a:gs pos="30000">
              <a:schemeClr val="accent2">
                <a:alpha val="90000"/>
                <a:hueOff val="0"/>
                <a:satOff val="0"/>
                <a:lumOff val="0"/>
                <a:alphaOff val="-13333"/>
                <a:shade val="90000"/>
                <a:satMod val="110000"/>
              </a:schemeClr>
            </a:gs>
            <a:gs pos="45000">
              <a:schemeClr val="accent2">
                <a:alpha val="90000"/>
                <a:hueOff val="0"/>
                <a:satOff val="0"/>
                <a:lumOff val="0"/>
                <a:alphaOff val="-13333"/>
                <a:shade val="100000"/>
                <a:satMod val="118000"/>
              </a:schemeClr>
            </a:gs>
            <a:gs pos="55000">
              <a:schemeClr val="accent2">
                <a:alpha val="90000"/>
                <a:hueOff val="0"/>
                <a:satOff val="0"/>
                <a:lumOff val="0"/>
                <a:alphaOff val="-13333"/>
                <a:shade val="100000"/>
                <a:satMod val="118000"/>
              </a:schemeClr>
            </a:gs>
            <a:gs pos="73000">
              <a:schemeClr val="accent2">
                <a:alpha val="90000"/>
                <a:hueOff val="0"/>
                <a:satOff val="0"/>
                <a:lumOff val="0"/>
                <a:alphaOff val="-13333"/>
                <a:shade val="90000"/>
                <a:satMod val="110000"/>
              </a:schemeClr>
            </a:gs>
            <a:gs pos="100000">
              <a:schemeClr val="accent2">
                <a:alpha val="90000"/>
                <a:hueOff val="0"/>
                <a:satOff val="0"/>
                <a:lumOff val="0"/>
                <a:alphaOff val="-13333"/>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alpha val="90000"/>
              <a:hueOff val="0"/>
              <a:satOff val="0"/>
              <a:lumOff val="0"/>
              <a:alphaOff val="-13333"/>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Physiological </a:t>
          </a:r>
          <a:endParaRPr lang="en-US" sz="1600" kern="1200" dirty="0"/>
        </a:p>
      </dsp:txBody>
      <dsp:txXfrm>
        <a:off x="3652877" y="224178"/>
        <a:ext cx="1370211" cy="998318"/>
      </dsp:txXfrm>
    </dsp:sp>
    <dsp:sp modelId="{DD367146-AF7C-FA40-A028-313F23206756}">
      <dsp:nvSpPr>
        <dsp:cNvPr id="0" name=""/>
        <dsp:cNvSpPr/>
      </dsp:nvSpPr>
      <dsp:spPr>
        <a:xfrm>
          <a:off x="3835577" y="1758350"/>
          <a:ext cx="1937771" cy="1411834"/>
        </a:xfrm>
        <a:prstGeom prst="ellipse">
          <a:avLst/>
        </a:prstGeom>
        <a:gradFill rotWithShape="0">
          <a:gsLst>
            <a:gs pos="0">
              <a:schemeClr val="accent2">
                <a:alpha val="90000"/>
                <a:hueOff val="0"/>
                <a:satOff val="0"/>
                <a:lumOff val="0"/>
                <a:alphaOff val="-26667"/>
                <a:shade val="63000"/>
              </a:schemeClr>
            </a:gs>
            <a:gs pos="30000">
              <a:schemeClr val="accent2">
                <a:alpha val="90000"/>
                <a:hueOff val="0"/>
                <a:satOff val="0"/>
                <a:lumOff val="0"/>
                <a:alphaOff val="-26667"/>
                <a:shade val="90000"/>
                <a:satMod val="110000"/>
              </a:schemeClr>
            </a:gs>
            <a:gs pos="45000">
              <a:schemeClr val="accent2">
                <a:alpha val="90000"/>
                <a:hueOff val="0"/>
                <a:satOff val="0"/>
                <a:lumOff val="0"/>
                <a:alphaOff val="-26667"/>
                <a:shade val="100000"/>
                <a:satMod val="118000"/>
              </a:schemeClr>
            </a:gs>
            <a:gs pos="55000">
              <a:schemeClr val="accent2">
                <a:alpha val="90000"/>
                <a:hueOff val="0"/>
                <a:satOff val="0"/>
                <a:lumOff val="0"/>
                <a:alphaOff val="-26667"/>
                <a:shade val="100000"/>
                <a:satMod val="118000"/>
              </a:schemeClr>
            </a:gs>
            <a:gs pos="73000">
              <a:schemeClr val="accent2">
                <a:alpha val="90000"/>
                <a:hueOff val="0"/>
                <a:satOff val="0"/>
                <a:lumOff val="0"/>
                <a:alphaOff val="-26667"/>
                <a:shade val="90000"/>
                <a:satMod val="110000"/>
              </a:schemeClr>
            </a:gs>
            <a:gs pos="100000">
              <a:schemeClr val="accent2">
                <a:alpha val="90000"/>
                <a:hueOff val="0"/>
                <a:satOff val="0"/>
                <a:lumOff val="0"/>
                <a:alphaOff val="-26667"/>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alpha val="90000"/>
              <a:hueOff val="0"/>
              <a:satOff val="0"/>
              <a:lumOff val="0"/>
              <a:alphaOff val="-26667"/>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Innocent murmurs: common in children and young adults.</a:t>
          </a:r>
          <a:endParaRPr lang="en-US" sz="1400" kern="1200" dirty="0"/>
        </a:p>
      </dsp:txBody>
      <dsp:txXfrm>
        <a:off x="4119357" y="1965108"/>
        <a:ext cx="1370211" cy="998318"/>
      </dsp:txXfrm>
    </dsp:sp>
    <dsp:sp modelId="{13E08E1A-1F7D-D54F-B4AD-C16E1FDA6A94}">
      <dsp:nvSpPr>
        <dsp:cNvPr id="0" name=""/>
        <dsp:cNvSpPr/>
      </dsp:nvSpPr>
      <dsp:spPr>
        <a:xfrm>
          <a:off x="3534567" y="3397782"/>
          <a:ext cx="1932660" cy="1347850"/>
        </a:xfrm>
        <a:prstGeom prst="ellipse">
          <a:avLst/>
        </a:prstGeom>
        <a:gradFill rotWithShape="0">
          <a:gsLst>
            <a:gs pos="0">
              <a:schemeClr val="accent2">
                <a:alpha val="90000"/>
                <a:hueOff val="0"/>
                <a:satOff val="0"/>
                <a:lumOff val="0"/>
                <a:alphaOff val="-40000"/>
                <a:shade val="63000"/>
              </a:schemeClr>
            </a:gs>
            <a:gs pos="30000">
              <a:schemeClr val="accent2">
                <a:alpha val="90000"/>
                <a:hueOff val="0"/>
                <a:satOff val="0"/>
                <a:lumOff val="0"/>
                <a:alphaOff val="-40000"/>
                <a:shade val="90000"/>
                <a:satMod val="110000"/>
              </a:schemeClr>
            </a:gs>
            <a:gs pos="45000">
              <a:schemeClr val="accent2">
                <a:alpha val="90000"/>
                <a:hueOff val="0"/>
                <a:satOff val="0"/>
                <a:lumOff val="0"/>
                <a:alphaOff val="-40000"/>
                <a:shade val="100000"/>
                <a:satMod val="118000"/>
              </a:schemeClr>
            </a:gs>
            <a:gs pos="55000">
              <a:schemeClr val="accent2">
                <a:alpha val="90000"/>
                <a:hueOff val="0"/>
                <a:satOff val="0"/>
                <a:lumOff val="0"/>
                <a:alphaOff val="-40000"/>
                <a:shade val="100000"/>
                <a:satMod val="118000"/>
              </a:schemeClr>
            </a:gs>
            <a:gs pos="73000">
              <a:schemeClr val="accent2">
                <a:alpha val="90000"/>
                <a:hueOff val="0"/>
                <a:satOff val="0"/>
                <a:lumOff val="0"/>
                <a:alphaOff val="-40000"/>
                <a:shade val="90000"/>
                <a:satMod val="110000"/>
              </a:schemeClr>
            </a:gs>
            <a:gs pos="100000">
              <a:schemeClr val="accent2">
                <a:alpha val="90000"/>
                <a:hueOff val="0"/>
                <a:satOff val="0"/>
                <a:lumOff val="0"/>
                <a:alphaOff val="-4000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alpha val="90000"/>
              <a:hueOff val="0"/>
              <a:satOff val="0"/>
              <a:lumOff val="0"/>
              <a:alphaOff val="-4000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Pathological</a:t>
          </a:r>
          <a:endParaRPr lang="en-US" sz="1800" kern="1200" dirty="0"/>
        </a:p>
      </dsp:txBody>
      <dsp:txXfrm>
        <a:off x="3817599" y="3595170"/>
        <a:ext cx="1366596" cy="953074"/>
      </dsp:txXfrm>
    </dsp:sp>
    <dsp:sp modelId="{49D0DFAE-B10A-764B-82CB-585D15308073}">
      <dsp:nvSpPr>
        <dsp:cNvPr id="0" name=""/>
        <dsp:cNvSpPr/>
      </dsp:nvSpPr>
      <dsp:spPr>
        <a:xfrm>
          <a:off x="4957379" y="3397782"/>
          <a:ext cx="2898991" cy="1347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p>
      </dsp:txBody>
      <dsp:txXfrm>
        <a:off x="4957379" y="3397782"/>
        <a:ext cx="2898991" cy="13478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4E48E-1B79-0749-B6D5-0D876F380E72}">
      <dsp:nvSpPr>
        <dsp:cNvPr id="0" name=""/>
        <dsp:cNvSpPr/>
      </dsp:nvSpPr>
      <dsp:spPr>
        <a:xfrm>
          <a:off x="1213886" y="3187"/>
          <a:ext cx="2221101" cy="888440"/>
        </a:xfrm>
        <a:prstGeom prst="chevron">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smtClean="0"/>
            <a:t>Aortic Stenosis</a:t>
          </a:r>
          <a:endParaRPr lang="en-US" sz="1600" kern="1200" dirty="0"/>
        </a:p>
      </dsp:txBody>
      <dsp:txXfrm>
        <a:off x="1658106" y="3187"/>
        <a:ext cx="1332661" cy="888440"/>
      </dsp:txXfrm>
    </dsp:sp>
    <dsp:sp modelId="{6FD33407-E254-7346-80EB-D71494397A5F}">
      <dsp:nvSpPr>
        <dsp:cNvPr id="0" name=""/>
        <dsp:cNvSpPr/>
      </dsp:nvSpPr>
      <dsp:spPr>
        <a:xfrm>
          <a:off x="3180555" y="78704"/>
          <a:ext cx="1843513" cy="737405"/>
        </a:xfrm>
        <a:prstGeom prst="chevron">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ejection murmur</a:t>
          </a:r>
          <a:endParaRPr lang="en-US" sz="1700" kern="1200" dirty="0"/>
        </a:p>
      </dsp:txBody>
      <dsp:txXfrm>
        <a:off x="3549258" y="78704"/>
        <a:ext cx="1106108" cy="737405"/>
      </dsp:txXfrm>
    </dsp:sp>
    <dsp:sp modelId="{B2833EBD-75F8-824E-B380-ACA151979D95}">
      <dsp:nvSpPr>
        <dsp:cNvPr id="0" name=""/>
        <dsp:cNvSpPr/>
      </dsp:nvSpPr>
      <dsp:spPr>
        <a:xfrm>
          <a:off x="1213886" y="1016009"/>
          <a:ext cx="2221101" cy="888440"/>
        </a:xfrm>
        <a:prstGeom prst="chevron">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smtClean="0"/>
            <a:t>Pulmonary Stenosis</a:t>
          </a:r>
          <a:endParaRPr lang="en-US" sz="1600" kern="1200" dirty="0"/>
        </a:p>
      </dsp:txBody>
      <dsp:txXfrm>
        <a:off x="1658106" y="1016009"/>
        <a:ext cx="1332661" cy="888440"/>
      </dsp:txXfrm>
    </dsp:sp>
    <dsp:sp modelId="{766D7E06-DD1B-DF44-91C2-09F0715496C5}">
      <dsp:nvSpPr>
        <dsp:cNvPr id="0" name=""/>
        <dsp:cNvSpPr/>
      </dsp:nvSpPr>
      <dsp:spPr>
        <a:xfrm>
          <a:off x="3146244" y="1091526"/>
          <a:ext cx="1843513" cy="737405"/>
        </a:xfrm>
        <a:prstGeom prst="chevron">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ejection murmur</a:t>
          </a:r>
          <a:endParaRPr lang="en-US" sz="1700" kern="1200" dirty="0"/>
        </a:p>
      </dsp:txBody>
      <dsp:txXfrm>
        <a:off x="3514947" y="1091526"/>
        <a:ext cx="1106108" cy="737405"/>
      </dsp:txXfrm>
    </dsp:sp>
    <dsp:sp modelId="{23D1BF3B-5395-524A-BD54-13A47387548A}">
      <dsp:nvSpPr>
        <dsp:cNvPr id="0" name=""/>
        <dsp:cNvSpPr/>
      </dsp:nvSpPr>
      <dsp:spPr>
        <a:xfrm>
          <a:off x="4731666" y="1091526"/>
          <a:ext cx="1843513" cy="737405"/>
        </a:xfrm>
        <a:prstGeom prst="chevron">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Splitting of  </a:t>
          </a:r>
          <a:r>
            <a:rPr lang="en-US" sz="1700" kern="1200" dirty="0" smtClean="0"/>
            <a:t>S2</a:t>
          </a:r>
          <a:endParaRPr lang="en-US" sz="1700" kern="1200" dirty="0"/>
        </a:p>
      </dsp:txBody>
      <dsp:txXfrm>
        <a:off x="5100369" y="1091526"/>
        <a:ext cx="1106108" cy="737405"/>
      </dsp:txXfrm>
    </dsp:sp>
    <dsp:sp modelId="{AF08EB0A-98B1-AE47-832E-0FFC25077A6E}">
      <dsp:nvSpPr>
        <dsp:cNvPr id="0" name=""/>
        <dsp:cNvSpPr/>
      </dsp:nvSpPr>
      <dsp:spPr>
        <a:xfrm>
          <a:off x="1213886" y="2028831"/>
          <a:ext cx="2221101" cy="888440"/>
        </a:xfrm>
        <a:prstGeom prst="chevron">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smtClean="0"/>
            <a:t>Mitral/tricuspid</a:t>
          </a:r>
        </a:p>
        <a:p>
          <a:pPr lvl="0" algn="ctr" defTabSz="711200">
            <a:lnSpc>
              <a:spcPct val="90000"/>
            </a:lnSpc>
            <a:spcBef>
              <a:spcPct val="0"/>
            </a:spcBef>
            <a:spcAft>
              <a:spcPct val="35000"/>
            </a:spcAft>
          </a:pPr>
          <a:r>
            <a:rPr lang="en-US" sz="1600" kern="1200" dirty="0" smtClean="0"/>
            <a:t>regurgitation</a:t>
          </a:r>
          <a:endParaRPr lang="en-US" sz="1600" kern="1200" dirty="0"/>
        </a:p>
      </dsp:txBody>
      <dsp:txXfrm>
        <a:off x="1658106" y="2028831"/>
        <a:ext cx="1332661" cy="888440"/>
      </dsp:txXfrm>
    </dsp:sp>
    <dsp:sp modelId="{E12DB3BF-CE01-B848-8D71-17ECAD36F8A2}">
      <dsp:nvSpPr>
        <dsp:cNvPr id="0" name=""/>
        <dsp:cNvSpPr/>
      </dsp:nvSpPr>
      <dsp:spPr>
        <a:xfrm>
          <a:off x="1213886" y="3041653"/>
          <a:ext cx="2221101" cy="888440"/>
        </a:xfrm>
        <a:prstGeom prst="chevron">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smtClean="0"/>
            <a:t>Ventricular Septal Defect (VSD)</a:t>
          </a:r>
          <a:endParaRPr lang="en-US" sz="1600" kern="1200" dirty="0"/>
        </a:p>
      </dsp:txBody>
      <dsp:txXfrm>
        <a:off x="1658106" y="3041653"/>
        <a:ext cx="1332661" cy="888440"/>
      </dsp:txXfrm>
    </dsp:sp>
    <dsp:sp modelId="{F3BFAF22-C268-714E-A385-488746970C3D}">
      <dsp:nvSpPr>
        <dsp:cNvPr id="0" name=""/>
        <dsp:cNvSpPr/>
      </dsp:nvSpPr>
      <dsp:spPr>
        <a:xfrm>
          <a:off x="3206788" y="3078892"/>
          <a:ext cx="1843513" cy="737405"/>
        </a:xfrm>
        <a:prstGeom prst="chevron">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holosystolic</a:t>
          </a:r>
          <a:endParaRPr lang="en-US" sz="1700" kern="1200" dirty="0"/>
        </a:p>
      </dsp:txBody>
      <dsp:txXfrm>
        <a:off x="3575491" y="3078892"/>
        <a:ext cx="1106108" cy="737405"/>
      </dsp:txXfrm>
    </dsp:sp>
    <dsp:sp modelId="{6E0372AB-F72D-F544-B97F-CD5A2C235D0A}">
      <dsp:nvSpPr>
        <dsp:cNvPr id="0" name=""/>
        <dsp:cNvSpPr/>
      </dsp:nvSpPr>
      <dsp:spPr>
        <a:xfrm>
          <a:off x="1213886" y="4054475"/>
          <a:ext cx="2221101" cy="888440"/>
        </a:xfrm>
        <a:prstGeom prst="chevron">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smtClean="0"/>
            <a:t>Mitral valve prolapse</a:t>
          </a:r>
          <a:endParaRPr lang="en-US" sz="1600" kern="1200" dirty="0"/>
        </a:p>
      </dsp:txBody>
      <dsp:txXfrm>
        <a:off x="1658106" y="4054475"/>
        <a:ext cx="1332661" cy="8884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9962E-CE15-0848-886A-FEAAA18D4A10}">
      <dsp:nvSpPr>
        <dsp:cNvPr id="0" name=""/>
        <dsp:cNvSpPr/>
      </dsp:nvSpPr>
      <dsp:spPr>
        <a:xfrm>
          <a:off x="29" y="18030"/>
          <a:ext cx="2776187" cy="1110474"/>
        </a:xfrm>
        <a:prstGeom prst="rect">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w="9525" cap="flat" cmpd="sng" algn="ctr">
          <a:solidFill>
            <a:schemeClr val="accent2">
              <a:hueOff val="0"/>
              <a:satOff val="0"/>
              <a:lumOff val="0"/>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0"/>
              <a:satOff val="0"/>
              <a:lumOff val="0"/>
              <a:alphaOff val="0"/>
              <a:tint val="100000"/>
              <a:shade val="100000"/>
              <a:hueMod val="100000"/>
              <a:satMod val="100000"/>
            </a:schemeClr>
          </a:contourClr>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Early decrescendo diastolic murmurs</a:t>
          </a:r>
          <a:endParaRPr lang="en-US" sz="2000" kern="1200" dirty="0"/>
        </a:p>
      </dsp:txBody>
      <dsp:txXfrm>
        <a:off x="29" y="18030"/>
        <a:ext cx="2776187" cy="1110474"/>
      </dsp:txXfrm>
    </dsp:sp>
    <dsp:sp modelId="{9C2F2B7C-CE15-704E-A8D8-07346603C94B}">
      <dsp:nvSpPr>
        <dsp:cNvPr id="0" name=""/>
        <dsp:cNvSpPr/>
      </dsp:nvSpPr>
      <dsp:spPr>
        <a:xfrm>
          <a:off x="29" y="1128505"/>
          <a:ext cx="2776187" cy="2591280"/>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Signify regurgitation flow through an incompetent semilunar valve</a:t>
          </a:r>
          <a:endParaRPr lang="en-US" sz="2000" kern="1200" dirty="0"/>
        </a:p>
        <a:p>
          <a:pPr marL="228600" lvl="1" indent="-228600" algn="l" defTabSz="889000">
            <a:lnSpc>
              <a:spcPct val="90000"/>
            </a:lnSpc>
            <a:spcBef>
              <a:spcPct val="0"/>
            </a:spcBef>
            <a:spcAft>
              <a:spcPct val="15000"/>
            </a:spcAft>
            <a:buChar char="•"/>
          </a:pPr>
          <a:r>
            <a:rPr lang="en-US" sz="2000" kern="1200" dirty="0" smtClean="0"/>
            <a:t>i.e. aortic/pulmonary regurgitation</a:t>
          </a:r>
          <a:endParaRPr lang="en-US" sz="2000" kern="1200" dirty="0"/>
        </a:p>
      </dsp:txBody>
      <dsp:txXfrm>
        <a:off x="29" y="1128505"/>
        <a:ext cx="2776187" cy="2591280"/>
      </dsp:txXfrm>
    </dsp:sp>
    <dsp:sp modelId="{DED6C60E-68F4-A04F-B489-F6F99A67248A}">
      <dsp:nvSpPr>
        <dsp:cNvPr id="0" name=""/>
        <dsp:cNvSpPr/>
      </dsp:nvSpPr>
      <dsp:spPr>
        <a:xfrm>
          <a:off x="3164882" y="18030"/>
          <a:ext cx="2776187" cy="1110474"/>
        </a:xfrm>
        <a:prstGeom prst="rect">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w="9525" cap="flat" cmpd="sng" algn="ctr">
          <a:solidFill>
            <a:schemeClr val="accent2">
              <a:hueOff val="0"/>
              <a:satOff val="0"/>
              <a:lumOff val="0"/>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0"/>
              <a:satOff val="0"/>
              <a:lumOff val="0"/>
              <a:alphaOff val="0"/>
              <a:tint val="100000"/>
              <a:shade val="100000"/>
              <a:hueMod val="100000"/>
              <a:satMod val="100000"/>
            </a:schemeClr>
          </a:contourClr>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Rumbling diastolic murmurs in mid or late diastole</a:t>
          </a:r>
          <a:endParaRPr lang="en-US" sz="2000" kern="1200" dirty="0"/>
        </a:p>
      </dsp:txBody>
      <dsp:txXfrm>
        <a:off x="3164882" y="18030"/>
        <a:ext cx="2776187" cy="1110474"/>
      </dsp:txXfrm>
    </dsp:sp>
    <dsp:sp modelId="{FA29AA79-563F-EA40-B676-3E20815FD90F}">
      <dsp:nvSpPr>
        <dsp:cNvPr id="0" name=""/>
        <dsp:cNvSpPr/>
      </dsp:nvSpPr>
      <dsp:spPr>
        <a:xfrm>
          <a:off x="3164882" y="1128505"/>
          <a:ext cx="2776187" cy="2591280"/>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Suggests stenosis of AV valve</a:t>
          </a:r>
          <a:endParaRPr lang="en-US" sz="2000" kern="1200" dirty="0"/>
        </a:p>
        <a:p>
          <a:pPr marL="228600" lvl="1" indent="-228600" algn="l" defTabSz="889000">
            <a:lnSpc>
              <a:spcPct val="90000"/>
            </a:lnSpc>
            <a:spcBef>
              <a:spcPct val="0"/>
            </a:spcBef>
            <a:spcAft>
              <a:spcPct val="15000"/>
            </a:spcAft>
            <a:buChar char="•"/>
          </a:pPr>
          <a:r>
            <a:rPr lang="en-US" sz="2000" kern="1200" dirty="0" smtClean="0"/>
            <a:t>i.e. mitral/tricuspid stenosis</a:t>
          </a:r>
          <a:endParaRPr lang="en-US" sz="2000" kern="1200" dirty="0"/>
        </a:p>
      </dsp:txBody>
      <dsp:txXfrm>
        <a:off x="3164882" y="1128505"/>
        <a:ext cx="2776187" cy="2591280"/>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7163B4-C730-3C4F-9C08-60C0D6A3B5D9}" type="datetimeFigureOut">
              <a:rPr lang="en-US" smtClean="0"/>
              <a:t>4/10/17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1FEC12-2204-A546-8F03-792D6341C46B}" type="slidenum">
              <a:rPr lang="en-US" smtClean="0"/>
              <a:t>‹#›</a:t>
            </a:fld>
            <a:endParaRPr lang="en-US"/>
          </a:p>
        </p:txBody>
      </p:sp>
    </p:spTree>
    <p:extLst>
      <p:ext uri="{BB962C8B-B14F-4D97-AF65-F5344CB8AC3E}">
        <p14:creationId xmlns:p14="http://schemas.microsoft.com/office/powerpoint/2010/main" val="208279621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06T11:23:49.476"/>
    </inkml:context>
    <inkml:brush xml:id="br0">
      <inkml:brushProperty name="width" value="0.09071" units="cm"/>
      <inkml:brushProperty name="height" value="0.09071" units="cm"/>
      <inkml:brushProperty name="color" value="#1F80FE"/>
    </inkml:brush>
  </inkml:definitions>
  <inkml:trace contextRef="#ctx0" brushRef="#br0">1 24 8355,'0'12'-440,"2"-9"0,4-12 1,6-3-1,3 1 224,5 5 1,-8 15-1,-1 5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4/10/17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29670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4</a:t>
            </a:fld>
            <a:endParaRPr lang="en-US" dirty="0"/>
          </a:p>
        </p:txBody>
      </p:sp>
    </p:spTree>
    <p:extLst>
      <p:ext uri="{BB962C8B-B14F-4D97-AF65-F5344CB8AC3E}">
        <p14:creationId xmlns:p14="http://schemas.microsoft.com/office/powerpoint/2010/main" val="2088498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5</a:t>
            </a:fld>
            <a:endParaRPr lang="en-US" dirty="0"/>
          </a:p>
        </p:txBody>
      </p:sp>
    </p:spTree>
    <p:extLst>
      <p:ext uri="{BB962C8B-B14F-4D97-AF65-F5344CB8AC3E}">
        <p14:creationId xmlns:p14="http://schemas.microsoft.com/office/powerpoint/2010/main" val="95433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830636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84" y="3886200"/>
            <a:ext cx="9141619"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84" y="5124450"/>
            <a:ext cx="9141619"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78" y="6355080"/>
            <a:ext cx="3047206" cy="365760"/>
          </a:xfrm>
        </p:spPr>
        <p:txBody>
          <a:bodyPr/>
          <a:lstStyle>
            <a:lvl1pPr>
              <a:defRPr sz="1400"/>
            </a:lvl1pPr>
          </a:lstStyle>
          <a:p>
            <a:fld id="{7158BBD9-96B8-F24C-BA3D-5D90B7566753}" type="datetime1">
              <a:rPr lang="en-US" smtClean="0">
                <a:solidFill>
                  <a:srgbClr val="464653"/>
                </a:solidFill>
              </a:rPr>
              <a:pPr/>
              <a:t>4/10/17</a:t>
            </a:fld>
            <a:endParaRPr lang="en-US" dirty="0">
              <a:solidFill>
                <a:srgbClr val="464653"/>
              </a:solidFill>
            </a:endParaRPr>
          </a:p>
        </p:txBody>
      </p:sp>
      <p:sp>
        <p:nvSpPr>
          <p:cNvPr id="17" name="Footer Placeholder 16"/>
          <p:cNvSpPr>
            <a:spLocks noGrp="1"/>
          </p:cNvSpPr>
          <p:nvPr>
            <p:ph type="ftr" sz="quarter" idx="11"/>
          </p:nvPr>
        </p:nvSpPr>
        <p:spPr>
          <a:xfrm>
            <a:off x="3863857" y="6355080"/>
            <a:ext cx="4631754" cy="365760"/>
          </a:xfrm>
        </p:spPr>
        <p:txBody>
          <a:bodyPr/>
          <a:lstStyle/>
          <a:p>
            <a:r>
              <a:rPr lang="ar-SA" dirty="0">
                <a:solidFill>
                  <a:srgbClr val="464653"/>
                </a:solidFill>
              </a:rPr>
              <a:t>خروج البوتاسيوم</a:t>
            </a:r>
            <a:endParaRPr lang="en-US" dirty="0">
              <a:solidFill>
                <a:srgbClr val="464653"/>
              </a:solidFill>
            </a:endParaRPr>
          </a:p>
        </p:txBody>
      </p:sp>
      <p:sp>
        <p:nvSpPr>
          <p:cNvPr id="29" name="Slide Number Placeholder 28"/>
          <p:cNvSpPr>
            <a:spLocks noGrp="1"/>
          </p:cNvSpPr>
          <p:nvPr>
            <p:ph type="sldNum" sz="quarter" idx="12"/>
          </p:nvPr>
        </p:nvSpPr>
        <p:spPr>
          <a:xfrm>
            <a:off x="1621121" y="6355080"/>
            <a:ext cx="1625177" cy="365760"/>
          </a:xfrm>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22" name="Rectangle 21"/>
          <p:cNvSpPr/>
          <p:nvPr/>
        </p:nvSpPr>
        <p:spPr>
          <a:xfrm>
            <a:off x="1206193"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1389961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D1CE1A9-40D5-CB48-B5E9-6C25DBD57021}" type="datetime1">
              <a:rPr lang="en-US" smtClean="0">
                <a:solidFill>
                  <a:srgbClr val="464653"/>
                </a:solidFill>
              </a:rPr>
              <a:pPr/>
              <a:t>4/10/17</a:t>
            </a:fld>
            <a:endParaRPr lang="en-US" dirty="0">
              <a:solidFill>
                <a:srgbClr val="464653"/>
              </a:solidFill>
            </a:endParaRPr>
          </a:p>
        </p:txBody>
      </p:sp>
      <p:sp>
        <p:nvSpPr>
          <p:cNvPr id="5" name="Footer Placeholder 4"/>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Tree>
    <p:extLst>
      <p:ext uri="{BB962C8B-B14F-4D97-AF65-F5344CB8AC3E}">
        <p14:creationId xmlns:p14="http://schemas.microsoft.com/office/powerpoint/2010/main" val="3383709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54"/>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54"/>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5994A2-BACB-274B-9F04-199B86E9F8AA}" type="datetime1">
              <a:rPr lang="en-US" smtClean="0">
                <a:solidFill>
                  <a:srgbClr val="464653"/>
                </a:solidFill>
              </a:rPr>
              <a:pPr/>
              <a:t>4/10/17</a:t>
            </a:fld>
            <a:endParaRPr lang="en-US" dirty="0">
              <a:solidFill>
                <a:srgbClr val="464653"/>
              </a:solidFill>
            </a:endParaRPr>
          </a:p>
        </p:txBody>
      </p:sp>
      <p:sp>
        <p:nvSpPr>
          <p:cNvPr id="5" name="Footer Placeholder 4"/>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7" name="Straight Connector 6"/>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8" name="Isosceles Triangle 7"/>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Tree>
    <p:extLst>
      <p:ext uri="{BB962C8B-B14F-4D97-AF65-F5344CB8AC3E}">
        <p14:creationId xmlns:p14="http://schemas.microsoft.com/office/powerpoint/2010/main" val="179651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CB94B0B-2719-3446-B535-E965A7C3EDFC}" type="datetime1">
              <a:rPr lang="en-US" smtClean="0">
                <a:solidFill>
                  <a:srgbClr val="464653"/>
                </a:solidFill>
              </a:rPr>
              <a:pPr/>
              <a:t>4/10/17</a:t>
            </a:fld>
            <a:endParaRPr lang="en-US" dirty="0">
              <a:solidFill>
                <a:srgbClr val="464653"/>
              </a:solidFill>
            </a:endParaRPr>
          </a:p>
        </p:txBody>
      </p:sp>
      <p:sp>
        <p:nvSpPr>
          <p:cNvPr id="5" name="Footer Placeholder 4"/>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8" name="Content Placeholder 7"/>
          <p:cNvSpPr>
            <a:spLocks noGrp="1"/>
          </p:cNvSpPr>
          <p:nvPr>
            <p:ph sz="quarter" idx="1"/>
          </p:nvPr>
        </p:nvSpPr>
        <p:spPr>
          <a:xfrm>
            <a:off x="609448"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431842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84" y="2971800"/>
            <a:ext cx="9141619"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726750" y="4267200"/>
            <a:ext cx="9040045"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78" y="6355080"/>
            <a:ext cx="3047206" cy="365760"/>
          </a:xfrm>
        </p:spPr>
        <p:txBody>
          <a:bodyPr/>
          <a:lstStyle/>
          <a:p>
            <a:fld id="{C6888400-FA99-314B-BEFD-3828E0312FE7}" type="datetime1">
              <a:rPr lang="en-US" smtClean="0">
                <a:solidFill>
                  <a:srgbClr val="DDE9EC"/>
                </a:solidFill>
              </a:rPr>
              <a:pPr/>
              <a:t>4/10/17</a:t>
            </a:fld>
            <a:endParaRPr lang="en-US" dirty="0">
              <a:solidFill>
                <a:srgbClr val="DDE9EC"/>
              </a:solidFill>
            </a:endParaRPr>
          </a:p>
        </p:txBody>
      </p:sp>
      <p:sp>
        <p:nvSpPr>
          <p:cNvPr id="5" name="Footer Placeholder 4"/>
          <p:cNvSpPr>
            <a:spLocks noGrp="1"/>
          </p:cNvSpPr>
          <p:nvPr>
            <p:ph type="ftr" sz="quarter" idx="11"/>
          </p:nvPr>
        </p:nvSpPr>
        <p:spPr>
          <a:xfrm>
            <a:off x="3863857" y="6355080"/>
            <a:ext cx="4631754" cy="365760"/>
          </a:xfrm>
        </p:spPr>
        <p:txBody>
          <a:bodyPr/>
          <a:lstStyle/>
          <a:p>
            <a:r>
              <a:rPr lang="ar-SA" dirty="0">
                <a:solidFill>
                  <a:srgbClr val="DDE9EC"/>
                </a:solidFill>
              </a:rPr>
              <a:t>خروج البوتاسيوم</a:t>
            </a:r>
            <a:endParaRPr lang="en-US" dirty="0">
              <a:solidFill>
                <a:srgbClr val="DDE9EC"/>
              </a:solidFill>
            </a:endParaRPr>
          </a:p>
        </p:txBody>
      </p:sp>
      <p:sp>
        <p:nvSpPr>
          <p:cNvPr id="6" name="Slide Number Placeholder 5"/>
          <p:cNvSpPr>
            <a:spLocks noGrp="1"/>
          </p:cNvSpPr>
          <p:nvPr>
            <p:ph type="sldNum" sz="quarter" idx="12"/>
          </p:nvPr>
        </p:nvSpPr>
        <p:spPr>
          <a:xfrm>
            <a:off x="1426092" y="6355080"/>
            <a:ext cx="2027408" cy="365760"/>
          </a:xfrm>
        </p:spPr>
        <p:txBody>
          <a:bodyPr/>
          <a:lstStyle/>
          <a:p>
            <a:fld id="{4929A69E-7D8F-4515-9605-0315ABD4F316}" type="slidenum">
              <a:rPr lang="en-US" smtClean="0">
                <a:solidFill>
                  <a:srgbClr val="DDE9EC"/>
                </a:solidFill>
              </a:rPr>
              <a:pPr/>
              <a:t>‹#›</a:t>
            </a:fld>
            <a:endParaRPr lang="en-US" dirty="0">
              <a:solidFill>
                <a:srgbClr val="DDE9EC"/>
              </a:solidFill>
            </a:endParaRPr>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321518086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8"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5648FC85-8B52-3A45-B43E-255D2F752733}" type="datetime1">
              <a:rPr lang="en-US" smtClean="0">
                <a:solidFill>
                  <a:srgbClr val="464653"/>
                </a:solidFill>
              </a:rPr>
              <a:pPr/>
              <a:t>4/10/17</a:t>
            </a:fld>
            <a:endParaRPr lang="en-US" dirty="0">
              <a:solidFill>
                <a:srgbClr val="464653"/>
              </a:solidFill>
            </a:endParaRPr>
          </a:p>
        </p:txBody>
      </p:sp>
      <p:sp>
        <p:nvSpPr>
          <p:cNvPr id="6" name="Footer Placeholder 5"/>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9" name="Content Placeholder 8"/>
          <p:cNvSpPr>
            <a:spLocks noGrp="1"/>
          </p:cNvSpPr>
          <p:nvPr>
            <p:ph sz="quarter" idx="1"/>
          </p:nvPr>
        </p:nvSpPr>
        <p:spPr>
          <a:xfrm>
            <a:off x="609441"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5" y="1216152"/>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185563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8"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49" y="1285875"/>
            <a:ext cx="5385514"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87" y="1295400"/>
            <a:ext cx="5387630"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E5B89184-E8D0-8C49-B3F1-56EF569C4FEC}" type="datetime1">
              <a:rPr lang="en-US" smtClean="0">
                <a:solidFill>
                  <a:srgbClr val="464653"/>
                </a:solidFill>
              </a:rPr>
              <a:pPr/>
              <a:t>4/10/17</a:t>
            </a:fld>
            <a:endParaRPr lang="en-US" dirty="0">
              <a:solidFill>
                <a:srgbClr val="464653"/>
              </a:solidFill>
            </a:endParaRPr>
          </a:p>
        </p:txBody>
      </p:sp>
      <p:sp>
        <p:nvSpPr>
          <p:cNvPr id="8" name="Footer Placeholder 7"/>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9" name="Slide Number Placeholder 8"/>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11" name="Content Placeholder 10"/>
          <p:cNvSpPr>
            <a:spLocks noGrp="1"/>
          </p:cNvSpPr>
          <p:nvPr>
            <p:ph sz="quarter" idx="2"/>
          </p:nvPr>
        </p:nvSpPr>
        <p:spPr>
          <a:xfrm>
            <a:off x="609441" y="2133600"/>
            <a:ext cx="5383398"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5986" y="2133600"/>
            <a:ext cx="5383398"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644798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48"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11DCB05-41DF-4544-B6FD-995B9B89C18D}" type="datetime1">
              <a:rPr lang="en-US" smtClean="0">
                <a:solidFill>
                  <a:srgbClr val="464653"/>
                </a:solidFill>
              </a:rPr>
              <a:pPr/>
              <a:t>4/10/17</a:t>
            </a:fld>
            <a:endParaRPr lang="en-US" dirty="0">
              <a:solidFill>
                <a:srgbClr val="464653"/>
              </a:solidFill>
            </a:endParaRPr>
          </a:p>
        </p:txBody>
      </p:sp>
      <p:sp>
        <p:nvSpPr>
          <p:cNvPr id="4" name="Footer Placeholder 3"/>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5" name="Slide Number Placeholder 4"/>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6" name="Isosceles Triangle 5"/>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318357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B3C735-62E0-2546-A2FD-62FD57D747BD}" type="datetime1">
              <a:rPr lang="en-US" smtClean="0">
                <a:solidFill>
                  <a:srgbClr val="464653"/>
                </a:solidFill>
              </a:rPr>
              <a:pPr/>
              <a:t>4/10/17</a:t>
            </a:fld>
            <a:endParaRPr lang="en-US" dirty="0">
              <a:solidFill>
                <a:srgbClr val="464653"/>
              </a:solidFill>
            </a:endParaRPr>
          </a:p>
        </p:txBody>
      </p:sp>
      <p:sp>
        <p:nvSpPr>
          <p:cNvPr id="3" name="Footer Placeholder 2"/>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4" name="Slide Number Placeholder 3"/>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5" name="Straight Connector 4"/>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6" name="Isosceles Triangle 5"/>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1920329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11" y="304800"/>
            <a:ext cx="3351927"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11" y="1219203"/>
            <a:ext cx="3351927"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217C586-6EF4-824C-A059-CFB683D7118C}" type="datetime1">
              <a:rPr lang="en-US" smtClean="0">
                <a:solidFill>
                  <a:srgbClr val="464653"/>
                </a:solidFill>
              </a:rPr>
              <a:pPr/>
              <a:t>4/10/17</a:t>
            </a:fld>
            <a:endParaRPr lang="en-US" dirty="0">
              <a:solidFill>
                <a:srgbClr val="464653"/>
              </a:solidFill>
            </a:endParaRPr>
          </a:p>
        </p:txBody>
      </p:sp>
      <p:sp>
        <p:nvSpPr>
          <p:cNvPr id="6" name="Footer Placeholder 5"/>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8" name="Straight Connector 7"/>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10" name="Straight Connector 9"/>
          <p:cNvSpPr>
            <a:spLocks noChangeShapeType="1"/>
          </p:cNvSpPr>
          <p:nvPr/>
        </p:nvSpPr>
        <p:spPr bwMode="auto">
          <a:xfrm rot="5400000">
            <a:off x="5217888"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9" name="Isosceles Triangle 8"/>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12" name="Content Placeholder 11"/>
          <p:cNvSpPr>
            <a:spLocks noGrp="1"/>
          </p:cNvSpPr>
          <p:nvPr>
            <p:ph sz="quarter" idx="1"/>
          </p:nvPr>
        </p:nvSpPr>
        <p:spPr>
          <a:xfrm>
            <a:off x="406294" y="304800"/>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695310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48" y="500856"/>
            <a:ext cx="10969943"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48" y="1905000"/>
            <a:ext cx="10969943" cy="4270248"/>
          </a:xfrm>
          <a:solidFill>
            <a:schemeClr val="tx1">
              <a:shade val="50000"/>
            </a:schemeClr>
          </a:solidFill>
          <a:ln>
            <a:noFill/>
          </a:ln>
          <a:effectLst/>
        </p:spPr>
        <p:txBody>
          <a:bodyPr/>
          <a:lstStyle>
            <a:lvl1pPr marL="0" indent="0">
              <a:spcBef>
                <a:spcPts val="600"/>
              </a:spcBef>
              <a:buNone/>
              <a:defRPr sz="3200"/>
            </a:lvl1pPr>
          </a:lstStyle>
          <a:p>
            <a:r>
              <a:rPr kumimoji="0" lang="en-US" dirty="0"/>
              <a:t>Click icon to add picture</a:t>
            </a:r>
          </a:p>
        </p:txBody>
      </p:sp>
      <p:sp>
        <p:nvSpPr>
          <p:cNvPr id="4" name="Text Placeholder 3"/>
          <p:cNvSpPr>
            <a:spLocks noGrp="1"/>
          </p:cNvSpPr>
          <p:nvPr>
            <p:ph type="body" sz="half" idx="2"/>
          </p:nvPr>
        </p:nvSpPr>
        <p:spPr>
          <a:xfrm>
            <a:off x="609448" y="1219200"/>
            <a:ext cx="10969943"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F43612B-F6ED-7647-A1E5-BB2684808146}" type="datetime1">
              <a:rPr lang="en-US" smtClean="0">
                <a:solidFill>
                  <a:srgbClr val="DDE9EC"/>
                </a:solidFill>
              </a:rPr>
              <a:pPr/>
              <a:t>4/10/17</a:t>
            </a:fld>
            <a:endParaRPr lang="en-US" dirty="0">
              <a:solidFill>
                <a:srgbClr val="DDE9EC"/>
              </a:solidFill>
            </a:endParaRPr>
          </a:p>
        </p:txBody>
      </p:sp>
      <p:sp>
        <p:nvSpPr>
          <p:cNvPr id="6" name="Footer Placeholder 5"/>
          <p:cNvSpPr>
            <a:spLocks noGrp="1"/>
          </p:cNvSpPr>
          <p:nvPr>
            <p:ph type="ftr" sz="quarter" idx="11"/>
          </p:nvPr>
        </p:nvSpPr>
        <p:spPr/>
        <p:txBody>
          <a:bodyPr/>
          <a:lstStyle/>
          <a:p>
            <a:r>
              <a:rPr lang="ar-SA" dirty="0">
                <a:solidFill>
                  <a:srgbClr val="DDE9EC"/>
                </a:solidFill>
              </a:rPr>
              <a:t>خروج البوتاسيوم</a:t>
            </a:r>
            <a:endParaRPr lang="en-US" dirty="0">
              <a:solidFill>
                <a:srgbClr val="DDE9EC"/>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DDE9EC"/>
                </a:solidFill>
              </a:rPr>
              <a:pPr/>
              <a:t>‹#›</a:t>
            </a:fld>
            <a:endParaRPr lang="en-US" dirty="0">
              <a:solidFill>
                <a:srgbClr val="DDE9EC"/>
              </a:solidFill>
            </a:endParaRPr>
          </a:p>
        </p:txBody>
      </p:sp>
      <p:sp>
        <p:nvSpPr>
          <p:cNvPr id="8" name="Straight Connector 7"/>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white"/>
              </a:solidFill>
            </a:endParaRPr>
          </a:p>
        </p:txBody>
      </p:sp>
      <p:sp>
        <p:nvSpPr>
          <p:cNvPr id="9" name="Isosceles Triangle 8"/>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10" name="Rectangle 9"/>
          <p:cNvSpPr/>
          <p:nvPr/>
        </p:nvSpPr>
        <p:spPr>
          <a:xfrm>
            <a:off x="609448"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360816667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48" y="152400"/>
            <a:ext cx="10969943"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609448" y="1219200"/>
            <a:ext cx="10969943"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85" y="6356350"/>
            <a:ext cx="3051269" cy="365760"/>
          </a:xfrm>
          <a:prstGeom prst="rect">
            <a:avLst/>
          </a:prstGeom>
        </p:spPr>
        <p:txBody>
          <a:bodyPr vert="horz"/>
          <a:lstStyle>
            <a:lvl1pPr algn="l" eaLnBrk="1" latinLnBrk="0" hangingPunct="1">
              <a:defRPr kumimoji="0" sz="1400">
                <a:solidFill>
                  <a:schemeClr val="tx2"/>
                </a:solidFill>
              </a:defRPr>
            </a:lvl1pPr>
          </a:lstStyle>
          <a:p>
            <a:pPr defTabSz="914400"/>
            <a:fld id="{D158F633-9764-2845-A074-813977D81419}" type="datetime1">
              <a:rPr lang="en-US" smtClean="0">
                <a:solidFill>
                  <a:srgbClr val="464653"/>
                </a:solidFill>
              </a:rPr>
              <a:pPr defTabSz="914400"/>
              <a:t>4/10/17</a:t>
            </a:fld>
            <a:endParaRPr lang="en-US" dirty="0">
              <a:solidFill>
                <a:srgbClr val="464653"/>
              </a:solidFill>
            </a:endParaRPr>
          </a:p>
        </p:txBody>
      </p:sp>
      <p:sp>
        <p:nvSpPr>
          <p:cNvPr id="3" name="Footer Placeholder 2"/>
          <p:cNvSpPr>
            <a:spLocks noGrp="1"/>
          </p:cNvSpPr>
          <p:nvPr>
            <p:ph type="ftr" sz="quarter" idx="3"/>
          </p:nvPr>
        </p:nvSpPr>
        <p:spPr>
          <a:xfrm>
            <a:off x="3863857" y="6356350"/>
            <a:ext cx="4672383" cy="365760"/>
          </a:xfrm>
          <a:prstGeom prst="rect">
            <a:avLst/>
          </a:prstGeom>
        </p:spPr>
        <p:txBody>
          <a:bodyPr vert="horz"/>
          <a:lstStyle>
            <a:lvl1pPr algn="r" eaLnBrk="1" latinLnBrk="0" hangingPunct="1">
              <a:defRPr kumimoji="0" sz="1400">
                <a:solidFill>
                  <a:schemeClr val="tx2"/>
                </a:solidFill>
              </a:defRPr>
            </a:lvl1pPr>
          </a:lstStyle>
          <a:p>
            <a:pPr defTabSz="914400"/>
            <a:r>
              <a:rPr lang="ar-SA" dirty="0">
                <a:solidFill>
                  <a:srgbClr val="464653"/>
                </a:solidFill>
              </a:rPr>
              <a:t>خروج البوتاسيوم</a:t>
            </a:r>
            <a:endParaRPr lang="en-US" dirty="0">
              <a:solidFill>
                <a:srgbClr val="464653"/>
              </a:solidFill>
            </a:endParaRPr>
          </a:p>
        </p:txBody>
      </p:sp>
      <p:sp>
        <p:nvSpPr>
          <p:cNvPr id="23" name="Slide Number Placeholder 22"/>
          <p:cNvSpPr>
            <a:spLocks noGrp="1"/>
          </p:cNvSpPr>
          <p:nvPr>
            <p:ph type="sldNum" sz="quarter" idx="4"/>
          </p:nvPr>
        </p:nvSpPr>
        <p:spPr>
          <a:xfrm>
            <a:off x="816651" y="6356350"/>
            <a:ext cx="2640912" cy="365760"/>
          </a:xfrm>
          <a:prstGeom prst="rect">
            <a:avLst/>
          </a:prstGeom>
        </p:spPr>
        <p:txBody>
          <a:bodyPr vert="horz"/>
          <a:lstStyle>
            <a:lvl1pPr algn="l" eaLnBrk="1" latinLnBrk="0" hangingPunct="1">
              <a:defRPr kumimoji="0" sz="1400">
                <a:solidFill>
                  <a:schemeClr val="tx2"/>
                </a:solidFill>
              </a:defRPr>
            </a:lvl1pPr>
          </a:lstStyle>
          <a:p>
            <a:pPr defTabSz="914400"/>
            <a:fld id="{4929A69E-7D8F-4515-9605-0315ABD4F316}" type="slidenum">
              <a:rPr lang="en-US" smtClean="0">
                <a:solidFill>
                  <a:srgbClr val="464653"/>
                </a:solidFill>
              </a:rPr>
              <a:pPr defTabSz="914400"/>
              <a:t>‹#›</a:t>
            </a:fld>
            <a:endParaRPr lang="en-US" dirty="0">
              <a:solidFill>
                <a:srgbClr val="464653"/>
              </a:solidFill>
            </a:endParaRPr>
          </a:p>
        </p:txBody>
      </p:sp>
      <p:sp>
        <p:nvSpPr>
          <p:cNvPr id="28" name="Straight Connector 27"/>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29" name="Straight Connector 28"/>
          <p:cNvSpPr>
            <a:spLocks noChangeShapeType="1"/>
          </p:cNvSpPr>
          <p:nvPr/>
        </p:nvSpPr>
        <p:spPr bwMode="auto">
          <a:xfrm>
            <a:off x="609448"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10" name="Isosceles Triangle 9"/>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766723545"/>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16.png"/><Relationship Id="rId8" Type="http://schemas.openxmlformats.org/officeDocument/2006/relationships/hyperlink" Target="https://www.med.ucla.edu/wilkes/Systolic.htm" TargetMode="Externa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gif"/><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ocs.google.com/document/d/1LoawAdvXBg92MWvPPuFp3LEG0jDWJYd6_cMBV_9aNww/edit" TargetMode="External"/><Relationship Id="rId3" Type="http://schemas.openxmlformats.org/officeDocument/2006/relationships/hyperlink" Target="https://www.onlineexambuilder.com/heart-murmurs/exam-141803"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mailto:Physiology436@g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customXml" Target="../ink/ink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ustomXml" Target="../ink/ink2.xml"/><Relationship Id="rId3" Type="http://schemas.openxmlformats.org/officeDocument/2006/relationships/image" Target="../media/image80.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317208" y="1916835"/>
            <a:ext cx="7770376" cy="1470025"/>
          </a:xfrm>
        </p:spPr>
        <p:txBody>
          <a:bodyPr>
            <a:noAutofit/>
          </a:bodyPr>
          <a:lstStyle/>
          <a:p>
            <a:pPr algn="ctr"/>
            <a:r>
              <a:rPr lang="en-US" sz="4000" b="1" dirty="0" smtClean="0">
                <a:solidFill>
                  <a:schemeClr val="accent2">
                    <a:lumMod val="75000"/>
                  </a:schemeClr>
                </a:solidFill>
                <a:latin typeface="Arial Black" panose="020B0A04020102020204" pitchFamily="34" charset="0"/>
              </a:rPr>
              <a:t>Heart Sounds and Murmurs</a:t>
            </a:r>
            <a:endParaRPr lang="en-US" sz="2400" b="1" dirty="0">
              <a:solidFill>
                <a:schemeClr val="accent2">
                  <a:lumMod val="75000"/>
                </a:schemeClr>
              </a:solidFill>
              <a:latin typeface="Arial Black" panose="020B0A04020102020204" pitchFamily="34" charset="0"/>
            </a:endParaRPr>
          </a:p>
        </p:txBody>
      </p:sp>
      <p:sp>
        <p:nvSpPr>
          <p:cNvPr id="3" name="Subtitle 2"/>
          <p:cNvSpPr>
            <a:spLocks noGrp="1"/>
          </p:cNvSpPr>
          <p:nvPr>
            <p:ph type="subTitle" idx="1"/>
          </p:nvPr>
        </p:nvSpPr>
        <p:spPr>
          <a:xfrm>
            <a:off x="2680335" y="5183474"/>
            <a:ext cx="7481067" cy="720080"/>
          </a:xfrm>
        </p:spPr>
        <p:txBody>
          <a:bodyPr>
            <a:normAutofit/>
          </a:bodyPr>
          <a:lstStyle/>
          <a:p>
            <a:pPr algn="ctr"/>
            <a:r>
              <a:rPr lang="en-GB" sz="1800" b="1" dirty="0">
                <a:solidFill>
                  <a:schemeClr val="accent1">
                    <a:lumMod val="75000"/>
                  </a:schemeClr>
                </a:solidFill>
              </a:rPr>
              <a:t>Physiology Team 436 – </a:t>
            </a:r>
            <a:r>
              <a:rPr lang="en-GB" sz="1800" b="1" dirty="0" smtClean="0">
                <a:solidFill>
                  <a:schemeClr val="accent1">
                    <a:lumMod val="75000"/>
                  </a:schemeClr>
                </a:solidFill>
              </a:rPr>
              <a:t>Cardiovascular </a:t>
            </a:r>
            <a:r>
              <a:rPr lang="en-GB" sz="1800" b="1" dirty="0">
                <a:solidFill>
                  <a:schemeClr val="accent1">
                    <a:lumMod val="75000"/>
                  </a:schemeClr>
                </a:solidFill>
              </a:rPr>
              <a:t>Block </a:t>
            </a:r>
            <a:r>
              <a:rPr lang="en-GB" sz="1800" b="1" dirty="0" smtClean="0">
                <a:solidFill>
                  <a:schemeClr val="accent1">
                    <a:lumMod val="75000"/>
                  </a:schemeClr>
                </a:solidFill>
              </a:rPr>
              <a:t>Lecture </a:t>
            </a:r>
            <a:r>
              <a:rPr lang="en-US" sz="1800" b="1" dirty="0" smtClean="0">
                <a:solidFill>
                  <a:schemeClr val="accent1">
                    <a:lumMod val="75000"/>
                  </a:schemeClr>
                </a:solidFill>
              </a:rPr>
              <a:t>10</a:t>
            </a:r>
            <a:endParaRPr lang="en-GB" sz="1800" b="1" dirty="0">
              <a:solidFill>
                <a:schemeClr val="accent1">
                  <a:lumMod val="75000"/>
                </a:schemeClr>
              </a:solidFill>
            </a:endParaRPr>
          </a:p>
        </p:txBody>
      </p:sp>
      <p:sp>
        <p:nvSpPr>
          <p:cNvPr id="11" name="Slide Number Placeholder 10"/>
          <p:cNvSpPr>
            <a:spLocks noGrp="1"/>
          </p:cNvSpPr>
          <p:nvPr>
            <p:ph type="sldNum" sz="quarter" idx="12"/>
          </p:nvPr>
        </p:nvSpPr>
        <p:spPr/>
        <p:txBody>
          <a:bodyPr/>
          <a:lstStyle/>
          <a:p>
            <a:fld id="{4929A69E-7D8F-4515-9605-0315ABD4F316}" type="slidenum">
              <a:rPr lang="en-US" smtClean="0">
                <a:solidFill>
                  <a:srgbClr val="464653"/>
                </a:solidFill>
              </a:rPr>
              <a:pPr/>
              <a:t>1</a:t>
            </a:fld>
            <a:endParaRPr lang="en-US" dirty="0">
              <a:solidFill>
                <a:srgbClr val="464653"/>
              </a:solidFill>
            </a:endParaRPr>
          </a:p>
        </p:txBody>
      </p:sp>
      <p:cxnSp>
        <p:nvCxnSpPr>
          <p:cNvPr id="6" name="Straight Connector 5"/>
          <p:cNvCxnSpPr/>
          <p:nvPr/>
        </p:nvCxnSpPr>
        <p:spPr>
          <a:xfrm>
            <a:off x="2710919" y="3212976"/>
            <a:ext cx="6982957"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 name="Picture 4" descr="C:\Users\user\AppData\Local\Microsoft\Windows\INetCache\IE\K75KFYI6\IMG_7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231" y="364439"/>
            <a:ext cx="1655753" cy="165618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31079" y="3617729"/>
            <a:ext cx="6479032" cy="1323439"/>
          </a:xfrm>
          <a:prstGeom prst="rect">
            <a:avLst/>
          </a:prstGeom>
          <a:noFill/>
        </p:spPr>
        <p:txBody>
          <a:bodyPr wrap="square" rtlCol="0">
            <a:spAutoFit/>
          </a:bodyPr>
          <a:lstStyle/>
          <a:p>
            <a:pPr defTabSz="914363"/>
            <a:r>
              <a:rPr lang="en-US" sz="1600" dirty="0">
                <a:solidFill>
                  <a:srgbClr val="FF0000"/>
                </a:solidFill>
              </a:rPr>
              <a:t>Red: very </a:t>
            </a:r>
            <a:r>
              <a:rPr lang="en-US" sz="1600" dirty="0" smtClean="0">
                <a:solidFill>
                  <a:srgbClr val="FF0000"/>
                </a:solidFill>
              </a:rPr>
              <a:t>important</a:t>
            </a:r>
            <a:r>
              <a:rPr lang="en-US" sz="1600" dirty="0">
                <a:solidFill>
                  <a:srgbClr val="FF0000"/>
                </a:solidFill>
              </a:rPr>
              <a:t>.</a:t>
            </a:r>
          </a:p>
          <a:p>
            <a:pPr defTabSz="914363"/>
            <a:r>
              <a:rPr lang="en-US" sz="1600" dirty="0">
                <a:solidFill>
                  <a:srgbClr val="DDE9EC">
                    <a:lumMod val="50000"/>
                  </a:srgbClr>
                </a:solidFill>
              </a:rPr>
              <a:t>Green:  </a:t>
            </a:r>
            <a:r>
              <a:rPr lang="en-US" sz="1600" dirty="0" smtClean="0">
                <a:solidFill>
                  <a:srgbClr val="DDE9EC">
                    <a:lumMod val="50000"/>
                  </a:srgbClr>
                </a:solidFill>
              </a:rPr>
              <a:t>Doctor’s </a:t>
            </a:r>
            <a:r>
              <a:rPr lang="en-US" sz="1600" dirty="0" smtClean="0">
                <a:solidFill>
                  <a:srgbClr val="528693"/>
                </a:solidFill>
              </a:rPr>
              <a:t>notes</a:t>
            </a:r>
            <a:r>
              <a:rPr lang="en-US" sz="1600" dirty="0" smtClean="0">
                <a:solidFill>
                  <a:srgbClr val="DDE9EC">
                    <a:lumMod val="50000"/>
                  </a:srgbClr>
                </a:solidFill>
              </a:rPr>
              <a:t>.</a:t>
            </a:r>
          </a:p>
          <a:p>
            <a:pPr defTabSz="914363"/>
            <a:r>
              <a:rPr lang="en-US" sz="1600" dirty="0">
                <a:solidFill>
                  <a:srgbClr val="C76B9B"/>
                </a:solidFill>
              </a:rPr>
              <a:t>Pink:  </a:t>
            </a:r>
            <a:r>
              <a:rPr lang="en-US" sz="1600" dirty="0" smtClean="0">
                <a:solidFill>
                  <a:srgbClr val="C76B9B"/>
                </a:solidFill>
              </a:rPr>
              <a:t>formulas. </a:t>
            </a:r>
            <a:endParaRPr lang="en-US" sz="1600" dirty="0">
              <a:solidFill>
                <a:srgbClr val="FADA7A">
                  <a:lumMod val="75000"/>
                </a:srgbClr>
              </a:solidFill>
            </a:endParaRPr>
          </a:p>
          <a:p>
            <a:pPr defTabSz="914363"/>
            <a:r>
              <a:rPr lang="en-US" sz="1600" dirty="0" smtClean="0">
                <a:solidFill>
                  <a:srgbClr val="FADA7A">
                    <a:lumMod val="75000"/>
                  </a:srgbClr>
                </a:solidFill>
              </a:rPr>
              <a:t>Yellow:  numbers.</a:t>
            </a:r>
          </a:p>
          <a:p>
            <a:pPr defTabSz="914363"/>
            <a:r>
              <a:rPr lang="en-US" sz="1600" dirty="0" smtClean="0">
                <a:solidFill>
                  <a:prstClr val="white">
                    <a:lumMod val="65000"/>
                  </a:prstClr>
                </a:solidFill>
              </a:rPr>
              <a:t>Gray</a:t>
            </a:r>
            <a:r>
              <a:rPr lang="en-US" sz="1600" dirty="0">
                <a:solidFill>
                  <a:prstClr val="white">
                    <a:lumMod val="65000"/>
                  </a:prstClr>
                </a:solidFill>
              </a:rPr>
              <a:t>: </a:t>
            </a:r>
            <a:r>
              <a:rPr lang="en-US" sz="1600" dirty="0" smtClean="0">
                <a:solidFill>
                  <a:prstClr val="white">
                    <a:lumMod val="65000"/>
                  </a:prstClr>
                </a:solidFill>
              </a:rPr>
              <a:t>notes</a:t>
            </a:r>
            <a:r>
              <a:rPr lang="en-US" sz="1600" dirty="0">
                <a:solidFill>
                  <a:prstClr val="white">
                    <a:lumMod val="65000"/>
                  </a:prstClr>
                </a:solidFill>
              </a:rPr>
              <a:t> </a:t>
            </a:r>
            <a:r>
              <a:rPr lang="en-US" sz="1600" dirty="0" smtClean="0">
                <a:solidFill>
                  <a:prstClr val="white">
                    <a:lumMod val="65000"/>
                  </a:prstClr>
                </a:solidFill>
              </a:rPr>
              <a:t>and explanation.</a:t>
            </a:r>
            <a:endParaRPr lang="en-US" sz="1600" dirty="0">
              <a:solidFill>
                <a:prstClr val="white">
                  <a:lumMod val="65000"/>
                </a:prstClr>
              </a:solidFill>
            </a:endParaRPr>
          </a:p>
        </p:txBody>
      </p:sp>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9915954" y="364440"/>
            <a:ext cx="1795082" cy="1099403"/>
          </a:xfrm>
          <a:prstGeom prst="rect">
            <a:avLst/>
          </a:prstGeom>
        </p:spPr>
      </p:pic>
      <p:sp>
        <p:nvSpPr>
          <p:cNvPr id="4" name="TextBox 3"/>
          <p:cNvSpPr txBox="1"/>
          <p:nvPr/>
        </p:nvSpPr>
        <p:spPr>
          <a:xfrm>
            <a:off x="9117961" y="6137850"/>
            <a:ext cx="4247366" cy="400110"/>
          </a:xfrm>
          <a:prstGeom prst="rect">
            <a:avLst/>
          </a:prstGeom>
          <a:noFill/>
        </p:spPr>
        <p:txBody>
          <a:bodyPr wrap="square" rtlCol="0">
            <a:spAutoFit/>
          </a:bodyPr>
          <a:lstStyle/>
          <a:p>
            <a:pPr defTabSz="914363"/>
            <a:r>
              <a:rPr lang="en-US" sz="1000" dirty="0">
                <a:solidFill>
                  <a:prstClr val="white">
                    <a:lumMod val="65000"/>
                  </a:prstClr>
                </a:solidFill>
              </a:rPr>
              <a:t>Lecture:  If work is intended for initial studying.</a:t>
            </a:r>
          </a:p>
          <a:p>
            <a:pPr defTabSz="914363"/>
            <a:r>
              <a:rPr lang="en-US" sz="1000" dirty="0">
                <a:solidFill>
                  <a:prstClr val="white">
                    <a:lumMod val="65000"/>
                  </a:prstClr>
                </a:solidFill>
              </a:rPr>
              <a:t>Review:  If work is intended for revision. </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231" y="1915369"/>
            <a:ext cx="1681275" cy="1341312"/>
          </a:xfrm>
          <a:prstGeom prst="rect">
            <a:avLst/>
          </a:prstGeom>
        </p:spPr>
      </p:pic>
      <p:grpSp>
        <p:nvGrpSpPr>
          <p:cNvPr id="16" name="Group 15"/>
          <p:cNvGrpSpPr/>
          <p:nvPr/>
        </p:nvGrpSpPr>
        <p:grpSpPr>
          <a:xfrm>
            <a:off x="10037201" y="1725032"/>
            <a:ext cx="1673835" cy="1531649"/>
            <a:chOff x="8957081" y="3180340"/>
            <a:chExt cx="1673835" cy="1531649"/>
          </a:xfrm>
        </p:grpSpPr>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r="4229" b="13595"/>
            <a:stretch/>
          </p:blipFill>
          <p:spPr>
            <a:xfrm>
              <a:off x="8957081" y="3180340"/>
              <a:ext cx="1621225" cy="1504216"/>
            </a:xfrm>
            <a:prstGeom prst="rect">
              <a:avLst/>
            </a:prstGeom>
          </p:spPr>
        </p:pic>
        <p:sp>
          <p:nvSpPr>
            <p:cNvPr id="15" name="Rectangle 14"/>
            <p:cNvSpPr/>
            <p:nvPr/>
          </p:nvSpPr>
          <p:spPr>
            <a:xfrm>
              <a:off x="9117961" y="4666270"/>
              <a:ext cx="1512955"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763162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How to Describe Heart Murmurs</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10</a:t>
            </a:fld>
            <a:endParaRPr lang="en-US" dirty="0"/>
          </a:p>
        </p:txBody>
      </p:sp>
      <p:grpSp>
        <p:nvGrpSpPr>
          <p:cNvPr id="7" name="Group 6"/>
          <p:cNvGrpSpPr/>
          <p:nvPr/>
        </p:nvGrpSpPr>
        <p:grpSpPr>
          <a:xfrm>
            <a:off x="621804" y="1380665"/>
            <a:ext cx="5245019" cy="719265"/>
            <a:chOff x="0" y="213170"/>
            <a:chExt cx="5052764" cy="882638"/>
          </a:xfrm>
          <a:effectLst/>
        </p:grpSpPr>
        <p:sp>
          <p:nvSpPr>
            <p:cNvPr id="8" name="Rectangle 7"/>
            <p:cNvSpPr/>
            <p:nvPr/>
          </p:nvSpPr>
          <p:spPr>
            <a:xfrm>
              <a:off x="0" y="213170"/>
              <a:ext cx="5052764" cy="882638"/>
            </a:xfrm>
            <a:prstGeom prst="rect">
              <a:avLst/>
            </a:prstGeom>
          </p:spPr>
          <p:style>
            <a:lnRef idx="1">
              <a:schemeClr val="accent2">
                <a:alpha val="90000"/>
                <a:hueOff val="0"/>
                <a:satOff val="0"/>
                <a:lumOff val="0"/>
                <a:alphaOff val="0"/>
              </a:schemeClr>
            </a:lnRef>
            <a:fillRef idx="3">
              <a:schemeClr val="accent2">
                <a:alpha val="90000"/>
                <a:hueOff val="0"/>
                <a:satOff val="0"/>
                <a:lumOff val="0"/>
                <a:alphaOff val="0"/>
              </a:schemeClr>
            </a:fillRef>
            <a:effectRef idx="2">
              <a:schemeClr val="accent2">
                <a:alpha val="90000"/>
                <a:hueOff val="0"/>
                <a:satOff val="0"/>
                <a:lumOff val="0"/>
                <a:alphaOff val="0"/>
              </a:schemeClr>
            </a:effectRef>
            <a:fontRef idx="minor">
              <a:schemeClr val="lt1"/>
            </a:fontRef>
          </p:style>
        </p:sp>
        <p:sp>
          <p:nvSpPr>
            <p:cNvPr id="9" name="Rectangle 8"/>
            <p:cNvSpPr/>
            <p:nvPr/>
          </p:nvSpPr>
          <p:spPr>
            <a:xfrm>
              <a:off x="0" y="213170"/>
              <a:ext cx="5052764" cy="8826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400" kern="1200" dirty="0" smtClean="0"/>
                <a:t>1-Timing (</a:t>
              </a:r>
              <a:r>
                <a:rPr lang="en-US" sz="2400" dirty="0" smtClean="0"/>
                <a:t>systolic </a:t>
              </a:r>
              <a:r>
                <a:rPr lang="en-US" sz="2400" smtClean="0"/>
                <a:t>or diastolic</a:t>
              </a:r>
              <a:r>
                <a:rPr lang="en-US" sz="2400" kern="1200" smtClean="0"/>
                <a:t>)</a:t>
              </a:r>
              <a:endParaRPr lang="en-US" sz="2400" kern="1200" dirty="0"/>
            </a:p>
          </p:txBody>
        </p:sp>
      </p:grpSp>
      <p:grpSp>
        <p:nvGrpSpPr>
          <p:cNvPr id="10" name="Group 9"/>
          <p:cNvGrpSpPr/>
          <p:nvPr/>
        </p:nvGrpSpPr>
        <p:grpSpPr>
          <a:xfrm>
            <a:off x="595532" y="2122985"/>
            <a:ext cx="5305382" cy="1882079"/>
            <a:chOff x="-11768" y="1095808"/>
            <a:chExt cx="5064532" cy="3686838"/>
          </a:xfrm>
        </p:grpSpPr>
        <p:sp>
          <p:nvSpPr>
            <p:cNvPr id="11" name="Rectangle 10"/>
            <p:cNvSpPr/>
            <p:nvPr/>
          </p:nvSpPr>
          <p:spPr>
            <a:xfrm>
              <a:off x="0" y="1095808"/>
              <a:ext cx="5052764" cy="3637125"/>
            </a:xfrm>
            <a:prstGeom prst="rect">
              <a:avLst/>
            </a:prstGeom>
          </p:spPr>
          <p:style>
            <a:lnRef idx="1">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12" name="Rectangle 11"/>
            <p:cNvSpPr/>
            <p:nvPr/>
          </p:nvSpPr>
          <p:spPr>
            <a:xfrm>
              <a:off x="-11768" y="1145521"/>
              <a:ext cx="5052764" cy="36371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3350" tIns="133350" rIns="177800" bIns="200025" numCol="1" spcCol="1270" anchor="t" anchorCtr="0">
              <a:noAutofit/>
            </a:bodyPr>
            <a:lstStyle/>
            <a:p>
              <a:pPr marL="342900" lvl="1" indent="-342900" algn="l" defTabSz="1111250">
                <a:lnSpc>
                  <a:spcPct val="90000"/>
                </a:lnSpc>
                <a:spcBef>
                  <a:spcPct val="0"/>
                </a:spcBef>
                <a:spcAft>
                  <a:spcPct val="15000"/>
                </a:spcAft>
                <a:buFont typeface="Arial" charset="0"/>
                <a:buChar char="•"/>
              </a:pPr>
              <a:r>
                <a:rPr lang="en-US" sz="1400" kern="1200" dirty="0" smtClean="0"/>
                <a:t>Systolic</a:t>
              </a:r>
              <a:endParaRPr lang="en-US" sz="1400" dirty="0"/>
            </a:p>
            <a:p>
              <a:pPr marL="342900" lvl="1" indent="-342900" algn="l" defTabSz="1111250">
                <a:lnSpc>
                  <a:spcPct val="90000"/>
                </a:lnSpc>
                <a:spcBef>
                  <a:spcPct val="0"/>
                </a:spcBef>
                <a:spcAft>
                  <a:spcPct val="15000"/>
                </a:spcAft>
                <a:buFont typeface="Arial" charset="0"/>
                <a:buChar char="•"/>
              </a:pPr>
              <a:r>
                <a:rPr lang="en-US" sz="1400" kern="1200" dirty="0" smtClean="0"/>
                <a:t>between S1 and S2</a:t>
              </a:r>
              <a:endParaRPr lang="en-US" sz="1400" kern="1200" dirty="0"/>
            </a:p>
            <a:p>
              <a:pPr marL="571500" lvl="2" indent="-342900" algn="l" defTabSz="1111250">
                <a:lnSpc>
                  <a:spcPct val="90000"/>
                </a:lnSpc>
                <a:spcBef>
                  <a:spcPct val="0"/>
                </a:spcBef>
                <a:spcAft>
                  <a:spcPct val="15000"/>
                </a:spcAft>
                <a:buFont typeface="Arial" charset="0"/>
                <a:buChar char="•"/>
              </a:pPr>
              <a:r>
                <a:rPr lang="en-US" sz="1400" kern="1200" dirty="0" smtClean="0"/>
                <a:t>classified as early, mid, late, and holosystolic (pansystolic)</a:t>
              </a:r>
              <a:endParaRPr lang="en-US" sz="1400" kern="1200" dirty="0"/>
            </a:p>
            <a:p>
              <a:pPr marL="342900" lvl="1" indent="-342900" algn="l" defTabSz="1111250">
                <a:lnSpc>
                  <a:spcPct val="90000"/>
                </a:lnSpc>
                <a:spcBef>
                  <a:spcPct val="0"/>
                </a:spcBef>
                <a:spcAft>
                  <a:spcPct val="15000"/>
                </a:spcAft>
                <a:buFont typeface="Arial" charset="0"/>
                <a:buChar char="•"/>
              </a:pPr>
              <a:r>
                <a:rPr lang="en-US" sz="1400" kern="1200" dirty="0" smtClean="0"/>
                <a:t>Diastolic</a:t>
              </a:r>
              <a:endParaRPr lang="en-US" sz="1400" kern="1200" dirty="0"/>
            </a:p>
            <a:p>
              <a:pPr marL="571500" lvl="2" indent="-342900" algn="l" defTabSz="1111250">
                <a:lnSpc>
                  <a:spcPct val="90000"/>
                </a:lnSpc>
                <a:spcBef>
                  <a:spcPct val="0"/>
                </a:spcBef>
                <a:spcAft>
                  <a:spcPct val="15000"/>
                </a:spcAft>
                <a:buFont typeface="Arial" charset="0"/>
                <a:buChar char="•"/>
              </a:pPr>
              <a:r>
                <a:rPr lang="en-US" sz="1400" kern="1200" dirty="0" smtClean="0"/>
                <a:t>between S2 and next S1</a:t>
              </a:r>
              <a:endParaRPr lang="en-US" sz="1400" kern="1200" dirty="0"/>
            </a:p>
            <a:p>
              <a:pPr marL="571500" lvl="2" indent="-342900" algn="l" defTabSz="1111250">
                <a:lnSpc>
                  <a:spcPct val="90000"/>
                </a:lnSpc>
                <a:spcBef>
                  <a:spcPct val="0"/>
                </a:spcBef>
                <a:spcAft>
                  <a:spcPct val="15000"/>
                </a:spcAft>
                <a:buFont typeface="Arial" charset="0"/>
                <a:buChar char="•"/>
              </a:pPr>
              <a:r>
                <a:rPr lang="en-US" sz="1400" kern="1200" dirty="0" smtClean="0"/>
                <a:t>classified as early, mid, and late .</a:t>
              </a:r>
              <a:endParaRPr lang="en-US" sz="1400" kern="1200" dirty="0"/>
            </a:p>
            <a:p>
              <a:pPr marL="342900" lvl="1" indent="-342900" algn="l" defTabSz="1111250">
                <a:lnSpc>
                  <a:spcPct val="90000"/>
                </a:lnSpc>
                <a:spcBef>
                  <a:spcPct val="0"/>
                </a:spcBef>
                <a:spcAft>
                  <a:spcPct val="15000"/>
                </a:spcAft>
                <a:buFont typeface="Arial" charset="0"/>
                <a:buChar char="•"/>
              </a:pPr>
              <a:r>
                <a:rPr lang="en-US" sz="1400" kern="1200" dirty="0" smtClean="0"/>
                <a:t>Continuous</a:t>
              </a:r>
              <a:endParaRPr lang="en-US" sz="1400" kern="1200" dirty="0"/>
            </a:p>
          </p:txBody>
        </p:sp>
      </p:grpSp>
      <p:sp>
        <p:nvSpPr>
          <p:cNvPr id="155" name="TextBox 154"/>
          <p:cNvSpPr txBox="1"/>
          <p:nvPr/>
        </p:nvSpPr>
        <p:spPr>
          <a:xfrm>
            <a:off x="3384071" y="4227006"/>
            <a:ext cx="2422309"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14" name="TextBox 13"/>
          <p:cNvSpPr txBox="1"/>
          <p:nvPr/>
        </p:nvSpPr>
        <p:spPr>
          <a:xfrm>
            <a:off x="595532" y="4149080"/>
            <a:ext cx="5271291" cy="1938992"/>
          </a:xfrm>
          <a:prstGeom prst="rect">
            <a:avLst/>
          </a:prstGeom>
          <a:noFill/>
          <a:ln w="19050">
            <a:solidFill>
              <a:schemeClr val="bg2">
                <a:lumMod val="50000"/>
              </a:schemeClr>
            </a:solidFill>
            <a:prstDash val="dash"/>
          </a:ln>
        </p:spPr>
        <p:txBody>
          <a:bodyPr wrap="square" rtlCol="0">
            <a:spAutoFit/>
          </a:bodyPr>
          <a:lstStyle/>
          <a:p>
            <a:endParaRPr lang="en-US" altLang="en-US" sz="1200" dirty="0"/>
          </a:p>
          <a:p>
            <a:r>
              <a:rPr lang="en-US" altLang="en-US" sz="1200" dirty="0"/>
              <a:t>Systolic murmurs:</a:t>
            </a:r>
          </a:p>
          <a:p>
            <a:r>
              <a:rPr lang="en-US" altLang="en-US" sz="1200" dirty="0"/>
              <a:t>Early</a:t>
            </a:r>
            <a:r>
              <a:rPr lang="en-US" altLang="en-US" sz="1200" dirty="0">
                <a:sym typeface="Wingdings"/>
              </a:rPr>
              <a:t> </a:t>
            </a:r>
            <a:r>
              <a:rPr lang="en-US" altLang="en-US" sz="1200" dirty="0">
                <a:solidFill>
                  <a:schemeClr val="bg2">
                    <a:lumMod val="50000"/>
                  </a:schemeClr>
                </a:solidFill>
                <a:sym typeface="Wingdings"/>
              </a:rPr>
              <a:t>very rare ( we can neglect them)</a:t>
            </a:r>
            <a:r>
              <a:rPr lang="en-US" altLang="en-US" sz="1200" dirty="0">
                <a:solidFill>
                  <a:schemeClr val="accent2">
                    <a:lumMod val="75000"/>
                  </a:schemeClr>
                </a:solidFill>
                <a:sym typeface="Wingdings"/>
              </a:rPr>
              <a:t> </a:t>
            </a:r>
          </a:p>
          <a:p>
            <a:r>
              <a:rPr lang="en-US" altLang="en-US" sz="1200" dirty="0">
                <a:sym typeface="Wingdings"/>
              </a:rPr>
              <a:t>mid  occurs in rapid ejection phase, mid systolic murmurs = ejection systolic murmurs </a:t>
            </a:r>
          </a:p>
          <a:p>
            <a:r>
              <a:rPr lang="en-US" altLang="en-US" sz="1200" dirty="0" err="1">
                <a:sym typeface="Wingdings"/>
              </a:rPr>
              <a:t>Pansystolic</a:t>
            </a:r>
            <a:r>
              <a:rPr lang="en-US" altLang="en-US" sz="1200" dirty="0">
                <a:sym typeface="Wingdings"/>
              </a:rPr>
              <a:t> (</a:t>
            </a:r>
            <a:r>
              <a:rPr lang="en-US" altLang="en-US" sz="1200" dirty="0" err="1">
                <a:sym typeface="Wingdings"/>
              </a:rPr>
              <a:t>holosystolic</a:t>
            </a:r>
            <a:r>
              <a:rPr lang="en-US" altLang="en-US" sz="1200" dirty="0">
                <a:sym typeface="Wingdings"/>
              </a:rPr>
              <a:t>) </a:t>
            </a:r>
            <a:r>
              <a:rPr lang="en-US" altLang="en-US" sz="1200" dirty="0">
                <a:solidFill>
                  <a:schemeClr val="bg2">
                    <a:lumMod val="50000"/>
                  </a:schemeClr>
                </a:solidFill>
                <a:sym typeface="Wingdings"/>
              </a:rPr>
              <a:t>heard through out the whole systole ( S1-S2)</a:t>
            </a:r>
            <a:r>
              <a:rPr lang="en-US" altLang="en-US" sz="1200" dirty="0">
                <a:sym typeface="Wingdings"/>
              </a:rPr>
              <a:t> </a:t>
            </a:r>
          </a:p>
          <a:p>
            <a:endParaRPr lang="en-US" altLang="en-US" sz="1200" dirty="0">
              <a:sym typeface="Wingdings"/>
            </a:endParaRPr>
          </a:p>
          <a:p>
            <a:r>
              <a:rPr lang="en-US" altLang="en-US" sz="1200" dirty="0">
                <a:sym typeface="Wingdings"/>
              </a:rPr>
              <a:t>Diastolic murmurs:</a:t>
            </a:r>
          </a:p>
          <a:p>
            <a:r>
              <a:rPr lang="en-US" altLang="en-US" sz="1200" dirty="0">
                <a:sym typeface="Wingdings"/>
              </a:rPr>
              <a:t>Early, Mid, Late</a:t>
            </a:r>
            <a:r>
              <a:rPr lang="en-US" altLang="en-US" sz="1200" dirty="0" smtClean="0">
                <a:sym typeface="Wingdings"/>
              </a:rPr>
              <a:t>.</a:t>
            </a:r>
            <a:endParaRPr lang="en-US" altLang="en-US" sz="1200" dirty="0">
              <a:sym typeface="Wingdings"/>
            </a:endParaRPr>
          </a:p>
          <a:p>
            <a:r>
              <a:rPr lang="en-US" altLang="en-US" sz="1200" dirty="0">
                <a:sym typeface="Wingdings"/>
              </a:rPr>
              <a:t>Continuous murmurs: are heard through systole and </a:t>
            </a:r>
            <a:r>
              <a:rPr lang="en-US" altLang="en-US" sz="1200" dirty="0" smtClean="0">
                <a:sym typeface="Wingdings"/>
              </a:rPr>
              <a:t>diastole</a:t>
            </a:r>
            <a:endParaRPr lang="en-US" altLang="en-US" sz="1200" dirty="0">
              <a:sym typeface="Wingdings"/>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4009" y="4147202"/>
            <a:ext cx="5280683" cy="1370030"/>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0480" y="5655256"/>
            <a:ext cx="5294212" cy="432816"/>
          </a:xfrm>
          <a:prstGeom prst="rect">
            <a:avLst/>
          </a:prstGeom>
        </p:spPr>
      </p:pic>
      <p:grpSp>
        <p:nvGrpSpPr>
          <p:cNvPr id="21" name="Group 20"/>
          <p:cNvGrpSpPr/>
          <p:nvPr/>
        </p:nvGrpSpPr>
        <p:grpSpPr>
          <a:xfrm>
            <a:off x="6322001" y="1391498"/>
            <a:ext cx="5245019" cy="719265"/>
            <a:chOff x="0" y="213170"/>
            <a:chExt cx="5052764" cy="882638"/>
          </a:xfrm>
          <a:effectLst/>
        </p:grpSpPr>
        <p:sp>
          <p:nvSpPr>
            <p:cNvPr id="22" name="Rectangle 21"/>
            <p:cNvSpPr/>
            <p:nvPr/>
          </p:nvSpPr>
          <p:spPr>
            <a:xfrm>
              <a:off x="0" y="213170"/>
              <a:ext cx="5052764" cy="882638"/>
            </a:xfrm>
            <a:prstGeom prst="rect">
              <a:avLst/>
            </a:prstGeom>
          </p:spPr>
          <p:style>
            <a:lnRef idx="1">
              <a:schemeClr val="accent2">
                <a:alpha val="90000"/>
                <a:hueOff val="0"/>
                <a:satOff val="0"/>
                <a:lumOff val="0"/>
                <a:alphaOff val="0"/>
              </a:schemeClr>
            </a:lnRef>
            <a:fillRef idx="3">
              <a:schemeClr val="accent2">
                <a:alpha val="90000"/>
                <a:hueOff val="0"/>
                <a:satOff val="0"/>
                <a:lumOff val="0"/>
                <a:alphaOff val="0"/>
              </a:schemeClr>
            </a:fillRef>
            <a:effectRef idx="2">
              <a:schemeClr val="accent2">
                <a:alpha val="90000"/>
                <a:hueOff val="0"/>
                <a:satOff val="0"/>
                <a:lumOff val="0"/>
                <a:alphaOff val="0"/>
              </a:schemeClr>
            </a:effectRef>
            <a:fontRef idx="minor">
              <a:schemeClr val="lt1"/>
            </a:fontRef>
          </p:style>
        </p:sp>
        <p:sp>
          <p:nvSpPr>
            <p:cNvPr id="23" name="Rectangle 22"/>
            <p:cNvSpPr/>
            <p:nvPr/>
          </p:nvSpPr>
          <p:spPr>
            <a:xfrm>
              <a:off x="0" y="213170"/>
              <a:ext cx="5052764" cy="8826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400" kern="1200" dirty="0" smtClean="0"/>
                <a:t>2-Shape</a:t>
              </a:r>
              <a:endParaRPr lang="en-US" sz="2400" kern="1200" dirty="0"/>
            </a:p>
          </p:txBody>
        </p:sp>
      </p:grpSp>
      <p:grpSp>
        <p:nvGrpSpPr>
          <p:cNvPr id="24" name="Group 23"/>
          <p:cNvGrpSpPr/>
          <p:nvPr/>
        </p:nvGrpSpPr>
        <p:grpSpPr>
          <a:xfrm>
            <a:off x="6274009" y="2133818"/>
            <a:ext cx="5305382" cy="1882079"/>
            <a:chOff x="-11768" y="1095808"/>
            <a:chExt cx="5064532" cy="3686838"/>
          </a:xfrm>
        </p:grpSpPr>
        <p:sp>
          <p:nvSpPr>
            <p:cNvPr id="25" name="Rectangle 24"/>
            <p:cNvSpPr/>
            <p:nvPr/>
          </p:nvSpPr>
          <p:spPr>
            <a:xfrm>
              <a:off x="0" y="1095808"/>
              <a:ext cx="5052764" cy="3637125"/>
            </a:xfrm>
            <a:prstGeom prst="rect">
              <a:avLst/>
            </a:prstGeom>
          </p:spPr>
          <p:style>
            <a:lnRef idx="1">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26" name="Rectangle 25"/>
            <p:cNvSpPr/>
            <p:nvPr/>
          </p:nvSpPr>
          <p:spPr>
            <a:xfrm>
              <a:off x="-11768" y="1145521"/>
              <a:ext cx="5052764" cy="36371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3350" tIns="133350" rIns="177800" bIns="200025" numCol="1" spcCol="1270" anchor="t" anchorCtr="0">
              <a:noAutofit/>
            </a:bodyPr>
            <a:lstStyle/>
            <a:p>
              <a:pPr marL="285750" lvl="0" indent="-285750">
                <a:buFont typeface="Arial" charset="0"/>
                <a:buChar char="•"/>
              </a:pPr>
              <a:r>
                <a:rPr lang="en-US" sz="1600" dirty="0"/>
                <a:t>Crescendo (grows louder, increasing intensity)</a:t>
              </a:r>
            </a:p>
            <a:p>
              <a:pPr marL="285750" lvl="0" indent="-285750">
                <a:buFont typeface="Arial" charset="0"/>
                <a:buChar char="•"/>
              </a:pPr>
              <a:r>
                <a:rPr lang="en-US" sz="1600" dirty="0"/>
                <a:t>Decrescendo (decreasing intensity)</a:t>
              </a:r>
            </a:p>
            <a:p>
              <a:pPr marL="285750" lvl="0" indent="-285750">
                <a:buFont typeface="Arial" charset="0"/>
                <a:buChar char="•"/>
              </a:pPr>
              <a:r>
                <a:rPr lang="en-US" sz="1600" dirty="0"/>
                <a:t>Crescendo-decrescendo (diamond-shaped): (increasing then immediate decreasing intensity). </a:t>
              </a:r>
            </a:p>
            <a:p>
              <a:pPr marL="285750" lvl="0" indent="-285750">
                <a:buFont typeface="Arial" charset="0"/>
                <a:buChar char="•"/>
              </a:pPr>
              <a:r>
                <a:rPr lang="en-US" sz="1600" dirty="0"/>
                <a:t>Plateau (uniform): the intensity of the murmur remains uniform throughout. </a:t>
              </a:r>
            </a:p>
          </p:txBody>
        </p:sp>
      </p:grpSp>
    </p:spTree>
    <p:extLst>
      <p:ext uri="{BB962C8B-B14F-4D97-AF65-F5344CB8AC3E}">
        <p14:creationId xmlns:p14="http://schemas.microsoft.com/office/powerpoint/2010/main" val="863075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solidFill>
                  <a:srgbClr val="464653"/>
                </a:solidFill>
              </a:rPr>
              <a:pPr/>
              <a:t>11</a:t>
            </a:fld>
            <a:endParaRPr lang="en-US" dirty="0">
              <a:solidFill>
                <a:srgbClr val="464653"/>
              </a:solidFill>
            </a:endParaRPr>
          </a:p>
        </p:txBody>
      </p:sp>
      <p:pic>
        <p:nvPicPr>
          <p:cNvPr id="5" name="Content Placeholder 4"/>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1396" t="22750" r="-4616" b="29218"/>
          <a:stretch/>
        </p:blipFill>
        <p:spPr>
          <a:xfrm>
            <a:off x="816651" y="1254939"/>
            <a:ext cx="11089232" cy="3255034"/>
          </a:xfrm>
        </p:spPr>
      </p:pic>
      <p:sp>
        <p:nvSpPr>
          <p:cNvPr id="57" name="TextBox 56"/>
          <p:cNvSpPr txBox="1"/>
          <p:nvPr/>
        </p:nvSpPr>
        <p:spPr>
          <a:xfrm>
            <a:off x="8614692" y="4981099"/>
            <a:ext cx="2214501" cy="276999"/>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200" b="1" u="sng" dirty="0"/>
              <a:t>ONLY IN MALES’ SLIDES </a:t>
            </a:r>
          </a:p>
        </p:txBody>
      </p:sp>
      <p:sp>
        <p:nvSpPr>
          <p:cNvPr id="7" name="Title 1"/>
          <p:cNvSpPr>
            <a:spLocks noGrp="1"/>
          </p:cNvSpPr>
          <p:nvPr>
            <p:ph type="title"/>
          </p:nvPr>
        </p:nvSpPr>
        <p:spPr>
          <a:xfrm>
            <a:off x="609448" y="152400"/>
            <a:ext cx="10969943" cy="990600"/>
          </a:xfrm>
        </p:spPr>
        <p:txBody>
          <a:bodyPr>
            <a:normAutofit/>
          </a:bodyPr>
          <a:lstStyle/>
          <a:p>
            <a:r>
              <a:rPr lang="en-US" sz="3200" dirty="0" smtClean="0"/>
              <a:t>Cont.</a:t>
            </a:r>
            <a:endParaRPr lang="en-US" sz="3200" dirty="0"/>
          </a:p>
        </p:txBody>
      </p:sp>
      <p:sp>
        <p:nvSpPr>
          <p:cNvPr id="8" name="TextBox 7"/>
          <p:cNvSpPr txBox="1"/>
          <p:nvPr/>
        </p:nvSpPr>
        <p:spPr>
          <a:xfrm>
            <a:off x="1172620" y="4869160"/>
            <a:ext cx="9721080" cy="954107"/>
          </a:xfrm>
          <a:prstGeom prst="rect">
            <a:avLst/>
          </a:prstGeom>
          <a:noFill/>
          <a:ln w="19050">
            <a:solidFill>
              <a:schemeClr val="bg2">
                <a:lumMod val="50000"/>
              </a:schemeClr>
            </a:solidFill>
            <a:prstDash val="dash"/>
          </a:ln>
        </p:spPr>
        <p:txBody>
          <a:bodyPr wrap="square" rtlCol="0">
            <a:spAutoFit/>
          </a:bodyPr>
          <a:lstStyle/>
          <a:p>
            <a:endParaRPr lang="en-US" altLang="en-US" sz="1400" dirty="0" smtClean="0">
              <a:sym typeface="Wingdings"/>
            </a:endParaRPr>
          </a:p>
          <a:p>
            <a:r>
              <a:rPr lang="en-US" altLang="en-US" sz="1400" dirty="0" smtClean="0">
                <a:sym typeface="Wingdings"/>
              </a:rPr>
              <a:t>Variation </a:t>
            </a:r>
            <a:r>
              <a:rPr lang="en-US" altLang="en-US" sz="1400" dirty="0">
                <a:sym typeface="Wingdings"/>
              </a:rPr>
              <a:t>with respiration:</a:t>
            </a:r>
          </a:p>
          <a:p>
            <a:r>
              <a:rPr lang="en-US" altLang="en-US" sz="1400" dirty="0">
                <a:sym typeface="Wingdings"/>
              </a:rPr>
              <a:t>If murmur is louder (increases intensity) in  inspiration  originated  from right side (pulmonary or tricuspid</a:t>
            </a:r>
            <a:r>
              <a:rPr lang="en-US" altLang="en-US" sz="1400" dirty="0" smtClean="0">
                <a:sym typeface="Wingdings"/>
              </a:rPr>
              <a:t>).</a:t>
            </a:r>
            <a:endParaRPr lang="en-US" altLang="en-US" sz="1400" dirty="0">
              <a:sym typeface="Wingdings"/>
            </a:endParaRPr>
          </a:p>
          <a:p>
            <a:r>
              <a:rPr lang="en-US" altLang="en-US" sz="1400" dirty="0">
                <a:sym typeface="Wingdings"/>
              </a:rPr>
              <a:t>If murmur is louder (increases intensity) in expiration  it originated from left side (aortic or mitral</a:t>
            </a:r>
            <a:r>
              <a:rPr lang="en-US" altLang="en-US" sz="1400" dirty="0" smtClean="0">
                <a:sym typeface="Wingdings"/>
              </a:rPr>
              <a:t>).</a:t>
            </a:r>
          </a:p>
        </p:txBody>
      </p:sp>
    </p:spTree>
    <p:extLst>
      <p:ext uri="{BB962C8B-B14F-4D97-AF65-F5344CB8AC3E}">
        <p14:creationId xmlns:p14="http://schemas.microsoft.com/office/powerpoint/2010/main" val="2135428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a:t>
            </a:r>
            <a:endParaRPr lang="en-US" sz="3200" dirty="0"/>
          </a:p>
        </p:txBody>
      </p:sp>
      <p:sp>
        <p:nvSpPr>
          <p:cNvPr id="3" name="Slide Number Placeholder 2"/>
          <p:cNvSpPr>
            <a:spLocks noGrp="1"/>
          </p:cNvSpPr>
          <p:nvPr>
            <p:ph type="sldNum" sz="quarter" idx="12"/>
          </p:nvPr>
        </p:nvSpPr>
        <p:spPr>
          <a:xfrm>
            <a:off x="765820" y="6375608"/>
            <a:ext cx="2640912" cy="365760"/>
          </a:xfrm>
        </p:spPr>
        <p:txBody>
          <a:bodyPr/>
          <a:lstStyle/>
          <a:p>
            <a:fld id="{4929A69E-7D8F-4515-9605-0315ABD4F316}" type="slidenum">
              <a:rPr lang="en-US" smtClean="0"/>
              <a:t>12</a:t>
            </a:fld>
            <a:endParaRPr lang="en-US" dirty="0"/>
          </a:p>
        </p:txBody>
      </p:sp>
      <p:pic>
        <p:nvPicPr>
          <p:cNvPr id="10" name="Content Placeholder 9"/>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48774" y="2745666"/>
            <a:ext cx="6867699" cy="2078600"/>
          </a:xfrm>
        </p:spPr>
      </p:pic>
      <p:sp>
        <p:nvSpPr>
          <p:cNvPr id="12" name="TextBox 11"/>
          <p:cNvSpPr txBox="1"/>
          <p:nvPr/>
        </p:nvSpPr>
        <p:spPr>
          <a:xfrm>
            <a:off x="609448" y="1947288"/>
            <a:ext cx="10762734" cy="400110"/>
          </a:xfrm>
          <a:prstGeom prst="rect">
            <a:avLst/>
          </a:prstGeom>
          <a:noFill/>
        </p:spPr>
        <p:txBody>
          <a:bodyPr wrap="square" rtlCol="0">
            <a:spAutoFit/>
          </a:bodyPr>
          <a:lstStyle/>
          <a:p>
            <a:r>
              <a:rPr lang="en-US" dirty="0" smtClean="0"/>
              <a:t>Graded on 6 point scale according to </a:t>
            </a:r>
            <a:r>
              <a:rPr lang="en-US" u="sng" dirty="0" smtClean="0"/>
              <a:t>Levine Scale</a:t>
            </a:r>
            <a:endParaRPr lang="en-US" u="sng"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52025"/>
            <a:ext cx="7328450" cy="1097663"/>
          </a:xfrm>
          <a:prstGeom prst="rect">
            <a:avLst/>
          </a:prstGeom>
        </p:spPr>
      </p:pic>
      <p:sp>
        <p:nvSpPr>
          <p:cNvPr id="4" name="TextBox 3"/>
          <p:cNvSpPr txBox="1"/>
          <p:nvPr/>
        </p:nvSpPr>
        <p:spPr>
          <a:xfrm>
            <a:off x="7766527" y="1928174"/>
            <a:ext cx="3856848" cy="707886"/>
          </a:xfrm>
          <a:prstGeom prst="rect">
            <a:avLst/>
          </a:prstGeom>
          <a:noFill/>
          <a:ln>
            <a:noFill/>
          </a:ln>
        </p:spPr>
        <p:txBody>
          <a:bodyPr wrap="square" rtlCol="0">
            <a:spAutoFit/>
          </a:bodyPr>
          <a:lstStyle/>
          <a:p>
            <a:pPr algn="r" rtl="1"/>
            <a:r>
              <a:rPr lang="ar-SA" dirty="0" smtClean="0">
                <a:solidFill>
                  <a:srgbClr val="528693"/>
                </a:solidFill>
              </a:rPr>
              <a:t>هذا </a:t>
            </a:r>
            <a:r>
              <a:rPr lang="ar-SA" dirty="0">
                <a:solidFill>
                  <a:srgbClr val="528693"/>
                </a:solidFill>
              </a:rPr>
              <a:t>معناته إن القلب بدا يتكون عنده مشكلة وبدا يطلع أصوات غير </a:t>
            </a:r>
            <a:r>
              <a:rPr lang="ar-SA" dirty="0" smtClean="0">
                <a:solidFill>
                  <a:srgbClr val="528693"/>
                </a:solidFill>
              </a:rPr>
              <a:t>طبيعية</a:t>
            </a:r>
            <a:endParaRPr lang="en-US" dirty="0">
              <a:solidFill>
                <a:srgbClr val="528693"/>
              </a:solidFill>
            </a:endParaRPr>
          </a:p>
        </p:txBody>
      </p:sp>
      <p:sp>
        <p:nvSpPr>
          <p:cNvPr id="5" name="TextBox 4"/>
          <p:cNvSpPr txBox="1"/>
          <p:nvPr/>
        </p:nvSpPr>
        <p:spPr>
          <a:xfrm>
            <a:off x="3863575" y="4224719"/>
            <a:ext cx="1224136" cy="646331"/>
          </a:xfrm>
          <a:prstGeom prst="rect">
            <a:avLst/>
          </a:prstGeom>
          <a:noFill/>
        </p:spPr>
        <p:txBody>
          <a:bodyPr wrap="square" rtlCol="0">
            <a:spAutoFit/>
          </a:bodyPr>
          <a:lstStyle/>
          <a:p>
            <a:pPr algn="ctr" rtl="1"/>
            <a:r>
              <a:rPr lang="ar-SA" sz="1200" b="1" dirty="0">
                <a:solidFill>
                  <a:schemeClr val="bg1">
                    <a:lumMod val="50000"/>
                  </a:schemeClr>
                </a:solidFill>
              </a:rPr>
              <a:t>أحس بالمرمر بيدي كأنه </a:t>
            </a:r>
            <a:r>
              <a:rPr lang="ar-SA" sz="1200" b="1" dirty="0" smtClean="0">
                <a:solidFill>
                  <a:schemeClr val="bg1">
                    <a:lumMod val="50000"/>
                  </a:schemeClr>
                </a:solidFill>
              </a:rPr>
              <a:t>خربشة جايه </a:t>
            </a:r>
            <a:r>
              <a:rPr lang="ar-SA" sz="1200" b="1" dirty="0">
                <a:solidFill>
                  <a:schemeClr val="bg1">
                    <a:lumMod val="50000"/>
                  </a:schemeClr>
                </a:solidFill>
              </a:rPr>
              <a:t>على يدي</a:t>
            </a:r>
            <a:endParaRPr lang="en-US" sz="1200" b="1" dirty="0">
              <a:solidFill>
                <a:schemeClr val="bg1">
                  <a:lumMod val="50000"/>
                </a:schemeClr>
              </a:solidFill>
            </a:endParaRPr>
          </a:p>
        </p:txBody>
      </p:sp>
      <p:sp>
        <p:nvSpPr>
          <p:cNvPr id="6" name="TextBox 5"/>
          <p:cNvSpPr txBox="1"/>
          <p:nvPr/>
        </p:nvSpPr>
        <p:spPr>
          <a:xfrm>
            <a:off x="3129443" y="4896530"/>
            <a:ext cx="3960440" cy="276999"/>
          </a:xfrm>
          <a:prstGeom prst="rect">
            <a:avLst/>
          </a:prstGeom>
          <a:solidFill>
            <a:schemeClr val="bg1"/>
          </a:solidFill>
          <a:ln>
            <a:solidFill>
              <a:schemeClr val="accent1"/>
            </a:solidFill>
          </a:ln>
        </p:spPr>
        <p:txBody>
          <a:bodyPr wrap="square" rtlCol="0">
            <a:spAutoFit/>
          </a:bodyPr>
          <a:lstStyle/>
          <a:p>
            <a:pPr algn="ctr" rtl="1"/>
            <a:r>
              <a:rPr lang="ar-SA" sz="1200" dirty="0">
                <a:solidFill>
                  <a:schemeClr val="bg1">
                    <a:lumMod val="50000"/>
                  </a:schemeClr>
                </a:solidFill>
              </a:rPr>
              <a:t>يعني لو حطيت السماعات جزء منها على الصدر (مايله) أقدر أسمع</a:t>
            </a:r>
            <a:endParaRPr lang="en-US" sz="1200" dirty="0">
              <a:solidFill>
                <a:schemeClr val="bg1">
                  <a:lumMod val="50000"/>
                </a:schemeClr>
              </a:solidFill>
            </a:endParaRPr>
          </a:p>
        </p:txBody>
      </p:sp>
      <p:cxnSp>
        <p:nvCxnSpPr>
          <p:cNvPr id="8" name="Straight Arrow Connector 7"/>
          <p:cNvCxnSpPr/>
          <p:nvPr/>
        </p:nvCxnSpPr>
        <p:spPr>
          <a:xfrm flipH="1" flipV="1">
            <a:off x="5951807" y="4562271"/>
            <a:ext cx="156947" cy="346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664773" y="1293124"/>
            <a:ext cx="2230228" cy="496093"/>
            <a:chOff x="2252201" y="1346093"/>
            <a:chExt cx="1971104" cy="452032"/>
          </a:xfrm>
        </p:grpSpPr>
        <p:sp>
          <p:nvSpPr>
            <p:cNvPr id="14" name="Rectangle 13"/>
            <p:cNvSpPr/>
            <p:nvPr/>
          </p:nvSpPr>
          <p:spPr>
            <a:xfrm>
              <a:off x="2252201" y="1346093"/>
              <a:ext cx="1971104" cy="452032"/>
            </a:xfrm>
            <a:prstGeom prst="rect">
              <a:avLst/>
            </a:prstGeom>
          </p:spPr>
          <p:style>
            <a:lnRef idx="1">
              <a:schemeClr val="accent2">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5" name="Rectangle 14"/>
            <p:cNvSpPr/>
            <p:nvPr/>
          </p:nvSpPr>
          <p:spPr>
            <a:xfrm>
              <a:off x="2252201" y="1346093"/>
              <a:ext cx="1971104" cy="4520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2400" kern="1200" dirty="0" smtClean="0"/>
                <a:t>8-Intensity</a:t>
              </a:r>
              <a:endParaRPr lang="en-US" sz="1600" kern="1200" dirty="0"/>
            </a:p>
          </p:txBody>
        </p:sp>
      </p:grpSp>
      <p:sp>
        <p:nvSpPr>
          <p:cNvPr id="17" name="Rectangle 16"/>
          <p:cNvSpPr/>
          <p:nvPr/>
        </p:nvSpPr>
        <p:spPr>
          <a:xfrm>
            <a:off x="8035892" y="2655174"/>
            <a:ext cx="3560008" cy="584775"/>
          </a:xfrm>
          <a:prstGeom prst="rect">
            <a:avLst/>
          </a:prstGeom>
        </p:spPr>
        <p:txBody>
          <a:bodyPr wrap="square">
            <a:spAutoFit/>
          </a:bodyPr>
          <a:lstStyle/>
          <a:p>
            <a:r>
              <a:rPr lang="en-US" sz="1600" dirty="0">
                <a:cs typeface="Calibri" pitchFamily="34" charset="0"/>
              </a:rPr>
              <a:t>A </a:t>
            </a:r>
            <a:r>
              <a:rPr lang="en-US" sz="1600" dirty="0" smtClean="0">
                <a:cs typeface="Calibri" pitchFamily="34" charset="0"/>
              </a:rPr>
              <a:t>thrill is a slight </a:t>
            </a:r>
            <a:r>
              <a:rPr lang="en-US" sz="1600" dirty="0">
                <a:cs typeface="Calibri" pitchFamily="34" charset="0"/>
              </a:rPr>
              <a:t>palpable vibration </a:t>
            </a:r>
            <a:r>
              <a:rPr lang="en-US" sz="1600" dirty="0" smtClean="0">
                <a:cs typeface="Calibri" pitchFamily="34" charset="0"/>
              </a:rPr>
              <a:t> felt by the hand over the chest wall.</a:t>
            </a:r>
            <a:endParaRPr lang="ar-SA" sz="1600" dirty="0"/>
          </a:p>
        </p:txBody>
      </p:sp>
      <p:sp>
        <p:nvSpPr>
          <p:cNvPr id="79" name="TextBox 78"/>
          <p:cNvSpPr txBox="1"/>
          <p:nvPr/>
        </p:nvSpPr>
        <p:spPr>
          <a:xfrm>
            <a:off x="706103" y="2437889"/>
            <a:ext cx="2681251" cy="307777"/>
          </a:xfrm>
          <a:prstGeom prst="rect">
            <a:avLst/>
          </a:prstGeom>
          <a:solidFill>
            <a:srgbClr val="CEADE7"/>
          </a:solidFill>
          <a:ln>
            <a:solidFill>
              <a:srgbClr val="A569D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a:t>
            </a:r>
            <a:r>
              <a:rPr lang="en-US" sz="1400" b="1" u="sng"/>
              <a:t>IN </a:t>
            </a:r>
            <a:r>
              <a:rPr lang="en-US" sz="1400" b="1" u="sng" smtClean="0"/>
              <a:t>FEMALES' SLIDES</a:t>
            </a:r>
            <a:endParaRPr lang="en-US" sz="1400" b="1" u="sng" dirty="0"/>
          </a:p>
        </p:txBody>
      </p:sp>
      <p:sp>
        <p:nvSpPr>
          <p:cNvPr id="93" name="TextBox 92"/>
          <p:cNvSpPr txBox="1"/>
          <p:nvPr/>
        </p:nvSpPr>
        <p:spPr>
          <a:xfrm>
            <a:off x="8071012" y="4091530"/>
            <a:ext cx="3359638" cy="1806648"/>
          </a:xfrm>
          <a:prstGeom prst="rect">
            <a:avLst/>
          </a:prstGeom>
          <a:noFill/>
          <a:ln w="19050">
            <a:solidFill>
              <a:srgbClr val="528693"/>
            </a:solidFill>
            <a:prstDash val="dash"/>
          </a:ln>
        </p:spPr>
        <p:txBody>
          <a:bodyPr wrap="square" rtlCol="0">
            <a:spAutoFit/>
          </a:bodyPr>
          <a:lstStyle/>
          <a:p>
            <a:pPr>
              <a:lnSpc>
                <a:spcPct val="90000"/>
              </a:lnSpc>
              <a:spcBef>
                <a:spcPts val="600"/>
              </a:spcBef>
              <a:buClr>
                <a:schemeClr val="accent1"/>
              </a:buClr>
              <a:buSzPct val="76000"/>
            </a:pPr>
            <a:r>
              <a:rPr lang="en-US" sz="1600" dirty="0" smtClean="0">
                <a:cs typeface="Calibri"/>
              </a:rPr>
              <a:t>Grade 1: Grade I/VI</a:t>
            </a:r>
          </a:p>
          <a:p>
            <a:pPr>
              <a:lnSpc>
                <a:spcPct val="90000"/>
              </a:lnSpc>
              <a:spcBef>
                <a:spcPts val="600"/>
              </a:spcBef>
              <a:buClr>
                <a:schemeClr val="accent1"/>
              </a:buClr>
              <a:buSzPct val="76000"/>
            </a:pPr>
            <a:r>
              <a:rPr lang="en-US" sz="1600" dirty="0" smtClean="0">
                <a:cs typeface="Calibri"/>
              </a:rPr>
              <a:t>Grade 2: Grade II/VI</a:t>
            </a:r>
          </a:p>
          <a:p>
            <a:pPr>
              <a:lnSpc>
                <a:spcPct val="90000"/>
              </a:lnSpc>
              <a:spcBef>
                <a:spcPts val="600"/>
              </a:spcBef>
              <a:buClr>
                <a:schemeClr val="accent1"/>
              </a:buClr>
              <a:buSzPct val="76000"/>
            </a:pPr>
            <a:r>
              <a:rPr lang="en-US" sz="1600" dirty="0" smtClean="0">
                <a:cs typeface="Calibri"/>
              </a:rPr>
              <a:t>Grade 3: Grade III/VI</a:t>
            </a:r>
          </a:p>
          <a:p>
            <a:pPr>
              <a:lnSpc>
                <a:spcPct val="90000"/>
              </a:lnSpc>
              <a:spcBef>
                <a:spcPts val="600"/>
              </a:spcBef>
              <a:buClr>
                <a:schemeClr val="accent1"/>
              </a:buClr>
              <a:buSzPct val="76000"/>
            </a:pPr>
            <a:r>
              <a:rPr lang="en-US" sz="1600" dirty="0" smtClean="0">
                <a:cs typeface="Calibri"/>
              </a:rPr>
              <a:t>Grade 4: Grade IV/VI</a:t>
            </a:r>
          </a:p>
          <a:p>
            <a:pPr>
              <a:lnSpc>
                <a:spcPct val="90000"/>
              </a:lnSpc>
              <a:spcBef>
                <a:spcPts val="600"/>
              </a:spcBef>
              <a:buClr>
                <a:schemeClr val="accent1"/>
              </a:buClr>
              <a:buSzPct val="76000"/>
            </a:pPr>
            <a:r>
              <a:rPr lang="en-US" sz="1600" dirty="0" smtClean="0">
                <a:cs typeface="Calibri"/>
              </a:rPr>
              <a:t>Grade 5: Grade V/VI</a:t>
            </a:r>
          </a:p>
          <a:p>
            <a:pPr>
              <a:lnSpc>
                <a:spcPct val="90000"/>
              </a:lnSpc>
              <a:spcBef>
                <a:spcPts val="600"/>
              </a:spcBef>
              <a:buClr>
                <a:schemeClr val="accent1"/>
              </a:buClr>
              <a:buSzPct val="76000"/>
            </a:pPr>
            <a:r>
              <a:rPr lang="en-US" sz="1600" dirty="0" smtClean="0">
                <a:cs typeface="Calibri"/>
              </a:rPr>
              <a:t>Grade 6: Grade VI/VI</a:t>
            </a:r>
            <a:endParaRPr lang="en-US" sz="1600" dirty="0">
              <a:cs typeface="Calibri"/>
            </a:endParaRPr>
          </a:p>
        </p:txBody>
      </p:sp>
      <p:sp>
        <p:nvSpPr>
          <p:cNvPr id="96" name="TextBox 95"/>
          <p:cNvSpPr txBox="1"/>
          <p:nvPr/>
        </p:nvSpPr>
        <p:spPr>
          <a:xfrm>
            <a:off x="8635332" y="3683388"/>
            <a:ext cx="2214501" cy="276999"/>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200" b="1" u="sng" dirty="0"/>
              <a:t>ONLY IN MALES’ SLIDES </a:t>
            </a:r>
          </a:p>
        </p:txBody>
      </p:sp>
      <p:cxnSp>
        <p:nvCxnSpPr>
          <p:cNvPr id="18" name="Straight Connector 17"/>
          <p:cNvCxnSpPr/>
          <p:nvPr/>
        </p:nvCxnSpPr>
        <p:spPr>
          <a:xfrm>
            <a:off x="7768654" y="1772816"/>
            <a:ext cx="0" cy="428808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26904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Heart Murmur Intensity</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13</a:t>
            </a:fld>
            <a:endParaRPr lang="en-US"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17786" y="1565641"/>
            <a:ext cx="5116586" cy="4764641"/>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7931" y="1684810"/>
            <a:ext cx="5419725" cy="4526301"/>
          </a:xfrm>
          <a:prstGeom prst="rect">
            <a:avLst/>
          </a:prstGeom>
          <a:scene3d>
            <a:camera prst="orthographicFront"/>
            <a:lightRig rig="threePt" dir="t"/>
          </a:scene3d>
          <a:sp3d>
            <a:bevelT/>
            <a:bevelB/>
          </a:sp3d>
        </p:spPr>
      </p:pic>
      <p:sp>
        <p:nvSpPr>
          <p:cNvPr id="18" name="TextBox 17"/>
          <p:cNvSpPr txBox="1"/>
          <p:nvPr/>
        </p:nvSpPr>
        <p:spPr>
          <a:xfrm>
            <a:off x="7790544" y="1252502"/>
            <a:ext cx="2214501" cy="276999"/>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200" b="1" u="sng" dirty="0"/>
              <a:t>ONLY IN MALES’ SLIDES </a:t>
            </a:r>
          </a:p>
        </p:txBody>
      </p:sp>
      <p:sp>
        <p:nvSpPr>
          <p:cNvPr id="19" name="TextBox 18"/>
          <p:cNvSpPr txBox="1"/>
          <p:nvPr/>
        </p:nvSpPr>
        <p:spPr>
          <a:xfrm>
            <a:off x="1773932" y="1257865"/>
            <a:ext cx="2681251" cy="307777"/>
          </a:xfrm>
          <a:prstGeom prst="rect">
            <a:avLst/>
          </a:prstGeom>
          <a:solidFill>
            <a:srgbClr val="CEADE7"/>
          </a:solidFill>
          <a:ln>
            <a:solidFill>
              <a:srgbClr val="A569D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a:t>
            </a:r>
            <a:r>
              <a:rPr lang="en-US" sz="1400" b="1" u="sng"/>
              <a:t>IN </a:t>
            </a:r>
            <a:r>
              <a:rPr lang="en-US" sz="1400" b="1" u="sng" smtClean="0"/>
              <a:t>FEMALES' SLIDES</a:t>
            </a:r>
            <a:endParaRPr lang="en-US" sz="1400" b="1" u="sng" dirty="0"/>
          </a:p>
        </p:txBody>
      </p:sp>
    </p:spTree>
    <p:extLst>
      <p:ext uri="{BB962C8B-B14F-4D97-AF65-F5344CB8AC3E}">
        <p14:creationId xmlns:p14="http://schemas.microsoft.com/office/powerpoint/2010/main" val="13073048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 of Systolic Murmurs</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14</a:t>
            </a:fld>
            <a:endParaRPr lang="en-US" dirty="0"/>
          </a:p>
        </p:txBody>
      </p:sp>
      <p:sp>
        <p:nvSpPr>
          <p:cNvPr id="4" name="Content Placeholder 3"/>
          <p:cNvSpPr>
            <a:spLocks noGrp="1"/>
          </p:cNvSpPr>
          <p:nvPr>
            <p:ph sz="quarter" idx="1"/>
          </p:nvPr>
        </p:nvSpPr>
        <p:spPr>
          <a:xfrm>
            <a:off x="609447" y="1421556"/>
            <a:ext cx="10969943" cy="4937760"/>
          </a:xfrm>
        </p:spPr>
        <p:txBody>
          <a:bodyPr>
            <a:normAutofit/>
          </a:bodyPr>
          <a:lstStyle/>
          <a:p>
            <a:pPr algn="just"/>
            <a:r>
              <a:rPr lang="en-US" sz="2000" spc="-25" dirty="0"/>
              <a:t>Derived </a:t>
            </a:r>
            <a:r>
              <a:rPr lang="en-US" sz="2000" spc="-15" dirty="0"/>
              <a:t>from </a:t>
            </a:r>
            <a:r>
              <a:rPr lang="en-US" sz="2000" spc="-10" dirty="0"/>
              <a:t>harsh </a:t>
            </a:r>
            <a:r>
              <a:rPr lang="en-US" sz="2000" dirty="0"/>
              <a:t>&amp; </a:t>
            </a:r>
            <a:r>
              <a:rPr lang="en-US" sz="2000" spc="-5" dirty="0">
                <a:latin typeface="Symbol"/>
                <a:cs typeface="Symbol"/>
              </a:rPr>
              <a:t></a:t>
            </a:r>
            <a:r>
              <a:rPr lang="en-US" sz="2000" spc="-5" dirty="0">
                <a:latin typeface="Times New Roman"/>
                <a:cs typeface="Times New Roman"/>
              </a:rPr>
              <a:t> </a:t>
            </a:r>
            <a:r>
              <a:rPr lang="en-US" sz="2000" spc="-10" dirty="0"/>
              <a:t>turbulence </a:t>
            </a:r>
            <a:r>
              <a:rPr lang="en-US" sz="2000" spc="-20" dirty="0" smtClean="0"/>
              <a:t>in blood </a:t>
            </a:r>
            <a:r>
              <a:rPr lang="en-US" sz="2000" spc="-65" dirty="0" smtClean="0"/>
              <a:t>flow during systole.</a:t>
            </a:r>
          </a:p>
          <a:p>
            <a:pPr marL="12700" algn="just">
              <a:lnSpc>
                <a:spcPct val="100000"/>
              </a:lnSpc>
              <a:tabLst>
                <a:tab pos="494665" algn="l"/>
              </a:tabLst>
            </a:pPr>
            <a:r>
              <a:rPr lang="en-US" sz="2000" spc="735" dirty="0">
                <a:solidFill>
                  <a:srgbClr val="C00000"/>
                </a:solidFill>
                <a:latin typeface="Arial"/>
                <a:cs typeface="Arial"/>
              </a:rPr>
              <a:t>	</a:t>
            </a:r>
            <a:r>
              <a:rPr lang="en-US" sz="2400" b="1" spc="-10" dirty="0">
                <a:latin typeface="Calibri"/>
                <a:cs typeface="Calibri"/>
              </a:rPr>
              <a:t>Associated</a:t>
            </a:r>
            <a:r>
              <a:rPr lang="en-US" sz="2400" b="1" spc="-55" dirty="0">
                <a:latin typeface="Calibri"/>
                <a:cs typeface="Calibri"/>
              </a:rPr>
              <a:t> </a:t>
            </a:r>
            <a:r>
              <a:rPr lang="en-US" sz="2400" b="1" spc="-20" dirty="0">
                <a:latin typeface="Calibri"/>
                <a:cs typeface="Calibri"/>
              </a:rPr>
              <a:t>with:</a:t>
            </a:r>
            <a:endParaRPr lang="en-US" sz="2400" dirty="0">
              <a:latin typeface="Calibri"/>
              <a:cs typeface="Calibri"/>
            </a:endParaRPr>
          </a:p>
          <a:p>
            <a:pPr marL="927100" indent="-457200" algn="just">
              <a:lnSpc>
                <a:spcPct val="100000"/>
              </a:lnSpc>
              <a:spcBef>
                <a:spcPts val="1180"/>
              </a:spcBef>
              <a:buFont typeface="Calibri"/>
              <a:buAutoNum type="arabicPeriod"/>
              <a:tabLst>
                <a:tab pos="926465" algn="l"/>
                <a:tab pos="927100" algn="l"/>
              </a:tabLst>
            </a:pPr>
            <a:r>
              <a:rPr lang="en-US" sz="2000" dirty="0">
                <a:latin typeface="Symbol"/>
                <a:cs typeface="Symbol"/>
              </a:rPr>
              <a:t></a:t>
            </a:r>
            <a:r>
              <a:rPr lang="en-US" sz="2000" dirty="0">
                <a:latin typeface="Times New Roman"/>
                <a:cs typeface="Times New Roman"/>
              </a:rPr>
              <a:t> </a:t>
            </a:r>
            <a:r>
              <a:rPr lang="en-US" sz="2000" spc="10" dirty="0">
                <a:latin typeface="Calibri"/>
                <a:cs typeface="Calibri"/>
              </a:rPr>
              <a:t>flow </a:t>
            </a:r>
            <a:r>
              <a:rPr lang="en-US" sz="2000" spc="-20" dirty="0">
                <a:latin typeface="Calibri"/>
                <a:cs typeface="Calibri"/>
              </a:rPr>
              <a:t>across </a:t>
            </a:r>
            <a:r>
              <a:rPr lang="en-US" sz="2000" spc="-10" dirty="0">
                <a:latin typeface="Calibri"/>
                <a:cs typeface="Calibri"/>
              </a:rPr>
              <a:t>normal</a:t>
            </a:r>
            <a:r>
              <a:rPr lang="en-US" sz="2000" spc="-160" dirty="0">
                <a:latin typeface="Calibri"/>
                <a:cs typeface="Calibri"/>
              </a:rPr>
              <a:t> </a:t>
            </a:r>
            <a:r>
              <a:rPr lang="en-US" sz="2000" spc="5" dirty="0">
                <a:latin typeface="Calibri"/>
                <a:cs typeface="Calibri"/>
              </a:rPr>
              <a:t>valve.</a:t>
            </a:r>
            <a:endParaRPr lang="en-US" sz="2000" dirty="0">
              <a:latin typeface="Calibri"/>
              <a:cs typeface="Calibri"/>
            </a:endParaRPr>
          </a:p>
          <a:p>
            <a:pPr marL="927100" indent="-457200" algn="just">
              <a:lnSpc>
                <a:spcPct val="100000"/>
              </a:lnSpc>
              <a:spcBef>
                <a:spcPts val="620"/>
              </a:spcBef>
              <a:buFont typeface="Calibri"/>
              <a:buAutoNum type="arabicPeriod"/>
              <a:tabLst>
                <a:tab pos="926465" algn="l"/>
                <a:tab pos="927100" algn="l"/>
              </a:tabLst>
            </a:pPr>
            <a:r>
              <a:rPr lang="en-US" sz="2000" dirty="0">
                <a:latin typeface="Symbol"/>
                <a:cs typeface="Symbol"/>
              </a:rPr>
              <a:t></a:t>
            </a:r>
            <a:r>
              <a:rPr lang="en-US" sz="2000" spc="-60" dirty="0">
                <a:latin typeface="Times New Roman"/>
                <a:cs typeface="Times New Roman"/>
              </a:rPr>
              <a:t> </a:t>
            </a:r>
            <a:r>
              <a:rPr lang="en-US" sz="2000" spc="10" dirty="0">
                <a:latin typeface="Calibri"/>
                <a:cs typeface="Calibri"/>
              </a:rPr>
              <a:t>flow</a:t>
            </a:r>
            <a:r>
              <a:rPr lang="en-US" sz="2000" spc="-70" dirty="0">
                <a:latin typeface="Calibri"/>
                <a:cs typeface="Calibri"/>
              </a:rPr>
              <a:t> </a:t>
            </a:r>
            <a:r>
              <a:rPr lang="en-US" sz="2000" spc="15" dirty="0">
                <a:latin typeface="Calibri"/>
                <a:cs typeface="Calibri"/>
              </a:rPr>
              <a:t>into</a:t>
            </a:r>
            <a:r>
              <a:rPr lang="en-US" sz="2000" spc="-120" dirty="0">
                <a:latin typeface="Calibri"/>
                <a:cs typeface="Calibri"/>
              </a:rPr>
              <a:t> </a:t>
            </a:r>
            <a:r>
              <a:rPr lang="en-US" sz="2000" dirty="0">
                <a:latin typeface="Calibri"/>
                <a:cs typeface="Calibri"/>
              </a:rPr>
              <a:t>a</a:t>
            </a:r>
            <a:r>
              <a:rPr lang="en-US" sz="2000" spc="-105" dirty="0">
                <a:latin typeface="Calibri"/>
                <a:cs typeface="Calibri"/>
              </a:rPr>
              <a:t> </a:t>
            </a:r>
            <a:r>
              <a:rPr lang="en-US" sz="2000" spc="10" dirty="0">
                <a:latin typeface="Calibri"/>
                <a:cs typeface="Calibri"/>
              </a:rPr>
              <a:t>dilated</a:t>
            </a:r>
            <a:r>
              <a:rPr lang="en-US" sz="2000" spc="-114" dirty="0">
                <a:latin typeface="Calibri"/>
                <a:cs typeface="Calibri"/>
              </a:rPr>
              <a:t> </a:t>
            </a:r>
            <a:r>
              <a:rPr lang="en-US" sz="2000" spc="-25" dirty="0">
                <a:latin typeface="Calibri"/>
                <a:cs typeface="Calibri"/>
              </a:rPr>
              <a:t>great</a:t>
            </a:r>
            <a:r>
              <a:rPr lang="en-US" sz="2000" spc="35" dirty="0">
                <a:latin typeface="Calibri"/>
                <a:cs typeface="Calibri"/>
              </a:rPr>
              <a:t> </a:t>
            </a:r>
            <a:r>
              <a:rPr lang="en-US" sz="2000" spc="-5" dirty="0">
                <a:latin typeface="Calibri"/>
                <a:cs typeface="Calibri"/>
              </a:rPr>
              <a:t>vessel.</a:t>
            </a:r>
            <a:endParaRPr lang="en-US" sz="2000" dirty="0">
              <a:latin typeface="Calibri"/>
              <a:cs typeface="Calibri"/>
            </a:endParaRPr>
          </a:p>
          <a:p>
            <a:pPr marL="927100" marR="5080" indent="-457200" algn="just">
              <a:lnSpc>
                <a:spcPts val="2800"/>
              </a:lnSpc>
              <a:spcBef>
                <a:spcPts val="780"/>
              </a:spcBef>
              <a:buFont typeface="Calibri"/>
              <a:buAutoNum type="arabicPeriod"/>
              <a:tabLst>
                <a:tab pos="901065" algn="l"/>
                <a:tab pos="901700" algn="l"/>
              </a:tabLst>
            </a:pPr>
            <a:r>
              <a:rPr lang="en-US" sz="2000" dirty="0">
                <a:latin typeface="Symbol"/>
                <a:cs typeface="Symbol"/>
              </a:rPr>
              <a:t></a:t>
            </a:r>
            <a:r>
              <a:rPr lang="en-US" sz="2000" dirty="0">
                <a:latin typeface="Times New Roman"/>
                <a:cs typeface="Times New Roman"/>
              </a:rPr>
              <a:t> </a:t>
            </a:r>
            <a:r>
              <a:rPr lang="en-US" sz="2000" spc="10" dirty="0">
                <a:latin typeface="Calibri"/>
                <a:cs typeface="Calibri"/>
              </a:rPr>
              <a:t>flow </a:t>
            </a:r>
            <a:r>
              <a:rPr lang="en-US" sz="2000" spc="-20" dirty="0">
                <a:latin typeface="Calibri"/>
                <a:cs typeface="Calibri"/>
              </a:rPr>
              <a:t>across </a:t>
            </a:r>
            <a:r>
              <a:rPr lang="en-US" sz="2000" spc="-25" dirty="0">
                <a:latin typeface="Calibri"/>
                <a:cs typeface="Calibri"/>
              </a:rPr>
              <a:t>an </a:t>
            </a:r>
            <a:r>
              <a:rPr lang="en-US" sz="2000" spc="-10" dirty="0">
                <a:latin typeface="Calibri"/>
                <a:cs typeface="Calibri"/>
              </a:rPr>
              <a:t>abnormal </a:t>
            </a:r>
            <a:r>
              <a:rPr lang="en-US" sz="2000" spc="5" dirty="0">
                <a:latin typeface="Calibri"/>
                <a:cs typeface="Calibri"/>
              </a:rPr>
              <a:t>valve, </a:t>
            </a:r>
            <a:r>
              <a:rPr lang="en-US" sz="2000" spc="15" dirty="0">
                <a:latin typeface="Calibri"/>
                <a:cs typeface="Calibri"/>
              </a:rPr>
              <a:t>or </a:t>
            </a:r>
            <a:r>
              <a:rPr lang="en-US" sz="2000" spc="-10" dirty="0">
                <a:latin typeface="Calibri"/>
                <a:cs typeface="Calibri"/>
              </a:rPr>
              <a:t>narrowed</a:t>
            </a:r>
            <a:r>
              <a:rPr lang="en-US" sz="2000" spc="-160" dirty="0">
                <a:latin typeface="Calibri"/>
                <a:cs typeface="Calibri"/>
              </a:rPr>
              <a:t> </a:t>
            </a:r>
            <a:r>
              <a:rPr lang="en-US" sz="2000" spc="5" dirty="0">
                <a:latin typeface="Calibri"/>
                <a:cs typeface="Calibri"/>
              </a:rPr>
              <a:t>ventricular </a:t>
            </a:r>
            <a:r>
              <a:rPr lang="en-US" sz="2000" spc="10" dirty="0" smtClean="0">
                <a:latin typeface="Calibri"/>
                <a:cs typeface="Calibri"/>
              </a:rPr>
              <a:t>outflow </a:t>
            </a:r>
            <a:r>
              <a:rPr lang="en-US" sz="2000" spc="-25" dirty="0">
                <a:latin typeface="Calibri"/>
                <a:cs typeface="Calibri"/>
              </a:rPr>
              <a:t>tract </a:t>
            </a:r>
            <a:r>
              <a:rPr lang="en-US" sz="2000" dirty="0">
                <a:latin typeface="Calibri"/>
                <a:cs typeface="Calibri"/>
              </a:rPr>
              <a:t>- </a:t>
            </a:r>
            <a:r>
              <a:rPr lang="en-US" sz="2000" spc="-10" dirty="0">
                <a:latin typeface="Calibri"/>
                <a:cs typeface="Calibri"/>
              </a:rPr>
              <a:t>e.g. </a:t>
            </a:r>
            <a:r>
              <a:rPr lang="en-US" sz="2000" spc="-5" dirty="0">
                <a:latin typeface="Calibri"/>
                <a:cs typeface="Calibri"/>
              </a:rPr>
              <a:t>aortic </a:t>
            </a:r>
            <a:r>
              <a:rPr lang="en-US" sz="2000" dirty="0">
                <a:latin typeface="Calibri"/>
                <a:cs typeface="Calibri"/>
              </a:rPr>
              <a:t>/pulmonary</a:t>
            </a:r>
            <a:r>
              <a:rPr lang="en-US" sz="2000" spc="-70" dirty="0">
                <a:latin typeface="Calibri"/>
                <a:cs typeface="Calibri"/>
              </a:rPr>
              <a:t> </a:t>
            </a:r>
            <a:r>
              <a:rPr lang="en-US" sz="2000" spc="-5" dirty="0">
                <a:latin typeface="Calibri"/>
                <a:cs typeface="Calibri"/>
              </a:rPr>
              <a:t>stenosis.</a:t>
            </a:r>
            <a:endParaRPr lang="en-US" sz="2000" dirty="0">
              <a:latin typeface="Calibri"/>
              <a:cs typeface="Calibri"/>
            </a:endParaRPr>
          </a:p>
          <a:p>
            <a:pPr marL="927100" marR="1635125" indent="-457200" algn="just">
              <a:lnSpc>
                <a:spcPct val="100699"/>
              </a:lnSpc>
              <a:spcBef>
                <a:spcPts val="520"/>
              </a:spcBef>
              <a:buFont typeface="Calibri"/>
              <a:buAutoNum type="arabicPeriod"/>
              <a:tabLst>
                <a:tab pos="901065" algn="l"/>
                <a:tab pos="901700" algn="l"/>
              </a:tabLst>
            </a:pPr>
            <a:r>
              <a:rPr lang="en-US" sz="2000" dirty="0">
                <a:latin typeface="Symbol"/>
                <a:cs typeface="Symbol"/>
              </a:rPr>
              <a:t></a:t>
            </a:r>
            <a:r>
              <a:rPr lang="en-US" sz="2000" dirty="0">
                <a:latin typeface="Times New Roman"/>
                <a:cs typeface="Times New Roman"/>
              </a:rPr>
              <a:t> </a:t>
            </a:r>
            <a:r>
              <a:rPr lang="en-US" sz="2000" spc="10" dirty="0">
                <a:latin typeface="Calibri"/>
                <a:cs typeface="Calibri"/>
              </a:rPr>
              <a:t>flow </a:t>
            </a:r>
            <a:r>
              <a:rPr lang="en-US" sz="2000" spc="-20" dirty="0">
                <a:latin typeface="Calibri"/>
                <a:cs typeface="Calibri"/>
              </a:rPr>
              <a:t>across </a:t>
            </a:r>
            <a:r>
              <a:rPr lang="en-US" sz="2000" spc="-25" dirty="0">
                <a:latin typeface="Calibri"/>
                <a:cs typeface="Calibri"/>
              </a:rPr>
              <a:t>an </a:t>
            </a:r>
            <a:r>
              <a:rPr lang="en-US" sz="2000" spc="10" dirty="0">
                <a:latin typeface="Calibri"/>
                <a:cs typeface="Calibri"/>
              </a:rPr>
              <a:t>incompetent </a:t>
            </a:r>
            <a:r>
              <a:rPr lang="en-US" sz="2000" spc="-45" dirty="0">
                <a:latin typeface="Calibri"/>
                <a:cs typeface="Calibri"/>
              </a:rPr>
              <a:t>AV </a:t>
            </a:r>
            <a:r>
              <a:rPr lang="en-US" sz="2000" spc="5" dirty="0">
                <a:latin typeface="Calibri"/>
                <a:cs typeface="Calibri"/>
              </a:rPr>
              <a:t>valve</a:t>
            </a:r>
            <a:r>
              <a:rPr lang="en-US" sz="2000" spc="-365" dirty="0">
                <a:latin typeface="Calibri"/>
                <a:cs typeface="Calibri"/>
              </a:rPr>
              <a:t> </a:t>
            </a:r>
            <a:r>
              <a:rPr lang="en-US" sz="2000" dirty="0">
                <a:latin typeface="Calibri"/>
                <a:cs typeface="Calibri"/>
              </a:rPr>
              <a:t>- </a:t>
            </a:r>
            <a:r>
              <a:rPr lang="en-US" sz="2000" spc="-10" dirty="0">
                <a:latin typeface="Calibri"/>
                <a:cs typeface="Calibri"/>
              </a:rPr>
              <a:t>e.g.  </a:t>
            </a:r>
            <a:r>
              <a:rPr lang="en-US" sz="2000" dirty="0">
                <a:latin typeface="Calibri"/>
                <a:cs typeface="Calibri"/>
              </a:rPr>
              <a:t>mitral/tricuspid</a:t>
            </a:r>
            <a:r>
              <a:rPr lang="en-US" sz="2000" spc="-135" dirty="0">
                <a:latin typeface="Calibri"/>
                <a:cs typeface="Calibri"/>
              </a:rPr>
              <a:t> </a:t>
            </a:r>
            <a:r>
              <a:rPr lang="en-US" sz="2000" spc="-5" dirty="0">
                <a:latin typeface="Calibri"/>
                <a:cs typeface="Calibri"/>
              </a:rPr>
              <a:t>regurgitation.</a:t>
            </a:r>
            <a:endParaRPr lang="en-US" sz="2000" dirty="0">
              <a:latin typeface="Calibri"/>
              <a:cs typeface="Calibri"/>
            </a:endParaRPr>
          </a:p>
          <a:p>
            <a:pPr marL="901700" indent="-431800" algn="just">
              <a:lnSpc>
                <a:spcPct val="100000"/>
              </a:lnSpc>
              <a:spcBef>
                <a:spcPts val="620"/>
              </a:spcBef>
              <a:buFont typeface="Calibri"/>
              <a:buAutoNum type="arabicPeriod"/>
              <a:tabLst>
                <a:tab pos="901065" algn="l"/>
                <a:tab pos="901700" algn="l"/>
              </a:tabLst>
            </a:pPr>
            <a:r>
              <a:rPr lang="en-US" sz="2000" dirty="0">
                <a:latin typeface="Symbol"/>
                <a:cs typeface="Symbol"/>
              </a:rPr>
              <a:t></a:t>
            </a:r>
            <a:r>
              <a:rPr lang="en-US" sz="2000" dirty="0">
                <a:latin typeface="Times New Roman"/>
                <a:cs typeface="Times New Roman"/>
              </a:rPr>
              <a:t> </a:t>
            </a:r>
            <a:r>
              <a:rPr lang="en-US" sz="2000" spc="10" dirty="0">
                <a:latin typeface="Calibri"/>
                <a:cs typeface="Calibri"/>
              </a:rPr>
              <a:t>flow </a:t>
            </a:r>
            <a:r>
              <a:rPr lang="en-US" sz="2000" spc="-20" dirty="0">
                <a:latin typeface="Calibri"/>
                <a:cs typeface="Calibri"/>
              </a:rPr>
              <a:t>across </a:t>
            </a:r>
            <a:r>
              <a:rPr lang="en-US" sz="2000" spc="10" dirty="0">
                <a:latin typeface="Calibri"/>
                <a:cs typeface="Calibri"/>
              </a:rPr>
              <a:t>the </a:t>
            </a:r>
            <a:r>
              <a:rPr lang="en-US" sz="2000" spc="-5" dirty="0">
                <a:latin typeface="Calibri"/>
                <a:cs typeface="Calibri"/>
              </a:rPr>
              <a:t>inter-ventricular </a:t>
            </a:r>
            <a:r>
              <a:rPr lang="en-US" sz="2000" spc="5" dirty="0">
                <a:latin typeface="Calibri"/>
                <a:cs typeface="Calibri"/>
              </a:rPr>
              <a:t>septum </a:t>
            </a:r>
            <a:r>
              <a:rPr lang="en-US" sz="2000" dirty="0">
                <a:latin typeface="Calibri"/>
                <a:cs typeface="Calibri"/>
              </a:rPr>
              <a:t>- </a:t>
            </a:r>
            <a:r>
              <a:rPr lang="en-US" sz="2000" spc="-10" dirty="0">
                <a:latin typeface="Calibri"/>
                <a:cs typeface="Calibri"/>
              </a:rPr>
              <a:t>e.g.</a:t>
            </a:r>
            <a:r>
              <a:rPr lang="en-US" sz="2000" spc="-330" dirty="0">
                <a:latin typeface="Calibri"/>
                <a:cs typeface="Calibri"/>
              </a:rPr>
              <a:t> </a:t>
            </a:r>
            <a:r>
              <a:rPr lang="en-US" sz="2000" spc="-15" dirty="0">
                <a:latin typeface="Calibri"/>
                <a:cs typeface="Calibri"/>
              </a:rPr>
              <a:t>VSD.</a:t>
            </a:r>
            <a:endParaRPr lang="en-US" sz="2000" dirty="0">
              <a:latin typeface="Calibri"/>
              <a:cs typeface="Calibri"/>
            </a:endParaRPr>
          </a:p>
          <a:p>
            <a:pPr algn="just"/>
            <a:endParaRPr lang="en-US" sz="2000" dirty="0"/>
          </a:p>
        </p:txBody>
      </p:sp>
      <p:sp>
        <p:nvSpPr>
          <p:cNvPr id="5" name="TextBox 4"/>
          <p:cNvSpPr txBox="1"/>
          <p:nvPr/>
        </p:nvSpPr>
        <p:spPr>
          <a:xfrm>
            <a:off x="816651" y="5055514"/>
            <a:ext cx="10762739" cy="954107"/>
          </a:xfrm>
          <a:prstGeom prst="rect">
            <a:avLst/>
          </a:prstGeom>
          <a:noFill/>
          <a:ln>
            <a:noFill/>
          </a:ln>
        </p:spPr>
        <p:txBody>
          <a:bodyPr wrap="square" rtlCol="0">
            <a:spAutoFit/>
          </a:bodyPr>
          <a:lstStyle/>
          <a:p>
            <a:pPr algn="just" rtl="1"/>
            <a:r>
              <a:rPr lang="ar-SA" sz="1400" dirty="0">
                <a:solidFill>
                  <a:srgbClr val="528693"/>
                </a:solidFill>
              </a:rPr>
              <a:t>مرحلة  </a:t>
            </a:r>
            <a:r>
              <a:rPr lang="ar-SA" sz="1400" dirty="0" smtClean="0">
                <a:solidFill>
                  <a:srgbClr val="528693"/>
                </a:solidFill>
              </a:rPr>
              <a:t>sy</a:t>
            </a:r>
            <a:r>
              <a:rPr lang="en-US" sz="1400" dirty="0" smtClean="0">
                <a:solidFill>
                  <a:srgbClr val="528693"/>
                </a:solidFill>
              </a:rPr>
              <a:t>s</a:t>
            </a:r>
            <a:r>
              <a:rPr lang="ar-SA" sz="1400" dirty="0" smtClean="0">
                <a:solidFill>
                  <a:srgbClr val="528693"/>
                </a:solidFill>
              </a:rPr>
              <a:t>tolic </a:t>
            </a:r>
            <a:r>
              <a:rPr lang="ar-SA" sz="1400" dirty="0">
                <a:solidFill>
                  <a:srgbClr val="528693"/>
                </a:solidFill>
              </a:rPr>
              <a:t>معناته إن الAV </a:t>
            </a:r>
            <a:r>
              <a:rPr lang="ar-SA" sz="1400" dirty="0" smtClean="0">
                <a:solidFill>
                  <a:srgbClr val="528693"/>
                </a:solidFill>
              </a:rPr>
              <a:t>valve </a:t>
            </a:r>
            <a:r>
              <a:rPr lang="ar-SA" sz="1400" dirty="0">
                <a:solidFill>
                  <a:srgbClr val="528693"/>
                </a:solidFill>
              </a:rPr>
              <a:t>مسكرة وaortic valve </a:t>
            </a:r>
            <a:r>
              <a:rPr lang="ar-SA" sz="1400" dirty="0" smtClean="0">
                <a:solidFill>
                  <a:srgbClr val="528693"/>
                </a:solidFill>
              </a:rPr>
              <a:t>مفتوحة</a:t>
            </a:r>
            <a:r>
              <a:rPr lang="ar-SA" sz="1400" dirty="0">
                <a:solidFill>
                  <a:srgbClr val="528693"/>
                </a:solidFill>
              </a:rPr>
              <a:t>، فأي خلل في هالاثنين </a:t>
            </a:r>
            <a:r>
              <a:rPr lang="ar-SA" sz="1400" dirty="0" smtClean="0">
                <a:solidFill>
                  <a:srgbClr val="528693"/>
                </a:solidFill>
              </a:rPr>
              <a:t>بسبب </a:t>
            </a:r>
            <a:r>
              <a:rPr lang="ar-SA" sz="1400" dirty="0">
                <a:solidFill>
                  <a:srgbClr val="528693"/>
                </a:solidFill>
              </a:rPr>
              <a:t>لي murmur طيب أيش الخلل اللي ممكن يصير</a:t>
            </a:r>
            <a:r>
              <a:rPr lang="ar-SA" sz="1400" dirty="0" smtClean="0">
                <a:solidFill>
                  <a:srgbClr val="528693"/>
                </a:solidFill>
              </a:rPr>
              <a:t>؟</a:t>
            </a:r>
          </a:p>
          <a:p>
            <a:pPr algn="just" rtl="1"/>
            <a:r>
              <a:rPr lang="ar-SA" sz="1400" dirty="0" smtClean="0">
                <a:solidFill>
                  <a:srgbClr val="528693"/>
                </a:solidFill>
              </a:rPr>
              <a:t>يا </a:t>
            </a:r>
            <a:r>
              <a:rPr lang="ar-SA" sz="1400" dirty="0">
                <a:solidFill>
                  <a:srgbClr val="528693"/>
                </a:solidFill>
              </a:rPr>
              <a:t>يكون عندي تضيق في الصمام المفتوح stenosis (يعني هو الصمام مفتوح عادي لكن لأي سبب كان هو متضيق فكذا راح أسمع صوت</a:t>
            </a:r>
            <a:r>
              <a:rPr lang="ar-SA" sz="1400" dirty="0" smtClean="0">
                <a:solidFill>
                  <a:srgbClr val="528693"/>
                </a:solidFill>
              </a:rPr>
              <a:t>)</a:t>
            </a:r>
          </a:p>
          <a:p>
            <a:pPr algn="just" rtl="1"/>
            <a:r>
              <a:rPr lang="ar-SA" sz="1400" dirty="0" smtClean="0">
                <a:solidFill>
                  <a:srgbClr val="528693"/>
                </a:solidFill>
              </a:rPr>
              <a:t>أو </a:t>
            </a:r>
            <a:r>
              <a:rPr lang="ar-SA" sz="1400" dirty="0">
                <a:solidFill>
                  <a:srgbClr val="528693"/>
                </a:solidFill>
              </a:rPr>
              <a:t>يكون عندي فتحة صغيرة في الصمام المسكر regurgitation (يعني يكون عندي فتحة لأي سبب كان بالتالي الدم يدخل جوا البطين خلال ما البطين جالس يرسل الدم بالتالي بيصير فيه حوسه وتبدا تطلع أصوات غير طبيعية</a:t>
            </a:r>
            <a:r>
              <a:rPr lang="ar-SA" sz="1400" dirty="0" smtClean="0">
                <a:solidFill>
                  <a:srgbClr val="528693"/>
                </a:solidFill>
              </a:rPr>
              <a:t>) ..</a:t>
            </a:r>
            <a:endParaRPr lang="en-US" sz="1400" dirty="0">
              <a:solidFill>
                <a:srgbClr val="528693"/>
              </a:solidFill>
            </a:endParaRPr>
          </a:p>
        </p:txBody>
      </p:sp>
    </p:spTree>
    <p:extLst>
      <p:ext uri="{BB962C8B-B14F-4D97-AF65-F5344CB8AC3E}">
        <p14:creationId xmlns:p14="http://schemas.microsoft.com/office/powerpoint/2010/main" val="3565129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Systolic Murmurs and Timing</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15</a:t>
            </a:fld>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32069118"/>
              </p:ext>
            </p:extLst>
          </p:nvPr>
        </p:nvGraphicFramePr>
        <p:xfrm>
          <a:off x="609601" y="1275542"/>
          <a:ext cx="7789067" cy="49461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14692" y="1203802"/>
            <a:ext cx="2736304" cy="5017843"/>
          </a:xfrm>
          <a:prstGeom prst="rect">
            <a:avLst/>
          </a:prstGeom>
        </p:spPr>
      </p:pic>
      <p:sp>
        <p:nvSpPr>
          <p:cNvPr id="82" name="TextBox 81"/>
          <p:cNvSpPr txBox="1"/>
          <p:nvPr/>
        </p:nvSpPr>
        <p:spPr>
          <a:xfrm>
            <a:off x="9507574" y="-28364"/>
            <a:ext cx="2681251" cy="307777"/>
          </a:xfrm>
          <a:prstGeom prst="rect">
            <a:avLst/>
          </a:prstGeom>
          <a:solidFill>
            <a:srgbClr val="CEADE7"/>
          </a:solidFill>
          <a:ln>
            <a:solidFill>
              <a:srgbClr val="A569D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a:t>
            </a:r>
            <a:r>
              <a:rPr lang="en-US" sz="1400" b="1" u="sng"/>
              <a:t>IN </a:t>
            </a:r>
            <a:r>
              <a:rPr lang="en-US" sz="1400" b="1" u="sng" smtClean="0"/>
              <a:t>FEMALES' SLIDES</a:t>
            </a:r>
            <a:endParaRPr lang="en-US" sz="1400" b="1" u="sng" dirty="0"/>
          </a:p>
        </p:txBody>
      </p:sp>
      <p:grpSp>
        <p:nvGrpSpPr>
          <p:cNvPr id="10" name="Group 9"/>
          <p:cNvGrpSpPr/>
          <p:nvPr/>
        </p:nvGrpSpPr>
        <p:grpSpPr>
          <a:xfrm>
            <a:off x="3718148" y="5336768"/>
            <a:ext cx="2188935" cy="834139"/>
            <a:chOff x="2952765" y="2646365"/>
            <a:chExt cx="2320175" cy="928070"/>
          </a:xfrm>
        </p:grpSpPr>
        <p:sp>
          <p:nvSpPr>
            <p:cNvPr id="14" name="Chevron 13"/>
            <p:cNvSpPr/>
            <p:nvPr/>
          </p:nvSpPr>
          <p:spPr>
            <a:xfrm>
              <a:off x="2952765" y="2646365"/>
              <a:ext cx="2320175" cy="928070"/>
            </a:xfrm>
            <a:prstGeom prst="chevron">
              <a:avLst/>
            </a:prstGeom>
          </p:spPr>
          <p:style>
            <a:lnRef idx="1">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15" name="Chevron 4"/>
            <p:cNvSpPr/>
            <p:nvPr/>
          </p:nvSpPr>
          <p:spPr>
            <a:xfrm>
              <a:off x="3416800" y="2646365"/>
              <a:ext cx="1392105" cy="9280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n-US" sz="1700" kern="1200" dirty="0" smtClean="0"/>
                <a:t>Mid-late systole</a:t>
              </a:r>
              <a:endParaRPr lang="en-US" sz="1700" kern="1200" dirty="0"/>
            </a:p>
          </p:txBody>
        </p:sp>
      </p:grpSp>
      <p:grpSp>
        <p:nvGrpSpPr>
          <p:cNvPr id="11" name="Group 10"/>
          <p:cNvGrpSpPr/>
          <p:nvPr/>
        </p:nvGrpSpPr>
        <p:grpSpPr>
          <a:xfrm>
            <a:off x="5731622" y="5301208"/>
            <a:ext cx="2188935" cy="834139"/>
            <a:chOff x="4948117" y="2646365"/>
            <a:chExt cx="2320175" cy="928070"/>
          </a:xfrm>
        </p:grpSpPr>
        <p:sp>
          <p:nvSpPr>
            <p:cNvPr id="12" name="Chevron 11"/>
            <p:cNvSpPr/>
            <p:nvPr/>
          </p:nvSpPr>
          <p:spPr>
            <a:xfrm>
              <a:off x="4948117" y="2646365"/>
              <a:ext cx="2320175" cy="928070"/>
            </a:xfrm>
            <a:prstGeom prst="chevron">
              <a:avLst/>
            </a:prstGeom>
          </p:spPr>
          <p:style>
            <a:lnRef idx="1">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13" name="Chevron 6"/>
            <p:cNvSpPr/>
            <p:nvPr/>
          </p:nvSpPr>
          <p:spPr>
            <a:xfrm>
              <a:off x="5412152" y="2646365"/>
              <a:ext cx="1392105" cy="9280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n-US" sz="1700" kern="1200" dirty="0" smtClean="0">
                  <a:solidFill>
                    <a:srgbClr val="528693"/>
                  </a:solidFill>
                </a:rPr>
                <a:t>You</a:t>
              </a:r>
              <a:r>
                <a:rPr lang="en-US" sz="1700" kern="1200" baseline="0" dirty="0" smtClean="0">
                  <a:solidFill>
                    <a:srgbClr val="528693"/>
                  </a:solidFill>
                </a:rPr>
                <a:t> will hear click first</a:t>
              </a:r>
              <a:endParaRPr lang="en-US" sz="1700" kern="1200" dirty="0">
                <a:solidFill>
                  <a:srgbClr val="528693"/>
                </a:solidFill>
              </a:endParaRPr>
            </a:p>
          </p:txBody>
        </p:sp>
      </p:grpSp>
      <p:grpSp>
        <p:nvGrpSpPr>
          <p:cNvPr id="16" name="Group 15"/>
          <p:cNvGrpSpPr/>
          <p:nvPr/>
        </p:nvGrpSpPr>
        <p:grpSpPr>
          <a:xfrm>
            <a:off x="3816389" y="3379890"/>
            <a:ext cx="1843513" cy="737405"/>
            <a:chOff x="3146244" y="3117170"/>
            <a:chExt cx="1843513" cy="737405"/>
          </a:xfrm>
        </p:grpSpPr>
        <p:sp>
          <p:nvSpPr>
            <p:cNvPr id="17" name="Chevron 16"/>
            <p:cNvSpPr/>
            <p:nvPr/>
          </p:nvSpPr>
          <p:spPr>
            <a:xfrm>
              <a:off x="3146244" y="3117170"/>
              <a:ext cx="1843513" cy="737405"/>
            </a:xfrm>
            <a:prstGeom prst="chevron">
              <a:avLst/>
            </a:prstGeom>
          </p:spPr>
          <p:style>
            <a:lnRef idx="1">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18" name="Chevron 4"/>
            <p:cNvSpPr/>
            <p:nvPr/>
          </p:nvSpPr>
          <p:spPr>
            <a:xfrm>
              <a:off x="3514947" y="3117170"/>
              <a:ext cx="1106108" cy="7374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holosystolic</a:t>
              </a:r>
              <a:endParaRPr lang="en-US" sz="1700" kern="1200" dirty="0"/>
            </a:p>
          </p:txBody>
        </p:sp>
      </p:grpSp>
      <p:grpSp>
        <p:nvGrpSpPr>
          <p:cNvPr id="19" name="Group 18"/>
          <p:cNvGrpSpPr/>
          <p:nvPr/>
        </p:nvGrpSpPr>
        <p:grpSpPr>
          <a:xfrm>
            <a:off x="5326347" y="1340768"/>
            <a:ext cx="1843513" cy="776383"/>
            <a:chOff x="3146244" y="3117170"/>
            <a:chExt cx="1843513" cy="737405"/>
          </a:xfrm>
        </p:grpSpPr>
        <p:sp>
          <p:nvSpPr>
            <p:cNvPr id="20" name="Chevron 19"/>
            <p:cNvSpPr/>
            <p:nvPr/>
          </p:nvSpPr>
          <p:spPr>
            <a:xfrm>
              <a:off x="3146244" y="3117170"/>
              <a:ext cx="1843513" cy="737405"/>
            </a:xfrm>
            <a:prstGeom prst="chevron">
              <a:avLst/>
            </a:prstGeom>
          </p:spPr>
          <p:style>
            <a:lnRef idx="1">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21" name="Chevron 4"/>
            <p:cNvSpPr/>
            <p:nvPr/>
          </p:nvSpPr>
          <p:spPr>
            <a:xfrm>
              <a:off x="3514947" y="3117170"/>
              <a:ext cx="1106108" cy="7374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100" kern="1200" dirty="0" smtClean="0">
                  <a:solidFill>
                    <a:schemeClr val="bg1">
                      <a:lumMod val="65000"/>
                    </a:schemeClr>
                  </a:solidFill>
                </a:rPr>
                <a:t>May cause S2 to become </a:t>
              </a:r>
              <a:r>
                <a:rPr lang="en-US" sz="1100" kern="1200" smtClean="0">
                  <a:solidFill>
                    <a:schemeClr val="bg1">
                      <a:lumMod val="65000"/>
                    </a:schemeClr>
                  </a:solidFill>
                </a:rPr>
                <a:t>quieter or absent </a:t>
              </a:r>
              <a:endParaRPr lang="en-US" sz="1100" kern="1200" dirty="0">
                <a:solidFill>
                  <a:schemeClr val="bg1">
                    <a:lumMod val="65000"/>
                  </a:schemeClr>
                </a:solidFill>
              </a:endParaRPr>
            </a:p>
          </p:txBody>
        </p:sp>
      </p:grpSp>
      <p:sp>
        <p:nvSpPr>
          <p:cNvPr id="4" name="TextBox 3"/>
          <p:cNvSpPr txBox="1"/>
          <p:nvPr/>
        </p:nvSpPr>
        <p:spPr>
          <a:xfrm>
            <a:off x="2840894" y="6437516"/>
            <a:ext cx="6507049" cy="276999"/>
          </a:xfrm>
          <a:prstGeom prst="rect">
            <a:avLst/>
          </a:prstGeom>
          <a:noFill/>
        </p:spPr>
        <p:txBody>
          <a:bodyPr wrap="square" rtlCol="0">
            <a:spAutoFit/>
          </a:bodyPr>
          <a:lstStyle/>
          <a:p>
            <a:r>
              <a:rPr lang="en-US" sz="1200" dirty="0" smtClean="0">
                <a:solidFill>
                  <a:schemeClr val="bg1">
                    <a:lumMod val="65000"/>
                  </a:schemeClr>
                </a:solidFill>
              </a:rPr>
              <a:t>For further information to help you understand heart murmurs and </a:t>
            </a:r>
            <a:r>
              <a:rPr lang="en-US" sz="1200" smtClean="0">
                <a:solidFill>
                  <a:schemeClr val="bg1">
                    <a:lumMod val="65000"/>
                  </a:schemeClr>
                </a:solidFill>
              </a:rPr>
              <a:t>their various causes </a:t>
            </a:r>
            <a:r>
              <a:rPr lang="en-US" sz="1200" dirty="0" smtClean="0">
                <a:solidFill>
                  <a:schemeClr val="bg1">
                    <a:lumMod val="65000"/>
                  </a:schemeClr>
                </a:solidFill>
              </a:rPr>
              <a:t>click </a:t>
            </a:r>
            <a:r>
              <a:rPr lang="en-US" sz="1200" dirty="0" smtClean="0">
                <a:solidFill>
                  <a:schemeClr val="bg1">
                    <a:lumMod val="65000"/>
                  </a:schemeClr>
                </a:solidFill>
                <a:hlinkClick r:id="rId8"/>
              </a:rPr>
              <a:t>here</a:t>
            </a:r>
            <a:r>
              <a:rPr lang="en-US" sz="1200" dirty="0" smtClean="0">
                <a:solidFill>
                  <a:schemeClr val="bg1">
                    <a:lumMod val="65000"/>
                  </a:schemeClr>
                </a:solidFill>
              </a:rPr>
              <a:t>.</a:t>
            </a:r>
            <a:endParaRPr lang="en-US" sz="1200" dirty="0">
              <a:solidFill>
                <a:schemeClr val="bg1">
                  <a:lumMod val="65000"/>
                </a:schemeClr>
              </a:solidFill>
            </a:endParaRPr>
          </a:p>
        </p:txBody>
      </p:sp>
    </p:spTree>
    <p:extLst>
      <p:ext uri="{BB962C8B-B14F-4D97-AF65-F5344CB8AC3E}">
        <p14:creationId xmlns:p14="http://schemas.microsoft.com/office/powerpoint/2010/main" val="18538674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448" y="1307749"/>
            <a:ext cx="11089639" cy="3417395"/>
          </a:xfrm>
          <a:prstGeom prst="rect">
            <a:avLst/>
          </a:prstGeom>
          <a:solidFill>
            <a:schemeClr val="accent2">
              <a:alpha val="1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09447" y="4841865"/>
            <a:ext cx="11089639" cy="1395447"/>
          </a:xfrm>
          <a:prstGeom prst="rect">
            <a:avLst/>
          </a:prstGeom>
          <a:solidFill>
            <a:schemeClr val="accent2">
              <a:alpha val="1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Systolic Murmurs</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solidFill>
                  <a:srgbClr val="464653"/>
                </a:solidFill>
              </a:rPr>
              <a:pPr/>
              <a:t>16</a:t>
            </a:fld>
            <a:endParaRPr lang="en-US" dirty="0">
              <a:solidFill>
                <a:srgbClr val="464653"/>
              </a:solidFill>
            </a:endParaRPr>
          </a:p>
        </p:txBody>
      </p:sp>
      <p:sp>
        <p:nvSpPr>
          <p:cNvPr id="4" name="Content Placeholder 3"/>
          <p:cNvSpPr>
            <a:spLocks noGrp="1"/>
          </p:cNvSpPr>
          <p:nvPr>
            <p:ph sz="quarter" idx="1"/>
          </p:nvPr>
        </p:nvSpPr>
        <p:spPr>
          <a:xfrm>
            <a:off x="703822" y="1320460"/>
            <a:ext cx="10875569" cy="4155029"/>
          </a:xfrm>
        </p:spPr>
        <p:txBody>
          <a:bodyPr>
            <a:normAutofit/>
          </a:bodyPr>
          <a:lstStyle/>
          <a:p>
            <a:pPr marL="0" indent="0" algn="just">
              <a:buNone/>
            </a:pPr>
            <a:r>
              <a:rPr lang="en-US" sz="2000" b="1" u="sng" dirty="0" smtClean="0"/>
              <a:t>Ejection (mid-systolic) Murmur:</a:t>
            </a:r>
          </a:p>
          <a:p>
            <a:pPr algn="just"/>
            <a:r>
              <a:rPr lang="en-US" sz="2000" dirty="0" smtClean="0"/>
              <a:t>Most common kind of heart murmur. </a:t>
            </a:r>
          </a:p>
          <a:p>
            <a:pPr algn="just"/>
            <a:r>
              <a:rPr lang="en-US" sz="2000" dirty="0" smtClean="0"/>
              <a:t>Usually Crescendo-decrescendo </a:t>
            </a:r>
            <a:r>
              <a:rPr lang="en-US" sz="2000" dirty="0" smtClean="0">
                <a:solidFill>
                  <a:schemeClr val="bg1">
                    <a:lumMod val="65000"/>
                  </a:schemeClr>
                </a:solidFill>
              </a:rPr>
              <a:t>(diamond shaped).</a:t>
            </a:r>
          </a:p>
          <a:p>
            <a:pPr algn="just"/>
            <a:r>
              <a:rPr lang="en-US" sz="2000" dirty="0" smtClean="0"/>
              <a:t>It may be: </a:t>
            </a:r>
          </a:p>
          <a:p>
            <a:pPr marL="0" indent="0" algn="just">
              <a:buNone/>
            </a:pPr>
            <a:r>
              <a:rPr lang="en-US" sz="2000" dirty="0"/>
              <a:t>	</a:t>
            </a:r>
            <a:r>
              <a:rPr lang="en-US" sz="2000" b="1" dirty="0" smtClean="0"/>
              <a:t>1. Innocent</a:t>
            </a:r>
            <a:r>
              <a:rPr lang="en-US" sz="2000" dirty="0" smtClean="0"/>
              <a:t>: as in children and young adults.</a:t>
            </a:r>
          </a:p>
          <a:p>
            <a:pPr marL="0" indent="0" algn="just">
              <a:buNone/>
            </a:pPr>
            <a:r>
              <a:rPr lang="en-US" sz="2000" dirty="0"/>
              <a:t>	</a:t>
            </a:r>
            <a:r>
              <a:rPr lang="en-US" sz="2000" b="1" dirty="0" smtClean="0"/>
              <a:t>2.Physiological: </a:t>
            </a:r>
            <a:r>
              <a:rPr lang="en-US" sz="2000" dirty="0" smtClean="0"/>
              <a:t>in hyper-dynamic states (increased intra-cardiac hemodynamics) such as anemia, pregnancy, fever, and hyperthyroidism.</a:t>
            </a:r>
          </a:p>
          <a:p>
            <a:pPr marL="0" indent="0" algn="just">
              <a:buNone/>
            </a:pPr>
            <a:r>
              <a:rPr lang="en-US" sz="2000" dirty="0"/>
              <a:t>	</a:t>
            </a:r>
            <a:r>
              <a:rPr lang="en-US" sz="2000" b="1" dirty="0" smtClean="0"/>
              <a:t>3.Pathological: </a:t>
            </a:r>
            <a:r>
              <a:rPr lang="en-US" sz="2000" dirty="0" smtClean="0"/>
              <a:t>secondary to structural CV abnormalities such as aortic/pulmonary stenosis or hypertrophic cardiomyopathy, and mitral prolapse.</a:t>
            </a:r>
          </a:p>
        </p:txBody>
      </p:sp>
      <p:sp>
        <p:nvSpPr>
          <p:cNvPr id="5" name="Rectangle 4"/>
          <p:cNvSpPr/>
          <p:nvPr/>
        </p:nvSpPr>
        <p:spPr>
          <a:xfrm>
            <a:off x="685742" y="4886578"/>
            <a:ext cx="11013344" cy="1323439"/>
          </a:xfrm>
          <a:prstGeom prst="rect">
            <a:avLst/>
          </a:prstGeom>
        </p:spPr>
        <p:txBody>
          <a:bodyPr wrap="square">
            <a:spAutoFit/>
          </a:bodyPr>
          <a:lstStyle/>
          <a:p>
            <a:pPr algn="just"/>
            <a:r>
              <a:rPr lang="en-US" b="1" u="sng" dirty="0"/>
              <a:t>Pan-Systolic (</a:t>
            </a:r>
            <a:r>
              <a:rPr lang="en-US" b="1" u="sng" dirty="0" err="1" smtClean="0"/>
              <a:t>Holosystolic</a:t>
            </a:r>
            <a:r>
              <a:rPr lang="en-US" b="1" u="sng" dirty="0" smtClean="0"/>
              <a:t>) Murmurs</a:t>
            </a:r>
            <a:r>
              <a:rPr lang="en-US" b="1" u="sng" dirty="0"/>
              <a:t>:</a:t>
            </a:r>
          </a:p>
          <a:p>
            <a:pPr marL="342900" indent="-342900" algn="just">
              <a:buFont typeface="Arial" charset="0"/>
              <a:buChar char="•"/>
            </a:pPr>
            <a:r>
              <a:rPr lang="en-US" dirty="0" smtClean="0"/>
              <a:t>Pathological.</a:t>
            </a:r>
            <a:endParaRPr lang="en-US" dirty="0"/>
          </a:p>
          <a:p>
            <a:pPr marL="342900" indent="-342900" algn="just">
              <a:buFont typeface="Arial" charset="0"/>
              <a:buChar char="•"/>
            </a:pPr>
            <a:r>
              <a:rPr lang="en-US" dirty="0"/>
              <a:t>Begins with S1 immediately and continues until </a:t>
            </a:r>
            <a:r>
              <a:rPr lang="en-US" dirty="0" smtClean="0"/>
              <a:t>S2.</a:t>
            </a:r>
            <a:endParaRPr lang="en-US" dirty="0"/>
          </a:p>
          <a:p>
            <a:pPr marL="342900" indent="-342900" algn="just">
              <a:buFont typeface="Arial" charset="0"/>
              <a:buChar char="•"/>
            </a:pPr>
            <a:r>
              <a:rPr lang="en-US" dirty="0"/>
              <a:t>Heard with: Mitral/tricuspid regurgitation and ventricular septal defect (VSD</a:t>
            </a:r>
            <a:r>
              <a:rPr lang="en-US" dirty="0" smtClean="0"/>
              <a:t>).</a:t>
            </a:r>
            <a:endParaRPr lang="en-US" dirty="0"/>
          </a:p>
        </p:txBody>
      </p:sp>
    </p:spTree>
    <p:extLst>
      <p:ext uri="{BB962C8B-B14F-4D97-AF65-F5344CB8AC3E}">
        <p14:creationId xmlns:p14="http://schemas.microsoft.com/office/powerpoint/2010/main" val="10323284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99611" y="1219200"/>
            <a:ext cx="10979780" cy="2911581"/>
          </a:xfrm>
          <a:prstGeom prst="rect">
            <a:avLst/>
          </a:prstGeom>
          <a:solidFill>
            <a:schemeClr val="accent2">
              <a:alpha val="1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p>
        </p:txBody>
      </p:sp>
      <p:sp>
        <p:nvSpPr>
          <p:cNvPr id="2" name="Title 1"/>
          <p:cNvSpPr>
            <a:spLocks noGrp="1"/>
          </p:cNvSpPr>
          <p:nvPr>
            <p:ph type="title"/>
          </p:nvPr>
        </p:nvSpPr>
        <p:spPr/>
        <p:txBody>
          <a:bodyPr/>
          <a:lstStyle/>
          <a:p>
            <a:r>
              <a:rPr lang="en-US" dirty="0" smtClean="0"/>
              <a:t>Cont.</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solidFill>
                  <a:srgbClr val="464653"/>
                </a:solidFill>
              </a:rPr>
              <a:pPr/>
              <a:t>17</a:t>
            </a:fld>
            <a:endParaRPr lang="en-US" dirty="0">
              <a:solidFill>
                <a:srgbClr val="464653"/>
              </a:solidFill>
            </a:endParaRPr>
          </a:p>
        </p:txBody>
      </p:sp>
      <p:sp>
        <p:nvSpPr>
          <p:cNvPr id="4" name="Content Placeholder 3"/>
          <p:cNvSpPr>
            <a:spLocks noGrp="1"/>
          </p:cNvSpPr>
          <p:nvPr>
            <p:ph sz="quarter" idx="1"/>
          </p:nvPr>
        </p:nvSpPr>
        <p:spPr>
          <a:xfrm>
            <a:off x="609448" y="1219201"/>
            <a:ext cx="10813556" cy="2785864"/>
          </a:xfrm>
        </p:spPr>
        <p:txBody>
          <a:bodyPr>
            <a:normAutofit/>
          </a:bodyPr>
          <a:lstStyle/>
          <a:p>
            <a:pPr marL="0" indent="0" algn="just">
              <a:buNone/>
            </a:pPr>
            <a:r>
              <a:rPr lang="en-US" sz="1600" b="1" dirty="0" smtClean="0"/>
              <a:t>Aortic Stenosis:</a:t>
            </a:r>
          </a:p>
          <a:p>
            <a:pPr algn="just"/>
            <a:r>
              <a:rPr lang="en-US" sz="1600" dirty="0" smtClean="0"/>
              <a:t>Narrowing </a:t>
            </a:r>
            <a:r>
              <a:rPr lang="en-US" sz="1600" dirty="0"/>
              <a:t>of aortic outflow tract causing </a:t>
            </a:r>
            <a:r>
              <a:rPr lang="en-US" sz="1600" dirty="0" smtClean="0"/>
              <a:t>obstruction </a:t>
            </a:r>
            <a:r>
              <a:rPr lang="en-US" sz="1600" dirty="0"/>
              <a:t>of flow from l</a:t>
            </a:r>
            <a:r>
              <a:rPr lang="en-US" sz="1600" dirty="0" smtClean="0"/>
              <a:t>eft ventricle </a:t>
            </a:r>
            <a:r>
              <a:rPr lang="en-US" sz="1600" dirty="0"/>
              <a:t>into ascending </a:t>
            </a:r>
            <a:r>
              <a:rPr lang="en-US" sz="1600" dirty="0" smtClean="0"/>
              <a:t>aorta.</a:t>
            </a:r>
          </a:p>
          <a:p>
            <a:pPr algn="just"/>
            <a:r>
              <a:rPr lang="en-US" sz="1600" b="1" dirty="0" smtClean="0"/>
              <a:t>T</a:t>
            </a:r>
            <a:r>
              <a:rPr lang="en-US" sz="1600" dirty="0" smtClean="0"/>
              <a:t>iming: mid-systolic (ejection) murmur.</a:t>
            </a:r>
          </a:p>
          <a:p>
            <a:pPr algn="just"/>
            <a:r>
              <a:rPr lang="en-US" sz="1600" b="1" dirty="0" smtClean="0"/>
              <a:t>L</a:t>
            </a:r>
            <a:r>
              <a:rPr lang="en-US" sz="1600" dirty="0" smtClean="0"/>
              <a:t>ocation: best heard at aortic area and it radiates along carotid arteries </a:t>
            </a:r>
            <a:r>
              <a:rPr lang="ar-SA" sz="1600" dirty="0" smtClean="0">
                <a:solidFill>
                  <a:srgbClr val="528693"/>
                </a:solidFill>
              </a:rPr>
              <a:t>)</a:t>
            </a:r>
            <a:r>
              <a:rPr lang="en-US" sz="1600" dirty="0" smtClean="0">
                <a:solidFill>
                  <a:srgbClr val="528693"/>
                </a:solidFill>
              </a:rPr>
              <a:t>going </a:t>
            </a:r>
            <a:r>
              <a:rPr lang="en-US" sz="1600" dirty="0">
                <a:solidFill>
                  <a:srgbClr val="528693"/>
                </a:solidFill>
              </a:rPr>
              <a:t>to </a:t>
            </a:r>
            <a:r>
              <a:rPr lang="en-US" sz="1600" dirty="0" smtClean="0">
                <a:solidFill>
                  <a:srgbClr val="528693"/>
                </a:solidFill>
              </a:rPr>
              <a:t>neck).</a:t>
            </a:r>
          </a:p>
          <a:p>
            <a:pPr algn="just"/>
            <a:r>
              <a:rPr lang="en-US" sz="1600" b="1" dirty="0" smtClean="0"/>
              <a:t>C</a:t>
            </a:r>
            <a:r>
              <a:rPr lang="en-US" sz="1600" dirty="0" smtClean="0"/>
              <a:t>haracter: harsh, loud, may have associated thrill, ejection click.</a:t>
            </a:r>
          </a:p>
          <a:p>
            <a:pPr algn="just"/>
            <a:r>
              <a:rPr lang="en-US" sz="1600" b="1" dirty="0" smtClean="0"/>
              <a:t>A</a:t>
            </a:r>
            <a:r>
              <a:rPr lang="en-US" sz="1600" dirty="0" smtClean="0"/>
              <a:t>ssociation: older age</a:t>
            </a:r>
            <a:r>
              <a:rPr lang="en-US" sz="1600" b="1" dirty="0" smtClean="0">
                <a:solidFill>
                  <a:srgbClr val="00FF00"/>
                </a:solidFill>
                <a:cs typeface="Calibri" pitchFamily="34" charset="0"/>
              </a:rPr>
              <a:t> </a:t>
            </a:r>
            <a:r>
              <a:rPr lang="en-US" sz="1600" dirty="0" smtClean="0"/>
              <a:t>as a result of wear and tear of the aortic valve, bicuspid aortic valve, Scarring </a:t>
            </a:r>
            <a:r>
              <a:rPr lang="en-US" sz="1600" dirty="0"/>
              <a:t>of the aortic valve due to rheumatic fever as a child or young </a:t>
            </a:r>
            <a:r>
              <a:rPr lang="en-US" sz="1600" dirty="0" smtClean="0"/>
              <a:t>adult.</a:t>
            </a:r>
            <a:endParaRPr lang="en-US" sz="1600" dirty="0"/>
          </a:p>
          <a:p>
            <a:pPr algn="just"/>
            <a:r>
              <a:rPr lang="en-GB" altLang="en-US" sz="1600" dirty="0" smtClean="0"/>
              <a:t>The </a:t>
            </a:r>
            <a:r>
              <a:rPr lang="en-GB" altLang="en-US" sz="1600" dirty="0"/>
              <a:t>ESM of </a:t>
            </a:r>
            <a:r>
              <a:rPr lang="en-GB" altLang="en-US" sz="1600" dirty="0" smtClean="0"/>
              <a:t>aortic stenosis </a:t>
            </a:r>
            <a:r>
              <a:rPr lang="en-GB" altLang="en-US" sz="1600" dirty="0"/>
              <a:t>has a crescendo-decrescendo contour and a gap between the end of the audible sound and </a:t>
            </a:r>
            <a:r>
              <a:rPr lang="en-GB" altLang="en-US" sz="1600" dirty="0" smtClean="0"/>
              <a:t>S2 (Splitting of S2).</a:t>
            </a:r>
            <a:endParaRPr lang="en-US" sz="16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0755" y="4235008"/>
            <a:ext cx="2388635" cy="2062104"/>
          </a:xfrm>
          <a:prstGeom prst="rect">
            <a:avLst/>
          </a:prstGeom>
          <a:scene3d>
            <a:camera prst="orthographicFront"/>
            <a:lightRig rig="threePt" dir="t"/>
          </a:scene3d>
          <a:sp3d>
            <a:bevelT/>
            <a:bevelB/>
          </a:sp3d>
        </p:spPr>
      </p:pic>
      <p:sp>
        <p:nvSpPr>
          <p:cNvPr id="10" name="TextBox 9"/>
          <p:cNvSpPr txBox="1"/>
          <p:nvPr/>
        </p:nvSpPr>
        <p:spPr>
          <a:xfrm>
            <a:off x="599611" y="4235008"/>
            <a:ext cx="8375121" cy="2062103"/>
          </a:xfrm>
          <a:prstGeom prst="rect">
            <a:avLst/>
          </a:prstGeom>
          <a:noFill/>
          <a:ln w="19050">
            <a:solidFill>
              <a:srgbClr val="528693"/>
            </a:solidFill>
            <a:prstDash val="dash"/>
          </a:ln>
        </p:spPr>
        <p:txBody>
          <a:bodyPr wrap="square" rtlCol="0">
            <a:spAutoFit/>
          </a:bodyPr>
          <a:lstStyle/>
          <a:p>
            <a:pPr marL="285750" indent="-285750">
              <a:buFont typeface="Arial" charset="0"/>
              <a:buChar char="•"/>
            </a:pPr>
            <a:endParaRPr lang="en-GB" altLang="en-US" sz="1600" spc="10" smtClean="0">
              <a:cs typeface="Calibri"/>
            </a:endParaRPr>
          </a:p>
          <a:p>
            <a:pPr marL="285750" indent="-285750">
              <a:buFont typeface="Arial" charset="0"/>
              <a:buChar char="•"/>
            </a:pPr>
            <a:r>
              <a:rPr lang="en-GB" altLang="en-US" sz="1600" spc="10" dirty="0" smtClean="0">
                <a:cs typeface="Calibri"/>
              </a:rPr>
              <a:t>The </a:t>
            </a:r>
            <a:r>
              <a:rPr lang="en-GB" altLang="en-US" sz="1600" spc="10" dirty="0">
                <a:cs typeface="Calibri"/>
              </a:rPr>
              <a:t>narrow orifice of the aortic valve increases resistance of the aortic valve and slows the rate at which </a:t>
            </a:r>
            <a:r>
              <a:rPr lang="en-GB" altLang="en-US" sz="1600" spc="10" dirty="0" smtClean="0">
                <a:cs typeface="Calibri"/>
              </a:rPr>
              <a:t>SV</a:t>
            </a:r>
            <a:r>
              <a:rPr lang="en-US" altLang="en-US" sz="1600" spc="10" dirty="0" smtClean="0">
                <a:cs typeface="Calibri"/>
              </a:rPr>
              <a:t> </a:t>
            </a:r>
            <a:r>
              <a:rPr lang="en-US" altLang="en-US" sz="1600" spc="10" dirty="0" smtClean="0">
                <a:solidFill>
                  <a:schemeClr val="bg1">
                    <a:lumMod val="65000"/>
                  </a:schemeClr>
                </a:solidFill>
                <a:cs typeface="Calibri"/>
              </a:rPr>
              <a:t>(stoke volume)</a:t>
            </a:r>
            <a:r>
              <a:rPr lang="en-GB" altLang="en-US" sz="1600" spc="10" dirty="0" smtClean="0">
                <a:cs typeface="Calibri"/>
              </a:rPr>
              <a:t> </a:t>
            </a:r>
            <a:r>
              <a:rPr lang="en-GB" altLang="en-US" sz="1600" spc="10" dirty="0">
                <a:cs typeface="Calibri"/>
              </a:rPr>
              <a:t>is ejected. </a:t>
            </a:r>
          </a:p>
          <a:p>
            <a:pPr marL="285750" indent="-285750">
              <a:buFont typeface="Arial" charset="0"/>
              <a:buChar char="•"/>
            </a:pPr>
            <a:r>
              <a:rPr lang="en-GB" altLang="en-US" sz="1600" spc="10" dirty="0">
                <a:cs typeface="Calibri"/>
              </a:rPr>
              <a:t> Ventricular systolic pressure increases to overcome the increased resistance of the aortic valve</a:t>
            </a:r>
            <a:r>
              <a:rPr lang="en-GB" altLang="en-US" sz="1600" spc="10" dirty="0" smtClean="0">
                <a:cs typeface="Calibri"/>
              </a:rPr>
              <a:t>.</a:t>
            </a:r>
            <a:endParaRPr lang="en-GB" altLang="en-US" sz="1600" spc="10" dirty="0">
              <a:cs typeface="Calibri"/>
            </a:endParaRPr>
          </a:p>
          <a:p>
            <a:pPr marL="285750" indent="-285750">
              <a:buFont typeface="Arial" charset="0"/>
              <a:buChar char="•"/>
            </a:pPr>
            <a:r>
              <a:rPr lang="en-GB" altLang="en-US" sz="1600" spc="10" dirty="0">
                <a:cs typeface="Calibri"/>
              </a:rPr>
              <a:t> Thus, there is a pressure gradient between the left ventricle and aorta during ejection</a:t>
            </a:r>
            <a:r>
              <a:rPr lang="en-GB" altLang="en-US" sz="1600" spc="10" dirty="0" smtClean="0">
                <a:cs typeface="Calibri"/>
              </a:rPr>
              <a:t>.</a:t>
            </a:r>
            <a:endParaRPr lang="en-GB" altLang="en-US" sz="1600" spc="10" dirty="0">
              <a:cs typeface="Calibri"/>
            </a:endParaRPr>
          </a:p>
          <a:p>
            <a:pPr marL="285750" indent="-285750">
              <a:buFont typeface="Arial" charset="0"/>
              <a:buChar char="•"/>
            </a:pPr>
            <a:r>
              <a:rPr lang="en-GB" altLang="en-US" sz="1600" spc="10" dirty="0">
                <a:cs typeface="Calibri"/>
              </a:rPr>
              <a:t> AS may result in concentric hypertrophy of the LV</a:t>
            </a:r>
            <a:r>
              <a:rPr lang="en-GB" altLang="en-US" sz="1600" spc="10" dirty="0" smtClean="0">
                <a:cs typeface="Calibri"/>
              </a:rPr>
              <a:t>.</a:t>
            </a:r>
          </a:p>
          <a:p>
            <a:pPr marL="285750" indent="-285750">
              <a:buFont typeface="Arial" charset="0"/>
              <a:buChar char="•"/>
            </a:pPr>
            <a:r>
              <a:rPr lang="en-GB" altLang="en-US" sz="1600" spc="10" dirty="0" smtClean="0">
                <a:cs typeface="Calibri"/>
              </a:rPr>
              <a:t>Aortic stenosis causes reversed splitting of S2 sound </a:t>
            </a:r>
            <a:endParaRPr lang="en-GB" altLang="en-US" sz="1600" spc="10" dirty="0">
              <a:cs typeface="Calibri"/>
            </a:endParaRPr>
          </a:p>
        </p:txBody>
      </p:sp>
      <p:sp>
        <p:nvSpPr>
          <p:cNvPr id="11" name="TextBox 10"/>
          <p:cNvSpPr txBox="1"/>
          <p:nvPr/>
        </p:nvSpPr>
        <p:spPr>
          <a:xfrm>
            <a:off x="6886500" y="4293096"/>
            <a:ext cx="2012776" cy="246221"/>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000" b="1" u="sng" dirty="0"/>
              <a:t>ONLY IN MALES’ SLIDES </a:t>
            </a:r>
          </a:p>
        </p:txBody>
      </p:sp>
    </p:spTree>
    <p:extLst>
      <p:ext uri="{BB962C8B-B14F-4D97-AF65-F5344CB8AC3E}">
        <p14:creationId xmlns:p14="http://schemas.microsoft.com/office/powerpoint/2010/main" val="1814890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09448" y="1219200"/>
            <a:ext cx="10969943" cy="2100224"/>
          </a:xfrm>
          <a:prstGeom prst="rect">
            <a:avLst/>
          </a:prstGeom>
          <a:solidFill>
            <a:schemeClr val="accent2">
              <a:alpha val="10000"/>
            </a:schemeClr>
          </a:solid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09448" y="3425872"/>
            <a:ext cx="10969943" cy="2889331"/>
          </a:xfrm>
          <a:prstGeom prst="rect">
            <a:avLst/>
          </a:prstGeom>
          <a:solidFill>
            <a:schemeClr val="accent2">
              <a:alpha val="10000"/>
            </a:schemeClr>
          </a:solid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Mitral Prolapse &amp; Regurgitation</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solidFill>
                  <a:srgbClr val="464653"/>
                </a:solidFill>
              </a:rPr>
              <a:pPr/>
              <a:t>18</a:t>
            </a:fld>
            <a:endParaRPr lang="en-US" dirty="0">
              <a:solidFill>
                <a:srgbClr val="464653"/>
              </a:solidFill>
            </a:endParaRPr>
          </a:p>
        </p:txBody>
      </p:sp>
      <p:sp>
        <p:nvSpPr>
          <p:cNvPr id="4" name="Content Placeholder 3"/>
          <p:cNvSpPr>
            <a:spLocks noGrp="1"/>
          </p:cNvSpPr>
          <p:nvPr>
            <p:ph sz="quarter" idx="1"/>
          </p:nvPr>
        </p:nvSpPr>
        <p:spPr>
          <a:xfrm>
            <a:off x="609448" y="1219200"/>
            <a:ext cx="10969943" cy="1993776"/>
          </a:xfrm>
        </p:spPr>
        <p:txBody>
          <a:bodyPr>
            <a:noAutofit/>
          </a:bodyPr>
          <a:lstStyle/>
          <a:p>
            <a:pPr marL="0" indent="0">
              <a:buNone/>
            </a:pPr>
            <a:r>
              <a:rPr lang="en-US" sz="2000" b="1" dirty="0"/>
              <a:t>Mitral Prolapse:</a:t>
            </a:r>
          </a:p>
          <a:p>
            <a:r>
              <a:rPr lang="en-US" sz="1600" dirty="0"/>
              <a:t>Bulging of one or both mitral valve leaflets in left atrium during left ventricular systole</a:t>
            </a:r>
          </a:p>
          <a:p>
            <a:r>
              <a:rPr lang="en-US" sz="1600" b="1" dirty="0"/>
              <a:t>T</a:t>
            </a:r>
            <a:r>
              <a:rPr lang="en-US" sz="1600" dirty="0"/>
              <a:t>iming: mid-late systolic murmur</a:t>
            </a:r>
          </a:p>
          <a:p>
            <a:r>
              <a:rPr lang="en-US" sz="1600" b="1" dirty="0"/>
              <a:t>L</a:t>
            </a:r>
            <a:r>
              <a:rPr lang="en-US" sz="1600" dirty="0"/>
              <a:t>ocation: best heard at the apex region</a:t>
            </a:r>
          </a:p>
          <a:p>
            <a:r>
              <a:rPr lang="en-US" sz="1600" b="1" dirty="0"/>
              <a:t>C</a:t>
            </a:r>
            <a:r>
              <a:rPr lang="en-US" sz="1600" dirty="0"/>
              <a:t>haracter: mid systolic click </a:t>
            </a:r>
          </a:p>
          <a:p>
            <a:r>
              <a:rPr lang="en-US" sz="1600" b="1" dirty="0"/>
              <a:t>A</a:t>
            </a:r>
            <a:r>
              <a:rPr lang="en-US" sz="1600" dirty="0"/>
              <a:t>ssociation: 5% normal population, asymptomatic, sudden </a:t>
            </a:r>
            <a:r>
              <a:rPr lang="en-US" sz="1600" dirty="0" smtClean="0"/>
              <a:t>death</a:t>
            </a:r>
            <a:endParaRPr lang="en-US" sz="1600" b="1" dirty="0"/>
          </a:p>
        </p:txBody>
      </p:sp>
      <p:sp>
        <p:nvSpPr>
          <p:cNvPr id="5" name="TextBox 4"/>
          <p:cNvSpPr txBox="1"/>
          <p:nvPr/>
        </p:nvSpPr>
        <p:spPr>
          <a:xfrm>
            <a:off x="8182643" y="1699481"/>
            <a:ext cx="3338891" cy="1169551"/>
          </a:xfrm>
          <a:prstGeom prst="rect">
            <a:avLst/>
          </a:prstGeom>
          <a:solidFill>
            <a:schemeClr val="bg1"/>
          </a:solidFill>
          <a:ln>
            <a:solidFill>
              <a:schemeClr val="accent1"/>
            </a:solidFill>
          </a:ln>
        </p:spPr>
        <p:txBody>
          <a:bodyPr wrap="square" rtlCol="0">
            <a:spAutoFit/>
          </a:bodyPr>
          <a:lstStyle/>
          <a:p>
            <a:pPr algn="just" rtl="1"/>
            <a:r>
              <a:rPr lang="ar-SA" sz="1400" dirty="0">
                <a:solidFill>
                  <a:srgbClr val="528693"/>
                </a:solidFill>
              </a:rPr>
              <a:t>من محاضرة cardiac cycle كنا قلنا إن في فترة isometric contraction بيكون عندي Bulging بجهة AV يعني كأنه </a:t>
            </a:r>
            <a:r>
              <a:rPr lang="ar-SA" sz="1400" dirty="0" smtClean="0">
                <a:solidFill>
                  <a:srgbClr val="528693"/>
                </a:solidFill>
              </a:rPr>
              <a:t>صايرة </a:t>
            </a:r>
            <a:r>
              <a:rPr lang="ar-SA" sz="1400" dirty="0">
                <a:solidFill>
                  <a:srgbClr val="528693"/>
                </a:solidFill>
              </a:rPr>
              <a:t>عندي prolapse لكن هذي حالة طبيعية </a:t>
            </a:r>
            <a:r>
              <a:rPr lang="ar-SA" sz="1400" dirty="0" smtClean="0">
                <a:solidFill>
                  <a:srgbClr val="528693"/>
                </a:solidFill>
              </a:rPr>
              <a:t>وما فيها </a:t>
            </a:r>
            <a:r>
              <a:rPr lang="ar-SA" sz="1400" dirty="0">
                <a:solidFill>
                  <a:srgbClr val="528693"/>
                </a:solidFill>
              </a:rPr>
              <a:t>أي مرض، لأنها بس فترة isometric contraction وخلاص </a:t>
            </a:r>
            <a:r>
              <a:rPr lang="ar-SA" sz="1400" dirty="0" smtClean="0">
                <a:solidFill>
                  <a:srgbClr val="528693"/>
                </a:solidFill>
              </a:rPr>
              <a:t>بتنتهي </a:t>
            </a:r>
            <a:endParaRPr lang="en-US" sz="1400" dirty="0">
              <a:solidFill>
                <a:srgbClr val="528693"/>
              </a:solidFill>
            </a:endParaRPr>
          </a:p>
        </p:txBody>
      </p:sp>
      <p:cxnSp>
        <p:nvCxnSpPr>
          <p:cNvPr id="6" name="Straight Arrow Connector 5"/>
          <p:cNvCxnSpPr>
            <a:stCxn id="5" idx="1"/>
          </p:cNvCxnSpPr>
          <p:nvPr/>
        </p:nvCxnSpPr>
        <p:spPr>
          <a:xfrm flipH="1" flipV="1">
            <a:off x="5374332" y="1916832"/>
            <a:ext cx="2808311" cy="367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974732" y="3942992"/>
            <a:ext cx="2448272" cy="1351139"/>
          </a:xfrm>
          <a:prstGeom prst="rect">
            <a:avLst/>
          </a:prstGeom>
          <a:solidFill>
            <a:schemeClr val="bg1"/>
          </a:solidFill>
          <a:ln>
            <a:solidFill>
              <a:schemeClr val="accent1"/>
            </a:solidFill>
          </a:ln>
        </p:spPr>
        <p:txBody>
          <a:bodyPr wrap="square" rtlCol="0">
            <a:spAutoFit/>
          </a:bodyPr>
          <a:lstStyle/>
          <a:p>
            <a:pPr marL="457200" lvl="2" indent="-457200">
              <a:lnSpc>
                <a:spcPct val="80000"/>
              </a:lnSpc>
              <a:spcBef>
                <a:spcPts val="600"/>
              </a:spcBef>
              <a:buClr>
                <a:schemeClr val="accent1"/>
              </a:buClr>
              <a:buSzPct val="76000"/>
              <a:buFont typeface="+mj-lt"/>
              <a:buAutoNum type="arabicPeriod"/>
            </a:pPr>
            <a:r>
              <a:rPr lang="en-GB" altLang="en-US" sz="1200" dirty="0"/>
              <a:t>Left atrial volume and pressure are increased during ventricular systole.</a:t>
            </a:r>
          </a:p>
          <a:p>
            <a:pPr marL="457200" lvl="2" indent="-457200">
              <a:lnSpc>
                <a:spcPct val="80000"/>
              </a:lnSpc>
              <a:spcBef>
                <a:spcPts val="600"/>
              </a:spcBef>
              <a:buClr>
                <a:schemeClr val="accent1"/>
              </a:buClr>
              <a:buSzPct val="76000"/>
              <a:buFont typeface="+mj-lt"/>
              <a:buAutoNum type="arabicPeriod"/>
            </a:pPr>
            <a:r>
              <a:rPr lang="en-GB" altLang="en-US" sz="1200" dirty="0"/>
              <a:t>Left ventricular volume and pressure are increased during diastole, but there is NO pressure gradient between the LA and the LV.</a:t>
            </a:r>
          </a:p>
        </p:txBody>
      </p:sp>
      <p:sp>
        <p:nvSpPr>
          <p:cNvPr id="7" name="Rectangle 6"/>
          <p:cNvSpPr/>
          <p:nvPr/>
        </p:nvSpPr>
        <p:spPr>
          <a:xfrm>
            <a:off x="609448" y="3490342"/>
            <a:ext cx="8493780" cy="2831544"/>
          </a:xfrm>
          <a:prstGeom prst="rect">
            <a:avLst/>
          </a:prstGeom>
        </p:spPr>
        <p:txBody>
          <a:bodyPr wrap="square">
            <a:spAutoFit/>
          </a:bodyPr>
          <a:lstStyle/>
          <a:p>
            <a:r>
              <a:rPr lang="en-US" b="1" dirty="0"/>
              <a:t>Mitral </a:t>
            </a:r>
            <a:r>
              <a:rPr lang="en-US" b="1" dirty="0" smtClean="0"/>
              <a:t>Regurgitation:</a:t>
            </a:r>
            <a:endParaRPr lang="en-US" dirty="0"/>
          </a:p>
          <a:p>
            <a:r>
              <a:rPr lang="en-US" sz="1600" dirty="0"/>
              <a:t>Retrograde flow from left ventricle to left atrium through an incompetent mitral </a:t>
            </a:r>
            <a:r>
              <a:rPr lang="en-US" sz="1600" dirty="0" smtClean="0"/>
              <a:t>valve.</a:t>
            </a:r>
            <a:endParaRPr lang="en-US" sz="1600" dirty="0"/>
          </a:p>
          <a:p>
            <a:r>
              <a:rPr lang="en-US" sz="1600" b="1" dirty="0"/>
              <a:t>Timing: </a:t>
            </a:r>
            <a:r>
              <a:rPr lang="en-US" sz="1600" dirty="0" err="1"/>
              <a:t>holosystolic</a:t>
            </a:r>
            <a:r>
              <a:rPr lang="en-US" sz="1600" dirty="0"/>
              <a:t> </a:t>
            </a:r>
            <a:r>
              <a:rPr lang="en-US" sz="1600" dirty="0" smtClean="0"/>
              <a:t>murmur.</a:t>
            </a:r>
            <a:endParaRPr lang="en-US" sz="1600" dirty="0"/>
          </a:p>
          <a:p>
            <a:r>
              <a:rPr lang="en-US" sz="1600" b="1" dirty="0"/>
              <a:t>Location: </a:t>
            </a:r>
            <a:r>
              <a:rPr lang="en-US" sz="1600" dirty="0"/>
              <a:t>best heard at apex radiates to left </a:t>
            </a:r>
            <a:r>
              <a:rPr lang="en-US" sz="1600" dirty="0" smtClean="0"/>
              <a:t>axilla.</a:t>
            </a:r>
            <a:endParaRPr lang="en-US" sz="1600" dirty="0"/>
          </a:p>
          <a:p>
            <a:r>
              <a:rPr lang="en-US" sz="1600" b="1" dirty="0"/>
              <a:t>Character: </a:t>
            </a:r>
            <a:r>
              <a:rPr lang="en-US" sz="1600" dirty="0"/>
              <a:t>soft, high pitched, blowing</a:t>
            </a:r>
            <a:r>
              <a:rPr lang="en-US" sz="1600" dirty="0" smtClean="0"/>
              <a:t>.</a:t>
            </a:r>
            <a:endParaRPr lang="en-US" sz="1600" dirty="0"/>
          </a:p>
          <a:p>
            <a:r>
              <a:rPr lang="en-US" sz="1600" b="1" dirty="0"/>
              <a:t>Association: </a:t>
            </a:r>
            <a:r>
              <a:rPr lang="en-US" sz="1600" dirty="0"/>
              <a:t>Mitral valve prolapse, mitral valve myxomatous degeneration*, myocardial infarction, rheumatic heart disease, cardiomyopathy, endocarditis. </a:t>
            </a:r>
          </a:p>
          <a:p>
            <a:r>
              <a:rPr lang="en-GB" altLang="en-US" sz="1600" dirty="0"/>
              <a:t>The sound is of reasonably constant intensity throughout the ejection period</a:t>
            </a:r>
            <a:r>
              <a:rPr lang="en-GB" altLang="en-US" sz="1600" dirty="0" smtClean="0"/>
              <a:t>.</a:t>
            </a:r>
          </a:p>
          <a:p>
            <a:endParaRPr lang="en-US" sz="1600" dirty="0"/>
          </a:p>
          <a:p>
            <a:pPr algn="r" rtl="1"/>
            <a:r>
              <a:rPr lang="en-US" sz="1600" dirty="0"/>
              <a:t>*</a:t>
            </a:r>
            <a:r>
              <a:rPr lang="ar-SA" sz="1400" dirty="0">
                <a:solidFill>
                  <a:srgbClr val="528693"/>
                </a:solidFill>
              </a:rPr>
              <a:t>يعني يتكون عندي تجمع للبلازما و</a:t>
            </a:r>
            <a:r>
              <a:rPr lang="en-US" sz="1400" dirty="0">
                <a:solidFill>
                  <a:srgbClr val="528693"/>
                </a:solidFill>
              </a:rPr>
              <a:t>platelets</a:t>
            </a:r>
            <a:r>
              <a:rPr lang="ar-SA" sz="1400" dirty="0">
                <a:solidFill>
                  <a:srgbClr val="528693"/>
                </a:solidFill>
              </a:rPr>
              <a:t> في منطقة الصمام المتضرر، هذا التجمع ممكن ينقطع جزء منه ويتحرك مع الدم ويؤدي إلى </a:t>
            </a:r>
            <a:r>
              <a:rPr lang="en-US" sz="1400" dirty="0">
                <a:solidFill>
                  <a:srgbClr val="528693"/>
                </a:solidFill>
              </a:rPr>
              <a:t>stroke </a:t>
            </a:r>
            <a:r>
              <a:rPr lang="ar-SA" sz="1400" dirty="0">
                <a:solidFill>
                  <a:srgbClr val="528693"/>
                </a:solidFill>
              </a:rPr>
              <a:t>in the brain</a:t>
            </a:r>
            <a:endParaRPr lang="en-US" sz="1400" dirty="0">
              <a:solidFill>
                <a:srgbClr val="528693"/>
              </a:solidFill>
            </a:endParaRPr>
          </a:p>
        </p:txBody>
      </p:sp>
      <p:sp>
        <p:nvSpPr>
          <p:cNvPr id="49" name="TextBox 48"/>
          <p:cNvSpPr txBox="1"/>
          <p:nvPr/>
        </p:nvSpPr>
        <p:spPr>
          <a:xfrm>
            <a:off x="9188677" y="3645024"/>
            <a:ext cx="2012776" cy="246221"/>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000" b="1" u="sng" dirty="0"/>
              <a:t>ONLY IN MALES’ SLIDES </a:t>
            </a:r>
          </a:p>
        </p:txBody>
      </p:sp>
    </p:spTree>
    <p:extLst>
      <p:ext uri="{BB962C8B-B14F-4D97-AF65-F5344CB8AC3E}">
        <p14:creationId xmlns:p14="http://schemas.microsoft.com/office/powerpoint/2010/main" val="15010116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174532" y="1475764"/>
            <a:ext cx="4385627" cy="4616648"/>
          </a:xfrm>
          <a:prstGeom prst="rect">
            <a:avLst/>
          </a:prstGeom>
          <a:noFill/>
          <a:ln w="19050">
            <a:solidFill>
              <a:srgbClr val="528693"/>
            </a:solidFill>
            <a:prstDash val="dash"/>
          </a:ln>
        </p:spPr>
        <p:txBody>
          <a:bodyPr wrap="square" rtlCol="0">
            <a:spAutoFit/>
          </a:bodyPr>
          <a:lstStyle/>
          <a:p>
            <a:pPr marL="285750" marR="0" lvl="0" indent="-285750" algn="just" defTabSz="914400" eaLnBrk="1" fontAlgn="auto" latinLnBrk="0" hangingPunct="1">
              <a:lnSpc>
                <a:spcPct val="100000"/>
              </a:lnSpc>
              <a:spcBef>
                <a:spcPts val="0"/>
              </a:spcBef>
              <a:spcAft>
                <a:spcPts val="0"/>
              </a:spcAft>
              <a:buClrTx/>
              <a:buSzTx/>
              <a:buFont typeface="Arial" charset="0"/>
              <a:buNone/>
              <a:tabLst/>
              <a:defRPr/>
            </a:pPr>
            <a:endParaRPr lang="en-GB" altLang="en-US" sz="1400" spc="10" dirty="0" smtClean="0">
              <a:cs typeface="Calibri"/>
            </a:endParaRPr>
          </a:p>
          <a:p>
            <a:pPr marL="285750" marR="0" lvl="0" indent="-285750" algn="just" defTabSz="914400" eaLnBrk="1" fontAlgn="auto" latinLnBrk="0" hangingPunct="1">
              <a:lnSpc>
                <a:spcPct val="100000"/>
              </a:lnSpc>
              <a:spcBef>
                <a:spcPts val="0"/>
              </a:spcBef>
              <a:spcAft>
                <a:spcPts val="0"/>
              </a:spcAft>
              <a:buClrTx/>
              <a:buSzTx/>
              <a:buFont typeface="Arial" charset="0"/>
              <a:buNone/>
              <a:tabLst/>
              <a:defRPr/>
            </a:pPr>
            <a:endParaRPr lang="en-GB" altLang="en-US" sz="1400" spc="10" dirty="0">
              <a:cs typeface="Calibri"/>
            </a:endParaRPr>
          </a:p>
          <a:p>
            <a:pPr marL="285750" marR="0" lvl="0" indent="-285750" algn="just" defTabSz="914400" eaLnBrk="1" fontAlgn="auto" latinLnBrk="0" hangingPunct="1">
              <a:lnSpc>
                <a:spcPct val="100000"/>
              </a:lnSpc>
              <a:spcBef>
                <a:spcPts val="0"/>
              </a:spcBef>
              <a:spcAft>
                <a:spcPts val="0"/>
              </a:spcAft>
              <a:buClrTx/>
              <a:buSzTx/>
              <a:buFont typeface="Arial" charset="0"/>
              <a:buNone/>
              <a:tabLst/>
              <a:defRPr/>
            </a:pPr>
            <a:endParaRPr lang="en-GB" altLang="en-US" sz="1400" spc="10" dirty="0" smtClean="0">
              <a:cs typeface="Calibri"/>
            </a:endParaRPr>
          </a:p>
          <a:p>
            <a:pPr marL="285750" marR="0" lvl="0" indent="-285750" algn="just" defTabSz="914400" eaLnBrk="1" fontAlgn="auto" latinLnBrk="0" hangingPunct="1">
              <a:lnSpc>
                <a:spcPct val="100000"/>
              </a:lnSpc>
              <a:spcBef>
                <a:spcPts val="0"/>
              </a:spcBef>
              <a:spcAft>
                <a:spcPts val="0"/>
              </a:spcAft>
              <a:buClrTx/>
              <a:buSzTx/>
              <a:buFont typeface="Arial" charset="0"/>
              <a:buNone/>
              <a:tabLst/>
              <a:defRPr/>
            </a:pPr>
            <a:endParaRPr lang="en-GB" altLang="en-US" sz="1400" spc="10" dirty="0">
              <a:cs typeface="Calibri"/>
            </a:endParaRPr>
          </a:p>
          <a:p>
            <a:pPr marL="285750" marR="0" lvl="0" indent="-285750" algn="just" defTabSz="914400" eaLnBrk="1" fontAlgn="auto" latinLnBrk="0" hangingPunct="1">
              <a:lnSpc>
                <a:spcPct val="100000"/>
              </a:lnSpc>
              <a:spcBef>
                <a:spcPts val="0"/>
              </a:spcBef>
              <a:spcAft>
                <a:spcPts val="0"/>
              </a:spcAft>
              <a:buClrTx/>
              <a:buSzTx/>
              <a:buFont typeface="Arial" charset="0"/>
              <a:buNone/>
              <a:tabLst/>
              <a:defRPr/>
            </a:pPr>
            <a:endParaRPr lang="en-GB" altLang="en-US" sz="1400" spc="10" dirty="0" smtClean="0">
              <a:cs typeface="Calibri"/>
            </a:endParaRPr>
          </a:p>
          <a:p>
            <a:pPr marL="285750" marR="0" lvl="0" indent="-285750" algn="just" defTabSz="914400" eaLnBrk="1" fontAlgn="auto" latinLnBrk="0" hangingPunct="1">
              <a:lnSpc>
                <a:spcPct val="100000"/>
              </a:lnSpc>
              <a:spcBef>
                <a:spcPts val="0"/>
              </a:spcBef>
              <a:spcAft>
                <a:spcPts val="0"/>
              </a:spcAft>
              <a:buClrTx/>
              <a:buSzTx/>
              <a:buFont typeface="Arial" charset="0"/>
              <a:buNone/>
              <a:tabLst/>
              <a:defRPr/>
            </a:pPr>
            <a:endParaRPr lang="en-GB" altLang="en-US" sz="1400" spc="10" dirty="0">
              <a:cs typeface="Calibri"/>
            </a:endParaRPr>
          </a:p>
          <a:p>
            <a:pPr marL="285750" marR="0" lvl="0" indent="-285750" algn="just" defTabSz="914400" eaLnBrk="1" fontAlgn="auto" latinLnBrk="0" hangingPunct="1">
              <a:lnSpc>
                <a:spcPct val="100000"/>
              </a:lnSpc>
              <a:spcBef>
                <a:spcPts val="0"/>
              </a:spcBef>
              <a:spcAft>
                <a:spcPts val="0"/>
              </a:spcAft>
              <a:buClrTx/>
              <a:buSzTx/>
              <a:buFont typeface="Arial" charset="0"/>
              <a:buNone/>
              <a:tabLst/>
              <a:defRPr/>
            </a:pPr>
            <a:endParaRPr lang="en-GB" altLang="en-US" sz="1400" spc="10" dirty="0" smtClean="0">
              <a:cs typeface="Calibri"/>
            </a:endParaRPr>
          </a:p>
          <a:p>
            <a:pPr marL="285750" marR="0" lvl="0" indent="-285750" algn="just" defTabSz="914400" eaLnBrk="1" fontAlgn="auto" latinLnBrk="0" hangingPunct="1">
              <a:lnSpc>
                <a:spcPct val="100000"/>
              </a:lnSpc>
              <a:spcBef>
                <a:spcPts val="0"/>
              </a:spcBef>
              <a:spcAft>
                <a:spcPts val="0"/>
              </a:spcAft>
              <a:buClrTx/>
              <a:buSzTx/>
              <a:buFont typeface="Arial" charset="0"/>
              <a:buNone/>
              <a:tabLst/>
              <a:defRPr/>
            </a:pPr>
            <a:endParaRPr lang="en-GB" altLang="en-US" sz="1400" spc="10" dirty="0">
              <a:cs typeface="Calibri"/>
            </a:endParaRPr>
          </a:p>
          <a:p>
            <a:pPr marL="285750" marR="0" lvl="0" indent="-285750" algn="just" defTabSz="914400" eaLnBrk="1" fontAlgn="auto" latinLnBrk="0" hangingPunct="1">
              <a:lnSpc>
                <a:spcPct val="100000"/>
              </a:lnSpc>
              <a:spcBef>
                <a:spcPts val="0"/>
              </a:spcBef>
              <a:spcAft>
                <a:spcPts val="0"/>
              </a:spcAft>
              <a:buClrTx/>
              <a:buSzTx/>
              <a:buFont typeface="Arial" charset="0"/>
              <a:buNone/>
              <a:tabLst/>
              <a:defRPr/>
            </a:pPr>
            <a:endParaRPr lang="en-GB" altLang="en-US" sz="1400" spc="10" dirty="0" smtClean="0">
              <a:cs typeface="Calibri"/>
            </a:endParaRPr>
          </a:p>
          <a:p>
            <a:pPr marL="285750" marR="0" lvl="0" indent="-285750" algn="just" defTabSz="914400" eaLnBrk="1" fontAlgn="auto" latinLnBrk="0" hangingPunct="1">
              <a:lnSpc>
                <a:spcPct val="100000"/>
              </a:lnSpc>
              <a:spcBef>
                <a:spcPts val="0"/>
              </a:spcBef>
              <a:spcAft>
                <a:spcPts val="0"/>
              </a:spcAft>
              <a:buClrTx/>
              <a:buSzTx/>
              <a:buFont typeface="Arial" charset="0"/>
              <a:buNone/>
              <a:tabLst/>
              <a:defRPr/>
            </a:pPr>
            <a:endParaRPr lang="en-GB" altLang="en-US" sz="1400" spc="10" dirty="0">
              <a:cs typeface="Calibri"/>
            </a:endParaRPr>
          </a:p>
          <a:p>
            <a:pPr marL="285750" marR="0" lvl="0" indent="-285750" algn="just" defTabSz="914400" eaLnBrk="1" fontAlgn="auto" latinLnBrk="0" hangingPunct="1">
              <a:lnSpc>
                <a:spcPct val="100000"/>
              </a:lnSpc>
              <a:spcBef>
                <a:spcPts val="0"/>
              </a:spcBef>
              <a:spcAft>
                <a:spcPts val="0"/>
              </a:spcAft>
              <a:buClrTx/>
              <a:buSzTx/>
              <a:buFont typeface="Arial" charset="0"/>
              <a:buNone/>
              <a:tabLst/>
              <a:defRPr/>
            </a:pPr>
            <a:endParaRPr lang="en-GB" altLang="en-US" sz="1400" spc="10" dirty="0" smtClean="0">
              <a:cs typeface="Calibri"/>
            </a:endParaRPr>
          </a:p>
          <a:p>
            <a:pPr marL="285750" marR="0" lvl="0" indent="-285750" algn="just" defTabSz="914400" eaLnBrk="1" fontAlgn="auto" latinLnBrk="0" hangingPunct="1">
              <a:lnSpc>
                <a:spcPct val="100000"/>
              </a:lnSpc>
              <a:spcBef>
                <a:spcPts val="0"/>
              </a:spcBef>
              <a:spcAft>
                <a:spcPts val="0"/>
              </a:spcAft>
              <a:buClrTx/>
              <a:buSzTx/>
              <a:buFont typeface="Arial" charset="0"/>
              <a:buNone/>
              <a:tabLst/>
              <a:defRPr/>
            </a:pPr>
            <a:endParaRPr lang="en-GB" altLang="en-US" sz="1400" spc="10" dirty="0">
              <a:cs typeface="Calibri"/>
            </a:endParaRPr>
          </a:p>
          <a:p>
            <a:pPr marL="285750" marR="0" lvl="0" indent="-285750" algn="just" defTabSz="914400" eaLnBrk="1" fontAlgn="auto" latinLnBrk="0" hangingPunct="1">
              <a:lnSpc>
                <a:spcPct val="100000"/>
              </a:lnSpc>
              <a:spcBef>
                <a:spcPts val="0"/>
              </a:spcBef>
              <a:spcAft>
                <a:spcPts val="0"/>
              </a:spcAft>
              <a:buClrTx/>
              <a:buSzTx/>
              <a:buFont typeface="Arial" charset="0"/>
              <a:buNone/>
              <a:tabLst/>
              <a:defRPr/>
            </a:pPr>
            <a:endParaRPr lang="en-GB" altLang="en-US" sz="1400" spc="10" dirty="0" smtClean="0">
              <a:cs typeface="Calibri"/>
            </a:endParaRPr>
          </a:p>
          <a:p>
            <a:pPr marL="285750" marR="0" lvl="0" indent="-285750" algn="just" defTabSz="914400" eaLnBrk="1" fontAlgn="auto" latinLnBrk="0" hangingPunct="1">
              <a:lnSpc>
                <a:spcPct val="100000"/>
              </a:lnSpc>
              <a:spcBef>
                <a:spcPts val="0"/>
              </a:spcBef>
              <a:spcAft>
                <a:spcPts val="0"/>
              </a:spcAft>
              <a:buClrTx/>
              <a:buSzTx/>
              <a:buFont typeface="Arial" charset="0"/>
              <a:buNone/>
              <a:tabLst/>
              <a:defRPr/>
            </a:pPr>
            <a:endParaRPr lang="en-GB" altLang="en-US" sz="1400" spc="10" dirty="0">
              <a:cs typeface="Calibri"/>
            </a:endParaRPr>
          </a:p>
          <a:p>
            <a:pPr marL="285750" marR="0" lvl="0" indent="-285750" algn="just" defTabSz="914400" eaLnBrk="1" fontAlgn="auto" latinLnBrk="0" hangingPunct="1">
              <a:lnSpc>
                <a:spcPct val="100000"/>
              </a:lnSpc>
              <a:spcBef>
                <a:spcPts val="0"/>
              </a:spcBef>
              <a:spcAft>
                <a:spcPts val="0"/>
              </a:spcAft>
              <a:buClrTx/>
              <a:buSzTx/>
              <a:buFont typeface="Arial" charset="0"/>
              <a:buNone/>
              <a:tabLst/>
              <a:defRPr/>
            </a:pPr>
            <a:endParaRPr lang="en-GB" altLang="en-US" sz="1400" spc="10" dirty="0" smtClean="0">
              <a:cs typeface="Calibri"/>
            </a:endParaRPr>
          </a:p>
          <a:p>
            <a:pPr marL="285750" marR="0" lvl="0" indent="-285750" algn="just" defTabSz="914400" eaLnBrk="1" fontAlgn="auto" latinLnBrk="0" hangingPunct="1">
              <a:lnSpc>
                <a:spcPct val="100000"/>
              </a:lnSpc>
              <a:spcBef>
                <a:spcPts val="0"/>
              </a:spcBef>
              <a:spcAft>
                <a:spcPts val="0"/>
              </a:spcAft>
              <a:buClrTx/>
              <a:buSzTx/>
              <a:buFont typeface="Arial" charset="0"/>
              <a:buNone/>
              <a:tabLst/>
              <a:defRPr/>
            </a:pPr>
            <a:endParaRPr lang="en-GB" altLang="en-US" sz="1400" spc="10" dirty="0">
              <a:cs typeface="Calibri"/>
            </a:endParaRPr>
          </a:p>
          <a:p>
            <a:pPr marL="285750" marR="0" lvl="0" indent="-285750" algn="just" defTabSz="914400" eaLnBrk="1" fontAlgn="auto" latinLnBrk="0" hangingPunct="1">
              <a:lnSpc>
                <a:spcPct val="100000"/>
              </a:lnSpc>
              <a:spcBef>
                <a:spcPts val="0"/>
              </a:spcBef>
              <a:spcAft>
                <a:spcPts val="0"/>
              </a:spcAft>
              <a:buClrTx/>
              <a:buSzTx/>
              <a:buFont typeface="Arial" charset="0"/>
              <a:buNone/>
              <a:tabLst/>
              <a:defRPr/>
            </a:pPr>
            <a:endParaRPr lang="en-GB" altLang="en-US" sz="1400" spc="10" dirty="0" smtClean="0">
              <a:cs typeface="Calibri"/>
            </a:endParaRPr>
          </a:p>
          <a:p>
            <a:pPr marL="285750" marR="0" lvl="0" indent="-285750" algn="just" defTabSz="914400" eaLnBrk="1" fontAlgn="auto" latinLnBrk="0" hangingPunct="1">
              <a:lnSpc>
                <a:spcPct val="100000"/>
              </a:lnSpc>
              <a:spcBef>
                <a:spcPts val="0"/>
              </a:spcBef>
              <a:spcAft>
                <a:spcPts val="0"/>
              </a:spcAft>
              <a:buClrTx/>
              <a:buSzTx/>
              <a:buFont typeface="Arial" charset="0"/>
              <a:buNone/>
              <a:tabLst/>
              <a:defRPr/>
            </a:pPr>
            <a:endParaRPr lang="en-GB" altLang="en-US" sz="1400" spc="10" dirty="0">
              <a:cs typeface="Calibri"/>
            </a:endParaRPr>
          </a:p>
          <a:p>
            <a:pPr marL="285750" marR="0" lvl="0" indent="-285750" algn="just" defTabSz="914400" eaLnBrk="1" fontAlgn="auto" latinLnBrk="0" hangingPunct="1">
              <a:lnSpc>
                <a:spcPct val="100000"/>
              </a:lnSpc>
              <a:spcBef>
                <a:spcPts val="0"/>
              </a:spcBef>
              <a:spcAft>
                <a:spcPts val="0"/>
              </a:spcAft>
              <a:buClrTx/>
              <a:buSzTx/>
              <a:buFont typeface="Arial" charset="0"/>
              <a:buNone/>
              <a:tabLst/>
              <a:defRPr/>
            </a:pPr>
            <a:endParaRPr lang="en-GB" altLang="en-US" sz="1400" spc="10" dirty="0" smtClean="0">
              <a:cs typeface="Calibri"/>
            </a:endParaRPr>
          </a:p>
          <a:p>
            <a:pPr marL="285750" marR="0" lvl="0" indent="-285750" algn="just" defTabSz="914400" eaLnBrk="1" fontAlgn="auto" latinLnBrk="0" hangingPunct="1">
              <a:lnSpc>
                <a:spcPct val="100000"/>
              </a:lnSpc>
              <a:spcBef>
                <a:spcPts val="0"/>
              </a:spcBef>
              <a:spcAft>
                <a:spcPts val="0"/>
              </a:spcAft>
              <a:buClrTx/>
              <a:buSzTx/>
              <a:buFont typeface="Arial" charset="0"/>
              <a:buNone/>
              <a:tabLst/>
              <a:defRPr/>
            </a:pPr>
            <a:endParaRPr lang="en-GB" altLang="en-US" sz="1400" spc="10" dirty="0">
              <a:cs typeface="Calibri"/>
            </a:endParaRPr>
          </a:p>
          <a:p>
            <a:pPr marL="285750" marR="0" lvl="0" indent="-285750" algn="just" defTabSz="914400" eaLnBrk="1" fontAlgn="auto" latinLnBrk="0" hangingPunct="1">
              <a:lnSpc>
                <a:spcPct val="100000"/>
              </a:lnSpc>
              <a:spcBef>
                <a:spcPts val="0"/>
              </a:spcBef>
              <a:spcAft>
                <a:spcPts val="0"/>
              </a:spcAft>
              <a:buClrTx/>
              <a:buSzTx/>
              <a:buFont typeface="Arial" charset="0"/>
              <a:buNone/>
              <a:tabLst/>
              <a:defRPr/>
            </a:pPr>
            <a:endParaRPr lang="en-GB" altLang="en-US" sz="1400" spc="10" dirty="0" smtClean="0">
              <a:cs typeface="Calibri"/>
            </a:endParaRPr>
          </a:p>
        </p:txBody>
      </p:sp>
      <p:sp>
        <p:nvSpPr>
          <p:cNvPr id="2" name="Title 1"/>
          <p:cNvSpPr>
            <a:spLocks noGrp="1"/>
          </p:cNvSpPr>
          <p:nvPr>
            <p:ph type="title"/>
          </p:nvPr>
        </p:nvSpPr>
        <p:spPr/>
        <p:txBody>
          <a:bodyPr/>
          <a:lstStyle/>
          <a:p>
            <a:r>
              <a:rPr lang="en-US" dirty="0" smtClean="0"/>
              <a:t>Diastolic Murmurs</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solidFill>
                  <a:srgbClr val="464653"/>
                </a:solidFill>
              </a:rPr>
              <a:pPr/>
              <a:t>19</a:t>
            </a:fld>
            <a:endParaRPr lang="en-US" dirty="0">
              <a:solidFill>
                <a:srgbClr val="464653"/>
              </a:solidFill>
            </a:endParaRPr>
          </a:p>
        </p:txBody>
      </p:sp>
      <p:sp>
        <p:nvSpPr>
          <p:cNvPr id="4" name="Content Placeholder 3"/>
          <p:cNvSpPr>
            <a:spLocks noGrp="1"/>
          </p:cNvSpPr>
          <p:nvPr>
            <p:ph sz="quarter" idx="1"/>
          </p:nvPr>
        </p:nvSpPr>
        <p:spPr>
          <a:xfrm>
            <a:off x="590216" y="1418590"/>
            <a:ext cx="10969943" cy="4937760"/>
          </a:xfrm>
        </p:spPr>
        <p:txBody>
          <a:bodyPr/>
          <a:lstStyle/>
          <a:p>
            <a:r>
              <a:rPr lang="en-US" sz="2000" dirty="0" smtClean="0"/>
              <a:t>Almost always indicates heart disease</a:t>
            </a:r>
          </a:p>
          <a:p>
            <a:r>
              <a:rPr lang="en-US" sz="2000" dirty="0" smtClean="0"/>
              <a:t>Two basic types: </a:t>
            </a:r>
          </a:p>
          <a:p>
            <a:endParaRPr lang="en-US" dirty="0"/>
          </a:p>
        </p:txBody>
      </p:sp>
      <p:graphicFrame>
        <p:nvGraphicFramePr>
          <p:cNvPr id="6" name="Diagram 5"/>
          <p:cNvGraphicFramePr/>
          <p:nvPr>
            <p:extLst>
              <p:ext uri="{D42A27DB-BD31-4B8C-83A1-F6EECF244321}">
                <p14:modId xmlns:p14="http://schemas.microsoft.com/office/powerpoint/2010/main" val="1286598128"/>
              </p:ext>
            </p:extLst>
          </p:nvPr>
        </p:nvGraphicFramePr>
        <p:xfrm>
          <a:off x="609448" y="2354596"/>
          <a:ext cx="5941099" cy="3737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7430792" y="2320631"/>
            <a:ext cx="3873105" cy="1477328"/>
          </a:xfrm>
          <a:prstGeom prst="rect">
            <a:avLst/>
          </a:prstGeom>
          <a:noFill/>
        </p:spPr>
        <p:txBody>
          <a:bodyPr wrap="square" rtlCol="0">
            <a:spAutoFit/>
          </a:bodyPr>
          <a:lstStyle/>
          <a:p>
            <a:pPr marL="342900" indent="-342900" algn="just">
              <a:buFont typeface="Wingdings" charset="2"/>
              <a:buChar char="Ø"/>
            </a:pPr>
            <a:r>
              <a:rPr lang="en-US" sz="1800" dirty="0" smtClean="0"/>
              <a:t>Common murmurs and timing:</a:t>
            </a:r>
          </a:p>
          <a:p>
            <a:pPr algn="just"/>
            <a:r>
              <a:rPr lang="en-US" sz="1800" dirty="0"/>
              <a:t>	</a:t>
            </a:r>
            <a:r>
              <a:rPr lang="en-US" sz="1800" dirty="0" smtClean="0"/>
              <a:t>soft, blowing, gurgle</a:t>
            </a:r>
          </a:p>
          <a:p>
            <a:pPr marL="457200" indent="-457200" algn="just">
              <a:buAutoNum type="arabicPeriod"/>
            </a:pPr>
            <a:r>
              <a:rPr lang="en-US" sz="1800" dirty="0" smtClean="0"/>
              <a:t>Aortic regurgitation: early diastole</a:t>
            </a:r>
          </a:p>
          <a:p>
            <a:pPr marL="457200" indent="-457200" algn="just">
              <a:buAutoNum type="arabicPeriod"/>
            </a:pPr>
            <a:r>
              <a:rPr lang="en-US" sz="1800" dirty="0" smtClean="0"/>
              <a:t>Mitral stenosis: mid to late (pre-systolic) diastole</a:t>
            </a:r>
            <a:endParaRPr lang="en-US" sz="1800" dirty="0"/>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10636" y="4203058"/>
            <a:ext cx="2520280" cy="1828967"/>
          </a:xfrm>
          <a:prstGeom prst="rect">
            <a:avLst/>
          </a:prstGeom>
        </p:spPr>
      </p:pic>
      <p:sp>
        <p:nvSpPr>
          <p:cNvPr id="79" name="TextBox 78"/>
          <p:cNvSpPr txBox="1"/>
          <p:nvPr/>
        </p:nvSpPr>
        <p:spPr>
          <a:xfrm>
            <a:off x="8110636" y="1700618"/>
            <a:ext cx="2681251" cy="307777"/>
          </a:xfrm>
          <a:prstGeom prst="rect">
            <a:avLst/>
          </a:prstGeom>
          <a:solidFill>
            <a:srgbClr val="CEADE7"/>
          </a:solidFill>
          <a:ln>
            <a:solidFill>
              <a:srgbClr val="A569D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a:t>
            </a:r>
            <a:r>
              <a:rPr lang="en-US" sz="1400" b="1" u="sng"/>
              <a:t>IN </a:t>
            </a:r>
            <a:r>
              <a:rPr lang="en-US" sz="1400" b="1" u="sng" smtClean="0"/>
              <a:t>FEMALES' SLIDES</a:t>
            </a:r>
            <a:endParaRPr lang="en-US" sz="1400" b="1" u="sng" dirty="0"/>
          </a:p>
        </p:txBody>
      </p:sp>
    </p:spTree>
    <p:extLst>
      <p:ext uri="{BB962C8B-B14F-4D97-AF65-F5344CB8AC3E}">
        <p14:creationId xmlns:p14="http://schemas.microsoft.com/office/powerpoint/2010/main" val="1941794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Objectives</a:t>
            </a:r>
          </a:p>
        </p:txBody>
      </p:sp>
      <p:sp>
        <p:nvSpPr>
          <p:cNvPr id="4" name="Slide Number Placeholder 3"/>
          <p:cNvSpPr>
            <a:spLocks noGrp="1"/>
          </p:cNvSpPr>
          <p:nvPr>
            <p:ph type="sldNum" sz="quarter" idx="12"/>
          </p:nvPr>
        </p:nvSpPr>
        <p:spPr/>
        <p:txBody>
          <a:bodyPr/>
          <a:lstStyle/>
          <a:p>
            <a:fld id="{4929A69E-7D8F-4515-9605-0315ABD4F316}" type="slidenum">
              <a:rPr lang="en-US" smtClean="0"/>
              <a:t>2</a:t>
            </a:fld>
            <a:endParaRPr lang="en-US" dirty="0"/>
          </a:p>
        </p:txBody>
      </p:sp>
      <p:sp>
        <p:nvSpPr>
          <p:cNvPr id="6" name="TextBox 5"/>
          <p:cNvSpPr txBox="1"/>
          <p:nvPr/>
        </p:nvSpPr>
        <p:spPr>
          <a:xfrm>
            <a:off x="1143000" y="1733550"/>
            <a:ext cx="184731" cy="400110"/>
          </a:xfrm>
          <a:prstGeom prst="rect">
            <a:avLst/>
          </a:prstGeom>
          <a:noFill/>
        </p:spPr>
        <p:txBody>
          <a:bodyPr wrap="none" rtlCol="0">
            <a:spAutoFit/>
          </a:bodyPr>
          <a:lstStyle/>
          <a:p>
            <a:endParaRPr lang="en-US" dirty="0"/>
          </a:p>
        </p:txBody>
      </p:sp>
      <p:sp>
        <p:nvSpPr>
          <p:cNvPr id="7" name="Rectangle 3"/>
          <p:cNvSpPr>
            <a:spLocks noChangeArrowheads="1"/>
          </p:cNvSpPr>
          <p:nvPr/>
        </p:nvSpPr>
        <p:spPr bwMode="auto">
          <a:xfrm>
            <a:off x="3214092" y="4343400"/>
            <a:ext cx="9677400" cy="5029200"/>
          </a:xfrm>
          <a:prstGeom prst="rect">
            <a:avLst/>
          </a:prstGeom>
          <a:noFill/>
          <a:ln w="9525">
            <a:noFill/>
            <a:miter lim="800000"/>
            <a:headEnd/>
            <a:tailEnd/>
          </a:ln>
          <a:effectLst/>
        </p:spPr>
        <p:txBody>
          <a:bodyPr lIns="92075" tIns="46038" rIns="92075" bIns="46038"/>
          <a:lstStyle/>
          <a:p>
            <a:pPr marL="457200" indent="-457200">
              <a:spcBef>
                <a:spcPct val="20000"/>
              </a:spcBef>
              <a:buClr>
                <a:schemeClr val="accent2"/>
              </a:buClr>
              <a:buSzPct val="75000"/>
              <a:buFont typeface="Courier New" charset="0"/>
              <a:buChar char="o"/>
              <a:defRPr/>
            </a:pPr>
            <a:endParaRPr lang="en-GB" sz="3100" dirty="0">
              <a:solidFill>
                <a:schemeClr val="accent1">
                  <a:lumMod val="75000"/>
                </a:schemeClr>
              </a:solidFill>
              <a:latin typeface="Sylfaen" panose="010A0502050306030303" pitchFamily="18" charset="0"/>
              <a:ea typeface="Malgun Gothic Semilight" panose="020B0502040204020203" pitchFamily="34" charset="-128"/>
              <a:cs typeface="Arabic Typesetting" panose="03020402040406030203" pitchFamily="66" charset="-78"/>
            </a:endParaRPr>
          </a:p>
        </p:txBody>
      </p:sp>
      <p:sp>
        <p:nvSpPr>
          <p:cNvPr id="8" name="Rectangle 7"/>
          <p:cNvSpPr/>
          <p:nvPr/>
        </p:nvSpPr>
        <p:spPr>
          <a:xfrm>
            <a:off x="4098274" y="647700"/>
            <a:ext cx="3992311" cy="400110"/>
          </a:xfrm>
          <a:prstGeom prst="rect">
            <a:avLst/>
          </a:prstGeom>
        </p:spPr>
        <p:txBody>
          <a:bodyPr wrap="none">
            <a:spAutoFit/>
          </a:bodyPr>
          <a:lstStyle/>
          <a:p>
            <a:r>
              <a:rPr lang="en-US" u="sng" dirty="0">
                <a:solidFill>
                  <a:srgbClr val="FF0000"/>
                </a:solidFill>
                <a:latin typeface="GillSansMT" charset="0"/>
              </a:rPr>
              <a:t>Study Smart: focus on mutual topics. </a:t>
            </a:r>
            <a:endParaRPr lang="en-US" u="sng" dirty="0">
              <a:effectLst/>
            </a:endParaRPr>
          </a:p>
        </p:txBody>
      </p:sp>
      <p:sp>
        <p:nvSpPr>
          <p:cNvPr id="9" name="Content Placeholder 3"/>
          <p:cNvSpPr txBox="1">
            <a:spLocks/>
          </p:cNvSpPr>
          <p:nvPr/>
        </p:nvSpPr>
        <p:spPr>
          <a:xfrm>
            <a:off x="713049" y="1323400"/>
            <a:ext cx="10762740" cy="4937760"/>
          </a:xfrm>
          <a:prstGeom prst="rect">
            <a:avLst/>
          </a:prstGeom>
        </p:spPr>
        <p:txBody>
          <a:bodyPr vert="horz">
            <a:normAutofit fontScale="55000" lnSpcReduction="2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lgn="just" defTabSz="914400"/>
            <a:r>
              <a:rPr lang="en-US" sz="3100" dirty="0" smtClean="0">
                <a:ea typeface="Malgun Gothic Semilight" panose="020B0502040204020203" pitchFamily="34" charset="-128"/>
                <a:cs typeface="Arabic Typesetting" panose="03020402040406030203" pitchFamily="66" charset="-78"/>
              </a:rPr>
              <a:t>Normal </a:t>
            </a:r>
            <a:r>
              <a:rPr lang="en-US" sz="3100" dirty="0">
                <a:ea typeface="Malgun Gothic Semilight" panose="020B0502040204020203" pitchFamily="34" charset="-128"/>
                <a:cs typeface="Arabic Typesetting" panose="03020402040406030203" pitchFamily="66" charset="-78"/>
              </a:rPr>
              <a:t>heart sounds and its leading </a:t>
            </a:r>
            <a:r>
              <a:rPr lang="en-US" sz="3100" dirty="0" smtClean="0">
                <a:ea typeface="Malgun Gothic Semilight" panose="020B0502040204020203" pitchFamily="34" charset="-128"/>
                <a:cs typeface="Arabic Typesetting" panose="03020402040406030203" pitchFamily="66" charset="-78"/>
              </a:rPr>
              <a:t>causes</a:t>
            </a:r>
          </a:p>
          <a:p>
            <a:pPr algn="just" defTabSz="914400"/>
            <a:r>
              <a:rPr lang="en-US" sz="3100" dirty="0" smtClean="0">
                <a:ea typeface="Malgun Gothic Semilight" panose="020B0502040204020203" pitchFamily="34" charset="-128"/>
                <a:cs typeface="Arabic Typesetting" panose="03020402040406030203" pitchFamily="66" charset="-78"/>
              </a:rPr>
              <a:t>Causes </a:t>
            </a:r>
            <a:r>
              <a:rPr lang="en-US" sz="3100" dirty="0">
                <a:ea typeface="Malgun Gothic Semilight" panose="020B0502040204020203" pitchFamily="34" charset="-128"/>
                <a:cs typeface="Arabic Typesetting" panose="03020402040406030203" pitchFamily="66" charset="-78"/>
              </a:rPr>
              <a:t>of abnormal heart </a:t>
            </a:r>
            <a:r>
              <a:rPr lang="en-US" sz="3100" dirty="0" smtClean="0">
                <a:ea typeface="Malgun Gothic Semilight" panose="020B0502040204020203" pitchFamily="34" charset="-128"/>
                <a:cs typeface="Arabic Typesetting" panose="03020402040406030203" pitchFamily="66" charset="-78"/>
              </a:rPr>
              <a:t>sounds</a:t>
            </a:r>
          </a:p>
          <a:p>
            <a:pPr algn="just" defTabSz="914400"/>
            <a:r>
              <a:rPr lang="en-US" sz="3100" dirty="0" smtClean="0">
                <a:ea typeface="Malgun Gothic Semilight" panose="020B0502040204020203" pitchFamily="34" charset="-128"/>
                <a:cs typeface="Arabic Typesetting" panose="03020402040406030203" pitchFamily="66" charset="-78"/>
              </a:rPr>
              <a:t>Describing </a:t>
            </a:r>
            <a:r>
              <a:rPr lang="en-US" sz="3100" dirty="0">
                <a:ea typeface="Malgun Gothic Semilight" panose="020B0502040204020203" pitchFamily="34" charset="-128"/>
                <a:cs typeface="Arabic Typesetting" panose="03020402040406030203" pitchFamily="66" charset="-78"/>
              </a:rPr>
              <a:t>abnormal heart sounds </a:t>
            </a:r>
            <a:endParaRPr lang="en-US" sz="3100" dirty="0" smtClean="0">
              <a:ea typeface="Malgun Gothic Semilight" panose="020B0502040204020203" pitchFamily="34" charset="-128"/>
              <a:cs typeface="Arabic Typesetting" panose="03020402040406030203" pitchFamily="66" charset="-78"/>
            </a:endParaRPr>
          </a:p>
          <a:p>
            <a:pPr algn="just" defTabSz="914400"/>
            <a:r>
              <a:rPr lang="en-US" sz="3100" dirty="0" smtClean="0">
                <a:ea typeface="Malgun Gothic Semilight" panose="020B0502040204020203" pitchFamily="34" charset="-128"/>
                <a:cs typeface="Arabic Typesetting" panose="03020402040406030203" pitchFamily="66" charset="-78"/>
              </a:rPr>
              <a:t>Different </a:t>
            </a:r>
            <a:r>
              <a:rPr lang="en-US" sz="3100" dirty="0">
                <a:ea typeface="Malgun Gothic Semilight" panose="020B0502040204020203" pitchFamily="34" charset="-128"/>
                <a:cs typeface="Arabic Typesetting" panose="03020402040406030203" pitchFamily="66" charset="-78"/>
              </a:rPr>
              <a:t>examples of abnormal heart </a:t>
            </a:r>
            <a:r>
              <a:rPr lang="en-US" sz="3100" dirty="0" smtClean="0">
                <a:ea typeface="Malgun Gothic Semilight" panose="020B0502040204020203" pitchFamily="34" charset="-128"/>
                <a:cs typeface="Arabic Typesetting" panose="03020402040406030203" pitchFamily="66" charset="-78"/>
              </a:rPr>
              <a:t>sounds</a:t>
            </a:r>
          </a:p>
          <a:p>
            <a:pPr algn="just" defTabSz="914400"/>
            <a:r>
              <a:rPr lang="en-GB" sz="3100" dirty="0" smtClean="0">
                <a:ea typeface="Malgun Gothic Semilight" panose="020B0502040204020203" pitchFamily="34" charset="-128"/>
                <a:cs typeface="Arabic Typesetting" panose="03020402040406030203" pitchFamily="66" charset="-78"/>
              </a:rPr>
              <a:t>List </a:t>
            </a:r>
            <a:r>
              <a:rPr lang="en-GB" sz="3100" dirty="0">
                <a:ea typeface="Malgun Gothic Semilight" panose="020B0502040204020203" pitchFamily="34" charset="-128"/>
                <a:cs typeface="Arabic Typesetting" panose="03020402040406030203" pitchFamily="66" charset="-78"/>
              </a:rPr>
              <a:t>the standard positions of stethoscope placement for cardiac </a:t>
            </a:r>
            <a:r>
              <a:rPr lang="en-GB" sz="3100" dirty="0" smtClean="0">
                <a:ea typeface="Malgun Gothic Semilight" panose="020B0502040204020203" pitchFamily="34" charset="-128"/>
                <a:cs typeface="Arabic Typesetting" panose="03020402040406030203" pitchFamily="66" charset="-78"/>
              </a:rPr>
              <a:t>auscultation.</a:t>
            </a:r>
          </a:p>
          <a:p>
            <a:pPr algn="just" defTabSz="914400"/>
            <a:r>
              <a:rPr lang="en-GB" sz="3100" dirty="0" smtClean="0">
                <a:ea typeface="Malgun Gothic Semilight" panose="020B0502040204020203" pitchFamily="34" charset="-128"/>
                <a:cs typeface="Arabic Typesetting" panose="03020402040406030203" pitchFamily="66" charset="-78"/>
              </a:rPr>
              <a:t>Distinguish </a:t>
            </a:r>
            <a:r>
              <a:rPr lang="en-GB" sz="3100" dirty="0">
                <a:ea typeface="Malgun Gothic Semilight" panose="020B0502040204020203" pitchFamily="34" charset="-128"/>
                <a:cs typeface="Arabic Typesetting" panose="03020402040406030203" pitchFamily="66" charset="-78"/>
              </a:rPr>
              <a:t>between the 1st, 2nd, 3rd and 4th heart </a:t>
            </a:r>
            <a:r>
              <a:rPr lang="en-GB" sz="3100" dirty="0" smtClean="0">
                <a:ea typeface="Malgun Gothic Semilight" panose="020B0502040204020203" pitchFamily="34" charset="-128"/>
                <a:cs typeface="Arabic Typesetting" panose="03020402040406030203" pitchFamily="66" charset="-78"/>
              </a:rPr>
              <a:t>sounds.</a:t>
            </a:r>
          </a:p>
          <a:p>
            <a:pPr algn="just" defTabSz="914400"/>
            <a:r>
              <a:rPr lang="en-GB" sz="3100" dirty="0" smtClean="0">
                <a:ea typeface="Malgun Gothic Semilight" panose="020B0502040204020203" pitchFamily="34" charset="-128"/>
                <a:cs typeface="Arabic Typesetting" panose="03020402040406030203" pitchFamily="66" charset="-78"/>
              </a:rPr>
              <a:t>Explain </a:t>
            </a:r>
            <a:r>
              <a:rPr lang="en-GB" sz="3100" dirty="0">
                <a:ea typeface="Malgun Gothic Semilight" panose="020B0502040204020203" pitchFamily="34" charset="-128"/>
                <a:cs typeface="Arabic Typesetting" panose="03020402040406030203" pitchFamily="66" charset="-78"/>
              </a:rPr>
              <a:t>physiological splitting of the 2nd heart sound and depict the pathophysiology of fixed and paradoxical splitting of the 2nd heart </a:t>
            </a:r>
            <a:r>
              <a:rPr lang="en-GB" sz="3100" dirty="0" smtClean="0">
                <a:ea typeface="Malgun Gothic Semilight" panose="020B0502040204020203" pitchFamily="34" charset="-128"/>
                <a:cs typeface="Arabic Typesetting" panose="03020402040406030203" pitchFamily="66" charset="-78"/>
              </a:rPr>
              <a:t>sound.</a:t>
            </a:r>
          </a:p>
          <a:p>
            <a:pPr algn="just" defTabSz="914400"/>
            <a:r>
              <a:rPr lang="en-GB" sz="3100" dirty="0" smtClean="0">
                <a:ea typeface="Malgun Gothic Semilight" panose="020B0502040204020203" pitchFamily="34" charset="-128"/>
                <a:cs typeface="Arabic Typesetting" panose="03020402040406030203" pitchFamily="66" charset="-78"/>
              </a:rPr>
              <a:t>Define </a:t>
            </a:r>
            <a:r>
              <a:rPr lang="en-GB" sz="3100" dirty="0">
                <a:ea typeface="Malgun Gothic Semilight" panose="020B0502040204020203" pitchFamily="34" charset="-128"/>
                <a:cs typeface="Arabic Typesetting" panose="03020402040406030203" pitchFamily="66" charset="-78"/>
              </a:rPr>
              <a:t>and classify cardiac murmurs and list cause of heart </a:t>
            </a:r>
            <a:r>
              <a:rPr lang="en-GB" sz="3100" dirty="0" smtClean="0">
                <a:ea typeface="Malgun Gothic Semilight" panose="020B0502040204020203" pitchFamily="34" charset="-128"/>
                <a:cs typeface="Arabic Typesetting" panose="03020402040406030203" pitchFamily="66" charset="-78"/>
              </a:rPr>
              <a:t>murmurs.</a:t>
            </a:r>
          </a:p>
          <a:p>
            <a:pPr algn="just" defTabSz="914400"/>
            <a:r>
              <a:rPr lang="en-GB" sz="3100" dirty="0" smtClean="0">
                <a:ea typeface="Malgun Gothic Semilight" panose="020B0502040204020203" pitchFamily="34" charset="-128"/>
                <a:cs typeface="Arabic Typesetting" panose="03020402040406030203" pitchFamily="66" charset="-78"/>
              </a:rPr>
              <a:t>Outline </a:t>
            </a:r>
            <a:r>
              <a:rPr lang="en-GB" sz="3100" dirty="0">
                <a:ea typeface="Malgun Gothic Semilight" panose="020B0502040204020203" pitchFamily="34" charset="-128"/>
                <a:cs typeface="Arabic Typesetting" panose="03020402040406030203" pitchFamily="66" charset="-78"/>
              </a:rPr>
              <a:t>how heart murmurs are described and </a:t>
            </a:r>
            <a:r>
              <a:rPr lang="en-GB" sz="3100" dirty="0" smtClean="0">
                <a:ea typeface="Malgun Gothic Semilight" panose="020B0502040204020203" pitchFamily="34" charset="-128"/>
                <a:cs typeface="Arabic Typesetting" panose="03020402040406030203" pitchFamily="66" charset="-78"/>
              </a:rPr>
              <a:t>graded.</a:t>
            </a:r>
          </a:p>
          <a:p>
            <a:pPr algn="just" defTabSz="914400"/>
            <a:r>
              <a:rPr lang="en-GB" sz="3100" dirty="0" smtClean="0">
                <a:ea typeface="Malgun Gothic Semilight" panose="020B0502040204020203" pitchFamily="34" charset="-128"/>
                <a:cs typeface="Arabic Typesetting" panose="03020402040406030203" pitchFamily="66" charset="-78"/>
              </a:rPr>
              <a:t>Outline </a:t>
            </a:r>
            <a:r>
              <a:rPr lang="en-GB" sz="3100" dirty="0">
                <a:ea typeface="Malgun Gothic Semilight" panose="020B0502040204020203" pitchFamily="34" charset="-128"/>
                <a:cs typeface="Arabic Typesetting" panose="03020402040406030203" pitchFamily="66" charset="-78"/>
              </a:rPr>
              <a:t>the haemodynamic changes and murmurs  in conditions </a:t>
            </a:r>
            <a:r>
              <a:rPr lang="en-GB" sz="3100" dirty="0" smtClean="0">
                <a:ea typeface="Malgun Gothic Semilight" panose="020B0502040204020203" pitchFamily="34" charset="-128"/>
                <a:cs typeface="Arabic Typesetting" panose="03020402040406030203" pitchFamily="66" charset="-78"/>
              </a:rPr>
              <a:t>of:</a:t>
            </a:r>
          </a:p>
          <a:p>
            <a:pPr algn="just" defTabSz="914400"/>
            <a:r>
              <a:rPr lang="en-GB" sz="3100" dirty="0" smtClean="0">
                <a:ea typeface="Malgun Gothic Semilight" panose="020B0502040204020203" pitchFamily="34" charset="-128"/>
                <a:cs typeface="Arabic Typesetting" panose="03020402040406030203" pitchFamily="66" charset="-78"/>
              </a:rPr>
              <a:t>Aortic stenosis</a:t>
            </a:r>
          </a:p>
          <a:p>
            <a:pPr lvl="1" algn="just" defTabSz="914400">
              <a:buFont typeface="Wingdings" charset="2"/>
              <a:buChar char="§"/>
            </a:pPr>
            <a:r>
              <a:rPr lang="en-GB" sz="2800" dirty="0" smtClean="0">
                <a:solidFill>
                  <a:schemeClr val="tx1"/>
                </a:solidFill>
                <a:ea typeface="Malgun Gothic Semilight" panose="020B0502040204020203" pitchFamily="34" charset="-128"/>
                <a:cs typeface="Arabic Typesetting" panose="03020402040406030203" pitchFamily="66" charset="-78"/>
              </a:rPr>
              <a:t>Aortic regurgitation</a:t>
            </a:r>
          </a:p>
          <a:p>
            <a:pPr lvl="1" algn="just" defTabSz="914400">
              <a:buFont typeface="Wingdings" charset="2"/>
              <a:buChar char="§"/>
            </a:pPr>
            <a:r>
              <a:rPr lang="en-GB" sz="2800" dirty="0" smtClean="0">
                <a:solidFill>
                  <a:schemeClr val="tx1"/>
                </a:solidFill>
                <a:ea typeface="Malgun Gothic Semilight" panose="020B0502040204020203" pitchFamily="34" charset="-128"/>
                <a:cs typeface="Arabic Typesetting" panose="03020402040406030203" pitchFamily="66" charset="-78"/>
              </a:rPr>
              <a:t>Mitral stenosis</a:t>
            </a:r>
          </a:p>
          <a:p>
            <a:pPr lvl="1" algn="just" defTabSz="914400">
              <a:buFont typeface="Wingdings" charset="2"/>
              <a:buChar char="§"/>
            </a:pPr>
            <a:r>
              <a:rPr lang="en-GB" sz="2800" dirty="0" smtClean="0">
                <a:solidFill>
                  <a:schemeClr val="tx1"/>
                </a:solidFill>
                <a:ea typeface="Malgun Gothic Semilight" panose="020B0502040204020203" pitchFamily="34" charset="-128"/>
                <a:cs typeface="Arabic Typesetting" panose="03020402040406030203" pitchFamily="66" charset="-78"/>
              </a:rPr>
              <a:t>Mitral regurgitation</a:t>
            </a:r>
          </a:p>
          <a:p>
            <a:pPr lvl="1" algn="just" defTabSz="914400">
              <a:buFont typeface="Wingdings" charset="2"/>
              <a:buChar char="§"/>
            </a:pPr>
            <a:r>
              <a:rPr lang="en-GB" sz="2800" dirty="0" smtClean="0">
                <a:solidFill>
                  <a:schemeClr val="tx1"/>
                </a:solidFill>
                <a:ea typeface="Malgun Gothic Semilight" panose="020B0502040204020203" pitchFamily="34" charset="-128"/>
                <a:cs typeface="Arabic Typesetting" panose="03020402040406030203" pitchFamily="66" charset="-78"/>
              </a:rPr>
              <a:t>Mitral </a:t>
            </a:r>
            <a:r>
              <a:rPr lang="en-GB" sz="2800" dirty="0">
                <a:solidFill>
                  <a:schemeClr val="tx1"/>
                </a:solidFill>
                <a:ea typeface="Malgun Gothic Semilight" panose="020B0502040204020203" pitchFamily="34" charset="-128"/>
                <a:cs typeface="Arabic Typesetting" panose="03020402040406030203" pitchFamily="66" charset="-78"/>
              </a:rPr>
              <a:t>valve </a:t>
            </a:r>
            <a:r>
              <a:rPr lang="en-GB" sz="2800" dirty="0" smtClean="0">
                <a:solidFill>
                  <a:schemeClr val="tx1"/>
                </a:solidFill>
                <a:ea typeface="Malgun Gothic Semilight" panose="020B0502040204020203" pitchFamily="34" charset="-128"/>
                <a:cs typeface="Arabic Typesetting" panose="03020402040406030203" pitchFamily="66" charset="-78"/>
              </a:rPr>
              <a:t>prolapse</a:t>
            </a:r>
          </a:p>
          <a:p>
            <a:pPr lvl="1" algn="just" defTabSz="914400">
              <a:buFont typeface="Wingdings" charset="2"/>
              <a:buChar char="§"/>
            </a:pPr>
            <a:r>
              <a:rPr lang="en-GB" sz="2800" dirty="0" smtClean="0">
                <a:solidFill>
                  <a:schemeClr val="tx1"/>
                </a:solidFill>
                <a:ea typeface="Malgun Gothic Semilight" panose="020B0502040204020203" pitchFamily="34" charset="-128"/>
                <a:cs typeface="Arabic Typesetting" panose="03020402040406030203" pitchFamily="66" charset="-78"/>
              </a:rPr>
              <a:t>Ventricular </a:t>
            </a:r>
            <a:r>
              <a:rPr lang="en-GB" sz="2800" dirty="0">
                <a:solidFill>
                  <a:schemeClr val="tx1"/>
                </a:solidFill>
                <a:ea typeface="Malgun Gothic Semilight" panose="020B0502040204020203" pitchFamily="34" charset="-128"/>
                <a:cs typeface="Arabic Typesetting" panose="03020402040406030203" pitchFamily="66" charset="-78"/>
              </a:rPr>
              <a:t>septal </a:t>
            </a:r>
            <a:r>
              <a:rPr lang="en-GB" sz="2800" dirty="0" smtClean="0">
                <a:solidFill>
                  <a:schemeClr val="tx1"/>
                </a:solidFill>
                <a:ea typeface="Malgun Gothic Semilight" panose="020B0502040204020203" pitchFamily="34" charset="-128"/>
                <a:cs typeface="Arabic Typesetting" panose="03020402040406030203" pitchFamily="66" charset="-78"/>
              </a:rPr>
              <a:t>defect</a:t>
            </a:r>
          </a:p>
          <a:p>
            <a:pPr lvl="1" algn="just" defTabSz="914400">
              <a:buFont typeface="Wingdings" charset="2"/>
              <a:buChar char="§"/>
            </a:pPr>
            <a:r>
              <a:rPr lang="en-GB" sz="2800" dirty="0" smtClean="0">
                <a:solidFill>
                  <a:schemeClr val="tx1"/>
                </a:solidFill>
                <a:ea typeface="Malgun Gothic Semilight" panose="020B0502040204020203" pitchFamily="34" charset="-128"/>
                <a:cs typeface="Arabic Typesetting" panose="03020402040406030203" pitchFamily="66" charset="-78"/>
              </a:rPr>
              <a:t>Patent </a:t>
            </a:r>
            <a:r>
              <a:rPr lang="en-GB" sz="2800" dirty="0">
                <a:solidFill>
                  <a:schemeClr val="tx1"/>
                </a:solidFill>
                <a:ea typeface="Malgun Gothic Semilight" panose="020B0502040204020203" pitchFamily="34" charset="-128"/>
                <a:cs typeface="Arabic Typesetting" panose="03020402040406030203" pitchFamily="66" charset="-78"/>
              </a:rPr>
              <a:t>ductus arteriosus</a:t>
            </a:r>
          </a:p>
          <a:p>
            <a:pPr marL="0" lvl="1" indent="0" algn="just" defTabSz="914400">
              <a:spcBef>
                <a:spcPts val="667"/>
              </a:spcBef>
              <a:buClr>
                <a:schemeClr val="accent1"/>
              </a:buClr>
              <a:buFont typeface="Wingdings 3"/>
              <a:buNone/>
            </a:pPr>
            <a:endParaRPr lang="en-US" sz="1400" dirty="0" smtClean="0">
              <a:solidFill>
                <a:schemeClr val="tx1"/>
              </a:solidFill>
            </a:endParaRPr>
          </a:p>
          <a:p>
            <a:pPr marL="0" lvl="1" indent="0" algn="just" defTabSz="914400">
              <a:spcBef>
                <a:spcPts val="667"/>
              </a:spcBef>
              <a:buClr>
                <a:schemeClr val="accent1"/>
              </a:buClr>
              <a:buFont typeface="Wingdings 3"/>
              <a:buNone/>
            </a:pPr>
            <a:endParaRPr lang="en-US" sz="1400" dirty="0">
              <a:solidFill>
                <a:schemeClr val="tx1"/>
              </a:solidFill>
            </a:endParaRPr>
          </a:p>
        </p:txBody>
      </p:sp>
    </p:spTree>
    <p:extLst>
      <p:ext uri="{BB962C8B-B14F-4D97-AF65-F5344CB8AC3E}">
        <p14:creationId xmlns:p14="http://schemas.microsoft.com/office/powerpoint/2010/main" val="41109718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solidFill>
                  <a:srgbClr val="464653"/>
                </a:solidFill>
              </a:rPr>
              <a:pPr/>
              <a:t>20</a:t>
            </a:fld>
            <a:endParaRPr lang="en-US" dirty="0">
              <a:solidFill>
                <a:srgbClr val="464653"/>
              </a:solidFill>
            </a:endParaRPr>
          </a:p>
        </p:txBody>
      </p:sp>
      <p:sp>
        <p:nvSpPr>
          <p:cNvPr id="4" name="Content Placeholder 3"/>
          <p:cNvSpPr>
            <a:spLocks noGrp="1"/>
          </p:cNvSpPr>
          <p:nvPr>
            <p:ph sz="quarter" idx="1"/>
          </p:nvPr>
        </p:nvSpPr>
        <p:spPr>
          <a:xfrm>
            <a:off x="609448" y="1413745"/>
            <a:ext cx="7717212" cy="3072745"/>
          </a:xfrm>
        </p:spPr>
        <p:txBody>
          <a:bodyPr>
            <a:normAutofit/>
          </a:bodyPr>
          <a:lstStyle/>
          <a:p>
            <a:pPr marL="0" indent="0" algn="just">
              <a:buNone/>
            </a:pPr>
            <a:r>
              <a:rPr lang="en-US" sz="1600" b="1" dirty="0" smtClean="0"/>
              <a:t>Aortic regurgitation: </a:t>
            </a:r>
          </a:p>
          <a:p>
            <a:pPr algn="just"/>
            <a:r>
              <a:rPr lang="en-US" sz="1600" spc="-15" dirty="0"/>
              <a:t>Retrograde </a:t>
            </a:r>
            <a:r>
              <a:rPr lang="en-US" sz="1600" spc="-20" dirty="0"/>
              <a:t>flow </a:t>
            </a:r>
            <a:r>
              <a:rPr lang="en-US" sz="1600" spc="-15" dirty="0"/>
              <a:t>from </a:t>
            </a:r>
            <a:r>
              <a:rPr lang="en-US" sz="1600" spc="-5" dirty="0"/>
              <a:t>aorta </a:t>
            </a:r>
            <a:r>
              <a:rPr lang="en-US" sz="1600" spc="-10" dirty="0"/>
              <a:t>into </a:t>
            </a:r>
            <a:r>
              <a:rPr lang="en-US" sz="1600" spc="-100" dirty="0"/>
              <a:t>LV  </a:t>
            </a:r>
            <a:r>
              <a:rPr lang="en-US" sz="1600" spc="-10" dirty="0"/>
              <a:t>through incompetent aortic</a:t>
            </a:r>
            <a:r>
              <a:rPr lang="en-US" sz="1600" spc="35" dirty="0"/>
              <a:t> </a:t>
            </a:r>
            <a:r>
              <a:rPr lang="en-US" sz="1600" spc="-10" dirty="0" smtClean="0"/>
              <a:t>cusps</a:t>
            </a:r>
          </a:p>
          <a:p>
            <a:pPr algn="just"/>
            <a:r>
              <a:rPr lang="en-US" sz="1600" b="1" dirty="0" smtClean="0"/>
              <a:t>T</a:t>
            </a:r>
            <a:r>
              <a:rPr lang="en-US" sz="1600" dirty="0" smtClean="0"/>
              <a:t>iming: diastolic (early) murmur</a:t>
            </a:r>
          </a:p>
          <a:p>
            <a:pPr algn="just"/>
            <a:r>
              <a:rPr lang="en-US" sz="1600" b="1" dirty="0" smtClean="0"/>
              <a:t>L</a:t>
            </a:r>
            <a:r>
              <a:rPr lang="en-US" sz="1600" dirty="0" smtClean="0"/>
              <a:t>ocation: best heard at 2</a:t>
            </a:r>
            <a:r>
              <a:rPr lang="en-US" sz="1600" baseline="30000" dirty="0" smtClean="0"/>
              <a:t>nd</a:t>
            </a:r>
            <a:r>
              <a:rPr lang="en-US" sz="1600" dirty="0" smtClean="0"/>
              <a:t> – 4</a:t>
            </a:r>
            <a:r>
              <a:rPr lang="en-US" sz="1600" baseline="30000" dirty="0" smtClean="0"/>
              <a:t>th</a:t>
            </a:r>
            <a:r>
              <a:rPr lang="en-US" sz="1600" dirty="0" smtClean="0"/>
              <a:t> left intercostal spaces </a:t>
            </a:r>
            <a:r>
              <a:rPr lang="en-GB" altLang="en-US" sz="1600" dirty="0"/>
              <a:t>with the patient sitting up, leaning forward, at end expiration.</a:t>
            </a:r>
            <a:endParaRPr lang="en-US" sz="1600" dirty="0"/>
          </a:p>
          <a:p>
            <a:pPr algn="just"/>
            <a:r>
              <a:rPr lang="en-US" sz="1600" b="1" dirty="0" smtClean="0"/>
              <a:t>C</a:t>
            </a:r>
            <a:r>
              <a:rPr lang="en-US" sz="1600" dirty="0" smtClean="0"/>
              <a:t>haracter: high pitched, loud blowing, decrescendo, it wanes with time as aortic pressure falls.</a:t>
            </a:r>
          </a:p>
          <a:p>
            <a:pPr algn="just"/>
            <a:r>
              <a:rPr lang="en-US" sz="1600" b="1" dirty="0" smtClean="0"/>
              <a:t>A</a:t>
            </a:r>
            <a:r>
              <a:rPr lang="en-US" sz="1600" dirty="0" smtClean="0"/>
              <a:t>ssociation: </a:t>
            </a:r>
            <a:r>
              <a:rPr lang="en-US" sz="1600" spc="-5" dirty="0">
                <a:cs typeface="Calibri"/>
              </a:rPr>
              <a:t>aortic</a:t>
            </a:r>
            <a:r>
              <a:rPr lang="en-US" sz="1600" spc="-75" dirty="0">
                <a:cs typeface="Calibri"/>
              </a:rPr>
              <a:t> </a:t>
            </a:r>
            <a:r>
              <a:rPr lang="en-US" sz="1600" spc="5" dirty="0">
                <a:cs typeface="Calibri"/>
              </a:rPr>
              <a:t>root</a:t>
            </a:r>
            <a:r>
              <a:rPr lang="en-US" sz="1600" spc="-65" dirty="0">
                <a:cs typeface="Calibri"/>
              </a:rPr>
              <a:t> </a:t>
            </a:r>
            <a:r>
              <a:rPr lang="en-US" sz="1600" spc="5" dirty="0">
                <a:cs typeface="Calibri"/>
              </a:rPr>
              <a:t>degeneration,</a:t>
            </a:r>
            <a:r>
              <a:rPr lang="en-US" sz="1600" spc="-155" dirty="0">
                <a:cs typeface="Calibri"/>
              </a:rPr>
              <a:t> </a:t>
            </a:r>
            <a:r>
              <a:rPr lang="en-US" sz="1600" dirty="0">
                <a:cs typeface="Calibri"/>
              </a:rPr>
              <a:t>rheumatic</a:t>
            </a:r>
            <a:r>
              <a:rPr lang="en-US" sz="1600" spc="-75" dirty="0">
                <a:cs typeface="Calibri"/>
              </a:rPr>
              <a:t> </a:t>
            </a:r>
            <a:r>
              <a:rPr lang="en-US" sz="1600" spc="-10" dirty="0">
                <a:cs typeface="Calibri"/>
              </a:rPr>
              <a:t>heart</a:t>
            </a:r>
            <a:r>
              <a:rPr lang="en-US" sz="1600" spc="35" dirty="0">
                <a:cs typeface="Calibri"/>
              </a:rPr>
              <a:t> </a:t>
            </a:r>
            <a:r>
              <a:rPr lang="en-US" sz="1600" spc="-5" dirty="0">
                <a:cs typeface="Calibri"/>
              </a:rPr>
              <a:t>disease,</a:t>
            </a:r>
            <a:r>
              <a:rPr lang="en-US" sz="1600" spc="-60" dirty="0">
                <a:cs typeface="Calibri"/>
              </a:rPr>
              <a:t> </a:t>
            </a:r>
            <a:r>
              <a:rPr lang="en-US" sz="1600" spc="10" dirty="0">
                <a:cs typeface="Calibri"/>
              </a:rPr>
              <a:t>VSD  </a:t>
            </a:r>
            <a:r>
              <a:rPr lang="en-US" sz="1600" spc="-10" dirty="0">
                <a:cs typeface="Calibri"/>
              </a:rPr>
              <a:t>w/aortic </a:t>
            </a:r>
            <a:r>
              <a:rPr lang="en-US" sz="1600" spc="5" dirty="0">
                <a:cs typeface="Calibri"/>
              </a:rPr>
              <a:t>valve </a:t>
            </a:r>
            <a:r>
              <a:rPr lang="en-US" sz="1600" dirty="0">
                <a:cs typeface="Calibri"/>
              </a:rPr>
              <a:t>prolapse</a:t>
            </a:r>
            <a:r>
              <a:rPr lang="en-US" sz="1600" spc="-285" dirty="0">
                <a:cs typeface="Calibri"/>
              </a:rPr>
              <a:t> </a:t>
            </a:r>
            <a:r>
              <a:rPr lang="en-US" sz="1600" dirty="0">
                <a:cs typeface="Calibri"/>
              </a:rPr>
              <a:t>(kids</a:t>
            </a:r>
            <a:r>
              <a:rPr lang="en-US" sz="1600" dirty="0" smtClean="0">
                <a:cs typeface="Calibri"/>
              </a:rPr>
              <a:t>.)</a:t>
            </a:r>
          </a:p>
          <a:p>
            <a:pPr marL="0" indent="0" algn="just">
              <a:buNone/>
            </a:pPr>
            <a:endParaRPr lang="en-US" sz="1800" b="1" dirty="0">
              <a:cs typeface="Calibri"/>
            </a:endParaRPr>
          </a:p>
        </p:txBody>
      </p:sp>
      <p:sp>
        <p:nvSpPr>
          <p:cNvPr id="6" name="TextBox 5"/>
          <p:cNvSpPr txBox="1"/>
          <p:nvPr/>
        </p:nvSpPr>
        <p:spPr>
          <a:xfrm>
            <a:off x="647966" y="4509120"/>
            <a:ext cx="10969943" cy="1600438"/>
          </a:xfrm>
          <a:prstGeom prst="rect">
            <a:avLst/>
          </a:prstGeom>
          <a:noFill/>
          <a:ln w="19050">
            <a:solidFill>
              <a:srgbClr val="528693"/>
            </a:solidFill>
            <a:prstDash val="dash"/>
          </a:ln>
        </p:spPr>
        <p:txBody>
          <a:bodyPr wrap="square" rtlCol="0">
            <a:spAutoFit/>
          </a:bodyPr>
          <a:lstStyle/>
          <a:p>
            <a:pPr marL="285750" indent="-285750" algn="just">
              <a:buFont typeface="Arial" charset="0"/>
              <a:buChar char="•"/>
            </a:pPr>
            <a:r>
              <a:rPr lang="en-GB" altLang="en-US" sz="1400" spc="10" dirty="0" smtClean="0">
                <a:cs typeface="Calibri"/>
              </a:rPr>
              <a:t>The </a:t>
            </a:r>
            <a:r>
              <a:rPr lang="en-GB" altLang="en-US" sz="1400" spc="10" dirty="0">
                <a:cs typeface="Calibri"/>
              </a:rPr>
              <a:t>aortic valve does not close properly at the beginning of diastole.</a:t>
            </a:r>
          </a:p>
          <a:p>
            <a:pPr marL="285750" indent="-285750" algn="just">
              <a:buFont typeface="Arial" charset="0"/>
              <a:buChar char="•"/>
            </a:pPr>
            <a:r>
              <a:rPr lang="en-GB" altLang="en-US" sz="1400" spc="10" dirty="0">
                <a:cs typeface="Calibri"/>
              </a:rPr>
              <a:t> As a result, there is retrograde flow of blood from the aorta into the ventricle during diastole.</a:t>
            </a:r>
          </a:p>
          <a:p>
            <a:pPr marL="285750" indent="-285750" algn="just">
              <a:buFont typeface="Arial" charset="0"/>
              <a:buChar char="•"/>
            </a:pPr>
            <a:r>
              <a:rPr lang="en-GB" altLang="en-US" sz="1400" spc="10" dirty="0">
                <a:cs typeface="Calibri"/>
              </a:rPr>
              <a:t> The amount of the blood regurgitated into the left ventricle may be as much as 60-70% of the amount ejected during systole.</a:t>
            </a:r>
          </a:p>
          <a:p>
            <a:pPr marL="285750" indent="-285750" algn="just">
              <a:buFont typeface="Arial" charset="0"/>
              <a:buChar char="•"/>
            </a:pPr>
            <a:r>
              <a:rPr lang="en-GB" altLang="en-US" sz="1400" spc="10" dirty="0">
                <a:cs typeface="Calibri"/>
              </a:rPr>
              <a:t>Thus, there is:</a:t>
            </a:r>
          </a:p>
          <a:p>
            <a:pPr marL="793699" lvl="1" indent="-285750" algn="just">
              <a:buFont typeface="Arial" charset="0"/>
              <a:buChar char="•"/>
            </a:pPr>
            <a:r>
              <a:rPr lang="en-GB" altLang="en-US" sz="1400" spc="10" dirty="0">
                <a:cs typeface="Calibri"/>
              </a:rPr>
              <a:t>Decreased aortic diastolic pressure.</a:t>
            </a:r>
          </a:p>
          <a:p>
            <a:pPr marL="793699" lvl="1" indent="-285750" algn="just">
              <a:buFont typeface="Arial" charset="0"/>
              <a:buChar char="•"/>
            </a:pPr>
            <a:r>
              <a:rPr lang="en-GB" altLang="en-US" sz="1400" spc="10" dirty="0">
                <a:cs typeface="Calibri"/>
              </a:rPr>
              <a:t>increased left ventricular and aortic systolic pressures.</a:t>
            </a:r>
          </a:p>
          <a:p>
            <a:pPr marL="793699" lvl="1" indent="-285750" algn="just">
              <a:buFont typeface="Arial" charset="0"/>
              <a:buChar char="•"/>
            </a:pPr>
            <a:r>
              <a:rPr lang="en-GB" altLang="en-US" sz="1400" spc="10" dirty="0">
                <a:cs typeface="Calibri"/>
              </a:rPr>
              <a:t>Increased aortic pulse pressure.</a:t>
            </a:r>
          </a:p>
        </p:txBody>
      </p:sp>
      <p:sp>
        <p:nvSpPr>
          <p:cNvPr id="9" name="TextBox 8"/>
          <p:cNvSpPr txBox="1"/>
          <p:nvPr/>
        </p:nvSpPr>
        <p:spPr>
          <a:xfrm>
            <a:off x="9262764" y="4608423"/>
            <a:ext cx="2214501" cy="276999"/>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200" b="1" u="sng" dirty="0"/>
              <a:t>ONLY IN MALES’ SLIDES </a:t>
            </a:r>
          </a:p>
        </p:txBody>
      </p:sp>
      <p:sp>
        <p:nvSpPr>
          <p:cNvPr id="7" name="Rectangle 6"/>
          <p:cNvSpPr/>
          <p:nvPr/>
        </p:nvSpPr>
        <p:spPr>
          <a:xfrm>
            <a:off x="8749002" y="1413783"/>
            <a:ext cx="2830389" cy="2893100"/>
          </a:xfrm>
          <a:prstGeom prst="rect">
            <a:avLst/>
          </a:prstGeom>
        </p:spPr>
        <p:txBody>
          <a:bodyPr wrap="square">
            <a:spAutoFit/>
          </a:bodyPr>
          <a:lstStyle/>
          <a:p>
            <a:pPr algn="just" rtl="1"/>
            <a:r>
              <a:rPr lang="ar-SA" sz="1400" dirty="0">
                <a:solidFill>
                  <a:srgbClr val="528693"/>
                </a:solidFill>
              </a:rPr>
              <a:t>مرحلة  </a:t>
            </a:r>
            <a:r>
              <a:rPr lang="ar-SA" sz="1400" dirty="0" err="1">
                <a:solidFill>
                  <a:srgbClr val="528693"/>
                </a:solidFill>
              </a:rPr>
              <a:t>diastole</a:t>
            </a:r>
            <a:r>
              <a:rPr lang="ar-SA" sz="1400" dirty="0">
                <a:solidFill>
                  <a:srgbClr val="528693"/>
                </a:solidFill>
              </a:rPr>
              <a:t> معناته إن </a:t>
            </a:r>
            <a:r>
              <a:rPr lang="ar-SA" sz="1400" dirty="0" err="1">
                <a:solidFill>
                  <a:srgbClr val="528693"/>
                </a:solidFill>
              </a:rPr>
              <a:t>الsemiluna</a:t>
            </a:r>
            <a:r>
              <a:rPr lang="en-US" sz="1400" dirty="0">
                <a:solidFill>
                  <a:srgbClr val="528693"/>
                </a:solidFill>
              </a:rPr>
              <a:t>r</a:t>
            </a:r>
            <a:r>
              <a:rPr lang="ar-SA" sz="1400" dirty="0">
                <a:solidFill>
                  <a:srgbClr val="528693"/>
                </a:solidFill>
              </a:rPr>
              <a:t> </a:t>
            </a:r>
            <a:r>
              <a:rPr lang="ar-SA" sz="1400" dirty="0" err="1">
                <a:solidFill>
                  <a:srgbClr val="528693"/>
                </a:solidFill>
              </a:rPr>
              <a:t>valve</a:t>
            </a:r>
            <a:r>
              <a:rPr lang="ar-SA" sz="1400" dirty="0">
                <a:solidFill>
                  <a:srgbClr val="528693"/>
                </a:solidFill>
              </a:rPr>
              <a:t> مسكرة </a:t>
            </a:r>
            <a:r>
              <a:rPr lang="ar-SA" sz="1400" dirty="0" err="1">
                <a:solidFill>
                  <a:srgbClr val="528693"/>
                </a:solidFill>
              </a:rPr>
              <a:t>وAV</a:t>
            </a:r>
            <a:r>
              <a:rPr lang="ar-SA" sz="1400" dirty="0">
                <a:solidFill>
                  <a:srgbClr val="528693"/>
                </a:solidFill>
              </a:rPr>
              <a:t> </a:t>
            </a:r>
            <a:r>
              <a:rPr lang="ar-SA" sz="1400" dirty="0" err="1">
                <a:solidFill>
                  <a:srgbClr val="528693"/>
                </a:solidFill>
              </a:rPr>
              <a:t>valve</a:t>
            </a:r>
            <a:r>
              <a:rPr lang="ar-SA" sz="1400" dirty="0">
                <a:solidFill>
                  <a:srgbClr val="528693"/>
                </a:solidFill>
              </a:rPr>
              <a:t> مفتوحة، فأي خلل في </a:t>
            </a:r>
            <a:r>
              <a:rPr lang="ar-SA" sz="1400" dirty="0" err="1">
                <a:solidFill>
                  <a:srgbClr val="528693"/>
                </a:solidFill>
              </a:rPr>
              <a:t>هالاثنين</a:t>
            </a:r>
            <a:r>
              <a:rPr lang="ar-SA" sz="1400" dirty="0">
                <a:solidFill>
                  <a:srgbClr val="528693"/>
                </a:solidFill>
              </a:rPr>
              <a:t> </a:t>
            </a:r>
            <a:r>
              <a:rPr lang="ar-SA" sz="1400" dirty="0" err="1">
                <a:solidFill>
                  <a:srgbClr val="528693"/>
                </a:solidFill>
              </a:rPr>
              <a:t>بيسبب</a:t>
            </a:r>
            <a:r>
              <a:rPr lang="ar-SA" sz="1400" dirty="0">
                <a:solidFill>
                  <a:srgbClr val="528693"/>
                </a:solidFill>
              </a:rPr>
              <a:t> لي </a:t>
            </a:r>
            <a:r>
              <a:rPr lang="ar-SA" sz="1400" dirty="0" err="1">
                <a:solidFill>
                  <a:srgbClr val="528693"/>
                </a:solidFill>
              </a:rPr>
              <a:t>murmur</a:t>
            </a:r>
            <a:r>
              <a:rPr lang="ar-SA" sz="1400" dirty="0">
                <a:solidFill>
                  <a:srgbClr val="528693"/>
                </a:solidFill>
              </a:rPr>
              <a:t> طيب أيش الخلل اللي ممكن يصير؟</a:t>
            </a:r>
          </a:p>
          <a:p>
            <a:pPr algn="just" rtl="1"/>
            <a:r>
              <a:rPr lang="ar-SA" sz="1400" dirty="0">
                <a:solidFill>
                  <a:srgbClr val="528693"/>
                </a:solidFill>
              </a:rPr>
              <a:t>يا يكون عندي تضيق في الصمام المفتوح </a:t>
            </a:r>
            <a:r>
              <a:rPr lang="ar-SA" sz="1400" dirty="0" err="1">
                <a:solidFill>
                  <a:srgbClr val="528693"/>
                </a:solidFill>
              </a:rPr>
              <a:t>stenosis</a:t>
            </a:r>
            <a:r>
              <a:rPr lang="ar-SA" sz="1400" dirty="0">
                <a:solidFill>
                  <a:srgbClr val="528693"/>
                </a:solidFill>
              </a:rPr>
              <a:t> (يعني هو الصمام مفتوح عادي لكن لأي سبب كان هو متضيق فكذا راح أسمع صوت)</a:t>
            </a:r>
          </a:p>
          <a:p>
            <a:pPr algn="just" rtl="1"/>
            <a:r>
              <a:rPr lang="ar-SA" sz="1400" dirty="0">
                <a:solidFill>
                  <a:srgbClr val="528693"/>
                </a:solidFill>
              </a:rPr>
              <a:t>أو يكون عندي فتحة صغيرة في الصمام المسكر </a:t>
            </a:r>
            <a:r>
              <a:rPr lang="ar-SA" sz="1400" dirty="0" err="1">
                <a:solidFill>
                  <a:srgbClr val="528693"/>
                </a:solidFill>
              </a:rPr>
              <a:t>regurgitation</a:t>
            </a:r>
            <a:r>
              <a:rPr lang="ar-SA" sz="1400" dirty="0">
                <a:solidFill>
                  <a:srgbClr val="528693"/>
                </a:solidFill>
              </a:rPr>
              <a:t> (يعني يكون عندي فتحة لأي سبب كان بالتالي الدم يدخل جوا البطين خلال ما البطين جالس يرسل الدم بالتالي </a:t>
            </a:r>
            <a:r>
              <a:rPr lang="ar-SA" sz="1400" dirty="0" err="1">
                <a:solidFill>
                  <a:srgbClr val="528693"/>
                </a:solidFill>
              </a:rPr>
              <a:t>بيصير</a:t>
            </a:r>
            <a:r>
              <a:rPr lang="ar-SA" sz="1400" dirty="0">
                <a:solidFill>
                  <a:srgbClr val="528693"/>
                </a:solidFill>
              </a:rPr>
              <a:t> فيه حوسه وتبدا تطلع أصوات غير طبيعية)</a:t>
            </a:r>
            <a:endParaRPr lang="en-US" sz="1400" dirty="0">
              <a:solidFill>
                <a:srgbClr val="528693"/>
              </a:solidFill>
            </a:endParaRPr>
          </a:p>
        </p:txBody>
      </p:sp>
    </p:spTree>
    <p:extLst>
      <p:ext uri="{BB962C8B-B14F-4D97-AF65-F5344CB8AC3E}">
        <p14:creationId xmlns:p14="http://schemas.microsoft.com/office/powerpoint/2010/main" val="3319734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solidFill>
                  <a:srgbClr val="464653"/>
                </a:solidFill>
              </a:rPr>
              <a:pPr/>
              <a:t>21</a:t>
            </a:fld>
            <a:endParaRPr lang="en-US" dirty="0">
              <a:solidFill>
                <a:srgbClr val="464653"/>
              </a:solidFill>
            </a:endParaRPr>
          </a:p>
        </p:txBody>
      </p:sp>
      <p:sp>
        <p:nvSpPr>
          <p:cNvPr id="4" name="Content Placeholder 3"/>
          <p:cNvSpPr>
            <a:spLocks noGrp="1"/>
          </p:cNvSpPr>
          <p:nvPr>
            <p:ph sz="quarter" idx="1"/>
          </p:nvPr>
        </p:nvSpPr>
        <p:spPr>
          <a:xfrm>
            <a:off x="620617" y="1380490"/>
            <a:ext cx="10969942" cy="4937760"/>
          </a:xfrm>
        </p:spPr>
        <p:txBody>
          <a:bodyPr>
            <a:normAutofit/>
          </a:bodyPr>
          <a:lstStyle/>
          <a:p>
            <a:pPr marL="0" indent="0" algn="just">
              <a:buNone/>
            </a:pPr>
            <a:r>
              <a:rPr lang="en-US" sz="1600" b="1" dirty="0" smtClean="0">
                <a:cs typeface="Calibri"/>
              </a:rPr>
              <a:t>Mitral Stenosis:</a:t>
            </a:r>
          </a:p>
          <a:p>
            <a:pPr algn="just"/>
            <a:r>
              <a:rPr lang="en-US" sz="1600" dirty="0">
                <a:cs typeface="Calibri"/>
              </a:rPr>
              <a:t>Obstruction of flow from LA to LV </a:t>
            </a:r>
            <a:r>
              <a:rPr lang="en-US" sz="1600" dirty="0" smtClean="0">
                <a:cs typeface="Calibri"/>
              </a:rPr>
              <a:t>during diastole because </a:t>
            </a:r>
            <a:r>
              <a:rPr lang="en-US" sz="1600" dirty="0">
                <a:cs typeface="Calibri"/>
              </a:rPr>
              <a:t>of </a:t>
            </a:r>
            <a:r>
              <a:rPr lang="en-US" sz="1600" dirty="0" smtClean="0">
                <a:cs typeface="Calibri"/>
              </a:rPr>
              <a:t>a </a:t>
            </a:r>
            <a:r>
              <a:rPr lang="en-US" sz="1600" dirty="0">
                <a:cs typeface="Calibri"/>
              </a:rPr>
              <a:t>narrowed mitral </a:t>
            </a:r>
            <a:r>
              <a:rPr lang="en-US" sz="1600" dirty="0" smtClean="0">
                <a:cs typeface="Calibri"/>
              </a:rPr>
              <a:t>orifice (Valve </a:t>
            </a:r>
            <a:r>
              <a:rPr lang="en-US" sz="1600" dirty="0">
                <a:cs typeface="Calibri"/>
              </a:rPr>
              <a:t>becomes thickened &amp; calcified</a:t>
            </a:r>
            <a:r>
              <a:rPr lang="en-US" sz="1600" dirty="0" smtClean="0">
                <a:cs typeface="Calibri"/>
              </a:rPr>
              <a:t>).</a:t>
            </a:r>
          </a:p>
          <a:p>
            <a:pPr algn="just"/>
            <a:r>
              <a:rPr lang="en-US" sz="1600" b="1" dirty="0" smtClean="0">
                <a:cs typeface="Calibri"/>
              </a:rPr>
              <a:t>T</a:t>
            </a:r>
            <a:r>
              <a:rPr lang="en-US" sz="1600" dirty="0" smtClean="0">
                <a:cs typeface="Calibri"/>
              </a:rPr>
              <a:t>iming: diastolic (mid-diastolic or presystolic) murmur with (opening snap) after closure of aortic valve.</a:t>
            </a:r>
          </a:p>
          <a:p>
            <a:pPr algn="just"/>
            <a:r>
              <a:rPr lang="en-US" sz="1600" b="1" dirty="0" smtClean="0">
                <a:cs typeface="Calibri"/>
              </a:rPr>
              <a:t>L</a:t>
            </a:r>
            <a:r>
              <a:rPr lang="en-US" sz="1600" dirty="0" smtClean="0">
                <a:cs typeface="Calibri"/>
              </a:rPr>
              <a:t>ocation: best heard at apex.</a:t>
            </a:r>
          </a:p>
          <a:p>
            <a:pPr algn="just"/>
            <a:r>
              <a:rPr lang="en-US" sz="1600" b="1" dirty="0" smtClean="0">
                <a:cs typeface="Calibri"/>
              </a:rPr>
              <a:t>C</a:t>
            </a:r>
            <a:r>
              <a:rPr lang="en-US" sz="1600" dirty="0" smtClean="0">
                <a:cs typeface="Calibri"/>
              </a:rPr>
              <a:t>haracteristic: low pitched (heard with bell of stethoscope).</a:t>
            </a:r>
          </a:p>
          <a:p>
            <a:pPr algn="just"/>
            <a:r>
              <a:rPr lang="en-US" sz="1600" b="1" dirty="0" smtClean="0">
                <a:cs typeface="Calibri"/>
              </a:rPr>
              <a:t>A</a:t>
            </a:r>
            <a:r>
              <a:rPr lang="en-US" sz="1600" dirty="0" smtClean="0">
                <a:cs typeface="Calibri"/>
              </a:rPr>
              <a:t>ssociation: Rheumatic fever.</a:t>
            </a:r>
            <a:endParaRPr lang="en-US" sz="1600" b="1" dirty="0">
              <a:cs typeface="Calibri"/>
            </a:endParaRPr>
          </a:p>
          <a:p>
            <a:pPr algn="just"/>
            <a:endParaRPr lang="en-US" sz="1800" b="1" dirty="0">
              <a:cs typeface="Calibri"/>
            </a:endParaRPr>
          </a:p>
        </p:txBody>
      </p:sp>
      <p:sp>
        <p:nvSpPr>
          <p:cNvPr id="6" name="TextBox 5"/>
          <p:cNvSpPr txBox="1"/>
          <p:nvPr/>
        </p:nvSpPr>
        <p:spPr>
          <a:xfrm>
            <a:off x="609448" y="3559656"/>
            <a:ext cx="10969943" cy="2677656"/>
          </a:xfrm>
          <a:prstGeom prst="rect">
            <a:avLst/>
          </a:prstGeom>
          <a:noFill/>
          <a:ln w="19050">
            <a:solidFill>
              <a:srgbClr val="528693"/>
            </a:solidFill>
            <a:prstDash val="dash"/>
          </a:ln>
        </p:spPr>
        <p:txBody>
          <a:bodyPr wrap="square" rtlCol="0">
            <a:spAutoFit/>
          </a:bodyPr>
          <a:lstStyle/>
          <a:p>
            <a:pPr marL="171450" indent="-171450" algn="just">
              <a:buFont typeface="Arial" charset="0"/>
              <a:buChar char="•"/>
            </a:pPr>
            <a:r>
              <a:rPr lang="en-GB" altLang="en-US" sz="1200" spc="10" dirty="0" smtClean="0">
                <a:cs typeface="Calibri"/>
              </a:rPr>
              <a:t>Narrowing </a:t>
            </a:r>
            <a:r>
              <a:rPr lang="en-GB" altLang="en-US" sz="1200" spc="10" dirty="0">
                <a:cs typeface="Calibri"/>
              </a:rPr>
              <a:t>of the mitral valve orifice impairs emptying of the left atrium into the left ventricle during diastole.</a:t>
            </a:r>
          </a:p>
          <a:p>
            <a:pPr marL="171450" indent="-171450" algn="just">
              <a:buFont typeface="Arial" charset="0"/>
              <a:buChar char="•"/>
            </a:pPr>
            <a:endParaRPr lang="en-GB" altLang="en-US" sz="1200" spc="10" dirty="0">
              <a:cs typeface="Calibri"/>
            </a:endParaRPr>
          </a:p>
          <a:p>
            <a:pPr marL="171450" indent="-171450" algn="just">
              <a:buFont typeface="Arial" charset="0"/>
              <a:buChar char="•"/>
            </a:pPr>
            <a:r>
              <a:rPr lang="en-GB" altLang="en-US" sz="1200" spc="10" dirty="0">
                <a:cs typeface="Calibri"/>
              </a:rPr>
              <a:t> </a:t>
            </a:r>
            <a:r>
              <a:rPr lang="en-US" altLang="en-US" sz="1200" spc="10" dirty="0">
                <a:cs typeface="Calibri"/>
              </a:rPr>
              <a:t>Left a</a:t>
            </a:r>
            <a:r>
              <a:rPr lang="en-US" sz="1200" spc="10" dirty="0">
                <a:cs typeface="Calibri"/>
              </a:rPr>
              <a:t>trial pressure greatly exceeds left ventricular pressure when the stenotic valve is open. T</a:t>
            </a:r>
            <a:r>
              <a:rPr lang="en-GB" altLang="en-US" sz="1200" spc="10" dirty="0">
                <a:cs typeface="Calibri"/>
              </a:rPr>
              <a:t>his generates a pressure gradient between the left atrium and the left ventricle during filling.</a:t>
            </a:r>
          </a:p>
          <a:p>
            <a:pPr marL="171450" indent="-171450" algn="just">
              <a:buFont typeface="Arial" charset="0"/>
              <a:buChar char="•"/>
            </a:pPr>
            <a:endParaRPr lang="en-GB" altLang="en-US" sz="1200" spc="10" dirty="0">
              <a:cs typeface="Calibri"/>
            </a:endParaRPr>
          </a:p>
          <a:p>
            <a:pPr marL="171450" indent="-171450" algn="just">
              <a:buFont typeface="Arial" charset="0"/>
              <a:buChar char="•"/>
            </a:pPr>
            <a:r>
              <a:rPr lang="en-GB" altLang="en-US" sz="1200" spc="10" dirty="0">
                <a:cs typeface="Calibri"/>
              </a:rPr>
              <a:t> Thus, pressure and volume can be dramatically elevated in the left atrium. </a:t>
            </a:r>
          </a:p>
          <a:p>
            <a:pPr marL="171450" indent="-171450" algn="just">
              <a:buFont typeface="Arial" charset="0"/>
              <a:buChar char="•"/>
            </a:pPr>
            <a:endParaRPr lang="en-GB" altLang="en-US" sz="1200" spc="10" dirty="0">
              <a:cs typeface="Calibri"/>
            </a:endParaRPr>
          </a:p>
          <a:p>
            <a:pPr marL="171450" indent="-171450" algn="just">
              <a:buFont typeface="Arial" charset="0"/>
              <a:buChar char="•"/>
            </a:pPr>
            <a:r>
              <a:rPr lang="en-GB" altLang="en-US" sz="1200" spc="10" dirty="0">
                <a:cs typeface="Calibri"/>
              </a:rPr>
              <a:t> However, in most cases of MS,  LV pressure curve is normal, and similarly, the </a:t>
            </a:r>
            <a:r>
              <a:rPr lang="en-US" sz="1200" spc="10" dirty="0">
                <a:cs typeface="Calibri"/>
              </a:rPr>
              <a:t>aortic pressure curve is also normal</a:t>
            </a:r>
            <a:r>
              <a:rPr lang="en-US" sz="1200" spc="10" dirty="0" smtClean="0">
                <a:cs typeface="Calibri"/>
              </a:rPr>
              <a:t>.</a:t>
            </a:r>
          </a:p>
          <a:p>
            <a:pPr marL="171450" indent="-171450" algn="just">
              <a:buFont typeface="Arial" charset="0"/>
              <a:buChar char="•"/>
            </a:pPr>
            <a:endParaRPr lang="en-GB" altLang="en-US" sz="1200" spc="10" dirty="0">
              <a:cs typeface="Calibri"/>
            </a:endParaRPr>
          </a:p>
          <a:p>
            <a:pPr marL="171450" indent="-171450" algn="just">
              <a:buFont typeface="Arial" charset="0"/>
              <a:buChar char="•"/>
            </a:pPr>
            <a:r>
              <a:rPr lang="en-GB" altLang="en-US" sz="1200" spc="10" dirty="0">
                <a:cs typeface="Calibri"/>
              </a:rPr>
              <a:t> The murmur is </a:t>
            </a:r>
            <a:r>
              <a:rPr lang="en-US" sz="1200" spc="10" dirty="0">
                <a:cs typeface="Calibri"/>
              </a:rPr>
              <a:t>often heard with an opening snap (OS) This  gives the murmur a decreschendo-creschendo profile.</a:t>
            </a:r>
            <a:endParaRPr lang="en-GB" altLang="en-US" sz="1200" spc="10" dirty="0">
              <a:cs typeface="Calibri"/>
            </a:endParaRPr>
          </a:p>
          <a:p>
            <a:pPr marL="171450" indent="-171450" algn="just">
              <a:buFont typeface="Arial" charset="0"/>
              <a:buChar char="•"/>
            </a:pPr>
            <a:endParaRPr lang="en-GB" altLang="en-US" sz="1200" spc="10" dirty="0">
              <a:cs typeface="Calibri"/>
            </a:endParaRPr>
          </a:p>
          <a:p>
            <a:pPr marL="171450" indent="-171450" algn="just">
              <a:buFont typeface="Arial" charset="0"/>
              <a:buChar char="•"/>
            </a:pPr>
            <a:r>
              <a:rPr lang="en-GB" altLang="en-US" sz="1200" spc="10" dirty="0">
                <a:cs typeface="Calibri"/>
              </a:rPr>
              <a:t> It begins early after the OS. Its timing is thus mid-diastolic or pre-systolic.</a:t>
            </a:r>
          </a:p>
          <a:p>
            <a:pPr marL="171450" indent="-171450" algn="just">
              <a:buFont typeface="Arial" charset="0"/>
              <a:buChar char="•"/>
            </a:pPr>
            <a:endParaRPr lang="en-US" sz="1200" spc="10" dirty="0">
              <a:cs typeface="Calibri"/>
            </a:endParaRPr>
          </a:p>
          <a:p>
            <a:pPr marL="171450" indent="-171450" algn="just">
              <a:buFont typeface="Arial" charset="0"/>
              <a:buChar char="•"/>
            </a:pPr>
            <a:r>
              <a:rPr lang="en-US" sz="1200" spc="10" dirty="0">
                <a:cs typeface="Calibri"/>
              </a:rPr>
              <a:t> It is </a:t>
            </a:r>
            <a:r>
              <a:rPr lang="en-GB" altLang="en-US" sz="1200" spc="10" dirty="0">
                <a:cs typeface="Calibri"/>
              </a:rPr>
              <a:t>a low-frequency (</a:t>
            </a:r>
            <a:r>
              <a:rPr lang="en-US" sz="1200" spc="10" dirty="0">
                <a:cs typeface="Calibri"/>
              </a:rPr>
              <a:t>low pitched)</a:t>
            </a:r>
            <a:r>
              <a:rPr lang="en-GB" altLang="en-US" sz="1200" spc="10" dirty="0">
                <a:cs typeface="Calibri"/>
              </a:rPr>
              <a:t> blowing sound and thus </a:t>
            </a:r>
            <a:r>
              <a:rPr lang="en-US" sz="1200" spc="10" dirty="0">
                <a:cs typeface="Calibri"/>
              </a:rPr>
              <a:t>heard with the bell of the stethoscope. </a:t>
            </a:r>
          </a:p>
        </p:txBody>
      </p:sp>
      <p:sp>
        <p:nvSpPr>
          <p:cNvPr id="9" name="TextBox 8"/>
          <p:cNvSpPr txBox="1"/>
          <p:nvPr/>
        </p:nvSpPr>
        <p:spPr>
          <a:xfrm>
            <a:off x="9262764" y="3653654"/>
            <a:ext cx="2214501" cy="276999"/>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200" b="1" u="sng" dirty="0"/>
              <a:t>ONLY IN MALES’ SLIDES </a:t>
            </a:r>
          </a:p>
        </p:txBody>
      </p:sp>
    </p:spTree>
    <p:extLst>
      <p:ext uri="{BB962C8B-B14F-4D97-AF65-F5344CB8AC3E}">
        <p14:creationId xmlns:p14="http://schemas.microsoft.com/office/powerpoint/2010/main" val="1414558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Murmurs</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solidFill>
                  <a:srgbClr val="464653"/>
                </a:solidFill>
              </a:rPr>
              <a:pPr/>
              <a:t>22</a:t>
            </a:fld>
            <a:endParaRPr lang="en-US" dirty="0">
              <a:solidFill>
                <a:srgbClr val="464653"/>
              </a:solidFill>
            </a:endParaRPr>
          </a:p>
        </p:txBody>
      </p:sp>
      <p:sp>
        <p:nvSpPr>
          <p:cNvPr id="4" name="Content Placeholder 3"/>
          <p:cNvSpPr>
            <a:spLocks noGrp="1"/>
          </p:cNvSpPr>
          <p:nvPr>
            <p:ph sz="quarter" idx="1"/>
          </p:nvPr>
        </p:nvSpPr>
        <p:spPr>
          <a:xfrm>
            <a:off x="681448" y="1340123"/>
            <a:ext cx="10969943" cy="4937760"/>
          </a:xfrm>
        </p:spPr>
        <p:txBody>
          <a:bodyPr>
            <a:normAutofit fontScale="92500" lnSpcReduction="10000"/>
          </a:bodyPr>
          <a:lstStyle/>
          <a:p>
            <a:r>
              <a:rPr lang="en-US" sz="2200" dirty="0"/>
              <a:t>Begin in systole, </a:t>
            </a:r>
            <a:r>
              <a:rPr lang="en-US" sz="2200" dirty="0" smtClean="0"/>
              <a:t>peak </a:t>
            </a:r>
            <a:r>
              <a:rPr lang="en-US" sz="2200" dirty="0"/>
              <a:t>near S2 &amp; continue into all or </a:t>
            </a:r>
            <a:r>
              <a:rPr lang="en-US" sz="2200" dirty="0" smtClean="0"/>
              <a:t>part </a:t>
            </a:r>
            <a:r>
              <a:rPr lang="en-US" sz="2200" dirty="0"/>
              <a:t>of diastole</a:t>
            </a:r>
            <a:r>
              <a:rPr lang="en-US" sz="2200" dirty="0" smtClean="0"/>
              <a:t>.</a:t>
            </a:r>
          </a:p>
          <a:p>
            <a:pPr marL="12700">
              <a:lnSpc>
                <a:spcPct val="100000"/>
              </a:lnSpc>
            </a:pPr>
            <a:r>
              <a:rPr lang="en-US" sz="2200" spc="-15" dirty="0">
                <a:latin typeface="Calibri"/>
                <a:cs typeface="Calibri"/>
              </a:rPr>
              <a:t>Heard </a:t>
            </a:r>
            <a:r>
              <a:rPr lang="en-US" sz="2200" spc="15" dirty="0">
                <a:latin typeface="Calibri"/>
                <a:cs typeface="Calibri"/>
              </a:rPr>
              <a:t>with</a:t>
            </a:r>
            <a:r>
              <a:rPr lang="en-US" sz="2200" spc="15" dirty="0" smtClean="0">
                <a:latin typeface="Calibri"/>
                <a:cs typeface="Calibri"/>
              </a:rPr>
              <a:t>:</a:t>
            </a:r>
          </a:p>
          <a:p>
            <a:pPr marL="812800" indent="0">
              <a:lnSpc>
                <a:spcPct val="100000"/>
              </a:lnSpc>
              <a:spcBef>
                <a:spcPts val="1180"/>
              </a:spcBef>
              <a:buClr>
                <a:srgbClr val="C00000"/>
              </a:buClr>
              <a:buSzPct val="83333"/>
              <a:buNone/>
              <a:tabLst>
                <a:tab pos="1104265" algn="l"/>
                <a:tab pos="1104900" algn="l"/>
              </a:tabLst>
            </a:pPr>
            <a:r>
              <a:rPr lang="en-US" sz="2200" spc="-30" dirty="0">
                <a:latin typeface="Calibri"/>
                <a:cs typeface="Calibri"/>
              </a:rPr>
              <a:t>1. Patent </a:t>
            </a:r>
            <a:r>
              <a:rPr lang="en-US" sz="2200" spc="10" dirty="0">
                <a:latin typeface="Calibri"/>
                <a:cs typeface="Calibri"/>
              </a:rPr>
              <a:t>ductus </a:t>
            </a:r>
            <a:r>
              <a:rPr lang="en-US" sz="2200" spc="-10" dirty="0">
                <a:latin typeface="Calibri"/>
                <a:cs typeface="Calibri"/>
              </a:rPr>
              <a:t>arteriosus</a:t>
            </a:r>
            <a:r>
              <a:rPr lang="en-US" sz="2200" spc="-100" dirty="0">
                <a:latin typeface="Calibri"/>
                <a:cs typeface="Calibri"/>
              </a:rPr>
              <a:t> </a:t>
            </a:r>
            <a:r>
              <a:rPr lang="en-US" sz="2200" spc="-10" dirty="0">
                <a:latin typeface="Calibri"/>
                <a:cs typeface="Calibri"/>
              </a:rPr>
              <a:t>(PDA)</a:t>
            </a:r>
            <a:endParaRPr lang="en-US" sz="2200" dirty="0">
              <a:latin typeface="Calibri"/>
              <a:cs typeface="Calibri"/>
            </a:endParaRPr>
          </a:p>
          <a:p>
            <a:pPr marL="812800" indent="0">
              <a:lnSpc>
                <a:spcPct val="100000"/>
              </a:lnSpc>
              <a:spcBef>
                <a:spcPts val="620"/>
              </a:spcBef>
              <a:buClr>
                <a:srgbClr val="C00000"/>
              </a:buClr>
              <a:buSzPct val="83333"/>
              <a:buNone/>
              <a:tabLst>
                <a:tab pos="1104265" algn="l"/>
                <a:tab pos="1104900" algn="l"/>
              </a:tabLst>
            </a:pPr>
            <a:r>
              <a:rPr lang="en-US" sz="2200" spc="-5" dirty="0">
                <a:latin typeface="Calibri"/>
                <a:cs typeface="Calibri"/>
              </a:rPr>
              <a:t>2. Ventricular </a:t>
            </a:r>
            <a:r>
              <a:rPr lang="en-US" sz="2200" spc="-10" dirty="0">
                <a:latin typeface="Calibri"/>
                <a:cs typeface="Calibri"/>
              </a:rPr>
              <a:t>septal </a:t>
            </a:r>
            <a:r>
              <a:rPr lang="en-US" sz="2200" spc="-20" dirty="0">
                <a:latin typeface="Calibri"/>
                <a:cs typeface="Calibri"/>
              </a:rPr>
              <a:t>defect</a:t>
            </a:r>
            <a:r>
              <a:rPr lang="en-US" sz="2200" spc="-125" dirty="0">
                <a:latin typeface="Calibri"/>
                <a:cs typeface="Calibri"/>
              </a:rPr>
              <a:t> </a:t>
            </a:r>
            <a:r>
              <a:rPr lang="en-US" sz="2200" dirty="0">
                <a:latin typeface="Calibri"/>
                <a:cs typeface="Calibri"/>
              </a:rPr>
              <a:t>(VSD</a:t>
            </a:r>
            <a:r>
              <a:rPr lang="en-US" sz="2200" dirty="0" smtClean="0">
                <a:latin typeface="Calibri"/>
                <a:cs typeface="Calibri"/>
              </a:rPr>
              <a:t>)</a:t>
            </a:r>
            <a:endParaRPr lang="en-US" sz="2200" spc="15" dirty="0" smtClean="0">
              <a:latin typeface="Calibri"/>
              <a:cs typeface="Calibri"/>
            </a:endParaRPr>
          </a:p>
          <a:p>
            <a:pPr marL="12700">
              <a:lnSpc>
                <a:spcPct val="100000"/>
              </a:lnSpc>
            </a:pPr>
            <a:r>
              <a:rPr lang="en-US" sz="2200" spc="15" dirty="0" smtClean="0">
                <a:cs typeface="Calibri"/>
              </a:rPr>
              <a:t>Common murmurs and timing:</a:t>
            </a:r>
          </a:p>
          <a:p>
            <a:pPr marL="0" indent="0">
              <a:lnSpc>
                <a:spcPct val="100000"/>
              </a:lnSpc>
              <a:buNone/>
            </a:pPr>
            <a:r>
              <a:rPr lang="en-US" sz="2200" spc="15" dirty="0">
                <a:cs typeface="Calibri"/>
              </a:rPr>
              <a:t>	</a:t>
            </a:r>
            <a:r>
              <a:rPr lang="en-US" sz="2200" spc="15" dirty="0" smtClean="0">
                <a:cs typeface="Calibri"/>
              </a:rPr>
              <a:t>1.</a:t>
            </a:r>
            <a:r>
              <a:rPr lang="en-US" sz="2200" spc="10" dirty="0" smtClean="0"/>
              <a:t>Patent </a:t>
            </a:r>
            <a:r>
              <a:rPr lang="en-US" sz="2200" spc="5" dirty="0"/>
              <a:t>ductus</a:t>
            </a:r>
            <a:r>
              <a:rPr lang="en-US" sz="2200" spc="-330" dirty="0"/>
              <a:t> </a:t>
            </a:r>
            <a:r>
              <a:rPr lang="en-US" sz="2200" dirty="0"/>
              <a:t>arteriosus </a:t>
            </a:r>
            <a:r>
              <a:rPr lang="en-US" sz="2200" spc="5" dirty="0"/>
              <a:t>(PDA)</a:t>
            </a:r>
            <a:endParaRPr lang="en-US" sz="2200" dirty="0">
              <a:cs typeface="Calibri"/>
            </a:endParaRPr>
          </a:p>
          <a:p>
            <a:pPr marL="812800" indent="0">
              <a:lnSpc>
                <a:spcPct val="100000"/>
              </a:lnSpc>
              <a:spcBef>
                <a:spcPts val="620"/>
              </a:spcBef>
              <a:buClr>
                <a:srgbClr val="C00000"/>
              </a:buClr>
              <a:buSzPct val="83333"/>
              <a:buNone/>
              <a:tabLst>
                <a:tab pos="1104265" algn="l"/>
                <a:tab pos="1104900" algn="l"/>
              </a:tabLst>
            </a:pPr>
            <a:r>
              <a:rPr lang="en-US" sz="2200" dirty="0" smtClean="0">
                <a:latin typeface="Calibri"/>
                <a:cs typeface="Calibri"/>
              </a:rPr>
              <a:t>  2.Ventricular Septal defect (VSD)</a:t>
            </a:r>
            <a:endParaRPr lang="en-US" sz="2200" dirty="0">
              <a:latin typeface="Calibri"/>
              <a:cs typeface="Calibri"/>
            </a:endParaRPr>
          </a:p>
          <a:p>
            <a:pPr marL="0" indent="0">
              <a:buNone/>
            </a:pPr>
            <a:r>
              <a:rPr lang="en-US" b="1" dirty="0" smtClean="0"/>
              <a:t>Patent Ductus Arteriosus: </a:t>
            </a:r>
          </a:p>
          <a:p>
            <a:r>
              <a:rPr lang="en-US" sz="2200" dirty="0"/>
              <a:t>Failure of closure of the duct  between pulmonary artery &amp; </a:t>
            </a:r>
            <a:r>
              <a:rPr lang="en-US" sz="2200" dirty="0" smtClean="0"/>
              <a:t>aorta.</a:t>
            </a:r>
          </a:p>
          <a:p>
            <a:r>
              <a:rPr lang="en-US" sz="2200" b="1" dirty="0" smtClean="0"/>
              <a:t>T</a:t>
            </a:r>
            <a:r>
              <a:rPr lang="en-US" sz="2200" dirty="0" smtClean="0"/>
              <a:t>iming: continuous murmur.</a:t>
            </a:r>
          </a:p>
          <a:p>
            <a:r>
              <a:rPr lang="en-US" sz="2200" b="1" dirty="0" smtClean="0"/>
              <a:t>L</a:t>
            </a:r>
            <a:r>
              <a:rPr lang="en-US" sz="2200" dirty="0" smtClean="0"/>
              <a:t>ocation: best heard at upper left sternal border.</a:t>
            </a:r>
          </a:p>
          <a:p>
            <a:r>
              <a:rPr lang="en-US" sz="2200" b="1" dirty="0" smtClean="0"/>
              <a:t>C</a:t>
            </a:r>
            <a:r>
              <a:rPr lang="en-US" sz="2200" dirty="0" smtClean="0"/>
              <a:t>haracteristics: machine-like.</a:t>
            </a:r>
          </a:p>
          <a:p>
            <a:r>
              <a:rPr lang="en-US" sz="2200" b="1" dirty="0" smtClean="0"/>
              <a:t>A</a:t>
            </a:r>
            <a:r>
              <a:rPr lang="en-US" sz="2200" dirty="0" smtClean="0"/>
              <a:t>ssociation: left to right shunt, cyanosis.</a:t>
            </a:r>
            <a:endParaRPr lang="en-US" sz="22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7648" y="1889924"/>
            <a:ext cx="1728192" cy="2091258"/>
          </a:xfrm>
          <a:prstGeom prst="rect">
            <a:avLst/>
          </a:prstGeom>
        </p:spPr>
      </p:pic>
      <p:sp>
        <p:nvSpPr>
          <p:cNvPr id="6" name="TextBox 5"/>
          <p:cNvSpPr txBox="1"/>
          <p:nvPr/>
        </p:nvSpPr>
        <p:spPr>
          <a:xfrm>
            <a:off x="7878512" y="1388606"/>
            <a:ext cx="3790157" cy="276999"/>
          </a:xfrm>
          <a:prstGeom prst="rect">
            <a:avLst/>
          </a:prstGeom>
          <a:noFill/>
        </p:spPr>
        <p:txBody>
          <a:bodyPr wrap="square" rtlCol="0">
            <a:spAutoFit/>
          </a:bodyPr>
          <a:lstStyle/>
          <a:p>
            <a:pPr algn="r" rtl="1"/>
            <a:r>
              <a:rPr lang="ar-SA" sz="1200" dirty="0" smtClean="0">
                <a:solidFill>
                  <a:srgbClr val="528693"/>
                </a:solidFill>
              </a:rPr>
              <a:t>بالحالة ما</a:t>
            </a:r>
            <a:r>
              <a:rPr lang="en-US" sz="1200" dirty="0" smtClean="0">
                <a:solidFill>
                  <a:srgbClr val="528693"/>
                </a:solidFill>
              </a:rPr>
              <a:t> </a:t>
            </a:r>
            <a:r>
              <a:rPr lang="ar-SA" sz="1200" dirty="0" smtClean="0">
                <a:solidFill>
                  <a:srgbClr val="528693"/>
                </a:solidFill>
              </a:rPr>
              <a:t>راح </a:t>
            </a:r>
            <a:r>
              <a:rPr lang="ar-SA" sz="1200" dirty="0">
                <a:solidFill>
                  <a:srgbClr val="528693"/>
                </a:solidFill>
              </a:rPr>
              <a:t>أسمع LUB </a:t>
            </a:r>
            <a:r>
              <a:rPr lang="ar-SA" sz="1200" dirty="0" smtClean="0">
                <a:solidFill>
                  <a:srgbClr val="528693"/>
                </a:solidFill>
              </a:rPr>
              <a:t>ولا DUB </a:t>
            </a:r>
            <a:r>
              <a:rPr lang="ar-SA" sz="1200" dirty="0">
                <a:solidFill>
                  <a:srgbClr val="528693"/>
                </a:solidFill>
              </a:rPr>
              <a:t>كل اللي أسمعه murmur</a:t>
            </a:r>
            <a:endParaRPr lang="en-US" sz="1200" dirty="0">
              <a:solidFill>
                <a:srgbClr val="528693"/>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1471" y="1946020"/>
            <a:ext cx="3127920" cy="1665398"/>
          </a:xfrm>
          <a:prstGeom prst="rect">
            <a:avLst/>
          </a:prstGeom>
          <a:scene3d>
            <a:camera prst="orthographicFront"/>
            <a:lightRig rig="threePt" dir="t"/>
          </a:scene3d>
          <a:sp3d>
            <a:bevelT/>
            <a:bevelB/>
          </a:sp3d>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2454" y="3891833"/>
            <a:ext cx="2206937" cy="2351181"/>
          </a:xfrm>
          <a:prstGeom prst="rect">
            <a:avLst/>
          </a:prstGeom>
        </p:spPr>
      </p:pic>
    </p:spTree>
    <p:extLst>
      <p:ext uri="{BB962C8B-B14F-4D97-AF65-F5344CB8AC3E}">
        <p14:creationId xmlns:p14="http://schemas.microsoft.com/office/powerpoint/2010/main" val="4096866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02468" y="1503890"/>
            <a:ext cx="5175920" cy="2285150"/>
          </a:xfrm>
          <a:prstGeom prst="rect">
            <a:avLst/>
          </a:prstGeom>
          <a:solidFill>
            <a:schemeClr val="accent2">
              <a:alpha val="1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187475" y="1503890"/>
            <a:ext cx="5391915" cy="2285150"/>
          </a:xfrm>
          <a:prstGeom prst="rect">
            <a:avLst/>
          </a:prstGeom>
          <a:solidFill>
            <a:schemeClr val="accent2">
              <a:alpha val="1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187475" y="4058816"/>
            <a:ext cx="5391915" cy="1853101"/>
          </a:xfrm>
          <a:prstGeom prst="rect">
            <a:avLst/>
          </a:prstGeom>
          <a:solidFill>
            <a:schemeClr val="accent2">
              <a:alpha val="1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702469" y="4070261"/>
            <a:ext cx="5175919" cy="1841656"/>
          </a:xfrm>
          <a:prstGeom prst="rect">
            <a:avLst/>
          </a:prstGeom>
          <a:solidFill>
            <a:schemeClr val="accent2">
              <a:alpha val="1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P</a:t>
            </a:r>
            <a:r>
              <a:rPr lang="en-US" dirty="0" smtClean="0"/>
              <a:t>ressures </a:t>
            </a:r>
            <a:r>
              <a:rPr lang="en-US" dirty="0"/>
              <a:t>I</a:t>
            </a:r>
            <a:r>
              <a:rPr lang="en-US" dirty="0" smtClean="0"/>
              <a:t>n </a:t>
            </a:r>
            <a:r>
              <a:rPr lang="en-US" dirty="0"/>
              <a:t>V</a:t>
            </a:r>
            <a:r>
              <a:rPr lang="en-US" dirty="0" smtClean="0"/>
              <a:t>alvular Abnormalities  </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solidFill>
                  <a:srgbClr val="464653"/>
                </a:solidFill>
              </a:rPr>
              <a:pPr/>
              <a:t>23</a:t>
            </a:fld>
            <a:endParaRPr lang="en-US" dirty="0">
              <a:solidFill>
                <a:srgbClr val="464653"/>
              </a:solidFill>
            </a:endParaRPr>
          </a:p>
        </p:txBody>
      </p:sp>
      <p:sp>
        <p:nvSpPr>
          <p:cNvPr id="4" name="Content Placeholder 3"/>
          <p:cNvSpPr>
            <a:spLocks noGrp="1"/>
          </p:cNvSpPr>
          <p:nvPr>
            <p:ph sz="quarter" idx="1"/>
          </p:nvPr>
        </p:nvSpPr>
        <p:spPr>
          <a:xfrm>
            <a:off x="878443" y="1587433"/>
            <a:ext cx="4916521" cy="3433936"/>
          </a:xfrm>
        </p:spPr>
        <p:txBody>
          <a:bodyPr>
            <a:normAutofit/>
          </a:bodyPr>
          <a:lstStyle/>
          <a:p>
            <a:pPr marL="0" indent="0">
              <a:buNone/>
            </a:pPr>
            <a:r>
              <a:rPr lang="en-US" sz="2000" dirty="0" smtClean="0"/>
              <a:t>In AS: </a:t>
            </a:r>
          </a:p>
          <a:p>
            <a:r>
              <a:rPr lang="en-US" sz="2000" dirty="0" smtClean="0"/>
              <a:t>LV systolic pressure increases </a:t>
            </a:r>
          </a:p>
          <a:p>
            <a:r>
              <a:rPr lang="en-US" sz="2000" dirty="0" smtClean="0"/>
              <a:t>Aortic systolic pressure decreases ( less SV) </a:t>
            </a:r>
          </a:p>
          <a:p>
            <a:r>
              <a:rPr lang="en-US" sz="2000" dirty="0" smtClean="0"/>
              <a:t>There’s a pressure gradient between LV and aorta which isn’t normal during systole </a:t>
            </a:r>
            <a:endParaRPr lang="en-US" sz="2000" dirty="0"/>
          </a:p>
        </p:txBody>
      </p:sp>
      <p:sp>
        <p:nvSpPr>
          <p:cNvPr id="5" name="TextBox 4"/>
          <p:cNvSpPr txBox="1"/>
          <p:nvPr/>
        </p:nvSpPr>
        <p:spPr>
          <a:xfrm>
            <a:off x="6481597" y="1588468"/>
            <a:ext cx="5010119" cy="707886"/>
          </a:xfrm>
          <a:prstGeom prst="rect">
            <a:avLst/>
          </a:prstGeom>
          <a:noFill/>
        </p:spPr>
        <p:txBody>
          <a:bodyPr wrap="square" rtlCol="0">
            <a:spAutoFit/>
          </a:bodyPr>
          <a:lstStyle/>
          <a:p>
            <a:endParaRPr lang="en-US" dirty="0"/>
          </a:p>
          <a:p>
            <a:endParaRPr lang="en-US" dirty="0"/>
          </a:p>
        </p:txBody>
      </p:sp>
      <p:sp>
        <p:nvSpPr>
          <p:cNvPr id="12" name="TextBox 11"/>
          <p:cNvSpPr txBox="1"/>
          <p:nvPr/>
        </p:nvSpPr>
        <p:spPr>
          <a:xfrm>
            <a:off x="9966631" y="-20638"/>
            <a:ext cx="2214501" cy="276999"/>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200" b="1" u="sng" dirty="0"/>
              <a:t>ONLY IN MALES’ SLIDES </a:t>
            </a:r>
          </a:p>
        </p:txBody>
      </p:sp>
      <p:sp>
        <p:nvSpPr>
          <p:cNvPr id="13" name="Content Placeholder 3"/>
          <p:cNvSpPr txBox="1">
            <a:spLocks/>
          </p:cNvSpPr>
          <p:nvPr/>
        </p:nvSpPr>
        <p:spPr>
          <a:xfrm>
            <a:off x="6325033" y="1587433"/>
            <a:ext cx="4916521" cy="3433936"/>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defTabSz="914400">
              <a:buFont typeface="Wingdings 3"/>
              <a:buNone/>
            </a:pPr>
            <a:r>
              <a:rPr lang="en-US" sz="2000" dirty="0" smtClean="0"/>
              <a:t>In </a:t>
            </a:r>
            <a:r>
              <a:rPr lang="en-US" sz="2000" dirty="0"/>
              <a:t>AR: </a:t>
            </a:r>
          </a:p>
          <a:p>
            <a:r>
              <a:rPr lang="en-US" sz="2000" dirty="0"/>
              <a:t>LV diastolic and systolic pressure </a:t>
            </a:r>
            <a:r>
              <a:rPr lang="en-US" sz="2000" dirty="0" smtClean="0"/>
              <a:t>increases. </a:t>
            </a:r>
            <a:endParaRPr lang="en-US" sz="2000" dirty="0"/>
          </a:p>
          <a:p>
            <a:r>
              <a:rPr lang="en-US" sz="2000" dirty="0"/>
              <a:t>Aortic diastolic pressure decreases (blood is flowing into LV</a:t>
            </a:r>
            <a:r>
              <a:rPr lang="en-US" sz="2000" dirty="0" smtClean="0"/>
              <a:t>).</a:t>
            </a:r>
            <a:endParaRPr lang="en-US" sz="2000" dirty="0"/>
          </a:p>
          <a:p>
            <a:r>
              <a:rPr lang="en-US" sz="2000" dirty="0"/>
              <a:t>Aortic systolic pressure increases (increased SV</a:t>
            </a:r>
            <a:r>
              <a:rPr lang="en-US" sz="2000" dirty="0" smtClean="0"/>
              <a:t>).</a:t>
            </a:r>
            <a:endParaRPr lang="en-US" sz="2000" dirty="0"/>
          </a:p>
          <a:p>
            <a:pPr defTabSz="914400"/>
            <a:endParaRPr lang="en-US" sz="2000" dirty="0" smtClean="0"/>
          </a:p>
        </p:txBody>
      </p:sp>
      <p:sp>
        <p:nvSpPr>
          <p:cNvPr id="15" name="Content Placeholder 3"/>
          <p:cNvSpPr txBox="1">
            <a:spLocks/>
          </p:cNvSpPr>
          <p:nvPr/>
        </p:nvSpPr>
        <p:spPr>
          <a:xfrm>
            <a:off x="6325033" y="4194949"/>
            <a:ext cx="5254357" cy="3433936"/>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None/>
            </a:pPr>
            <a:r>
              <a:rPr lang="en-US" sz="2000" dirty="0" smtClean="0"/>
              <a:t>In MS: </a:t>
            </a:r>
          </a:p>
          <a:p>
            <a:r>
              <a:rPr lang="en-US" sz="2000" dirty="0" smtClean="0"/>
              <a:t>LA pressure increases.</a:t>
            </a:r>
          </a:p>
          <a:p>
            <a:r>
              <a:rPr lang="en-US" sz="2000" dirty="0" smtClean="0"/>
              <a:t>LV pressure and aortic pressure are normal. </a:t>
            </a:r>
            <a:endParaRPr lang="en-US" sz="2000" dirty="0"/>
          </a:p>
        </p:txBody>
      </p:sp>
      <p:sp>
        <p:nvSpPr>
          <p:cNvPr id="16" name="Content Placeholder 3"/>
          <p:cNvSpPr txBox="1">
            <a:spLocks/>
          </p:cNvSpPr>
          <p:nvPr/>
        </p:nvSpPr>
        <p:spPr>
          <a:xfrm>
            <a:off x="878443" y="4194949"/>
            <a:ext cx="5254357" cy="3433936"/>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None/>
            </a:pPr>
            <a:r>
              <a:rPr lang="en-US" sz="2000" smtClean="0"/>
              <a:t>In </a:t>
            </a:r>
            <a:r>
              <a:rPr lang="en-US" sz="2000" dirty="0"/>
              <a:t>MR </a:t>
            </a:r>
          </a:p>
          <a:p>
            <a:r>
              <a:rPr lang="en-US" sz="2000" dirty="0"/>
              <a:t>Systole </a:t>
            </a:r>
            <a:r>
              <a:rPr lang="en-US" sz="2000" dirty="0">
                <a:sym typeface="Wingdings"/>
              </a:rPr>
              <a:t> L</a:t>
            </a:r>
            <a:r>
              <a:rPr lang="en-US" sz="2000" dirty="0"/>
              <a:t>A pressure increased. </a:t>
            </a:r>
          </a:p>
          <a:p>
            <a:r>
              <a:rPr lang="en-US" sz="2000" dirty="0"/>
              <a:t>Diastole</a:t>
            </a:r>
            <a:r>
              <a:rPr lang="en-US" sz="2000" dirty="0">
                <a:sym typeface="Wingdings"/>
              </a:rPr>
              <a:t> LV pressure increased</a:t>
            </a:r>
          </a:p>
          <a:p>
            <a:r>
              <a:rPr lang="en-US" sz="2000" dirty="0">
                <a:sym typeface="Wingdings"/>
              </a:rPr>
              <a:t>(no pressure gradient). </a:t>
            </a:r>
            <a:endParaRPr lang="en-US" sz="2000" dirty="0"/>
          </a:p>
        </p:txBody>
      </p:sp>
    </p:spTree>
    <p:extLst>
      <p:ext uri="{BB962C8B-B14F-4D97-AF65-F5344CB8AC3E}">
        <p14:creationId xmlns:p14="http://schemas.microsoft.com/office/powerpoint/2010/main" val="6538490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solidFill>
                  <a:srgbClr val="464653"/>
                </a:solidFill>
              </a:rPr>
              <a:pPr/>
              <a:t>24</a:t>
            </a:fld>
            <a:endParaRPr lang="en-US" dirty="0">
              <a:solidFill>
                <a:srgbClr val="464653"/>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418719238"/>
              </p:ext>
            </p:extLst>
          </p:nvPr>
        </p:nvGraphicFramePr>
        <p:xfrm>
          <a:off x="0" y="0"/>
          <a:ext cx="12192000" cy="7031275"/>
        </p:xfrm>
        <a:graphic>
          <a:graphicData uri="http://schemas.openxmlformats.org/drawingml/2006/table">
            <a:tbl>
              <a:tblPr firstRow="1" bandRow="1">
                <a:tableStyleId>{5C22544A-7EE6-4342-B048-85BDC9FD1C3A}</a:tableStyleId>
              </a:tblPr>
              <a:tblGrid>
                <a:gridCol w="2032000"/>
                <a:gridCol w="2032000"/>
                <a:gridCol w="2032000"/>
                <a:gridCol w="2032000"/>
                <a:gridCol w="2032000"/>
                <a:gridCol w="2032000"/>
              </a:tblGrid>
              <a:tr h="277521">
                <a:tc gridSpan="6">
                  <a:txBody>
                    <a:bodyPr/>
                    <a:lstStyle/>
                    <a:p>
                      <a:pPr marL="0" algn="ctr" defTabSz="914400" rtl="1" eaLnBrk="1" latinLnBrk="0" hangingPunct="1"/>
                      <a:r>
                        <a:rPr lang="en-US" sz="1200" dirty="0" smtClean="0"/>
                        <a:t>Heart Murmurs</a:t>
                      </a:r>
                      <a:endParaRPr lang="en-US" sz="1200" dirty="0"/>
                    </a:p>
                  </a:txBody>
                  <a:tcPr anchor="ct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pPr marL="0" algn="ctr" defTabSz="914400" rtl="1" eaLnBrk="1" latinLnBrk="0" hangingPunct="1"/>
                      <a:endParaRPr lang="en-US" dirty="0"/>
                    </a:p>
                  </a:txBody>
                  <a:tcPr anchor="ctr"/>
                </a:tc>
              </a:tr>
              <a:tr h="277521">
                <a:tc rowSpan="4">
                  <a:txBody>
                    <a:bodyPr/>
                    <a:lstStyle/>
                    <a:p>
                      <a:pPr algn="ctr"/>
                      <a:r>
                        <a:rPr lang="en-US" sz="1200" dirty="0" smtClean="0"/>
                        <a:t>Systolic murmur</a:t>
                      </a:r>
                      <a:endParaRPr lang="en-US" sz="1200" dirty="0"/>
                    </a:p>
                  </a:txBody>
                  <a:tcPr anchor="ctr"/>
                </a:tc>
                <a:tc>
                  <a:txBody>
                    <a:bodyPr/>
                    <a:lstStyle/>
                    <a:p>
                      <a:pPr algn="ctr"/>
                      <a:r>
                        <a:rPr lang="en-US" sz="1200" dirty="0" smtClean="0"/>
                        <a:t>Early</a:t>
                      </a:r>
                      <a:r>
                        <a:rPr lang="en-US" sz="1200" baseline="0" dirty="0" smtClean="0"/>
                        <a:t> </a:t>
                      </a:r>
                      <a:endParaRPr lang="en-US" sz="1200" dirty="0"/>
                    </a:p>
                  </a:txBody>
                  <a:tcPr anchor="ctr"/>
                </a:tc>
                <a:tc gridSpan="4">
                  <a:txBody>
                    <a:bodyPr/>
                    <a:lstStyle/>
                    <a:p>
                      <a:pPr algn="ctr"/>
                      <a:r>
                        <a:rPr lang="en-US" sz="1200" dirty="0" smtClean="0"/>
                        <a:t>-</a:t>
                      </a:r>
                      <a:endParaRPr lang="en-US" sz="120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r>
              <a:tr h="832564">
                <a:tc vMerge="1">
                  <a:txBody>
                    <a:bodyPr/>
                    <a:lstStyle/>
                    <a:p>
                      <a:pPr algn="ctr"/>
                      <a:endParaRPr lang="en-US" dirty="0"/>
                    </a:p>
                  </a:txBody>
                  <a:tcPr anchor="ctr"/>
                </a:tc>
                <a:tc>
                  <a:txBody>
                    <a:bodyPr/>
                    <a:lstStyle/>
                    <a:p>
                      <a:pPr algn="ctr"/>
                      <a:r>
                        <a:rPr lang="en-US" sz="1200" dirty="0" smtClean="0"/>
                        <a:t>Mid (Ejection)</a:t>
                      </a:r>
                      <a:endParaRPr lang="en-US" sz="12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Aortic</a:t>
                      </a:r>
                      <a:r>
                        <a:rPr lang="en-US" sz="1200" b="1" baseline="0" dirty="0" smtClean="0"/>
                        <a:t> stenosis: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Narrowing of aortic outflow tract causing  obstruction of flow from left ventricle into ascending aorta</a:t>
                      </a:r>
                    </a:p>
                  </a:txBody>
                  <a:tcPr/>
                </a:tc>
                <a:tc>
                  <a:txBody>
                    <a:bodyPr/>
                    <a:lstStyle/>
                    <a:p>
                      <a:endParaRPr lang="en-US" sz="1200" kern="1200" dirty="0" smtClean="0">
                        <a:solidFill>
                          <a:schemeClr val="dk1"/>
                        </a:solidFill>
                        <a:effectLst/>
                        <a:latin typeface="+mn-lt"/>
                        <a:ea typeface="+mn-ea"/>
                        <a:cs typeface="+mn-cs"/>
                      </a:endParaRPr>
                    </a:p>
                    <a:p>
                      <a:r>
                        <a:rPr lang="en-US" sz="1200" kern="1200" dirty="0" smtClean="0">
                          <a:solidFill>
                            <a:schemeClr val="dk1"/>
                          </a:solidFill>
                          <a:effectLst/>
                          <a:latin typeface="+mn-lt"/>
                          <a:ea typeface="+mn-ea"/>
                          <a:cs typeface="+mn-cs"/>
                        </a:rPr>
                        <a:t>Best heard at aortic area, radiates along </a:t>
                      </a:r>
                      <a:endParaRPr lang="en-US" sz="1200" dirty="0" smtClean="0">
                        <a:effectLst/>
                      </a:endParaRPr>
                    </a:p>
                    <a:p>
                      <a:r>
                        <a:rPr lang="en-US" sz="1200" kern="1200" dirty="0" smtClean="0">
                          <a:solidFill>
                            <a:schemeClr val="dk1"/>
                          </a:solidFill>
                          <a:effectLst/>
                          <a:latin typeface="+mn-lt"/>
                          <a:ea typeface="+mn-ea"/>
                          <a:cs typeface="+mn-cs"/>
                        </a:rPr>
                        <a:t>Carotid arteries</a:t>
                      </a:r>
                      <a:endParaRPr lang="en-US" sz="1200" dirty="0" smtClean="0">
                        <a:effectLs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n-lt"/>
                          <a:ea typeface="+mn-ea"/>
                          <a:cs typeface="+mn-cs"/>
                        </a:rPr>
                        <a:t>Harsh ,loud, may have</a:t>
                      </a:r>
                      <a:r>
                        <a:rPr lang="en-US" sz="1200" kern="1200" baseline="0" dirty="0" smtClean="0">
                          <a:solidFill>
                            <a:schemeClr val="dk1"/>
                          </a:solidFill>
                          <a:effectLst/>
                          <a:latin typeface="+mn-lt"/>
                          <a:ea typeface="+mn-ea"/>
                          <a:cs typeface="+mn-cs"/>
                        </a:rPr>
                        <a:t> </a:t>
                      </a:r>
                      <a:r>
                        <a:rPr lang="en-US" sz="1200" kern="1200" dirty="0" smtClean="0">
                          <a:solidFill>
                            <a:schemeClr val="dk1"/>
                          </a:solidFill>
                          <a:effectLst/>
                          <a:latin typeface="+mn-lt"/>
                          <a:ea typeface="+mn-ea"/>
                          <a:cs typeface="+mn-cs"/>
                        </a:rPr>
                        <a:t>associated thrill, “ejection click.” </a:t>
                      </a:r>
                      <a:endParaRPr lang="en-US" sz="1200" dirty="0" smtClean="0">
                        <a:effectLs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n-lt"/>
                          <a:ea typeface="+mn-ea"/>
                          <a:cs typeface="+mn-cs"/>
                        </a:rPr>
                        <a:t>Older age, bicuspid aortic valve, rheumatic fever. </a:t>
                      </a:r>
                      <a:endParaRPr lang="en-US" sz="1200" dirty="0" smtClean="0">
                        <a:effectLst/>
                      </a:endParaRPr>
                    </a:p>
                  </a:txBody>
                  <a:tcPr/>
                </a:tc>
              </a:tr>
              <a:tr h="1017579">
                <a:tc vMerge="1">
                  <a:txBody>
                    <a:bodyPr/>
                    <a:lstStyle/>
                    <a:p>
                      <a:endParaRPr lang="en-US" dirty="0"/>
                    </a:p>
                  </a:txBody>
                  <a:tcPr/>
                </a:tc>
                <a:tc>
                  <a:txBody>
                    <a:bodyPr/>
                    <a:lstStyle/>
                    <a:p>
                      <a:pPr algn="ctr"/>
                      <a:r>
                        <a:rPr lang="en-US" sz="1200" dirty="0" smtClean="0"/>
                        <a:t>Late</a:t>
                      </a:r>
                      <a:r>
                        <a:rPr lang="en-US" sz="1200" baseline="0" dirty="0" smtClean="0"/>
                        <a:t> </a:t>
                      </a:r>
                      <a:endParaRPr lang="en-US" sz="12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Mitral Prolapse: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Bulging of one or both mitral valve leaflets in left atrium during left ventricular systole (it’s mid-late systole)</a:t>
                      </a:r>
                    </a:p>
                  </a:txBody>
                  <a:tcPr/>
                </a:tc>
                <a:tc>
                  <a:txBody>
                    <a:bodyPr/>
                    <a:lstStyle/>
                    <a:p>
                      <a:r>
                        <a:rPr lang="en-US" sz="1200" dirty="0" smtClean="0"/>
                        <a:t>Best heard at the apex region</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Mid systolic click </a:t>
                      </a:r>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5% normal population, asymptomatic, sudden death</a:t>
                      </a:r>
                      <a:endParaRPr lang="en-US" sz="1200" b="1" dirty="0" smtClean="0"/>
                    </a:p>
                  </a:txBody>
                  <a:tcPr/>
                </a:tc>
              </a:tr>
              <a:tr h="1202593">
                <a:tc vMerge="1">
                  <a:txBody>
                    <a:bodyPr/>
                    <a:lstStyle/>
                    <a:p>
                      <a:endParaRPr lang="en-US" dirty="0"/>
                    </a:p>
                  </a:txBody>
                  <a:tcPr/>
                </a:tc>
                <a:tc>
                  <a:txBody>
                    <a:bodyPr/>
                    <a:lstStyle/>
                    <a:p>
                      <a:pPr algn="ctr"/>
                      <a:r>
                        <a:rPr lang="en-US" sz="1200" dirty="0" err="1" smtClean="0"/>
                        <a:t>Holo</a:t>
                      </a:r>
                      <a:r>
                        <a:rPr lang="en-US" sz="1200" dirty="0" smtClean="0"/>
                        <a:t> (Pan)</a:t>
                      </a:r>
                      <a:endParaRPr lang="en-US" sz="12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Mitral Regurgitation: </a:t>
                      </a:r>
                      <a:r>
                        <a:rPr lang="en-US" sz="1200" dirty="0" smtClean="0"/>
                        <a:t>Retrograde flow from left ventricle to left atrium through an incompetent mitral valve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Best heard at apex radiates to left axilla </a:t>
                      </a:r>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Soft, high pitched, blowing </a:t>
                      </a:r>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Mitral valve prolapse, mitral valve </a:t>
                      </a:r>
                      <a:r>
                        <a:rPr lang="en-US" sz="1200" dirty="0" err="1" smtClean="0"/>
                        <a:t>myxomatous</a:t>
                      </a:r>
                      <a:r>
                        <a:rPr lang="en-US" sz="1200" dirty="0" smtClean="0"/>
                        <a:t> degeneration, myocardial infarction, rheumatic heart disease, cardiomyopathy, endocarditis. </a:t>
                      </a:r>
                      <a:endParaRPr lang="en-US" sz="1200" b="1" dirty="0" smtClean="0"/>
                    </a:p>
                  </a:txBody>
                  <a:tcPr/>
                </a:tc>
              </a:tr>
              <a:tr h="867255">
                <a:tc rowSpan="3">
                  <a:txBody>
                    <a:bodyPr/>
                    <a:lstStyle/>
                    <a:p>
                      <a:pPr algn="ctr"/>
                      <a:r>
                        <a:rPr lang="en-US" sz="1200" dirty="0" smtClean="0"/>
                        <a:t>Diastolic murmur</a:t>
                      </a:r>
                      <a:endParaRPr lang="en-US" sz="1200" dirty="0"/>
                    </a:p>
                  </a:txBody>
                  <a:tcPr anchor="ctr"/>
                </a:tc>
                <a:tc>
                  <a:txBody>
                    <a:bodyPr/>
                    <a:lstStyle/>
                    <a:p>
                      <a:pPr algn="ctr"/>
                      <a:r>
                        <a:rPr lang="en-US" sz="1200" dirty="0" smtClean="0"/>
                        <a:t>Early </a:t>
                      </a:r>
                      <a:endParaRPr lang="en-US" sz="12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Aortic Regurgitation: </a:t>
                      </a:r>
                      <a:r>
                        <a:rPr lang="en-US" sz="1200" spc="-15" dirty="0" smtClean="0"/>
                        <a:t>Retrograde </a:t>
                      </a:r>
                      <a:r>
                        <a:rPr lang="en-US" sz="1200" spc="-20" dirty="0" smtClean="0"/>
                        <a:t>flow </a:t>
                      </a:r>
                      <a:r>
                        <a:rPr lang="en-US" sz="1200" spc="-15" dirty="0" smtClean="0"/>
                        <a:t>from </a:t>
                      </a:r>
                      <a:r>
                        <a:rPr lang="en-US" sz="1200" spc="-5" dirty="0" smtClean="0"/>
                        <a:t>aorta </a:t>
                      </a:r>
                      <a:r>
                        <a:rPr lang="en-US" sz="1200" spc="-10" dirty="0" smtClean="0"/>
                        <a:t>into </a:t>
                      </a:r>
                      <a:r>
                        <a:rPr lang="en-US" sz="1200" spc="-100" dirty="0" smtClean="0"/>
                        <a:t>LV  </a:t>
                      </a:r>
                      <a:r>
                        <a:rPr lang="en-US" sz="1200" spc="-10" dirty="0" smtClean="0"/>
                        <a:t>through incompetent aortic</a:t>
                      </a:r>
                      <a:r>
                        <a:rPr lang="en-US" sz="1200" spc="35" dirty="0" smtClean="0"/>
                        <a:t> </a:t>
                      </a:r>
                      <a:r>
                        <a:rPr lang="en-US" sz="1200" spc="-10" dirty="0" smtClean="0"/>
                        <a:t>cusps</a:t>
                      </a:r>
                    </a:p>
                  </a:txBody>
                  <a:tcPr/>
                </a:tc>
                <a:tc>
                  <a:txBody>
                    <a:bodyPr/>
                    <a:lstStyle/>
                    <a:p>
                      <a:r>
                        <a:rPr lang="en-US" sz="1200" dirty="0" smtClean="0"/>
                        <a:t>Best heard at 2</a:t>
                      </a:r>
                      <a:r>
                        <a:rPr lang="en-US" sz="1200" baseline="30000" dirty="0" smtClean="0"/>
                        <a:t>nd</a:t>
                      </a:r>
                      <a:r>
                        <a:rPr lang="en-US" sz="1200" dirty="0" smtClean="0"/>
                        <a:t> – 4</a:t>
                      </a:r>
                      <a:r>
                        <a:rPr lang="en-US" sz="1200" baseline="30000" dirty="0" smtClean="0"/>
                        <a:t>th</a:t>
                      </a:r>
                      <a:r>
                        <a:rPr lang="en-US" sz="1200" dirty="0" smtClean="0"/>
                        <a:t> left intercostal spaces</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High pitched, blowing, decrescendo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pc="-5" dirty="0" smtClean="0">
                          <a:latin typeface="+mn-lt"/>
                          <a:cs typeface="Calibri"/>
                        </a:rPr>
                        <a:t>Aortic</a:t>
                      </a:r>
                      <a:r>
                        <a:rPr lang="en-US" sz="1200" spc="-75" dirty="0" smtClean="0">
                          <a:latin typeface="+mn-lt"/>
                          <a:cs typeface="Calibri"/>
                        </a:rPr>
                        <a:t> </a:t>
                      </a:r>
                      <a:r>
                        <a:rPr lang="en-US" sz="1200" spc="5" dirty="0" smtClean="0">
                          <a:latin typeface="+mn-lt"/>
                          <a:cs typeface="Calibri"/>
                        </a:rPr>
                        <a:t>root</a:t>
                      </a:r>
                      <a:r>
                        <a:rPr lang="en-US" sz="1200" spc="-65" dirty="0" smtClean="0">
                          <a:latin typeface="+mn-lt"/>
                          <a:cs typeface="Calibri"/>
                        </a:rPr>
                        <a:t> </a:t>
                      </a:r>
                      <a:r>
                        <a:rPr lang="en-US" sz="1200" spc="5" dirty="0" smtClean="0">
                          <a:latin typeface="+mn-lt"/>
                          <a:cs typeface="Calibri"/>
                        </a:rPr>
                        <a:t>degeneration,</a:t>
                      </a:r>
                      <a:r>
                        <a:rPr lang="en-US" sz="1200" spc="-155" dirty="0" smtClean="0">
                          <a:latin typeface="+mn-lt"/>
                          <a:cs typeface="Calibri"/>
                        </a:rPr>
                        <a:t> </a:t>
                      </a:r>
                      <a:r>
                        <a:rPr lang="en-US" sz="1200" dirty="0" smtClean="0">
                          <a:latin typeface="+mn-lt"/>
                          <a:cs typeface="Calibri"/>
                        </a:rPr>
                        <a:t>rheumatic</a:t>
                      </a:r>
                      <a:r>
                        <a:rPr lang="en-US" sz="1200" spc="-75" dirty="0" smtClean="0">
                          <a:latin typeface="+mn-lt"/>
                          <a:cs typeface="Calibri"/>
                        </a:rPr>
                        <a:t> </a:t>
                      </a:r>
                      <a:r>
                        <a:rPr lang="en-US" sz="1200" spc="-10" dirty="0" smtClean="0">
                          <a:latin typeface="+mn-lt"/>
                          <a:cs typeface="Calibri"/>
                        </a:rPr>
                        <a:t>heart</a:t>
                      </a:r>
                      <a:r>
                        <a:rPr lang="en-US" sz="1200" spc="35" dirty="0" smtClean="0">
                          <a:latin typeface="+mn-lt"/>
                          <a:cs typeface="Calibri"/>
                        </a:rPr>
                        <a:t> </a:t>
                      </a:r>
                      <a:r>
                        <a:rPr lang="en-US" sz="1200" spc="-5" dirty="0" smtClean="0">
                          <a:latin typeface="+mn-lt"/>
                          <a:cs typeface="Calibri"/>
                        </a:rPr>
                        <a:t>disease,</a:t>
                      </a:r>
                      <a:r>
                        <a:rPr lang="en-US" sz="1200" spc="-60" dirty="0" smtClean="0">
                          <a:latin typeface="+mn-lt"/>
                          <a:cs typeface="Calibri"/>
                        </a:rPr>
                        <a:t> </a:t>
                      </a:r>
                      <a:r>
                        <a:rPr lang="en-US" sz="1200" spc="10" dirty="0" smtClean="0">
                          <a:latin typeface="+mn-lt"/>
                          <a:cs typeface="Calibri"/>
                        </a:rPr>
                        <a:t>VSD  </a:t>
                      </a:r>
                      <a:r>
                        <a:rPr lang="en-US" sz="1200" spc="-10" dirty="0" smtClean="0">
                          <a:latin typeface="+mn-lt"/>
                          <a:cs typeface="Calibri"/>
                        </a:rPr>
                        <a:t>w/aortic </a:t>
                      </a:r>
                      <a:r>
                        <a:rPr lang="en-US" sz="1200" spc="5" dirty="0" smtClean="0">
                          <a:latin typeface="+mn-lt"/>
                          <a:cs typeface="Calibri"/>
                        </a:rPr>
                        <a:t>valve </a:t>
                      </a:r>
                      <a:r>
                        <a:rPr lang="en-US" sz="1200" dirty="0" smtClean="0">
                          <a:latin typeface="+mn-lt"/>
                          <a:cs typeface="Calibri"/>
                        </a:rPr>
                        <a:t>prolapse</a:t>
                      </a:r>
                      <a:r>
                        <a:rPr lang="en-US" sz="1200" spc="-285" dirty="0" smtClean="0">
                          <a:latin typeface="+mn-lt"/>
                          <a:cs typeface="Calibri"/>
                        </a:rPr>
                        <a:t> </a:t>
                      </a:r>
                      <a:r>
                        <a:rPr lang="en-US" sz="1200" dirty="0" smtClean="0">
                          <a:latin typeface="+mn-lt"/>
                          <a:cs typeface="Calibri"/>
                        </a:rPr>
                        <a:t>(kids.)</a:t>
                      </a:r>
                    </a:p>
                  </a:txBody>
                  <a:tcPr/>
                </a:tc>
              </a:tr>
              <a:tr h="1233429">
                <a:tc vMerge="1">
                  <a:txBody>
                    <a:bodyPr/>
                    <a:lstStyle/>
                    <a:p>
                      <a:endParaRPr lang="en-US" sz="1200" dirty="0"/>
                    </a:p>
                  </a:txBody>
                  <a:tcPr/>
                </a:tc>
                <a:tc>
                  <a:txBody>
                    <a:bodyPr/>
                    <a:lstStyle/>
                    <a:p>
                      <a:pPr algn="ctr"/>
                      <a:r>
                        <a:rPr lang="en-US" sz="1200" dirty="0" smtClean="0"/>
                        <a:t>Mid </a:t>
                      </a:r>
                      <a:endParaRPr lang="en-US" sz="1200" dirty="0"/>
                    </a:p>
                  </a:txBody>
                  <a:tcPr anchor="ctr"/>
                </a:tc>
                <a:tc>
                  <a:txBody>
                    <a:bodyPr/>
                    <a:lstStyle/>
                    <a:p>
                      <a:pPr marL="0" indent="0">
                        <a:buNone/>
                      </a:pPr>
                      <a:r>
                        <a:rPr lang="en-US" sz="1400" b="1" dirty="0" smtClean="0">
                          <a:cs typeface="Calibri"/>
                        </a:rPr>
                        <a:t>Mitral Stenosis:</a:t>
                      </a:r>
                    </a:p>
                    <a:p>
                      <a:r>
                        <a:rPr lang="en-US" sz="1200" dirty="0" smtClean="0">
                          <a:cs typeface="Calibri"/>
                        </a:rPr>
                        <a:t>Obstruction of flow from LA to LV because of  a narrowed mitral orifice (Valve becomes thickened &amp; calcified) </a:t>
                      </a:r>
                      <a:r>
                        <a:rPr lang="en-US" sz="1200" dirty="0" smtClean="0"/>
                        <a:t>(it’s mid-late systole)</a:t>
                      </a:r>
                      <a:endParaRPr lang="en-US" sz="1200" dirty="0" smtClean="0">
                        <a:cs typeface="Calibri"/>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cs typeface="Calibri"/>
                        </a:rPr>
                        <a:t>Best heard at apex</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cs typeface="Calibri"/>
                        </a:rPr>
                        <a:t>Low pitched (heard with bell of stethoscope),</a:t>
                      </a:r>
                      <a:r>
                        <a:rPr lang="en-US" sz="1200" baseline="0" dirty="0" smtClean="0">
                          <a:cs typeface="Calibri"/>
                        </a:rPr>
                        <a:t> </a:t>
                      </a:r>
                      <a:r>
                        <a:rPr lang="en-US" sz="1200" dirty="0" smtClean="0">
                          <a:cs typeface="Calibri"/>
                        </a:rPr>
                        <a:t>opening snap after closure of aortic valve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cs typeface="Calibri"/>
                        </a:rPr>
                        <a:t>Rheumatic fever</a:t>
                      </a:r>
                      <a:endParaRPr lang="en-US" sz="1200" b="1" dirty="0" smtClean="0">
                        <a:cs typeface="Calibri"/>
                      </a:endParaRPr>
                    </a:p>
                  </a:txBody>
                  <a:tcPr/>
                </a:tc>
              </a:tr>
              <a:tr h="316973">
                <a:tc vMerge="1">
                  <a:txBody>
                    <a:bodyPr/>
                    <a:lstStyle/>
                    <a:p>
                      <a:endParaRPr lang="en-US" sz="1200" dirty="0"/>
                    </a:p>
                  </a:txBody>
                  <a:tcPr/>
                </a:tc>
                <a:tc>
                  <a:txBody>
                    <a:bodyPr/>
                    <a:lstStyle/>
                    <a:p>
                      <a:pPr algn="ctr"/>
                      <a:r>
                        <a:rPr lang="en-US" sz="1200" dirty="0" smtClean="0"/>
                        <a:t>Late </a:t>
                      </a:r>
                      <a:endParaRPr lang="en-US" sz="1200" dirty="0"/>
                    </a:p>
                  </a:txBody>
                  <a:tcPr anchor="ctr"/>
                </a:tc>
                <a:tc gridSpan="4">
                  <a:txBody>
                    <a:bodyPr/>
                    <a:lstStyle/>
                    <a:p>
                      <a:pPr algn="ctr"/>
                      <a:r>
                        <a:rPr lang="en-US" sz="1200" dirty="0" smtClean="0"/>
                        <a:t>-</a:t>
                      </a:r>
                      <a:endParaRPr lang="en-US" sz="120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r>
              <a:tr h="832564">
                <a:tc>
                  <a:txBody>
                    <a:bodyPr/>
                    <a:lstStyle/>
                    <a:p>
                      <a:pPr marL="0" algn="ctr" defTabSz="914400" rtl="1" eaLnBrk="1" latinLnBrk="0" hangingPunct="1"/>
                      <a:r>
                        <a:rPr lang="en-US" sz="1200" dirty="0" smtClean="0"/>
                        <a:t>Continuous</a:t>
                      </a:r>
                      <a:r>
                        <a:rPr lang="en-US" sz="1200" baseline="0" dirty="0" smtClean="0"/>
                        <a:t> murmur</a:t>
                      </a:r>
                      <a:endParaRPr lang="en-US" sz="1200" dirty="0"/>
                    </a:p>
                  </a:txBody>
                  <a:tcPr anchor="ctr"/>
                </a:tc>
                <a:tc>
                  <a:txBody>
                    <a:bodyPr/>
                    <a:lstStyle/>
                    <a:p>
                      <a:pPr algn="ctr"/>
                      <a:endParaRPr lang="en-US" sz="1200" dirty="0"/>
                    </a:p>
                  </a:txBody>
                  <a:tcPr anchor="ctr"/>
                </a:tc>
                <a:tc>
                  <a:txBody>
                    <a:bodyPr/>
                    <a:lstStyle/>
                    <a:p>
                      <a:pPr marL="0" indent="0">
                        <a:buNone/>
                      </a:pPr>
                      <a:r>
                        <a:rPr lang="en-US" sz="1200" b="1" dirty="0" smtClean="0"/>
                        <a:t>Patent Ductus Arteriosus: </a:t>
                      </a:r>
                    </a:p>
                    <a:p>
                      <a:r>
                        <a:rPr lang="en-US" sz="1200" dirty="0" smtClean="0"/>
                        <a:t>Failure of closure of the duct  between pulmonary artery &amp; aorta</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Upper left sternal border</a:t>
                      </a:r>
                    </a:p>
                  </a:txBody>
                  <a:tcPr anchor="ctr"/>
                </a:tc>
                <a:tc>
                  <a:txBody>
                    <a:bodyPr/>
                    <a:lstStyle/>
                    <a:p>
                      <a:pPr algn="l"/>
                      <a:r>
                        <a:rPr lang="en-US" sz="1200" dirty="0" smtClean="0"/>
                        <a:t>Machine like</a:t>
                      </a:r>
                      <a:endParaRPr lang="en-US" sz="12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Left to right shunt, cyanosis</a:t>
                      </a:r>
                      <a:endParaRPr lang="en-US" sz="1200" b="1" dirty="0" smtClean="0"/>
                    </a:p>
                    <a:p>
                      <a:pPr algn="l"/>
                      <a:endParaRPr lang="en-US" sz="1200" dirty="0"/>
                    </a:p>
                  </a:txBody>
                  <a:tcPr anchor="ctr"/>
                </a:tc>
              </a:tr>
            </a:tbl>
          </a:graphicData>
        </a:graphic>
      </p:graphicFrame>
      <p:sp>
        <p:nvSpPr>
          <p:cNvPr id="6" name="Rectangle 5"/>
          <p:cNvSpPr/>
          <p:nvPr/>
        </p:nvSpPr>
        <p:spPr>
          <a:xfrm>
            <a:off x="6091518" y="546437"/>
            <a:ext cx="2017059" cy="2200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Location</a:t>
            </a:r>
            <a:endParaRPr lang="en-US" sz="1600" dirty="0">
              <a:solidFill>
                <a:schemeClr val="tx1"/>
              </a:solidFill>
            </a:endParaRPr>
          </a:p>
        </p:txBody>
      </p:sp>
      <p:sp>
        <p:nvSpPr>
          <p:cNvPr id="7" name="Rectangle 6"/>
          <p:cNvSpPr/>
          <p:nvPr/>
        </p:nvSpPr>
        <p:spPr>
          <a:xfrm>
            <a:off x="10174941" y="546437"/>
            <a:ext cx="2017059" cy="2200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Association</a:t>
            </a:r>
            <a:endParaRPr lang="en-US" sz="1600" dirty="0">
              <a:solidFill>
                <a:schemeClr val="tx1"/>
              </a:solidFill>
            </a:endParaRPr>
          </a:p>
        </p:txBody>
      </p:sp>
      <p:sp>
        <p:nvSpPr>
          <p:cNvPr id="8" name="Rectangle 7"/>
          <p:cNvSpPr/>
          <p:nvPr/>
        </p:nvSpPr>
        <p:spPr>
          <a:xfrm>
            <a:off x="8108577" y="548680"/>
            <a:ext cx="2066364" cy="2178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Character </a:t>
            </a:r>
            <a:endParaRPr lang="en-US" sz="1600" dirty="0">
              <a:solidFill>
                <a:schemeClr val="tx1"/>
              </a:solidFill>
            </a:endParaRPr>
          </a:p>
        </p:txBody>
      </p:sp>
    </p:spTree>
    <p:extLst>
      <p:ext uri="{BB962C8B-B14F-4D97-AF65-F5344CB8AC3E}">
        <p14:creationId xmlns:p14="http://schemas.microsoft.com/office/powerpoint/2010/main" val="9669647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270" y="3789040"/>
            <a:ext cx="10969943" cy="990600"/>
          </a:xfrm>
        </p:spPr>
        <p:txBody>
          <a:bodyPr>
            <a:normAutofit fontScale="90000"/>
          </a:bodyPr>
          <a:lstStyle/>
          <a:p>
            <a:pPr algn="ctr"/>
            <a:r>
              <a:rPr lang="en-US" sz="2700" dirty="0" smtClean="0">
                <a:solidFill>
                  <a:schemeClr val="bg2">
                    <a:lumMod val="50000"/>
                  </a:schemeClr>
                </a:solidFill>
                <a:hlinkClick r:id="rId2"/>
              </a:rPr>
              <a:t>Link to Editing File </a:t>
            </a:r>
            <a:r>
              <a:rPr lang="en-US" sz="2000" b="1" dirty="0" smtClean="0">
                <a:solidFill>
                  <a:schemeClr val="bg2">
                    <a:lumMod val="50000"/>
                  </a:schemeClr>
                </a:solidFill>
                <a:hlinkClick r:id="rId2"/>
              </a:rPr>
              <a:t/>
            </a:r>
            <a:br>
              <a:rPr lang="en-US" sz="2000" b="1" dirty="0" smtClean="0">
                <a:solidFill>
                  <a:schemeClr val="bg2">
                    <a:lumMod val="50000"/>
                  </a:schemeClr>
                </a:solidFill>
                <a:hlinkClick r:id="rId2"/>
              </a:rPr>
            </a:br>
            <a:r>
              <a:rPr lang="en-US" sz="2000" dirty="0" smtClean="0"/>
              <a:t>(Please be sure to check this file frequently for any edits or updates on all of our lectures.) </a:t>
            </a:r>
            <a:endParaRPr lang="en-US" sz="2000" dirty="0"/>
          </a:p>
        </p:txBody>
      </p:sp>
      <p:sp>
        <p:nvSpPr>
          <p:cNvPr id="4" name="Slide Number Placeholder 3"/>
          <p:cNvSpPr>
            <a:spLocks noGrp="1"/>
          </p:cNvSpPr>
          <p:nvPr>
            <p:ph type="sldNum" sz="quarter" idx="12"/>
          </p:nvPr>
        </p:nvSpPr>
        <p:spPr/>
        <p:txBody>
          <a:bodyPr/>
          <a:lstStyle/>
          <a:p>
            <a:fld id="{4929A69E-7D8F-4515-9605-0315ABD4F316}" type="slidenum">
              <a:rPr lang="en-US" smtClean="0">
                <a:solidFill>
                  <a:srgbClr val="464653"/>
                </a:solidFill>
              </a:rPr>
              <a:pPr/>
              <a:t>25</a:t>
            </a:fld>
            <a:endParaRPr lang="en-US" dirty="0">
              <a:solidFill>
                <a:srgbClr val="464653"/>
              </a:solidFill>
            </a:endParaRPr>
          </a:p>
        </p:txBody>
      </p:sp>
      <p:sp>
        <p:nvSpPr>
          <p:cNvPr id="5" name="TextBox 4"/>
          <p:cNvSpPr txBox="1"/>
          <p:nvPr/>
        </p:nvSpPr>
        <p:spPr>
          <a:xfrm>
            <a:off x="551240" y="5445241"/>
            <a:ext cx="6623011" cy="830997"/>
          </a:xfrm>
          <a:prstGeom prst="rect">
            <a:avLst/>
          </a:prstGeom>
          <a:noFill/>
        </p:spPr>
        <p:txBody>
          <a:bodyPr wrap="square" rtlCol="0">
            <a:spAutoFit/>
          </a:bodyPr>
          <a:lstStyle/>
          <a:p>
            <a:pPr defTabSz="914400"/>
            <a:r>
              <a:rPr lang="en-US" sz="1600" u="sng" dirty="0">
                <a:solidFill>
                  <a:srgbClr val="464653"/>
                </a:solidFill>
              </a:rPr>
              <a:t>References: </a:t>
            </a:r>
          </a:p>
          <a:p>
            <a:pPr marL="285750" indent="-285750" defTabSz="914400">
              <a:buFont typeface="Arial" panose="020B0604020202020204" pitchFamily="34" charset="0"/>
              <a:buChar char="•"/>
            </a:pPr>
            <a:r>
              <a:rPr lang="en-US" sz="1600" dirty="0">
                <a:solidFill>
                  <a:srgbClr val="464653"/>
                </a:solidFill>
              </a:rPr>
              <a:t>Girls’ and boys’ slides.</a:t>
            </a:r>
          </a:p>
          <a:p>
            <a:pPr marL="285750" indent="-285750" defTabSz="914400">
              <a:buFont typeface="Arial" panose="020B0604020202020204" pitchFamily="34" charset="0"/>
              <a:buChar char="•"/>
            </a:pPr>
            <a:r>
              <a:rPr lang="en-US" sz="1600" dirty="0">
                <a:solidFill>
                  <a:srgbClr val="464653"/>
                </a:solidFill>
              </a:rPr>
              <a:t>Guyton and Hall Textbook of Medical Physiology (Thirteenth Edition.)</a:t>
            </a:r>
          </a:p>
        </p:txBody>
      </p:sp>
      <p:cxnSp>
        <p:nvCxnSpPr>
          <p:cNvPr id="7" name="Straight Connector 6"/>
          <p:cNvCxnSpPr/>
          <p:nvPr/>
        </p:nvCxnSpPr>
        <p:spPr>
          <a:xfrm>
            <a:off x="2782907" y="3212976"/>
            <a:ext cx="652634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609449" y="152400"/>
            <a:ext cx="10969943"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defTabSz="914400"/>
            <a:r>
              <a:rPr lang="en-US" dirty="0" smtClean="0">
                <a:solidFill>
                  <a:srgbClr val="464653"/>
                </a:solidFill>
              </a:rPr>
              <a:t>Quiz</a:t>
            </a:r>
            <a:endParaRPr lang="en-US" dirty="0">
              <a:solidFill>
                <a:srgbClr val="464653"/>
              </a:solidFill>
            </a:endParaRPr>
          </a:p>
        </p:txBody>
      </p:sp>
      <p:sp>
        <p:nvSpPr>
          <p:cNvPr id="11" name="Content Placeholder 2"/>
          <p:cNvSpPr>
            <a:spLocks noGrp="1"/>
          </p:cNvSpPr>
          <p:nvPr>
            <p:ph sz="quarter" idx="1"/>
          </p:nvPr>
        </p:nvSpPr>
        <p:spPr>
          <a:xfrm>
            <a:off x="603638" y="2060848"/>
            <a:ext cx="10969943" cy="553616"/>
          </a:xfrm>
        </p:spPr>
        <p:txBody>
          <a:bodyPr>
            <a:noAutofit/>
          </a:bodyPr>
          <a:lstStyle/>
          <a:p>
            <a:pPr fontAlgn="ctr"/>
            <a:r>
              <a:rPr lang="en-US" sz="2400" dirty="0" smtClean="0">
                <a:solidFill>
                  <a:srgbClr val="D85F7F"/>
                </a:solidFill>
                <a:latin typeface="inherit" charset="0"/>
                <a:hlinkClick r:id="rId3"/>
              </a:rPr>
              <a:t>https</a:t>
            </a:r>
            <a:r>
              <a:rPr lang="en-US" sz="2400" dirty="0">
                <a:solidFill>
                  <a:srgbClr val="D85F7F"/>
                </a:solidFill>
                <a:latin typeface="inherit" charset="0"/>
                <a:hlinkClick r:id="rId3"/>
              </a:rPr>
              <a:t>://www.onlineexambuilder.com/heart-murmurs/exam-141803</a:t>
            </a:r>
            <a:endParaRPr lang="en-US" sz="2400" dirty="0">
              <a:latin typeface="inherit" charset="0"/>
            </a:endParaRPr>
          </a:p>
        </p:txBody>
      </p:sp>
    </p:spTree>
    <p:extLst>
      <p:ext uri="{BB962C8B-B14F-4D97-AF65-F5344CB8AC3E}">
        <p14:creationId xmlns:p14="http://schemas.microsoft.com/office/powerpoint/2010/main" val="28351391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911" y="94105"/>
            <a:ext cx="8227457" cy="990600"/>
          </a:xfrm>
        </p:spPr>
        <p:txBody>
          <a:bodyPr>
            <a:normAutofit/>
          </a:bodyPr>
          <a:lstStyle/>
          <a:p>
            <a:pPr algn="ctr"/>
            <a:r>
              <a:rPr lang="en-US" sz="4000" b="1" dirty="0">
                <a:solidFill>
                  <a:schemeClr val="bg2">
                    <a:lumMod val="50000"/>
                  </a:schemeClr>
                </a:solidFill>
              </a:rPr>
              <a:t>Thank you! </a:t>
            </a:r>
          </a:p>
        </p:txBody>
      </p:sp>
      <p:sp>
        <p:nvSpPr>
          <p:cNvPr id="5" name="Content Placeholder 2"/>
          <p:cNvSpPr txBox="1">
            <a:spLocks/>
          </p:cNvSpPr>
          <p:nvPr/>
        </p:nvSpPr>
        <p:spPr>
          <a:xfrm>
            <a:off x="8326079" y="4385090"/>
            <a:ext cx="3167527" cy="17082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Font typeface="Arial" panose="020B0604020202020204" pitchFamily="34" charset="0"/>
              <a:buNone/>
            </a:pPr>
            <a:r>
              <a:rPr lang="en-US" sz="2000" b="1" dirty="0">
                <a:solidFill>
                  <a:srgbClr val="DDE9EC">
                    <a:lumMod val="50000"/>
                  </a:srgbClr>
                </a:solidFill>
              </a:rPr>
              <a:t>Contact us:</a:t>
            </a:r>
          </a:p>
          <a:p>
            <a:pPr marL="0" indent="0">
              <a:buFont typeface="Arial" panose="020B0604020202020204" pitchFamily="34" charset="0"/>
              <a:buNone/>
            </a:pPr>
            <a:r>
              <a:rPr lang="en-US" sz="1800" dirty="0">
                <a:solidFill>
                  <a:srgbClr val="DDE9EC">
                    <a:lumMod val="75000"/>
                  </a:srgbClr>
                </a:solidFill>
                <a:hlinkClick r:id="rId3"/>
              </a:rPr>
              <a:t>Physiology436@gmail.com</a:t>
            </a:r>
            <a:r>
              <a:rPr lang="en-US" sz="1800" dirty="0">
                <a:solidFill>
                  <a:srgbClr val="DDE9EC">
                    <a:lumMod val="75000"/>
                  </a:srgbClr>
                </a:solidFill>
              </a:rPr>
              <a:t> </a:t>
            </a:r>
          </a:p>
          <a:p>
            <a:pPr marL="0" indent="0">
              <a:buFont typeface="Arial" panose="020B0604020202020204" pitchFamily="34" charset="0"/>
              <a:buNone/>
            </a:pPr>
            <a:r>
              <a:rPr lang="en-US" sz="1800" dirty="0">
                <a:solidFill>
                  <a:srgbClr val="DDE9EC">
                    <a:lumMod val="75000"/>
                  </a:srgbClr>
                </a:solidFill>
              </a:rPr>
              <a:t>@Physiology436</a:t>
            </a:r>
          </a:p>
          <a:p>
            <a:pPr marL="0" indent="0">
              <a:buFont typeface="Arial" panose="020B0604020202020204" pitchFamily="34" charset="0"/>
              <a:buNone/>
            </a:pPr>
            <a:endParaRPr lang="en-US" sz="2600" b="1" dirty="0">
              <a:solidFill>
                <a:srgbClr val="DDE9EC">
                  <a:lumMod val="75000"/>
                </a:srgbClr>
              </a:solidFill>
            </a:endParaRPr>
          </a:p>
          <a:p>
            <a:pPr marL="0" indent="0">
              <a:buFont typeface="Arial" panose="020B0604020202020204" pitchFamily="34" charset="0"/>
              <a:buNone/>
            </a:pPr>
            <a:endParaRPr lang="en-US" sz="2600" b="1" dirty="0">
              <a:solidFill>
                <a:srgbClr val="DDE9EC">
                  <a:lumMod val="75000"/>
                </a:srgbClr>
              </a:solidFill>
            </a:endParaRPr>
          </a:p>
          <a:p>
            <a:pPr marL="0" indent="0">
              <a:buFont typeface="Arial" panose="020B0604020202020204" pitchFamily="34" charset="0"/>
              <a:buNone/>
            </a:pPr>
            <a:endParaRPr lang="en-US" sz="2600" b="1" dirty="0">
              <a:solidFill>
                <a:srgbClr val="DDE9EC">
                  <a:lumMod val="75000"/>
                </a:srgbClr>
              </a:solidFill>
            </a:endParaRPr>
          </a:p>
          <a:p>
            <a:pPr marL="0" indent="0">
              <a:buFont typeface="Arial" panose="020B0604020202020204" pitchFamily="34" charset="0"/>
              <a:buNone/>
            </a:pPr>
            <a:endParaRPr lang="en-US" sz="1800" dirty="0">
              <a:solidFill>
                <a:srgbClr val="DDE9EC">
                  <a:lumMod val="75000"/>
                </a:srgbClr>
              </a:solidFill>
            </a:endParaRPr>
          </a:p>
          <a:p>
            <a:pPr marL="0" indent="0">
              <a:buFont typeface="Arial" panose="020B0604020202020204" pitchFamily="34" charset="0"/>
              <a:buNone/>
            </a:pPr>
            <a:endParaRPr lang="en-US" dirty="0">
              <a:solidFill>
                <a:srgbClr val="DDE9EC">
                  <a:lumMod val="75000"/>
                </a:srgbClr>
              </a:solidFill>
            </a:endParaRPr>
          </a:p>
        </p:txBody>
      </p:sp>
      <p:sp>
        <p:nvSpPr>
          <p:cNvPr id="6" name="Rectangle 5"/>
          <p:cNvSpPr/>
          <p:nvPr/>
        </p:nvSpPr>
        <p:spPr>
          <a:xfrm>
            <a:off x="605388" y="2451761"/>
            <a:ext cx="4491855" cy="523220"/>
          </a:xfrm>
          <a:prstGeom prst="rect">
            <a:avLst/>
          </a:prstGeom>
        </p:spPr>
        <p:txBody>
          <a:bodyPr wrap="none">
            <a:spAutoFit/>
          </a:bodyPr>
          <a:lstStyle/>
          <a:p>
            <a:pPr defTabSz="914400">
              <a:spcBef>
                <a:spcPct val="20000"/>
              </a:spcBef>
            </a:pPr>
            <a:r>
              <a:rPr lang="en-US" sz="2800" b="1" dirty="0">
                <a:solidFill>
                  <a:srgbClr val="DDE9EC">
                    <a:lumMod val="50000"/>
                  </a:srgbClr>
                </a:solidFill>
              </a:rPr>
              <a:t>The Physiology 436 Team:</a:t>
            </a:r>
          </a:p>
        </p:txBody>
      </p:sp>
      <p:sp>
        <p:nvSpPr>
          <p:cNvPr id="8" name="Content Placeholder 2"/>
          <p:cNvSpPr txBox="1">
            <a:spLocks/>
          </p:cNvSpPr>
          <p:nvPr/>
        </p:nvSpPr>
        <p:spPr>
          <a:xfrm>
            <a:off x="8326079" y="3200769"/>
            <a:ext cx="2015699" cy="1149971"/>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900" b="1" dirty="0">
                <a:solidFill>
                  <a:srgbClr val="DDE9EC">
                    <a:lumMod val="50000"/>
                  </a:srgbClr>
                </a:solidFill>
              </a:rPr>
              <a:t>Team Leaders: </a:t>
            </a:r>
          </a:p>
          <a:p>
            <a:pPr marL="0" indent="0">
              <a:buFont typeface="Arial" panose="020B0604020202020204" pitchFamily="34" charset="0"/>
              <a:buNone/>
            </a:pPr>
            <a:r>
              <a:rPr lang="en-US" sz="2600" dirty="0">
                <a:solidFill>
                  <a:srgbClr val="DDE9EC">
                    <a:lumMod val="75000"/>
                  </a:srgbClr>
                </a:solidFill>
              </a:rPr>
              <a:t>Qaiss  Almuhaideb </a:t>
            </a:r>
          </a:p>
          <a:p>
            <a:pPr marL="0" indent="0">
              <a:buFont typeface="Arial" panose="020B0604020202020204" pitchFamily="34" charset="0"/>
              <a:buNone/>
            </a:pPr>
            <a:r>
              <a:rPr lang="en-US" sz="2600" dirty="0">
                <a:solidFill>
                  <a:srgbClr val="DDE9EC">
                    <a:lumMod val="75000"/>
                  </a:srgbClr>
                </a:solidFill>
              </a:rPr>
              <a:t>Lulwah Alshiha  </a:t>
            </a:r>
          </a:p>
          <a:p>
            <a:pPr marL="0" indent="0">
              <a:buFont typeface="Arial" panose="020B0604020202020204" pitchFamily="34" charset="0"/>
              <a:buNone/>
            </a:pPr>
            <a:endParaRPr lang="en-US" sz="1800" dirty="0">
              <a:solidFill>
                <a:srgbClr val="DDE9EC">
                  <a:lumMod val="75000"/>
                </a:srgbClr>
              </a:solidFill>
            </a:endParaRPr>
          </a:p>
          <a:p>
            <a:pPr marL="0" indent="0">
              <a:buFont typeface="Arial" panose="020B0604020202020204" pitchFamily="34" charset="0"/>
              <a:buNone/>
            </a:pPr>
            <a:endParaRPr lang="en-US" dirty="0">
              <a:solidFill>
                <a:srgbClr val="DDE9EC">
                  <a:lumMod val="75000"/>
                </a:srgbClr>
              </a:solidFill>
            </a:endParaRP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26</a:t>
            </a:fld>
            <a:endParaRPr lang="en-US" dirty="0">
              <a:solidFill>
                <a:srgbClr val="464653"/>
              </a:solidFill>
            </a:endParaRPr>
          </a:p>
        </p:txBody>
      </p:sp>
      <p:sp>
        <p:nvSpPr>
          <p:cNvPr id="12" name="Rectangle 11"/>
          <p:cNvSpPr/>
          <p:nvPr/>
        </p:nvSpPr>
        <p:spPr>
          <a:xfrm>
            <a:off x="2063019" y="1735769"/>
            <a:ext cx="8227457" cy="369332"/>
          </a:xfrm>
          <a:prstGeom prst="rect">
            <a:avLst/>
          </a:prstGeom>
        </p:spPr>
        <p:txBody>
          <a:bodyPr wrap="square">
            <a:spAutoFit/>
          </a:bodyPr>
          <a:lstStyle/>
          <a:p>
            <a:pPr algn="ctr" defTabSz="914400"/>
            <a:r>
              <a:rPr lang="ar-SA" sz="1800" dirty="0">
                <a:solidFill>
                  <a:srgbClr val="DDE9EC">
                    <a:lumMod val="75000"/>
                  </a:srgbClr>
                </a:solidFill>
                <a:latin typeface="ArialMT" charset="0"/>
              </a:rPr>
              <a:t>اعمل لترسم بسمة، اعمل لتمسح دمعة، اعمل و أنت تعلم أن الله لا يضيع أجر من أحسن عملا.</a:t>
            </a:r>
            <a:endParaRPr lang="en-US" sz="1800" dirty="0">
              <a:solidFill>
                <a:srgbClr val="DDE9EC">
                  <a:lumMod val="75000"/>
                </a:srgbClr>
              </a:solidFill>
            </a:endParaRPr>
          </a:p>
        </p:txBody>
      </p:sp>
      <p:sp>
        <p:nvSpPr>
          <p:cNvPr id="14" name="Rectangle 13"/>
          <p:cNvSpPr/>
          <p:nvPr/>
        </p:nvSpPr>
        <p:spPr>
          <a:xfrm>
            <a:off x="2998071" y="3200772"/>
            <a:ext cx="2879569" cy="601180"/>
          </a:xfrm>
          <a:prstGeom prst="rect">
            <a:avLst/>
          </a:prstGeom>
        </p:spPr>
        <p:txBody>
          <a:bodyPr wrap="square" lIns="101590" tIns="50795" rIns="101590" bIns="50795">
            <a:spAutoFit/>
          </a:bodyPr>
          <a:lstStyle/>
          <a:p>
            <a:pPr fontAlgn="t">
              <a:lnSpc>
                <a:spcPct val="80000"/>
              </a:lnSpc>
              <a:spcBef>
                <a:spcPct val="20000"/>
              </a:spcBef>
            </a:pPr>
            <a:r>
              <a:rPr lang="en-US" sz="1800" dirty="0" smtClean="0">
                <a:solidFill>
                  <a:srgbClr val="DDE9EC">
                    <a:lumMod val="75000"/>
                  </a:srgbClr>
                </a:solidFill>
              </a:rPr>
              <a:t>Male Members:</a:t>
            </a:r>
          </a:p>
          <a:p>
            <a:pPr fontAlgn="t">
              <a:lnSpc>
                <a:spcPct val="80000"/>
              </a:lnSpc>
              <a:spcBef>
                <a:spcPct val="20000"/>
              </a:spcBef>
            </a:pPr>
            <a:r>
              <a:rPr lang="en-US" sz="1800" dirty="0" smtClean="0">
                <a:solidFill>
                  <a:srgbClr val="DDE9EC">
                    <a:lumMod val="75000"/>
                  </a:srgbClr>
                </a:solidFill>
              </a:rPr>
              <a:t>Mohammad </a:t>
            </a:r>
            <a:r>
              <a:rPr lang="en-US" sz="1800" dirty="0" err="1">
                <a:solidFill>
                  <a:srgbClr val="DDE9EC">
                    <a:lumMod val="75000"/>
                  </a:srgbClr>
                </a:solidFill>
              </a:rPr>
              <a:t>A</a:t>
            </a:r>
            <a:r>
              <a:rPr lang="en-US" sz="1800" dirty="0" err="1" smtClean="0">
                <a:solidFill>
                  <a:srgbClr val="DDE9EC">
                    <a:lumMod val="75000"/>
                  </a:srgbClr>
                </a:solidFill>
              </a:rPr>
              <a:t>lmutlaq</a:t>
            </a:r>
            <a:endParaRPr lang="en-US" sz="1800" dirty="0">
              <a:solidFill>
                <a:srgbClr val="DDE9EC">
                  <a:lumMod val="75000"/>
                </a:srgbClr>
              </a:solidFill>
            </a:endParaRPr>
          </a:p>
        </p:txBody>
      </p:sp>
      <p:sp>
        <p:nvSpPr>
          <p:cNvPr id="15" name="Rectangle 8"/>
          <p:cNvSpPr/>
          <p:nvPr/>
        </p:nvSpPr>
        <p:spPr>
          <a:xfrm>
            <a:off x="765824" y="3198579"/>
            <a:ext cx="2879569" cy="1709176"/>
          </a:xfrm>
          <a:prstGeom prst="rect">
            <a:avLst/>
          </a:prstGeom>
        </p:spPr>
        <p:txBody>
          <a:bodyPr wrap="square" lIns="101590" tIns="50795" rIns="101590" bIns="50795">
            <a:spAutoFit/>
          </a:bodyPr>
          <a:lstStyle/>
          <a:p>
            <a:pPr fontAlgn="t">
              <a:lnSpc>
                <a:spcPct val="80000"/>
              </a:lnSpc>
              <a:spcBef>
                <a:spcPct val="20000"/>
              </a:spcBef>
            </a:pPr>
            <a:r>
              <a:rPr lang="en-US" sz="1800" dirty="0" smtClean="0">
                <a:solidFill>
                  <a:srgbClr val="DDE9EC">
                    <a:lumMod val="75000"/>
                  </a:srgbClr>
                </a:solidFill>
              </a:rPr>
              <a:t>Female Members:</a:t>
            </a:r>
          </a:p>
          <a:p>
            <a:pPr fontAlgn="t">
              <a:lnSpc>
                <a:spcPct val="80000"/>
              </a:lnSpc>
              <a:spcBef>
                <a:spcPct val="20000"/>
              </a:spcBef>
            </a:pPr>
            <a:r>
              <a:rPr lang="en-US" sz="1800" dirty="0" smtClean="0">
                <a:solidFill>
                  <a:srgbClr val="DDE9EC">
                    <a:lumMod val="75000"/>
                  </a:srgbClr>
                </a:solidFill>
              </a:rPr>
              <a:t>Amal </a:t>
            </a:r>
            <a:r>
              <a:rPr lang="en-US" sz="1800" dirty="0" err="1" smtClean="0">
                <a:solidFill>
                  <a:srgbClr val="DDE9EC">
                    <a:lumMod val="75000"/>
                  </a:srgbClr>
                </a:solidFill>
              </a:rPr>
              <a:t>Alshaibi</a:t>
            </a:r>
            <a:endParaRPr lang="en-US" sz="1800" dirty="0" smtClean="0">
              <a:solidFill>
                <a:srgbClr val="DDE9EC">
                  <a:lumMod val="75000"/>
                </a:srgbClr>
              </a:solidFill>
            </a:endParaRPr>
          </a:p>
          <a:p>
            <a:pPr fontAlgn="t">
              <a:lnSpc>
                <a:spcPct val="80000"/>
              </a:lnSpc>
              <a:spcBef>
                <a:spcPct val="20000"/>
              </a:spcBef>
            </a:pPr>
            <a:r>
              <a:rPr lang="en-US" sz="1800" dirty="0" err="1" smtClean="0">
                <a:solidFill>
                  <a:srgbClr val="DDE9EC">
                    <a:lumMod val="75000"/>
                  </a:srgbClr>
                </a:solidFill>
              </a:rPr>
              <a:t>Allulu</a:t>
            </a:r>
            <a:r>
              <a:rPr lang="en-US" sz="1800" dirty="0" smtClean="0">
                <a:solidFill>
                  <a:srgbClr val="DDE9EC">
                    <a:lumMod val="75000"/>
                  </a:srgbClr>
                </a:solidFill>
              </a:rPr>
              <a:t> </a:t>
            </a:r>
            <a:r>
              <a:rPr lang="en-US" sz="1800" dirty="0" err="1" smtClean="0">
                <a:solidFill>
                  <a:srgbClr val="DDE9EC">
                    <a:lumMod val="75000"/>
                  </a:srgbClr>
                </a:solidFill>
              </a:rPr>
              <a:t>Alsulayhem</a:t>
            </a:r>
            <a:endParaRPr lang="en-US" sz="1800" dirty="0" smtClean="0">
              <a:solidFill>
                <a:srgbClr val="DDE9EC">
                  <a:lumMod val="75000"/>
                </a:srgbClr>
              </a:solidFill>
            </a:endParaRPr>
          </a:p>
          <a:p>
            <a:pPr fontAlgn="t">
              <a:lnSpc>
                <a:spcPct val="80000"/>
              </a:lnSpc>
              <a:spcBef>
                <a:spcPct val="20000"/>
              </a:spcBef>
            </a:pPr>
            <a:r>
              <a:rPr lang="en-US" sz="1800" dirty="0" smtClean="0">
                <a:solidFill>
                  <a:srgbClr val="DDE9EC">
                    <a:lumMod val="75000"/>
                  </a:srgbClr>
                </a:solidFill>
              </a:rPr>
              <a:t>Najd </a:t>
            </a:r>
            <a:r>
              <a:rPr lang="en-US" sz="1800" dirty="0" err="1" smtClean="0">
                <a:solidFill>
                  <a:srgbClr val="DDE9EC">
                    <a:lumMod val="75000"/>
                  </a:srgbClr>
                </a:solidFill>
              </a:rPr>
              <a:t>AlTheeb</a:t>
            </a:r>
            <a:endParaRPr lang="en-US" sz="1800" dirty="0" smtClean="0">
              <a:solidFill>
                <a:srgbClr val="DDE9EC">
                  <a:lumMod val="75000"/>
                </a:srgbClr>
              </a:solidFill>
            </a:endParaRPr>
          </a:p>
          <a:p>
            <a:pPr fontAlgn="t">
              <a:lnSpc>
                <a:spcPct val="80000"/>
              </a:lnSpc>
              <a:spcBef>
                <a:spcPct val="20000"/>
              </a:spcBef>
            </a:pPr>
            <a:r>
              <a:rPr lang="en-US" sz="1800" dirty="0" err="1" smtClean="0">
                <a:solidFill>
                  <a:srgbClr val="DDE9EC">
                    <a:lumMod val="75000"/>
                  </a:srgbClr>
                </a:solidFill>
              </a:rPr>
              <a:t>Ghada</a:t>
            </a:r>
            <a:r>
              <a:rPr lang="en-US" sz="1800" dirty="0" smtClean="0">
                <a:solidFill>
                  <a:srgbClr val="DDE9EC">
                    <a:lumMod val="75000"/>
                  </a:srgbClr>
                </a:solidFill>
              </a:rPr>
              <a:t> </a:t>
            </a:r>
            <a:r>
              <a:rPr lang="en-US" sz="1800" dirty="0" err="1" smtClean="0">
                <a:solidFill>
                  <a:srgbClr val="DDE9EC">
                    <a:lumMod val="75000"/>
                  </a:srgbClr>
                </a:solidFill>
              </a:rPr>
              <a:t>Alskait</a:t>
            </a:r>
            <a:endParaRPr lang="en-US" sz="1800" dirty="0" smtClean="0">
              <a:solidFill>
                <a:srgbClr val="DDE9EC">
                  <a:lumMod val="75000"/>
                </a:srgbClr>
              </a:solidFill>
            </a:endParaRPr>
          </a:p>
          <a:p>
            <a:pPr fontAlgn="t">
              <a:lnSpc>
                <a:spcPct val="80000"/>
              </a:lnSpc>
              <a:spcBef>
                <a:spcPct val="20000"/>
              </a:spcBef>
            </a:pPr>
            <a:r>
              <a:rPr lang="en-US" sz="1800" dirty="0" err="1" smtClean="0">
                <a:solidFill>
                  <a:srgbClr val="DDE9EC">
                    <a:lumMod val="75000"/>
                  </a:srgbClr>
                </a:solidFill>
              </a:rPr>
              <a:t>Heba</a:t>
            </a:r>
            <a:r>
              <a:rPr lang="en-US" sz="1800" dirty="0" smtClean="0">
                <a:solidFill>
                  <a:srgbClr val="DDE9EC">
                    <a:lumMod val="75000"/>
                  </a:srgbClr>
                </a:solidFill>
              </a:rPr>
              <a:t> </a:t>
            </a:r>
            <a:r>
              <a:rPr lang="en-US" sz="1800" dirty="0" err="1" smtClean="0">
                <a:solidFill>
                  <a:srgbClr val="DDE9EC">
                    <a:lumMod val="75000"/>
                  </a:srgbClr>
                </a:solidFill>
              </a:rPr>
              <a:t>Alnasser</a:t>
            </a:r>
            <a:endParaRPr lang="en-US" sz="1800" dirty="0">
              <a:solidFill>
                <a:srgbClr val="DDE9EC">
                  <a:lumMod val="75000"/>
                </a:srgbClr>
              </a:solidFill>
            </a:endParaRPr>
          </a:p>
        </p:txBody>
      </p:sp>
    </p:spTree>
    <p:extLst>
      <p:ext uri="{BB962C8B-B14F-4D97-AF65-F5344CB8AC3E}">
        <p14:creationId xmlns:p14="http://schemas.microsoft.com/office/powerpoint/2010/main" val="2284940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0636" y="2266830"/>
            <a:ext cx="3468754" cy="1005547"/>
          </a:xfrm>
          <a:prstGeom prst="rect">
            <a:avLst/>
          </a:prstGeom>
        </p:spPr>
      </p:pic>
      <p:sp>
        <p:nvSpPr>
          <p:cNvPr id="2" name="Title 1"/>
          <p:cNvSpPr>
            <a:spLocks noGrp="1"/>
          </p:cNvSpPr>
          <p:nvPr>
            <p:ph type="title"/>
          </p:nvPr>
        </p:nvSpPr>
        <p:spPr/>
        <p:txBody>
          <a:bodyPr>
            <a:normAutofit/>
          </a:bodyPr>
          <a:lstStyle/>
          <a:p>
            <a:r>
              <a:rPr lang="en-US" sz="3200" dirty="0" smtClean="0"/>
              <a:t>Heart Sounds</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3</a:t>
            </a:fld>
            <a:endParaRPr lang="en-US" dirty="0"/>
          </a:p>
        </p:txBody>
      </p:sp>
      <p:sp>
        <p:nvSpPr>
          <p:cNvPr id="4" name="Content Placeholder 3"/>
          <p:cNvSpPr>
            <a:spLocks noGrp="1"/>
          </p:cNvSpPr>
          <p:nvPr>
            <p:ph sz="quarter" idx="1"/>
          </p:nvPr>
        </p:nvSpPr>
        <p:spPr>
          <a:xfrm>
            <a:off x="609447" y="1412776"/>
            <a:ext cx="10762740" cy="4937760"/>
          </a:xfrm>
        </p:spPr>
        <p:txBody>
          <a:bodyPr>
            <a:normAutofit/>
          </a:bodyPr>
          <a:lstStyle/>
          <a:p>
            <a:pPr algn="just"/>
            <a:r>
              <a:rPr lang="en-US" sz="1400" dirty="0" smtClean="0"/>
              <a:t>Detected over anterior chest wall using </a:t>
            </a:r>
            <a:r>
              <a:rPr lang="en-US" sz="1400" dirty="0"/>
              <a:t>either a</a:t>
            </a:r>
            <a:r>
              <a:rPr lang="en-US" sz="1400" dirty="0" smtClean="0"/>
              <a:t>uscultation (Stethoscope) or Phonocardiography (sound </a:t>
            </a:r>
            <a:r>
              <a:rPr lang="en-US" sz="1400" dirty="0"/>
              <a:t>recording </a:t>
            </a:r>
            <a:r>
              <a:rPr lang="en-US" sz="1400" dirty="0" smtClean="0"/>
              <a:t>device)</a:t>
            </a:r>
          </a:p>
          <a:p>
            <a:pPr algn="just"/>
            <a:r>
              <a:rPr lang="en-US" sz="1400" dirty="0" smtClean="0"/>
              <a:t>Best heard at 4 certain areas</a:t>
            </a:r>
            <a:r>
              <a:rPr lang="en-US" sz="1400" dirty="0"/>
              <a:t>:  </a:t>
            </a:r>
            <a:r>
              <a:rPr lang="en-US" sz="1400" dirty="0" smtClean="0">
                <a:solidFill>
                  <a:srgbClr val="528693"/>
                </a:solidFill>
              </a:rPr>
              <a:t>(actually </a:t>
            </a:r>
            <a:r>
              <a:rPr lang="en-US" sz="1400" dirty="0">
                <a:solidFill>
                  <a:srgbClr val="528693"/>
                </a:solidFill>
              </a:rPr>
              <a:t>we can hear the heart sound anywhere, but these windows provide more obvious </a:t>
            </a:r>
            <a:r>
              <a:rPr lang="en-US" sz="1400" dirty="0" smtClean="0">
                <a:solidFill>
                  <a:srgbClr val="528693"/>
                </a:solidFill>
              </a:rPr>
              <a:t>sounds)</a:t>
            </a:r>
            <a:endParaRPr lang="en-US" sz="1400" dirty="0">
              <a:solidFill>
                <a:srgbClr val="528693"/>
              </a:solidFill>
            </a:endParaRPr>
          </a:p>
          <a:p>
            <a:pPr marL="0" indent="0" algn="just">
              <a:buNone/>
            </a:pPr>
            <a:r>
              <a:rPr lang="en-US" sz="1400" dirty="0" smtClean="0"/>
              <a:t>1. Pulmonary area: 2</a:t>
            </a:r>
            <a:r>
              <a:rPr lang="en-US" sz="1400" baseline="30000" dirty="0" smtClean="0"/>
              <a:t>nd</a:t>
            </a:r>
            <a:r>
              <a:rPr lang="en-US" sz="1400" dirty="0" smtClean="0"/>
              <a:t> (2</a:t>
            </a:r>
            <a:r>
              <a:rPr lang="en-US" sz="1400" baseline="30000" dirty="0" smtClean="0"/>
              <a:t>nd</a:t>
            </a:r>
            <a:r>
              <a:rPr lang="en-US" sz="1400" dirty="0" smtClean="0"/>
              <a:t> – 3</a:t>
            </a:r>
            <a:r>
              <a:rPr lang="en-US" sz="1400" baseline="30000" dirty="0" smtClean="0"/>
              <a:t>rd</a:t>
            </a:r>
            <a:r>
              <a:rPr lang="en-US" sz="1400" dirty="0" smtClean="0"/>
              <a:t> in boys’ slides) left </a:t>
            </a:r>
            <a:r>
              <a:rPr lang="en-US" sz="1400" dirty="0"/>
              <a:t>intercostal space</a:t>
            </a:r>
          </a:p>
          <a:p>
            <a:pPr marL="0" indent="0" algn="just">
              <a:buNone/>
            </a:pPr>
            <a:r>
              <a:rPr lang="en-US" sz="1400" dirty="0" smtClean="0"/>
              <a:t>2. Aortic area: 2</a:t>
            </a:r>
            <a:r>
              <a:rPr lang="en-US" sz="1400" baseline="30000" dirty="0" smtClean="0"/>
              <a:t>nd</a:t>
            </a:r>
            <a:r>
              <a:rPr lang="en-US" sz="1400" dirty="0" smtClean="0"/>
              <a:t> </a:t>
            </a:r>
            <a:r>
              <a:rPr lang="en-US" sz="1400" dirty="0"/>
              <a:t>(2</a:t>
            </a:r>
            <a:r>
              <a:rPr lang="en-US" sz="1400" baseline="30000" dirty="0"/>
              <a:t>nd</a:t>
            </a:r>
            <a:r>
              <a:rPr lang="en-US" sz="1400" dirty="0"/>
              <a:t> – 3</a:t>
            </a:r>
            <a:r>
              <a:rPr lang="en-US" sz="1400" baseline="30000" dirty="0"/>
              <a:t>rd</a:t>
            </a:r>
            <a:r>
              <a:rPr lang="en-US" sz="1400" dirty="0"/>
              <a:t> in </a:t>
            </a:r>
            <a:r>
              <a:rPr lang="en-US" sz="1400" dirty="0" smtClean="0"/>
              <a:t>boys’ </a:t>
            </a:r>
            <a:r>
              <a:rPr lang="en-US" sz="1400" dirty="0"/>
              <a:t>slides) right costal cartilage</a:t>
            </a:r>
          </a:p>
          <a:p>
            <a:pPr marL="0" indent="0" algn="just">
              <a:buNone/>
            </a:pPr>
            <a:r>
              <a:rPr lang="en-US" sz="1400" dirty="0" smtClean="0"/>
              <a:t>3. Mitral area</a:t>
            </a:r>
            <a:r>
              <a:rPr lang="en-US" sz="1400" dirty="0"/>
              <a:t>: </a:t>
            </a:r>
            <a:r>
              <a:rPr lang="en-US" sz="1400" dirty="0" smtClean="0"/>
              <a:t>5</a:t>
            </a:r>
            <a:r>
              <a:rPr lang="en-US" sz="1400" baseline="30000" dirty="0" smtClean="0"/>
              <a:t>th</a:t>
            </a:r>
            <a:r>
              <a:rPr lang="en-US" sz="1400" dirty="0" smtClean="0"/>
              <a:t> left </a:t>
            </a:r>
            <a:r>
              <a:rPr lang="en-US" sz="1400" dirty="0"/>
              <a:t>intercostal space crossing </a:t>
            </a:r>
            <a:r>
              <a:rPr lang="en-US" sz="1400" dirty="0" smtClean="0"/>
              <a:t>mid-clavicular line</a:t>
            </a:r>
            <a:r>
              <a:rPr lang="en-US" sz="1400" dirty="0"/>
              <a:t> </a:t>
            </a:r>
            <a:r>
              <a:rPr lang="en-US" sz="1400" dirty="0" smtClean="0"/>
              <a:t>(9 cm (2.5-3 in) from sternum)</a:t>
            </a:r>
          </a:p>
          <a:p>
            <a:pPr marL="0" indent="0" algn="just">
              <a:buNone/>
            </a:pPr>
            <a:r>
              <a:rPr lang="en-US" sz="1400" dirty="0" smtClean="0"/>
              <a:t>4. Tricuspid area</a:t>
            </a:r>
            <a:r>
              <a:rPr lang="en-US" sz="1400" dirty="0"/>
              <a:t>: lower part of sternum towards </a:t>
            </a:r>
            <a:r>
              <a:rPr lang="en-US" sz="1400" dirty="0" smtClean="0"/>
              <a:t>right side. </a:t>
            </a:r>
            <a:endParaRPr lang="en-US" sz="1400" b="1" dirty="0">
              <a:solidFill>
                <a:srgbClr val="00FFFF"/>
              </a:solidFill>
              <a:latin typeface="Calibri" pitchFamily="34" charset="0"/>
              <a:cs typeface="Calibri" pitchFamily="34" charset="0"/>
            </a:endParaRPr>
          </a:p>
          <a:p>
            <a:pPr marL="0" indent="0" algn="just">
              <a:buNone/>
            </a:pPr>
            <a:r>
              <a:rPr lang="en-US" sz="1400" dirty="0"/>
              <a:t> Tricuspid area: Left lower sternal border</a:t>
            </a:r>
            <a:r>
              <a:rPr lang="en-US" sz="1400" dirty="0" smtClean="0"/>
              <a:t>. (in boys’ slides)</a:t>
            </a:r>
            <a:endParaRPr lang="en-US" sz="1400" dirty="0"/>
          </a:p>
          <a:p>
            <a:pPr marL="342900" lvl="1" indent="-342900" algn="just">
              <a:spcBef>
                <a:spcPts val="667"/>
              </a:spcBef>
              <a:buClr>
                <a:schemeClr val="accent1"/>
              </a:buClr>
            </a:pPr>
            <a:r>
              <a:rPr lang="en-US" sz="1400" dirty="0" smtClean="0">
                <a:solidFill>
                  <a:schemeClr val="tx1"/>
                </a:solidFill>
              </a:rPr>
              <a:t>4 heart sounds can be detected</a:t>
            </a:r>
            <a:r>
              <a:rPr lang="en-US" sz="1400" dirty="0">
                <a:solidFill>
                  <a:schemeClr val="tx1"/>
                </a:solidFill>
              </a:rPr>
              <a:t>:  </a:t>
            </a:r>
            <a:r>
              <a:rPr lang="en-US" sz="1400" dirty="0" smtClean="0">
                <a:solidFill>
                  <a:schemeClr val="tx1"/>
                </a:solidFill>
              </a:rPr>
              <a:t>1</a:t>
            </a:r>
            <a:r>
              <a:rPr lang="en-US" sz="1400" baseline="30000" dirty="0" smtClean="0">
                <a:solidFill>
                  <a:schemeClr val="tx1"/>
                </a:solidFill>
              </a:rPr>
              <a:t>st</a:t>
            </a:r>
            <a:r>
              <a:rPr lang="en-US" sz="1400" dirty="0" smtClean="0">
                <a:solidFill>
                  <a:schemeClr val="tx1"/>
                </a:solidFill>
              </a:rPr>
              <a:t> &amp; 2</a:t>
            </a:r>
            <a:r>
              <a:rPr lang="en-US" sz="1400" baseline="30000" dirty="0" smtClean="0">
                <a:solidFill>
                  <a:schemeClr val="tx1"/>
                </a:solidFill>
              </a:rPr>
              <a:t>nd</a:t>
            </a:r>
            <a:r>
              <a:rPr lang="en-US" sz="1400" dirty="0" smtClean="0">
                <a:solidFill>
                  <a:schemeClr val="tx1"/>
                </a:solidFill>
              </a:rPr>
              <a:t> hear sounds are usually audible 3</a:t>
            </a:r>
            <a:r>
              <a:rPr lang="en-US" sz="1400" baseline="30000" dirty="0" smtClean="0">
                <a:solidFill>
                  <a:schemeClr val="tx1"/>
                </a:solidFill>
              </a:rPr>
              <a:t>rd</a:t>
            </a:r>
            <a:r>
              <a:rPr lang="en-US" sz="1400" dirty="0" smtClean="0">
                <a:solidFill>
                  <a:schemeClr val="tx1"/>
                </a:solidFill>
              </a:rPr>
              <a:t> &amp; 4</a:t>
            </a:r>
            <a:r>
              <a:rPr lang="en-US" sz="1400" baseline="30000" dirty="0" smtClean="0">
                <a:solidFill>
                  <a:schemeClr val="tx1"/>
                </a:solidFill>
              </a:rPr>
              <a:t>th</a:t>
            </a:r>
            <a:r>
              <a:rPr lang="en-US" sz="1400" dirty="0" smtClean="0">
                <a:solidFill>
                  <a:schemeClr val="tx1"/>
                </a:solidFill>
              </a:rPr>
              <a:t> heart sounds sometimes detected</a:t>
            </a:r>
            <a:r>
              <a:rPr lang="en-US" sz="1400" dirty="0" smtClean="0"/>
              <a:t> .</a:t>
            </a:r>
            <a:endParaRPr lang="en-US" sz="1400" dirty="0"/>
          </a:p>
          <a:p>
            <a:pPr marL="0" lvl="1" indent="0" algn="just">
              <a:spcBef>
                <a:spcPts val="667"/>
              </a:spcBef>
              <a:buClr>
                <a:schemeClr val="accent1"/>
              </a:buClr>
              <a:buNone/>
            </a:pPr>
            <a:endParaRPr lang="en-US" sz="1400" dirty="0"/>
          </a:p>
          <a:p>
            <a:pPr marL="0" lvl="1" indent="0" algn="just">
              <a:spcBef>
                <a:spcPts val="667"/>
              </a:spcBef>
              <a:buClr>
                <a:schemeClr val="accent1"/>
              </a:buClr>
              <a:buNone/>
            </a:pPr>
            <a:endParaRPr lang="en-US" sz="1400" dirty="0"/>
          </a:p>
        </p:txBody>
      </p:sp>
      <p:sp>
        <p:nvSpPr>
          <p:cNvPr id="7" name="object 8"/>
          <p:cNvSpPr/>
          <p:nvPr/>
        </p:nvSpPr>
        <p:spPr>
          <a:xfrm flipH="1">
            <a:off x="8318874" y="2456389"/>
            <a:ext cx="367825" cy="452799"/>
          </a:xfrm>
          <a:custGeom>
            <a:avLst/>
            <a:gdLst/>
            <a:ahLst/>
            <a:cxnLst/>
            <a:rect l="l" t="t" r="r" b="b"/>
            <a:pathLst>
              <a:path w="609600" h="495300">
                <a:moveTo>
                  <a:pt x="0" y="247650"/>
                </a:moveTo>
                <a:lnTo>
                  <a:pt x="4910" y="203134"/>
                </a:lnTo>
                <a:lnTo>
                  <a:pt x="19069" y="161237"/>
                </a:lnTo>
                <a:lnTo>
                  <a:pt x="41614" y="122656"/>
                </a:lnTo>
                <a:lnTo>
                  <a:pt x="71685" y="88092"/>
                </a:lnTo>
                <a:lnTo>
                  <a:pt x="108421" y="58244"/>
                </a:lnTo>
                <a:lnTo>
                  <a:pt x="150961" y="33811"/>
                </a:lnTo>
                <a:lnTo>
                  <a:pt x="198445" y="15493"/>
                </a:lnTo>
                <a:lnTo>
                  <a:pt x="250012" y="3989"/>
                </a:lnTo>
                <a:lnTo>
                  <a:pt x="304800" y="0"/>
                </a:lnTo>
                <a:lnTo>
                  <a:pt x="359588" y="3989"/>
                </a:lnTo>
                <a:lnTo>
                  <a:pt x="411154" y="15493"/>
                </a:lnTo>
                <a:lnTo>
                  <a:pt x="458638" y="33811"/>
                </a:lnTo>
                <a:lnTo>
                  <a:pt x="501178" y="58244"/>
                </a:lnTo>
                <a:lnTo>
                  <a:pt x="537915" y="88092"/>
                </a:lnTo>
                <a:lnTo>
                  <a:pt x="567986" y="122656"/>
                </a:lnTo>
                <a:lnTo>
                  <a:pt x="590531" y="161237"/>
                </a:lnTo>
                <a:lnTo>
                  <a:pt x="604689" y="203134"/>
                </a:lnTo>
                <a:lnTo>
                  <a:pt x="609600" y="247650"/>
                </a:lnTo>
                <a:lnTo>
                  <a:pt x="604689" y="292165"/>
                </a:lnTo>
                <a:lnTo>
                  <a:pt x="590531" y="334063"/>
                </a:lnTo>
                <a:lnTo>
                  <a:pt x="567986" y="372643"/>
                </a:lnTo>
                <a:lnTo>
                  <a:pt x="537915" y="407207"/>
                </a:lnTo>
                <a:lnTo>
                  <a:pt x="501178" y="437055"/>
                </a:lnTo>
                <a:lnTo>
                  <a:pt x="458638" y="461488"/>
                </a:lnTo>
                <a:lnTo>
                  <a:pt x="411154" y="479806"/>
                </a:lnTo>
                <a:lnTo>
                  <a:pt x="359588" y="491310"/>
                </a:lnTo>
                <a:lnTo>
                  <a:pt x="304800" y="495300"/>
                </a:lnTo>
                <a:lnTo>
                  <a:pt x="250012" y="491310"/>
                </a:lnTo>
                <a:lnTo>
                  <a:pt x="198445" y="479806"/>
                </a:lnTo>
                <a:lnTo>
                  <a:pt x="150961" y="461488"/>
                </a:lnTo>
                <a:lnTo>
                  <a:pt x="108421" y="437055"/>
                </a:lnTo>
                <a:lnTo>
                  <a:pt x="71685" y="407207"/>
                </a:lnTo>
                <a:lnTo>
                  <a:pt x="41614" y="372643"/>
                </a:lnTo>
                <a:lnTo>
                  <a:pt x="19069" y="334063"/>
                </a:lnTo>
                <a:lnTo>
                  <a:pt x="4910" y="292165"/>
                </a:lnTo>
                <a:lnTo>
                  <a:pt x="0" y="247650"/>
                </a:lnTo>
                <a:close/>
              </a:path>
            </a:pathLst>
          </a:custGeom>
          <a:ln w="38100">
            <a:solidFill>
              <a:srgbClr val="FFCFAF"/>
            </a:solidFill>
          </a:ln>
        </p:spPr>
        <p:txBody>
          <a:bodyPr wrap="square" lIns="0" tIns="0" rIns="0" bIns="0" rtlCol="0"/>
          <a:lstStyle/>
          <a:p>
            <a:endParaRPr/>
          </a:p>
        </p:txBody>
      </p:sp>
      <p:sp>
        <p:nvSpPr>
          <p:cNvPr id="8" name="object 8"/>
          <p:cNvSpPr/>
          <p:nvPr/>
        </p:nvSpPr>
        <p:spPr>
          <a:xfrm>
            <a:off x="10007642" y="2483150"/>
            <a:ext cx="335242" cy="426038"/>
          </a:xfrm>
          <a:custGeom>
            <a:avLst/>
            <a:gdLst/>
            <a:ahLst/>
            <a:cxnLst/>
            <a:rect l="l" t="t" r="r" b="b"/>
            <a:pathLst>
              <a:path w="609600" h="495300">
                <a:moveTo>
                  <a:pt x="0" y="247650"/>
                </a:moveTo>
                <a:lnTo>
                  <a:pt x="4910" y="203134"/>
                </a:lnTo>
                <a:lnTo>
                  <a:pt x="19069" y="161237"/>
                </a:lnTo>
                <a:lnTo>
                  <a:pt x="41614" y="122656"/>
                </a:lnTo>
                <a:lnTo>
                  <a:pt x="71685" y="88092"/>
                </a:lnTo>
                <a:lnTo>
                  <a:pt x="108421" y="58244"/>
                </a:lnTo>
                <a:lnTo>
                  <a:pt x="150961" y="33811"/>
                </a:lnTo>
                <a:lnTo>
                  <a:pt x="198445" y="15493"/>
                </a:lnTo>
                <a:lnTo>
                  <a:pt x="250012" y="3989"/>
                </a:lnTo>
                <a:lnTo>
                  <a:pt x="304800" y="0"/>
                </a:lnTo>
                <a:lnTo>
                  <a:pt x="359588" y="3989"/>
                </a:lnTo>
                <a:lnTo>
                  <a:pt x="411154" y="15493"/>
                </a:lnTo>
                <a:lnTo>
                  <a:pt x="458638" y="33811"/>
                </a:lnTo>
                <a:lnTo>
                  <a:pt x="501178" y="58244"/>
                </a:lnTo>
                <a:lnTo>
                  <a:pt x="537915" y="88092"/>
                </a:lnTo>
                <a:lnTo>
                  <a:pt x="567986" y="122656"/>
                </a:lnTo>
                <a:lnTo>
                  <a:pt x="590531" y="161237"/>
                </a:lnTo>
                <a:lnTo>
                  <a:pt x="604689" y="203134"/>
                </a:lnTo>
                <a:lnTo>
                  <a:pt x="609600" y="247650"/>
                </a:lnTo>
                <a:lnTo>
                  <a:pt x="604689" y="292165"/>
                </a:lnTo>
                <a:lnTo>
                  <a:pt x="590531" y="334063"/>
                </a:lnTo>
                <a:lnTo>
                  <a:pt x="567986" y="372643"/>
                </a:lnTo>
                <a:lnTo>
                  <a:pt x="537915" y="407207"/>
                </a:lnTo>
                <a:lnTo>
                  <a:pt x="501178" y="437055"/>
                </a:lnTo>
                <a:lnTo>
                  <a:pt x="458638" y="461488"/>
                </a:lnTo>
                <a:lnTo>
                  <a:pt x="411154" y="479806"/>
                </a:lnTo>
                <a:lnTo>
                  <a:pt x="359588" y="491310"/>
                </a:lnTo>
                <a:lnTo>
                  <a:pt x="304800" y="495300"/>
                </a:lnTo>
                <a:lnTo>
                  <a:pt x="250012" y="491310"/>
                </a:lnTo>
                <a:lnTo>
                  <a:pt x="198445" y="479806"/>
                </a:lnTo>
                <a:lnTo>
                  <a:pt x="150961" y="461488"/>
                </a:lnTo>
                <a:lnTo>
                  <a:pt x="108421" y="437055"/>
                </a:lnTo>
                <a:lnTo>
                  <a:pt x="71685" y="407207"/>
                </a:lnTo>
                <a:lnTo>
                  <a:pt x="41614" y="372643"/>
                </a:lnTo>
                <a:lnTo>
                  <a:pt x="19069" y="334063"/>
                </a:lnTo>
                <a:lnTo>
                  <a:pt x="4910" y="292165"/>
                </a:lnTo>
                <a:lnTo>
                  <a:pt x="0" y="247650"/>
                </a:lnTo>
                <a:close/>
              </a:path>
            </a:pathLst>
          </a:custGeom>
          <a:ln w="38100">
            <a:solidFill>
              <a:srgbClr val="FFCFAF"/>
            </a:solidFill>
          </a:ln>
        </p:spPr>
        <p:txBody>
          <a:bodyPr wrap="square" lIns="0" tIns="0" rIns="0" bIns="0" rtlCol="0"/>
          <a:lstStyle/>
          <a:p>
            <a:endParaRPr/>
          </a:p>
        </p:txBody>
      </p:sp>
      <p:sp>
        <p:nvSpPr>
          <p:cNvPr id="9" name="object 6"/>
          <p:cNvSpPr/>
          <p:nvPr/>
        </p:nvSpPr>
        <p:spPr>
          <a:xfrm>
            <a:off x="8758708" y="2456389"/>
            <a:ext cx="400133" cy="452799"/>
          </a:xfrm>
          <a:custGeom>
            <a:avLst/>
            <a:gdLst/>
            <a:ahLst/>
            <a:cxnLst/>
            <a:rect l="l" t="t" r="r" b="b"/>
            <a:pathLst>
              <a:path w="774700" h="774700">
                <a:moveTo>
                  <a:pt x="0" y="387350"/>
                </a:moveTo>
                <a:lnTo>
                  <a:pt x="3017" y="338761"/>
                </a:lnTo>
                <a:lnTo>
                  <a:pt x="11830" y="291974"/>
                </a:lnTo>
                <a:lnTo>
                  <a:pt x="26073" y="247350"/>
                </a:lnTo>
                <a:lnTo>
                  <a:pt x="45384" y="205254"/>
                </a:lnTo>
                <a:lnTo>
                  <a:pt x="69400" y="166048"/>
                </a:lnTo>
                <a:lnTo>
                  <a:pt x="97758" y="130095"/>
                </a:lnTo>
                <a:lnTo>
                  <a:pt x="130095" y="97758"/>
                </a:lnTo>
                <a:lnTo>
                  <a:pt x="166048" y="69400"/>
                </a:lnTo>
                <a:lnTo>
                  <a:pt x="205254" y="45384"/>
                </a:lnTo>
                <a:lnTo>
                  <a:pt x="247350" y="26073"/>
                </a:lnTo>
                <a:lnTo>
                  <a:pt x="291974" y="11830"/>
                </a:lnTo>
                <a:lnTo>
                  <a:pt x="338761" y="3017"/>
                </a:lnTo>
                <a:lnTo>
                  <a:pt x="387350" y="0"/>
                </a:lnTo>
                <a:lnTo>
                  <a:pt x="435938" y="3017"/>
                </a:lnTo>
                <a:lnTo>
                  <a:pt x="482725" y="11830"/>
                </a:lnTo>
                <a:lnTo>
                  <a:pt x="527349" y="26073"/>
                </a:lnTo>
                <a:lnTo>
                  <a:pt x="569445" y="45384"/>
                </a:lnTo>
                <a:lnTo>
                  <a:pt x="608651" y="69400"/>
                </a:lnTo>
                <a:lnTo>
                  <a:pt x="644604" y="97758"/>
                </a:lnTo>
                <a:lnTo>
                  <a:pt x="676941" y="130095"/>
                </a:lnTo>
                <a:lnTo>
                  <a:pt x="705300" y="166048"/>
                </a:lnTo>
                <a:lnTo>
                  <a:pt x="729316" y="205254"/>
                </a:lnTo>
                <a:lnTo>
                  <a:pt x="748627" y="247350"/>
                </a:lnTo>
                <a:lnTo>
                  <a:pt x="762870" y="291974"/>
                </a:lnTo>
                <a:lnTo>
                  <a:pt x="771682" y="338761"/>
                </a:lnTo>
                <a:lnTo>
                  <a:pt x="774700" y="387350"/>
                </a:lnTo>
                <a:lnTo>
                  <a:pt x="771682" y="435938"/>
                </a:lnTo>
                <a:lnTo>
                  <a:pt x="762870" y="482725"/>
                </a:lnTo>
                <a:lnTo>
                  <a:pt x="748627" y="527349"/>
                </a:lnTo>
                <a:lnTo>
                  <a:pt x="729316" y="569445"/>
                </a:lnTo>
                <a:lnTo>
                  <a:pt x="705300" y="608651"/>
                </a:lnTo>
                <a:lnTo>
                  <a:pt x="676941" y="644604"/>
                </a:lnTo>
                <a:lnTo>
                  <a:pt x="644604" y="676941"/>
                </a:lnTo>
                <a:lnTo>
                  <a:pt x="608651" y="705300"/>
                </a:lnTo>
                <a:lnTo>
                  <a:pt x="569445" y="729316"/>
                </a:lnTo>
                <a:lnTo>
                  <a:pt x="527349" y="748627"/>
                </a:lnTo>
                <a:lnTo>
                  <a:pt x="482725" y="762870"/>
                </a:lnTo>
                <a:lnTo>
                  <a:pt x="435938" y="771682"/>
                </a:lnTo>
                <a:lnTo>
                  <a:pt x="387350" y="774700"/>
                </a:lnTo>
                <a:lnTo>
                  <a:pt x="338761" y="771682"/>
                </a:lnTo>
                <a:lnTo>
                  <a:pt x="291974" y="762870"/>
                </a:lnTo>
                <a:lnTo>
                  <a:pt x="247350" y="748627"/>
                </a:lnTo>
                <a:lnTo>
                  <a:pt x="205254" y="729316"/>
                </a:lnTo>
                <a:lnTo>
                  <a:pt x="166048" y="705300"/>
                </a:lnTo>
                <a:lnTo>
                  <a:pt x="130095" y="676941"/>
                </a:lnTo>
                <a:lnTo>
                  <a:pt x="97758" y="644604"/>
                </a:lnTo>
                <a:lnTo>
                  <a:pt x="69400" y="608651"/>
                </a:lnTo>
                <a:lnTo>
                  <a:pt x="45384" y="569445"/>
                </a:lnTo>
                <a:lnTo>
                  <a:pt x="26073" y="527349"/>
                </a:lnTo>
                <a:lnTo>
                  <a:pt x="11830" y="482725"/>
                </a:lnTo>
                <a:lnTo>
                  <a:pt x="3017" y="435938"/>
                </a:lnTo>
                <a:lnTo>
                  <a:pt x="0" y="387350"/>
                </a:lnTo>
                <a:close/>
              </a:path>
            </a:pathLst>
          </a:custGeom>
          <a:ln w="38100">
            <a:solidFill>
              <a:srgbClr val="FF0000"/>
            </a:solidFill>
          </a:ln>
        </p:spPr>
        <p:txBody>
          <a:bodyPr wrap="square" lIns="0" tIns="0" rIns="0" bIns="0" rtlCol="0"/>
          <a:lstStyle/>
          <a:p>
            <a:endParaRPr dirty="0"/>
          </a:p>
        </p:txBody>
      </p:sp>
      <p:sp>
        <p:nvSpPr>
          <p:cNvPr id="10" name="object 6"/>
          <p:cNvSpPr/>
          <p:nvPr/>
        </p:nvSpPr>
        <p:spPr>
          <a:xfrm>
            <a:off x="9622804" y="2433617"/>
            <a:ext cx="362258" cy="475571"/>
          </a:xfrm>
          <a:custGeom>
            <a:avLst/>
            <a:gdLst/>
            <a:ahLst/>
            <a:cxnLst/>
            <a:rect l="l" t="t" r="r" b="b"/>
            <a:pathLst>
              <a:path w="774700" h="774700">
                <a:moveTo>
                  <a:pt x="0" y="387350"/>
                </a:moveTo>
                <a:lnTo>
                  <a:pt x="3017" y="338761"/>
                </a:lnTo>
                <a:lnTo>
                  <a:pt x="11830" y="291974"/>
                </a:lnTo>
                <a:lnTo>
                  <a:pt x="26073" y="247350"/>
                </a:lnTo>
                <a:lnTo>
                  <a:pt x="45384" y="205254"/>
                </a:lnTo>
                <a:lnTo>
                  <a:pt x="69400" y="166048"/>
                </a:lnTo>
                <a:lnTo>
                  <a:pt x="97758" y="130095"/>
                </a:lnTo>
                <a:lnTo>
                  <a:pt x="130095" y="97758"/>
                </a:lnTo>
                <a:lnTo>
                  <a:pt x="166048" y="69400"/>
                </a:lnTo>
                <a:lnTo>
                  <a:pt x="205254" y="45384"/>
                </a:lnTo>
                <a:lnTo>
                  <a:pt x="247350" y="26073"/>
                </a:lnTo>
                <a:lnTo>
                  <a:pt x="291974" y="11830"/>
                </a:lnTo>
                <a:lnTo>
                  <a:pt x="338761" y="3017"/>
                </a:lnTo>
                <a:lnTo>
                  <a:pt x="387350" y="0"/>
                </a:lnTo>
                <a:lnTo>
                  <a:pt x="435938" y="3017"/>
                </a:lnTo>
                <a:lnTo>
                  <a:pt x="482725" y="11830"/>
                </a:lnTo>
                <a:lnTo>
                  <a:pt x="527349" y="26073"/>
                </a:lnTo>
                <a:lnTo>
                  <a:pt x="569445" y="45384"/>
                </a:lnTo>
                <a:lnTo>
                  <a:pt x="608651" y="69400"/>
                </a:lnTo>
                <a:lnTo>
                  <a:pt x="644604" y="97758"/>
                </a:lnTo>
                <a:lnTo>
                  <a:pt x="676941" y="130095"/>
                </a:lnTo>
                <a:lnTo>
                  <a:pt x="705300" y="166048"/>
                </a:lnTo>
                <a:lnTo>
                  <a:pt x="729316" y="205254"/>
                </a:lnTo>
                <a:lnTo>
                  <a:pt x="748627" y="247350"/>
                </a:lnTo>
                <a:lnTo>
                  <a:pt x="762870" y="291974"/>
                </a:lnTo>
                <a:lnTo>
                  <a:pt x="771682" y="338761"/>
                </a:lnTo>
                <a:lnTo>
                  <a:pt x="774700" y="387350"/>
                </a:lnTo>
                <a:lnTo>
                  <a:pt x="771682" y="435938"/>
                </a:lnTo>
                <a:lnTo>
                  <a:pt x="762870" y="482725"/>
                </a:lnTo>
                <a:lnTo>
                  <a:pt x="748627" y="527349"/>
                </a:lnTo>
                <a:lnTo>
                  <a:pt x="729316" y="569445"/>
                </a:lnTo>
                <a:lnTo>
                  <a:pt x="705300" y="608651"/>
                </a:lnTo>
                <a:lnTo>
                  <a:pt x="676941" y="644604"/>
                </a:lnTo>
                <a:lnTo>
                  <a:pt x="644604" y="676941"/>
                </a:lnTo>
                <a:lnTo>
                  <a:pt x="608651" y="705300"/>
                </a:lnTo>
                <a:lnTo>
                  <a:pt x="569445" y="729316"/>
                </a:lnTo>
                <a:lnTo>
                  <a:pt x="527349" y="748627"/>
                </a:lnTo>
                <a:lnTo>
                  <a:pt x="482725" y="762870"/>
                </a:lnTo>
                <a:lnTo>
                  <a:pt x="435938" y="771682"/>
                </a:lnTo>
                <a:lnTo>
                  <a:pt x="387350" y="774700"/>
                </a:lnTo>
                <a:lnTo>
                  <a:pt x="338761" y="771682"/>
                </a:lnTo>
                <a:lnTo>
                  <a:pt x="291974" y="762870"/>
                </a:lnTo>
                <a:lnTo>
                  <a:pt x="247350" y="748627"/>
                </a:lnTo>
                <a:lnTo>
                  <a:pt x="205254" y="729316"/>
                </a:lnTo>
                <a:lnTo>
                  <a:pt x="166048" y="705300"/>
                </a:lnTo>
                <a:lnTo>
                  <a:pt x="130095" y="676941"/>
                </a:lnTo>
                <a:lnTo>
                  <a:pt x="97758" y="644604"/>
                </a:lnTo>
                <a:lnTo>
                  <a:pt x="69400" y="608651"/>
                </a:lnTo>
                <a:lnTo>
                  <a:pt x="45384" y="569445"/>
                </a:lnTo>
                <a:lnTo>
                  <a:pt x="26073" y="527349"/>
                </a:lnTo>
                <a:lnTo>
                  <a:pt x="11830" y="482725"/>
                </a:lnTo>
                <a:lnTo>
                  <a:pt x="3017" y="435938"/>
                </a:lnTo>
                <a:lnTo>
                  <a:pt x="0" y="387350"/>
                </a:lnTo>
                <a:close/>
              </a:path>
            </a:pathLst>
          </a:custGeom>
          <a:ln w="38100">
            <a:solidFill>
              <a:srgbClr val="FF0000"/>
            </a:solidFill>
          </a:ln>
        </p:spPr>
        <p:txBody>
          <a:bodyPr wrap="square" lIns="0" tIns="0" rIns="0" bIns="0" rtlCol="0"/>
          <a:lstStyle/>
          <a:p>
            <a:endParaRPr/>
          </a:p>
        </p:txBody>
      </p:sp>
      <p:sp>
        <p:nvSpPr>
          <p:cNvPr id="11" name="TextBox 10"/>
          <p:cNvSpPr txBox="1"/>
          <p:nvPr/>
        </p:nvSpPr>
        <p:spPr>
          <a:xfrm>
            <a:off x="609447" y="4088195"/>
            <a:ext cx="10969943" cy="2031325"/>
          </a:xfrm>
          <a:prstGeom prst="rect">
            <a:avLst/>
          </a:prstGeom>
          <a:noFill/>
          <a:ln w="19050">
            <a:solidFill>
              <a:schemeClr val="bg2">
                <a:lumMod val="50000"/>
              </a:schemeClr>
            </a:solidFill>
            <a:prstDash val="dash"/>
          </a:ln>
        </p:spPr>
        <p:txBody>
          <a:bodyPr wrap="square" rtlCol="0">
            <a:spAutoFit/>
          </a:bodyPr>
          <a:lstStyle/>
          <a:p>
            <a:endParaRPr lang="en-US" sz="1400" dirty="0" smtClean="0"/>
          </a:p>
          <a:p>
            <a:endParaRPr lang="en-US" sz="1400" dirty="0" smtClean="0"/>
          </a:p>
          <a:p>
            <a:r>
              <a:rPr lang="en-US" sz="1400" dirty="0" smtClean="0"/>
              <a:t>Phonocardiogram </a:t>
            </a:r>
            <a:r>
              <a:rPr lang="en-US" sz="1400" dirty="0"/>
              <a:t>is a graphic recording of the heart sounds.</a:t>
            </a:r>
          </a:p>
          <a:p>
            <a:r>
              <a:rPr lang="en-US" sz="1400" dirty="0"/>
              <a:t>It involves picking up the sonic vibrations from the heart through a highly sensitive microphone. Such waves are then converted into electrical energy and fed into a galvanometer, where they are recorded on paper. </a:t>
            </a:r>
            <a:endParaRPr lang="en-US" sz="1400" dirty="0" smtClean="0"/>
          </a:p>
          <a:p>
            <a:endParaRPr lang="en-US" altLang="en-US" sz="1400" dirty="0"/>
          </a:p>
          <a:p>
            <a:pPr marL="285750" indent="-285750">
              <a:buFont typeface="Arial" charset="0"/>
              <a:buChar char="•"/>
            </a:pPr>
            <a:r>
              <a:rPr lang="en-GB" altLang="en-US" sz="1400" dirty="0"/>
              <a:t> Generally the sounds produced by each valve is best heard over a particular region of the chest.</a:t>
            </a:r>
            <a:endParaRPr lang="en-US" sz="1400" dirty="0"/>
          </a:p>
          <a:p>
            <a:pPr marL="285750" indent="-285750">
              <a:buFont typeface="Arial" charset="0"/>
              <a:buChar char="•"/>
            </a:pPr>
            <a:r>
              <a:rPr lang="en-US" sz="1400" dirty="0" smtClean="0"/>
              <a:t>In </a:t>
            </a:r>
            <a:r>
              <a:rPr lang="en-US" sz="1400" dirty="0"/>
              <a:t>general both the first and the second heart sounds can be heard at all areas. </a:t>
            </a:r>
            <a:endParaRPr lang="en-GB" altLang="en-US" sz="1400" dirty="0"/>
          </a:p>
          <a:p>
            <a:endParaRPr lang="en-GB" altLang="en-US" sz="1400" dirty="0"/>
          </a:p>
        </p:txBody>
      </p:sp>
      <p:sp>
        <p:nvSpPr>
          <p:cNvPr id="12" name="TextBox 11"/>
          <p:cNvSpPr txBox="1"/>
          <p:nvPr/>
        </p:nvSpPr>
        <p:spPr>
          <a:xfrm>
            <a:off x="9478788" y="4139943"/>
            <a:ext cx="2016224" cy="261610"/>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100" b="1" u="sng" dirty="0"/>
              <a:t>ONLY IN MALES’ SLIDES </a:t>
            </a:r>
          </a:p>
        </p:txBody>
      </p:sp>
      <mc:AlternateContent xmlns:mc="http://schemas.openxmlformats.org/markup-compatibility/2006" xmlns:p14="http://schemas.microsoft.com/office/powerpoint/2010/main">
        <mc:Choice Requires="p14">
          <p:contentPart p14:bwMode="auto" r:id="rId3">
            <p14:nvContentPartPr>
              <p14:cNvPr id="124" name="Ink 123"/>
              <p14:cNvContentPartPr/>
              <p14:nvPr/>
            </p14:nvContentPartPr>
            <p14:xfrm>
              <a:off x="0" y="0"/>
              <a:ext cx="0" cy="0"/>
            </p14:xfrm>
          </p:contentPart>
        </mc:Choice>
        <mc:Fallback xmlns="">
          <p:pic>
            <p:nvPicPr>
              <p:cNvPr id="124" name="Ink 123"/>
              <p:cNvPicPr/>
              <p:nvPr/>
            </p:nvPicPr>
            <p:blipFill/>
            <p:spPr/>
          </p:pic>
        </mc:Fallback>
      </mc:AlternateContent>
    </p:spTree>
    <p:extLst>
      <p:ext uri="{BB962C8B-B14F-4D97-AF65-F5344CB8AC3E}">
        <p14:creationId xmlns:p14="http://schemas.microsoft.com/office/powerpoint/2010/main" val="1734355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Normal Heart Sounds:</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4</a:t>
            </a:fld>
            <a:endParaRPr lang="en-US" dirty="0"/>
          </a:p>
        </p:txBody>
      </p:sp>
      <p:sp>
        <p:nvSpPr>
          <p:cNvPr id="4" name="Content Placeholder 3"/>
          <p:cNvSpPr>
            <a:spLocks noGrp="1"/>
          </p:cNvSpPr>
          <p:nvPr>
            <p:ph sz="quarter" idx="1"/>
          </p:nvPr>
        </p:nvSpPr>
        <p:spPr>
          <a:xfrm>
            <a:off x="618801" y="1402080"/>
            <a:ext cx="8797333" cy="5137150"/>
          </a:xfrm>
        </p:spPr>
        <p:txBody>
          <a:bodyPr>
            <a:noAutofit/>
          </a:bodyPr>
          <a:lstStyle/>
          <a:p>
            <a:pPr marL="0" indent="0" algn="just">
              <a:buNone/>
            </a:pPr>
            <a:r>
              <a:rPr lang="en-US" sz="1400" b="1" dirty="0" smtClean="0"/>
              <a:t>S1</a:t>
            </a:r>
            <a:r>
              <a:rPr lang="en-US" sz="1400" b="1" dirty="0"/>
              <a:t>: </a:t>
            </a:r>
            <a:endParaRPr lang="en-US" sz="1400" b="1" dirty="0" smtClean="0"/>
          </a:p>
          <a:p>
            <a:pPr algn="just"/>
            <a:r>
              <a:rPr lang="en-US" sz="1400" dirty="0" smtClean="0"/>
              <a:t>Due </a:t>
            </a:r>
            <a:r>
              <a:rPr lang="en-US" sz="1400" dirty="0"/>
              <a:t>to closure of the </a:t>
            </a:r>
            <a:r>
              <a:rPr lang="en-US" sz="1400" dirty="0" err="1" smtClean="0"/>
              <a:t>atrio</a:t>
            </a:r>
            <a:r>
              <a:rPr lang="en-US" sz="1400" dirty="0" smtClean="0"/>
              <a:t>-ventricular valves. </a:t>
            </a:r>
          </a:p>
          <a:p>
            <a:pPr algn="just"/>
            <a:r>
              <a:rPr lang="en-US" sz="1400" dirty="0" smtClean="0"/>
              <a:t>It </a:t>
            </a:r>
            <a:r>
              <a:rPr lang="en-US" sz="1400" dirty="0"/>
              <a:t>marks beginning of ventricular systole.</a:t>
            </a:r>
          </a:p>
          <a:p>
            <a:pPr algn="just"/>
            <a:r>
              <a:rPr lang="en-US" sz="1400" dirty="0"/>
              <a:t>Recorded at the beginning of the ‘</a:t>
            </a:r>
            <a:r>
              <a:rPr lang="en-US" sz="1400" dirty="0" err="1" smtClean="0"/>
              <a:t>isovolumemetric</a:t>
            </a:r>
            <a:r>
              <a:rPr lang="en-US" sz="1400" dirty="0" smtClean="0"/>
              <a:t> </a:t>
            </a:r>
            <a:r>
              <a:rPr lang="en-US" sz="1400" dirty="0"/>
              <a:t>contraction’ phase. </a:t>
            </a:r>
            <a:endParaRPr lang="en-US" sz="1400" dirty="0" smtClean="0"/>
          </a:p>
          <a:p>
            <a:pPr algn="just"/>
            <a:r>
              <a:rPr lang="en-US" sz="1400" dirty="0" smtClean="0"/>
              <a:t>Long </a:t>
            </a:r>
            <a:r>
              <a:rPr lang="en-US" sz="1400" dirty="0"/>
              <a:t>in duration </a:t>
            </a:r>
            <a:r>
              <a:rPr lang="en-US" sz="1400" dirty="0" smtClean="0"/>
              <a:t>( </a:t>
            </a:r>
            <a:r>
              <a:rPr lang="en-US" sz="1400" dirty="0"/>
              <a:t>0.15 sec.) </a:t>
            </a:r>
            <a:r>
              <a:rPr lang="en-US" sz="1400" dirty="0">
                <a:solidFill>
                  <a:srgbClr val="528693"/>
                </a:solidFill>
              </a:rPr>
              <a:t>longest duration of all </a:t>
            </a:r>
            <a:r>
              <a:rPr lang="en-US" sz="1400" dirty="0" smtClean="0">
                <a:solidFill>
                  <a:srgbClr val="528693"/>
                </a:solidFill>
              </a:rPr>
              <a:t>sounds.</a:t>
            </a:r>
            <a:endParaRPr lang="en-US" sz="1400" dirty="0">
              <a:solidFill>
                <a:srgbClr val="528693"/>
              </a:solidFill>
            </a:endParaRPr>
          </a:p>
          <a:p>
            <a:pPr algn="just"/>
            <a:r>
              <a:rPr lang="en-US" sz="1400" dirty="0"/>
              <a:t>Of low </a:t>
            </a:r>
            <a:r>
              <a:rPr lang="en-US" sz="1400" dirty="0" smtClean="0"/>
              <a:t>pitch and loud </a:t>
            </a:r>
            <a:r>
              <a:rPr lang="en-US" sz="1400" dirty="0"/>
              <a:t>(LUB</a:t>
            </a:r>
            <a:r>
              <a:rPr lang="en-US" sz="1400" dirty="0" smtClean="0"/>
              <a:t>).</a:t>
            </a:r>
          </a:p>
          <a:p>
            <a:pPr algn="just"/>
            <a:r>
              <a:rPr lang="en-US" sz="1400" dirty="0" smtClean="0"/>
              <a:t>Frequency range (25-35) (25-45 in boys' slides) </a:t>
            </a:r>
            <a:r>
              <a:rPr lang="en-US" sz="1400" dirty="0"/>
              <a:t>Hz.</a:t>
            </a:r>
          </a:p>
          <a:p>
            <a:pPr algn="just"/>
            <a:r>
              <a:rPr lang="en-US" sz="1400" dirty="0"/>
              <a:t>Best heard at Mitral &amp; Tricuspid areas</a:t>
            </a:r>
            <a:r>
              <a:rPr lang="en-US" sz="1400" dirty="0" smtClean="0"/>
              <a:t>.</a:t>
            </a:r>
          </a:p>
          <a:p>
            <a:pPr marL="0" indent="0" algn="just">
              <a:buNone/>
            </a:pPr>
            <a:r>
              <a:rPr lang="en-US" sz="1400" b="1" dirty="0" smtClean="0"/>
              <a:t>S2:</a:t>
            </a:r>
          </a:p>
          <a:p>
            <a:pPr algn="just"/>
            <a:r>
              <a:rPr lang="en-US" sz="1400" dirty="0" smtClean="0"/>
              <a:t>Due to closure of semilunar valves.</a:t>
            </a:r>
          </a:p>
          <a:p>
            <a:pPr marL="12700" algn="just">
              <a:lnSpc>
                <a:spcPct val="100000"/>
              </a:lnSpc>
            </a:pPr>
            <a:r>
              <a:rPr lang="en-US" sz="1400" spc="15" dirty="0">
                <a:cs typeface="Calibri"/>
              </a:rPr>
              <a:t>Marks</a:t>
            </a:r>
            <a:r>
              <a:rPr lang="en-US" sz="1400" spc="-165" dirty="0">
                <a:cs typeface="Calibri"/>
              </a:rPr>
              <a:t> </a:t>
            </a:r>
            <a:r>
              <a:rPr lang="en-US" sz="1400" dirty="0">
                <a:cs typeface="Calibri"/>
              </a:rPr>
              <a:t>the</a:t>
            </a:r>
            <a:r>
              <a:rPr lang="en-US" sz="1400" spc="-5" dirty="0">
                <a:cs typeface="Calibri"/>
              </a:rPr>
              <a:t> </a:t>
            </a:r>
            <a:r>
              <a:rPr lang="en-US" sz="1400" spc="10" dirty="0">
                <a:cs typeface="Calibri"/>
              </a:rPr>
              <a:t>beginning</a:t>
            </a:r>
            <a:r>
              <a:rPr lang="en-US" sz="1400" spc="-140" dirty="0">
                <a:cs typeface="Calibri"/>
              </a:rPr>
              <a:t> </a:t>
            </a:r>
            <a:r>
              <a:rPr lang="en-US" sz="1400" spc="20" dirty="0">
                <a:cs typeface="Calibri"/>
              </a:rPr>
              <a:t>of</a:t>
            </a:r>
            <a:r>
              <a:rPr lang="en-US" sz="1400" spc="-75" dirty="0">
                <a:cs typeface="Calibri"/>
              </a:rPr>
              <a:t> </a:t>
            </a:r>
            <a:r>
              <a:rPr lang="en-US" sz="1400" spc="5" dirty="0">
                <a:cs typeface="Calibri"/>
              </a:rPr>
              <a:t>ventricular</a:t>
            </a:r>
            <a:r>
              <a:rPr lang="en-US" sz="1400" spc="-175" dirty="0">
                <a:cs typeface="Calibri"/>
              </a:rPr>
              <a:t> </a:t>
            </a:r>
            <a:r>
              <a:rPr lang="en-US" sz="1400" spc="10" dirty="0" smtClean="0">
                <a:cs typeface="Calibri"/>
              </a:rPr>
              <a:t>diastole and </a:t>
            </a:r>
            <a:r>
              <a:rPr lang="en-US" sz="1400" spc="10" dirty="0">
                <a:cs typeface="Calibri"/>
              </a:rPr>
              <a:t>end of ventricular </a:t>
            </a:r>
            <a:r>
              <a:rPr lang="en-US" sz="1400" spc="10" dirty="0" smtClean="0">
                <a:cs typeface="Calibri"/>
              </a:rPr>
              <a:t>systole.</a:t>
            </a:r>
            <a:endParaRPr lang="en-US" sz="1400" spc="10" dirty="0">
              <a:cs typeface="Calibri"/>
            </a:endParaRPr>
          </a:p>
          <a:p>
            <a:pPr marL="12700" algn="just">
              <a:lnSpc>
                <a:spcPct val="100000"/>
              </a:lnSpc>
              <a:spcBef>
                <a:spcPts val="560"/>
              </a:spcBef>
            </a:pPr>
            <a:r>
              <a:rPr lang="en-US" sz="1400" spc="10" dirty="0">
                <a:cs typeface="Calibri"/>
              </a:rPr>
              <a:t>Recorded</a:t>
            </a:r>
            <a:r>
              <a:rPr lang="en-US" sz="1400" spc="-155" dirty="0">
                <a:cs typeface="Calibri"/>
              </a:rPr>
              <a:t> </a:t>
            </a:r>
            <a:r>
              <a:rPr lang="en-US" sz="1400" spc="20" dirty="0">
                <a:cs typeface="Calibri"/>
              </a:rPr>
              <a:t>at</a:t>
            </a:r>
            <a:r>
              <a:rPr lang="en-US" sz="1400" spc="-135" dirty="0">
                <a:cs typeface="Calibri"/>
              </a:rPr>
              <a:t> </a:t>
            </a:r>
            <a:r>
              <a:rPr lang="en-US" sz="1400" dirty="0">
                <a:cs typeface="Calibri"/>
              </a:rPr>
              <a:t>the</a:t>
            </a:r>
            <a:r>
              <a:rPr lang="en-US" sz="1400" spc="10" dirty="0">
                <a:cs typeface="Calibri"/>
              </a:rPr>
              <a:t> beginning</a:t>
            </a:r>
            <a:r>
              <a:rPr lang="en-US" sz="1400" spc="-135" dirty="0">
                <a:cs typeface="Calibri"/>
              </a:rPr>
              <a:t> </a:t>
            </a:r>
            <a:r>
              <a:rPr lang="en-US" sz="1400" spc="20" dirty="0">
                <a:cs typeface="Calibri"/>
              </a:rPr>
              <a:t>of</a:t>
            </a:r>
            <a:r>
              <a:rPr lang="en-US" sz="1400" spc="-65" dirty="0">
                <a:cs typeface="Calibri"/>
              </a:rPr>
              <a:t> </a:t>
            </a:r>
            <a:r>
              <a:rPr lang="en-US" sz="1400" dirty="0">
                <a:cs typeface="Calibri"/>
              </a:rPr>
              <a:t>the</a:t>
            </a:r>
            <a:r>
              <a:rPr lang="en-US" sz="1400" spc="10" dirty="0">
                <a:cs typeface="Calibri"/>
              </a:rPr>
              <a:t> </a:t>
            </a:r>
            <a:r>
              <a:rPr lang="en-US" sz="1400" dirty="0">
                <a:cs typeface="Calibri"/>
              </a:rPr>
              <a:t>‘isometric</a:t>
            </a:r>
            <a:r>
              <a:rPr lang="en-US" sz="1400" spc="-25" dirty="0">
                <a:cs typeface="Calibri"/>
              </a:rPr>
              <a:t> </a:t>
            </a:r>
            <a:r>
              <a:rPr lang="en-US" sz="1400" spc="5" dirty="0">
                <a:cs typeface="Calibri"/>
              </a:rPr>
              <a:t>relaxation’</a:t>
            </a:r>
            <a:r>
              <a:rPr lang="en-US" sz="1400" spc="-250" dirty="0">
                <a:cs typeface="Calibri"/>
              </a:rPr>
              <a:t> </a:t>
            </a:r>
            <a:r>
              <a:rPr lang="en-US" sz="1400" spc="30" dirty="0">
                <a:cs typeface="Calibri"/>
              </a:rPr>
              <a:t>phase.</a:t>
            </a:r>
            <a:endParaRPr lang="en-US" sz="1400" dirty="0">
              <a:cs typeface="Calibri"/>
            </a:endParaRPr>
          </a:p>
          <a:p>
            <a:pPr marL="12700" marR="2912745" algn="just">
              <a:lnSpc>
                <a:spcPct val="121400"/>
              </a:lnSpc>
              <a:spcBef>
                <a:spcPts val="40"/>
              </a:spcBef>
            </a:pPr>
            <a:r>
              <a:rPr lang="en-US" sz="1400" spc="15" dirty="0">
                <a:cs typeface="Calibri"/>
              </a:rPr>
              <a:t>Short</a:t>
            </a:r>
            <a:r>
              <a:rPr lang="en-US" sz="1400" spc="-140" dirty="0">
                <a:cs typeface="Calibri"/>
              </a:rPr>
              <a:t> </a:t>
            </a:r>
            <a:r>
              <a:rPr lang="en-US" sz="1400" spc="-5" dirty="0">
                <a:cs typeface="Calibri"/>
              </a:rPr>
              <a:t>in</a:t>
            </a:r>
            <a:r>
              <a:rPr lang="en-US" sz="1400" spc="35" dirty="0">
                <a:cs typeface="Calibri"/>
              </a:rPr>
              <a:t> </a:t>
            </a:r>
            <a:r>
              <a:rPr lang="en-US" sz="1400" spc="15" dirty="0">
                <a:cs typeface="Calibri"/>
              </a:rPr>
              <a:t>duration</a:t>
            </a:r>
            <a:r>
              <a:rPr lang="en-US" sz="1400" spc="-160" dirty="0">
                <a:cs typeface="Calibri"/>
              </a:rPr>
              <a:t> </a:t>
            </a:r>
            <a:r>
              <a:rPr lang="en-US" sz="1400" spc="10" dirty="0" smtClean="0">
                <a:cs typeface="Calibri"/>
              </a:rPr>
              <a:t>(</a:t>
            </a:r>
            <a:r>
              <a:rPr lang="en-US" sz="1400" dirty="0" smtClean="0">
                <a:cs typeface="Calibri"/>
              </a:rPr>
              <a:t>0.11-0.125</a:t>
            </a:r>
            <a:r>
              <a:rPr lang="en-US" sz="1400" spc="-120" dirty="0" smtClean="0">
                <a:cs typeface="Calibri"/>
              </a:rPr>
              <a:t> </a:t>
            </a:r>
            <a:r>
              <a:rPr lang="en-US" sz="1400" spc="10" dirty="0">
                <a:cs typeface="Calibri"/>
              </a:rPr>
              <a:t>sec.)  </a:t>
            </a:r>
            <a:r>
              <a:rPr lang="en-US" sz="1400" spc="10" dirty="0" smtClean="0">
                <a:cs typeface="Calibri"/>
              </a:rPr>
              <a:t>(0.12 sec. in boys' slides).</a:t>
            </a:r>
          </a:p>
          <a:p>
            <a:pPr marL="12700" marR="2912745" algn="just">
              <a:lnSpc>
                <a:spcPct val="121400"/>
              </a:lnSpc>
              <a:spcBef>
                <a:spcPts val="40"/>
              </a:spcBef>
            </a:pPr>
            <a:r>
              <a:rPr lang="en-US" sz="1400" spc="20" dirty="0" smtClean="0">
                <a:cs typeface="Calibri"/>
              </a:rPr>
              <a:t>Of</a:t>
            </a:r>
            <a:r>
              <a:rPr lang="en-US" sz="1400" spc="-80" dirty="0" smtClean="0">
                <a:cs typeface="Calibri"/>
              </a:rPr>
              <a:t> </a:t>
            </a:r>
            <a:r>
              <a:rPr lang="en-US" sz="1400" dirty="0">
                <a:cs typeface="Calibri"/>
              </a:rPr>
              <a:t>high</a:t>
            </a:r>
            <a:r>
              <a:rPr lang="en-US" sz="1400" spc="30" dirty="0">
                <a:cs typeface="Calibri"/>
              </a:rPr>
              <a:t> </a:t>
            </a:r>
            <a:r>
              <a:rPr lang="en-US" sz="1400" spc="-10" dirty="0" smtClean="0">
                <a:cs typeface="Calibri"/>
              </a:rPr>
              <a:t>pitch, soft, and sharp</a:t>
            </a:r>
            <a:r>
              <a:rPr lang="en-US" sz="1400" spc="-65" dirty="0" smtClean="0">
                <a:cs typeface="Calibri"/>
              </a:rPr>
              <a:t> </a:t>
            </a:r>
            <a:r>
              <a:rPr lang="en-US" sz="1400" spc="10" dirty="0">
                <a:cs typeface="Calibri"/>
              </a:rPr>
              <a:t>(DUB</a:t>
            </a:r>
            <a:r>
              <a:rPr lang="en-US" sz="1400" spc="10" dirty="0" smtClean="0">
                <a:cs typeface="Calibri"/>
              </a:rPr>
              <a:t>).</a:t>
            </a:r>
          </a:p>
          <a:p>
            <a:pPr marL="12700" marR="2912745" algn="just">
              <a:lnSpc>
                <a:spcPct val="121400"/>
              </a:lnSpc>
              <a:spcBef>
                <a:spcPts val="40"/>
              </a:spcBef>
            </a:pPr>
            <a:r>
              <a:rPr lang="en-US" sz="1400" dirty="0" smtClean="0"/>
              <a:t>Frequency :</a:t>
            </a:r>
            <a:r>
              <a:rPr lang="en-US" sz="1400" spc="-80" dirty="0" smtClean="0">
                <a:cs typeface="Calibri"/>
              </a:rPr>
              <a:t> </a:t>
            </a:r>
            <a:r>
              <a:rPr lang="en-US" sz="1400" spc="-10" dirty="0" smtClean="0">
                <a:cs typeface="Calibri"/>
              </a:rPr>
              <a:t>50</a:t>
            </a:r>
            <a:r>
              <a:rPr lang="en-US" sz="1400" spc="15" dirty="0" smtClean="0">
                <a:cs typeface="Calibri"/>
              </a:rPr>
              <a:t>Hz</a:t>
            </a:r>
            <a:r>
              <a:rPr lang="en-US" sz="1400" spc="15" dirty="0">
                <a:cs typeface="Calibri"/>
              </a:rPr>
              <a:t>.</a:t>
            </a:r>
            <a:endParaRPr lang="en-US" sz="1400" dirty="0">
              <a:cs typeface="Calibri"/>
            </a:endParaRPr>
          </a:p>
          <a:p>
            <a:pPr marL="12700" algn="just">
              <a:lnSpc>
                <a:spcPct val="100000"/>
              </a:lnSpc>
              <a:spcBef>
                <a:spcPts val="560"/>
              </a:spcBef>
            </a:pPr>
            <a:r>
              <a:rPr lang="en-US" sz="1400" spc="10" dirty="0">
                <a:cs typeface="Calibri"/>
              </a:rPr>
              <a:t>Best</a:t>
            </a:r>
            <a:r>
              <a:rPr lang="en-US" sz="1400" spc="-40" dirty="0">
                <a:cs typeface="Calibri"/>
              </a:rPr>
              <a:t> </a:t>
            </a:r>
            <a:r>
              <a:rPr lang="en-US" sz="1400" spc="20" dirty="0">
                <a:cs typeface="Calibri"/>
              </a:rPr>
              <a:t>heard</a:t>
            </a:r>
            <a:r>
              <a:rPr lang="en-US" sz="1400" spc="-160" dirty="0">
                <a:cs typeface="Calibri"/>
              </a:rPr>
              <a:t> </a:t>
            </a:r>
            <a:r>
              <a:rPr lang="en-US" sz="1400" spc="20" dirty="0">
                <a:cs typeface="Calibri"/>
              </a:rPr>
              <a:t>at</a:t>
            </a:r>
            <a:r>
              <a:rPr lang="en-US" sz="1400" spc="-140" dirty="0">
                <a:cs typeface="Calibri"/>
              </a:rPr>
              <a:t> </a:t>
            </a:r>
            <a:r>
              <a:rPr lang="en-US" sz="1400" spc="5" dirty="0">
                <a:cs typeface="Calibri"/>
              </a:rPr>
              <a:t>Aortic</a:t>
            </a:r>
            <a:r>
              <a:rPr lang="en-US" sz="1400" spc="-35" dirty="0">
                <a:cs typeface="Calibri"/>
              </a:rPr>
              <a:t> </a:t>
            </a:r>
            <a:r>
              <a:rPr lang="en-US" sz="1400" dirty="0">
                <a:cs typeface="Calibri"/>
              </a:rPr>
              <a:t>&amp;</a:t>
            </a:r>
            <a:r>
              <a:rPr lang="en-US" sz="1400" spc="-10" dirty="0">
                <a:cs typeface="Calibri"/>
              </a:rPr>
              <a:t> </a:t>
            </a:r>
            <a:r>
              <a:rPr lang="en-US" sz="1400" spc="20" dirty="0">
                <a:cs typeface="Calibri"/>
              </a:rPr>
              <a:t>Pulmonary</a:t>
            </a:r>
            <a:r>
              <a:rPr lang="en-US" sz="1400" spc="-200" dirty="0">
                <a:cs typeface="Calibri"/>
              </a:rPr>
              <a:t> </a:t>
            </a:r>
            <a:r>
              <a:rPr lang="en-US" sz="1400" spc="25" dirty="0">
                <a:cs typeface="Calibri"/>
              </a:rPr>
              <a:t>areas</a:t>
            </a:r>
            <a:r>
              <a:rPr lang="en-US" sz="1400" spc="25" dirty="0" smtClean="0">
                <a:cs typeface="Calibri"/>
              </a:rPr>
              <a:t>.</a:t>
            </a:r>
          </a:p>
          <a:p>
            <a:pPr marL="12700" algn="just">
              <a:lnSpc>
                <a:spcPct val="100000"/>
              </a:lnSpc>
              <a:spcBef>
                <a:spcPts val="560"/>
              </a:spcBef>
            </a:pPr>
            <a:endParaRPr lang="en-US" sz="1400" dirty="0">
              <a:cs typeface="Calibri"/>
            </a:endParaRPr>
          </a:p>
          <a:p>
            <a:pPr algn="just"/>
            <a:endParaRPr lang="en-US" sz="1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4533" y="3178765"/>
            <a:ext cx="4419084" cy="1688282"/>
          </a:xfrm>
          <a:prstGeom prst="rect">
            <a:avLst/>
          </a:prstGeom>
        </p:spPr>
      </p:pic>
      <p:sp>
        <p:nvSpPr>
          <p:cNvPr id="7" name="Rectangle 6"/>
          <p:cNvSpPr/>
          <p:nvPr/>
        </p:nvSpPr>
        <p:spPr>
          <a:xfrm>
            <a:off x="7102525" y="4867047"/>
            <a:ext cx="4433311" cy="88938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dirty="0" smtClean="0">
                <a:solidFill>
                  <a:srgbClr val="528693"/>
                </a:solidFill>
              </a:rPr>
              <a:t>Usually the left side closes before the right side, for example </a:t>
            </a:r>
            <a:r>
              <a:rPr lang="ar-SA" sz="1200" dirty="0" smtClean="0">
                <a:solidFill>
                  <a:srgbClr val="528693"/>
                </a:solidFill>
              </a:rPr>
              <a:t>semilunar </a:t>
            </a:r>
            <a:r>
              <a:rPr lang="ar-SA" sz="1200" dirty="0">
                <a:solidFill>
                  <a:srgbClr val="528693"/>
                </a:solidFill>
              </a:rPr>
              <a:t>aortic </a:t>
            </a:r>
            <a:r>
              <a:rPr lang="ar-SA" sz="1200" dirty="0" smtClean="0">
                <a:solidFill>
                  <a:srgbClr val="528693"/>
                </a:solidFill>
              </a:rPr>
              <a:t>valve</a:t>
            </a:r>
            <a:r>
              <a:rPr lang="en-US" sz="1200" dirty="0" smtClean="0">
                <a:solidFill>
                  <a:srgbClr val="528693"/>
                </a:solidFill>
              </a:rPr>
              <a:t> closes</a:t>
            </a:r>
            <a:r>
              <a:rPr lang="ar-SA" sz="1200" dirty="0" smtClean="0">
                <a:solidFill>
                  <a:srgbClr val="528693"/>
                </a:solidFill>
              </a:rPr>
              <a:t> </a:t>
            </a:r>
            <a:r>
              <a:rPr lang="ar-SA" sz="1200" dirty="0">
                <a:solidFill>
                  <a:srgbClr val="528693"/>
                </a:solidFill>
              </a:rPr>
              <a:t>before semilunar pulmonary </a:t>
            </a:r>
            <a:r>
              <a:rPr lang="ar-SA" sz="1200" dirty="0" smtClean="0">
                <a:solidFill>
                  <a:srgbClr val="528693"/>
                </a:solidFill>
              </a:rPr>
              <a:t>valve</a:t>
            </a:r>
            <a:r>
              <a:rPr lang="en-US" sz="1200" dirty="0" smtClean="0">
                <a:solidFill>
                  <a:srgbClr val="528693"/>
                </a:solidFill>
              </a:rPr>
              <a:t>, but because the duration between them is very short I heard them as one sound (DUB)</a:t>
            </a:r>
            <a:r>
              <a:rPr lang="ar-SA" sz="1200" dirty="0" smtClean="0">
                <a:solidFill>
                  <a:srgbClr val="528693"/>
                </a:solidFill>
              </a:rPr>
              <a:t> </a:t>
            </a:r>
            <a:endParaRPr lang="en-US" sz="1200" dirty="0">
              <a:solidFill>
                <a:srgbClr val="528693"/>
              </a:solidFill>
            </a:endParaRPr>
          </a:p>
        </p:txBody>
      </p:sp>
      <p:sp>
        <p:nvSpPr>
          <p:cNvPr id="8" name="TextBox 7"/>
          <p:cNvSpPr txBox="1"/>
          <p:nvPr/>
        </p:nvSpPr>
        <p:spPr>
          <a:xfrm>
            <a:off x="7102524" y="5838048"/>
            <a:ext cx="4433311" cy="461665"/>
          </a:xfrm>
          <a:prstGeom prst="rect">
            <a:avLst/>
          </a:prstGeom>
          <a:noFill/>
          <a:ln>
            <a:solidFill>
              <a:schemeClr val="accent2"/>
            </a:solidFill>
          </a:ln>
        </p:spPr>
        <p:txBody>
          <a:bodyPr wrap="square" rtlCol="0">
            <a:spAutoFit/>
          </a:bodyPr>
          <a:lstStyle/>
          <a:p>
            <a:pPr algn="just"/>
            <a:r>
              <a:rPr lang="en-US" sz="1200" dirty="0" smtClean="0">
                <a:solidFill>
                  <a:srgbClr val="528693"/>
                </a:solidFill>
              </a:rPr>
              <a:t>ventricular </a:t>
            </a:r>
            <a:r>
              <a:rPr lang="en-US" sz="1200" dirty="0">
                <a:solidFill>
                  <a:srgbClr val="528693"/>
                </a:solidFill>
              </a:rPr>
              <a:t>systole is between S1 and S2, and ventricular diastole is between S2 and the new S1</a:t>
            </a:r>
          </a:p>
        </p:txBody>
      </p:sp>
      <p:sp>
        <p:nvSpPr>
          <p:cNvPr id="10" name="TextBox 9"/>
          <p:cNvSpPr txBox="1"/>
          <p:nvPr/>
        </p:nvSpPr>
        <p:spPr>
          <a:xfrm>
            <a:off x="7102526" y="1196752"/>
            <a:ext cx="4433311" cy="2062103"/>
          </a:xfrm>
          <a:prstGeom prst="rect">
            <a:avLst/>
          </a:prstGeom>
          <a:noFill/>
          <a:ln w="19050">
            <a:solidFill>
              <a:schemeClr val="accent2"/>
            </a:solidFill>
            <a:prstDash val="solid"/>
          </a:ln>
        </p:spPr>
        <p:txBody>
          <a:bodyPr wrap="square" rtlCol="0">
            <a:spAutoFit/>
          </a:bodyPr>
          <a:lstStyle/>
          <a:p>
            <a:r>
              <a:rPr lang="en-GB" altLang="en-US" sz="1600" dirty="0" smtClean="0"/>
              <a:t>S1</a:t>
            </a:r>
            <a:r>
              <a:rPr lang="en-US" sz="1600" dirty="0" smtClean="0"/>
              <a:t> </a:t>
            </a:r>
            <a:r>
              <a:rPr lang="en-US" sz="1600" dirty="0"/>
              <a:t>is soft when the heart rate is low, because the ventricles are well filled with blood and the leaflets of the AV valves float together before </a:t>
            </a:r>
            <a:r>
              <a:rPr lang="en-US" sz="1600" dirty="0" smtClean="0"/>
              <a:t>systole.</a:t>
            </a:r>
          </a:p>
          <a:p>
            <a:r>
              <a:rPr lang="en-GB" altLang="en-US" sz="1600" dirty="0"/>
              <a:t>S2 </a:t>
            </a:r>
            <a:r>
              <a:rPr lang="en-US" sz="1600" dirty="0" smtClean="0"/>
              <a:t>is </a:t>
            </a:r>
            <a:r>
              <a:rPr lang="en-US" sz="1600" dirty="0"/>
              <a:t>loud and sharp when the diastolic pressure in the aorta or pulmonary artery is elevated, causing the respective valves to shut briskly at the end of systole.</a:t>
            </a:r>
            <a:endParaRPr lang="en-GB" altLang="en-US" sz="1600" dirty="0"/>
          </a:p>
          <a:p>
            <a:endParaRPr lang="en-US" sz="1600" dirty="0" smtClean="0"/>
          </a:p>
        </p:txBody>
      </p:sp>
      <p:sp>
        <p:nvSpPr>
          <p:cNvPr id="11" name="TextBox 10"/>
          <p:cNvSpPr txBox="1"/>
          <p:nvPr/>
        </p:nvSpPr>
        <p:spPr>
          <a:xfrm>
            <a:off x="9730062" y="2949943"/>
            <a:ext cx="1762478" cy="246221"/>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000" b="1" u="sng" dirty="0"/>
              <a:t>ONLY IN MALES’ SLIDES </a:t>
            </a:r>
          </a:p>
        </p:txBody>
      </p:sp>
    </p:spTree>
    <p:extLst>
      <p:ext uri="{BB962C8B-B14F-4D97-AF65-F5344CB8AC3E}">
        <p14:creationId xmlns:p14="http://schemas.microsoft.com/office/powerpoint/2010/main" val="915832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Normal Heart Sounds</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5</a:t>
            </a:fld>
            <a:endParaRPr lang="en-US" dirty="0"/>
          </a:p>
        </p:txBody>
      </p:sp>
      <p:sp>
        <p:nvSpPr>
          <p:cNvPr id="4" name="Content Placeholder 3"/>
          <p:cNvSpPr>
            <a:spLocks noGrp="1"/>
          </p:cNvSpPr>
          <p:nvPr>
            <p:ph sz="quarter" idx="1"/>
          </p:nvPr>
        </p:nvSpPr>
        <p:spPr>
          <a:xfrm>
            <a:off x="609448" y="1415966"/>
            <a:ext cx="11090327" cy="5306144"/>
          </a:xfrm>
        </p:spPr>
        <p:txBody>
          <a:bodyPr>
            <a:noAutofit/>
          </a:bodyPr>
          <a:lstStyle/>
          <a:p>
            <a:pPr marL="0" indent="0" algn="just">
              <a:buNone/>
            </a:pPr>
            <a:r>
              <a:rPr lang="en-US" sz="1400" b="1" dirty="0" smtClean="0"/>
              <a:t>S2: </a:t>
            </a:r>
          </a:p>
          <a:p>
            <a:pPr marL="12700" algn="just">
              <a:lnSpc>
                <a:spcPct val="100000"/>
              </a:lnSpc>
            </a:pPr>
            <a:r>
              <a:rPr lang="en-US" sz="1400" spc="-10" dirty="0">
                <a:cs typeface="Calibri"/>
              </a:rPr>
              <a:t>S2 </a:t>
            </a:r>
            <a:r>
              <a:rPr lang="en-US" sz="1400" dirty="0">
                <a:cs typeface="Calibri"/>
              </a:rPr>
              <a:t>splits</a:t>
            </a:r>
            <a:r>
              <a:rPr lang="en-US" sz="1400" spc="-55" dirty="0">
                <a:cs typeface="Calibri"/>
              </a:rPr>
              <a:t> </a:t>
            </a:r>
            <a:r>
              <a:rPr lang="en-US" sz="1400" spc="5" dirty="0">
                <a:cs typeface="Calibri"/>
              </a:rPr>
              <a:t>physiologically</a:t>
            </a:r>
            <a:r>
              <a:rPr lang="en-US" sz="1400" spc="-190" dirty="0">
                <a:cs typeface="Calibri"/>
              </a:rPr>
              <a:t> </a:t>
            </a:r>
            <a:r>
              <a:rPr lang="en-US" sz="1400" spc="-5" dirty="0">
                <a:cs typeface="Calibri"/>
              </a:rPr>
              <a:t>into</a:t>
            </a:r>
            <a:r>
              <a:rPr lang="en-US" sz="1400" spc="-55" dirty="0">
                <a:cs typeface="Calibri"/>
              </a:rPr>
              <a:t> </a:t>
            </a:r>
            <a:r>
              <a:rPr lang="en-US" sz="1400" dirty="0">
                <a:cs typeface="Calibri"/>
              </a:rPr>
              <a:t>2</a:t>
            </a:r>
            <a:r>
              <a:rPr lang="en-US" sz="1400" spc="-10" dirty="0">
                <a:cs typeface="Calibri"/>
              </a:rPr>
              <a:t> </a:t>
            </a:r>
            <a:r>
              <a:rPr lang="en-US" sz="1400" spc="30" dirty="0">
                <a:cs typeface="Calibri"/>
              </a:rPr>
              <a:t>sounds</a:t>
            </a:r>
            <a:r>
              <a:rPr lang="en-US" sz="1400" spc="-155" dirty="0">
                <a:cs typeface="Calibri"/>
              </a:rPr>
              <a:t> </a:t>
            </a:r>
            <a:r>
              <a:rPr lang="en-US" sz="1400" spc="30" dirty="0" smtClean="0">
                <a:cs typeface="Calibri"/>
              </a:rPr>
              <a:t>during</a:t>
            </a:r>
            <a:r>
              <a:rPr lang="en-US" sz="1400" spc="30" dirty="0" smtClean="0">
                <a:solidFill>
                  <a:srgbClr val="FF0000"/>
                </a:solidFill>
                <a:cs typeface="Calibri"/>
              </a:rPr>
              <a:t> </a:t>
            </a:r>
            <a:r>
              <a:rPr lang="en-US" sz="1400" b="1" spc="30" dirty="0" smtClean="0">
                <a:solidFill>
                  <a:srgbClr val="FF0000"/>
                </a:solidFill>
                <a:cs typeface="Calibri"/>
              </a:rPr>
              <a:t>INSPIRATION </a:t>
            </a:r>
            <a:r>
              <a:rPr lang="en-US" sz="1400" spc="30" dirty="0">
                <a:cs typeface="Calibri"/>
              </a:rPr>
              <a:t>(</a:t>
            </a:r>
            <a:r>
              <a:rPr lang="en-US" sz="1400" dirty="0" smtClean="0">
                <a:cs typeface="Calibri"/>
              </a:rPr>
              <a:t>physiological</a:t>
            </a:r>
            <a:r>
              <a:rPr lang="en-US" sz="1400" spc="-229" dirty="0" smtClean="0">
                <a:cs typeface="Calibri"/>
              </a:rPr>
              <a:t> </a:t>
            </a:r>
            <a:r>
              <a:rPr lang="en-US" sz="1400" spc="-5" dirty="0" smtClean="0">
                <a:cs typeface="Calibri"/>
              </a:rPr>
              <a:t>splitting)</a:t>
            </a:r>
            <a:endParaRPr lang="en-US" sz="1400" dirty="0">
              <a:cs typeface="Calibri"/>
            </a:endParaRPr>
          </a:p>
          <a:p>
            <a:pPr algn="just"/>
            <a:r>
              <a:rPr lang="en-US" sz="1400" spc="15" dirty="0">
                <a:cs typeface="Calibri"/>
              </a:rPr>
              <a:t>This</a:t>
            </a:r>
            <a:r>
              <a:rPr lang="en-US" sz="1400" spc="-75" dirty="0">
                <a:cs typeface="Calibri"/>
              </a:rPr>
              <a:t> </a:t>
            </a:r>
            <a:r>
              <a:rPr lang="en-US" sz="1400" dirty="0">
                <a:cs typeface="Calibri"/>
              </a:rPr>
              <a:t>splitting</a:t>
            </a:r>
            <a:r>
              <a:rPr lang="en-US" sz="1400" spc="-145" dirty="0">
                <a:cs typeface="Calibri"/>
              </a:rPr>
              <a:t> </a:t>
            </a:r>
            <a:r>
              <a:rPr lang="en-US" sz="1400" spc="5" dirty="0">
                <a:cs typeface="Calibri"/>
              </a:rPr>
              <a:t>occurs</a:t>
            </a:r>
            <a:r>
              <a:rPr lang="en-US" sz="1400" spc="-75" dirty="0">
                <a:cs typeface="Calibri"/>
              </a:rPr>
              <a:t> </a:t>
            </a:r>
            <a:r>
              <a:rPr lang="en-US" sz="1400" spc="30" dirty="0">
                <a:cs typeface="Calibri"/>
              </a:rPr>
              <a:t>due</a:t>
            </a:r>
            <a:r>
              <a:rPr lang="en-US" sz="1400" spc="-105" dirty="0">
                <a:cs typeface="Calibri"/>
              </a:rPr>
              <a:t> </a:t>
            </a:r>
            <a:r>
              <a:rPr lang="en-US" sz="1400" spc="-20" dirty="0">
                <a:cs typeface="Calibri"/>
              </a:rPr>
              <a:t>to</a:t>
            </a:r>
            <a:r>
              <a:rPr lang="en-US" sz="1400" spc="25" dirty="0">
                <a:cs typeface="Calibri"/>
              </a:rPr>
              <a:t> </a:t>
            </a:r>
            <a:r>
              <a:rPr lang="en-US" sz="1400" spc="15" dirty="0" smtClean="0">
                <a:cs typeface="Calibri"/>
              </a:rPr>
              <a:t>delay in</a:t>
            </a:r>
            <a:r>
              <a:rPr lang="en-US" sz="1400" spc="-210" dirty="0" smtClean="0">
                <a:cs typeface="Calibri"/>
              </a:rPr>
              <a:t> </a:t>
            </a:r>
            <a:r>
              <a:rPr lang="en-US" sz="1400" spc="15" dirty="0">
                <a:cs typeface="Calibri"/>
              </a:rPr>
              <a:t>closure </a:t>
            </a:r>
            <a:r>
              <a:rPr lang="en-US" sz="1400" spc="20" dirty="0" smtClean="0">
                <a:cs typeface="Calibri"/>
              </a:rPr>
              <a:t>of </a:t>
            </a:r>
            <a:r>
              <a:rPr lang="en-US" sz="1400" spc="30" dirty="0" smtClean="0">
                <a:cs typeface="Calibri"/>
              </a:rPr>
              <a:t>pulmonary </a:t>
            </a:r>
            <a:r>
              <a:rPr lang="en-US" sz="1400" spc="10" dirty="0" smtClean="0">
                <a:cs typeface="Calibri"/>
              </a:rPr>
              <a:t>valve</a:t>
            </a:r>
          </a:p>
          <a:p>
            <a:pPr marL="0" indent="0" algn="just">
              <a:buNone/>
            </a:pPr>
            <a:r>
              <a:rPr lang="en-US" sz="1400" b="1" spc="10" dirty="0" smtClean="0">
                <a:cs typeface="Calibri"/>
              </a:rPr>
              <a:t>S3:</a:t>
            </a:r>
          </a:p>
          <a:p>
            <a:pPr algn="just"/>
            <a:r>
              <a:rPr lang="en-US" sz="1400" spc="10" dirty="0">
                <a:cs typeface="Calibri"/>
              </a:rPr>
              <a:t>Recorded during the ‘rapid filling’ phase, due to rush of  blood into the ventricle.</a:t>
            </a:r>
          </a:p>
          <a:p>
            <a:pPr algn="just"/>
            <a:r>
              <a:rPr lang="en-US" sz="1400" spc="10" dirty="0">
                <a:cs typeface="Calibri"/>
              </a:rPr>
              <a:t>Duration </a:t>
            </a:r>
            <a:r>
              <a:rPr lang="en-US" sz="1400" spc="10" dirty="0" smtClean="0">
                <a:cs typeface="Calibri"/>
              </a:rPr>
              <a:t> </a:t>
            </a:r>
            <a:r>
              <a:rPr lang="en-US" sz="1400" spc="10" dirty="0">
                <a:cs typeface="Calibri"/>
              </a:rPr>
              <a:t>0.05 sec.</a:t>
            </a:r>
          </a:p>
          <a:p>
            <a:pPr algn="just"/>
            <a:r>
              <a:rPr lang="en-US" sz="1400" spc="10" dirty="0">
                <a:cs typeface="Calibri"/>
              </a:rPr>
              <a:t>S3 is usually not </a:t>
            </a:r>
            <a:r>
              <a:rPr lang="en-US" sz="1400" spc="10" dirty="0" smtClean="0">
                <a:cs typeface="Calibri"/>
              </a:rPr>
              <a:t>audible(soft and very </a:t>
            </a:r>
            <a:r>
              <a:rPr lang="en-US" sz="1400" spc="10" dirty="0">
                <a:cs typeface="Calibri"/>
              </a:rPr>
              <a:t>low pitch)</a:t>
            </a:r>
          </a:p>
          <a:p>
            <a:pPr algn="just"/>
            <a:r>
              <a:rPr lang="en-US" sz="1400" spc="10" dirty="0" smtClean="0">
                <a:cs typeface="Calibri"/>
              </a:rPr>
              <a:t>heard </a:t>
            </a:r>
            <a:r>
              <a:rPr lang="en-US" sz="1400" spc="10" dirty="0">
                <a:cs typeface="Calibri"/>
              </a:rPr>
              <a:t>in </a:t>
            </a:r>
            <a:r>
              <a:rPr lang="en-US" sz="1400" spc="10" dirty="0" smtClean="0">
                <a:cs typeface="Calibri"/>
              </a:rPr>
              <a:t>children and young individuals.</a:t>
            </a:r>
            <a:endParaRPr lang="en-US" sz="1400" spc="10" dirty="0">
              <a:cs typeface="Calibri"/>
            </a:endParaRPr>
          </a:p>
          <a:p>
            <a:pPr algn="just"/>
            <a:r>
              <a:rPr lang="en-US" sz="1400" spc="10" dirty="0">
                <a:cs typeface="Calibri"/>
              </a:rPr>
              <a:t>Best heard at Mitral area.</a:t>
            </a:r>
          </a:p>
          <a:p>
            <a:pPr marL="0" indent="0" algn="just">
              <a:buNone/>
            </a:pPr>
            <a:r>
              <a:rPr lang="en-US" sz="1400" b="1" spc="10" dirty="0" smtClean="0">
                <a:cs typeface="Calibri"/>
              </a:rPr>
              <a:t>S4:</a:t>
            </a:r>
          </a:p>
          <a:p>
            <a:pPr algn="just"/>
            <a:r>
              <a:rPr lang="en-US" sz="1400" dirty="0">
                <a:cs typeface="Calibri"/>
              </a:rPr>
              <a:t>Recorded during ‘atrial systole</a:t>
            </a:r>
            <a:r>
              <a:rPr lang="en-US" sz="1400" dirty="0" smtClean="0">
                <a:cs typeface="Calibri"/>
              </a:rPr>
              <a:t>.’</a:t>
            </a:r>
            <a:endParaRPr lang="en-US" sz="1400" dirty="0">
              <a:cs typeface="Calibri"/>
            </a:endParaRPr>
          </a:p>
          <a:p>
            <a:pPr algn="just"/>
            <a:r>
              <a:rPr lang="en-US" sz="1400" dirty="0" smtClean="0">
                <a:cs typeface="Calibri"/>
              </a:rPr>
              <a:t>Duration 0.04 </a:t>
            </a:r>
            <a:r>
              <a:rPr lang="en-US" sz="1400" dirty="0">
                <a:cs typeface="Calibri"/>
              </a:rPr>
              <a:t>sec.</a:t>
            </a:r>
          </a:p>
          <a:p>
            <a:pPr algn="just"/>
            <a:r>
              <a:rPr lang="en-US" sz="1400" dirty="0">
                <a:cs typeface="Calibri"/>
              </a:rPr>
              <a:t>S4 is usually not </a:t>
            </a:r>
            <a:r>
              <a:rPr lang="en-US" sz="1400" dirty="0" smtClean="0">
                <a:cs typeface="Calibri"/>
              </a:rPr>
              <a:t>audible </a:t>
            </a:r>
            <a:r>
              <a:rPr lang="en-US" sz="1400" dirty="0">
                <a:cs typeface="Calibri"/>
              </a:rPr>
              <a:t>(very low pitch)</a:t>
            </a:r>
          </a:p>
          <a:p>
            <a:pPr algn="just"/>
            <a:r>
              <a:rPr lang="en-US" sz="1400" dirty="0" smtClean="0">
                <a:cs typeface="Calibri"/>
              </a:rPr>
              <a:t>Usually heard </a:t>
            </a:r>
            <a:r>
              <a:rPr lang="en-US" sz="1400" dirty="0">
                <a:cs typeface="Calibri"/>
              </a:rPr>
              <a:t>in elderly.</a:t>
            </a:r>
          </a:p>
          <a:p>
            <a:pPr algn="just"/>
            <a:r>
              <a:rPr lang="en-US" sz="1400" dirty="0">
                <a:cs typeface="Calibri"/>
              </a:rPr>
              <a:t>Best heard at Mitral area.</a:t>
            </a:r>
          </a:p>
          <a:p>
            <a:pPr algn="just"/>
            <a:endParaRPr lang="en-US" sz="1400" b="1" dirty="0">
              <a:cs typeface="Calibri"/>
            </a:endParaRPr>
          </a:p>
          <a:p>
            <a:pPr algn="just"/>
            <a:endParaRPr lang="en-US" sz="1400" b="1" dirty="0" smtClean="0"/>
          </a:p>
          <a:p>
            <a:pPr marL="0" indent="0" algn="just">
              <a:buNone/>
            </a:pPr>
            <a:endParaRPr lang="en-US" sz="14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8509" y="2723670"/>
            <a:ext cx="4620882" cy="1392441"/>
          </a:xfrm>
          <a:prstGeom prst="rect">
            <a:avLst/>
          </a:prstGeom>
        </p:spPr>
      </p:pic>
      <p:sp>
        <p:nvSpPr>
          <p:cNvPr id="9" name="TextBox 8"/>
          <p:cNvSpPr txBox="1"/>
          <p:nvPr/>
        </p:nvSpPr>
        <p:spPr>
          <a:xfrm>
            <a:off x="4390875" y="4293096"/>
            <a:ext cx="7188515" cy="1883593"/>
          </a:xfrm>
          <a:prstGeom prst="rect">
            <a:avLst/>
          </a:prstGeom>
          <a:noFill/>
          <a:ln w="19050">
            <a:solidFill>
              <a:srgbClr val="528693"/>
            </a:solidFill>
            <a:prstDash val="dash"/>
          </a:ln>
        </p:spPr>
        <p:txBody>
          <a:bodyPr wrap="square" rtlCol="0">
            <a:spAutoFit/>
          </a:bodyPr>
          <a:lstStyle/>
          <a:p>
            <a:pPr algn="just">
              <a:lnSpc>
                <a:spcPct val="90000"/>
              </a:lnSpc>
              <a:spcBef>
                <a:spcPts val="600"/>
              </a:spcBef>
              <a:buClr>
                <a:schemeClr val="accent1"/>
              </a:buClr>
              <a:buSzPct val="76000"/>
            </a:pPr>
            <a:endParaRPr lang="en-GB" altLang="en-US" sz="1200" b="1" dirty="0" smtClean="0">
              <a:solidFill>
                <a:srgbClr val="00FFFF"/>
              </a:solidFill>
              <a:latin typeface="Calibri" panose="020F0502020204030204" pitchFamily="34" charset="0"/>
            </a:endParaRPr>
          </a:p>
          <a:p>
            <a:pPr marL="285750" indent="-285750" algn="just">
              <a:lnSpc>
                <a:spcPct val="90000"/>
              </a:lnSpc>
              <a:spcBef>
                <a:spcPts val="600"/>
              </a:spcBef>
              <a:buClr>
                <a:schemeClr val="accent1"/>
              </a:buClr>
              <a:buSzPct val="76000"/>
              <a:buFont typeface="Courier New" charset="0"/>
              <a:buChar char="o"/>
            </a:pPr>
            <a:r>
              <a:rPr lang="en-GB" altLang="en-US" sz="1200" dirty="0">
                <a:cs typeface="Calibri"/>
              </a:rPr>
              <a:t>Normally, only S1 and S2 are heard with the </a:t>
            </a:r>
            <a:r>
              <a:rPr lang="en-GB" altLang="en-US" sz="1200" dirty="0" smtClean="0">
                <a:cs typeface="Calibri"/>
              </a:rPr>
              <a:t>stethoscope</a:t>
            </a:r>
            <a:endParaRPr lang="en-GB" altLang="en-US" sz="1200" dirty="0">
              <a:cs typeface="Calibri"/>
            </a:endParaRPr>
          </a:p>
          <a:p>
            <a:pPr marL="285750" indent="-285750" algn="just">
              <a:lnSpc>
                <a:spcPct val="90000"/>
              </a:lnSpc>
              <a:spcBef>
                <a:spcPts val="600"/>
              </a:spcBef>
              <a:buClr>
                <a:schemeClr val="accent1"/>
              </a:buClr>
              <a:buSzPct val="76000"/>
              <a:buFont typeface="Courier New" charset="0"/>
              <a:buChar char="o"/>
            </a:pPr>
            <a:r>
              <a:rPr lang="en-GB" altLang="en-US" sz="1200" dirty="0" smtClean="0">
                <a:cs typeface="Calibri"/>
              </a:rPr>
              <a:t> </a:t>
            </a:r>
            <a:r>
              <a:rPr lang="en-GB" altLang="en-US" sz="1200" dirty="0">
                <a:cs typeface="Calibri"/>
              </a:rPr>
              <a:t>S3 and S4 are detectable by phonocardiogram.</a:t>
            </a:r>
          </a:p>
          <a:p>
            <a:pPr marL="285750" indent="-285750" algn="just">
              <a:lnSpc>
                <a:spcPct val="90000"/>
              </a:lnSpc>
              <a:spcBef>
                <a:spcPts val="600"/>
              </a:spcBef>
              <a:buClr>
                <a:schemeClr val="accent1"/>
              </a:buClr>
              <a:buSzPct val="76000"/>
              <a:buFont typeface="Courier New" charset="0"/>
              <a:buChar char="o"/>
            </a:pPr>
            <a:r>
              <a:rPr lang="en-GB" altLang="en-US" sz="1200" dirty="0" smtClean="0">
                <a:cs typeface="Calibri"/>
              </a:rPr>
              <a:t>S3 </a:t>
            </a:r>
            <a:r>
              <a:rPr lang="en-US" sz="1200" dirty="0">
                <a:cs typeface="Calibri"/>
              </a:rPr>
              <a:t>coincides with the period of rapid ventricular filling and </a:t>
            </a:r>
            <a:r>
              <a:rPr lang="en-GB" altLang="en-US" sz="1200" dirty="0">
                <a:cs typeface="Calibri"/>
              </a:rPr>
              <a:t>occurs during transition between rapid filling and slow filling of </a:t>
            </a:r>
            <a:r>
              <a:rPr lang="en-GB" altLang="en-US" sz="1200" dirty="0" smtClean="0">
                <a:cs typeface="Calibri"/>
              </a:rPr>
              <a:t>ventricle, </a:t>
            </a:r>
            <a:r>
              <a:rPr lang="en-US" sz="1200" dirty="0" smtClean="0">
                <a:cs typeface="Calibri"/>
              </a:rPr>
              <a:t>It’s </a:t>
            </a:r>
            <a:r>
              <a:rPr lang="en-US" sz="1200" dirty="0">
                <a:cs typeface="Calibri"/>
              </a:rPr>
              <a:t>probably due to vibrations set up by the inrush of blood</a:t>
            </a:r>
            <a:r>
              <a:rPr lang="en-US" sz="1200" dirty="0" smtClean="0">
                <a:cs typeface="Calibri"/>
              </a:rPr>
              <a:t>.</a:t>
            </a:r>
          </a:p>
          <a:p>
            <a:pPr marL="285750" indent="-285750" algn="just">
              <a:lnSpc>
                <a:spcPct val="90000"/>
              </a:lnSpc>
              <a:spcBef>
                <a:spcPts val="600"/>
              </a:spcBef>
              <a:buClr>
                <a:schemeClr val="accent1"/>
              </a:buClr>
              <a:buSzPct val="76000"/>
              <a:buFont typeface="Courier New" charset="0"/>
              <a:buChar char="o"/>
            </a:pPr>
            <a:r>
              <a:rPr lang="en-GB" altLang="en-US" sz="1200" dirty="0">
                <a:cs typeface="Calibri"/>
              </a:rPr>
              <a:t> S3</a:t>
            </a:r>
            <a:r>
              <a:rPr lang="en-US" sz="1200" dirty="0">
                <a:cs typeface="Calibri"/>
              </a:rPr>
              <a:t> is heard about one third of the way through diastole in children and many normal young individuals. </a:t>
            </a:r>
          </a:p>
          <a:p>
            <a:pPr marL="285750" indent="-285750" algn="just">
              <a:lnSpc>
                <a:spcPct val="90000"/>
              </a:lnSpc>
              <a:spcBef>
                <a:spcPts val="600"/>
              </a:spcBef>
              <a:buClr>
                <a:schemeClr val="accent1"/>
              </a:buClr>
              <a:buSzPct val="76000"/>
              <a:buFont typeface="Courier New" charset="0"/>
              <a:buChar char="o"/>
            </a:pPr>
            <a:r>
              <a:rPr lang="en-GB" altLang="en-US" sz="1200" dirty="0" smtClean="0"/>
              <a:t>S4 </a:t>
            </a:r>
            <a:r>
              <a:rPr lang="en-GB" altLang="en-US" sz="1200" dirty="0"/>
              <a:t>is caused by oscillations of the ventricles during atrial contraction</a:t>
            </a:r>
            <a:r>
              <a:rPr lang="en-GB" altLang="en-US" sz="1200" dirty="0" smtClean="0">
                <a:solidFill>
                  <a:srgbClr val="528693"/>
                </a:solidFill>
              </a:rPr>
              <a:t>.</a:t>
            </a:r>
          </a:p>
          <a:p>
            <a:pPr marL="285750" indent="-285750" algn="just">
              <a:lnSpc>
                <a:spcPct val="90000"/>
              </a:lnSpc>
              <a:spcBef>
                <a:spcPts val="600"/>
              </a:spcBef>
              <a:buClr>
                <a:schemeClr val="accent1"/>
              </a:buClr>
              <a:buSzPct val="76000"/>
              <a:buFont typeface="Courier New" charset="0"/>
              <a:buChar char="o"/>
            </a:pPr>
            <a:r>
              <a:rPr lang="en-GB" altLang="en-US" sz="1200" b="1" dirty="0" smtClean="0">
                <a:solidFill>
                  <a:srgbClr val="FF6600"/>
                </a:solidFill>
                <a:latin typeface="Calibri" panose="020F0502020204030204" pitchFamily="34" charset="0"/>
              </a:rPr>
              <a:t> </a:t>
            </a:r>
            <a:r>
              <a:rPr lang="en-GB" altLang="en-US" sz="1200" dirty="0">
                <a:cs typeface="Calibri"/>
              </a:rPr>
              <a:t>Occasionally S4 is heard in normal individuals</a:t>
            </a:r>
            <a:r>
              <a:rPr lang="en-GB" altLang="en-US" sz="1200" dirty="0" smtClean="0">
                <a:cs typeface="Calibri"/>
              </a:rPr>
              <a:t>.</a:t>
            </a:r>
            <a:endParaRPr lang="en-GB" altLang="en-US" sz="1200" dirty="0">
              <a:solidFill>
                <a:srgbClr val="528693"/>
              </a:solidFill>
            </a:endParaRPr>
          </a:p>
        </p:txBody>
      </p:sp>
      <p:sp>
        <p:nvSpPr>
          <p:cNvPr id="10" name="TextBox 9"/>
          <p:cNvSpPr txBox="1"/>
          <p:nvPr/>
        </p:nvSpPr>
        <p:spPr>
          <a:xfrm>
            <a:off x="9766820" y="4365104"/>
            <a:ext cx="1762478" cy="246221"/>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000" b="1" u="sng" dirty="0"/>
              <a:t>ONLY IN MALES’ SLIDES </a:t>
            </a:r>
          </a:p>
        </p:txBody>
      </p:sp>
    </p:spTree>
    <p:extLst>
      <p:ext uri="{BB962C8B-B14F-4D97-AF65-F5344CB8AC3E}">
        <p14:creationId xmlns:p14="http://schemas.microsoft.com/office/powerpoint/2010/main" val="1283595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Splitting of S2</a:t>
            </a:r>
            <a:endParaRPr lang="en-US" dirty="0"/>
          </a:p>
        </p:txBody>
      </p:sp>
      <p:sp>
        <p:nvSpPr>
          <p:cNvPr id="3" name="Slide Number Placeholder 2"/>
          <p:cNvSpPr>
            <a:spLocks noGrp="1"/>
          </p:cNvSpPr>
          <p:nvPr>
            <p:ph type="sldNum" sz="quarter" idx="12"/>
          </p:nvPr>
        </p:nvSpPr>
        <p:spPr>
          <a:xfrm>
            <a:off x="837828" y="6381328"/>
            <a:ext cx="2640912" cy="365760"/>
          </a:xfrm>
        </p:spPr>
        <p:txBody>
          <a:bodyPr/>
          <a:lstStyle/>
          <a:p>
            <a:fld id="{4929A69E-7D8F-4515-9605-0315ABD4F316}" type="slidenum">
              <a:rPr lang="en-US" smtClean="0">
                <a:solidFill>
                  <a:srgbClr val="464653"/>
                </a:solidFill>
              </a:rPr>
              <a:pPr/>
              <a:t>6</a:t>
            </a:fld>
            <a:endParaRPr lang="en-US" dirty="0">
              <a:solidFill>
                <a:srgbClr val="464653"/>
              </a:solidFill>
            </a:endParaRPr>
          </a:p>
        </p:txBody>
      </p:sp>
      <p:sp>
        <p:nvSpPr>
          <p:cNvPr id="6" name="TextBox 5"/>
          <p:cNvSpPr txBox="1"/>
          <p:nvPr/>
        </p:nvSpPr>
        <p:spPr>
          <a:xfrm>
            <a:off x="609448" y="1266920"/>
            <a:ext cx="2469449" cy="400110"/>
          </a:xfrm>
          <a:prstGeom prst="rect">
            <a:avLst/>
          </a:prstGeom>
          <a:noFill/>
        </p:spPr>
        <p:txBody>
          <a:bodyPr wrap="square" rtlCol="0">
            <a:spAutoFit/>
          </a:bodyPr>
          <a:lstStyle/>
          <a:p>
            <a:r>
              <a:rPr lang="en-US" dirty="0" smtClean="0">
                <a:cs typeface="Calibri"/>
              </a:rPr>
              <a:t>It has four types:</a:t>
            </a:r>
            <a:endParaRPr lang="en-US" dirty="0"/>
          </a:p>
        </p:txBody>
      </p:sp>
      <p:grpSp>
        <p:nvGrpSpPr>
          <p:cNvPr id="8" name="Group 7"/>
          <p:cNvGrpSpPr/>
          <p:nvPr/>
        </p:nvGrpSpPr>
        <p:grpSpPr>
          <a:xfrm>
            <a:off x="2519034" y="2349617"/>
            <a:ext cx="3510579" cy="855980"/>
            <a:chOff x="39" y="1181507"/>
            <a:chExt cx="3797104" cy="1209600"/>
          </a:xfrm>
        </p:grpSpPr>
        <p:sp>
          <p:nvSpPr>
            <p:cNvPr id="9" name="Rectangle 8"/>
            <p:cNvSpPr/>
            <p:nvPr/>
          </p:nvSpPr>
          <p:spPr>
            <a:xfrm>
              <a:off x="39" y="1181507"/>
              <a:ext cx="3797104" cy="1209600"/>
            </a:xfrm>
            <a:prstGeom prst="rect">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Rectangle 9"/>
            <p:cNvSpPr/>
            <p:nvPr/>
          </p:nvSpPr>
          <p:spPr>
            <a:xfrm>
              <a:off x="39" y="1181507"/>
              <a:ext cx="3797104" cy="1209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8704" tIns="170688" rIns="298704" bIns="170688" numCol="1" spcCol="1270" anchor="ctr" anchorCtr="0">
              <a:noAutofit/>
            </a:bodyPr>
            <a:lstStyle/>
            <a:p>
              <a:pPr lvl="0" algn="ctr" defTabSz="1866900">
                <a:lnSpc>
                  <a:spcPct val="90000"/>
                </a:lnSpc>
                <a:spcBef>
                  <a:spcPct val="0"/>
                </a:spcBef>
                <a:spcAft>
                  <a:spcPct val="35000"/>
                </a:spcAft>
              </a:pPr>
              <a:r>
                <a:rPr lang="en-US" sz="2400" kern="1200" dirty="0" smtClean="0"/>
                <a:t>1-Physiological</a:t>
              </a:r>
              <a:endParaRPr lang="en-US" sz="2400" kern="1200" dirty="0"/>
            </a:p>
          </p:txBody>
        </p:sp>
      </p:grpSp>
      <p:grpSp>
        <p:nvGrpSpPr>
          <p:cNvPr id="11" name="Group 10"/>
          <p:cNvGrpSpPr/>
          <p:nvPr/>
        </p:nvGrpSpPr>
        <p:grpSpPr>
          <a:xfrm>
            <a:off x="2292912" y="2944865"/>
            <a:ext cx="3935803" cy="3030660"/>
            <a:chOff x="41608" y="2007937"/>
            <a:chExt cx="4250237" cy="2857758"/>
          </a:xfrm>
        </p:grpSpPr>
        <p:sp>
          <p:nvSpPr>
            <p:cNvPr id="12" name="Rectangle 11"/>
            <p:cNvSpPr/>
            <p:nvPr/>
          </p:nvSpPr>
          <p:spPr>
            <a:xfrm>
              <a:off x="282765" y="2007937"/>
              <a:ext cx="3797104" cy="2854800"/>
            </a:xfrm>
            <a:prstGeom prst="rect">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3" name="Rectangle 12"/>
            <p:cNvSpPr/>
            <p:nvPr/>
          </p:nvSpPr>
          <p:spPr>
            <a:xfrm>
              <a:off x="41608" y="2010895"/>
              <a:ext cx="4250237" cy="28548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6710" tIns="346710" rIns="462280" bIns="520065" numCol="1" spcCol="1270" anchor="t" anchorCtr="0">
              <a:noAutofit/>
            </a:bodyPr>
            <a:lstStyle/>
            <a:p>
              <a:pPr marL="342900" indent="-342900" algn="just">
                <a:buFont typeface="Wingdings" panose="05000000000000000000" pitchFamily="2" charset="2"/>
                <a:buChar char="ü"/>
              </a:pPr>
              <a:r>
                <a:rPr lang="en-US" sz="1400" dirty="0">
                  <a:solidFill>
                    <a:schemeClr val="tx1"/>
                  </a:solidFill>
                  <a:cs typeface="Calibri"/>
                </a:rPr>
                <a:t>During inspiration, the aortic valve closes before pulmonary valve → reduplication (physiologic splitting of S2</a:t>
              </a:r>
              <a:r>
                <a:rPr lang="en-US" sz="1400" dirty="0" smtClean="0">
                  <a:solidFill>
                    <a:schemeClr val="tx1"/>
                  </a:solidFill>
                  <a:cs typeface="Calibri"/>
                </a:rPr>
                <a:t>.</a:t>
              </a:r>
              <a:endParaRPr lang="en-US" sz="1400" dirty="0">
                <a:solidFill>
                  <a:schemeClr val="tx1"/>
                </a:solidFill>
                <a:cs typeface="Calibri"/>
              </a:endParaRPr>
            </a:p>
            <a:p>
              <a:pPr marL="342900" indent="-342900" algn="just">
                <a:buFont typeface="Wingdings" panose="05000000000000000000" pitchFamily="2" charset="2"/>
                <a:buChar char="ü"/>
              </a:pPr>
              <a:r>
                <a:rPr lang="en-US" sz="1400" dirty="0">
                  <a:solidFill>
                    <a:schemeClr val="tx1"/>
                  </a:solidFill>
                  <a:cs typeface="Calibri"/>
                </a:rPr>
                <a:t>The increased venous return to the right side of the heart delays closure of the pulmonary valve. The right ventricle has more blood than usual to eject and it thus takes more time</a:t>
              </a:r>
              <a:r>
                <a:rPr lang="en-US" sz="1400" dirty="0" smtClean="0">
                  <a:solidFill>
                    <a:schemeClr val="tx1"/>
                  </a:solidFill>
                  <a:cs typeface="Calibri"/>
                </a:rPr>
                <a:t>.</a:t>
              </a:r>
              <a:endParaRPr lang="en-US" sz="1400" dirty="0">
                <a:solidFill>
                  <a:schemeClr val="tx1"/>
                </a:solidFill>
                <a:cs typeface="Calibri"/>
              </a:endParaRPr>
            </a:p>
            <a:p>
              <a:pPr marL="342900" indent="-342900" algn="just">
                <a:buFont typeface="Wingdings" panose="05000000000000000000" pitchFamily="2" charset="2"/>
                <a:buChar char="ü"/>
              </a:pPr>
              <a:r>
                <a:rPr lang="en-US" sz="1400" dirty="0">
                  <a:solidFill>
                    <a:schemeClr val="tx1"/>
                  </a:solidFill>
                  <a:cs typeface="Calibri"/>
                </a:rPr>
                <a:t>No splitting of the second heart sound is normally seen during expiration.</a:t>
              </a:r>
              <a:endParaRPr lang="en-GB" altLang="en-US" sz="1400" dirty="0">
                <a:solidFill>
                  <a:schemeClr val="tx1"/>
                </a:solidFill>
                <a:cs typeface="Calibri"/>
              </a:endParaRPr>
            </a:p>
          </p:txBody>
        </p:sp>
      </p:grpSp>
      <p:grpSp>
        <p:nvGrpSpPr>
          <p:cNvPr id="20" name="Group 19"/>
          <p:cNvGrpSpPr/>
          <p:nvPr/>
        </p:nvGrpSpPr>
        <p:grpSpPr>
          <a:xfrm>
            <a:off x="6294950" y="2348880"/>
            <a:ext cx="3510579" cy="855980"/>
            <a:chOff x="39" y="1181507"/>
            <a:chExt cx="3797104" cy="1209600"/>
          </a:xfrm>
          <a:solidFill>
            <a:schemeClr val="bg2">
              <a:lumMod val="75000"/>
            </a:schemeClr>
          </a:solidFill>
        </p:grpSpPr>
        <p:sp>
          <p:nvSpPr>
            <p:cNvPr id="21" name="Rectangle 20"/>
            <p:cNvSpPr/>
            <p:nvPr/>
          </p:nvSpPr>
          <p:spPr>
            <a:xfrm>
              <a:off x="39" y="1181507"/>
              <a:ext cx="3797104" cy="1209600"/>
            </a:xfrm>
            <a:prstGeom prst="rect">
              <a:avLst/>
            </a:prstGeom>
            <a:grp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2" name="Rectangle 21"/>
            <p:cNvSpPr/>
            <p:nvPr/>
          </p:nvSpPr>
          <p:spPr>
            <a:xfrm>
              <a:off x="39" y="1181507"/>
              <a:ext cx="3797104" cy="12096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98704" tIns="170688" rIns="298704" bIns="170688" numCol="1" spcCol="1270" anchor="ctr" anchorCtr="0">
              <a:noAutofit/>
            </a:bodyPr>
            <a:lstStyle/>
            <a:p>
              <a:pPr lvl="0" algn="ctr" defTabSz="1866900">
                <a:lnSpc>
                  <a:spcPct val="90000"/>
                </a:lnSpc>
                <a:spcBef>
                  <a:spcPct val="0"/>
                </a:spcBef>
                <a:spcAft>
                  <a:spcPct val="35000"/>
                </a:spcAft>
              </a:pPr>
              <a:r>
                <a:rPr lang="en-US" sz="2400" kern="1200" dirty="0" smtClean="0"/>
                <a:t>2-Fixed</a:t>
              </a:r>
              <a:endParaRPr lang="en-US" sz="2400" kern="1200" dirty="0"/>
            </a:p>
          </p:txBody>
        </p:sp>
      </p:grpSp>
      <p:grpSp>
        <p:nvGrpSpPr>
          <p:cNvPr id="23" name="Group 22"/>
          <p:cNvGrpSpPr/>
          <p:nvPr/>
        </p:nvGrpSpPr>
        <p:grpSpPr>
          <a:xfrm>
            <a:off x="6166420" y="2944865"/>
            <a:ext cx="3935803" cy="3034781"/>
            <a:chOff x="146997" y="2007936"/>
            <a:chExt cx="4250237" cy="2854801"/>
          </a:xfrm>
        </p:grpSpPr>
        <p:sp>
          <p:nvSpPr>
            <p:cNvPr id="24" name="Rectangle 23"/>
            <p:cNvSpPr/>
            <p:nvPr/>
          </p:nvSpPr>
          <p:spPr>
            <a:xfrm>
              <a:off x="282765" y="2007937"/>
              <a:ext cx="3797104" cy="2854800"/>
            </a:xfrm>
            <a:prstGeom prst="rect">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25" name="Rectangle 24"/>
            <p:cNvSpPr/>
            <p:nvPr/>
          </p:nvSpPr>
          <p:spPr>
            <a:xfrm>
              <a:off x="146997" y="2007936"/>
              <a:ext cx="4250237" cy="28548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6710" tIns="346710" rIns="462280" bIns="520065" numCol="1" spcCol="1270" anchor="t" anchorCtr="0">
              <a:noAutofit/>
            </a:bodyPr>
            <a:lstStyle/>
            <a:p>
              <a:pPr marL="342900" indent="-342900" algn="just">
                <a:buFont typeface="Wingdings" panose="05000000000000000000" pitchFamily="2" charset="2"/>
                <a:buChar char="ü"/>
              </a:pPr>
              <a:r>
                <a:rPr lang="en-US" sz="1600" dirty="0">
                  <a:solidFill>
                    <a:schemeClr val="tx1"/>
                  </a:solidFill>
                  <a:cs typeface="Calibri"/>
                </a:rPr>
                <a:t>Splitting of S2 is heard both during inspiration and expiration, with the aortic valve closing before the pulmonary valve.</a:t>
              </a:r>
            </a:p>
            <a:p>
              <a:pPr marL="342900" indent="-342900" algn="just">
                <a:buFont typeface="Wingdings" panose="05000000000000000000" pitchFamily="2" charset="2"/>
                <a:buChar char="ü"/>
              </a:pPr>
              <a:endParaRPr lang="en-US" sz="1600" dirty="0">
                <a:solidFill>
                  <a:schemeClr val="tx1"/>
                </a:solidFill>
                <a:cs typeface="Calibri"/>
              </a:endParaRPr>
            </a:p>
            <a:p>
              <a:pPr marL="342900" indent="-342900" algn="just">
                <a:buFont typeface="Wingdings" panose="05000000000000000000" pitchFamily="2" charset="2"/>
                <a:buChar char="ü"/>
              </a:pPr>
              <a:r>
                <a:rPr lang="en-US" sz="1600" dirty="0">
                  <a:solidFill>
                    <a:schemeClr val="tx1"/>
                  </a:solidFill>
                  <a:cs typeface="Calibri"/>
                </a:rPr>
                <a:t>This is heard in cases of ASD. </a:t>
              </a:r>
              <a:endParaRPr lang="en-GB" altLang="en-US" sz="1600" dirty="0">
                <a:solidFill>
                  <a:schemeClr val="tx1"/>
                </a:solidFill>
                <a:cs typeface="Calibri"/>
              </a:endParaRPr>
            </a:p>
          </p:txBody>
        </p:sp>
      </p:grpSp>
      <p:sp>
        <p:nvSpPr>
          <p:cNvPr id="26" name="TextBox 25"/>
          <p:cNvSpPr txBox="1"/>
          <p:nvPr/>
        </p:nvSpPr>
        <p:spPr>
          <a:xfrm>
            <a:off x="609448" y="1681644"/>
            <a:ext cx="10969943" cy="523220"/>
          </a:xfrm>
          <a:prstGeom prst="rect">
            <a:avLst/>
          </a:prstGeom>
          <a:noFill/>
        </p:spPr>
        <p:txBody>
          <a:bodyPr wrap="square" rtlCol="0">
            <a:spAutoFit/>
          </a:bodyPr>
          <a:lstStyle/>
          <a:p>
            <a:r>
              <a:rPr lang="en-US" sz="1400" dirty="0" smtClean="0">
                <a:solidFill>
                  <a:schemeClr val="bg1">
                    <a:lumMod val="75000"/>
                  </a:schemeClr>
                </a:solidFill>
              </a:rPr>
              <a:t>During inspiration the Intra pleural pressure becomes more negative and that triggers stronger blood suction from systemic circulation thus increase Venous return. More venous return will increase blood in RV, RV takes longer time to eject blood (pulmonary valve’s closure is delayed)</a:t>
            </a:r>
            <a:endParaRPr lang="en-US" sz="1400" dirty="0">
              <a:solidFill>
                <a:schemeClr val="bg1">
                  <a:lumMod val="75000"/>
                </a:schemeClr>
              </a:solidFill>
            </a:endParaRPr>
          </a:p>
        </p:txBody>
      </p:sp>
      <p:sp>
        <p:nvSpPr>
          <p:cNvPr id="31" name="TextBox 30"/>
          <p:cNvSpPr txBox="1"/>
          <p:nvPr/>
        </p:nvSpPr>
        <p:spPr>
          <a:xfrm>
            <a:off x="9507574" y="578"/>
            <a:ext cx="2681251"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2286246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solidFill>
                  <a:srgbClr val="464653"/>
                </a:solidFill>
              </a:rPr>
              <a:pPr/>
              <a:t>7</a:t>
            </a:fld>
            <a:endParaRPr lang="en-US" dirty="0">
              <a:solidFill>
                <a:srgbClr val="464653"/>
              </a:solidFill>
            </a:endParaRPr>
          </a:p>
        </p:txBody>
      </p:sp>
      <p:sp>
        <p:nvSpPr>
          <p:cNvPr id="22" name="Rectangle 21"/>
          <p:cNvSpPr/>
          <p:nvPr/>
        </p:nvSpPr>
        <p:spPr>
          <a:xfrm>
            <a:off x="6627621" y="511879"/>
            <a:ext cx="5178499" cy="731283"/>
          </a:xfrm>
          <a:prstGeom prst="rect">
            <a:avLst/>
          </a:prstGeom>
          <a:solidFill>
            <a:schemeClr val="bg2">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298704" tIns="170688" rIns="298704" bIns="170688" numCol="1" spcCol="1270" anchor="ctr" anchorCtr="0">
            <a:noAutofit/>
          </a:bodyPr>
          <a:lstStyle/>
          <a:p>
            <a:pPr algn="ctr" defTabSz="1866900">
              <a:lnSpc>
                <a:spcPct val="90000"/>
              </a:lnSpc>
              <a:spcBef>
                <a:spcPct val="0"/>
              </a:spcBef>
              <a:spcAft>
                <a:spcPct val="35000"/>
              </a:spcAft>
            </a:pPr>
            <a:r>
              <a:rPr lang="en-GB" altLang="en-US" sz="2400" dirty="0" smtClean="0"/>
              <a:t>4-Paradoxical (Reversed</a:t>
            </a:r>
            <a:r>
              <a:rPr lang="en-GB" altLang="en-US" sz="2400" dirty="0"/>
              <a:t>)</a:t>
            </a:r>
            <a:endParaRPr lang="en-US" sz="2400" dirty="0"/>
          </a:p>
        </p:txBody>
      </p:sp>
      <p:grpSp>
        <p:nvGrpSpPr>
          <p:cNvPr id="23" name="Group 22"/>
          <p:cNvGrpSpPr/>
          <p:nvPr/>
        </p:nvGrpSpPr>
        <p:grpSpPr>
          <a:xfrm>
            <a:off x="6310436" y="1153381"/>
            <a:ext cx="5616624" cy="2762603"/>
            <a:chOff x="96923" y="1983662"/>
            <a:chExt cx="4137545" cy="2884852"/>
          </a:xfrm>
        </p:grpSpPr>
        <p:sp>
          <p:nvSpPr>
            <p:cNvPr id="24" name="Rectangle 23"/>
            <p:cNvSpPr/>
            <p:nvPr/>
          </p:nvSpPr>
          <p:spPr>
            <a:xfrm>
              <a:off x="312309" y="2013714"/>
              <a:ext cx="3797104" cy="2854800"/>
            </a:xfrm>
            <a:prstGeom prst="rect">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25" name="Rectangle 24"/>
            <p:cNvSpPr/>
            <p:nvPr/>
          </p:nvSpPr>
          <p:spPr>
            <a:xfrm>
              <a:off x="96923" y="1983662"/>
              <a:ext cx="4137545" cy="28547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6710" tIns="346710" rIns="462280" bIns="520065" numCol="1" spcCol="1270" anchor="t" anchorCtr="0">
              <a:noAutofit/>
            </a:bodyPr>
            <a:lstStyle/>
            <a:p>
              <a:pPr marL="342900" indent="-342900" algn="just">
                <a:buFont typeface="Wingdings" panose="05000000000000000000" pitchFamily="2" charset="2"/>
                <a:buChar char="ü"/>
              </a:pPr>
              <a:r>
                <a:rPr lang="en-US" sz="1200" dirty="0">
                  <a:solidFill>
                    <a:schemeClr val="tx1"/>
                  </a:solidFill>
                  <a:cs typeface="Calibri"/>
                </a:rPr>
                <a:t>Reversed (paradoxical) splitting of the second heart sound is typically heard during expiration, with the pulmonary valve closing before the aortic valve.  No splitting is apparent during inspiration, since the pulmonary valve is closing earlier (relative to the aortic valve) than normal.  </a:t>
              </a:r>
            </a:p>
            <a:p>
              <a:pPr marL="285750" indent="-285750" algn="just">
                <a:buFont typeface="Wingdings" panose="05000000000000000000" pitchFamily="2" charset="2"/>
                <a:buChar char="ü"/>
              </a:pPr>
              <a:endParaRPr lang="en-US" sz="1200" dirty="0">
                <a:solidFill>
                  <a:schemeClr val="tx1"/>
                </a:solidFill>
                <a:cs typeface="Calibri"/>
              </a:endParaRPr>
            </a:p>
            <a:p>
              <a:pPr marL="342900" indent="-342900" algn="just">
                <a:buFont typeface="Wingdings" panose="05000000000000000000" pitchFamily="2" charset="2"/>
                <a:buChar char="ü"/>
              </a:pPr>
              <a:r>
                <a:rPr lang="en-US" sz="1200" dirty="0">
                  <a:solidFill>
                    <a:schemeClr val="tx1"/>
                  </a:solidFill>
                  <a:cs typeface="Calibri"/>
                </a:rPr>
                <a:t>This may be caused by the following:</a:t>
              </a:r>
            </a:p>
            <a:p>
              <a:pPr marL="742950" lvl="1" indent="-285750" algn="just">
                <a:buFont typeface="Wingdings" panose="05000000000000000000" pitchFamily="2" charset="2"/>
                <a:buChar char="ü"/>
              </a:pPr>
              <a:r>
                <a:rPr lang="en-US" sz="1200" dirty="0">
                  <a:solidFill>
                    <a:schemeClr val="tx1"/>
                  </a:solidFill>
                  <a:cs typeface="Calibri"/>
                </a:rPr>
                <a:t>Delayed onset of left ventricular systole (example: left bundle branch block).</a:t>
              </a:r>
            </a:p>
            <a:p>
              <a:pPr marL="742950" lvl="1" indent="-285750" algn="just">
                <a:buFont typeface="Wingdings" panose="05000000000000000000" pitchFamily="2" charset="2"/>
                <a:buChar char="ü"/>
              </a:pPr>
              <a:r>
                <a:rPr lang="en-US" sz="1200" dirty="0">
                  <a:solidFill>
                    <a:schemeClr val="tx1"/>
                  </a:solidFill>
                  <a:cs typeface="Calibri"/>
                </a:rPr>
                <a:t>Prolonged left ventricular systole (examples: </a:t>
              </a:r>
              <a:r>
                <a:rPr lang="en-US" sz="1200" b="1" u="sng" dirty="0">
                  <a:solidFill>
                    <a:srgbClr val="FF0000"/>
                  </a:solidFill>
                  <a:cs typeface="Calibri"/>
                </a:rPr>
                <a:t>aortic stenosis</a:t>
              </a:r>
              <a:r>
                <a:rPr lang="en-US" sz="1200" dirty="0">
                  <a:solidFill>
                    <a:schemeClr val="tx1"/>
                  </a:solidFill>
                  <a:cs typeface="Calibri"/>
                </a:rPr>
                <a:t>, severe hypertension, left-sided congestive heart failure).</a:t>
              </a:r>
            </a:p>
            <a:p>
              <a:pPr marL="742950" lvl="1" indent="-285750" algn="just">
                <a:buFont typeface="Wingdings" panose="05000000000000000000" pitchFamily="2" charset="2"/>
                <a:buChar char="ü"/>
              </a:pPr>
              <a:r>
                <a:rPr lang="en-US" sz="1200" dirty="0">
                  <a:solidFill>
                    <a:schemeClr val="tx1"/>
                  </a:solidFill>
                  <a:cs typeface="Calibri"/>
                </a:rPr>
                <a:t>Early onset of right ventricular systole (example: Wolff-Parkinson White syndrome).</a:t>
              </a:r>
            </a:p>
          </p:txBody>
        </p:sp>
      </p:grpSp>
      <p:sp>
        <p:nvSpPr>
          <p:cNvPr id="12" name="TextBox 11"/>
          <p:cNvSpPr txBox="1"/>
          <p:nvPr/>
        </p:nvSpPr>
        <p:spPr>
          <a:xfrm>
            <a:off x="9492729" y="0"/>
            <a:ext cx="2681251"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grpSp>
        <p:nvGrpSpPr>
          <p:cNvPr id="11" name="Group 10"/>
          <p:cNvGrpSpPr/>
          <p:nvPr/>
        </p:nvGrpSpPr>
        <p:grpSpPr>
          <a:xfrm>
            <a:off x="670430" y="509998"/>
            <a:ext cx="5186794" cy="731282"/>
            <a:chOff x="39" y="1181507"/>
            <a:chExt cx="3797104" cy="1209600"/>
          </a:xfrm>
        </p:grpSpPr>
        <p:sp>
          <p:nvSpPr>
            <p:cNvPr id="14" name="Rectangle 13"/>
            <p:cNvSpPr/>
            <p:nvPr/>
          </p:nvSpPr>
          <p:spPr>
            <a:xfrm>
              <a:off x="39" y="1181507"/>
              <a:ext cx="3797104" cy="1209600"/>
            </a:xfrm>
            <a:prstGeom prst="rect">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Rectangle 14"/>
            <p:cNvSpPr/>
            <p:nvPr/>
          </p:nvSpPr>
          <p:spPr>
            <a:xfrm>
              <a:off x="39" y="1181507"/>
              <a:ext cx="3797104" cy="1209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8704" tIns="170688" rIns="298704" bIns="170688" numCol="1" spcCol="1270" anchor="ctr" anchorCtr="0">
              <a:noAutofit/>
            </a:bodyPr>
            <a:lstStyle/>
            <a:p>
              <a:pPr lvl="0" algn="ctr" defTabSz="1866900">
                <a:lnSpc>
                  <a:spcPct val="90000"/>
                </a:lnSpc>
                <a:spcBef>
                  <a:spcPct val="0"/>
                </a:spcBef>
                <a:spcAft>
                  <a:spcPct val="35000"/>
                </a:spcAft>
              </a:pPr>
              <a:r>
                <a:rPr lang="en-US" sz="3200" kern="1200" dirty="0" smtClean="0"/>
                <a:t>3-Wide</a:t>
              </a:r>
              <a:endParaRPr lang="en-US" sz="3200" kern="1200" dirty="0"/>
            </a:p>
          </p:txBody>
        </p:sp>
      </p:grpSp>
      <p:grpSp>
        <p:nvGrpSpPr>
          <p:cNvPr id="16" name="Group 15"/>
          <p:cNvGrpSpPr/>
          <p:nvPr/>
        </p:nvGrpSpPr>
        <p:grpSpPr>
          <a:xfrm>
            <a:off x="397484" y="1000659"/>
            <a:ext cx="5459740" cy="2853306"/>
            <a:chOff x="89331" y="1849114"/>
            <a:chExt cx="3990538" cy="3013623"/>
          </a:xfrm>
        </p:grpSpPr>
        <p:sp>
          <p:nvSpPr>
            <p:cNvPr id="17" name="Rectangle 16"/>
            <p:cNvSpPr/>
            <p:nvPr/>
          </p:nvSpPr>
          <p:spPr>
            <a:xfrm>
              <a:off x="282765" y="2007937"/>
              <a:ext cx="3797104" cy="2854800"/>
            </a:xfrm>
            <a:prstGeom prst="rect">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8" name="Rectangle 17"/>
            <p:cNvSpPr/>
            <p:nvPr/>
          </p:nvSpPr>
          <p:spPr>
            <a:xfrm>
              <a:off x="89331" y="1849114"/>
              <a:ext cx="3984475" cy="28548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6710" tIns="346710" rIns="462280" bIns="520065" numCol="1" spcCol="1270" anchor="t" anchorCtr="0">
              <a:noAutofit/>
            </a:bodyPr>
            <a:lstStyle/>
            <a:p>
              <a:pPr marL="342900" indent="-342900" algn="just">
                <a:buFont typeface="Wingdings" panose="05000000000000000000" pitchFamily="2" charset="2"/>
                <a:buChar char="ü"/>
              </a:pPr>
              <a:r>
                <a:rPr lang="en-US" sz="1400" dirty="0">
                  <a:solidFill>
                    <a:schemeClr val="tx1"/>
                  </a:solidFill>
                  <a:cs typeface="Calibri"/>
                </a:rPr>
                <a:t>A split in the second heart sound during inspiration may become wider and the split may also be seen during expiration </a:t>
              </a:r>
              <a:r>
                <a:rPr lang="en-US" sz="1400" dirty="0" smtClean="0">
                  <a:solidFill>
                    <a:schemeClr val="tx1"/>
                  </a:solidFill>
                  <a:cs typeface="Calibri"/>
                </a:rPr>
                <a:t>if:</a:t>
              </a:r>
              <a:endParaRPr lang="en-US" sz="1600" b="1" dirty="0">
                <a:solidFill>
                  <a:srgbClr val="00FFFF"/>
                </a:solidFill>
                <a:latin typeface="Calibri" pitchFamily="34" charset="0"/>
                <a:cs typeface="Calibri" pitchFamily="34" charset="0"/>
              </a:endParaRPr>
            </a:p>
            <a:p>
              <a:pPr marL="685800" lvl="1" indent="-228600" algn="just">
                <a:buFont typeface="Calibri" pitchFamily="34" charset="0"/>
                <a:buAutoNum type="arabicPeriod"/>
              </a:pPr>
              <a:r>
                <a:rPr lang="en-US" sz="1400" dirty="0">
                  <a:solidFill>
                    <a:schemeClr val="tx1"/>
                  </a:solidFill>
                  <a:cs typeface="Calibri"/>
                </a:rPr>
                <a:t>There is a delay in the </a:t>
              </a:r>
              <a:r>
                <a:rPr lang="en-US" sz="1400" dirty="0" smtClean="0">
                  <a:solidFill>
                    <a:schemeClr val="tx1"/>
                  </a:solidFill>
                  <a:cs typeface="Calibri"/>
                </a:rPr>
                <a:t>closure </a:t>
              </a:r>
              <a:r>
                <a:rPr lang="en-US" sz="1400" dirty="0">
                  <a:solidFill>
                    <a:schemeClr val="tx1"/>
                  </a:solidFill>
                  <a:cs typeface="Calibri"/>
                </a:rPr>
                <a:t>of the </a:t>
              </a:r>
              <a:r>
                <a:rPr lang="en-US" sz="1400" dirty="0" smtClean="0">
                  <a:solidFill>
                    <a:schemeClr val="tx1"/>
                  </a:solidFill>
                  <a:cs typeface="Calibri"/>
                </a:rPr>
                <a:t>pulmonary </a:t>
              </a:r>
              <a:r>
                <a:rPr lang="en-US" sz="1400" dirty="0">
                  <a:solidFill>
                    <a:schemeClr val="tx1"/>
                  </a:solidFill>
                  <a:cs typeface="Calibri"/>
                </a:rPr>
                <a:t>valve (as would be seen in right bundle branch block due to delay in right ventricular depolarization and contraction</a:t>
              </a:r>
              <a:r>
                <a:rPr lang="en-US" sz="1400" dirty="0" smtClean="0">
                  <a:solidFill>
                    <a:schemeClr val="tx1"/>
                  </a:solidFill>
                  <a:cs typeface="Calibri"/>
                </a:rPr>
                <a:t>).</a:t>
              </a:r>
            </a:p>
            <a:p>
              <a:pPr marL="685800" lvl="1" indent="-228600" algn="just">
                <a:buFont typeface="Calibri" pitchFamily="34" charset="0"/>
                <a:buAutoNum type="arabicPeriod"/>
              </a:pPr>
              <a:endParaRPr lang="en-US" sz="1400" dirty="0" smtClean="0">
                <a:solidFill>
                  <a:schemeClr val="tx1"/>
                </a:solidFill>
                <a:cs typeface="Calibri"/>
              </a:endParaRPr>
            </a:p>
            <a:p>
              <a:pPr marL="685800" lvl="1" indent="-228600" algn="just">
                <a:buFont typeface="Calibri" pitchFamily="34" charset="0"/>
                <a:buAutoNum type="arabicPeriod"/>
              </a:pPr>
              <a:r>
                <a:rPr lang="en-US" sz="1400" dirty="0" smtClean="0">
                  <a:solidFill>
                    <a:schemeClr val="tx1"/>
                  </a:solidFill>
                  <a:cs typeface="Calibri"/>
                </a:rPr>
                <a:t>The </a:t>
              </a:r>
              <a:r>
                <a:rPr lang="en-US" sz="1400" dirty="0">
                  <a:solidFill>
                    <a:schemeClr val="tx1"/>
                  </a:solidFill>
                  <a:cs typeface="Calibri"/>
                </a:rPr>
                <a:t>aortic valve closes earlier than normal (this is seen with either mitral regurgitation or ventricular septal defect).</a:t>
              </a:r>
            </a:p>
            <a:p>
              <a:pPr marL="685800" lvl="1" indent="-228600" algn="just">
                <a:buFont typeface="Calibri" pitchFamily="34" charset="0"/>
                <a:buAutoNum type="arabicPeriod"/>
              </a:pPr>
              <a:endParaRPr lang="en-US" sz="1600" dirty="0">
                <a:solidFill>
                  <a:schemeClr val="tx1"/>
                </a:solidFill>
                <a:cs typeface="Calibri"/>
              </a:endParaRPr>
            </a:p>
          </p:txBody>
        </p:sp>
      </p:grpSp>
      <p:sp>
        <p:nvSpPr>
          <p:cNvPr id="19" name="Rectangle 18"/>
          <p:cNvSpPr/>
          <p:nvPr/>
        </p:nvSpPr>
        <p:spPr>
          <a:xfrm>
            <a:off x="597958" y="4002453"/>
            <a:ext cx="5259266" cy="2292935"/>
          </a:xfrm>
          <a:prstGeom prst="rect">
            <a:avLst/>
          </a:prstGeom>
        </p:spPr>
        <p:txBody>
          <a:bodyPr wrap="square">
            <a:spAutoFit/>
          </a:bodyPr>
          <a:lstStyle/>
          <a:p>
            <a:pPr algn="just"/>
            <a:r>
              <a:rPr lang="en-US" altLang="en-US" sz="1100" dirty="0">
                <a:solidFill>
                  <a:srgbClr val="DDE9EC">
                    <a:lumMod val="50000"/>
                  </a:srgbClr>
                </a:solidFill>
              </a:rPr>
              <a:t>What causes pulmonary valve to close later ( later than the </a:t>
            </a:r>
            <a:r>
              <a:rPr lang="en-US" altLang="en-US" sz="1100" dirty="0" smtClean="0">
                <a:solidFill>
                  <a:srgbClr val="DDE9EC">
                    <a:lumMod val="50000"/>
                  </a:srgbClr>
                </a:solidFill>
              </a:rPr>
              <a:t>physiological splitting) </a:t>
            </a:r>
            <a:endParaRPr lang="en-US" altLang="en-US" sz="1100" dirty="0">
              <a:solidFill>
                <a:srgbClr val="DDE9EC">
                  <a:lumMod val="50000"/>
                </a:srgbClr>
              </a:solidFill>
            </a:endParaRPr>
          </a:p>
          <a:p>
            <a:pPr algn="just"/>
            <a:endParaRPr lang="en-US" altLang="en-US" sz="1100" dirty="0">
              <a:solidFill>
                <a:srgbClr val="DDE9EC">
                  <a:lumMod val="50000"/>
                </a:srgbClr>
              </a:solidFill>
            </a:endParaRPr>
          </a:p>
          <a:p>
            <a:pPr marL="342900" indent="-342900" algn="just">
              <a:buFont typeface="Arial" charset="0"/>
              <a:buChar char="•"/>
            </a:pPr>
            <a:r>
              <a:rPr lang="en-US" altLang="en-US" sz="1100" dirty="0">
                <a:solidFill>
                  <a:srgbClr val="DDE9EC">
                    <a:lumMod val="50000"/>
                  </a:srgbClr>
                </a:solidFill>
              </a:rPr>
              <a:t>Right bundle branch block </a:t>
            </a:r>
            <a:r>
              <a:rPr lang="en-US" altLang="en-US" sz="1100" dirty="0">
                <a:solidFill>
                  <a:srgbClr val="DDE9EC">
                    <a:lumMod val="50000"/>
                  </a:srgbClr>
                </a:solidFill>
                <a:sym typeface="Wingdings"/>
              </a:rPr>
              <a:t> </a:t>
            </a:r>
            <a:r>
              <a:rPr lang="en-US" altLang="en-US" sz="1100" dirty="0">
                <a:solidFill>
                  <a:srgbClr val="DDE9EC">
                    <a:lumMod val="50000"/>
                  </a:srgbClr>
                </a:solidFill>
              </a:rPr>
              <a:t>Late depolarization of RV </a:t>
            </a:r>
            <a:r>
              <a:rPr lang="en-US" altLang="en-US" sz="1100" dirty="0">
                <a:solidFill>
                  <a:srgbClr val="DDE9EC">
                    <a:lumMod val="50000"/>
                  </a:srgbClr>
                </a:solidFill>
                <a:sym typeface="Wingdings"/>
              </a:rPr>
              <a:t> pulmonary valve takes more time to close </a:t>
            </a:r>
          </a:p>
          <a:p>
            <a:pPr marL="342900" indent="-342900" algn="just">
              <a:buFont typeface="Arial" charset="0"/>
              <a:buChar char="•"/>
            </a:pPr>
            <a:r>
              <a:rPr lang="en-US" altLang="en-US" sz="1100" dirty="0">
                <a:solidFill>
                  <a:srgbClr val="DDE9EC">
                    <a:lumMod val="50000"/>
                  </a:srgbClr>
                </a:solidFill>
                <a:sym typeface="Wingdings"/>
              </a:rPr>
              <a:t>Pulmonary stenosis RV takes more time to eject </a:t>
            </a:r>
          </a:p>
          <a:p>
            <a:pPr marL="342900" indent="-342900" algn="just">
              <a:buFont typeface="Arial" charset="0"/>
              <a:buChar char="•"/>
            </a:pPr>
            <a:r>
              <a:rPr lang="en-US" altLang="en-US" sz="1100" dirty="0">
                <a:solidFill>
                  <a:srgbClr val="DDE9EC">
                    <a:lumMod val="50000"/>
                  </a:srgbClr>
                </a:solidFill>
                <a:sym typeface="Wingdings"/>
              </a:rPr>
              <a:t>pulmonary hypertension </a:t>
            </a:r>
          </a:p>
          <a:p>
            <a:pPr algn="just"/>
            <a:endParaRPr lang="en-US" altLang="en-US" sz="1100" dirty="0">
              <a:solidFill>
                <a:srgbClr val="DDE9EC">
                  <a:lumMod val="50000"/>
                </a:srgbClr>
              </a:solidFill>
              <a:sym typeface="Wingdings"/>
            </a:endParaRPr>
          </a:p>
          <a:p>
            <a:pPr algn="just"/>
            <a:r>
              <a:rPr lang="en-US" altLang="en-US" sz="1100" dirty="0">
                <a:solidFill>
                  <a:srgbClr val="DDE9EC">
                    <a:lumMod val="50000"/>
                  </a:srgbClr>
                </a:solidFill>
                <a:sym typeface="Wingdings"/>
              </a:rPr>
              <a:t>What causes aortic valve to close faster </a:t>
            </a:r>
          </a:p>
          <a:p>
            <a:pPr algn="just"/>
            <a:endParaRPr lang="en-US" altLang="en-US" sz="1100" dirty="0">
              <a:solidFill>
                <a:srgbClr val="DDE9EC">
                  <a:lumMod val="50000"/>
                </a:srgbClr>
              </a:solidFill>
              <a:sym typeface="Wingdings"/>
            </a:endParaRPr>
          </a:p>
          <a:p>
            <a:pPr marL="342900" indent="-342900" algn="just">
              <a:buFont typeface="Arial" charset="0"/>
              <a:buChar char="•"/>
            </a:pPr>
            <a:r>
              <a:rPr lang="en-US" altLang="en-US" sz="1100" dirty="0">
                <a:solidFill>
                  <a:srgbClr val="DDE9EC">
                    <a:lumMod val="50000"/>
                  </a:srgbClr>
                </a:solidFill>
                <a:sym typeface="Wingdings"/>
              </a:rPr>
              <a:t>Mitral regurgitation: during systole of LV, blood is ejected into LA and aorta  finishes systole faster  aortic closes faster </a:t>
            </a:r>
          </a:p>
          <a:p>
            <a:pPr marL="342900" indent="-342900" algn="just">
              <a:buFont typeface="Arial" charset="0"/>
              <a:buChar char="•"/>
            </a:pPr>
            <a:r>
              <a:rPr lang="en-US" altLang="en-US" sz="1100" dirty="0">
                <a:solidFill>
                  <a:srgbClr val="DDE9EC">
                    <a:lumMod val="50000"/>
                  </a:srgbClr>
                </a:solidFill>
                <a:sym typeface="Wingdings"/>
              </a:rPr>
              <a:t>VSD ( ventricular septal defect ) defect between LV and RV, LV started systole blood is ejected into aorta and RV  finishes systole faster  aortic closes faster </a:t>
            </a:r>
          </a:p>
        </p:txBody>
      </p:sp>
      <p:sp>
        <p:nvSpPr>
          <p:cNvPr id="20" name="Rectangle 19"/>
          <p:cNvSpPr/>
          <p:nvPr/>
        </p:nvSpPr>
        <p:spPr>
          <a:xfrm>
            <a:off x="6625313" y="4002453"/>
            <a:ext cx="5154483" cy="1954381"/>
          </a:xfrm>
          <a:prstGeom prst="rect">
            <a:avLst/>
          </a:prstGeom>
        </p:spPr>
        <p:txBody>
          <a:bodyPr wrap="square">
            <a:spAutoFit/>
          </a:bodyPr>
          <a:lstStyle/>
          <a:p>
            <a:r>
              <a:rPr lang="en-US" altLang="en-US" sz="1100" dirty="0">
                <a:solidFill>
                  <a:srgbClr val="DDE9EC">
                    <a:lumMod val="50000"/>
                  </a:srgbClr>
                </a:solidFill>
              </a:rPr>
              <a:t>Pulmonary valve closes before aortic valve</a:t>
            </a:r>
          </a:p>
          <a:p>
            <a:r>
              <a:rPr lang="en-US" altLang="en-US" sz="1100" dirty="0">
                <a:solidFill>
                  <a:srgbClr val="DDE9EC">
                    <a:lumMod val="50000"/>
                  </a:srgbClr>
                </a:solidFill>
              </a:rPr>
              <a:t>What causes it? </a:t>
            </a:r>
          </a:p>
          <a:p>
            <a:endParaRPr lang="en-US" altLang="en-US" sz="1100" dirty="0">
              <a:solidFill>
                <a:srgbClr val="DDE9EC">
                  <a:lumMod val="50000"/>
                </a:srgbClr>
              </a:solidFill>
            </a:endParaRPr>
          </a:p>
          <a:p>
            <a:r>
              <a:rPr lang="en-US" altLang="en-US" sz="1100" dirty="0">
                <a:solidFill>
                  <a:srgbClr val="DDE9EC">
                    <a:lumMod val="50000"/>
                  </a:srgbClr>
                </a:solidFill>
              </a:rPr>
              <a:t>What happened to RV? Finished its systole faster, how?</a:t>
            </a:r>
          </a:p>
          <a:p>
            <a:r>
              <a:rPr lang="en-US" altLang="en-US" sz="1100" dirty="0">
                <a:solidFill>
                  <a:srgbClr val="DDE9EC">
                    <a:lumMod val="50000"/>
                  </a:srgbClr>
                </a:solidFill>
              </a:rPr>
              <a:t>Accessory pathway from RA to RV (without passing AV)  </a:t>
            </a:r>
            <a:r>
              <a:rPr lang="en-US" altLang="en-US" sz="1100" dirty="0">
                <a:solidFill>
                  <a:srgbClr val="DDE9EC">
                    <a:lumMod val="50000"/>
                  </a:srgbClr>
                </a:solidFill>
                <a:sym typeface="Wingdings"/>
              </a:rPr>
              <a:t> faster depolarization of RV  finishes systole faster  pulmonary valve closes faster </a:t>
            </a:r>
          </a:p>
          <a:p>
            <a:endParaRPr lang="en-US" altLang="en-US" sz="1100" dirty="0">
              <a:solidFill>
                <a:srgbClr val="DDE9EC">
                  <a:lumMod val="50000"/>
                </a:srgbClr>
              </a:solidFill>
              <a:sym typeface="Wingdings"/>
            </a:endParaRPr>
          </a:p>
          <a:p>
            <a:r>
              <a:rPr lang="en-US" altLang="en-US" sz="1100" dirty="0">
                <a:solidFill>
                  <a:srgbClr val="DDE9EC">
                    <a:lumMod val="50000"/>
                  </a:srgbClr>
                </a:solidFill>
                <a:sym typeface="Wingdings"/>
              </a:rPr>
              <a:t>What happens to LV? Systole takes longer, How? </a:t>
            </a:r>
          </a:p>
          <a:p>
            <a:r>
              <a:rPr lang="en-US" altLang="en-US" sz="1100" dirty="0">
                <a:solidFill>
                  <a:srgbClr val="DDE9EC">
                    <a:lumMod val="50000"/>
                  </a:srgbClr>
                </a:solidFill>
                <a:sym typeface="Wingdings"/>
              </a:rPr>
              <a:t>Left bundle branch block  depolarization is slower  </a:t>
            </a:r>
          </a:p>
          <a:p>
            <a:r>
              <a:rPr lang="en-US" altLang="en-US" sz="1100" dirty="0">
                <a:solidFill>
                  <a:srgbClr val="DDE9EC">
                    <a:lumMod val="50000"/>
                  </a:srgbClr>
                </a:solidFill>
                <a:sym typeface="Wingdings"/>
              </a:rPr>
              <a:t>Or aortic stenosis ( LV will take more time to eject  aortic valve closure is delayed)  / or high aortic pressure </a:t>
            </a:r>
            <a:endParaRPr lang="en-US" altLang="en-US" sz="1100" dirty="0">
              <a:solidFill>
                <a:srgbClr val="DDE9EC">
                  <a:lumMod val="50000"/>
                </a:srgbClr>
              </a:solidFill>
            </a:endParaRPr>
          </a:p>
        </p:txBody>
      </p:sp>
    </p:spTree>
    <p:extLst>
      <p:ext uri="{BB962C8B-B14F-4D97-AF65-F5344CB8AC3E}">
        <p14:creationId xmlns:p14="http://schemas.microsoft.com/office/powerpoint/2010/main" val="4158702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Significance of Heart Sounds</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8</a:t>
            </a:fld>
            <a:endParaRPr lang="en-US" dirty="0"/>
          </a:p>
        </p:txBody>
      </p:sp>
      <p:sp>
        <p:nvSpPr>
          <p:cNvPr id="4" name="Content Placeholder 3"/>
          <p:cNvSpPr>
            <a:spLocks noGrp="1"/>
          </p:cNvSpPr>
          <p:nvPr>
            <p:ph sz="quarter" idx="1"/>
          </p:nvPr>
        </p:nvSpPr>
        <p:spPr>
          <a:xfrm>
            <a:off x="609447" y="1192646"/>
            <a:ext cx="10969943" cy="5213350"/>
          </a:xfrm>
        </p:spPr>
        <p:txBody>
          <a:bodyPr>
            <a:noAutofit/>
          </a:bodyPr>
          <a:lstStyle/>
          <a:p>
            <a:pPr algn="just"/>
            <a:r>
              <a:rPr lang="en-US" sz="1800" dirty="0"/>
              <a:t>Important for diagnosis of abnormal heart sounds </a:t>
            </a:r>
            <a:r>
              <a:rPr lang="en-US" sz="2800" dirty="0"/>
              <a:t>(</a:t>
            </a:r>
            <a:r>
              <a:rPr lang="en-US" sz="2800"/>
              <a:t>murmurs</a:t>
            </a:r>
            <a:r>
              <a:rPr lang="en-US" sz="2800" smtClean="0"/>
              <a:t>)</a:t>
            </a:r>
            <a:r>
              <a:rPr lang="en-US" sz="1800" smtClean="0"/>
              <a:t>.</a:t>
            </a:r>
            <a:endParaRPr lang="en-US" sz="1800" dirty="0"/>
          </a:p>
          <a:p>
            <a:pPr algn="just"/>
            <a:r>
              <a:rPr lang="en-US" sz="1800" dirty="0" smtClean="0"/>
              <a:t>They are abnormal extra heart sounds heard during heart beat cycle.</a:t>
            </a:r>
          </a:p>
          <a:p>
            <a:pPr algn="just"/>
            <a:r>
              <a:rPr lang="en-US" sz="1800" dirty="0" smtClean="0"/>
              <a:t>They are produced by turbulence (abnormal patterns) of blood flow through the heart and its valves.</a:t>
            </a:r>
          </a:p>
          <a:p>
            <a:pPr algn="just"/>
            <a:r>
              <a:rPr lang="en-US" sz="1800" dirty="0" smtClean="0"/>
              <a:t>Murmurs are longer than heart sounds.</a:t>
            </a:r>
          </a:p>
          <a:p>
            <a:pPr algn="just"/>
            <a:r>
              <a:rPr lang="en-US" sz="2000" b="1" dirty="0" smtClean="0"/>
              <a:t>What makes noises in the heart: </a:t>
            </a:r>
          </a:p>
          <a:p>
            <a:pPr marL="0" indent="0" algn="just">
              <a:buNone/>
            </a:pPr>
            <a:r>
              <a:rPr lang="en-US" sz="1800" dirty="0" smtClean="0"/>
              <a:t>1. Valves closing (normal heart sounds)</a:t>
            </a:r>
          </a:p>
          <a:p>
            <a:pPr marL="0" indent="0" algn="just">
              <a:buNone/>
            </a:pPr>
            <a:r>
              <a:rPr lang="en-US" sz="1800" dirty="0" smtClean="0"/>
              <a:t>	- atrioventricular (S1)</a:t>
            </a:r>
          </a:p>
          <a:p>
            <a:pPr marL="0" indent="0" algn="just">
              <a:buNone/>
            </a:pPr>
            <a:r>
              <a:rPr lang="en-US" sz="1800" dirty="0"/>
              <a:t>	</a:t>
            </a:r>
            <a:r>
              <a:rPr lang="en-US" sz="1800" dirty="0" smtClean="0"/>
              <a:t>- Semilunar (S2)</a:t>
            </a:r>
          </a:p>
          <a:p>
            <a:pPr marL="0" indent="0" algn="just">
              <a:buNone/>
            </a:pPr>
            <a:r>
              <a:rPr lang="en-US" sz="1800" dirty="0" smtClean="0"/>
              <a:t>2.Increased intra-cardiac hemodynamics (murmurs):</a:t>
            </a:r>
          </a:p>
          <a:p>
            <a:pPr marL="0" indent="0" algn="just">
              <a:buNone/>
            </a:pPr>
            <a:r>
              <a:rPr lang="en-US" sz="1800" dirty="0"/>
              <a:t>	</a:t>
            </a:r>
            <a:r>
              <a:rPr lang="en-US" sz="1800" dirty="0" smtClean="0"/>
              <a:t>-Blood striking left ventricle (S3,S4)</a:t>
            </a:r>
          </a:p>
          <a:p>
            <a:pPr marL="0" indent="0" algn="just">
              <a:buNone/>
            </a:pPr>
            <a:r>
              <a:rPr lang="en-US" sz="1800" dirty="0"/>
              <a:t>	</a:t>
            </a:r>
            <a:r>
              <a:rPr lang="en-US" sz="1800" dirty="0" smtClean="0"/>
              <a:t>-Increased blood flow across normal valves </a:t>
            </a:r>
          </a:p>
          <a:p>
            <a:pPr marL="0" indent="0" algn="just">
              <a:buNone/>
            </a:pPr>
            <a:r>
              <a:rPr lang="en-US" sz="1800" dirty="0"/>
              <a:t>	</a:t>
            </a:r>
            <a:r>
              <a:rPr lang="en-US" sz="1800" dirty="0" smtClean="0"/>
              <a:t>-Turbulent flow through abnormal valves </a:t>
            </a:r>
          </a:p>
          <a:p>
            <a:pPr marL="0" indent="0" algn="just">
              <a:buNone/>
            </a:pPr>
            <a:r>
              <a:rPr lang="en-US" sz="1800" dirty="0"/>
              <a:t>	</a:t>
            </a:r>
            <a:r>
              <a:rPr lang="en-US" sz="1800" dirty="0" smtClean="0"/>
              <a:t>-Turbulent flow through septal defect </a:t>
            </a:r>
            <a:endParaRPr lang="en-US" sz="1800" dirty="0"/>
          </a:p>
        </p:txBody>
      </p:sp>
      <mc:AlternateContent xmlns:mc="http://schemas.openxmlformats.org/markup-compatibility/2006" xmlns:p14="http://schemas.microsoft.com/office/powerpoint/2010/main">
        <mc:Choice Requires="p14">
          <p:contentPart p14:bwMode="auto" r:id="rId2">
            <p14:nvContentPartPr>
              <p14:cNvPr id="89" name="Ink 88"/>
              <p14:cNvContentPartPr/>
              <p14:nvPr/>
            </p14:nvContentPartPr>
            <p14:xfrm>
              <a:off x="9566914" y="-993827"/>
              <a:ext cx="28800" cy="14040"/>
            </p14:xfrm>
          </p:contentPart>
        </mc:Choice>
        <mc:Fallback xmlns="">
          <p:pic>
            <p:nvPicPr>
              <p:cNvPr id="89" name="Ink 88"/>
              <p:cNvPicPr/>
              <p:nvPr/>
            </p:nvPicPr>
            <p:blipFill>
              <a:blip r:embed="rId3"/>
              <a:stretch>
                <a:fillRect/>
              </a:stretch>
            </p:blipFill>
            <p:spPr>
              <a:xfrm>
                <a:off x="9550714" y="-1010027"/>
                <a:ext cx="61200" cy="46440"/>
              </a:xfrm>
              <a:prstGeom prst="rect">
                <a:avLst/>
              </a:prstGeom>
            </p:spPr>
          </p:pic>
        </mc:Fallback>
      </mc:AlternateContent>
      <p:sp>
        <p:nvSpPr>
          <p:cNvPr id="6" name="Rectangle 5"/>
          <p:cNvSpPr/>
          <p:nvPr/>
        </p:nvSpPr>
        <p:spPr>
          <a:xfrm>
            <a:off x="609447" y="5909479"/>
            <a:ext cx="10823276" cy="338554"/>
          </a:xfrm>
          <a:prstGeom prst="rect">
            <a:avLst/>
          </a:prstGeom>
        </p:spPr>
        <p:txBody>
          <a:bodyPr wrap="square">
            <a:spAutoFit/>
          </a:bodyPr>
          <a:lstStyle/>
          <a:p>
            <a:r>
              <a:rPr lang="en-US" sz="1600" dirty="0" smtClean="0">
                <a:solidFill>
                  <a:srgbClr val="528693"/>
                </a:solidFill>
              </a:rPr>
              <a:t>Problems </a:t>
            </a:r>
            <a:r>
              <a:rPr lang="en-US" sz="1600" dirty="0">
                <a:solidFill>
                  <a:srgbClr val="528693"/>
                </a:solidFill>
              </a:rPr>
              <a:t>in the valve: either complete closer of the valve, or stenosis or dilatation of the </a:t>
            </a:r>
            <a:r>
              <a:rPr lang="en-US" sz="1600" dirty="0" smtClean="0">
                <a:solidFill>
                  <a:srgbClr val="528693"/>
                </a:solidFill>
              </a:rPr>
              <a:t>valve.</a:t>
            </a:r>
            <a:endParaRPr lang="en-US" sz="1600" dirty="0">
              <a:solidFill>
                <a:srgbClr val="528693"/>
              </a:solidFill>
            </a:endParaRPr>
          </a:p>
        </p:txBody>
      </p:sp>
    </p:spTree>
    <p:extLst>
      <p:ext uri="{BB962C8B-B14F-4D97-AF65-F5344CB8AC3E}">
        <p14:creationId xmlns:p14="http://schemas.microsoft.com/office/powerpoint/2010/main" val="454555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275786" y="1366715"/>
            <a:ext cx="5291235" cy="2275856"/>
          </a:xfrm>
          <a:prstGeom prst="rect">
            <a:avLst/>
          </a:prstGeom>
          <a:solidFill>
            <a:schemeClr val="accent2">
              <a:alpha val="10000"/>
            </a:schemeClr>
          </a:solid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800" dirty="0"/>
          </a:p>
        </p:txBody>
      </p:sp>
      <p:sp>
        <p:nvSpPr>
          <p:cNvPr id="11" name="Rectangle 10"/>
          <p:cNvSpPr/>
          <p:nvPr/>
        </p:nvSpPr>
        <p:spPr>
          <a:xfrm>
            <a:off x="6263378" y="3864133"/>
            <a:ext cx="5303643" cy="2059067"/>
          </a:xfrm>
          <a:prstGeom prst="rect">
            <a:avLst/>
          </a:prstGeom>
          <a:solidFill>
            <a:schemeClr val="accent2">
              <a:alpha val="10000"/>
            </a:schemeClr>
          </a:solid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800" dirty="0"/>
          </a:p>
        </p:txBody>
      </p:sp>
      <p:sp>
        <p:nvSpPr>
          <p:cNvPr id="2" name="Title 1"/>
          <p:cNvSpPr>
            <a:spLocks noGrp="1"/>
          </p:cNvSpPr>
          <p:nvPr>
            <p:ph type="title"/>
          </p:nvPr>
        </p:nvSpPr>
        <p:spPr>
          <a:xfrm>
            <a:off x="816651" y="152399"/>
            <a:ext cx="10969943" cy="990600"/>
          </a:xfrm>
        </p:spPr>
        <p:txBody>
          <a:bodyPr>
            <a:normAutofit/>
          </a:bodyPr>
          <a:lstStyle/>
          <a:p>
            <a:r>
              <a:rPr lang="en-US" sz="3200" dirty="0" smtClean="0"/>
              <a:t>Causes of Murmurs </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9</a:t>
            </a:fld>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558125327"/>
              </p:ext>
            </p:extLst>
          </p:nvPr>
        </p:nvGraphicFramePr>
        <p:xfrm>
          <a:off x="-106794" y="1399374"/>
          <a:ext cx="9505056" cy="4896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6275786" y="3827263"/>
            <a:ext cx="5291235" cy="2062103"/>
          </a:xfrm>
          <a:prstGeom prst="rect">
            <a:avLst/>
          </a:prstGeom>
        </p:spPr>
        <p:txBody>
          <a:bodyPr wrap="square">
            <a:spAutoFit/>
          </a:bodyPr>
          <a:lstStyle/>
          <a:p>
            <a:pPr lvl="0" algn="just"/>
            <a:r>
              <a:rPr lang="en-US" sz="1800" dirty="0" smtClean="0"/>
              <a:t>Pathological murmurs</a:t>
            </a:r>
          </a:p>
          <a:p>
            <a:pPr marL="342900" lvl="0" indent="-342900" algn="just">
              <a:buFont typeface="Arial" charset="0"/>
              <a:buChar char="•"/>
            </a:pPr>
            <a:r>
              <a:rPr lang="en-US" sz="1800" dirty="0" smtClean="0"/>
              <a:t>Turbulent </a:t>
            </a:r>
            <a:r>
              <a:rPr lang="en-US" sz="1800" dirty="0"/>
              <a:t>flow through abnormal valves </a:t>
            </a:r>
          </a:p>
          <a:p>
            <a:pPr marL="342900" lvl="0" indent="-342900" algn="just">
              <a:buFont typeface="Arial" charset="0"/>
              <a:buChar char="•"/>
            </a:pPr>
            <a:r>
              <a:rPr lang="en-US" sz="1800" dirty="0"/>
              <a:t>Septal defect </a:t>
            </a:r>
          </a:p>
          <a:p>
            <a:pPr marL="342900" lvl="0" indent="-342900" algn="just">
              <a:buFont typeface="Arial" charset="0"/>
              <a:buChar char="•"/>
            </a:pPr>
            <a:r>
              <a:rPr lang="en-US" sz="1800" dirty="0"/>
              <a:t>Congenital</a:t>
            </a:r>
          </a:p>
          <a:p>
            <a:pPr marL="342900" lvl="0" indent="-342900" algn="just">
              <a:buFont typeface="Arial" charset="0"/>
              <a:buChar char="•"/>
            </a:pPr>
            <a:r>
              <a:rPr lang="en-US" sz="1800" dirty="0"/>
              <a:t>Tight valves (stenosis)</a:t>
            </a:r>
          </a:p>
          <a:p>
            <a:pPr marL="342900" lvl="0" indent="-342900" algn="just">
              <a:buFont typeface="Arial" charset="0"/>
              <a:buChar char="•"/>
            </a:pPr>
            <a:r>
              <a:rPr lang="en-US" sz="1800" dirty="0"/>
              <a:t>Leaky valves (regurgitation or insufficiency</a:t>
            </a:r>
          </a:p>
          <a:p>
            <a:pPr marL="342900" lvl="0" indent="-342900" algn="just">
              <a:buFont typeface="Arial" charset="0"/>
              <a:buChar char="•"/>
            </a:pPr>
            <a:r>
              <a:rPr lang="en-US" sz="1800" dirty="0"/>
              <a:t>Combination of Stenosis and Insufficiency.</a:t>
            </a:r>
          </a:p>
        </p:txBody>
      </p:sp>
      <p:grpSp>
        <p:nvGrpSpPr>
          <p:cNvPr id="7" name="Group 6"/>
          <p:cNvGrpSpPr/>
          <p:nvPr/>
        </p:nvGrpSpPr>
        <p:grpSpPr>
          <a:xfrm>
            <a:off x="6355150" y="1052736"/>
            <a:ext cx="5100181" cy="2759082"/>
            <a:chOff x="5415181" y="17420"/>
            <a:chExt cx="2314081" cy="1595110"/>
          </a:xfrm>
        </p:grpSpPr>
        <p:sp>
          <p:nvSpPr>
            <p:cNvPr id="8" name="Rectangle 7"/>
            <p:cNvSpPr/>
            <p:nvPr/>
          </p:nvSpPr>
          <p:spPr>
            <a:xfrm>
              <a:off x="5415181" y="17420"/>
              <a:ext cx="2117752" cy="141183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Rectangle 8"/>
            <p:cNvSpPr/>
            <p:nvPr/>
          </p:nvSpPr>
          <p:spPr>
            <a:xfrm>
              <a:off x="5429848" y="200696"/>
              <a:ext cx="2299414" cy="141183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1" algn="just" defTabSz="488950">
                <a:lnSpc>
                  <a:spcPct val="90000"/>
                </a:lnSpc>
                <a:spcBef>
                  <a:spcPct val="0"/>
                </a:spcBef>
                <a:spcAft>
                  <a:spcPct val="15000"/>
                </a:spcAft>
              </a:pPr>
              <a:r>
                <a:rPr lang="en-US" sz="1800" kern="1200" dirty="0" smtClean="0"/>
                <a:t>Physiological murmurs</a:t>
              </a:r>
              <a:r>
                <a:rPr lang="en-US" sz="1400" kern="1200" dirty="0" smtClean="0">
                  <a:solidFill>
                    <a:srgbClr val="528693"/>
                  </a:solidFill>
                </a:rPr>
                <a:t>(normal murmurs)</a:t>
              </a:r>
              <a:r>
                <a:rPr lang="en-US" sz="1400" kern="1200" dirty="0" smtClean="0"/>
                <a:t> </a:t>
              </a:r>
            </a:p>
            <a:p>
              <a:pPr marL="285750" lvl="1" indent="-285750" algn="just" defTabSz="488950">
                <a:lnSpc>
                  <a:spcPct val="90000"/>
                </a:lnSpc>
                <a:spcBef>
                  <a:spcPct val="0"/>
                </a:spcBef>
                <a:spcAft>
                  <a:spcPct val="15000"/>
                </a:spcAft>
                <a:buFont typeface="Arial" charset="0"/>
                <a:buChar char="•"/>
              </a:pPr>
              <a:r>
                <a:rPr lang="en-US" sz="1800" kern="1200" dirty="0" smtClean="0"/>
                <a:t>Increased blood</a:t>
              </a:r>
              <a:r>
                <a:rPr lang="en-US" sz="1800" kern="1200" baseline="0" dirty="0" smtClean="0"/>
                <a:t> flow across normal valves </a:t>
              </a:r>
              <a:endParaRPr lang="en-US" sz="1800" kern="1200" dirty="0"/>
            </a:p>
            <a:p>
              <a:pPr marL="285750" lvl="1" indent="-285750" algn="just" defTabSz="488950">
                <a:lnSpc>
                  <a:spcPct val="90000"/>
                </a:lnSpc>
                <a:spcBef>
                  <a:spcPct val="0"/>
                </a:spcBef>
                <a:spcAft>
                  <a:spcPct val="15000"/>
                </a:spcAft>
                <a:buFont typeface="Arial" charset="0"/>
                <a:buChar char="•"/>
              </a:pPr>
              <a:r>
                <a:rPr lang="en-US" sz="1800" kern="1200" dirty="0" smtClean="0"/>
                <a:t>Due to pregnancy, fever, anemia</a:t>
              </a:r>
              <a:r>
                <a:rPr lang="en-US" sz="1800" kern="1200" baseline="0" dirty="0" smtClean="0"/>
                <a:t>, hyperthyroidism, and children</a:t>
              </a:r>
            </a:p>
            <a:p>
              <a:pPr marL="285750" lvl="1" indent="-285750" algn="just" defTabSz="488950">
                <a:lnSpc>
                  <a:spcPct val="90000"/>
                </a:lnSpc>
                <a:spcBef>
                  <a:spcPct val="0"/>
                </a:spcBef>
                <a:spcAft>
                  <a:spcPct val="15000"/>
                </a:spcAft>
                <a:buFont typeface="Arial" charset="0"/>
                <a:buChar char="•"/>
              </a:pPr>
              <a:r>
                <a:rPr lang="ar-SA" sz="1800" kern="1200" dirty="0" smtClean="0">
                  <a:solidFill>
                    <a:srgbClr val="528693"/>
                  </a:solidFill>
                </a:rPr>
                <a:t>المقصد هنا هم صح مريضين لكن ما عندهم مشكلة بالقلب، فبالتالي الأصوات الغير الطبيعية اللي</a:t>
              </a:r>
              <a:r>
                <a:rPr lang="ar-SA" sz="1800" kern="1200" baseline="0" dirty="0" smtClean="0">
                  <a:solidFill>
                    <a:srgbClr val="528693"/>
                  </a:solidFill>
                </a:rPr>
                <a:t> بأسمعها </a:t>
              </a:r>
              <a:r>
                <a:rPr lang="ar-SA" sz="1800" kern="1200" dirty="0" smtClean="0">
                  <a:solidFill>
                    <a:srgbClr val="528693"/>
                  </a:solidFill>
                </a:rPr>
                <a:t>ما تكون بسبب وجود مشكلة بالقلب</a:t>
              </a:r>
              <a:endParaRPr lang="en-US" sz="1800" kern="1200" dirty="0"/>
            </a:p>
          </p:txBody>
        </p:sp>
      </p:grpSp>
      <p:sp>
        <p:nvSpPr>
          <p:cNvPr id="92" name="TextBox 91"/>
          <p:cNvSpPr txBox="1"/>
          <p:nvPr/>
        </p:nvSpPr>
        <p:spPr>
          <a:xfrm>
            <a:off x="981844" y="1700808"/>
            <a:ext cx="1939994" cy="261610"/>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050" b="1" u="sng" dirty="0"/>
              <a:t>ONLY IN MALES’ SLIDES </a:t>
            </a:r>
          </a:p>
        </p:txBody>
      </p:sp>
    </p:spTree>
    <p:extLst>
      <p:ext uri="{BB962C8B-B14F-4D97-AF65-F5344CB8AC3E}">
        <p14:creationId xmlns:p14="http://schemas.microsoft.com/office/powerpoint/2010/main" val="7682013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11508</TotalTime>
  <Words>3610</Words>
  <Application>Microsoft Macintosh PowerPoint</Application>
  <PresentationFormat>Custom</PresentationFormat>
  <Paragraphs>498</Paragraphs>
  <Slides>26</Slides>
  <Notes>4</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26</vt:i4>
      </vt:variant>
    </vt:vector>
  </HeadingPairs>
  <TitlesOfParts>
    <vt:vector size="43" baseType="lpstr">
      <vt:lpstr>Arabic Typesetting</vt:lpstr>
      <vt:lpstr>Arial Black</vt:lpstr>
      <vt:lpstr>ArialMT</vt:lpstr>
      <vt:lpstr>Bookman Old Style</vt:lpstr>
      <vt:lpstr>Calibri</vt:lpstr>
      <vt:lpstr>Courier New</vt:lpstr>
      <vt:lpstr>Gill Sans MT</vt:lpstr>
      <vt:lpstr>GillSansMT</vt:lpstr>
      <vt:lpstr>inherit</vt:lpstr>
      <vt:lpstr>Malgun Gothic Semilight</vt:lpstr>
      <vt:lpstr>Sylfaen</vt:lpstr>
      <vt:lpstr>Symbol</vt:lpstr>
      <vt:lpstr>Times New Roman</vt:lpstr>
      <vt:lpstr>Wingdings</vt:lpstr>
      <vt:lpstr>Wingdings 3</vt:lpstr>
      <vt:lpstr>Arial</vt:lpstr>
      <vt:lpstr>2_Origin</vt:lpstr>
      <vt:lpstr>Heart Sounds and Murmurs</vt:lpstr>
      <vt:lpstr>Objectives</vt:lpstr>
      <vt:lpstr>Heart Sounds</vt:lpstr>
      <vt:lpstr>Normal Heart Sounds:</vt:lpstr>
      <vt:lpstr>Normal Heart Sounds</vt:lpstr>
      <vt:lpstr>Splitting of S2</vt:lpstr>
      <vt:lpstr>PowerPoint Presentation</vt:lpstr>
      <vt:lpstr>Significance of Heart Sounds</vt:lpstr>
      <vt:lpstr>Causes of Murmurs </vt:lpstr>
      <vt:lpstr>How to Describe Heart Murmurs</vt:lpstr>
      <vt:lpstr>Cont.</vt:lpstr>
      <vt:lpstr>Cont.</vt:lpstr>
      <vt:lpstr>Heart Murmur Intensity</vt:lpstr>
      <vt:lpstr>Pathophysiology of Systolic Murmurs</vt:lpstr>
      <vt:lpstr>Common Systolic Murmurs and Timing</vt:lpstr>
      <vt:lpstr>Systolic Murmurs</vt:lpstr>
      <vt:lpstr>Cont.</vt:lpstr>
      <vt:lpstr>Mitral Prolapse &amp; Regurgitation</vt:lpstr>
      <vt:lpstr>Diastolic Murmurs</vt:lpstr>
      <vt:lpstr>Cont.</vt:lpstr>
      <vt:lpstr>Cont.</vt:lpstr>
      <vt:lpstr>Continuous Murmurs</vt:lpstr>
      <vt:lpstr>Pressures In Valvular Abnormalities  </vt:lpstr>
      <vt:lpstr>PowerPoint Presentation</vt:lpstr>
      <vt:lpstr>Link to Editing File  (Please be sure to check this file frequently for any edits or updates on all of our lectures.) </vt:lpstr>
      <vt:lpstr>Thank you! </vt:lpstr>
    </vt:vector>
  </TitlesOfParts>
  <Company>Hewlett-Packard</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Maha Saja</dc:creator>
  <cp:lastModifiedBy>لولوه</cp:lastModifiedBy>
  <cp:revision>1021</cp:revision>
  <dcterms:created xsi:type="dcterms:W3CDTF">2016-09-07T16:15:34Z</dcterms:created>
  <dcterms:modified xsi:type="dcterms:W3CDTF">2017-04-09T21:12:46Z</dcterms:modified>
</cp:coreProperties>
</file>