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rels" ContentType="application/vnd.openxmlformats-package.relationships+xml"/>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ink/ink1.xml" ContentType="application/inkml+xml"/>
  <Override PartName="/ppt/media/image43.jpg" ContentType="image/jpg"/>
  <Override PartName="/ppt/notesSlides/notesSlide3.xml" ContentType="application/vnd.openxmlformats-officedocument.presentationml.notesSlide+xml"/>
  <Override PartName="/ppt/media/image46.jpg" ContentType="image/jpg"/>
  <Override PartName="/ppt/media/image47.jpg" ContentType="image/jpg"/>
  <Override PartName="/ppt/media/image49.jpg" ContentType="image/jpg"/>
  <Override PartName="/ppt/media/image50.jpg" ContentType="image/jpg"/>
  <Override PartName="/ppt/media/image52.jpg" ContentType="image/jpg"/>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6" r:id="rId1"/>
    <p:sldMasterId id="2147483948" r:id="rId2"/>
  </p:sldMasterIdLst>
  <p:notesMasterIdLst>
    <p:notesMasterId r:id="rId64"/>
  </p:notesMasterIdLst>
  <p:handoutMasterIdLst>
    <p:handoutMasterId r:id="rId65"/>
  </p:handoutMasterIdLst>
  <p:sldIdLst>
    <p:sldId id="458" r:id="rId3"/>
    <p:sldId id="414" r:id="rId4"/>
    <p:sldId id="483" r:id="rId5"/>
    <p:sldId id="415" r:id="rId6"/>
    <p:sldId id="416" r:id="rId7"/>
    <p:sldId id="419" r:id="rId8"/>
    <p:sldId id="460" r:id="rId9"/>
    <p:sldId id="472" r:id="rId10"/>
    <p:sldId id="417" r:id="rId11"/>
    <p:sldId id="418" r:id="rId12"/>
    <p:sldId id="420" r:id="rId13"/>
    <p:sldId id="422" r:id="rId14"/>
    <p:sldId id="421" r:id="rId15"/>
    <p:sldId id="461" r:id="rId16"/>
    <p:sldId id="424" r:id="rId17"/>
    <p:sldId id="425" r:id="rId18"/>
    <p:sldId id="426" r:id="rId19"/>
    <p:sldId id="462" r:id="rId20"/>
    <p:sldId id="463" r:id="rId21"/>
    <p:sldId id="464" r:id="rId22"/>
    <p:sldId id="465" r:id="rId23"/>
    <p:sldId id="466" r:id="rId24"/>
    <p:sldId id="467" r:id="rId25"/>
    <p:sldId id="468" r:id="rId26"/>
    <p:sldId id="470" r:id="rId27"/>
    <p:sldId id="471" r:id="rId28"/>
    <p:sldId id="427" r:id="rId29"/>
    <p:sldId id="428" r:id="rId30"/>
    <p:sldId id="429" r:id="rId31"/>
    <p:sldId id="430" r:id="rId32"/>
    <p:sldId id="431" r:id="rId33"/>
    <p:sldId id="479" r:id="rId34"/>
    <p:sldId id="432" r:id="rId35"/>
    <p:sldId id="433" r:id="rId36"/>
    <p:sldId id="435" r:id="rId37"/>
    <p:sldId id="436" r:id="rId38"/>
    <p:sldId id="437" r:id="rId39"/>
    <p:sldId id="438" r:id="rId40"/>
    <p:sldId id="439" r:id="rId41"/>
    <p:sldId id="473" r:id="rId42"/>
    <p:sldId id="440" r:id="rId43"/>
    <p:sldId id="441" r:id="rId44"/>
    <p:sldId id="474" r:id="rId45"/>
    <p:sldId id="442" r:id="rId46"/>
    <p:sldId id="443" r:id="rId47"/>
    <p:sldId id="444" r:id="rId48"/>
    <p:sldId id="481" r:id="rId49"/>
    <p:sldId id="482" r:id="rId50"/>
    <p:sldId id="445" r:id="rId51"/>
    <p:sldId id="448" r:id="rId52"/>
    <p:sldId id="449" r:id="rId53"/>
    <p:sldId id="450" r:id="rId54"/>
    <p:sldId id="451" r:id="rId55"/>
    <p:sldId id="453" r:id="rId56"/>
    <p:sldId id="475" r:id="rId57"/>
    <p:sldId id="477" r:id="rId58"/>
    <p:sldId id="478" r:id="rId59"/>
    <p:sldId id="454" r:id="rId60"/>
    <p:sldId id="484" r:id="rId61"/>
    <p:sldId id="459" r:id="rId62"/>
    <p:sldId id="413" r:id="rId63"/>
  </p:sldIdLst>
  <p:sldSz cx="12188825" cy="6858000"/>
  <p:notesSz cx="6858000" cy="9144000"/>
  <p:defaultTextStyle>
    <a:defPPr>
      <a:defRPr lang="en-US"/>
    </a:defPPr>
    <a:lvl1pPr marL="0" algn="l" defTabSz="1015898" rtl="0" eaLnBrk="1" latinLnBrk="0" hangingPunct="1">
      <a:defRPr sz="2000" kern="1200">
        <a:solidFill>
          <a:schemeClr val="tx1"/>
        </a:solidFill>
        <a:latin typeface="+mn-lt"/>
        <a:ea typeface="+mn-ea"/>
        <a:cs typeface="+mn-cs"/>
      </a:defRPr>
    </a:lvl1pPr>
    <a:lvl2pPr marL="507949" algn="l" defTabSz="1015898" rtl="0" eaLnBrk="1" latinLnBrk="0" hangingPunct="1">
      <a:defRPr sz="2000" kern="1200">
        <a:solidFill>
          <a:schemeClr val="tx1"/>
        </a:solidFill>
        <a:latin typeface="+mn-lt"/>
        <a:ea typeface="+mn-ea"/>
        <a:cs typeface="+mn-cs"/>
      </a:defRPr>
    </a:lvl2pPr>
    <a:lvl3pPr marL="1015898" algn="l" defTabSz="1015898" rtl="0" eaLnBrk="1" latinLnBrk="0" hangingPunct="1">
      <a:defRPr sz="2000" kern="1200">
        <a:solidFill>
          <a:schemeClr val="tx1"/>
        </a:solidFill>
        <a:latin typeface="+mn-lt"/>
        <a:ea typeface="+mn-ea"/>
        <a:cs typeface="+mn-cs"/>
      </a:defRPr>
    </a:lvl3pPr>
    <a:lvl4pPr marL="1523848" algn="l" defTabSz="1015898" rtl="0" eaLnBrk="1" latinLnBrk="0" hangingPunct="1">
      <a:defRPr sz="2000" kern="1200">
        <a:solidFill>
          <a:schemeClr val="tx1"/>
        </a:solidFill>
        <a:latin typeface="+mn-lt"/>
        <a:ea typeface="+mn-ea"/>
        <a:cs typeface="+mn-cs"/>
      </a:defRPr>
    </a:lvl4pPr>
    <a:lvl5pPr marL="2031797" algn="l" defTabSz="1015898" rtl="0" eaLnBrk="1" latinLnBrk="0" hangingPunct="1">
      <a:defRPr sz="2000" kern="1200">
        <a:solidFill>
          <a:schemeClr val="tx1"/>
        </a:solidFill>
        <a:latin typeface="+mn-lt"/>
        <a:ea typeface="+mn-ea"/>
        <a:cs typeface="+mn-cs"/>
      </a:defRPr>
    </a:lvl5pPr>
    <a:lvl6pPr marL="2539746" algn="l" defTabSz="1015898" rtl="0" eaLnBrk="1" latinLnBrk="0" hangingPunct="1">
      <a:defRPr sz="2000" kern="1200">
        <a:solidFill>
          <a:schemeClr val="tx1"/>
        </a:solidFill>
        <a:latin typeface="+mn-lt"/>
        <a:ea typeface="+mn-ea"/>
        <a:cs typeface="+mn-cs"/>
      </a:defRPr>
    </a:lvl6pPr>
    <a:lvl7pPr marL="3047695" algn="l" defTabSz="1015898" rtl="0" eaLnBrk="1" latinLnBrk="0" hangingPunct="1">
      <a:defRPr sz="2000" kern="1200">
        <a:solidFill>
          <a:schemeClr val="tx1"/>
        </a:solidFill>
        <a:latin typeface="+mn-lt"/>
        <a:ea typeface="+mn-ea"/>
        <a:cs typeface="+mn-cs"/>
      </a:defRPr>
    </a:lvl7pPr>
    <a:lvl8pPr marL="3555644" algn="l" defTabSz="1015898" rtl="0" eaLnBrk="1" latinLnBrk="0" hangingPunct="1">
      <a:defRPr sz="2000" kern="1200">
        <a:solidFill>
          <a:schemeClr val="tx1"/>
        </a:solidFill>
        <a:latin typeface="+mn-lt"/>
        <a:ea typeface="+mn-ea"/>
        <a:cs typeface="+mn-cs"/>
      </a:defRPr>
    </a:lvl8pPr>
    <a:lvl9pPr marL="4063594" algn="l" defTabSz="1015898"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54AB"/>
    <a:srgbClr val="990000"/>
    <a:srgbClr val="528693"/>
    <a:srgbClr val="D6EAF6"/>
    <a:srgbClr val="CC0000"/>
    <a:srgbClr val="D8B3DC"/>
    <a:srgbClr val="933B95"/>
    <a:srgbClr val="CCFFFF"/>
    <a:srgbClr val="993300"/>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398" autoAdjust="0"/>
    <p:restoredTop sz="95161"/>
  </p:normalViewPr>
  <p:slideViewPr>
    <p:cSldViewPr>
      <p:cViewPr>
        <p:scale>
          <a:sx n="97" d="100"/>
          <a:sy n="97" d="100"/>
        </p:scale>
        <p:origin x="616" y="-88"/>
      </p:cViewPr>
      <p:guideLst>
        <p:guide orient="horz" pos="2160"/>
        <p:guide pos="2880"/>
        <p:guide pos="3839"/>
      </p:guideLst>
    </p:cSldViewPr>
  </p:slideViewPr>
  <p:outlineViewPr>
    <p:cViewPr>
      <p:scale>
        <a:sx n="33" d="100"/>
        <a:sy n="33" d="100"/>
      </p:scale>
      <p:origin x="0" y="-84088"/>
    </p:cViewPr>
  </p:outlineViewPr>
  <p:notesTextViewPr>
    <p:cViewPr>
      <p:scale>
        <a:sx n="1" d="1"/>
        <a:sy n="1" d="1"/>
      </p:scale>
      <p:origin x="0" y="0"/>
    </p:cViewPr>
  </p:notesTextViewPr>
  <p:sorterViewPr>
    <p:cViewPr>
      <p:scale>
        <a:sx n="100" d="100"/>
        <a:sy n="100" d="100"/>
      </p:scale>
      <p:origin x="0" y="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notesMaster" Target="notesMasters/notesMaster1.xml"/><Relationship Id="rId65" Type="http://schemas.openxmlformats.org/officeDocument/2006/relationships/handoutMaster" Target="handoutMasters/handoutMaster1.xml"/><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iagrams/_rels/data1.xml.rels><?xml version="1.0" encoding="UTF-8" standalone="yes"?>
<Relationships xmlns="http://schemas.openxmlformats.org/package/2006/relationships"><Relationship Id="rId1" Type="http://schemas.openxmlformats.org/officeDocument/2006/relationships/image" Target="../media/image34.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626F0B-9F94-4D55-A726-CABE618B808B}" type="doc">
      <dgm:prSet loTypeId="urn:microsoft.com/office/officeart/2005/8/layout/hierarchy1" loCatId="hierarchy" qsTypeId="urn:microsoft.com/office/officeart/2005/8/quickstyle/simple3" qsCatId="simple" csTypeId="urn:microsoft.com/office/officeart/2005/8/colors/accent2_1" csCatId="accent2" phldr="1"/>
      <dgm:spPr/>
      <dgm:t>
        <a:bodyPr/>
        <a:lstStyle/>
        <a:p>
          <a:pPr rtl="1"/>
          <a:endParaRPr lang="ar-SA"/>
        </a:p>
      </dgm:t>
    </dgm:pt>
    <dgm:pt modelId="{056CA372-7743-4CB7-943D-E08D09E548D2}">
      <dgm:prSet phldrT="[نص]" custT="1"/>
      <dgm:spPr/>
      <dgm:t>
        <a:bodyPr/>
        <a:lstStyle/>
        <a:p>
          <a:pPr rtl="1">
            <a:buFontTx/>
            <a:buBlip>
              <a:blip xmlns:r="http://schemas.openxmlformats.org/officeDocument/2006/relationships" r:embed="rId1"/>
            </a:buBlip>
          </a:pPr>
          <a:r>
            <a:rPr lang="en-US" altLang="en-US" sz="2000" b="0" i="0" dirty="0">
              <a:latin typeface="+mn-lt"/>
            </a:rPr>
            <a:t>Pulse pressure is determined by </a:t>
          </a:r>
          <a:r>
            <a:rPr lang="en-US" altLang="en-US" sz="2000" b="0" i="0" u="sng" dirty="0">
              <a:latin typeface="+mn-lt"/>
            </a:rPr>
            <a:t>two parameters</a:t>
          </a:r>
          <a:r>
            <a:rPr lang="en-US" altLang="en-US" sz="2000" b="0" i="0" dirty="0">
              <a:latin typeface="+mn-lt"/>
            </a:rPr>
            <a:t>:</a:t>
          </a:r>
        </a:p>
        <a:p>
          <a:pPr rtl="1">
            <a:buFontTx/>
            <a:buBlip>
              <a:blip xmlns:r="http://schemas.openxmlformats.org/officeDocument/2006/relationships" r:embed="rId1"/>
            </a:buBlip>
          </a:pPr>
          <a:endParaRPr lang="ar-SA" sz="1600" dirty="0"/>
        </a:p>
      </dgm:t>
    </dgm:pt>
    <dgm:pt modelId="{8E878408-5D96-47D8-9643-2B3110C05C05}" type="parTrans" cxnId="{540E8F33-A721-4F4E-8EEC-85C50C115234}">
      <dgm:prSet/>
      <dgm:spPr/>
      <dgm:t>
        <a:bodyPr/>
        <a:lstStyle/>
        <a:p>
          <a:pPr rtl="1"/>
          <a:endParaRPr lang="ar-SA"/>
        </a:p>
      </dgm:t>
    </dgm:pt>
    <dgm:pt modelId="{E5D82B4E-DCE1-4760-AE23-50AA55F502F7}" type="sibTrans" cxnId="{540E8F33-A721-4F4E-8EEC-85C50C115234}">
      <dgm:prSet/>
      <dgm:spPr/>
      <dgm:t>
        <a:bodyPr/>
        <a:lstStyle/>
        <a:p>
          <a:pPr rtl="1"/>
          <a:endParaRPr lang="ar-SA"/>
        </a:p>
      </dgm:t>
    </dgm:pt>
    <dgm:pt modelId="{89DF9720-2989-4E1D-BA01-158858F75FEF}">
      <dgm:prSet phldrT="[نص]" custT="1"/>
      <dgm:spPr/>
      <dgm:t>
        <a:bodyPr/>
        <a:lstStyle/>
        <a:p>
          <a:pPr rtl="1">
            <a:buFont typeface="Wingdings" pitchFamily="2" charset="2"/>
            <a:buChar char="q"/>
          </a:pPr>
          <a:r>
            <a:rPr lang="en-US" altLang="en-US" sz="2000" b="0" i="0" dirty="0">
              <a:latin typeface="+mn-lt"/>
            </a:rPr>
            <a:t>Change in volume (</a:t>
          </a:r>
          <a:r>
            <a:rPr lang="en-US" altLang="en-US" sz="2000" b="0" i="0" dirty="0">
              <a:latin typeface="+mn-lt"/>
              <a:sym typeface="Symbol" panose="05050102010706020507" pitchFamily="18" charset="2"/>
            </a:rPr>
            <a:t>V)</a:t>
          </a:r>
        </a:p>
        <a:p>
          <a:pPr rtl="1">
            <a:buFont typeface="Wingdings" pitchFamily="2" charset="2"/>
            <a:buChar char="q"/>
          </a:pPr>
          <a:r>
            <a:rPr lang="en-US" altLang="en-US" sz="1200" b="0" i="0" dirty="0">
              <a:latin typeface="+mn-lt"/>
              <a:sym typeface="Symbol" panose="05050102010706020507" pitchFamily="18" charset="2"/>
            </a:rPr>
            <a:t>could be approximated as stroke volume</a:t>
          </a:r>
          <a:endParaRPr lang="ar-SA" sz="1200" b="0" i="0" dirty="0">
            <a:latin typeface="+mn-lt"/>
          </a:endParaRPr>
        </a:p>
      </dgm:t>
    </dgm:pt>
    <dgm:pt modelId="{7164AA65-F169-4812-852E-0B19C294CEEE}" type="parTrans" cxnId="{FFB87545-8920-489F-8C48-37F5A81B09E9}">
      <dgm:prSet/>
      <dgm:spPr/>
      <dgm:t>
        <a:bodyPr/>
        <a:lstStyle/>
        <a:p>
          <a:pPr rtl="1"/>
          <a:endParaRPr lang="ar-SA"/>
        </a:p>
      </dgm:t>
    </dgm:pt>
    <dgm:pt modelId="{AD0765FA-7229-4CB2-AF5D-9C3A4BFD8224}" type="sibTrans" cxnId="{FFB87545-8920-489F-8C48-37F5A81B09E9}">
      <dgm:prSet/>
      <dgm:spPr/>
      <dgm:t>
        <a:bodyPr/>
        <a:lstStyle/>
        <a:p>
          <a:pPr rtl="1"/>
          <a:endParaRPr lang="ar-SA"/>
        </a:p>
      </dgm:t>
    </dgm:pt>
    <dgm:pt modelId="{A14050B5-1CE5-4EF5-A1F0-EE0993ABE5AC}">
      <dgm:prSet phldrT="[نص]" custT="1"/>
      <dgm:spPr/>
      <dgm:t>
        <a:bodyPr/>
        <a:lstStyle/>
        <a:p>
          <a:pPr rtl="1"/>
          <a:r>
            <a:rPr lang="en-US" sz="2000" dirty="0"/>
            <a:t>Compliance</a:t>
          </a:r>
          <a:endParaRPr lang="ar-SA" sz="2000" dirty="0"/>
        </a:p>
      </dgm:t>
    </dgm:pt>
    <dgm:pt modelId="{57F6DF98-1519-43BC-B539-3F3B35A5FA7B}" type="parTrans" cxnId="{9323BA94-E8A2-42B9-9471-0AE39F3E1B4D}">
      <dgm:prSet/>
      <dgm:spPr/>
      <dgm:t>
        <a:bodyPr/>
        <a:lstStyle/>
        <a:p>
          <a:pPr rtl="1"/>
          <a:endParaRPr lang="ar-SA"/>
        </a:p>
      </dgm:t>
    </dgm:pt>
    <dgm:pt modelId="{C4234DD3-F2E6-44F4-AAD9-62E9C2703E2F}" type="sibTrans" cxnId="{9323BA94-E8A2-42B9-9471-0AE39F3E1B4D}">
      <dgm:prSet/>
      <dgm:spPr/>
      <dgm:t>
        <a:bodyPr/>
        <a:lstStyle/>
        <a:p>
          <a:pPr rtl="1"/>
          <a:endParaRPr lang="ar-SA"/>
        </a:p>
      </dgm:t>
    </dgm:pt>
    <dgm:pt modelId="{C208D15E-DD85-409A-A512-B349C7BFCEA9}" type="pres">
      <dgm:prSet presAssocID="{92626F0B-9F94-4D55-A726-CABE618B808B}" presName="hierChild1" presStyleCnt="0">
        <dgm:presLayoutVars>
          <dgm:chPref val="1"/>
          <dgm:dir/>
          <dgm:animOne val="branch"/>
          <dgm:animLvl val="lvl"/>
          <dgm:resizeHandles/>
        </dgm:presLayoutVars>
      </dgm:prSet>
      <dgm:spPr/>
      <dgm:t>
        <a:bodyPr/>
        <a:lstStyle/>
        <a:p>
          <a:endParaRPr lang="en-US"/>
        </a:p>
      </dgm:t>
    </dgm:pt>
    <dgm:pt modelId="{D7BD2972-D442-4BE1-9ED6-5F9B63AE4087}" type="pres">
      <dgm:prSet presAssocID="{056CA372-7743-4CB7-943D-E08D09E548D2}" presName="hierRoot1" presStyleCnt="0"/>
      <dgm:spPr/>
    </dgm:pt>
    <dgm:pt modelId="{BEB7146C-2DC9-4DD3-902C-AA3BB377CF4C}" type="pres">
      <dgm:prSet presAssocID="{056CA372-7743-4CB7-943D-E08D09E548D2}" presName="composite" presStyleCnt="0"/>
      <dgm:spPr/>
    </dgm:pt>
    <dgm:pt modelId="{DE450764-64D5-4604-B1AF-15E83BD5C6B1}" type="pres">
      <dgm:prSet presAssocID="{056CA372-7743-4CB7-943D-E08D09E548D2}" presName="background" presStyleLbl="node0" presStyleIdx="0" presStyleCnt="1"/>
      <dgm:spPr/>
    </dgm:pt>
    <dgm:pt modelId="{4E5B7FDB-EA6D-42C9-AE29-082950E6E9CD}" type="pres">
      <dgm:prSet presAssocID="{056CA372-7743-4CB7-943D-E08D09E548D2}" presName="text" presStyleLbl="fgAcc0" presStyleIdx="0" presStyleCnt="1" custScaleX="211728">
        <dgm:presLayoutVars>
          <dgm:chPref val="3"/>
        </dgm:presLayoutVars>
      </dgm:prSet>
      <dgm:spPr/>
      <dgm:t>
        <a:bodyPr/>
        <a:lstStyle/>
        <a:p>
          <a:endParaRPr lang="en-US"/>
        </a:p>
      </dgm:t>
    </dgm:pt>
    <dgm:pt modelId="{C2C3DA2F-4F92-44CC-8A22-87A6D1FAC711}" type="pres">
      <dgm:prSet presAssocID="{056CA372-7743-4CB7-943D-E08D09E548D2}" presName="hierChild2" presStyleCnt="0"/>
      <dgm:spPr/>
    </dgm:pt>
    <dgm:pt modelId="{233A9BD6-1375-4DCC-90E6-A169B394BD38}" type="pres">
      <dgm:prSet presAssocID="{7164AA65-F169-4812-852E-0B19C294CEEE}" presName="Name10" presStyleLbl="parChTrans1D2" presStyleIdx="0" presStyleCnt="2"/>
      <dgm:spPr/>
      <dgm:t>
        <a:bodyPr/>
        <a:lstStyle/>
        <a:p>
          <a:endParaRPr lang="en-US"/>
        </a:p>
      </dgm:t>
    </dgm:pt>
    <dgm:pt modelId="{953F3B43-123A-4196-8F8B-EB84C8F40B79}" type="pres">
      <dgm:prSet presAssocID="{89DF9720-2989-4E1D-BA01-158858F75FEF}" presName="hierRoot2" presStyleCnt="0"/>
      <dgm:spPr/>
    </dgm:pt>
    <dgm:pt modelId="{F8E97DC9-0629-4B2F-AD39-4F1AD0B0710D}" type="pres">
      <dgm:prSet presAssocID="{89DF9720-2989-4E1D-BA01-158858F75FEF}" presName="composite2" presStyleCnt="0"/>
      <dgm:spPr/>
    </dgm:pt>
    <dgm:pt modelId="{F3EF03EF-C1E5-49D8-917C-6EBE14879226}" type="pres">
      <dgm:prSet presAssocID="{89DF9720-2989-4E1D-BA01-158858F75FEF}" presName="background2" presStyleLbl="node2" presStyleIdx="0" presStyleCnt="2"/>
      <dgm:spPr/>
    </dgm:pt>
    <dgm:pt modelId="{20BC5CC9-F59C-4B3E-AF13-3AD9ED55C426}" type="pres">
      <dgm:prSet presAssocID="{89DF9720-2989-4E1D-BA01-158858F75FEF}" presName="text2" presStyleLbl="fgAcc2" presStyleIdx="0" presStyleCnt="2">
        <dgm:presLayoutVars>
          <dgm:chPref val="3"/>
        </dgm:presLayoutVars>
      </dgm:prSet>
      <dgm:spPr/>
      <dgm:t>
        <a:bodyPr/>
        <a:lstStyle/>
        <a:p>
          <a:endParaRPr lang="en-US"/>
        </a:p>
      </dgm:t>
    </dgm:pt>
    <dgm:pt modelId="{0A7F2046-7204-4A9D-BD23-502E515304AA}" type="pres">
      <dgm:prSet presAssocID="{89DF9720-2989-4E1D-BA01-158858F75FEF}" presName="hierChild3" presStyleCnt="0"/>
      <dgm:spPr/>
    </dgm:pt>
    <dgm:pt modelId="{B4E25F8F-A665-422C-80AF-77B06C2280F1}" type="pres">
      <dgm:prSet presAssocID="{57F6DF98-1519-43BC-B539-3F3B35A5FA7B}" presName="Name10" presStyleLbl="parChTrans1D2" presStyleIdx="1" presStyleCnt="2"/>
      <dgm:spPr/>
      <dgm:t>
        <a:bodyPr/>
        <a:lstStyle/>
        <a:p>
          <a:endParaRPr lang="en-US"/>
        </a:p>
      </dgm:t>
    </dgm:pt>
    <dgm:pt modelId="{F86D7805-58A4-407F-97CA-03B0C1A3EE76}" type="pres">
      <dgm:prSet presAssocID="{A14050B5-1CE5-4EF5-A1F0-EE0993ABE5AC}" presName="hierRoot2" presStyleCnt="0"/>
      <dgm:spPr/>
    </dgm:pt>
    <dgm:pt modelId="{7CB79611-D51B-4F0D-B564-3B7430330212}" type="pres">
      <dgm:prSet presAssocID="{A14050B5-1CE5-4EF5-A1F0-EE0993ABE5AC}" presName="composite2" presStyleCnt="0"/>
      <dgm:spPr/>
    </dgm:pt>
    <dgm:pt modelId="{B573F324-688B-426F-9E4C-129407B068D6}" type="pres">
      <dgm:prSet presAssocID="{A14050B5-1CE5-4EF5-A1F0-EE0993ABE5AC}" presName="background2" presStyleLbl="node2" presStyleIdx="1" presStyleCnt="2"/>
      <dgm:spPr/>
    </dgm:pt>
    <dgm:pt modelId="{903700FA-98BC-4C1D-9492-11E68CE9F103}" type="pres">
      <dgm:prSet presAssocID="{A14050B5-1CE5-4EF5-A1F0-EE0993ABE5AC}" presName="text2" presStyleLbl="fgAcc2" presStyleIdx="1" presStyleCnt="2">
        <dgm:presLayoutVars>
          <dgm:chPref val="3"/>
        </dgm:presLayoutVars>
      </dgm:prSet>
      <dgm:spPr/>
      <dgm:t>
        <a:bodyPr/>
        <a:lstStyle/>
        <a:p>
          <a:endParaRPr lang="en-US"/>
        </a:p>
      </dgm:t>
    </dgm:pt>
    <dgm:pt modelId="{C352A0D0-0A71-4D1B-AA90-555E0C07A67F}" type="pres">
      <dgm:prSet presAssocID="{A14050B5-1CE5-4EF5-A1F0-EE0993ABE5AC}" presName="hierChild3" presStyleCnt="0"/>
      <dgm:spPr/>
    </dgm:pt>
  </dgm:ptLst>
  <dgm:cxnLst>
    <dgm:cxn modelId="{F3E9DBF0-EA92-C245-AD07-6D30226CEB7B}" type="presOf" srcId="{57F6DF98-1519-43BC-B539-3F3B35A5FA7B}" destId="{B4E25F8F-A665-422C-80AF-77B06C2280F1}" srcOrd="0" destOrd="0" presId="urn:microsoft.com/office/officeart/2005/8/layout/hierarchy1"/>
    <dgm:cxn modelId="{FFB87545-8920-489F-8C48-37F5A81B09E9}" srcId="{056CA372-7743-4CB7-943D-E08D09E548D2}" destId="{89DF9720-2989-4E1D-BA01-158858F75FEF}" srcOrd="0" destOrd="0" parTransId="{7164AA65-F169-4812-852E-0B19C294CEEE}" sibTransId="{AD0765FA-7229-4CB2-AF5D-9C3A4BFD8224}"/>
    <dgm:cxn modelId="{D92C1D93-3E67-0E45-93A6-775FB00BD6B7}" type="presOf" srcId="{7164AA65-F169-4812-852E-0B19C294CEEE}" destId="{233A9BD6-1375-4DCC-90E6-A169B394BD38}" srcOrd="0" destOrd="0" presId="urn:microsoft.com/office/officeart/2005/8/layout/hierarchy1"/>
    <dgm:cxn modelId="{AB003727-46F2-2E43-A095-1DF6DF712DD7}" type="presOf" srcId="{A14050B5-1CE5-4EF5-A1F0-EE0993ABE5AC}" destId="{903700FA-98BC-4C1D-9492-11E68CE9F103}" srcOrd="0" destOrd="0" presId="urn:microsoft.com/office/officeart/2005/8/layout/hierarchy1"/>
    <dgm:cxn modelId="{2B0F1BC3-17E0-914C-9F7A-A0F27C0BB0B5}" type="presOf" srcId="{056CA372-7743-4CB7-943D-E08D09E548D2}" destId="{4E5B7FDB-EA6D-42C9-AE29-082950E6E9CD}" srcOrd="0" destOrd="0" presId="urn:microsoft.com/office/officeart/2005/8/layout/hierarchy1"/>
    <dgm:cxn modelId="{540E8F33-A721-4F4E-8EEC-85C50C115234}" srcId="{92626F0B-9F94-4D55-A726-CABE618B808B}" destId="{056CA372-7743-4CB7-943D-E08D09E548D2}" srcOrd="0" destOrd="0" parTransId="{8E878408-5D96-47D8-9643-2B3110C05C05}" sibTransId="{E5D82B4E-DCE1-4760-AE23-50AA55F502F7}"/>
    <dgm:cxn modelId="{6912D5F5-E460-5342-94A7-8D5FEF9ED32F}" type="presOf" srcId="{89DF9720-2989-4E1D-BA01-158858F75FEF}" destId="{20BC5CC9-F59C-4B3E-AF13-3AD9ED55C426}" srcOrd="0" destOrd="0" presId="urn:microsoft.com/office/officeart/2005/8/layout/hierarchy1"/>
    <dgm:cxn modelId="{9323BA94-E8A2-42B9-9471-0AE39F3E1B4D}" srcId="{056CA372-7743-4CB7-943D-E08D09E548D2}" destId="{A14050B5-1CE5-4EF5-A1F0-EE0993ABE5AC}" srcOrd="1" destOrd="0" parTransId="{57F6DF98-1519-43BC-B539-3F3B35A5FA7B}" sibTransId="{C4234DD3-F2E6-44F4-AAD9-62E9C2703E2F}"/>
    <dgm:cxn modelId="{3F021B34-79AF-0B43-B18E-3132C044661A}" type="presOf" srcId="{92626F0B-9F94-4D55-A726-CABE618B808B}" destId="{C208D15E-DD85-409A-A512-B349C7BFCEA9}" srcOrd="0" destOrd="0" presId="urn:microsoft.com/office/officeart/2005/8/layout/hierarchy1"/>
    <dgm:cxn modelId="{065ABCAE-7265-3241-BC8F-3ED27C9E774E}" type="presParOf" srcId="{C208D15E-DD85-409A-A512-B349C7BFCEA9}" destId="{D7BD2972-D442-4BE1-9ED6-5F9B63AE4087}" srcOrd="0" destOrd="0" presId="urn:microsoft.com/office/officeart/2005/8/layout/hierarchy1"/>
    <dgm:cxn modelId="{20686DAC-2D01-2240-9F76-E2E4509687D5}" type="presParOf" srcId="{D7BD2972-D442-4BE1-9ED6-5F9B63AE4087}" destId="{BEB7146C-2DC9-4DD3-902C-AA3BB377CF4C}" srcOrd="0" destOrd="0" presId="urn:microsoft.com/office/officeart/2005/8/layout/hierarchy1"/>
    <dgm:cxn modelId="{177A473D-EF9C-F349-9225-07DC34803FF9}" type="presParOf" srcId="{BEB7146C-2DC9-4DD3-902C-AA3BB377CF4C}" destId="{DE450764-64D5-4604-B1AF-15E83BD5C6B1}" srcOrd="0" destOrd="0" presId="urn:microsoft.com/office/officeart/2005/8/layout/hierarchy1"/>
    <dgm:cxn modelId="{B550C158-86ED-9B4D-9521-6865016873F2}" type="presParOf" srcId="{BEB7146C-2DC9-4DD3-902C-AA3BB377CF4C}" destId="{4E5B7FDB-EA6D-42C9-AE29-082950E6E9CD}" srcOrd="1" destOrd="0" presId="urn:microsoft.com/office/officeart/2005/8/layout/hierarchy1"/>
    <dgm:cxn modelId="{4E731BE1-4C49-7A46-916A-3BCB82796AAF}" type="presParOf" srcId="{D7BD2972-D442-4BE1-9ED6-5F9B63AE4087}" destId="{C2C3DA2F-4F92-44CC-8A22-87A6D1FAC711}" srcOrd="1" destOrd="0" presId="urn:microsoft.com/office/officeart/2005/8/layout/hierarchy1"/>
    <dgm:cxn modelId="{7D0D8888-1DA7-9D4A-B4D6-AAB9FF07688D}" type="presParOf" srcId="{C2C3DA2F-4F92-44CC-8A22-87A6D1FAC711}" destId="{233A9BD6-1375-4DCC-90E6-A169B394BD38}" srcOrd="0" destOrd="0" presId="urn:microsoft.com/office/officeart/2005/8/layout/hierarchy1"/>
    <dgm:cxn modelId="{89AC0144-33C2-B141-9AA9-F1BCD0D62D3E}" type="presParOf" srcId="{C2C3DA2F-4F92-44CC-8A22-87A6D1FAC711}" destId="{953F3B43-123A-4196-8F8B-EB84C8F40B79}" srcOrd="1" destOrd="0" presId="urn:microsoft.com/office/officeart/2005/8/layout/hierarchy1"/>
    <dgm:cxn modelId="{A45F4D83-C185-F94B-9F25-96DCA77C3332}" type="presParOf" srcId="{953F3B43-123A-4196-8F8B-EB84C8F40B79}" destId="{F8E97DC9-0629-4B2F-AD39-4F1AD0B0710D}" srcOrd="0" destOrd="0" presId="urn:microsoft.com/office/officeart/2005/8/layout/hierarchy1"/>
    <dgm:cxn modelId="{A8FCBD66-93C1-D846-AFE1-6F3AF71B84A1}" type="presParOf" srcId="{F8E97DC9-0629-4B2F-AD39-4F1AD0B0710D}" destId="{F3EF03EF-C1E5-49D8-917C-6EBE14879226}" srcOrd="0" destOrd="0" presId="urn:microsoft.com/office/officeart/2005/8/layout/hierarchy1"/>
    <dgm:cxn modelId="{22CBFC07-4328-444C-99E8-D1FEA0886D05}" type="presParOf" srcId="{F8E97DC9-0629-4B2F-AD39-4F1AD0B0710D}" destId="{20BC5CC9-F59C-4B3E-AF13-3AD9ED55C426}" srcOrd="1" destOrd="0" presId="urn:microsoft.com/office/officeart/2005/8/layout/hierarchy1"/>
    <dgm:cxn modelId="{6D8A586A-420E-5B47-8B17-38E4BAEAECA7}" type="presParOf" srcId="{953F3B43-123A-4196-8F8B-EB84C8F40B79}" destId="{0A7F2046-7204-4A9D-BD23-502E515304AA}" srcOrd="1" destOrd="0" presId="urn:microsoft.com/office/officeart/2005/8/layout/hierarchy1"/>
    <dgm:cxn modelId="{C1AC4E8B-1911-6541-8B04-927F0E2A0902}" type="presParOf" srcId="{C2C3DA2F-4F92-44CC-8A22-87A6D1FAC711}" destId="{B4E25F8F-A665-422C-80AF-77B06C2280F1}" srcOrd="2" destOrd="0" presId="urn:microsoft.com/office/officeart/2005/8/layout/hierarchy1"/>
    <dgm:cxn modelId="{90C19085-1563-7A44-BB12-E6A1BD73398D}" type="presParOf" srcId="{C2C3DA2F-4F92-44CC-8A22-87A6D1FAC711}" destId="{F86D7805-58A4-407F-97CA-03B0C1A3EE76}" srcOrd="3" destOrd="0" presId="urn:microsoft.com/office/officeart/2005/8/layout/hierarchy1"/>
    <dgm:cxn modelId="{7161887E-C1E7-5348-A086-2C9AA6C9F81C}" type="presParOf" srcId="{F86D7805-58A4-407F-97CA-03B0C1A3EE76}" destId="{7CB79611-D51B-4F0D-B564-3B7430330212}" srcOrd="0" destOrd="0" presId="urn:microsoft.com/office/officeart/2005/8/layout/hierarchy1"/>
    <dgm:cxn modelId="{9FEAAB3D-AFE9-3D4A-9DCB-3ACF972C570B}" type="presParOf" srcId="{7CB79611-D51B-4F0D-B564-3B7430330212}" destId="{B573F324-688B-426F-9E4C-129407B068D6}" srcOrd="0" destOrd="0" presId="urn:microsoft.com/office/officeart/2005/8/layout/hierarchy1"/>
    <dgm:cxn modelId="{92700C26-995F-C54C-B150-ED1B841E33B9}" type="presParOf" srcId="{7CB79611-D51B-4F0D-B564-3B7430330212}" destId="{903700FA-98BC-4C1D-9492-11E68CE9F103}" srcOrd="1" destOrd="0" presId="urn:microsoft.com/office/officeart/2005/8/layout/hierarchy1"/>
    <dgm:cxn modelId="{6E165C88-9631-BC48-884F-581DCB2B2183}" type="presParOf" srcId="{F86D7805-58A4-407F-97CA-03B0C1A3EE76}" destId="{C352A0D0-0A71-4D1B-AA90-555E0C07A67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5395563-7F2F-469F-B700-F9448ABC8AB3}"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n-US"/>
        </a:p>
      </dgm:t>
    </dgm:pt>
    <dgm:pt modelId="{87F7C14D-3561-44CF-AA7E-1A0107E18538}">
      <dgm:prSet phldrT="[Text]" custT="1"/>
      <dgm:spPr/>
      <dgm:t>
        <a:bodyPr/>
        <a:lstStyle/>
        <a:p>
          <a:r>
            <a:rPr lang="en-US" sz="1800" dirty="0" smtClean="0"/>
            <a:t>Cardiac output</a:t>
          </a:r>
          <a:endParaRPr lang="en-US" sz="1800" dirty="0"/>
        </a:p>
      </dgm:t>
    </dgm:pt>
    <dgm:pt modelId="{FB914BB8-5666-4572-8299-2BBDB794E53B}" type="parTrans" cxnId="{37AABABE-1E99-45A7-9104-AD83423663C7}">
      <dgm:prSet/>
      <dgm:spPr/>
      <dgm:t>
        <a:bodyPr/>
        <a:lstStyle/>
        <a:p>
          <a:endParaRPr lang="en-US"/>
        </a:p>
      </dgm:t>
    </dgm:pt>
    <dgm:pt modelId="{C60CD84C-3BB7-47C6-B09D-8C69C5DF7181}" type="sibTrans" cxnId="{37AABABE-1E99-45A7-9104-AD83423663C7}">
      <dgm:prSet/>
      <dgm:spPr/>
      <dgm:t>
        <a:bodyPr/>
        <a:lstStyle/>
        <a:p>
          <a:endParaRPr lang="en-US"/>
        </a:p>
      </dgm:t>
    </dgm:pt>
    <dgm:pt modelId="{EBD722CE-329B-4D57-9E21-3507CDCAB04F}">
      <dgm:prSet phldrT="[Text]" custT="1"/>
      <dgm:spPr/>
      <dgm:t>
        <a:bodyPr/>
        <a:lstStyle/>
        <a:p>
          <a:r>
            <a:rPr lang="en-US" sz="1600" dirty="0" smtClean="0"/>
            <a:t>Total peripheral resistance </a:t>
          </a:r>
          <a:endParaRPr lang="en-US" sz="1600" dirty="0"/>
        </a:p>
      </dgm:t>
    </dgm:pt>
    <dgm:pt modelId="{923A02AC-10A2-4880-9212-38CF96969974}" type="parTrans" cxnId="{84A9FFD4-4CDA-408D-9792-4A2513FA5674}">
      <dgm:prSet/>
      <dgm:spPr/>
      <dgm:t>
        <a:bodyPr/>
        <a:lstStyle/>
        <a:p>
          <a:endParaRPr lang="en-US"/>
        </a:p>
      </dgm:t>
    </dgm:pt>
    <dgm:pt modelId="{68B7622E-EA18-46CF-B066-4D970D70404A}" type="sibTrans" cxnId="{84A9FFD4-4CDA-408D-9792-4A2513FA5674}">
      <dgm:prSet/>
      <dgm:spPr/>
      <dgm:t>
        <a:bodyPr/>
        <a:lstStyle/>
        <a:p>
          <a:endParaRPr lang="en-US"/>
        </a:p>
      </dgm:t>
    </dgm:pt>
    <dgm:pt modelId="{F2E88B90-BD40-4D98-A32B-DC8D983DF1F1}">
      <dgm:prSet phldrT="[Text]"/>
      <dgm:spPr/>
      <dgm:t>
        <a:bodyPr/>
        <a:lstStyle/>
        <a:p>
          <a:r>
            <a:rPr lang="en-US" dirty="0" smtClean="0"/>
            <a:t>Both</a:t>
          </a:r>
          <a:endParaRPr lang="en-US" dirty="0"/>
        </a:p>
      </dgm:t>
    </dgm:pt>
    <dgm:pt modelId="{9D90C2D1-FD2A-4B37-9679-986D11FDB4EF}" type="parTrans" cxnId="{846D9AA2-E21A-40E5-A655-2727EBD85D98}">
      <dgm:prSet/>
      <dgm:spPr/>
      <dgm:t>
        <a:bodyPr/>
        <a:lstStyle/>
        <a:p>
          <a:endParaRPr lang="en-US"/>
        </a:p>
      </dgm:t>
    </dgm:pt>
    <dgm:pt modelId="{35D198DA-09D5-4826-B3E2-6F80F4D92C3B}" type="sibTrans" cxnId="{846D9AA2-E21A-40E5-A655-2727EBD85D98}">
      <dgm:prSet/>
      <dgm:spPr/>
      <dgm:t>
        <a:bodyPr/>
        <a:lstStyle/>
        <a:p>
          <a:endParaRPr lang="en-US"/>
        </a:p>
      </dgm:t>
    </dgm:pt>
    <dgm:pt modelId="{AEC9720E-0077-4C9B-A92D-3466949FE0B8}" type="pres">
      <dgm:prSet presAssocID="{35395563-7F2F-469F-B700-F9448ABC8AB3}" presName="diagram" presStyleCnt="0">
        <dgm:presLayoutVars>
          <dgm:dir/>
          <dgm:resizeHandles val="exact"/>
        </dgm:presLayoutVars>
      </dgm:prSet>
      <dgm:spPr/>
      <dgm:t>
        <a:bodyPr/>
        <a:lstStyle/>
        <a:p>
          <a:endParaRPr lang="en-US"/>
        </a:p>
      </dgm:t>
    </dgm:pt>
    <dgm:pt modelId="{7FCBF1CD-8278-4686-84D2-14AFB9C4CBFC}" type="pres">
      <dgm:prSet presAssocID="{87F7C14D-3561-44CF-AA7E-1A0107E18538}" presName="node" presStyleLbl="node1" presStyleIdx="0" presStyleCnt="3" custScaleX="47256" custScaleY="18752" custLinFactNeighborX="-62" custLinFactNeighborY="-9025">
        <dgm:presLayoutVars>
          <dgm:bulletEnabled val="1"/>
        </dgm:presLayoutVars>
      </dgm:prSet>
      <dgm:spPr/>
      <dgm:t>
        <a:bodyPr/>
        <a:lstStyle/>
        <a:p>
          <a:endParaRPr lang="en-US"/>
        </a:p>
      </dgm:t>
    </dgm:pt>
    <dgm:pt modelId="{5E570259-96F1-48D0-AFCA-87B43E439CA5}" type="pres">
      <dgm:prSet presAssocID="{C60CD84C-3BB7-47C6-B09D-8C69C5DF7181}" presName="sibTrans" presStyleCnt="0"/>
      <dgm:spPr/>
      <dgm:t>
        <a:bodyPr/>
        <a:lstStyle/>
        <a:p>
          <a:endParaRPr lang="en-US"/>
        </a:p>
      </dgm:t>
    </dgm:pt>
    <dgm:pt modelId="{43FA24EA-2437-4BFD-B737-E1853161324E}" type="pres">
      <dgm:prSet presAssocID="{EBD722CE-329B-4D57-9E21-3507CDCAB04F}" presName="node" presStyleLbl="node1" presStyleIdx="1" presStyleCnt="3" custScaleX="46169" custScaleY="19880" custLinFactNeighborX="-2297" custLinFactNeighborY="-8461">
        <dgm:presLayoutVars>
          <dgm:bulletEnabled val="1"/>
        </dgm:presLayoutVars>
      </dgm:prSet>
      <dgm:spPr/>
      <dgm:t>
        <a:bodyPr/>
        <a:lstStyle/>
        <a:p>
          <a:endParaRPr lang="en-US"/>
        </a:p>
      </dgm:t>
    </dgm:pt>
    <dgm:pt modelId="{70CD84C2-DCCF-4BC9-8A29-7DC9F709896B}" type="pres">
      <dgm:prSet presAssocID="{68B7622E-EA18-46CF-B066-4D970D70404A}" presName="sibTrans" presStyleCnt="0"/>
      <dgm:spPr/>
      <dgm:t>
        <a:bodyPr/>
        <a:lstStyle/>
        <a:p>
          <a:endParaRPr lang="en-US"/>
        </a:p>
      </dgm:t>
    </dgm:pt>
    <dgm:pt modelId="{FF10F5C4-B059-44E3-9AE7-F52B8C74E3A6}" type="pres">
      <dgm:prSet presAssocID="{F2E88B90-BD40-4D98-A32B-DC8D983DF1F1}" presName="node" presStyleLbl="node1" presStyleIdx="2" presStyleCnt="3" custScaleX="47711" custScaleY="20081" custLinFactNeighborX="-2297" custLinFactNeighborY="-8360">
        <dgm:presLayoutVars>
          <dgm:bulletEnabled val="1"/>
        </dgm:presLayoutVars>
      </dgm:prSet>
      <dgm:spPr/>
      <dgm:t>
        <a:bodyPr/>
        <a:lstStyle/>
        <a:p>
          <a:endParaRPr lang="en-US"/>
        </a:p>
      </dgm:t>
    </dgm:pt>
  </dgm:ptLst>
  <dgm:cxnLst>
    <dgm:cxn modelId="{846D9AA2-E21A-40E5-A655-2727EBD85D98}" srcId="{35395563-7F2F-469F-B700-F9448ABC8AB3}" destId="{F2E88B90-BD40-4D98-A32B-DC8D983DF1F1}" srcOrd="2" destOrd="0" parTransId="{9D90C2D1-FD2A-4B37-9679-986D11FDB4EF}" sibTransId="{35D198DA-09D5-4826-B3E2-6F80F4D92C3B}"/>
    <dgm:cxn modelId="{84A9FFD4-4CDA-408D-9792-4A2513FA5674}" srcId="{35395563-7F2F-469F-B700-F9448ABC8AB3}" destId="{EBD722CE-329B-4D57-9E21-3507CDCAB04F}" srcOrd="1" destOrd="0" parTransId="{923A02AC-10A2-4880-9212-38CF96969974}" sibTransId="{68B7622E-EA18-46CF-B066-4D970D70404A}"/>
    <dgm:cxn modelId="{07D51063-872D-BC4E-B71A-E97FC84A1D5E}" type="presOf" srcId="{F2E88B90-BD40-4D98-A32B-DC8D983DF1F1}" destId="{FF10F5C4-B059-44E3-9AE7-F52B8C74E3A6}" srcOrd="0" destOrd="0" presId="urn:microsoft.com/office/officeart/2005/8/layout/default"/>
    <dgm:cxn modelId="{F6B94A8E-436D-F34A-A86C-E14785FA0AA7}" type="presOf" srcId="{87F7C14D-3561-44CF-AA7E-1A0107E18538}" destId="{7FCBF1CD-8278-4686-84D2-14AFB9C4CBFC}" srcOrd="0" destOrd="0" presId="urn:microsoft.com/office/officeart/2005/8/layout/default"/>
    <dgm:cxn modelId="{5CE4737B-EA7B-E84E-A4CF-BC1ECA24A739}" type="presOf" srcId="{EBD722CE-329B-4D57-9E21-3507CDCAB04F}" destId="{43FA24EA-2437-4BFD-B737-E1853161324E}" srcOrd="0" destOrd="0" presId="urn:microsoft.com/office/officeart/2005/8/layout/default"/>
    <dgm:cxn modelId="{13339BF5-90F1-DB4D-ACF0-EAF4E2DBF806}" type="presOf" srcId="{35395563-7F2F-469F-B700-F9448ABC8AB3}" destId="{AEC9720E-0077-4C9B-A92D-3466949FE0B8}" srcOrd="0" destOrd="0" presId="urn:microsoft.com/office/officeart/2005/8/layout/default"/>
    <dgm:cxn modelId="{37AABABE-1E99-45A7-9104-AD83423663C7}" srcId="{35395563-7F2F-469F-B700-F9448ABC8AB3}" destId="{87F7C14D-3561-44CF-AA7E-1A0107E18538}" srcOrd="0" destOrd="0" parTransId="{FB914BB8-5666-4572-8299-2BBDB794E53B}" sibTransId="{C60CD84C-3BB7-47C6-B09D-8C69C5DF7181}"/>
    <dgm:cxn modelId="{01B3000C-B26A-B04F-B396-2161D31833CD}" type="presParOf" srcId="{AEC9720E-0077-4C9B-A92D-3466949FE0B8}" destId="{7FCBF1CD-8278-4686-84D2-14AFB9C4CBFC}" srcOrd="0" destOrd="0" presId="urn:microsoft.com/office/officeart/2005/8/layout/default"/>
    <dgm:cxn modelId="{12938410-4EB3-E548-BFD8-A04EB22A7A5E}" type="presParOf" srcId="{AEC9720E-0077-4C9B-A92D-3466949FE0B8}" destId="{5E570259-96F1-48D0-AFCA-87B43E439CA5}" srcOrd="1" destOrd="0" presId="urn:microsoft.com/office/officeart/2005/8/layout/default"/>
    <dgm:cxn modelId="{1BD8FC06-B50F-4D4A-8A8E-9005CFF670B1}" type="presParOf" srcId="{AEC9720E-0077-4C9B-A92D-3466949FE0B8}" destId="{43FA24EA-2437-4BFD-B737-E1853161324E}" srcOrd="2" destOrd="0" presId="urn:microsoft.com/office/officeart/2005/8/layout/default"/>
    <dgm:cxn modelId="{91FFD71C-6808-7F4B-B282-5A231FEA1472}" type="presParOf" srcId="{AEC9720E-0077-4C9B-A92D-3466949FE0B8}" destId="{70CD84C2-DCCF-4BC9-8A29-7DC9F709896B}" srcOrd="3" destOrd="0" presId="urn:microsoft.com/office/officeart/2005/8/layout/default"/>
    <dgm:cxn modelId="{99EEE193-B2EB-9544-80DD-2ADC3E00D292}" type="presParOf" srcId="{AEC9720E-0077-4C9B-A92D-3466949FE0B8}" destId="{FF10F5C4-B059-44E3-9AE7-F52B8C74E3A6}"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864CB02-F18F-438E-B4E5-16678F517BB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73B26D8-EC20-4ED0-BC8A-3356C390EDC0}">
      <dgm:prSet phldrT="[Text]" custT="1"/>
      <dgm:spPr/>
      <dgm:t>
        <a:bodyPr/>
        <a:lstStyle/>
        <a:p>
          <a:r>
            <a:rPr lang="en-US" altLang="en-US" sz="1400" b="0" i="0" dirty="0" smtClean="0">
              <a:latin typeface="+mn-lt"/>
            </a:rPr>
            <a:t>Above the normal range (hypertension if above 140/90 mm Hg).</a:t>
          </a:r>
          <a:endParaRPr lang="en-US" sz="1400" b="0" dirty="0">
            <a:latin typeface="+mn-lt"/>
          </a:endParaRPr>
        </a:p>
      </dgm:t>
    </dgm:pt>
    <dgm:pt modelId="{B170B6F1-5D40-43C1-A02D-8C289F88925A}" type="parTrans" cxnId="{59C0ECB7-8DA4-47B8-9940-119AA79E1EF4}">
      <dgm:prSet/>
      <dgm:spPr/>
      <dgm:t>
        <a:bodyPr/>
        <a:lstStyle/>
        <a:p>
          <a:endParaRPr lang="en-US" sz="1400" b="0">
            <a:latin typeface="+mn-lt"/>
          </a:endParaRPr>
        </a:p>
      </dgm:t>
    </dgm:pt>
    <dgm:pt modelId="{2044AD4C-EB9B-4233-B726-69115A9491E3}" type="sibTrans" cxnId="{59C0ECB7-8DA4-47B8-9940-119AA79E1EF4}">
      <dgm:prSet/>
      <dgm:spPr/>
      <dgm:t>
        <a:bodyPr/>
        <a:lstStyle/>
        <a:p>
          <a:endParaRPr lang="en-US" sz="1400" b="0">
            <a:latin typeface="+mn-lt"/>
          </a:endParaRPr>
        </a:p>
      </dgm:t>
    </dgm:pt>
    <dgm:pt modelId="{68446B47-762A-4DE2-ACBC-14ECA271EE99}">
      <dgm:prSet phldrT="[Text]" custT="1"/>
      <dgm:spPr/>
      <dgm:t>
        <a:bodyPr/>
        <a:lstStyle/>
        <a:p>
          <a:r>
            <a:rPr lang="en-US" altLang="en-US" sz="1400" b="0" i="0" dirty="0" smtClean="0">
              <a:latin typeface="+mn-lt"/>
            </a:rPr>
            <a:t>Below normal (hypotension if less than 100/60).</a:t>
          </a:r>
          <a:endParaRPr lang="en-US" sz="1400" b="0" dirty="0">
            <a:latin typeface="+mn-lt"/>
          </a:endParaRPr>
        </a:p>
      </dgm:t>
    </dgm:pt>
    <dgm:pt modelId="{99001D8F-1956-4EF9-A5D4-2771D50BCE00}" type="parTrans" cxnId="{7515E2AB-ADC4-4CFD-AA3F-50AAA329FE44}">
      <dgm:prSet/>
      <dgm:spPr/>
      <dgm:t>
        <a:bodyPr/>
        <a:lstStyle/>
        <a:p>
          <a:endParaRPr lang="en-US" sz="1400" b="0">
            <a:latin typeface="+mn-lt"/>
          </a:endParaRPr>
        </a:p>
      </dgm:t>
    </dgm:pt>
    <dgm:pt modelId="{1840C0F6-B489-472C-A970-9DD6D3D66CAF}" type="sibTrans" cxnId="{7515E2AB-ADC4-4CFD-AA3F-50AAA329FE44}">
      <dgm:prSet/>
      <dgm:spPr/>
      <dgm:t>
        <a:bodyPr/>
        <a:lstStyle/>
        <a:p>
          <a:endParaRPr lang="en-US" sz="1400" b="0">
            <a:latin typeface="+mn-lt"/>
          </a:endParaRPr>
        </a:p>
      </dgm:t>
    </dgm:pt>
    <dgm:pt modelId="{B627871A-81D5-4336-8EB2-CFB9395EA2A9}" type="pres">
      <dgm:prSet presAssocID="{4864CB02-F18F-438E-B4E5-16678F517BB3}" presName="diagram" presStyleCnt="0">
        <dgm:presLayoutVars>
          <dgm:dir/>
          <dgm:resizeHandles val="exact"/>
        </dgm:presLayoutVars>
      </dgm:prSet>
      <dgm:spPr/>
      <dgm:t>
        <a:bodyPr/>
        <a:lstStyle/>
        <a:p>
          <a:endParaRPr lang="en-US"/>
        </a:p>
      </dgm:t>
    </dgm:pt>
    <dgm:pt modelId="{1F6E74FA-9DCF-43F9-A311-4C6DCC459434}" type="pres">
      <dgm:prSet presAssocID="{B73B26D8-EC20-4ED0-BC8A-3356C390EDC0}" presName="node" presStyleLbl="node1" presStyleIdx="0" presStyleCnt="2" custScaleX="166078" custScaleY="100064">
        <dgm:presLayoutVars>
          <dgm:bulletEnabled val="1"/>
        </dgm:presLayoutVars>
      </dgm:prSet>
      <dgm:spPr/>
      <dgm:t>
        <a:bodyPr/>
        <a:lstStyle/>
        <a:p>
          <a:endParaRPr lang="en-US"/>
        </a:p>
      </dgm:t>
    </dgm:pt>
    <dgm:pt modelId="{24ED2696-0C0F-4353-AD4D-CCC6552144C2}" type="pres">
      <dgm:prSet presAssocID="{2044AD4C-EB9B-4233-B726-69115A9491E3}" presName="sibTrans" presStyleCnt="0"/>
      <dgm:spPr/>
      <dgm:t>
        <a:bodyPr/>
        <a:lstStyle/>
        <a:p>
          <a:endParaRPr lang="en-US"/>
        </a:p>
      </dgm:t>
    </dgm:pt>
    <dgm:pt modelId="{AE1D39C7-B9C7-448F-8569-7FDA6C8F0DF5}" type="pres">
      <dgm:prSet presAssocID="{68446B47-762A-4DE2-ACBC-14ECA271EE99}" presName="node" presStyleLbl="node1" presStyleIdx="1" presStyleCnt="2" custScaleX="166078" custScaleY="100064">
        <dgm:presLayoutVars>
          <dgm:bulletEnabled val="1"/>
        </dgm:presLayoutVars>
      </dgm:prSet>
      <dgm:spPr/>
      <dgm:t>
        <a:bodyPr/>
        <a:lstStyle/>
        <a:p>
          <a:endParaRPr lang="en-US"/>
        </a:p>
      </dgm:t>
    </dgm:pt>
  </dgm:ptLst>
  <dgm:cxnLst>
    <dgm:cxn modelId="{E62FCC7F-DAFC-464B-84E8-9B469250CADB}" type="presOf" srcId="{4864CB02-F18F-438E-B4E5-16678F517BB3}" destId="{B627871A-81D5-4336-8EB2-CFB9395EA2A9}" srcOrd="0" destOrd="0" presId="urn:microsoft.com/office/officeart/2005/8/layout/default"/>
    <dgm:cxn modelId="{0CFBEF5C-DC50-C245-8F2C-D5EAF2F77C26}" type="presOf" srcId="{B73B26D8-EC20-4ED0-BC8A-3356C390EDC0}" destId="{1F6E74FA-9DCF-43F9-A311-4C6DCC459434}" srcOrd="0" destOrd="0" presId="urn:microsoft.com/office/officeart/2005/8/layout/default"/>
    <dgm:cxn modelId="{D4D92E19-466D-FA46-8264-370AA5BFAEF3}" type="presOf" srcId="{68446B47-762A-4DE2-ACBC-14ECA271EE99}" destId="{AE1D39C7-B9C7-448F-8569-7FDA6C8F0DF5}" srcOrd="0" destOrd="0" presId="urn:microsoft.com/office/officeart/2005/8/layout/default"/>
    <dgm:cxn modelId="{7515E2AB-ADC4-4CFD-AA3F-50AAA329FE44}" srcId="{4864CB02-F18F-438E-B4E5-16678F517BB3}" destId="{68446B47-762A-4DE2-ACBC-14ECA271EE99}" srcOrd="1" destOrd="0" parTransId="{99001D8F-1956-4EF9-A5D4-2771D50BCE00}" sibTransId="{1840C0F6-B489-472C-A970-9DD6D3D66CAF}"/>
    <dgm:cxn modelId="{59C0ECB7-8DA4-47B8-9940-119AA79E1EF4}" srcId="{4864CB02-F18F-438E-B4E5-16678F517BB3}" destId="{B73B26D8-EC20-4ED0-BC8A-3356C390EDC0}" srcOrd="0" destOrd="0" parTransId="{B170B6F1-5D40-43C1-A02D-8C289F88925A}" sibTransId="{2044AD4C-EB9B-4233-B726-69115A9491E3}"/>
    <dgm:cxn modelId="{01E25BFA-ADAB-964E-AB4E-96E061564DEB}" type="presParOf" srcId="{B627871A-81D5-4336-8EB2-CFB9395EA2A9}" destId="{1F6E74FA-9DCF-43F9-A311-4C6DCC459434}" srcOrd="0" destOrd="0" presId="urn:microsoft.com/office/officeart/2005/8/layout/default"/>
    <dgm:cxn modelId="{9F942FBE-2FB2-1E49-8662-67358CC96C55}" type="presParOf" srcId="{B627871A-81D5-4336-8EB2-CFB9395EA2A9}" destId="{24ED2696-0C0F-4353-AD4D-CCC6552144C2}" srcOrd="1" destOrd="0" presId="urn:microsoft.com/office/officeart/2005/8/layout/default"/>
    <dgm:cxn modelId="{10E151FF-1D91-D94F-AEEA-A946D1291207}" type="presParOf" srcId="{B627871A-81D5-4336-8EB2-CFB9395EA2A9}" destId="{AE1D39C7-B9C7-448F-8569-7FDA6C8F0DF5}" srcOrd="2"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42E0042-2E61-40C2-B205-E2901B12557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2E4D28A-F991-4CDC-B1CC-6694899516F1}">
      <dgm:prSet phldrT="[Text]" custT="1"/>
      <dgm:spPr/>
      <dgm:t>
        <a:bodyPr/>
        <a:lstStyle/>
        <a:p>
          <a:r>
            <a:rPr lang="en-US" sz="1400" dirty="0" smtClean="0"/>
            <a:t>Primary (essential or idiopathic) which (about 90% of all hypertension cases)</a:t>
          </a:r>
          <a:endParaRPr lang="en-US" sz="1400" dirty="0"/>
        </a:p>
      </dgm:t>
    </dgm:pt>
    <dgm:pt modelId="{6421F408-25BC-4B6C-88E0-8B8E6654ECF4}" type="parTrans" cxnId="{46123FFD-4C1C-43B2-8DA0-FFE82717AABB}">
      <dgm:prSet/>
      <dgm:spPr/>
      <dgm:t>
        <a:bodyPr/>
        <a:lstStyle/>
        <a:p>
          <a:endParaRPr lang="en-US" sz="1400"/>
        </a:p>
      </dgm:t>
    </dgm:pt>
    <dgm:pt modelId="{21DCA81D-9993-45D9-AD26-807C9A603184}" type="sibTrans" cxnId="{46123FFD-4C1C-43B2-8DA0-FFE82717AABB}">
      <dgm:prSet/>
      <dgm:spPr/>
      <dgm:t>
        <a:bodyPr/>
        <a:lstStyle/>
        <a:p>
          <a:endParaRPr lang="en-US" sz="1400"/>
        </a:p>
      </dgm:t>
    </dgm:pt>
    <dgm:pt modelId="{87BC13CD-C1E3-4644-B4AD-6F3CB341CAAE}">
      <dgm:prSet phldrT="[Text]" custT="1"/>
      <dgm:spPr/>
      <dgm:t>
        <a:bodyPr/>
        <a:lstStyle/>
        <a:p>
          <a:r>
            <a:rPr lang="en-US" altLang="en-US" sz="1400" b="0" i="0" smtClean="0">
              <a:latin typeface="Calibri" panose="020F0502020204030204" pitchFamily="34" charset="0"/>
            </a:rPr>
            <a:t>Secondary </a:t>
          </a:r>
          <a:r>
            <a:rPr lang="en-US" altLang="en-US" sz="1400" b="0" i="0" dirty="0" smtClean="0">
              <a:latin typeface="Calibri" panose="020F0502020204030204" pitchFamily="34" charset="0"/>
            </a:rPr>
            <a:t>to another primary problem (about 10% only) </a:t>
          </a:r>
          <a:endParaRPr lang="en-US" sz="1400" b="0" dirty="0"/>
        </a:p>
      </dgm:t>
    </dgm:pt>
    <dgm:pt modelId="{1037589D-80EC-4070-B84B-F2B104D33E28}" type="parTrans" cxnId="{76F9DCF8-D5CA-43E1-8794-DC0DFB8E40B3}">
      <dgm:prSet/>
      <dgm:spPr/>
      <dgm:t>
        <a:bodyPr/>
        <a:lstStyle/>
        <a:p>
          <a:endParaRPr lang="en-US" sz="1400"/>
        </a:p>
      </dgm:t>
    </dgm:pt>
    <dgm:pt modelId="{5B8A4A7E-DE12-4228-8B94-D0786B5ACD0B}" type="sibTrans" cxnId="{76F9DCF8-D5CA-43E1-8794-DC0DFB8E40B3}">
      <dgm:prSet/>
      <dgm:spPr/>
      <dgm:t>
        <a:bodyPr/>
        <a:lstStyle/>
        <a:p>
          <a:endParaRPr lang="en-US" sz="1400"/>
        </a:p>
      </dgm:t>
    </dgm:pt>
    <dgm:pt modelId="{5EB79B85-9352-3B49-917D-120766333CC7}" type="pres">
      <dgm:prSet presAssocID="{342E0042-2E61-40C2-B205-E2901B125576}" presName="linear" presStyleCnt="0">
        <dgm:presLayoutVars>
          <dgm:animLvl val="lvl"/>
          <dgm:resizeHandles val="exact"/>
        </dgm:presLayoutVars>
      </dgm:prSet>
      <dgm:spPr/>
      <dgm:t>
        <a:bodyPr/>
        <a:lstStyle/>
        <a:p>
          <a:endParaRPr lang="en-US"/>
        </a:p>
      </dgm:t>
    </dgm:pt>
    <dgm:pt modelId="{006ED923-1236-4440-9809-E717D68A1454}" type="pres">
      <dgm:prSet presAssocID="{72E4D28A-F991-4CDC-B1CC-6694899516F1}" presName="parentText" presStyleLbl="node1" presStyleIdx="0" presStyleCnt="2">
        <dgm:presLayoutVars>
          <dgm:chMax val="0"/>
          <dgm:bulletEnabled val="1"/>
        </dgm:presLayoutVars>
      </dgm:prSet>
      <dgm:spPr/>
      <dgm:t>
        <a:bodyPr/>
        <a:lstStyle/>
        <a:p>
          <a:endParaRPr lang="en-US"/>
        </a:p>
      </dgm:t>
    </dgm:pt>
    <dgm:pt modelId="{E726B737-0C38-7D44-8F05-392417AF286C}" type="pres">
      <dgm:prSet presAssocID="{21DCA81D-9993-45D9-AD26-807C9A603184}" presName="spacer" presStyleCnt="0"/>
      <dgm:spPr/>
    </dgm:pt>
    <dgm:pt modelId="{954DDD9D-EA6F-8C40-91B0-7C7C1A369AFD}" type="pres">
      <dgm:prSet presAssocID="{87BC13CD-C1E3-4644-B4AD-6F3CB341CAAE}" presName="parentText" presStyleLbl="node1" presStyleIdx="1" presStyleCnt="2">
        <dgm:presLayoutVars>
          <dgm:chMax val="0"/>
          <dgm:bulletEnabled val="1"/>
        </dgm:presLayoutVars>
      </dgm:prSet>
      <dgm:spPr/>
      <dgm:t>
        <a:bodyPr/>
        <a:lstStyle/>
        <a:p>
          <a:endParaRPr lang="en-US"/>
        </a:p>
      </dgm:t>
    </dgm:pt>
  </dgm:ptLst>
  <dgm:cxnLst>
    <dgm:cxn modelId="{D642A502-A5D7-EF48-89BE-9ED8A72C831C}" type="presOf" srcId="{87BC13CD-C1E3-4644-B4AD-6F3CB341CAAE}" destId="{954DDD9D-EA6F-8C40-91B0-7C7C1A369AFD}" srcOrd="0" destOrd="0" presId="urn:microsoft.com/office/officeart/2005/8/layout/vList2"/>
    <dgm:cxn modelId="{6632D087-F591-6741-A0D9-F3D2C91DB1AF}" type="presOf" srcId="{72E4D28A-F991-4CDC-B1CC-6694899516F1}" destId="{006ED923-1236-4440-9809-E717D68A1454}" srcOrd="0" destOrd="0" presId="urn:microsoft.com/office/officeart/2005/8/layout/vList2"/>
    <dgm:cxn modelId="{76F9DCF8-D5CA-43E1-8794-DC0DFB8E40B3}" srcId="{342E0042-2E61-40C2-B205-E2901B125576}" destId="{87BC13CD-C1E3-4644-B4AD-6F3CB341CAAE}" srcOrd="1" destOrd="0" parTransId="{1037589D-80EC-4070-B84B-F2B104D33E28}" sibTransId="{5B8A4A7E-DE12-4228-8B94-D0786B5ACD0B}"/>
    <dgm:cxn modelId="{46123FFD-4C1C-43B2-8DA0-FFE82717AABB}" srcId="{342E0042-2E61-40C2-B205-E2901B125576}" destId="{72E4D28A-F991-4CDC-B1CC-6694899516F1}" srcOrd="0" destOrd="0" parTransId="{6421F408-25BC-4B6C-88E0-8B8E6654ECF4}" sibTransId="{21DCA81D-9993-45D9-AD26-807C9A603184}"/>
    <dgm:cxn modelId="{F70CB640-C2E2-DC4D-A048-D5F154EAE8C8}" type="presOf" srcId="{342E0042-2E61-40C2-B205-E2901B125576}" destId="{5EB79B85-9352-3B49-917D-120766333CC7}" srcOrd="0" destOrd="0" presId="urn:microsoft.com/office/officeart/2005/8/layout/vList2"/>
    <dgm:cxn modelId="{F0E55A7B-023A-9D4C-A49A-D5C127B74A15}" type="presParOf" srcId="{5EB79B85-9352-3B49-917D-120766333CC7}" destId="{006ED923-1236-4440-9809-E717D68A1454}" srcOrd="0" destOrd="0" presId="urn:microsoft.com/office/officeart/2005/8/layout/vList2"/>
    <dgm:cxn modelId="{A9101791-F2F5-6C45-91A5-35DDCD630BA4}" type="presParOf" srcId="{5EB79B85-9352-3B49-917D-120766333CC7}" destId="{E726B737-0C38-7D44-8F05-392417AF286C}" srcOrd="1" destOrd="0" presId="urn:microsoft.com/office/officeart/2005/8/layout/vList2"/>
    <dgm:cxn modelId="{40FE6A0C-212A-E747-92EF-7587C5A45B49}" type="presParOf" srcId="{5EB79B85-9352-3B49-917D-120766333CC7}" destId="{954DDD9D-EA6F-8C40-91B0-7C7C1A369AFD}" srcOrd="2"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1367C7E-729D-4298-BF0B-4FE23CE98A44}"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25390FDF-FE26-4A49-8FBC-B5E277CE523E}">
      <dgm:prSet phldrT="[Text]"/>
      <dgm:spPr/>
      <dgm:t>
        <a:bodyPr/>
        <a:lstStyle/>
        <a:p>
          <a:r>
            <a:rPr lang="en-US" altLang="en-US" b="1" i="0" dirty="0" smtClean="0">
              <a:latin typeface="Calibri" panose="020F0502020204030204" pitchFamily="34" charset="0"/>
            </a:rPr>
            <a:t>4-Renal diseases </a:t>
          </a:r>
          <a:endParaRPr lang="en-US" dirty="0"/>
        </a:p>
      </dgm:t>
    </dgm:pt>
    <dgm:pt modelId="{B544CC8B-BE6A-4F10-BC1E-1DCFB21CD78A}" type="parTrans" cxnId="{FC87B560-6A5B-4765-9DB8-6FCB0BCE0BB7}">
      <dgm:prSet/>
      <dgm:spPr/>
      <dgm:t>
        <a:bodyPr/>
        <a:lstStyle/>
        <a:p>
          <a:endParaRPr lang="en-US"/>
        </a:p>
      </dgm:t>
    </dgm:pt>
    <dgm:pt modelId="{50D78DC9-D9BB-4093-B7A1-3CF0035C8754}" type="sibTrans" cxnId="{FC87B560-6A5B-4765-9DB8-6FCB0BCE0BB7}">
      <dgm:prSet/>
      <dgm:spPr/>
      <dgm:t>
        <a:bodyPr/>
        <a:lstStyle/>
        <a:p>
          <a:endParaRPr lang="en-US"/>
        </a:p>
      </dgm:t>
    </dgm:pt>
    <dgm:pt modelId="{AE08A402-8249-4FB0-A64C-2219A6F56550}">
      <dgm:prSet phldrT="[Text]"/>
      <dgm:spPr/>
      <dgm:t>
        <a:bodyPr/>
        <a:lstStyle/>
        <a:p>
          <a:r>
            <a:rPr lang="en-US" altLang="en-US" b="1" i="0" dirty="0" smtClean="0">
              <a:latin typeface="Calibri" panose="020F0502020204030204" pitchFamily="34" charset="0"/>
            </a:rPr>
            <a:t>account for over 80% of the case of secondary hypertension.</a:t>
          </a:r>
          <a:endParaRPr lang="en-US" dirty="0"/>
        </a:p>
      </dgm:t>
    </dgm:pt>
    <dgm:pt modelId="{B15405D8-7C2C-4450-9719-25770E4FD755}" type="parTrans" cxnId="{02AD7F6E-A51B-4FB3-82CE-EF406E451776}">
      <dgm:prSet/>
      <dgm:spPr/>
      <dgm:t>
        <a:bodyPr/>
        <a:lstStyle/>
        <a:p>
          <a:endParaRPr lang="en-US"/>
        </a:p>
      </dgm:t>
    </dgm:pt>
    <dgm:pt modelId="{66D04812-2D21-48E8-A092-26C70DE4978A}" type="sibTrans" cxnId="{02AD7F6E-A51B-4FB3-82CE-EF406E451776}">
      <dgm:prSet/>
      <dgm:spPr/>
      <dgm:t>
        <a:bodyPr/>
        <a:lstStyle/>
        <a:p>
          <a:endParaRPr lang="en-US"/>
        </a:p>
      </dgm:t>
    </dgm:pt>
    <dgm:pt modelId="{25C825B2-A5A7-436C-86A1-0860A679C91E}">
      <dgm:prSet phldrT="[Text]"/>
      <dgm:spPr/>
      <dgm:t>
        <a:bodyPr/>
        <a:lstStyle/>
        <a:p>
          <a:r>
            <a:rPr lang="en-US" altLang="en-US" b="1" i="0" dirty="0" smtClean="0">
              <a:latin typeface="Calibri" panose="020F0502020204030204" pitchFamily="34" charset="0"/>
            </a:rPr>
            <a:t>5-Endocrine causes</a:t>
          </a:r>
          <a:endParaRPr lang="en-US" dirty="0"/>
        </a:p>
      </dgm:t>
    </dgm:pt>
    <dgm:pt modelId="{DBAF120C-C7ED-4797-89E4-CA99FB8F337B}" type="parTrans" cxnId="{10F6A45F-F111-4564-91DE-E42BDBD1B435}">
      <dgm:prSet/>
      <dgm:spPr/>
      <dgm:t>
        <a:bodyPr/>
        <a:lstStyle/>
        <a:p>
          <a:endParaRPr lang="en-US"/>
        </a:p>
      </dgm:t>
    </dgm:pt>
    <dgm:pt modelId="{71C3A8E9-82FF-4163-B560-0B4FBC8175C4}" type="sibTrans" cxnId="{10F6A45F-F111-4564-91DE-E42BDBD1B435}">
      <dgm:prSet/>
      <dgm:spPr/>
      <dgm:t>
        <a:bodyPr/>
        <a:lstStyle/>
        <a:p>
          <a:endParaRPr lang="en-US"/>
        </a:p>
      </dgm:t>
    </dgm:pt>
    <dgm:pt modelId="{ED7180F8-DAD6-4092-B438-4C2346067491}">
      <dgm:prSet phldrT="[Text]"/>
      <dgm:spPr/>
      <dgm:t>
        <a:bodyPr/>
        <a:lstStyle/>
        <a:p>
          <a:r>
            <a:rPr lang="en-US" altLang="en-US" b="1" i="0" dirty="0" smtClean="0">
              <a:latin typeface="Calibri" panose="020F0502020204030204" pitchFamily="34" charset="0"/>
            </a:rPr>
            <a:t>Conn’s syndrome.</a:t>
          </a:r>
          <a:endParaRPr lang="en-US" dirty="0"/>
        </a:p>
      </dgm:t>
    </dgm:pt>
    <dgm:pt modelId="{56D5F1AD-FCE0-4FF4-9AB3-8F0EE27DE278}" type="parTrans" cxnId="{D0260DB6-E1C1-4331-A146-7C5B36B5F646}">
      <dgm:prSet/>
      <dgm:spPr/>
      <dgm:t>
        <a:bodyPr/>
        <a:lstStyle/>
        <a:p>
          <a:endParaRPr lang="en-US"/>
        </a:p>
      </dgm:t>
    </dgm:pt>
    <dgm:pt modelId="{DC4187DD-3DF5-4606-87FD-0CAEC3B1854A}" type="sibTrans" cxnId="{D0260DB6-E1C1-4331-A146-7C5B36B5F646}">
      <dgm:prSet/>
      <dgm:spPr/>
      <dgm:t>
        <a:bodyPr/>
        <a:lstStyle/>
        <a:p>
          <a:endParaRPr lang="en-US"/>
        </a:p>
      </dgm:t>
    </dgm:pt>
    <dgm:pt modelId="{5BE730DB-BC3E-428C-A8DB-DEDDE6D78875}">
      <dgm:prSet/>
      <dgm:spPr/>
      <dgm:t>
        <a:bodyPr/>
        <a:lstStyle/>
        <a:p>
          <a:r>
            <a:rPr lang="en-US" altLang="en-US" b="1" i="0" dirty="0" smtClean="0">
              <a:latin typeface="Calibri" panose="020F0502020204030204" pitchFamily="34" charset="0"/>
            </a:rPr>
            <a:t>- Adrenal hyperplasia.</a:t>
          </a:r>
          <a:endParaRPr lang="en-US" altLang="en-US" b="1" i="0" dirty="0">
            <a:latin typeface="Calibri" panose="020F0502020204030204" pitchFamily="34" charset="0"/>
          </a:endParaRPr>
        </a:p>
      </dgm:t>
    </dgm:pt>
    <dgm:pt modelId="{5FD41CAF-DC04-4807-9B69-29128AC849B5}" type="parTrans" cxnId="{6B97C883-2453-487F-98AD-310F4209125F}">
      <dgm:prSet/>
      <dgm:spPr/>
      <dgm:t>
        <a:bodyPr/>
        <a:lstStyle/>
        <a:p>
          <a:endParaRPr lang="en-US"/>
        </a:p>
      </dgm:t>
    </dgm:pt>
    <dgm:pt modelId="{9C4C1488-9F3A-4B30-B52E-88C7846B9D45}" type="sibTrans" cxnId="{6B97C883-2453-487F-98AD-310F4209125F}">
      <dgm:prSet/>
      <dgm:spPr/>
      <dgm:t>
        <a:bodyPr/>
        <a:lstStyle/>
        <a:p>
          <a:endParaRPr lang="en-US"/>
        </a:p>
      </dgm:t>
    </dgm:pt>
    <dgm:pt modelId="{0D9A04B0-1C41-4B5E-B0DE-EB277B154E04}">
      <dgm:prSet/>
      <dgm:spPr/>
      <dgm:t>
        <a:bodyPr/>
        <a:lstStyle/>
        <a:p>
          <a:r>
            <a:rPr lang="en-US" altLang="en-US" b="1" i="0" dirty="0" smtClean="0">
              <a:latin typeface="Calibri" panose="020F0502020204030204" pitchFamily="34" charset="0"/>
            </a:rPr>
            <a:t>-Phaeochromocytoma.</a:t>
          </a:r>
          <a:endParaRPr lang="en-US" altLang="en-US" b="1" i="0" dirty="0">
            <a:latin typeface="Calibri" panose="020F0502020204030204" pitchFamily="34" charset="0"/>
          </a:endParaRPr>
        </a:p>
      </dgm:t>
    </dgm:pt>
    <dgm:pt modelId="{EFD45AED-EFDC-486D-94D8-0D142C4F0F45}" type="parTrans" cxnId="{348657DA-7696-45F2-AA11-509AE09082AC}">
      <dgm:prSet/>
      <dgm:spPr/>
      <dgm:t>
        <a:bodyPr/>
        <a:lstStyle/>
        <a:p>
          <a:endParaRPr lang="en-US"/>
        </a:p>
      </dgm:t>
    </dgm:pt>
    <dgm:pt modelId="{0C2AF6C7-6BFD-4575-B3EB-414972973A2A}" type="sibTrans" cxnId="{348657DA-7696-45F2-AA11-509AE09082AC}">
      <dgm:prSet/>
      <dgm:spPr/>
      <dgm:t>
        <a:bodyPr/>
        <a:lstStyle/>
        <a:p>
          <a:endParaRPr lang="en-US"/>
        </a:p>
      </dgm:t>
    </dgm:pt>
    <dgm:pt modelId="{74C29D2A-939A-47CE-9F5D-F4592F8337EF}">
      <dgm:prSet/>
      <dgm:spPr/>
      <dgm:t>
        <a:bodyPr/>
        <a:lstStyle/>
        <a:p>
          <a:r>
            <a:rPr lang="en-US" altLang="en-US" b="1" i="0" dirty="0" smtClean="0">
              <a:latin typeface="Calibri" panose="020F0502020204030204" pitchFamily="34" charset="0"/>
            </a:rPr>
            <a:t>- Cushing’s syndrome.</a:t>
          </a:r>
          <a:endParaRPr lang="en-US" altLang="en-US" b="1" i="0" dirty="0">
            <a:latin typeface="Calibri" panose="020F0502020204030204" pitchFamily="34" charset="0"/>
          </a:endParaRPr>
        </a:p>
      </dgm:t>
    </dgm:pt>
    <dgm:pt modelId="{C054B263-6D77-423A-BCA9-6B3AEC0EECFE}" type="parTrans" cxnId="{B30E8491-BBD7-485F-A8FD-AEDFD22C3E48}">
      <dgm:prSet/>
      <dgm:spPr/>
      <dgm:t>
        <a:bodyPr/>
        <a:lstStyle/>
        <a:p>
          <a:endParaRPr lang="en-US"/>
        </a:p>
      </dgm:t>
    </dgm:pt>
    <dgm:pt modelId="{068F09C0-148B-41F9-AEDD-FB5510748904}" type="sibTrans" cxnId="{B30E8491-BBD7-485F-A8FD-AEDFD22C3E48}">
      <dgm:prSet/>
      <dgm:spPr/>
      <dgm:t>
        <a:bodyPr/>
        <a:lstStyle/>
        <a:p>
          <a:endParaRPr lang="en-US"/>
        </a:p>
      </dgm:t>
    </dgm:pt>
    <dgm:pt modelId="{BD93735F-286D-4095-8EF5-B43A2FA7920B}">
      <dgm:prSet/>
      <dgm:spPr/>
      <dgm:t>
        <a:bodyPr/>
        <a:lstStyle/>
        <a:p>
          <a:r>
            <a:rPr lang="en-US" altLang="en-US" b="1" i="0" dirty="0" smtClean="0">
              <a:latin typeface="Calibri" panose="020F0502020204030204" pitchFamily="34" charset="0"/>
            </a:rPr>
            <a:t>- Acromegaly.</a:t>
          </a:r>
          <a:endParaRPr lang="en-US" altLang="en-US" b="1" i="0" dirty="0">
            <a:latin typeface="Calibri" panose="020F0502020204030204" pitchFamily="34" charset="0"/>
          </a:endParaRPr>
        </a:p>
      </dgm:t>
    </dgm:pt>
    <dgm:pt modelId="{D7189F5C-70B0-4860-BD70-64EA4EA45F80}" type="parTrans" cxnId="{92029EB5-E5B2-4C92-9720-B849BCB6577C}">
      <dgm:prSet/>
      <dgm:spPr/>
      <dgm:t>
        <a:bodyPr/>
        <a:lstStyle/>
        <a:p>
          <a:endParaRPr lang="en-US"/>
        </a:p>
      </dgm:t>
    </dgm:pt>
    <dgm:pt modelId="{45DE0213-FCC8-49FD-8E7F-524884326A79}" type="sibTrans" cxnId="{92029EB5-E5B2-4C92-9720-B849BCB6577C}">
      <dgm:prSet/>
      <dgm:spPr/>
      <dgm:t>
        <a:bodyPr/>
        <a:lstStyle/>
        <a:p>
          <a:endParaRPr lang="en-US"/>
        </a:p>
      </dgm:t>
    </dgm:pt>
    <dgm:pt modelId="{96642C45-1984-8C47-8085-25D184297222}">
      <dgm:prSet/>
      <dgm:spPr/>
      <dgm:t>
        <a:bodyPr/>
        <a:lstStyle/>
        <a:p>
          <a:r>
            <a:rPr lang="en-US" dirty="0" smtClean="0"/>
            <a:t>1-Drugs</a:t>
          </a:r>
          <a:endParaRPr lang="en-US" dirty="0"/>
        </a:p>
      </dgm:t>
    </dgm:pt>
    <dgm:pt modelId="{0871E6A2-B995-6F42-A9A1-3F87728CE545}" type="parTrans" cxnId="{ACF2E460-39E3-5C43-995D-5EA1BD619EBC}">
      <dgm:prSet/>
      <dgm:spPr/>
      <dgm:t>
        <a:bodyPr/>
        <a:lstStyle/>
        <a:p>
          <a:endParaRPr lang="en-US"/>
        </a:p>
      </dgm:t>
    </dgm:pt>
    <dgm:pt modelId="{E214205D-0080-5840-880C-4CD4BAE7DAA1}" type="sibTrans" cxnId="{ACF2E460-39E3-5C43-995D-5EA1BD619EBC}">
      <dgm:prSet/>
      <dgm:spPr/>
      <dgm:t>
        <a:bodyPr/>
        <a:lstStyle/>
        <a:p>
          <a:endParaRPr lang="en-US"/>
        </a:p>
      </dgm:t>
    </dgm:pt>
    <dgm:pt modelId="{A5B447B7-2DDA-1A41-8888-6408EA7E8ACB}">
      <dgm:prSet/>
      <dgm:spPr/>
      <dgm:t>
        <a:bodyPr/>
        <a:lstStyle/>
        <a:p>
          <a:r>
            <a:rPr lang="en-US" dirty="0" smtClean="0"/>
            <a:t>2-Coarctation of the aorta</a:t>
          </a:r>
          <a:endParaRPr lang="en-US" dirty="0"/>
        </a:p>
      </dgm:t>
    </dgm:pt>
    <dgm:pt modelId="{9B7B40B8-E1CB-BD4F-837C-CA2817405BB9}" type="parTrans" cxnId="{6181DAC2-4731-C349-A890-9F064ED88D2C}">
      <dgm:prSet/>
      <dgm:spPr/>
      <dgm:t>
        <a:bodyPr/>
        <a:lstStyle/>
        <a:p>
          <a:endParaRPr lang="en-US"/>
        </a:p>
      </dgm:t>
    </dgm:pt>
    <dgm:pt modelId="{B102DE55-EBCC-0741-B717-AE95697CDE15}" type="sibTrans" cxnId="{6181DAC2-4731-C349-A890-9F064ED88D2C}">
      <dgm:prSet/>
      <dgm:spPr/>
      <dgm:t>
        <a:bodyPr/>
        <a:lstStyle/>
        <a:p>
          <a:endParaRPr lang="en-US"/>
        </a:p>
      </dgm:t>
    </dgm:pt>
    <dgm:pt modelId="{5A24807E-41FE-3A40-BC0F-B1431C7013FC}">
      <dgm:prSet/>
      <dgm:spPr/>
      <dgm:t>
        <a:bodyPr/>
        <a:lstStyle/>
        <a:p>
          <a:r>
            <a:rPr lang="en-US" dirty="0" smtClean="0"/>
            <a:t>3- Pregnancy</a:t>
          </a:r>
          <a:endParaRPr lang="en-US" dirty="0"/>
        </a:p>
      </dgm:t>
    </dgm:pt>
    <dgm:pt modelId="{1565C6B4-81FC-8B46-BE5F-849651CC5407}" type="parTrans" cxnId="{4845DB84-D990-7A4A-A633-3DBDEC961F23}">
      <dgm:prSet/>
      <dgm:spPr/>
      <dgm:t>
        <a:bodyPr/>
        <a:lstStyle/>
        <a:p>
          <a:endParaRPr lang="en-US"/>
        </a:p>
      </dgm:t>
    </dgm:pt>
    <dgm:pt modelId="{A350B0F5-374A-3A48-8828-5629B4303162}" type="sibTrans" cxnId="{4845DB84-D990-7A4A-A633-3DBDEC961F23}">
      <dgm:prSet/>
      <dgm:spPr/>
      <dgm:t>
        <a:bodyPr/>
        <a:lstStyle/>
        <a:p>
          <a:endParaRPr lang="en-US"/>
        </a:p>
      </dgm:t>
    </dgm:pt>
    <dgm:pt modelId="{41087610-520E-4AE0-8980-4B5D0E94C273}" type="pres">
      <dgm:prSet presAssocID="{C1367C7E-729D-4298-BF0B-4FE23CE98A44}" presName="Name0" presStyleCnt="0">
        <dgm:presLayoutVars>
          <dgm:dir/>
          <dgm:animLvl val="lvl"/>
          <dgm:resizeHandles val="exact"/>
        </dgm:presLayoutVars>
      </dgm:prSet>
      <dgm:spPr/>
      <dgm:t>
        <a:bodyPr/>
        <a:lstStyle/>
        <a:p>
          <a:endParaRPr lang="en-US"/>
        </a:p>
      </dgm:t>
    </dgm:pt>
    <dgm:pt modelId="{51178056-6AD0-9C4C-9A6C-EF2569BA9283}" type="pres">
      <dgm:prSet presAssocID="{96642C45-1984-8C47-8085-25D184297222}" presName="composite" presStyleCnt="0"/>
      <dgm:spPr/>
    </dgm:pt>
    <dgm:pt modelId="{4179DCA7-0EBD-0F45-8812-24C35DE82182}" type="pres">
      <dgm:prSet presAssocID="{96642C45-1984-8C47-8085-25D184297222}" presName="parTx" presStyleLbl="alignNode1" presStyleIdx="0" presStyleCnt="5" custLinFactNeighborX="-261" custLinFactNeighborY="-2103">
        <dgm:presLayoutVars>
          <dgm:chMax val="0"/>
          <dgm:chPref val="0"/>
          <dgm:bulletEnabled val="1"/>
        </dgm:presLayoutVars>
      </dgm:prSet>
      <dgm:spPr/>
      <dgm:t>
        <a:bodyPr/>
        <a:lstStyle/>
        <a:p>
          <a:endParaRPr lang="en-US"/>
        </a:p>
      </dgm:t>
    </dgm:pt>
    <dgm:pt modelId="{23892E1F-3E66-1643-8727-75DE8175B2B0}" type="pres">
      <dgm:prSet presAssocID="{96642C45-1984-8C47-8085-25D184297222}" presName="desTx" presStyleLbl="alignAccFollowNode1" presStyleIdx="0" presStyleCnt="5">
        <dgm:presLayoutVars>
          <dgm:bulletEnabled val="1"/>
        </dgm:presLayoutVars>
      </dgm:prSet>
      <dgm:spPr>
        <a:noFill/>
        <a:ln>
          <a:noFill/>
        </a:ln>
      </dgm:spPr>
      <dgm:t>
        <a:bodyPr/>
        <a:lstStyle/>
        <a:p>
          <a:endParaRPr lang="en-US"/>
        </a:p>
      </dgm:t>
    </dgm:pt>
    <dgm:pt modelId="{1CF6EAE1-71B6-D044-AE63-2459A74CFA2A}" type="pres">
      <dgm:prSet presAssocID="{E214205D-0080-5840-880C-4CD4BAE7DAA1}" presName="space" presStyleCnt="0"/>
      <dgm:spPr/>
    </dgm:pt>
    <dgm:pt modelId="{B2F03C0B-0F68-DB43-8D19-6B8449467B13}" type="pres">
      <dgm:prSet presAssocID="{A5B447B7-2DDA-1A41-8888-6408EA7E8ACB}" presName="composite" presStyleCnt="0"/>
      <dgm:spPr/>
    </dgm:pt>
    <dgm:pt modelId="{2D3F4DEF-3CE8-EC4C-9714-F7DE7AD8D928}" type="pres">
      <dgm:prSet presAssocID="{A5B447B7-2DDA-1A41-8888-6408EA7E8ACB}" presName="parTx" presStyleLbl="alignNode1" presStyleIdx="1" presStyleCnt="5" custLinFactX="-14811" custLinFactY="54751" custLinFactNeighborX="-100000" custLinFactNeighborY="100000">
        <dgm:presLayoutVars>
          <dgm:chMax val="0"/>
          <dgm:chPref val="0"/>
          <dgm:bulletEnabled val="1"/>
        </dgm:presLayoutVars>
      </dgm:prSet>
      <dgm:spPr/>
      <dgm:t>
        <a:bodyPr/>
        <a:lstStyle/>
        <a:p>
          <a:endParaRPr lang="en-US"/>
        </a:p>
      </dgm:t>
    </dgm:pt>
    <dgm:pt modelId="{5EFCB6F4-8699-DE44-99D2-E6E08C897B8E}" type="pres">
      <dgm:prSet presAssocID="{A5B447B7-2DDA-1A41-8888-6408EA7E8ACB}" presName="desTx" presStyleLbl="alignAccFollowNode1" presStyleIdx="1" presStyleCnt="5">
        <dgm:presLayoutVars>
          <dgm:bulletEnabled val="1"/>
        </dgm:presLayoutVars>
      </dgm:prSet>
      <dgm:spPr>
        <a:noFill/>
        <a:ln>
          <a:noFill/>
        </a:ln>
      </dgm:spPr>
      <dgm:t>
        <a:bodyPr/>
        <a:lstStyle/>
        <a:p>
          <a:endParaRPr lang="en-US"/>
        </a:p>
      </dgm:t>
    </dgm:pt>
    <dgm:pt modelId="{E6282421-9416-A646-AB4F-A47BD829111F}" type="pres">
      <dgm:prSet presAssocID="{B102DE55-EBCC-0741-B717-AE95697CDE15}" presName="space" presStyleCnt="0"/>
      <dgm:spPr/>
    </dgm:pt>
    <dgm:pt modelId="{90DFB0D7-524B-FD45-8FC7-E3A434AD3A18}" type="pres">
      <dgm:prSet presAssocID="{5A24807E-41FE-3A40-BC0F-B1431C7013FC}" presName="composite" presStyleCnt="0"/>
      <dgm:spPr/>
    </dgm:pt>
    <dgm:pt modelId="{2E1BBFFB-7A5C-2842-9C16-3464407880B4}" type="pres">
      <dgm:prSet presAssocID="{5A24807E-41FE-3A40-BC0F-B1431C7013FC}" presName="parTx" presStyleLbl="alignNode1" presStyleIdx="2" presStyleCnt="5" custLinFactX="-100000" custLinFactY="100000" custLinFactNeighborX="-129672" custLinFactNeighborY="198703">
        <dgm:presLayoutVars>
          <dgm:chMax val="0"/>
          <dgm:chPref val="0"/>
          <dgm:bulletEnabled val="1"/>
        </dgm:presLayoutVars>
      </dgm:prSet>
      <dgm:spPr/>
      <dgm:t>
        <a:bodyPr/>
        <a:lstStyle/>
        <a:p>
          <a:endParaRPr lang="en-US"/>
        </a:p>
      </dgm:t>
    </dgm:pt>
    <dgm:pt modelId="{60B1ED43-1261-BC48-9DD4-57B9E74B0F32}" type="pres">
      <dgm:prSet presAssocID="{5A24807E-41FE-3A40-BC0F-B1431C7013FC}" presName="desTx" presStyleLbl="alignAccFollowNode1" presStyleIdx="2" presStyleCnt="5">
        <dgm:presLayoutVars>
          <dgm:bulletEnabled val="1"/>
        </dgm:presLayoutVars>
      </dgm:prSet>
      <dgm:spPr>
        <a:noFill/>
        <a:ln>
          <a:noFill/>
        </a:ln>
      </dgm:spPr>
      <dgm:t>
        <a:bodyPr/>
        <a:lstStyle/>
        <a:p>
          <a:endParaRPr lang="en-US"/>
        </a:p>
      </dgm:t>
    </dgm:pt>
    <dgm:pt modelId="{60D00F6A-6491-E144-8954-5E3A494AB205}" type="pres">
      <dgm:prSet presAssocID="{A350B0F5-374A-3A48-8828-5629B4303162}" presName="space" presStyleCnt="0"/>
      <dgm:spPr/>
    </dgm:pt>
    <dgm:pt modelId="{18F9F178-B045-46FC-A79E-8DC4EAEF5C15}" type="pres">
      <dgm:prSet presAssocID="{25390FDF-FE26-4A49-8FBC-B5E277CE523E}" presName="composite" presStyleCnt="0"/>
      <dgm:spPr/>
    </dgm:pt>
    <dgm:pt modelId="{CAD01E3B-1867-4AE8-9B8F-BA4104DF3302}" type="pres">
      <dgm:prSet presAssocID="{25390FDF-FE26-4A49-8FBC-B5E277CE523E}" presName="parTx" presStyleLbl="alignNode1" presStyleIdx="3" presStyleCnt="5" custLinFactX="-100000" custLinFactNeighborX="-117098" custLinFactNeighborY="-7057">
        <dgm:presLayoutVars>
          <dgm:chMax val="0"/>
          <dgm:chPref val="0"/>
          <dgm:bulletEnabled val="1"/>
        </dgm:presLayoutVars>
      </dgm:prSet>
      <dgm:spPr/>
      <dgm:t>
        <a:bodyPr/>
        <a:lstStyle/>
        <a:p>
          <a:endParaRPr lang="en-US"/>
        </a:p>
      </dgm:t>
    </dgm:pt>
    <dgm:pt modelId="{68F518F9-A815-45F8-BA68-FEA7C773900C}" type="pres">
      <dgm:prSet presAssocID="{25390FDF-FE26-4A49-8FBC-B5E277CE523E}" presName="desTx" presStyleLbl="alignAccFollowNode1" presStyleIdx="3" presStyleCnt="5" custLinFactX="-100000" custLinFactNeighborX="-117098" custLinFactNeighborY="-2181">
        <dgm:presLayoutVars>
          <dgm:bulletEnabled val="1"/>
        </dgm:presLayoutVars>
      </dgm:prSet>
      <dgm:spPr/>
      <dgm:t>
        <a:bodyPr/>
        <a:lstStyle/>
        <a:p>
          <a:endParaRPr lang="en-US"/>
        </a:p>
      </dgm:t>
    </dgm:pt>
    <dgm:pt modelId="{D901CEAB-3CD9-4E9F-BB56-D06E2D4A2A5A}" type="pres">
      <dgm:prSet presAssocID="{50D78DC9-D9BB-4093-B7A1-3CF0035C8754}" presName="space" presStyleCnt="0"/>
      <dgm:spPr/>
    </dgm:pt>
    <dgm:pt modelId="{9673506C-4721-42AE-B359-87C8591678B2}" type="pres">
      <dgm:prSet presAssocID="{25C825B2-A5A7-436C-86A1-0860A679C91E}" presName="composite" presStyleCnt="0"/>
      <dgm:spPr/>
    </dgm:pt>
    <dgm:pt modelId="{09702058-3965-4CC0-804D-3AF5824E66D8}" type="pres">
      <dgm:prSet presAssocID="{25C825B2-A5A7-436C-86A1-0860A679C91E}" presName="parTx" presStyleLbl="alignNode1" presStyleIdx="4" presStyleCnt="5" custLinFactX="-100000" custLinFactNeighborX="-117098" custLinFactNeighborY="-7057">
        <dgm:presLayoutVars>
          <dgm:chMax val="0"/>
          <dgm:chPref val="0"/>
          <dgm:bulletEnabled val="1"/>
        </dgm:presLayoutVars>
      </dgm:prSet>
      <dgm:spPr/>
      <dgm:t>
        <a:bodyPr/>
        <a:lstStyle/>
        <a:p>
          <a:endParaRPr lang="en-US"/>
        </a:p>
      </dgm:t>
    </dgm:pt>
    <dgm:pt modelId="{A68F053E-3727-42E1-B9AB-04AE98A33034}" type="pres">
      <dgm:prSet presAssocID="{25C825B2-A5A7-436C-86A1-0860A679C91E}" presName="desTx" presStyleLbl="alignAccFollowNode1" presStyleIdx="4" presStyleCnt="5" custLinFactX="-100000" custLinFactNeighborX="-117098" custLinFactNeighborY="-2181">
        <dgm:presLayoutVars>
          <dgm:bulletEnabled val="1"/>
        </dgm:presLayoutVars>
      </dgm:prSet>
      <dgm:spPr/>
      <dgm:t>
        <a:bodyPr/>
        <a:lstStyle/>
        <a:p>
          <a:endParaRPr lang="en-US"/>
        </a:p>
      </dgm:t>
    </dgm:pt>
  </dgm:ptLst>
  <dgm:cxnLst>
    <dgm:cxn modelId="{10F6A45F-F111-4564-91DE-E42BDBD1B435}" srcId="{C1367C7E-729D-4298-BF0B-4FE23CE98A44}" destId="{25C825B2-A5A7-436C-86A1-0860A679C91E}" srcOrd="4" destOrd="0" parTransId="{DBAF120C-C7ED-4797-89E4-CA99FB8F337B}" sibTransId="{71C3A8E9-82FF-4163-B560-0B4FBC8175C4}"/>
    <dgm:cxn modelId="{ACF2E460-39E3-5C43-995D-5EA1BD619EBC}" srcId="{C1367C7E-729D-4298-BF0B-4FE23CE98A44}" destId="{96642C45-1984-8C47-8085-25D184297222}" srcOrd="0" destOrd="0" parTransId="{0871E6A2-B995-6F42-A9A1-3F87728CE545}" sibTransId="{E214205D-0080-5840-880C-4CD4BAE7DAA1}"/>
    <dgm:cxn modelId="{D22F9C9A-17A2-3B47-94C1-74837B23309F}" type="presOf" srcId="{C1367C7E-729D-4298-BF0B-4FE23CE98A44}" destId="{41087610-520E-4AE0-8980-4B5D0E94C273}" srcOrd="0" destOrd="0" presId="urn:microsoft.com/office/officeart/2005/8/layout/hList1"/>
    <dgm:cxn modelId="{F3CF94EB-BA91-6042-B19C-82AAA8E782C7}" type="presOf" srcId="{25C825B2-A5A7-436C-86A1-0860A679C91E}" destId="{09702058-3965-4CC0-804D-3AF5824E66D8}" srcOrd="0" destOrd="0" presId="urn:microsoft.com/office/officeart/2005/8/layout/hList1"/>
    <dgm:cxn modelId="{4845DB84-D990-7A4A-A633-3DBDEC961F23}" srcId="{C1367C7E-729D-4298-BF0B-4FE23CE98A44}" destId="{5A24807E-41FE-3A40-BC0F-B1431C7013FC}" srcOrd="2" destOrd="0" parTransId="{1565C6B4-81FC-8B46-BE5F-849651CC5407}" sibTransId="{A350B0F5-374A-3A48-8828-5629B4303162}"/>
    <dgm:cxn modelId="{81C4F0EE-89BC-0348-9FCC-AE1B1556C4F5}" type="presOf" srcId="{A5B447B7-2DDA-1A41-8888-6408EA7E8ACB}" destId="{2D3F4DEF-3CE8-EC4C-9714-F7DE7AD8D928}" srcOrd="0" destOrd="0" presId="urn:microsoft.com/office/officeart/2005/8/layout/hList1"/>
    <dgm:cxn modelId="{8818C3E3-C033-8243-94E8-0B6F12A5333C}" type="presOf" srcId="{5BE730DB-BC3E-428C-A8DB-DEDDE6D78875}" destId="{A68F053E-3727-42E1-B9AB-04AE98A33034}" srcOrd="0" destOrd="1" presId="urn:microsoft.com/office/officeart/2005/8/layout/hList1"/>
    <dgm:cxn modelId="{02AD7F6E-A51B-4FB3-82CE-EF406E451776}" srcId="{25390FDF-FE26-4A49-8FBC-B5E277CE523E}" destId="{AE08A402-8249-4FB0-A64C-2219A6F56550}" srcOrd="0" destOrd="0" parTransId="{B15405D8-7C2C-4450-9719-25770E4FD755}" sibTransId="{66D04812-2D21-48E8-A092-26C70DE4978A}"/>
    <dgm:cxn modelId="{22081C5F-8704-CF48-847A-205F45CF0B59}" type="presOf" srcId="{74C29D2A-939A-47CE-9F5D-F4592F8337EF}" destId="{A68F053E-3727-42E1-B9AB-04AE98A33034}" srcOrd="0" destOrd="3" presId="urn:microsoft.com/office/officeart/2005/8/layout/hList1"/>
    <dgm:cxn modelId="{0E9A426B-701F-1440-BEFA-4D15D7E3CD13}" type="presOf" srcId="{ED7180F8-DAD6-4092-B438-4C2346067491}" destId="{A68F053E-3727-42E1-B9AB-04AE98A33034}" srcOrd="0" destOrd="0" presId="urn:microsoft.com/office/officeart/2005/8/layout/hList1"/>
    <dgm:cxn modelId="{6181DAC2-4731-C349-A890-9F064ED88D2C}" srcId="{C1367C7E-729D-4298-BF0B-4FE23CE98A44}" destId="{A5B447B7-2DDA-1A41-8888-6408EA7E8ACB}" srcOrd="1" destOrd="0" parTransId="{9B7B40B8-E1CB-BD4F-837C-CA2817405BB9}" sibTransId="{B102DE55-EBCC-0741-B717-AE95697CDE15}"/>
    <dgm:cxn modelId="{C6562342-A2E9-4D43-8BD6-ADC2815FE8C5}" type="presOf" srcId="{AE08A402-8249-4FB0-A64C-2219A6F56550}" destId="{68F518F9-A815-45F8-BA68-FEA7C773900C}" srcOrd="0" destOrd="0" presId="urn:microsoft.com/office/officeart/2005/8/layout/hList1"/>
    <dgm:cxn modelId="{FC87B560-6A5B-4765-9DB8-6FCB0BCE0BB7}" srcId="{C1367C7E-729D-4298-BF0B-4FE23CE98A44}" destId="{25390FDF-FE26-4A49-8FBC-B5E277CE523E}" srcOrd="3" destOrd="0" parTransId="{B544CC8B-BE6A-4F10-BC1E-1DCFB21CD78A}" sibTransId="{50D78DC9-D9BB-4093-B7A1-3CF0035C8754}"/>
    <dgm:cxn modelId="{92029EB5-E5B2-4C92-9720-B849BCB6577C}" srcId="{ED7180F8-DAD6-4092-B438-4C2346067491}" destId="{BD93735F-286D-4095-8EF5-B43A2FA7920B}" srcOrd="3" destOrd="0" parTransId="{D7189F5C-70B0-4860-BD70-64EA4EA45F80}" sibTransId="{45DE0213-FCC8-49FD-8E7F-524884326A79}"/>
    <dgm:cxn modelId="{7AB78CAC-CE6D-4345-AE47-988285BDF179}" type="presOf" srcId="{5A24807E-41FE-3A40-BC0F-B1431C7013FC}" destId="{2E1BBFFB-7A5C-2842-9C16-3464407880B4}" srcOrd="0" destOrd="0" presId="urn:microsoft.com/office/officeart/2005/8/layout/hList1"/>
    <dgm:cxn modelId="{D9C09784-4D9F-2546-9B77-2560E850326C}" type="presOf" srcId="{25390FDF-FE26-4A49-8FBC-B5E277CE523E}" destId="{CAD01E3B-1867-4AE8-9B8F-BA4104DF3302}" srcOrd="0" destOrd="0" presId="urn:microsoft.com/office/officeart/2005/8/layout/hList1"/>
    <dgm:cxn modelId="{B073042E-D76E-B14C-B6FA-1340B8DEDED9}" type="presOf" srcId="{0D9A04B0-1C41-4B5E-B0DE-EB277B154E04}" destId="{A68F053E-3727-42E1-B9AB-04AE98A33034}" srcOrd="0" destOrd="2" presId="urn:microsoft.com/office/officeart/2005/8/layout/hList1"/>
    <dgm:cxn modelId="{2D580293-832C-6B44-B74F-6E09D1D67734}" type="presOf" srcId="{BD93735F-286D-4095-8EF5-B43A2FA7920B}" destId="{A68F053E-3727-42E1-B9AB-04AE98A33034}" srcOrd="0" destOrd="4" presId="urn:microsoft.com/office/officeart/2005/8/layout/hList1"/>
    <dgm:cxn modelId="{6B97C883-2453-487F-98AD-310F4209125F}" srcId="{ED7180F8-DAD6-4092-B438-4C2346067491}" destId="{5BE730DB-BC3E-428C-A8DB-DEDDE6D78875}" srcOrd="0" destOrd="0" parTransId="{5FD41CAF-DC04-4807-9B69-29128AC849B5}" sibTransId="{9C4C1488-9F3A-4B30-B52E-88C7846B9D45}"/>
    <dgm:cxn modelId="{B30E8491-BBD7-485F-A8FD-AEDFD22C3E48}" srcId="{ED7180F8-DAD6-4092-B438-4C2346067491}" destId="{74C29D2A-939A-47CE-9F5D-F4592F8337EF}" srcOrd="2" destOrd="0" parTransId="{C054B263-6D77-423A-BCA9-6B3AEC0EECFE}" sibTransId="{068F09C0-148B-41F9-AEDD-FB5510748904}"/>
    <dgm:cxn modelId="{7AB3441C-E3AF-7945-BD98-909C69B6E5CB}" type="presOf" srcId="{96642C45-1984-8C47-8085-25D184297222}" destId="{4179DCA7-0EBD-0F45-8812-24C35DE82182}" srcOrd="0" destOrd="0" presId="urn:microsoft.com/office/officeart/2005/8/layout/hList1"/>
    <dgm:cxn modelId="{348657DA-7696-45F2-AA11-509AE09082AC}" srcId="{ED7180F8-DAD6-4092-B438-4C2346067491}" destId="{0D9A04B0-1C41-4B5E-B0DE-EB277B154E04}" srcOrd="1" destOrd="0" parTransId="{EFD45AED-EFDC-486D-94D8-0D142C4F0F45}" sibTransId="{0C2AF6C7-6BFD-4575-B3EB-414972973A2A}"/>
    <dgm:cxn modelId="{D0260DB6-E1C1-4331-A146-7C5B36B5F646}" srcId="{25C825B2-A5A7-436C-86A1-0860A679C91E}" destId="{ED7180F8-DAD6-4092-B438-4C2346067491}" srcOrd="0" destOrd="0" parTransId="{56D5F1AD-FCE0-4FF4-9AB3-8F0EE27DE278}" sibTransId="{DC4187DD-3DF5-4606-87FD-0CAEC3B1854A}"/>
    <dgm:cxn modelId="{7A737573-2AED-1240-98F2-D7FA81EF3533}" type="presParOf" srcId="{41087610-520E-4AE0-8980-4B5D0E94C273}" destId="{51178056-6AD0-9C4C-9A6C-EF2569BA9283}" srcOrd="0" destOrd="0" presId="urn:microsoft.com/office/officeart/2005/8/layout/hList1"/>
    <dgm:cxn modelId="{28D097F4-A6E5-5D49-8CE3-F47C6194B9B8}" type="presParOf" srcId="{51178056-6AD0-9C4C-9A6C-EF2569BA9283}" destId="{4179DCA7-0EBD-0F45-8812-24C35DE82182}" srcOrd="0" destOrd="0" presId="urn:microsoft.com/office/officeart/2005/8/layout/hList1"/>
    <dgm:cxn modelId="{3B51E156-5934-2D44-BA43-FA41534FEC02}" type="presParOf" srcId="{51178056-6AD0-9C4C-9A6C-EF2569BA9283}" destId="{23892E1F-3E66-1643-8727-75DE8175B2B0}" srcOrd="1" destOrd="0" presId="urn:microsoft.com/office/officeart/2005/8/layout/hList1"/>
    <dgm:cxn modelId="{2D4ADE3A-FC10-C546-A373-0FEDAC1C0C78}" type="presParOf" srcId="{41087610-520E-4AE0-8980-4B5D0E94C273}" destId="{1CF6EAE1-71B6-D044-AE63-2459A74CFA2A}" srcOrd="1" destOrd="0" presId="urn:microsoft.com/office/officeart/2005/8/layout/hList1"/>
    <dgm:cxn modelId="{D2E19F23-C3B0-0E4B-BF78-888C6FC825B3}" type="presParOf" srcId="{41087610-520E-4AE0-8980-4B5D0E94C273}" destId="{B2F03C0B-0F68-DB43-8D19-6B8449467B13}" srcOrd="2" destOrd="0" presId="urn:microsoft.com/office/officeart/2005/8/layout/hList1"/>
    <dgm:cxn modelId="{97A45CD2-829C-ED46-84A2-A34D1123B589}" type="presParOf" srcId="{B2F03C0B-0F68-DB43-8D19-6B8449467B13}" destId="{2D3F4DEF-3CE8-EC4C-9714-F7DE7AD8D928}" srcOrd="0" destOrd="0" presId="urn:microsoft.com/office/officeart/2005/8/layout/hList1"/>
    <dgm:cxn modelId="{61587E0E-4107-C044-A6B6-535C545043FA}" type="presParOf" srcId="{B2F03C0B-0F68-DB43-8D19-6B8449467B13}" destId="{5EFCB6F4-8699-DE44-99D2-E6E08C897B8E}" srcOrd="1" destOrd="0" presId="urn:microsoft.com/office/officeart/2005/8/layout/hList1"/>
    <dgm:cxn modelId="{DB43FD75-B28C-854B-A7FF-9ADA9D2621A7}" type="presParOf" srcId="{41087610-520E-4AE0-8980-4B5D0E94C273}" destId="{E6282421-9416-A646-AB4F-A47BD829111F}" srcOrd="3" destOrd="0" presId="urn:microsoft.com/office/officeart/2005/8/layout/hList1"/>
    <dgm:cxn modelId="{212F9020-070C-8648-A44C-07E4242D06A3}" type="presParOf" srcId="{41087610-520E-4AE0-8980-4B5D0E94C273}" destId="{90DFB0D7-524B-FD45-8FC7-E3A434AD3A18}" srcOrd="4" destOrd="0" presId="urn:microsoft.com/office/officeart/2005/8/layout/hList1"/>
    <dgm:cxn modelId="{629E4E02-7B0B-DC45-9296-C7F18E6775FB}" type="presParOf" srcId="{90DFB0D7-524B-FD45-8FC7-E3A434AD3A18}" destId="{2E1BBFFB-7A5C-2842-9C16-3464407880B4}" srcOrd="0" destOrd="0" presId="urn:microsoft.com/office/officeart/2005/8/layout/hList1"/>
    <dgm:cxn modelId="{F4E6116F-3EF8-424B-A9A0-0D1EAE629D2C}" type="presParOf" srcId="{90DFB0D7-524B-FD45-8FC7-E3A434AD3A18}" destId="{60B1ED43-1261-BC48-9DD4-57B9E74B0F32}" srcOrd="1" destOrd="0" presId="urn:microsoft.com/office/officeart/2005/8/layout/hList1"/>
    <dgm:cxn modelId="{417264E1-46BB-9D41-98CB-9A1A41DA6887}" type="presParOf" srcId="{41087610-520E-4AE0-8980-4B5D0E94C273}" destId="{60D00F6A-6491-E144-8954-5E3A494AB205}" srcOrd="5" destOrd="0" presId="urn:microsoft.com/office/officeart/2005/8/layout/hList1"/>
    <dgm:cxn modelId="{2D38D7AD-797C-474F-8D34-0E9C1490396A}" type="presParOf" srcId="{41087610-520E-4AE0-8980-4B5D0E94C273}" destId="{18F9F178-B045-46FC-A79E-8DC4EAEF5C15}" srcOrd="6" destOrd="0" presId="urn:microsoft.com/office/officeart/2005/8/layout/hList1"/>
    <dgm:cxn modelId="{52A59BE6-4BED-4B4F-A246-A7EA0C213C38}" type="presParOf" srcId="{18F9F178-B045-46FC-A79E-8DC4EAEF5C15}" destId="{CAD01E3B-1867-4AE8-9B8F-BA4104DF3302}" srcOrd="0" destOrd="0" presId="urn:microsoft.com/office/officeart/2005/8/layout/hList1"/>
    <dgm:cxn modelId="{94D4BAC4-D538-5747-BCC2-4B27990B799D}" type="presParOf" srcId="{18F9F178-B045-46FC-A79E-8DC4EAEF5C15}" destId="{68F518F9-A815-45F8-BA68-FEA7C773900C}" srcOrd="1" destOrd="0" presId="urn:microsoft.com/office/officeart/2005/8/layout/hList1"/>
    <dgm:cxn modelId="{14DFCB20-2A37-ED4F-9C60-2BF042421154}" type="presParOf" srcId="{41087610-520E-4AE0-8980-4B5D0E94C273}" destId="{D901CEAB-3CD9-4E9F-BB56-D06E2D4A2A5A}" srcOrd="7" destOrd="0" presId="urn:microsoft.com/office/officeart/2005/8/layout/hList1"/>
    <dgm:cxn modelId="{4C000FF9-B671-EF4D-B3F5-9B505767F803}" type="presParOf" srcId="{41087610-520E-4AE0-8980-4B5D0E94C273}" destId="{9673506C-4721-42AE-B359-87C8591678B2}" srcOrd="8" destOrd="0" presId="urn:microsoft.com/office/officeart/2005/8/layout/hList1"/>
    <dgm:cxn modelId="{CEDC4CB6-B940-8246-ABAF-F711CE4BBF20}" type="presParOf" srcId="{9673506C-4721-42AE-B359-87C8591678B2}" destId="{09702058-3965-4CC0-804D-3AF5824E66D8}" srcOrd="0" destOrd="0" presId="urn:microsoft.com/office/officeart/2005/8/layout/hList1"/>
    <dgm:cxn modelId="{93CBA07F-1C10-1D43-8300-71744490E598}" type="presParOf" srcId="{9673506C-4721-42AE-B359-87C8591678B2}" destId="{A68F053E-3727-42E1-B9AB-04AE98A33034}" srcOrd="1" destOrd="0" presId="urn:microsoft.com/office/officeart/2005/8/layout/hList1"/>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26B9F1-DCCF-4E84-81B7-A2290FAE08DA}" type="doc">
      <dgm:prSet loTypeId="urn:microsoft.com/office/officeart/2008/layout/HorizontalMultiLevelHierarchy" loCatId="hierarchy" qsTypeId="urn:microsoft.com/office/officeart/2005/8/quickstyle/simple1" qsCatId="simple" csTypeId="urn:microsoft.com/office/officeart/2005/8/colors/accent2_2" csCatId="accent2" phldr="1"/>
      <dgm:spPr/>
      <dgm:t>
        <a:bodyPr/>
        <a:lstStyle/>
        <a:p>
          <a:pPr rtl="1"/>
          <a:endParaRPr lang="ar-SA"/>
        </a:p>
      </dgm:t>
    </dgm:pt>
    <dgm:pt modelId="{A3D9415A-0B3D-4BDE-8DBC-3F1710AEFC8A}">
      <dgm:prSet phldrT="[Text]" custT="1"/>
      <dgm:spPr/>
      <dgm:t>
        <a:bodyPr/>
        <a:lstStyle/>
        <a:p>
          <a:pPr rtl="1"/>
          <a:r>
            <a:rPr lang="en-US" sz="2400" dirty="0" smtClean="0"/>
            <a:t>Vasodilating </a:t>
          </a:r>
          <a:r>
            <a:rPr lang="en-US" sz="2400" dirty="0"/>
            <a:t>agents:</a:t>
          </a:r>
          <a:endParaRPr lang="ar-SA" sz="2400" dirty="0"/>
        </a:p>
      </dgm:t>
    </dgm:pt>
    <dgm:pt modelId="{04AE82B4-7DF2-4E1E-AADC-D4DB4E692BDD}" type="parTrans" cxnId="{4428BCE0-2021-481B-8BA8-D370F76FBE30}">
      <dgm:prSet/>
      <dgm:spPr/>
      <dgm:t>
        <a:bodyPr/>
        <a:lstStyle/>
        <a:p>
          <a:pPr rtl="1"/>
          <a:endParaRPr lang="ar-SA"/>
        </a:p>
      </dgm:t>
    </dgm:pt>
    <dgm:pt modelId="{8EE77127-C55D-4D14-9FAB-A363CAEE265C}" type="sibTrans" cxnId="{4428BCE0-2021-481B-8BA8-D370F76FBE30}">
      <dgm:prSet/>
      <dgm:spPr/>
      <dgm:t>
        <a:bodyPr/>
        <a:lstStyle/>
        <a:p>
          <a:pPr rtl="1"/>
          <a:endParaRPr lang="ar-SA"/>
        </a:p>
      </dgm:t>
    </dgm:pt>
    <dgm:pt modelId="{D743D411-099A-4958-A6B6-643B199E2D69}">
      <dgm:prSet phldrT="[Text]" custT="1"/>
      <dgm:spPr/>
      <dgm:t>
        <a:bodyPr/>
        <a:lstStyle/>
        <a:p>
          <a:pPr rtl="1"/>
          <a:r>
            <a:rPr lang="en-US" sz="2400" dirty="0"/>
            <a:t>Nitric oxide </a:t>
          </a:r>
          <a:endParaRPr lang="ar-SA" sz="2400" dirty="0"/>
        </a:p>
      </dgm:t>
    </dgm:pt>
    <dgm:pt modelId="{B8BE6F09-029D-48D0-B6DE-8D9609846C9B}" type="parTrans" cxnId="{47E59AAE-EBF2-420A-87E3-E7A41C512206}">
      <dgm:prSet/>
      <dgm:spPr/>
      <dgm:t>
        <a:bodyPr/>
        <a:lstStyle/>
        <a:p>
          <a:pPr rtl="1"/>
          <a:endParaRPr lang="ar-SA" dirty="0"/>
        </a:p>
      </dgm:t>
    </dgm:pt>
    <dgm:pt modelId="{0C1C25A0-E9DB-401D-AD6E-335A0F3788A5}" type="sibTrans" cxnId="{47E59AAE-EBF2-420A-87E3-E7A41C512206}">
      <dgm:prSet/>
      <dgm:spPr/>
      <dgm:t>
        <a:bodyPr/>
        <a:lstStyle/>
        <a:p>
          <a:pPr rtl="1"/>
          <a:endParaRPr lang="ar-SA"/>
        </a:p>
      </dgm:t>
    </dgm:pt>
    <dgm:pt modelId="{960B71F5-1097-4B71-A3AE-53AB38C295B5}">
      <dgm:prSet phldrT="[Text]" custT="1"/>
      <dgm:spPr/>
      <dgm:t>
        <a:bodyPr/>
        <a:lstStyle/>
        <a:p>
          <a:pPr rtl="1"/>
          <a:r>
            <a:rPr lang="en-US" sz="2400" dirty="0"/>
            <a:t>Histamine </a:t>
          </a:r>
          <a:endParaRPr lang="ar-SA" sz="2400" dirty="0"/>
        </a:p>
      </dgm:t>
    </dgm:pt>
    <dgm:pt modelId="{D247E2AD-0BE8-4978-8410-8A0CE48312CE}" type="parTrans" cxnId="{6599491C-4871-4178-844D-DB08B0A46845}">
      <dgm:prSet/>
      <dgm:spPr/>
      <dgm:t>
        <a:bodyPr/>
        <a:lstStyle/>
        <a:p>
          <a:pPr rtl="1"/>
          <a:endParaRPr lang="ar-SA" dirty="0"/>
        </a:p>
      </dgm:t>
    </dgm:pt>
    <dgm:pt modelId="{5A0B8185-BD2C-4A06-9B81-7DAF7926BB0C}" type="sibTrans" cxnId="{6599491C-4871-4178-844D-DB08B0A46845}">
      <dgm:prSet/>
      <dgm:spPr/>
      <dgm:t>
        <a:bodyPr/>
        <a:lstStyle/>
        <a:p>
          <a:pPr rtl="1"/>
          <a:endParaRPr lang="ar-SA"/>
        </a:p>
      </dgm:t>
    </dgm:pt>
    <dgm:pt modelId="{8405D1D0-5CF1-44EE-ADF3-05D7BD514A31}">
      <dgm:prSet phldrT="[Text]" custT="1"/>
      <dgm:spPr/>
      <dgm:t>
        <a:bodyPr/>
        <a:lstStyle/>
        <a:p>
          <a:pPr rtl="1"/>
          <a:r>
            <a:rPr lang="en-US" sz="2400" dirty="0"/>
            <a:t>Atrial natriuretic peptide  (ANP) </a:t>
          </a:r>
          <a:endParaRPr lang="ar-SA" sz="2400" dirty="0"/>
        </a:p>
      </dgm:t>
    </dgm:pt>
    <dgm:pt modelId="{5D3AA751-76FA-4D75-9738-379217A7CBC7}" type="parTrans" cxnId="{50F75E2B-1A9D-4965-8BF8-D89A4D1FD87F}">
      <dgm:prSet/>
      <dgm:spPr/>
      <dgm:t>
        <a:bodyPr/>
        <a:lstStyle/>
        <a:p>
          <a:pPr rtl="1"/>
          <a:endParaRPr lang="ar-SA" dirty="0"/>
        </a:p>
      </dgm:t>
    </dgm:pt>
    <dgm:pt modelId="{4A7AA1CE-8AD2-4B53-A84E-26C4296FCF44}" type="sibTrans" cxnId="{50F75E2B-1A9D-4965-8BF8-D89A4D1FD87F}">
      <dgm:prSet/>
      <dgm:spPr/>
      <dgm:t>
        <a:bodyPr/>
        <a:lstStyle/>
        <a:p>
          <a:pPr rtl="1"/>
          <a:endParaRPr lang="ar-SA"/>
        </a:p>
      </dgm:t>
    </dgm:pt>
    <dgm:pt modelId="{6B21883F-0115-4352-97FC-CC0C0516B296}">
      <dgm:prSet custT="1"/>
      <dgm:spPr/>
      <dgm:t>
        <a:bodyPr/>
        <a:lstStyle/>
        <a:p>
          <a:pPr rtl="1"/>
          <a:r>
            <a:rPr lang="en-US" sz="1800" dirty="0"/>
            <a:t>PROSTACYCLIN;PGL2</a:t>
          </a:r>
          <a:endParaRPr lang="ar-SA" sz="1800" dirty="0"/>
        </a:p>
      </dgm:t>
    </dgm:pt>
    <dgm:pt modelId="{895FF727-A7C8-420F-960A-2B9D9D997264}" type="parTrans" cxnId="{DC5292A7-981E-4BCA-B375-272C35E6451E}">
      <dgm:prSet/>
      <dgm:spPr/>
      <dgm:t>
        <a:bodyPr/>
        <a:lstStyle/>
        <a:p>
          <a:pPr rtl="1"/>
          <a:endParaRPr lang="ar-SA" dirty="0"/>
        </a:p>
      </dgm:t>
    </dgm:pt>
    <dgm:pt modelId="{5D47FC55-631E-4976-AF47-617903593163}" type="sibTrans" cxnId="{DC5292A7-981E-4BCA-B375-272C35E6451E}">
      <dgm:prSet/>
      <dgm:spPr/>
      <dgm:t>
        <a:bodyPr/>
        <a:lstStyle/>
        <a:p>
          <a:pPr rtl="1"/>
          <a:endParaRPr lang="ar-SA"/>
        </a:p>
      </dgm:t>
    </dgm:pt>
    <dgm:pt modelId="{7608B953-DCF9-4D88-8C3F-AD79416B11CE}" type="pres">
      <dgm:prSet presAssocID="{E526B9F1-DCCF-4E84-81B7-A2290FAE08DA}" presName="Name0" presStyleCnt="0">
        <dgm:presLayoutVars>
          <dgm:chPref val="1"/>
          <dgm:dir/>
          <dgm:animOne val="branch"/>
          <dgm:animLvl val="lvl"/>
          <dgm:resizeHandles val="exact"/>
        </dgm:presLayoutVars>
      </dgm:prSet>
      <dgm:spPr/>
      <dgm:t>
        <a:bodyPr/>
        <a:lstStyle/>
        <a:p>
          <a:endParaRPr lang="en-US"/>
        </a:p>
      </dgm:t>
    </dgm:pt>
    <dgm:pt modelId="{64D68573-E490-4CD8-AA2A-C3985B4E57B1}" type="pres">
      <dgm:prSet presAssocID="{A3D9415A-0B3D-4BDE-8DBC-3F1710AEFC8A}" presName="root1" presStyleCnt="0"/>
      <dgm:spPr/>
      <dgm:t>
        <a:bodyPr/>
        <a:lstStyle/>
        <a:p>
          <a:endParaRPr lang="en-US"/>
        </a:p>
      </dgm:t>
    </dgm:pt>
    <dgm:pt modelId="{474662CB-D360-44F4-880E-3192CFB61BB5}" type="pres">
      <dgm:prSet presAssocID="{A3D9415A-0B3D-4BDE-8DBC-3F1710AEFC8A}" presName="LevelOneTextNode" presStyleLbl="node0" presStyleIdx="0" presStyleCnt="1" custLinFactNeighborX="-8383" custLinFactNeighborY="-389">
        <dgm:presLayoutVars>
          <dgm:chPref val="3"/>
        </dgm:presLayoutVars>
      </dgm:prSet>
      <dgm:spPr/>
      <dgm:t>
        <a:bodyPr/>
        <a:lstStyle/>
        <a:p>
          <a:endParaRPr lang="en-US"/>
        </a:p>
      </dgm:t>
    </dgm:pt>
    <dgm:pt modelId="{21E1D8C6-D7FB-40F0-8AA7-10653EBE67CF}" type="pres">
      <dgm:prSet presAssocID="{A3D9415A-0B3D-4BDE-8DBC-3F1710AEFC8A}" presName="level2hierChild" presStyleCnt="0"/>
      <dgm:spPr/>
      <dgm:t>
        <a:bodyPr/>
        <a:lstStyle/>
        <a:p>
          <a:endParaRPr lang="en-US"/>
        </a:p>
      </dgm:t>
    </dgm:pt>
    <dgm:pt modelId="{58536B78-EC46-4F77-92CE-830DA7E6A265}" type="pres">
      <dgm:prSet presAssocID="{B8BE6F09-029D-48D0-B6DE-8D9609846C9B}" presName="conn2-1" presStyleLbl="parChTrans1D2" presStyleIdx="0" presStyleCnt="4"/>
      <dgm:spPr/>
      <dgm:t>
        <a:bodyPr/>
        <a:lstStyle/>
        <a:p>
          <a:endParaRPr lang="en-US"/>
        </a:p>
      </dgm:t>
    </dgm:pt>
    <dgm:pt modelId="{D04EFAF2-EEAA-49E1-988D-770CF5E7EDC8}" type="pres">
      <dgm:prSet presAssocID="{B8BE6F09-029D-48D0-B6DE-8D9609846C9B}" presName="connTx" presStyleLbl="parChTrans1D2" presStyleIdx="0" presStyleCnt="4"/>
      <dgm:spPr/>
      <dgm:t>
        <a:bodyPr/>
        <a:lstStyle/>
        <a:p>
          <a:endParaRPr lang="en-US"/>
        </a:p>
      </dgm:t>
    </dgm:pt>
    <dgm:pt modelId="{5BE3B831-EE96-4777-8305-499BEE6D0D3A}" type="pres">
      <dgm:prSet presAssocID="{D743D411-099A-4958-A6B6-643B199E2D69}" presName="root2" presStyleCnt="0"/>
      <dgm:spPr/>
      <dgm:t>
        <a:bodyPr/>
        <a:lstStyle/>
        <a:p>
          <a:endParaRPr lang="en-US"/>
        </a:p>
      </dgm:t>
    </dgm:pt>
    <dgm:pt modelId="{AABB31E0-7848-4879-862C-08E96A3D90B0}" type="pres">
      <dgm:prSet presAssocID="{D743D411-099A-4958-A6B6-643B199E2D69}" presName="LevelTwoTextNode" presStyleLbl="node2" presStyleIdx="0" presStyleCnt="4">
        <dgm:presLayoutVars>
          <dgm:chPref val="3"/>
        </dgm:presLayoutVars>
      </dgm:prSet>
      <dgm:spPr/>
      <dgm:t>
        <a:bodyPr/>
        <a:lstStyle/>
        <a:p>
          <a:endParaRPr lang="en-US"/>
        </a:p>
      </dgm:t>
    </dgm:pt>
    <dgm:pt modelId="{C83F916C-85C4-4038-833F-1730CE14EE36}" type="pres">
      <dgm:prSet presAssocID="{D743D411-099A-4958-A6B6-643B199E2D69}" presName="level3hierChild" presStyleCnt="0"/>
      <dgm:spPr/>
      <dgm:t>
        <a:bodyPr/>
        <a:lstStyle/>
        <a:p>
          <a:endParaRPr lang="en-US"/>
        </a:p>
      </dgm:t>
    </dgm:pt>
    <dgm:pt modelId="{CD69F617-4C0B-4377-B5A1-3B4434AE37D0}" type="pres">
      <dgm:prSet presAssocID="{D247E2AD-0BE8-4978-8410-8A0CE48312CE}" presName="conn2-1" presStyleLbl="parChTrans1D2" presStyleIdx="1" presStyleCnt="4"/>
      <dgm:spPr/>
      <dgm:t>
        <a:bodyPr/>
        <a:lstStyle/>
        <a:p>
          <a:endParaRPr lang="en-US"/>
        </a:p>
      </dgm:t>
    </dgm:pt>
    <dgm:pt modelId="{E91A1D7B-790D-482C-8B14-5F54AABA83BC}" type="pres">
      <dgm:prSet presAssocID="{D247E2AD-0BE8-4978-8410-8A0CE48312CE}" presName="connTx" presStyleLbl="parChTrans1D2" presStyleIdx="1" presStyleCnt="4"/>
      <dgm:spPr/>
      <dgm:t>
        <a:bodyPr/>
        <a:lstStyle/>
        <a:p>
          <a:endParaRPr lang="en-US"/>
        </a:p>
      </dgm:t>
    </dgm:pt>
    <dgm:pt modelId="{FFA87A0D-1134-48BA-A0C2-7324204F178D}" type="pres">
      <dgm:prSet presAssocID="{960B71F5-1097-4B71-A3AE-53AB38C295B5}" presName="root2" presStyleCnt="0"/>
      <dgm:spPr/>
      <dgm:t>
        <a:bodyPr/>
        <a:lstStyle/>
        <a:p>
          <a:endParaRPr lang="en-US"/>
        </a:p>
      </dgm:t>
    </dgm:pt>
    <dgm:pt modelId="{2280CD82-4D7A-40D4-805C-1F1CCEE3B209}" type="pres">
      <dgm:prSet presAssocID="{960B71F5-1097-4B71-A3AE-53AB38C295B5}" presName="LevelTwoTextNode" presStyleLbl="node2" presStyleIdx="1" presStyleCnt="4">
        <dgm:presLayoutVars>
          <dgm:chPref val="3"/>
        </dgm:presLayoutVars>
      </dgm:prSet>
      <dgm:spPr/>
      <dgm:t>
        <a:bodyPr/>
        <a:lstStyle/>
        <a:p>
          <a:endParaRPr lang="en-US"/>
        </a:p>
      </dgm:t>
    </dgm:pt>
    <dgm:pt modelId="{299C2128-C813-40F8-AAF8-D3450DBF78D9}" type="pres">
      <dgm:prSet presAssocID="{960B71F5-1097-4B71-A3AE-53AB38C295B5}" presName="level3hierChild" presStyleCnt="0"/>
      <dgm:spPr/>
      <dgm:t>
        <a:bodyPr/>
        <a:lstStyle/>
        <a:p>
          <a:endParaRPr lang="en-US"/>
        </a:p>
      </dgm:t>
    </dgm:pt>
    <dgm:pt modelId="{A568B8CA-E1D9-45DD-B3B5-6962E4E90864}" type="pres">
      <dgm:prSet presAssocID="{5D3AA751-76FA-4D75-9738-379217A7CBC7}" presName="conn2-1" presStyleLbl="parChTrans1D2" presStyleIdx="2" presStyleCnt="4"/>
      <dgm:spPr/>
      <dgm:t>
        <a:bodyPr/>
        <a:lstStyle/>
        <a:p>
          <a:endParaRPr lang="en-US"/>
        </a:p>
      </dgm:t>
    </dgm:pt>
    <dgm:pt modelId="{2256E51B-2B66-4D0C-A985-C4F4870F37D7}" type="pres">
      <dgm:prSet presAssocID="{5D3AA751-76FA-4D75-9738-379217A7CBC7}" presName="connTx" presStyleLbl="parChTrans1D2" presStyleIdx="2" presStyleCnt="4"/>
      <dgm:spPr/>
      <dgm:t>
        <a:bodyPr/>
        <a:lstStyle/>
        <a:p>
          <a:endParaRPr lang="en-US"/>
        </a:p>
      </dgm:t>
    </dgm:pt>
    <dgm:pt modelId="{C87826D7-B6F1-4919-8A10-FDFB3746B89F}" type="pres">
      <dgm:prSet presAssocID="{8405D1D0-5CF1-44EE-ADF3-05D7BD514A31}" presName="root2" presStyleCnt="0"/>
      <dgm:spPr/>
      <dgm:t>
        <a:bodyPr/>
        <a:lstStyle/>
        <a:p>
          <a:endParaRPr lang="en-US"/>
        </a:p>
      </dgm:t>
    </dgm:pt>
    <dgm:pt modelId="{1183784A-7473-4CA0-90FE-8421C5D2B56F}" type="pres">
      <dgm:prSet presAssocID="{8405D1D0-5CF1-44EE-ADF3-05D7BD514A31}" presName="LevelTwoTextNode" presStyleLbl="node2" presStyleIdx="2" presStyleCnt="4">
        <dgm:presLayoutVars>
          <dgm:chPref val="3"/>
        </dgm:presLayoutVars>
      </dgm:prSet>
      <dgm:spPr/>
      <dgm:t>
        <a:bodyPr/>
        <a:lstStyle/>
        <a:p>
          <a:endParaRPr lang="en-US"/>
        </a:p>
      </dgm:t>
    </dgm:pt>
    <dgm:pt modelId="{6D243507-2702-4B5E-901F-33109365ADBB}" type="pres">
      <dgm:prSet presAssocID="{8405D1D0-5CF1-44EE-ADF3-05D7BD514A31}" presName="level3hierChild" presStyleCnt="0"/>
      <dgm:spPr/>
      <dgm:t>
        <a:bodyPr/>
        <a:lstStyle/>
        <a:p>
          <a:endParaRPr lang="en-US"/>
        </a:p>
      </dgm:t>
    </dgm:pt>
    <dgm:pt modelId="{2A7204F6-D2EE-4F2A-9E0F-C332B6E7CFF1}" type="pres">
      <dgm:prSet presAssocID="{895FF727-A7C8-420F-960A-2B9D9D997264}" presName="conn2-1" presStyleLbl="parChTrans1D2" presStyleIdx="3" presStyleCnt="4"/>
      <dgm:spPr/>
      <dgm:t>
        <a:bodyPr/>
        <a:lstStyle/>
        <a:p>
          <a:endParaRPr lang="en-US"/>
        </a:p>
      </dgm:t>
    </dgm:pt>
    <dgm:pt modelId="{92721146-9DF0-4F16-AA66-E8F84366A211}" type="pres">
      <dgm:prSet presAssocID="{895FF727-A7C8-420F-960A-2B9D9D997264}" presName="connTx" presStyleLbl="parChTrans1D2" presStyleIdx="3" presStyleCnt="4"/>
      <dgm:spPr/>
      <dgm:t>
        <a:bodyPr/>
        <a:lstStyle/>
        <a:p>
          <a:endParaRPr lang="en-US"/>
        </a:p>
      </dgm:t>
    </dgm:pt>
    <dgm:pt modelId="{92107358-6DE2-4D3D-88AA-5BED42A52AEA}" type="pres">
      <dgm:prSet presAssocID="{6B21883F-0115-4352-97FC-CC0C0516B296}" presName="root2" presStyleCnt="0"/>
      <dgm:spPr/>
      <dgm:t>
        <a:bodyPr/>
        <a:lstStyle/>
        <a:p>
          <a:endParaRPr lang="en-US"/>
        </a:p>
      </dgm:t>
    </dgm:pt>
    <dgm:pt modelId="{92C4A3DA-125D-4A9C-8000-1C782867EF0F}" type="pres">
      <dgm:prSet presAssocID="{6B21883F-0115-4352-97FC-CC0C0516B296}" presName="LevelTwoTextNode" presStyleLbl="node2" presStyleIdx="3" presStyleCnt="4">
        <dgm:presLayoutVars>
          <dgm:chPref val="3"/>
        </dgm:presLayoutVars>
      </dgm:prSet>
      <dgm:spPr/>
      <dgm:t>
        <a:bodyPr/>
        <a:lstStyle/>
        <a:p>
          <a:endParaRPr lang="en-US"/>
        </a:p>
      </dgm:t>
    </dgm:pt>
    <dgm:pt modelId="{68AA8D73-C917-47C6-8CA5-31E6130AD681}" type="pres">
      <dgm:prSet presAssocID="{6B21883F-0115-4352-97FC-CC0C0516B296}" presName="level3hierChild" presStyleCnt="0"/>
      <dgm:spPr/>
      <dgm:t>
        <a:bodyPr/>
        <a:lstStyle/>
        <a:p>
          <a:endParaRPr lang="en-US"/>
        </a:p>
      </dgm:t>
    </dgm:pt>
  </dgm:ptLst>
  <dgm:cxnLst>
    <dgm:cxn modelId="{24D80322-DE22-0A43-A600-88BDED46F7D6}" type="presOf" srcId="{895FF727-A7C8-420F-960A-2B9D9D997264}" destId="{92721146-9DF0-4F16-AA66-E8F84366A211}" srcOrd="1" destOrd="0" presId="urn:microsoft.com/office/officeart/2008/layout/HorizontalMultiLevelHierarchy"/>
    <dgm:cxn modelId="{BC46B72F-7664-BE41-959F-AA7E5381E5D3}" type="presOf" srcId="{D247E2AD-0BE8-4978-8410-8A0CE48312CE}" destId="{CD69F617-4C0B-4377-B5A1-3B4434AE37D0}" srcOrd="0" destOrd="0" presId="urn:microsoft.com/office/officeart/2008/layout/HorizontalMultiLevelHierarchy"/>
    <dgm:cxn modelId="{8000F085-3603-404B-B246-D7CB921B9B52}" type="presOf" srcId="{E526B9F1-DCCF-4E84-81B7-A2290FAE08DA}" destId="{7608B953-DCF9-4D88-8C3F-AD79416B11CE}" srcOrd="0" destOrd="0" presId="urn:microsoft.com/office/officeart/2008/layout/HorizontalMultiLevelHierarchy"/>
    <dgm:cxn modelId="{8F0D74B2-AFA6-1846-B1FC-664CC1C80A8B}" type="presOf" srcId="{B8BE6F09-029D-48D0-B6DE-8D9609846C9B}" destId="{D04EFAF2-EEAA-49E1-988D-770CF5E7EDC8}" srcOrd="1" destOrd="0" presId="urn:microsoft.com/office/officeart/2008/layout/HorizontalMultiLevelHierarchy"/>
    <dgm:cxn modelId="{223D8F4D-828E-1440-9C28-ABE7B1E7B9EF}" type="presOf" srcId="{A3D9415A-0B3D-4BDE-8DBC-3F1710AEFC8A}" destId="{474662CB-D360-44F4-880E-3192CFB61BB5}" srcOrd="0" destOrd="0" presId="urn:microsoft.com/office/officeart/2008/layout/HorizontalMultiLevelHierarchy"/>
    <dgm:cxn modelId="{14EA53BA-6876-5942-A1B9-4AD61E419BFC}" type="presOf" srcId="{6B21883F-0115-4352-97FC-CC0C0516B296}" destId="{92C4A3DA-125D-4A9C-8000-1C782867EF0F}" srcOrd="0" destOrd="0" presId="urn:microsoft.com/office/officeart/2008/layout/HorizontalMultiLevelHierarchy"/>
    <dgm:cxn modelId="{4428BCE0-2021-481B-8BA8-D370F76FBE30}" srcId="{E526B9F1-DCCF-4E84-81B7-A2290FAE08DA}" destId="{A3D9415A-0B3D-4BDE-8DBC-3F1710AEFC8A}" srcOrd="0" destOrd="0" parTransId="{04AE82B4-7DF2-4E1E-AADC-D4DB4E692BDD}" sibTransId="{8EE77127-C55D-4D14-9FAB-A363CAEE265C}"/>
    <dgm:cxn modelId="{001479BF-BE7F-FD4E-91E8-63892EF66151}" type="presOf" srcId="{5D3AA751-76FA-4D75-9738-379217A7CBC7}" destId="{A568B8CA-E1D9-45DD-B3B5-6962E4E90864}" srcOrd="0" destOrd="0" presId="urn:microsoft.com/office/officeart/2008/layout/HorizontalMultiLevelHierarchy"/>
    <dgm:cxn modelId="{71D31253-062B-3242-A03D-BE8D408CB647}" type="presOf" srcId="{D743D411-099A-4958-A6B6-643B199E2D69}" destId="{AABB31E0-7848-4879-862C-08E96A3D90B0}" srcOrd="0" destOrd="0" presId="urn:microsoft.com/office/officeart/2008/layout/HorizontalMultiLevelHierarchy"/>
    <dgm:cxn modelId="{6599491C-4871-4178-844D-DB08B0A46845}" srcId="{A3D9415A-0B3D-4BDE-8DBC-3F1710AEFC8A}" destId="{960B71F5-1097-4B71-A3AE-53AB38C295B5}" srcOrd="1" destOrd="0" parTransId="{D247E2AD-0BE8-4978-8410-8A0CE48312CE}" sibTransId="{5A0B8185-BD2C-4A06-9B81-7DAF7926BB0C}"/>
    <dgm:cxn modelId="{50F75E2B-1A9D-4965-8BF8-D89A4D1FD87F}" srcId="{A3D9415A-0B3D-4BDE-8DBC-3F1710AEFC8A}" destId="{8405D1D0-5CF1-44EE-ADF3-05D7BD514A31}" srcOrd="2" destOrd="0" parTransId="{5D3AA751-76FA-4D75-9738-379217A7CBC7}" sibTransId="{4A7AA1CE-8AD2-4B53-A84E-26C4296FCF44}"/>
    <dgm:cxn modelId="{4AC9773A-5A71-464B-8045-734903E8E211}" type="presOf" srcId="{895FF727-A7C8-420F-960A-2B9D9D997264}" destId="{2A7204F6-D2EE-4F2A-9E0F-C332B6E7CFF1}" srcOrd="0" destOrd="0" presId="urn:microsoft.com/office/officeart/2008/layout/HorizontalMultiLevelHierarchy"/>
    <dgm:cxn modelId="{72958FF7-A0F7-BD47-B259-DC36EDBD0700}" type="presOf" srcId="{B8BE6F09-029D-48D0-B6DE-8D9609846C9B}" destId="{58536B78-EC46-4F77-92CE-830DA7E6A265}" srcOrd="0" destOrd="0" presId="urn:microsoft.com/office/officeart/2008/layout/HorizontalMultiLevelHierarchy"/>
    <dgm:cxn modelId="{DC5292A7-981E-4BCA-B375-272C35E6451E}" srcId="{A3D9415A-0B3D-4BDE-8DBC-3F1710AEFC8A}" destId="{6B21883F-0115-4352-97FC-CC0C0516B296}" srcOrd="3" destOrd="0" parTransId="{895FF727-A7C8-420F-960A-2B9D9D997264}" sibTransId="{5D47FC55-631E-4976-AF47-617903593163}"/>
    <dgm:cxn modelId="{B704DAC6-0B27-6343-9493-A191A81A6D4F}" type="presOf" srcId="{8405D1D0-5CF1-44EE-ADF3-05D7BD514A31}" destId="{1183784A-7473-4CA0-90FE-8421C5D2B56F}" srcOrd="0" destOrd="0" presId="urn:microsoft.com/office/officeart/2008/layout/HorizontalMultiLevelHierarchy"/>
    <dgm:cxn modelId="{B05C5E11-41F4-4B46-A489-3134127BC333}" type="presOf" srcId="{5D3AA751-76FA-4D75-9738-379217A7CBC7}" destId="{2256E51B-2B66-4D0C-A985-C4F4870F37D7}" srcOrd="1" destOrd="0" presId="urn:microsoft.com/office/officeart/2008/layout/HorizontalMultiLevelHierarchy"/>
    <dgm:cxn modelId="{CED6FBD5-C7B5-BE4F-910A-35928D7A040E}" type="presOf" srcId="{D247E2AD-0BE8-4978-8410-8A0CE48312CE}" destId="{E91A1D7B-790D-482C-8B14-5F54AABA83BC}" srcOrd="1" destOrd="0" presId="urn:microsoft.com/office/officeart/2008/layout/HorizontalMultiLevelHierarchy"/>
    <dgm:cxn modelId="{E2244B03-364A-4A4F-A1AE-367F58EF39FE}" type="presOf" srcId="{960B71F5-1097-4B71-A3AE-53AB38C295B5}" destId="{2280CD82-4D7A-40D4-805C-1F1CCEE3B209}" srcOrd="0" destOrd="0" presId="urn:microsoft.com/office/officeart/2008/layout/HorizontalMultiLevelHierarchy"/>
    <dgm:cxn modelId="{47E59AAE-EBF2-420A-87E3-E7A41C512206}" srcId="{A3D9415A-0B3D-4BDE-8DBC-3F1710AEFC8A}" destId="{D743D411-099A-4958-A6B6-643B199E2D69}" srcOrd="0" destOrd="0" parTransId="{B8BE6F09-029D-48D0-B6DE-8D9609846C9B}" sibTransId="{0C1C25A0-E9DB-401D-AD6E-335A0F3788A5}"/>
    <dgm:cxn modelId="{CC7DF54B-99B7-EC41-A063-CC5C3FDEA9B7}" type="presParOf" srcId="{7608B953-DCF9-4D88-8C3F-AD79416B11CE}" destId="{64D68573-E490-4CD8-AA2A-C3985B4E57B1}" srcOrd="0" destOrd="0" presId="urn:microsoft.com/office/officeart/2008/layout/HorizontalMultiLevelHierarchy"/>
    <dgm:cxn modelId="{85736B3B-4EF7-184A-A0FB-B9BC641CD5D1}" type="presParOf" srcId="{64D68573-E490-4CD8-AA2A-C3985B4E57B1}" destId="{474662CB-D360-44F4-880E-3192CFB61BB5}" srcOrd="0" destOrd="0" presId="urn:microsoft.com/office/officeart/2008/layout/HorizontalMultiLevelHierarchy"/>
    <dgm:cxn modelId="{C12DEE0A-3378-1A4E-8244-42C75C8BB9A8}" type="presParOf" srcId="{64D68573-E490-4CD8-AA2A-C3985B4E57B1}" destId="{21E1D8C6-D7FB-40F0-8AA7-10653EBE67CF}" srcOrd="1" destOrd="0" presId="urn:microsoft.com/office/officeart/2008/layout/HorizontalMultiLevelHierarchy"/>
    <dgm:cxn modelId="{6D87CE9A-33A7-CE47-B692-C68D162062C1}" type="presParOf" srcId="{21E1D8C6-D7FB-40F0-8AA7-10653EBE67CF}" destId="{58536B78-EC46-4F77-92CE-830DA7E6A265}" srcOrd="0" destOrd="0" presId="urn:microsoft.com/office/officeart/2008/layout/HorizontalMultiLevelHierarchy"/>
    <dgm:cxn modelId="{AA086582-BFC3-6A42-A369-695A10959508}" type="presParOf" srcId="{58536B78-EC46-4F77-92CE-830DA7E6A265}" destId="{D04EFAF2-EEAA-49E1-988D-770CF5E7EDC8}" srcOrd="0" destOrd="0" presId="urn:microsoft.com/office/officeart/2008/layout/HorizontalMultiLevelHierarchy"/>
    <dgm:cxn modelId="{5A92BDE3-78F9-7842-90ED-26A3C53CF714}" type="presParOf" srcId="{21E1D8C6-D7FB-40F0-8AA7-10653EBE67CF}" destId="{5BE3B831-EE96-4777-8305-499BEE6D0D3A}" srcOrd="1" destOrd="0" presId="urn:microsoft.com/office/officeart/2008/layout/HorizontalMultiLevelHierarchy"/>
    <dgm:cxn modelId="{FDBB668A-2AEE-1948-B8B7-FE3A04080DC1}" type="presParOf" srcId="{5BE3B831-EE96-4777-8305-499BEE6D0D3A}" destId="{AABB31E0-7848-4879-862C-08E96A3D90B0}" srcOrd="0" destOrd="0" presId="urn:microsoft.com/office/officeart/2008/layout/HorizontalMultiLevelHierarchy"/>
    <dgm:cxn modelId="{E69E4148-8C93-C54F-95BD-99A7ABCBBD38}" type="presParOf" srcId="{5BE3B831-EE96-4777-8305-499BEE6D0D3A}" destId="{C83F916C-85C4-4038-833F-1730CE14EE36}" srcOrd="1" destOrd="0" presId="urn:microsoft.com/office/officeart/2008/layout/HorizontalMultiLevelHierarchy"/>
    <dgm:cxn modelId="{60FE5DBD-31D1-CA41-BF94-CB7467412A7C}" type="presParOf" srcId="{21E1D8C6-D7FB-40F0-8AA7-10653EBE67CF}" destId="{CD69F617-4C0B-4377-B5A1-3B4434AE37D0}" srcOrd="2" destOrd="0" presId="urn:microsoft.com/office/officeart/2008/layout/HorizontalMultiLevelHierarchy"/>
    <dgm:cxn modelId="{3FB309AA-3E10-DD48-9172-5E5C001B5961}" type="presParOf" srcId="{CD69F617-4C0B-4377-B5A1-3B4434AE37D0}" destId="{E91A1D7B-790D-482C-8B14-5F54AABA83BC}" srcOrd="0" destOrd="0" presId="urn:microsoft.com/office/officeart/2008/layout/HorizontalMultiLevelHierarchy"/>
    <dgm:cxn modelId="{43442B55-565E-634A-AEC0-CF302CD6B1B3}" type="presParOf" srcId="{21E1D8C6-D7FB-40F0-8AA7-10653EBE67CF}" destId="{FFA87A0D-1134-48BA-A0C2-7324204F178D}" srcOrd="3" destOrd="0" presId="urn:microsoft.com/office/officeart/2008/layout/HorizontalMultiLevelHierarchy"/>
    <dgm:cxn modelId="{E636390E-EBAF-6B43-B805-1EA5627C1304}" type="presParOf" srcId="{FFA87A0D-1134-48BA-A0C2-7324204F178D}" destId="{2280CD82-4D7A-40D4-805C-1F1CCEE3B209}" srcOrd="0" destOrd="0" presId="urn:microsoft.com/office/officeart/2008/layout/HorizontalMultiLevelHierarchy"/>
    <dgm:cxn modelId="{565B8EB4-2468-9246-B102-D5DB7CAF4757}" type="presParOf" srcId="{FFA87A0D-1134-48BA-A0C2-7324204F178D}" destId="{299C2128-C813-40F8-AAF8-D3450DBF78D9}" srcOrd="1" destOrd="0" presId="urn:microsoft.com/office/officeart/2008/layout/HorizontalMultiLevelHierarchy"/>
    <dgm:cxn modelId="{E3CCCB7A-AE21-5646-A959-BD227BE84B9B}" type="presParOf" srcId="{21E1D8C6-D7FB-40F0-8AA7-10653EBE67CF}" destId="{A568B8CA-E1D9-45DD-B3B5-6962E4E90864}" srcOrd="4" destOrd="0" presId="urn:microsoft.com/office/officeart/2008/layout/HorizontalMultiLevelHierarchy"/>
    <dgm:cxn modelId="{3C698CB5-16A5-B045-BCE7-5202E3510B53}" type="presParOf" srcId="{A568B8CA-E1D9-45DD-B3B5-6962E4E90864}" destId="{2256E51B-2B66-4D0C-A985-C4F4870F37D7}" srcOrd="0" destOrd="0" presId="urn:microsoft.com/office/officeart/2008/layout/HorizontalMultiLevelHierarchy"/>
    <dgm:cxn modelId="{D44A71FF-5CA8-1F42-8808-2CBB7FA55BA9}" type="presParOf" srcId="{21E1D8C6-D7FB-40F0-8AA7-10653EBE67CF}" destId="{C87826D7-B6F1-4919-8A10-FDFB3746B89F}" srcOrd="5" destOrd="0" presId="urn:microsoft.com/office/officeart/2008/layout/HorizontalMultiLevelHierarchy"/>
    <dgm:cxn modelId="{B65033F7-D991-1647-8DE6-9B19CA20227F}" type="presParOf" srcId="{C87826D7-B6F1-4919-8A10-FDFB3746B89F}" destId="{1183784A-7473-4CA0-90FE-8421C5D2B56F}" srcOrd="0" destOrd="0" presId="urn:microsoft.com/office/officeart/2008/layout/HorizontalMultiLevelHierarchy"/>
    <dgm:cxn modelId="{382E0626-13D5-2B43-AEE0-45926780E05A}" type="presParOf" srcId="{C87826D7-B6F1-4919-8A10-FDFB3746B89F}" destId="{6D243507-2702-4B5E-901F-33109365ADBB}" srcOrd="1" destOrd="0" presId="urn:microsoft.com/office/officeart/2008/layout/HorizontalMultiLevelHierarchy"/>
    <dgm:cxn modelId="{A975AE38-EEC7-6547-B952-DF90259548F7}" type="presParOf" srcId="{21E1D8C6-D7FB-40F0-8AA7-10653EBE67CF}" destId="{2A7204F6-D2EE-4F2A-9E0F-C332B6E7CFF1}" srcOrd="6" destOrd="0" presId="urn:microsoft.com/office/officeart/2008/layout/HorizontalMultiLevelHierarchy"/>
    <dgm:cxn modelId="{1565E938-F1AB-BF4A-8B06-81CA006D4617}" type="presParOf" srcId="{2A7204F6-D2EE-4F2A-9E0F-C332B6E7CFF1}" destId="{92721146-9DF0-4F16-AA66-E8F84366A211}" srcOrd="0" destOrd="0" presId="urn:microsoft.com/office/officeart/2008/layout/HorizontalMultiLevelHierarchy"/>
    <dgm:cxn modelId="{5EEF180E-F2A0-7F4E-85D3-BE4BB5D1284F}" type="presParOf" srcId="{21E1D8C6-D7FB-40F0-8AA7-10653EBE67CF}" destId="{92107358-6DE2-4D3D-88AA-5BED42A52AEA}" srcOrd="7" destOrd="0" presId="urn:microsoft.com/office/officeart/2008/layout/HorizontalMultiLevelHierarchy"/>
    <dgm:cxn modelId="{E96D64DF-385E-DC4A-9F31-ECD922BBB3DF}" type="presParOf" srcId="{92107358-6DE2-4D3D-88AA-5BED42A52AEA}" destId="{92C4A3DA-125D-4A9C-8000-1C782867EF0F}" srcOrd="0" destOrd="0" presId="urn:microsoft.com/office/officeart/2008/layout/HorizontalMultiLevelHierarchy"/>
    <dgm:cxn modelId="{4653F222-A428-0349-8B43-3A17F4F29167}" type="presParOf" srcId="{92107358-6DE2-4D3D-88AA-5BED42A52AEA}" destId="{68AA8D73-C917-47C6-8CA5-31E6130AD681}"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797D48-FEA1-4C9A-9902-C6C793F91287}" type="doc">
      <dgm:prSet loTypeId="urn:microsoft.com/office/officeart/2008/layout/HorizontalMultiLevelHierarchy" loCatId="hierarchy" qsTypeId="urn:microsoft.com/office/officeart/2005/8/quickstyle/simple1" qsCatId="simple" csTypeId="urn:microsoft.com/office/officeart/2005/8/colors/accent2_2" csCatId="accent2" phldr="1"/>
      <dgm:spPr/>
      <dgm:t>
        <a:bodyPr/>
        <a:lstStyle/>
        <a:p>
          <a:pPr rtl="1"/>
          <a:endParaRPr lang="ar-SA"/>
        </a:p>
      </dgm:t>
    </dgm:pt>
    <dgm:pt modelId="{B7C2957C-F77E-4E32-9E3B-2A77C22801F3}">
      <dgm:prSet phldrT="[Text]" custT="1"/>
      <dgm:spPr/>
      <dgm:t>
        <a:bodyPr/>
        <a:lstStyle/>
        <a:p>
          <a:pPr rtl="1"/>
          <a:r>
            <a:rPr lang="en-US" sz="2400" dirty="0" err="1" smtClean="0"/>
            <a:t>Vasoconstricting</a:t>
          </a:r>
          <a:r>
            <a:rPr lang="en-US" sz="2400" dirty="0" smtClean="0"/>
            <a:t> </a:t>
          </a:r>
          <a:r>
            <a:rPr lang="en-US" sz="2400" dirty="0"/>
            <a:t>agent </a:t>
          </a:r>
          <a:endParaRPr lang="ar-SA" sz="2400" dirty="0"/>
        </a:p>
      </dgm:t>
    </dgm:pt>
    <dgm:pt modelId="{9FDEA4F4-541B-44FF-9B3D-F88B788AA6F6}" type="parTrans" cxnId="{CCA186CB-C467-4C97-BB08-DAB2FF8C0F20}">
      <dgm:prSet/>
      <dgm:spPr/>
      <dgm:t>
        <a:bodyPr/>
        <a:lstStyle/>
        <a:p>
          <a:pPr rtl="1"/>
          <a:endParaRPr lang="ar-SA"/>
        </a:p>
      </dgm:t>
    </dgm:pt>
    <dgm:pt modelId="{F3B2F877-28C5-49B6-A840-FA6608A62F15}" type="sibTrans" cxnId="{CCA186CB-C467-4C97-BB08-DAB2FF8C0F20}">
      <dgm:prSet/>
      <dgm:spPr/>
      <dgm:t>
        <a:bodyPr/>
        <a:lstStyle/>
        <a:p>
          <a:pPr rtl="1"/>
          <a:endParaRPr lang="ar-SA"/>
        </a:p>
      </dgm:t>
    </dgm:pt>
    <dgm:pt modelId="{25B48782-C4B4-4F70-8E3D-2ABA8643C354}">
      <dgm:prSet phldrT="[Text]"/>
      <dgm:spPr/>
      <dgm:t>
        <a:bodyPr/>
        <a:lstStyle/>
        <a:p>
          <a:pPr rtl="1"/>
          <a:r>
            <a:rPr lang="en-US" dirty="0"/>
            <a:t>Norepinephrine </a:t>
          </a:r>
          <a:endParaRPr lang="ar-SA" dirty="0"/>
        </a:p>
      </dgm:t>
    </dgm:pt>
    <dgm:pt modelId="{8A1D5006-6F02-41B3-892D-D9CD6298E26C}" type="parTrans" cxnId="{DD6C54EC-6852-42C0-8134-F598E2DBA19A}">
      <dgm:prSet/>
      <dgm:spPr/>
      <dgm:t>
        <a:bodyPr/>
        <a:lstStyle/>
        <a:p>
          <a:pPr rtl="1"/>
          <a:endParaRPr lang="ar-SA" dirty="0"/>
        </a:p>
      </dgm:t>
    </dgm:pt>
    <dgm:pt modelId="{EE3442F6-D80D-42F5-AEA6-8FEC5854A439}" type="sibTrans" cxnId="{DD6C54EC-6852-42C0-8134-F598E2DBA19A}">
      <dgm:prSet/>
      <dgm:spPr/>
      <dgm:t>
        <a:bodyPr/>
        <a:lstStyle/>
        <a:p>
          <a:pPr rtl="1"/>
          <a:endParaRPr lang="ar-SA"/>
        </a:p>
      </dgm:t>
    </dgm:pt>
    <dgm:pt modelId="{5AB234A1-3A05-4152-A709-A4313CF37993}">
      <dgm:prSet phldrT="[Text]"/>
      <dgm:spPr/>
      <dgm:t>
        <a:bodyPr/>
        <a:lstStyle/>
        <a:p>
          <a:pPr rtl="1"/>
          <a:r>
            <a:rPr lang="en-US" dirty="0"/>
            <a:t>Angiotensin 11</a:t>
          </a:r>
          <a:endParaRPr lang="ar-SA" dirty="0"/>
        </a:p>
      </dgm:t>
    </dgm:pt>
    <dgm:pt modelId="{D8D89417-FF2A-4FDD-B551-255943A81535}" type="parTrans" cxnId="{B488578E-DEEE-402A-9370-E65E369592EA}">
      <dgm:prSet/>
      <dgm:spPr/>
      <dgm:t>
        <a:bodyPr/>
        <a:lstStyle/>
        <a:p>
          <a:pPr rtl="1"/>
          <a:endParaRPr lang="ar-SA" dirty="0"/>
        </a:p>
      </dgm:t>
    </dgm:pt>
    <dgm:pt modelId="{00DF9A5D-D79F-45FE-B330-9A15746352FE}" type="sibTrans" cxnId="{B488578E-DEEE-402A-9370-E65E369592EA}">
      <dgm:prSet/>
      <dgm:spPr/>
      <dgm:t>
        <a:bodyPr/>
        <a:lstStyle/>
        <a:p>
          <a:pPr rtl="1"/>
          <a:endParaRPr lang="ar-SA"/>
        </a:p>
      </dgm:t>
    </dgm:pt>
    <dgm:pt modelId="{BB4755A1-27F5-4A58-8C63-A4825ACCAA84}">
      <dgm:prSet/>
      <dgm:spPr/>
      <dgm:t>
        <a:bodyPr/>
        <a:lstStyle/>
        <a:p>
          <a:pPr rtl="1"/>
          <a:r>
            <a:rPr lang="en-US" smtClean="0"/>
            <a:t>Endothelin-</a:t>
          </a:r>
          <a:r>
            <a:rPr lang="en-US" b="1" i="0" smtClean="0">
              <a:latin typeface="Calibri" pitchFamily="34" charset="0"/>
              <a:cs typeface="Calibri" pitchFamily="34" charset="0"/>
            </a:rPr>
            <a:t>1</a:t>
          </a:r>
          <a:endParaRPr lang="ar-SA" dirty="0"/>
        </a:p>
      </dgm:t>
    </dgm:pt>
    <dgm:pt modelId="{9BCB8FB6-DF66-4A48-9A43-7D53CC99A3EB}" type="parTrans" cxnId="{0908BC86-F533-401C-AF1A-29B272DB3F05}">
      <dgm:prSet/>
      <dgm:spPr/>
      <dgm:t>
        <a:bodyPr/>
        <a:lstStyle/>
        <a:p>
          <a:pPr rtl="1"/>
          <a:endParaRPr lang="ar-SA" dirty="0"/>
        </a:p>
      </dgm:t>
    </dgm:pt>
    <dgm:pt modelId="{38C006A0-E721-49F0-B5FD-E5687CC5EEFD}" type="sibTrans" cxnId="{0908BC86-F533-401C-AF1A-29B272DB3F05}">
      <dgm:prSet/>
      <dgm:spPr/>
      <dgm:t>
        <a:bodyPr/>
        <a:lstStyle/>
        <a:p>
          <a:endParaRPr lang="en-US"/>
        </a:p>
      </dgm:t>
    </dgm:pt>
    <dgm:pt modelId="{AD7236BE-4FE4-4C50-94DE-BFE54064D1C8}">
      <dgm:prSet/>
      <dgm:spPr/>
      <dgm:t>
        <a:bodyPr/>
        <a:lstStyle/>
        <a:p>
          <a:pPr rtl="1"/>
          <a:r>
            <a:rPr lang="en-US" dirty="0"/>
            <a:t>Vasopressin </a:t>
          </a:r>
          <a:endParaRPr lang="ar-SA" dirty="0"/>
        </a:p>
      </dgm:t>
    </dgm:pt>
    <dgm:pt modelId="{86505CB6-ECA9-4B48-9A27-B80167AF2AFE}" type="parTrans" cxnId="{1243CF13-9162-4895-A3BD-9CF12BA3EFF7}">
      <dgm:prSet/>
      <dgm:spPr/>
      <dgm:t>
        <a:bodyPr/>
        <a:lstStyle/>
        <a:p>
          <a:pPr rtl="1"/>
          <a:endParaRPr lang="ar-SA" dirty="0"/>
        </a:p>
      </dgm:t>
    </dgm:pt>
    <dgm:pt modelId="{E07A8200-7E30-436A-8C75-3E5A85C5F8BD}" type="sibTrans" cxnId="{1243CF13-9162-4895-A3BD-9CF12BA3EFF7}">
      <dgm:prSet/>
      <dgm:spPr/>
      <dgm:t>
        <a:bodyPr/>
        <a:lstStyle/>
        <a:p>
          <a:endParaRPr lang="en-US"/>
        </a:p>
      </dgm:t>
    </dgm:pt>
    <dgm:pt modelId="{1D529032-B698-4FCF-A46D-ECAB1507D470}">
      <dgm:prSet custT="1"/>
      <dgm:spPr/>
      <dgm:t>
        <a:bodyPr/>
        <a:lstStyle/>
        <a:p>
          <a:pPr rtl="1"/>
          <a:r>
            <a:rPr lang="en-US" sz="2900" dirty="0"/>
            <a:t>Thromboxane A</a:t>
          </a:r>
          <a:r>
            <a:rPr lang="en-US" sz="1400" dirty="0"/>
            <a:t>2</a:t>
          </a:r>
          <a:endParaRPr lang="ar-SA" sz="1400" dirty="0"/>
        </a:p>
      </dgm:t>
    </dgm:pt>
    <dgm:pt modelId="{0967D8F7-10F3-4B5E-B962-732634FBA469}" type="parTrans" cxnId="{0ED40741-BB0F-4B98-BF4A-13EAB58C831A}">
      <dgm:prSet/>
      <dgm:spPr/>
      <dgm:t>
        <a:bodyPr/>
        <a:lstStyle/>
        <a:p>
          <a:pPr rtl="1"/>
          <a:endParaRPr lang="ar-SA" dirty="0"/>
        </a:p>
      </dgm:t>
    </dgm:pt>
    <dgm:pt modelId="{3D19235E-97BA-40E2-9B78-F6312C464863}" type="sibTrans" cxnId="{0ED40741-BB0F-4B98-BF4A-13EAB58C831A}">
      <dgm:prSet/>
      <dgm:spPr/>
      <dgm:t>
        <a:bodyPr/>
        <a:lstStyle/>
        <a:p>
          <a:endParaRPr lang="en-US"/>
        </a:p>
      </dgm:t>
    </dgm:pt>
    <dgm:pt modelId="{044A6608-EAC2-432A-B380-C9EAE9EA5383}" type="pres">
      <dgm:prSet presAssocID="{2F797D48-FEA1-4C9A-9902-C6C793F91287}" presName="Name0" presStyleCnt="0">
        <dgm:presLayoutVars>
          <dgm:chPref val="1"/>
          <dgm:dir/>
          <dgm:animOne val="branch"/>
          <dgm:animLvl val="lvl"/>
          <dgm:resizeHandles val="exact"/>
        </dgm:presLayoutVars>
      </dgm:prSet>
      <dgm:spPr/>
      <dgm:t>
        <a:bodyPr/>
        <a:lstStyle/>
        <a:p>
          <a:endParaRPr lang="en-US"/>
        </a:p>
      </dgm:t>
    </dgm:pt>
    <dgm:pt modelId="{045301DA-B2D7-4225-9918-BC88790D268B}" type="pres">
      <dgm:prSet presAssocID="{B7C2957C-F77E-4E32-9E3B-2A77C22801F3}" presName="root1" presStyleCnt="0"/>
      <dgm:spPr/>
      <dgm:t>
        <a:bodyPr/>
        <a:lstStyle/>
        <a:p>
          <a:endParaRPr lang="en-US"/>
        </a:p>
      </dgm:t>
    </dgm:pt>
    <dgm:pt modelId="{D89C9DC0-56B4-45D2-A75F-D5E3811BEB15}" type="pres">
      <dgm:prSet presAssocID="{B7C2957C-F77E-4E32-9E3B-2A77C22801F3}" presName="LevelOneTextNode" presStyleLbl="node0" presStyleIdx="0" presStyleCnt="1">
        <dgm:presLayoutVars>
          <dgm:chPref val="3"/>
        </dgm:presLayoutVars>
      </dgm:prSet>
      <dgm:spPr/>
      <dgm:t>
        <a:bodyPr/>
        <a:lstStyle/>
        <a:p>
          <a:endParaRPr lang="en-US"/>
        </a:p>
      </dgm:t>
    </dgm:pt>
    <dgm:pt modelId="{C986CEC2-A5C2-4F95-AC5A-0E289C9A990D}" type="pres">
      <dgm:prSet presAssocID="{B7C2957C-F77E-4E32-9E3B-2A77C22801F3}" presName="level2hierChild" presStyleCnt="0"/>
      <dgm:spPr/>
      <dgm:t>
        <a:bodyPr/>
        <a:lstStyle/>
        <a:p>
          <a:endParaRPr lang="en-US"/>
        </a:p>
      </dgm:t>
    </dgm:pt>
    <dgm:pt modelId="{B1F2613E-22DD-4542-8705-D3E69EFAED32}" type="pres">
      <dgm:prSet presAssocID="{8A1D5006-6F02-41B3-892D-D9CD6298E26C}" presName="conn2-1" presStyleLbl="parChTrans1D2" presStyleIdx="0" presStyleCnt="5"/>
      <dgm:spPr/>
      <dgm:t>
        <a:bodyPr/>
        <a:lstStyle/>
        <a:p>
          <a:endParaRPr lang="en-US"/>
        </a:p>
      </dgm:t>
    </dgm:pt>
    <dgm:pt modelId="{BEC50FE2-26CC-4CF0-A66D-BF06A57F5DEC}" type="pres">
      <dgm:prSet presAssocID="{8A1D5006-6F02-41B3-892D-D9CD6298E26C}" presName="connTx" presStyleLbl="parChTrans1D2" presStyleIdx="0" presStyleCnt="5"/>
      <dgm:spPr/>
      <dgm:t>
        <a:bodyPr/>
        <a:lstStyle/>
        <a:p>
          <a:endParaRPr lang="en-US"/>
        </a:p>
      </dgm:t>
    </dgm:pt>
    <dgm:pt modelId="{3BC315EB-6FC0-471B-BED9-8C9D52A2494D}" type="pres">
      <dgm:prSet presAssocID="{25B48782-C4B4-4F70-8E3D-2ABA8643C354}" presName="root2" presStyleCnt="0"/>
      <dgm:spPr/>
      <dgm:t>
        <a:bodyPr/>
        <a:lstStyle/>
        <a:p>
          <a:endParaRPr lang="en-US"/>
        </a:p>
      </dgm:t>
    </dgm:pt>
    <dgm:pt modelId="{CBE672D1-4571-4EBE-8AC6-D264980810FF}" type="pres">
      <dgm:prSet presAssocID="{25B48782-C4B4-4F70-8E3D-2ABA8643C354}" presName="LevelTwoTextNode" presStyleLbl="node2" presStyleIdx="0" presStyleCnt="5">
        <dgm:presLayoutVars>
          <dgm:chPref val="3"/>
        </dgm:presLayoutVars>
      </dgm:prSet>
      <dgm:spPr/>
      <dgm:t>
        <a:bodyPr/>
        <a:lstStyle/>
        <a:p>
          <a:endParaRPr lang="en-US"/>
        </a:p>
      </dgm:t>
    </dgm:pt>
    <dgm:pt modelId="{411E853D-A7CD-441F-8140-4767D1A18BC0}" type="pres">
      <dgm:prSet presAssocID="{25B48782-C4B4-4F70-8E3D-2ABA8643C354}" presName="level3hierChild" presStyleCnt="0"/>
      <dgm:spPr/>
      <dgm:t>
        <a:bodyPr/>
        <a:lstStyle/>
        <a:p>
          <a:endParaRPr lang="en-US"/>
        </a:p>
      </dgm:t>
    </dgm:pt>
    <dgm:pt modelId="{5ECD5309-BC98-49AC-978E-08D35647EF7F}" type="pres">
      <dgm:prSet presAssocID="{86505CB6-ECA9-4B48-9A27-B80167AF2AFE}" presName="conn2-1" presStyleLbl="parChTrans1D2" presStyleIdx="1" presStyleCnt="5"/>
      <dgm:spPr/>
      <dgm:t>
        <a:bodyPr/>
        <a:lstStyle/>
        <a:p>
          <a:endParaRPr lang="en-US"/>
        </a:p>
      </dgm:t>
    </dgm:pt>
    <dgm:pt modelId="{522708DE-9F71-4681-A7A6-312396B54D1E}" type="pres">
      <dgm:prSet presAssocID="{86505CB6-ECA9-4B48-9A27-B80167AF2AFE}" presName="connTx" presStyleLbl="parChTrans1D2" presStyleIdx="1" presStyleCnt="5"/>
      <dgm:spPr/>
      <dgm:t>
        <a:bodyPr/>
        <a:lstStyle/>
        <a:p>
          <a:endParaRPr lang="en-US"/>
        </a:p>
      </dgm:t>
    </dgm:pt>
    <dgm:pt modelId="{AB2BECFC-B7F9-45A0-A1F6-8C8B061C6DE4}" type="pres">
      <dgm:prSet presAssocID="{AD7236BE-4FE4-4C50-94DE-BFE54064D1C8}" presName="root2" presStyleCnt="0"/>
      <dgm:spPr/>
      <dgm:t>
        <a:bodyPr/>
        <a:lstStyle/>
        <a:p>
          <a:endParaRPr lang="en-US"/>
        </a:p>
      </dgm:t>
    </dgm:pt>
    <dgm:pt modelId="{AEE037E6-F6BC-46F3-A27F-578E69B79509}" type="pres">
      <dgm:prSet presAssocID="{AD7236BE-4FE4-4C50-94DE-BFE54064D1C8}" presName="LevelTwoTextNode" presStyleLbl="node2" presStyleIdx="1" presStyleCnt="5">
        <dgm:presLayoutVars>
          <dgm:chPref val="3"/>
        </dgm:presLayoutVars>
      </dgm:prSet>
      <dgm:spPr/>
      <dgm:t>
        <a:bodyPr/>
        <a:lstStyle/>
        <a:p>
          <a:endParaRPr lang="en-US"/>
        </a:p>
      </dgm:t>
    </dgm:pt>
    <dgm:pt modelId="{3CA19600-BA61-4D69-B5D4-60D0B7021B85}" type="pres">
      <dgm:prSet presAssocID="{AD7236BE-4FE4-4C50-94DE-BFE54064D1C8}" presName="level3hierChild" presStyleCnt="0"/>
      <dgm:spPr/>
      <dgm:t>
        <a:bodyPr/>
        <a:lstStyle/>
        <a:p>
          <a:endParaRPr lang="en-US"/>
        </a:p>
      </dgm:t>
    </dgm:pt>
    <dgm:pt modelId="{D47B1221-AA2F-410E-AF50-85C04A8C65AC}" type="pres">
      <dgm:prSet presAssocID="{9BCB8FB6-DF66-4A48-9A43-7D53CC99A3EB}" presName="conn2-1" presStyleLbl="parChTrans1D2" presStyleIdx="2" presStyleCnt="5"/>
      <dgm:spPr/>
      <dgm:t>
        <a:bodyPr/>
        <a:lstStyle/>
        <a:p>
          <a:endParaRPr lang="en-US"/>
        </a:p>
      </dgm:t>
    </dgm:pt>
    <dgm:pt modelId="{6A1365AD-1B55-4466-884D-3FDAC355A1E9}" type="pres">
      <dgm:prSet presAssocID="{9BCB8FB6-DF66-4A48-9A43-7D53CC99A3EB}" presName="connTx" presStyleLbl="parChTrans1D2" presStyleIdx="2" presStyleCnt="5"/>
      <dgm:spPr/>
      <dgm:t>
        <a:bodyPr/>
        <a:lstStyle/>
        <a:p>
          <a:endParaRPr lang="en-US"/>
        </a:p>
      </dgm:t>
    </dgm:pt>
    <dgm:pt modelId="{91DCA677-1306-42BB-9FC1-B7A7C33CA353}" type="pres">
      <dgm:prSet presAssocID="{BB4755A1-27F5-4A58-8C63-A4825ACCAA84}" presName="root2" presStyleCnt="0"/>
      <dgm:spPr/>
      <dgm:t>
        <a:bodyPr/>
        <a:lstStyle/>
        <a:p>
          <a:endParaRPr lang="en-US"/>
        </a:p>
      </dgm:t>
    </dgm:pt>
    <dgm:pt modelId="{7D0EDB6A-D012-4EC3-AC04-712B0D62E989}" type="pres">
      <dgm:prSet presAssocID="{BB4755A1-27F5-4A58-8C63-A4825ACCAA84}" presName="LevelTwoTextNode" presStyleLbl="node2" presStyleIdx="2" presStyleCnt="5">
        <dgm:presLayoutVars>
          <dgm:chPref val="3"/>
        </dgm:presLayoutVars>
      </dgm:prSet>
      <dgm:spPr/>
      <dgm:t>
        <a:bodyPr/>
        <a:lstStyle/>
        <a:p>
          <a:endParaRPr lang="en-US"/>
        </a:p>
      </dgm:t>
    </dgm:pt>
    <dgm:pt modelId="{44FA1FE7-B154-4A35-BA47-85E9825F1A10}" type="pres">
      <dgm:prSet presAssocID="{BB4755A1-27F5-4A58-8C63-A4825ACCAA84}" presName="level3hierChild" presStyleCnt="0"/>
      <dgm:spPr/>
      <dgm:t>
        <a:bodyPr/>
        <a:lstStyle/>
        <a:p>
          <a:endParaRPr lang="en-US"/>
        </a:p>
      </dgm:t>
    </dgm:pt>
    <dgm:pt modelId="{9CA219F7-7025-46D8-8B93-E8F14CFF0FDF}" type="pres">
      <dgm:prSet presAssocID="{0967D8F7-10F3-4B5E-B962-732634FBA469}" presName="conn2-1" presStyleLbl="parChTrans1D2" presStyleIdx="3" presStyleCnt="5"/>
      <dgm:spPr/>
      <dgm:t>
        <a:bodyPr/>
        <a:lstStyle/>
        <a:p>
          <a:endParaRPr lang="en-US"/>
        </a:p>
      </dgm:t>
    </dgm:pt>
    <dgm:pt modelId="{6B0D2159-98D7-492C-8E14-BBCE0EB5622B}" type="pres">
      <dgm:prSet presAssocID="{0967D8F7-10F3-4B5E-B962-732634FBA469}" presName="connTx" presStyleLbl="parChTrans1D2" presStyleIdx="3" presStyleCnt="5"/>
      <dgm:spPr/>
      <dgm:t>
        <a:bodyPr/>
        <a:lstStyle/>
        <a:p>
          <a:endParaRPr lang="en-US"/>
        </a:p>
      </dgm:t>
    </dgm:pt>
    <dgm:pt modelId="{50CF1F83-FE2D-4E70-85B1-BA00ABE12A7E}" type="pres">
      <dgm:prSet presAssocID="{1D529032-B698-4FCF-A46D-ECAB1507D470}" presName="root2" presStyleCnt="0"/>
      <dgm:spPr/>
      <dgm:t>
        <a:bodyPr/>
        <a:lstStyle/>
        <a:p>
          <a:endParaRPr lang="en-US"/>
        </a:p>
      </dgm:t>
    </dgm:pt>
    <dgm:pt modelId="{0054ED1E-F636-461A-9D7E-5E9AB5D02FCA}" type="pres">
      <dgm:prSet presAssocID="{1D529032-B698-4FCF-A46D-ECAB1507D470}" presName="LevelTwoTextNode" presStyleLbl="node2" presStyleIdx="3" presStyleCnt="5">
        <dgm:presLayoutVars>
          <dgm:chPref val="3"/>
        </dgm:presLayoutVars>
      </dgm:prSet>
      <dgm:spPr/>
      <dgm:t>
        <a:bodyPr/>
        <a:lstStyle/>
        <a:p>
          <a:endParaRPr lang="en-US"/>
        </a:p>
      </dgm:t>
    </dgm:pt>
    <dgm:pt modelId="{6AC053E9-2AD6-4AAD-919C-65CDCD4056B9}" type="pres">
      <dgm:prSet presAssocID="{1D529032-B698-4FCF-A46D-ECAB1507D470}" presName="level3hierChild" presStyleCnt="0"/>
      <dgm:spPr/>
      <dgm:t>
        <a:bodyPr/>
        <a:lstStyle/>
        <a:p>
          <a:endParaRPr lang="en-US"/>
        </a:p>
      </dgm:t>
    </dgm:pt>
    <dgm:pt modelId="{9B05158B-3642-4A1B-95C3-7752D38DD4C6}" type="pres">
      <dgm:prSet presAssocID="{D8D89417-FF2A-4FDD-B551-255943A81535}" presName="conn2-1" presStyleLbl="parChTrans1D2" presStyleIdx="4" presStyleCnt="5"/>
      <dgm:spPr/>
      <dgm:t>
        <a:bodyPr/>
        <a:lstStyle/>
        <a:p>
          <a:endParaRPr lang="en-US"/>
        </a:p>
      </dgm:t>
    </dgm:pt>
    <dgm:pt modelId="{51D6D26C-F386-4466-853A-FB6B6F8D0C2F}" type="pres">
      <dgm:prSet presAssocID="{D8D89417-FF2A-4FDD-B551-255943A81535}" presName="connTx" presStyleLbl="parChTrans1D2" presStyleIdx="4" presStyleCnt="5"/>
      <dgm:spPr/>
      <dgm:t>
        <a:bodyPr/>
        <a:lstStyle/>
        <a:p>
          <a:endParaRPr lang="en-US"/>
        </a:p>
      </dgm:t>
    </dgm:pt>
    <dgm:pt modelId="{79B84484-1A90-4633-9ED1-21B561FB7DD4}" type="pres">
      <dgm:prSet presAssocID="{5AB234A1-3A05-4152-A709-A4313CF37993}" presName="root2" presStyleCnt="0"/>
      <dgm:spPr/>
      <dgm:t>
        <a:bodyPr/>
        <a:lstStyle/>
        <a:p>
          <a:endParaRPr lang="en-US"/>
        </a:p>
      </dgm:t>
    </dgm:pt>
    <dgm:pt modelId="{D47C60C7-5A54-4271-8942-D5828D256D40}" type="pres">
      <dgm:prSet presAssocID="{5AB234A1-3A05-4152-A709-A4313CF37993}" presName="LevelTwoTextNode" presStyleLbl="node2" presStyleIdx="4" presStyleCnt="5">
        <dgm:presLayoutVars>
          <dgm:chPref val="3"/>
        </dgm:presLayoutVars>
      </dgm:prSet>
      <dgm:spPr/>
      <dgm:t>
        <a:bodyPr/>
        <a:lstStyle/>
        <a:p>
          <a:endParaRPr lang="en-US"/>
        </a:p>
      </dgm:t>
    </dgm:pt>
    <dgm:pt modelId="{1E35996B-2891-49AD-B239-ADB30739FF2C}" type="pres">
      <dgm:prSet presAssocID="{5AB234A1-3A05-4152-A709-A4313CF37993}" presName="level3hierChild" presStyleCnt="0"/>
      <dgm:spPr/>
      <dgm:t>
        <a:bodyPr/>
        <a:lstStyle/>
        <a:p>
          <a:endParaRPr lang="en-US"/>
        </a:p>
      </dgm:t>
    </dgm:pt>
  </dgm:ptLst>
  <dgm:cxnLst>
    <dgm:cxn modelId="{93E5B271-7F3E-FC48-AA57-6EE4C8331EFE}" type="presOf" srcId="{BB4755A1-27F5-4A58-8C63-A4825ACCAA84}" destId="{7D0EDB6A-D012-4EC3-AC04-712B0D62E989}" srcOrd="0" destOrd="0" presId="urn:microsoft.com/office/officeart/2008/layout/HorizontalMultiLevelHierarchy"/>
    <dgm:cxn modelId="{1243CF13-9162-4895-A3BD-9CF12BA3EFF7}" srcId="{B7C2957C-F77E-4E32-9E3B-2A77C22801F3}" destId="{AD7236BE-4FE4-4C50-94DE-BFE54064D1C8}" srcOrd="1" destOrd="0" parTransId="{86505CB6-ECA9-4B48-9A27-B80167AF2AFE}" sibTransId="{E07A8200-7E30-436A-8C75-3E5A85C5F8BD}"/>
    <dgm:cxn modelId="{11B0C99C-DFA1-5D41-9A5D-0F3221E91E84}" type="presOf" srcId="{1D529032-B698-4FCF-A46D-ECAB1507D470}" destId="{0054ED1E-F636-461A-9D7E-5E9AB5D02FCA}" srcOrd="0" destOrd="0" presId="urn:microsoft.com/office/officeart/2008/layout/HorizontalMultiLevelHierarchy"/>
    <dgm:cxn modelId="{DD6C54EC-6852-42C0-8134-F598E2DBA19A}" srcId="{B7C2957C-F77E-4E32-9E3B-2A77C22801F3}" destId="{25B48782-C4B4-4F70-8E3D-2ABA8643C354}" srcOrd="0" destOrd="0" parTransId="{8A1D5006-6F02-41B3-892D-D9CD6298E26C}" sibTransId="{EE3442F6-D80D-42F5-AEA6-8FEC5854A439}"/>
    <dgm:cxn modelId="{6358139C-BA49-434B-AC94-FE043A60697A}" type="presOf" srcId="{D8D89417-FF2A-4FDD-B551-255943A81535}" destId="{9B05158B-3642-4A1B-95C3-7752D38DD4C6}" srcOrd="0" destOrd="0" presId="urn:microsoft.com/office/officeart/2008/layout/HorizontalMultiLevelHierarchy"/>
    <dgm:cxn modelId="{89D002F2-B2E5-DB46-AB39-9A4782ECB678}" type="presOf" srcId="{86505CB6-ECA9-4B48-9A27-B80167AF2AFE}" destId="{522708DE-9F71-4681-A7A6-312396B54D1E}" srcOrd="1" destOrd="0" presId="urn:microsoft.com/office/officeart/2008/layout/HorizontalMultiLevelHierarchy"/>
    <dgm:cxn modelId="{90162211-B9CE-D44F-9429-1457CB6784EF}" type="presOf" srcId="{AD7236BE-4FE4-4C50-94DE-BFE54064D1C8}" destId="{AEE037E6-F6BC-46F3-A27F-578E69B79509}" srcOrd="0" destOrd="0" presId="urn:microsoft.com/office/officeart/2008/layout/HorizontalMultiLevelHierarchy"/>
    <dgm:cxn modelId="{0908BC86-F533-401C-AF1A-29B272DB3F05}" srcId="{B7C2957C-F77E-4E32-9E3B-2A77C22801F3}" destId="{BB4755A1-27F5-4A58-8C63-A4825ACCAA84}" srcOrd="2" destOrd="0" parTransId="{9BCB8FB6-DF66-4A48-9A43-7D53CC99A3EB}" sibTransId="{38C006A0-E721-49F0-B5FD-E5687CC5EEFD}"/>
    <dgm:cxn modelId="{CCA186CB-C467-4C97-BB08-DAB2FF8C0F20}" srcId="{2F797D48-FEA1-4C9A-9902-C6C793F91287}" destId="{B7C2957C-F77E-4E32-9E3B-2A77C22801F3}" srcOrd="0" destOrd="0" parTransId="{9FDEA4F4-541B-44FF-9B3D-F88B788AA6F6}" sibTransId="{F3B2F877-28C5-49B6-A840-FA6608A62F15}"/>
    <dgm:cxn modelId="{B488578E-DEEE-402A-9370-E65E369592EA}" srcId="{B7C2957C-F77E-4E32-9E3B-2A77C22801F3}" destId="{5AB234A1-3A05-4152-A709-A4313CF37993}" srcOrd="4" destOrd="0" parTransId="{D8D89417-FF2A-4FDD-B551-255943A81535}" sibTransId="{00DF9A5D-D79F-45FE-B330-9A15746352FE}"/>
    <dgm:cxn modelId="{9D764DBD-8C68-7545-B468-6406F4B1DFC7}" type="presOf" srcId="{2F797D48-FEA1-4C9A-9902-C6C793F91287}" destId="{044A6608-EAC2-432A-B380-C9EAE9EA5383}" srcOrd="0" destOrd="0" presId="urn:microsoft.com/office/officeart/2008/layout/HorizontalMultiLevelHierarchy"/>
    <dgm:cxn modelId="{0ED40741-BB0F-4B98-BF4A-13EAB58C831A}" srcId="{B7C2957C-F77E-4E32-9E3B-2A77C22801F3}" destId="{1D529032-B698-4FCF-A46D-ECAB1507D470}" srcOrd="3" destOrd="0" parTransId="{0967D8F7-10F3-4B5E-B962-732634FBA469}" sibTransId="{3D19235E-97BA-40E2-9B78-F6312C464863}"/>
    <dgm:cxn modelId="{0C242B9E-CE69-634A-9D8A-5A9A3C96A3CC}" type="presOf" srcId="{9BCB8FB6-DF66-4A48-9A43-7D53CC99A3EB}" destId="{D47B1221-AA2F-410E-AF50-85C04A8C65AC}" srcOrd="0" destOrd="0" presId="urn:microsoft.com/office/officeart/2008/layout/HorizontalMultiLevelHierarchy"/>
    <dgm:cxn modelId="{8FC87C9F-8F75-6F42-BD93-2B5F60746A76}" type="presOf" srcId="{D8D89417-FF2A-4FDD-B551-255943A81535}" destId="{51D6D26C-F386-4466-853A-FB6B6F8D0C2F}" srcOrd="1" destOrd="0" presId="urn:microsoft.com/office/officeart/2008/layout/HorizontalMultiLevelHierarchy"/>
    <dgm:cxn modelId="{B56E6A41-4EEC-C340-BF32-6363BC2DF287}" type="presOf" srcId="{8A1D5006-6F02-41B3-892D-D9CD6298E26C}" destId="{B1F2613E-22DD-4542-8705-D3E69EFAED32}" srcOrd="0" destOrd="0" presId="urn:microsoft.com/office/officeart/2008/layout/HorizontalMultiLevelHierarchy"/>
    <dgm:cxn modelId="{434CD14E-F0E4-4A41-ACEE-610BBEB9495A}" type="presOf" srcId="{9BCB8FB6-DF66-4A48-9A43-7D53CC99A3EB}" destId="{6A1365AD-1B55-4466-884D-3FDAC355A1E9}" srcOrd="1" destOrd="0" presId="urn:microsoft.com/office/officeart/2008/layout/HorizontalMultiLevelHierarchy"/>
    <dgm:cxn modelId="{EBF99C2F-21BB-0649-8645-79F7E8D9BCAE}" type="presOf" srcId="{0967D8F7-10F3-4B5E-B962-732634FBA469}" destId="{9CA219F7-7025-46D8-8B93-E8F14CFF0FDF}" srcOrd="0" destOrd="0" presId="urn:microsoft.com/office/officeart/2008/layout/HorizontalMultiLevelHierarchy"/>
    <dgm:cxn modelId="{8F76B368-FC20-434D-A84A-B6A75D25AAD1}" type="presOf" srcId="{25B48782-C4B4-4F70-8E3D-2ABA8643C354}" destId="{CBE672D1-4571-4EBE-8AC6-D264980810FF}" srcOrd="0" destOrd="0" presId="urn:microsoft.com/office/officeart/2008/layout/HorizontalMultiLevelHierarchy"/>
    <dgm:cxn modelId="{8DCA9B99-672D-024F-BDFE-D6AEEB5BC573}" type="presOf" srcId="{8A1D5006-6F02-41B3-892D-D9CD6298E26C}" destId="{BEC50FE2-26CC-4CF0-A66D-BF06A57F5DEC}" srcOrd="1" destOrd="0" presId="urn:microsoft.com/office/officeart/2008/layout/HorizontalMultiLevelHierarchy"/>
    <dgm:cxn modelId="{E20C524A-BAAC-A248-A2AB-057954AA24A9}" type="presOf" srcId="{0967D8F7-10F3-4B5E-B962-732634FBA469}" destId="{6B0D2159-98D7-492C-8E14-BBCE0EB5622B}" srcOrd="1" destOrd="0" presId="urn:microsoft.com/office/officeart/2008/layout/HorizontalMultiLevelHierarchy"/>
    <dgm:cxn modelId="{C2AA8FFD-1A6D-064B-A443-657CE2212C82}" type="presOf" srcId="{86505CB6-ECA9-4B48-9A27-B80167AF2AFE}" destId="{5ECD5309-BC98-49AC-978E-08D35647EF7F}" srcOrd="0" destOrd="0" presId="urn:microsoft.com/office/officeart/2008/layout/HorizontalMultiLevelHierarchy"/>
    <dgm:cxn modelId="{31A621CF-8A7E-8442-976E-28D010F12EBD}" type="presOf" srcId="{5AB234A1-3A05-4152-A709-A4313CF37993}" destId="{D47C60C7-5A54-4271-8942-D5828D256D40}" srcOrd="0" destOrd="0" presId="urn:microsoft.com/office/officeart/2008/layout/HorizontalMultiLevelHierarchy"/>
    <dgm:cxn modelId="{CEB26EB6-3979-444D-8F4D-A525763B8673}" type="presOf" srcId="{B7C2957C-F77E-4E32-9E3B-2A77C22801F3}" destId="{D89C9DC0-56B4-45D2-A75F-D5E3811BEB15}" srcOrd="0" destOrd="0" presId="urn:microsoft.com/office/officeart/2008/layout/HorizontalMultiLevelHierarchy"/>
    <dgm:cxn modelId="{3D4C5E44-CF05-A94B-BA1B-29BE870D214E}" type="presParOf" srcId="{044A6608-EAC2-432A-B380-C9EAE9EA5383}" destId="{045301DA-B2D7-4225-9918-BC88790D268B}" srcOrd="0" destOrd="0" presId="urn:microsoft.com/office/officeart/2008/layout/HorizontalMultiLevelHierarchy"/>
    <dgm:cxn modelId="{4A69F644-12D9-434B-B0A9-0C80DE0A6529}" type="presParOf" srcId="{045301DA-B2D7-4225-9918-BC88790D268B}" destId="{D89C9DC0-56B4-45D2-A75F-D5E3811BEB15}" srcOrd="0" destOrd="0" presId="urn:microsoft.com/office/officeart/2008/layout/HorizontalMultiLevelHierarchy"/>
    <dgm:cxn modelId="{E6A1970F-7B41-1F40-93CB-50E5DCD490BB}" type="presParOf" srcId="{045301DA-B2D7-4225-9918-BC88790D268B}" destId="{C986CEC2-A5C2-4F95-AC5A-0E289C9A990D}" srcOrd="1" destOrd="0" presId="urn:microsoft.com/office/officeart/2008/layout/HorizontalMultiLevelHierarchy"/>
    <dgm:cxn modelId="{3830D3EA-F934-B94C-9910-3654FF6F7E79}" type="presParOf" srcId="{C986CEC2-A5C2-4F95-AC5A-0E289C9A990D}" destId="{B1F2613E-22DD-4542-8705-D3E69EFAED32}" srcOrd="0" destOrd="0" presId="urn:microsoft.com/office/officeart/2008/layout/HorizontalMultiLevelHierarchy"/>
    <dgm:cxn modelId="{C85CCC4D-BD4E-4B48-83E7-3864698515B0}" type="presParOf" srcId="{B1F2613E-22DD-4542-8705-D3E69EFAED32}" destId="{BEC50FE2-26CC-4CF0-A66D-BF06A57F5DEC}" srcOrd="0" destOrd="0" presId="urn:microsoft.com/office/officeart/2008/layout/HorizontalMultiLevelHierarchy"/>
    <dgm:cxn modelId="{FCDA22B4-611F-FB45-9113-4ABE6FEF439E}" type="presParOf" srcId="{C986CEC2-A5C2-4F95-AC5A-0E289C9A990D}" destId="{3BC315EB-6FC0-471B-BED9-8C9D52A2494D}" srcOrd="1" destOrd="0" presId="urn:microsoft.com/office/officeart/2008/layout/HorizontalMultiLevelHierarchy"/>
    <dgm:cxn modelId="{199D0D77-0955-BF4E-A80E-268F816D68C6}" type="presParOf" srcId="{3BC315EB-6FC0-471B-BED9-8C9D52A2494D}" destId="{CBE672D1-4571-4EBE-8AC6-D264980810FF}" srcOrd="0" destOrd="0" presId="urn:microsoft.com/office/officeart/2008/layout/HorizontalMultiLevelHierarchy"/>
    <dgm:cxn modelId="{73E6D409-E567-0C4B-9CBD-217C9CF01265}" type="presParOf" srcId="{3BC315EB-6FC0-471B-BED9-8C9D52A2494D}" destId="{411E853D-A7CD-441F-8140-4767D1A18BC0}" srcOrd="1" destOrd="0" presId="urn:microsoft.com/office/officeart/2008/layout/HorizontalMultiLevelHierarchy"/>
    <dgm:cxn modelId="{B4738F1D-6895-1C4F-AC21-2C5B1302A2DB}" type="presParOf" srcId="{C986CEC2-A5C2-4F95-AC5A-0E289C9A990D}" destId="{5ECD5309-BC98-49AC-978E-08D35647EF7F}" srcOrd="2" destOrd="0" presId="urn:microsoft.com/office/officeart/2008/layout/HorizontalMultiLevelHierarchy"/>
    <dgm:cxn modelId="{400C28F9-FBDB-464D-B24A-E5FF6EC00AA4}" type="presParOf" srcId="{5ECD5309-BC98-49AC-978E-08D35647EF7F}" destId="{522708DE-9F71-4681-A7A6-312396B54D1E}" srcOrd="0" destOrd="0" presId="urn:microsoft.com/office/officeart/2008/layout/HorizontalMultiLevelHierarchy"/>
    <dgm:cxn modelId="{1E6653CD-0060-9744-8866-9559A6E5EC50}" type="presParOf" srcId="{C986CEC2-A5C2-4F95-AC5A-0E289C9A990D}" destId="{AB2BECFC-B7F9-45A0-A1F6-8C8B061C6DE4}" srcOrd="3" destOrd="0" presId="urn:microsoft.com/office/officeart/2008/layout/HorizontalMultiLevelHierarchy"/>
    <dgm:cxn modelId="{2E604D33-19A6-DC4C-82FA-A82F33753C02}" type="presParOf" srcId="{AB2BECFC-B7F9-45A0-A1F6-8C8B061C6DE4}" destId="{AEE037E6-F6BC-46F3-A27F-578E69B79509}" srcOrd="0" destOrd="0" presId="urn:microsoft.com/office/officeart/2008/layout/HorizontalMultiLevelHierarchy"/>
    <dgm:cxn modelId="{02844C1A-51DB-FC43-9EE0-BA57FD2BF860}" type="presParOf" srcId="{AB2BECFC-B7F9-45A0-A1F6-8C8B061C6DE4}" destId="{3CA19600-BA61-4D69-B5D4-60D0B7021B85}" srcOrd="1" destOrd="0" presId="urn:microsoft.com/office/officeart/2008/layout/HorizontalMultiLevelHierarchy"/>
    <dgm:cxn modelId="{21234DE7-274D-4A4A-B32D-08C37A959745}" type="presParOf" srcId="{C986CEC2-A5C2-4F95-AC5A-0E289C9A990D}" destId="{D47B1221-AA2F-410E-AF50-85C04A8C65AC}" srcOrd="4" destOrd="0" presId="urn:microsoft.com/office/officeart/2008/layout/HorizontalMultiLevelHierarchy"/>
    <dgm:cxn modelId="{D609DCC7-6455-E440-AE85-ABE1D4A7C7CD}" type="presParOf" srcId="{D47B1221-AA2F-410E-AF50-85C04A8C65AC}" destId="{6A1365AD-1B55-4466-884D-3FDAC355A1E9}" srcOrd="0" destOrd="0" presId="urn:microsoft.com/office/officeart/2008/layout/HorizontalMultiLevelHierarchy"/>
    <dgm:cxn modelId="{D9440C7D-0D29-2848-9E5A-186D785ADD41}" type="presParOf" srcId="{C986CEC2-A5C2-4F95-AC5A-0E289C9A990D}" destId="{91DCA677-1306-42BB-9FC1-B7A7C33CA353}" srcOrd="5" destOrd="0" presId="urn:microsoft.com/office/officeart/2008/layout/HorizontalMultiLevelHierarchy"/>
    <dgm:cxn modelId="{B073C091-AB2D-0948-8FA0-69B6E6941FA0}" type="presParOf" srcId="{91DCA677-1306-42BB-9FC1-B7A7C33CA353}" destId="{7D0EDB6A-D012-4EC3-AC04-712B0D62E989}" srcOrd="0" destOrd="0" presId="urn:microsoft.com/office/officeart/2008/layout/HorizontalMultiLevelHierarchy"/>
    <dgm:cxn modelId="{AD0BBDD0-5299-F840-989D-4C1842829E6E}" type="presParOf" srcId="{91DCA677-1306-42BB-9FC1-B7A7C33CA353}" destId="{44FA1FE7-B154-4A35-BA47-85E9825F1A10}" srcOrd="1" destOrd="0" presId="urn:microsoft.com/office/officeart/2008/layout/HorizontalMultiLevelHierarchy"/>
    <dgm:cxn modelId="{05FF57F7-022A-404D-AABB-399FC24A1076}" type="presParOf" srcId="{C986CEC2-A5C2-4F95-AC5A-0E289C9A990D}" destId="{9CA219F7-7025-46D8-8B93-E8F14CFF0FDF}" srcOrd="6" destOrd="0" presId="urn:microsoft.com/office/officeart/2008/layout/HorizontalMultiLevelHierarchy"/>
    <dgm:cxn modelId="{76BFE562-11AC-654D-B3F5-2CF9822EAC2A}" type="presParOf" srcId="{9CA219F7-7025-46D8-8B93-E8F14CFF0FDF}" destId="{6B0D2159-98D7-492C-8E14-BBCE0EB5622B}" srcOrd="0" destOrd="0" presId="urn:microsoft.com/office/officeart/2008/layout/HorizontalMultiLevelHierarchy"/>
    <dgm:cxn modelId="{02AC7273-5BD9-0A40-BEC4-0EB070283152}" type="presParOf" srcId="{C986CEC2-A5C2-4F95-AC5A-0E289C9A990D}" destId="{50CF1F83-FE2D-4E70-85B1-BA00ABE12A7E}" srcOrd="7" destOrd="0" presId="urn:microsoft.com/office/officeart/2008/layout/HorizontalMultiLevelHierarchy"/>
    <dgm:cxn modelId="{ABBC055D-0702-634D-AE57-74C9FD873CCA}" type="presParOf" srcId="{50CF1F83-FE2D-4E70-85B1-BA00ABE12A7E}" destId="{0054ED1E-F636-461A-9D7E-5E9AB5D02FCA}" srcOrd="0" destOrd="0" presId="urn:microsoft.com/office/officeart/2008/layout/HorizontalMultiLevelHierarchy"/>
    <dgm:cxn modelId="{599EB965-CD5E-B443-86DA-FE7FED0D0091}" type="presParOf" srcId="{50CF1F83-FE2D-4E70-85B1-BA00ABE12A7E}" destId="{6AC053E9-2AD6-4AAD-919C-65CDCD4056B9}" srcOrd="1" destOrd="0" presId="urn:microsoft.com/office/officeart/2008/layout/HorizontalMultiLevelHierarchy"/>
    <dgm:cxn modelId="{5DAF395E-22BE-EC41-98D6-DA46A917BC3C}" type="presParOf" srcId="{C986CEC2-A5C2-4F95-AC5A-0E289C9A990D}" destId="{9B05158B-3642-4A1B-95C3-7752D38DD4C6}" srcOrd="8" destOrd="0" presId="urn:microsoft.com/office/officeart/2008/layout/HorizontalMultiLevelHierarchy"/>
    <dgm:cxn modelId="{5D5150AC-3038-8045-91F1-8F89EE0828B6}" type="presParOf" srcId="{9B05158B-3642-4A1B-95C3-7752D38DD4C6}" destId="{51D6D26C-F386-4466-853A-FB6B6F8D0C2F}" srcOrd="0" destOrd="0" presId="urn:microsoft.com/office/officeart/2008/layout/HorizontalMultiLevelHierarchy"/>
    <dgm:cxn modelId="{35FB9D90-17C2-974E-8682-111DEEC72E76}" type="presParOf" srcId="{C986CEC2-A5C2-4F95-AC5A-0E289C9A990D}" destId="{79B84484-1A90-4633-9ED1-21B561FB7DD4}" srcOrd="9" destOrd="0" presId="urn:microsoft.com/office/officeart/2008/layout/HorizontalMultiLevelHierarchy"/>
    <dgm:cxn modelId="{86FDAFE8-4CA7-3E40-9A44-234B0D382C4D}" type="presParOf" srcId="{79B84484-1A90-4633-9ED1-21B561FB7DD4}" destId="{D47C60C7-5A54-4271-8942-D5828D256D40}" srcOrd="0" destOrd="0" presId="urn:microsoft.com/office/officeart/2008/layout/HorizontalMultiLevelHierarchy"/>
    <dgm:cxn modelId="{1C968515-D32C-0A49-8EEC-1D13F72F70F6}" type="presParOf" srcId="{79B84484-1A90-4633-9ED1-21B561FB7DD4}" destId="{1E35996B-2891-49AD-B239-ADB30739FF2C}" srcOrd="1" destOrd="0" presId="urn:microsoft.com/office/officeart/2008/layout/HorizontalMultiLevelHierarchy"/>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FDC109B-714E-4627-B197-718F3D26B359}" type="doc">
      <dgm:prSet loTypeId="urn:microsoft.com/office/officeart/2005/8/layout/hList1" loCatId="list" qsTypeId="urn:microsoft.com/office/officeart/2005/8/quickstyle/simple4" qsCatId="simple" csTypeId="urn:microsoft.com/office/officeart/2005/8/colors/accent2_2" csCatId="accent2" phldr="1"/>
      <dgm:spPr/>
      <dgm:t>
        <a:bodyPr/>
        <a:lstStyle/>
        <a:p>
          <a:endParaRPr lang="en-US"/>
        </a:p>
      </dgm:t>
    </dgm:pt>
    <dgm:pt modelId="{36ED5B8B-2CDE-45DB-BAC0-6A90BEF97A9F}">
      <dgm:prSet phldrT="[Text]"/>
      <dgm:spPr/>
      <dgm:t>
        <a:bodyPr/>
        <a:lstStyle/>
        <a:p>
          <a:r>
            <a:rPr lang="en-US" b="1" dirty="0" smtClean="0">
              <a:solidFill>
                <a:srgbClr val="0070C0"/>
              </a:solidFill>
            </a:rPr>
            <a:t>Hypo</a:t>
          </a:r>
          <a:r>
            <a:rPr lang="en-US" dirty="0" smtClean="0">
              <a:solidFill>
                <a:srgbClr val="0070C0"/>
              </a:solidFill>
            </a:rPr>
            <a:t>tension</a:t>
          </a:r>
          <a:endParaRPr lang="en-US" dirty="0">
            <a:solidFill>
              <a:srgbClr val="0070C0"/>
            </a:solidFill>
          </a:endParaRPr>
        </a:p>
      </dgm:t>
    </dgm:pt>
    <dgm:pt modelId="{5EE077EE-BD7E-4C9D-B1D8-1857E3CA39E2}" type="parTrans" cxnId="{2B1BCD32-3C4A-441B-82FB-0161249CC3DC}">
      <dgm:prSet/>
      <dgm:spPr/>
      <dgm:t>
        <a:bodyPr/>
        <a:lstStyle/>
        <a:p>
          <a:endParaRPr lang="en-US"/>
        </a:p>
      </dgm:t>
    </dgm:pt>
    <dgm:pt modelId="{3F2679D3-7D10-45D4-AAD7-4949C10E2136}" type="sibTrans" cxnId="{2B1BCD32-3C4A-441B-82FB-0161249CC3DC}">
      <dgm:prSet/>
      <dgm:spPr/>
      <dgm:t>
        <a:bodyPr/>
        <a:lstStyle/>
        <a:p>
          <a:endParaRPr lang="en-US"/>
        </a:p>
      </dgm:t>
    </dgm:pt>
    <dgm:pt modelId="{E7FF75F4-F3C5-4873-A1F8-FD4DFC89003B}">
      <dgm:prSet phldrT="[Text]"/>
      <dgm:spPr/>
      <dgm:t>
        <a:bodyPr/>
        <a:lstStyle/>
        <a:p>
          <a:r>
            <a:rPr lang="en-GB" altLang="en-US" b="0" i="0" dirty="0" smtClean="0">
              <a:latin typeface="+mn-lt"/>
            </a:rPr>
            <a:t>Too </a:t>
          </a:r>
          <a:r>
            <a:rPr lang="en-GB" altLang="en-US" b="0" i="0" dirty="0" smtClean="0">
              <a:solidFill>
                <a:srgbClr val="0070C0"/>
              </a:solidFill>
              <a:latin typeface="+mn-lt"/>
            </a:rPr>
            <a:t>low</a:t>
          </a:r>
          <a:r>
            <a:rPr lang="en-GB" altLang="en-US" b="0" i="0" dirty="0" smtClean="0">
              <a:latin typeface="+mn-lt"/>
            </a:rPr>
            <a:t> a value of arterial blood pressure </a:t>
          </a:r>
          <a:endParaRPr lang="en-US" b="0" dirty="0">
            <a:latin typeface="+mn-lt"/>
          </a:endParaRPr>
        </a:p>
      </dgm:t>
    </dgm:pt>
    <dgm:pt modelId="{8B880B27-7085-4D3F-A559-1F8126459C5A}" type="parTrans" cxnId="{3DF3CE56-5117-4DB1-9CC6-4A9E7A0B2C3A}">
      <dgm:prSet/>
      <dgm:spPr/>
      <dgm:t>
        <a:bodyPr/>
        <a:lstStyle/>
        <a:p>
          <a:endParaRPr lang="en-US"/>
        </a:p>
      </dgm:t>
    </dgm:pt>
    <dgm:pt modelId="{1EF6F3D3-CF0C-4666-B0C6-07DEA19BC239}" type="sibTrans" cxnId="{3DF3CE56-5117-4DB1-9CC6-4A9E7A0B2C3A}">
      <dgm:prSet/>
      <dgm:spPr/>
      <dgm:t>
        <a:bodyPr/>
        <a:lstStyle/>
        <a:p>
          <a:endParaRPr lang="en-US"/>
        </a:p>
      </dgm:t>
    </dgm:pt>
    <dgm:pt modelId="{579FAAA8-612E-4E3A-9F53-ADEFEE98C81D}">
      <dgm:prSet phldrT="[Text]"/>
      <dgm:spPr/>
      <dgm:t>
        <a:bodyPr/>
        <a:lstStyle/>
        <a:p>
          <a:r>
            <a:rPr lang="en-US" b="1" dirty="0" smtClean="0">
              <a:solidFill>
                <a:srgbClr val="990000"/>
              </a:solidFill>
            </a:rPr>
            <a:t>Hyper</a:t>
          </a:r>
          <a:r>
            <a:rPr lang="en-US" dirty="0" smtClean="0">
              <a:solidFill>
                <a:srgbClr val="990000"/>
              </a:solidFill>
            </a:rPr>
            <a:t>tension</a:t>
          </a:r>
          <a:endParaRPr lang="en-US" dirty="0">
            <a:solidFill>
              <a:srgbClr val="990000"/>
            </a:solidFill>
          </a:endParaRPr>
        </a:p>
      </dgm:t>
    </dgm:pt>
    <dgm:pt modelId="{E6A0C6DC-6ECA-4A91-BDD7-64E0F6AF7CF4}" type="parTrans" cxnId="{3EC0BEF7-0A61-49A2-AC63-05EE96A71A35}">
      <dgm:prSet/>
      <dgm:spPr/>
      <dgm:t>
        <a:bodyPr/>
        <a:lstStyle/>
        <a:p>
          <a:endParaRPr lang="en-US"/>
        </a:p>
      </dgm:t>
    </dgm:pt>
    <dgm:pt modelId="{EB50259E-26FB-4829-A62A-BC4320476230}" type="sibTrans" cxnId="{3EC0BEF7-0A61-49A2-AC63-05EE96A71A35}">
      <dgm:prSet/>
      <dgm:spPr/>
      <dgm:t>
        <a:bodyPr/>
        <a:lstStyle/>
        <a:p>
          <a:endParaRPr lang="en-US"/>
        </a:p>
      </dgm:t>
    </dgm:pt>
    <dgm:pt modelId="{76437817-2640-4116-8249-D70EC38BC84F}">
      <dgm:prSet phldrT="[Text]"/>
      <dgm:spPr/>
      <dgm:t>
        <a:bodyPr/>
        <a:lstStyle/>
        <a:p>
          <a:r>
            <a:rPr lang="en-US" dirty="0" smtClean="0"/>
            <a:t>Too </a:t>
          </a:r>
          <a:r>
            <a:rPr lang="en-US" dirty="0" smtClean="0">
              <a:solidFill>
                <a:srgbClr val="990000"/>
              </a:solidFill>
            </a:rPr>
            <a:t>high</a:t>
          </a:r>
          <a:r>
            <a:rPr lang="en-US" dirty="0" smtClean="0"/>
            <a:t> a value of arterial blood pressure </a:t>
          </a:r>
          <a:endParaRPr lang="en-US" dirty="0"/>
        </a:p>
      </dgm:t>
    </dgm:pt>
    <dgm:pt modelId="{41A68BF2-E66C-491C-815F-B2B5C40402F4}" type="parTrans" cxnId="{DEEFEB38-61B6-4293-86CF-002971164E91}">
      <dgm:prSet/>
      <dgm:spPr/>
      <dgm:t>
        <a:bodyPr/>
        <a:lstStyle/>
        <a:p>
          <a:endParaRPr lang="en-US"/>
        </a:p>
      </dgm:t>
    </dgm:pt>
    <dgm:pt modelId="{DBC2F1FD-9A88-4408-8977-89D0F587D7AE}" type="sibTrans" cxnId="{DEEFEB38-61B6-4293-86CF-002971164E91}">
      <dgm:prSet/>
      <dgm:spPr/>
      <dgm:t>
        <a:bodyPr/>
        <a:lstStyle/>
        <a:p>
          <a:endParaRPr lang="en-US"/>
        </a:p>
      </dgm:t>
    </dgm:pt>
    <dgm:pt modelId="{01F40F38-2CF3-4146-BA13-B0535A851B38}">
      <dgm:prSet/>
      <dgm:spPr/>
      <dgm:t>
        <a:bodyPr/>
        <a:lstStyle/>
        <a:p>
          <a:r>
            <a:rPr lang="en-GB" altLang="en-US" b="0" i="0" dirty="0">
              <a:latin typeface="+mn-lt"/>
            </a:rPr>
            <a:t>blood flow to the tissues will be reduced.</a:t>
          </a:r>
        </a:p>
      </dgm:t>
    </dgm:pt>
    <dgm:pt modelId="{DF1CA322-A305-4848-8AE2-C5C16C8BC0B6}" type="parTrans" cxnId="{ACC4F274-EA4A-42AD-859F-6073BB98D4C8}">
      <dgm:prSet/>
      <dgm:spPr/>
      <dgm:t>
        <a:bodyPr/>
        <a:lstStyle/>
        <a:p>
          <a:endParaRPr lang="en-US"/>
        </a:p>
      </dgm:t>
    </dgm:pt>
    <dgm:pt modelId="{F0B853AA-02EE-4576-9319-1828DD9AA718}" type="sibTrans" cxnId="{ACC4F274-EA4A-42AD-859F-6073BB98D4C8}">
      <dgm:prSet/>
      <dgm:spPr/>
      <dgm:t>
        <a:bodyPr/>
        <a:lstStyle/>
        <a:p>
          <a:endParaRPr lang="en-US"/>
        </a:p>
      </dgm:t>
    </dgm:pt>
    <dgm:pt modelId="{4F81211A-5582-4016-A3A7-6CF913589EEF}">
      <dgm:prSet/>
      <dgm:spPr/>
      <dgm:t>
        <a:bodyPr/>
        <a:lstStyle/>
        <a:p>
          <a:r>
            <a:rPr lang="en-US" dirty="0"/>
            <a:t>This may cause excessive capillary pressures and damage</a:t>
          </a:r>
        </a:p>
      </dgm:t>
    </dgm:pt>
    <dgm:pt modelId="{7BED86F8-C63B-4342-BA7C-2F9457779C25}" type="parTrans" cxnId="{608D6F5E-1DB8-483B-B966-88E49D9F01DE}">
      <dgm:prSet/>
      <dgm:spPr/>
      <dgm:t>
        <a:bodyPr/>
        <a:lstStyle/>
        <a:p>
          <a:endParaRPr lang="en-US"/>
        </a:p>
      </dgm:t>
    </dgm:pt>
    <dgm:pt modelId="{72902EF2-EAA1-49FD-8307-E765D1612D03}" type="sibTrans" cxnId="{608D6F5E-1DB8-483B-B966-88E49D9F01DE}">
      <dgm:prSet/>
      <dgm:spPr/>
      <dgm:t>
        <a:bodyPr/>
        <a:lstStyle/>
        <a:p>
          <a:endParaRPr lang="en-US"/>
        </a:p>
      </dgm:t>
    </dgm:pt>
    <dgm:pt modelId="{37C9FE18-2C78-433B-994D-5B305A77BDC5}">
      <dgm:prSet/>
      <dgm:spPr/>
      <dgm:t>
        <a:bodyPr/>
        <a:lstStyle/>
        <a:p>
          <a:r>
            <a:rPr lang="en-US" dirty="0"/>
            <a:t>e.g., heart (myocardial infarction) kidneys, brain (stroke) and eyes</a:t>
          </a:r>
        </a:p>
      </dgm:t>
    </dgm:pt>
    <dgm:pt modelId="{F5FDCA44-96B9-42E5-A96D-186A445A6890}" type="parTrans" cxnId="{7C90B1BB-CD29-4AC9-8B7C-211DE3B9D61D}">
      <dgm:prSet/>
      <dgm:spPr/>
      <dgm:t>
        <a:bodyPr/>
        <a:lstStyle/>
        <a:p>
          <a:endParaRPr lang="en-US"/>
        </a:p>
      </dgm:t>
    </dgm:pt>
    <dgm:pt modelId="{F6E1D46B-6EC7-4D87-AD85-B31ECF3941CD}" type="sibTrans" cxnId="{7C90B1BB-CD29-4AC9-8B7C-211DE3B9D61D}">
      <dgm:prSet/>
      <dgm:spPr/>
      <dgm:t>
        <a:bodyPr/>
        <a:lstStyle/>
        <a:p>
          <a:endParaRPr lang="en-US"/>
        </a:p>
      </dgm:t>
    </dgm:pt>
    <dgm:pt modelId="{D4064346-C738-410E-9E1D-0322BDA15776}">
      <dgm:prSet/>
      <dgm:spPr/>
      <dgm:t>
        <a:bodyPr/>
        <a:lstStyle/>
        <a:p>
          <a:endParaRPr lang="en-US" dirty="0"/>
        </a:p>
      </dgm:t>
    </dgm:pt>
    <dgm:pt modelId="{33AB41A8-C06B-4872-A3E3-E9A834789615}" type="parTrans" cxnId="{FFC02AEB-3E7B-4BF3-A851-9252929E4FAC}">
      <dgm:prSet/>
      <dgm:spPr/>
      <dgm:t>
        <a:bodyPr/>
        <a:lstStyle/>
        <a:p>
          <a:endParaRPr lang="en-US"/>
        </a:p>
      </dgm:t>
    </dgm:pt>
    <dgm:pt modelId="{B4422AE1-EABA-4519-8AEC-5AE32BF6C2FD}" type="sibTrans" cxnId="{FFC02AEB-3E7B-4BF3-A851-9252929E4FAC}">
      <dgm:prSet/>
      <dgm:spPr/>
      <dgm:t>
        <a:bodyPr/>
        <a:lstStyle/>
        <a:p>
          <a:endParaRPr lang="en-US"/>
        </a:p>
      </dgm:t>
    </dgm:pt>
    <dgm:pt modelId="{EEE01D33-A831-4B55-9C35-EE6E31BDB559}">
      <dgm:prSet/>
      <dgm:spPr/>
      <dgm:t>
        <a:bodyPr/>
        <a:lstStyle/>
        <a:p>
          <a:r>
            <a:rPr lang="en-GB" altLang="en-US" b="0" i="0" dirty="0">
              <a:latin typeface="+mn-lt"/>
            </a:rPr>
            <a:t>e.g., the brain (and induce a faint).</a:t>
          </a:r>
        </a:p>
      </dgm:t>
    </dgm:pt>
    <dgm:pt modelId="{E9D7104F-5510-466E-B70B-DED791CFE828}" type="parTrans" cxnId="{21888075-52D2-472B-A803-776BBD8DB201}">
      <dgm:prSet/>
      <dgm:spPr/>
      <dgm:t>
        <a:bodyPr/>
        <a:lstStyle/>
        <a:p>
          <a:endParaRPr lang="en-US"/>
        </a:p>
      </dgm:t>
    </dgm:pt>
    <dgm:pt modelId="{564DCC74-08D1-4AC7-AEAF-E712A6EDD148}" type="sibTrans" cxnId="{21888075-52D2-472B-A803-776BBD8DB201}">
      <dgm:prSet/>
      <dgm:spPr/>
      <dgm:t>
        <a:bodyPr/>
        <a:lstStyle/>
        <a:p>
          <a:endParaRPr lang="en-US"/>
        </a:p>
      </dgm:t>
    </dgm:pt>
    <dgm:pt modelId="{82BF413F-3641-4A32-9391-B3B6FC9F4395}" type="pres">
      <dgm:prSet presAssocID="{6FDC109B-714E-4627-B197-718F3D26B359}" presName="Name0" presStyleCnt="0">
        <dgm:presLayoutVars>
          <dgm:dir/>
          <dgm:animLvl val="lvl"/>
          <dgm:resizeHandles val="exact"/>
        </dgm:presLayoutVars>
      </dgm:prSet>
      <dgm:spPr/>
      <dgm:t>
        <a:bodyPr/>
        <a:lstStyle/>
        <a:p>
          <a:endParaRPr lang="en-US"/>
        </a:p>
      </dgm:t>
    </dgm:pt>
    <dgm:pt modelId="{D682BA9A-5625-4CEF-A125-BBD6756F8E81}" type="pres">
      <dgm:prSet presAssocID="{36ED5B8B-2CDE-45DB-BAC0-6A90BEF97A9F}" presName="composite" presStyleCnt="0"/>
      <dgm:spPr/>
      <dgm:t>
        <a:bodyPr/>
        <a:lstStyle/>
        <a:p>
          <a:endParaRPr lang="en-US"/>
        </a:p>
      </dgm:t>
    </dgm:pt>
    <dgm:pt modelId="{5F8E72E7-2EE4-4624-8D9C-94FF6B24B5CA}" type="pres">
      <dgm:prSet presAssocID="{36ED5B8B-2CDE-45DB-BAC0-6A90BEF97A9F}" presName="parTx" presStyleLbl="alignNode1" presStyleIdx="0" presStyleCnt="2" custLinFactNeighborX="10645">
        <dgm:presLayoutVars>
          <dgm:chMax val="0"/>
          <dgm:chPref val="0"/>
          <dgm:bulletEnabled val="1"/>
        </dgm:presLayoutVars>
      </dgm:prSet>
      <dgm:spPr/>
      <dgm:t>
        <a:bodyPr/>
        <a:lstStyle/>
        <a:p>
          <a:endParaRPr lang="en-US"/>
        </a:p>
      </dgm:t>
    </dgm:pt>
    <dgm:pt modelId="{E64710CF-79C7-402B-8CDF-C0E2F28E1F80}" type="pres">
      <dgm:prSet presAssocID="{36ED5B8B-2CDE-45DB-BAC0-6A90BEF97A9F}" presName="desTx" presStyleLbl="alignAccFollowNode1" presStyleIdx="0" presStyleCnt="2" custLinFactNeighborX="10645">
        <dgm:presLayoutVars>
          <dgm:bulletEnabled val="1"/>
        </dgm:presLayoutVars>
      </dgm:prSet>
      <dgm:spPr/>
      <dgm:t>
        <a:bodyPr/>
        <a:lstStyle/>
        <a:p>
          <a:endParaRPr lang="en-US"/>
        </a:p>
      </dgm:t>
    </dgm:pt>
    <dgm:pt modelId="{432B5DD6-7FD3-470C-8ECF-31D45FF1C90C}" type="pres">
      <dgm:prSet presAssocID="{3F2679D3-7D10-45D4-AAD7-4949C10E2136}" presName="space" presStyleCnt="0"/>
      <dgm:spPr/>
      <dgm:t>
        <a:bodyPr/>
        <a:lstStyle/>
        <a:p>
          <a:endParaRPr lang="en-US"/>
        </a:p>
      </dgm:t>
    </dgm:pt>
    <dgm:pt modelId="{E45B09F3-0FA7-467F-A1A6-2A55CCB0FA3F}" type="pres">
      <dgm:prSet presAssocID="{579FAAA8-612E-4E3A-9F53-ADEFEE98C81D}" presName="composite" presStyleCnt="0"/>
      <dgm:spPr/>
      <dgm:t>
        <a:bodyPr/>
        <a:lstStyle/>
        <a:p>
          <a:endParaRPr lang="en-US"/>
        </a:p>
      </dgm:t>
    </dgm:pt>
    <dgm:pt modelId="{A4408AFF-435F-44C3-B718-49D81612E41F}" type="pres">
      <dgm:prSet presAssocID="{579FAAA8-612E-4E3A-9F53-ADEFEE98C81D}" presName="parTx" presStyleLbl="alignNode1" presStyleIdx="1" presStyleCnt="2">
        <dgm:presLayoutVars>
          <dgm:chMax val="0"/>
          <dgm:chPref val="0"/>
          <dgm:bulletEnabled val="1"/>
        </dgm:presLayoutVars>
      </dgm:prSet>
      <dgm:spPr/>
      <dgm:t>
        <a:bodyPr/>
        <a:lstStyle/>
        <a:p>
          <a:endParaRPr lang="en-US"/>
        </a:p>
      </dgm:t>
    </dgm:pt>
    <dgm:pt modelId="{B9B58126-FF2B-410B-8D40-01934BEF2D57}" type="pres">
      <dgm:prSet presAssocID="{579FAAA8-612E-4E3A-9F53-ADEFEE98C81D}" presName="desTx" presStyleLbl="alignAccFollowNode1" presStyleIdx="1" presStyleCnt="2">
        <dgm:presLayoutVars>
          <dgm:bulletEnabled val="1"/>
        </dgm:presLayoutVars>
      </dgm:prSet>
      <dgm:spPr/>
      <dgm:t>
        <a:bodyPr/>
        <a:lstStyle/>
        <a:p>
          <a:endParaRPr lang="en-US"/>
        </a:p>
      </dgm:t>
    </dgm:pt>
  </dgm:ptLst>
  <dgm:cxnLst>
    <dgm:cxn modelId="{46D437D4-22F5-CD43-8CF9-96041094F1CA}" type="presOf" srcId="{D4064346-C738-410E-9E1D-0322BDA15776}" destId="{B9B58126-FF2B-410B-8D40-01934BEF2D57}" srcOrd="0" destOrd="3" presId="urn:microsoft.com/office/officeart/2005/8/layout/hList1"/>
    <dgm:cxn modelId="{2B1BCD32-3C4A-441B-82FB-0161249CC3DC}" srcId="{6FDC109B-714E-4627-B197-718F3D26B359}" destId="{36ED5B8B-2CDE-45DB-BAC0-6A90BEF97A9F}" srcOrd="0" destOrd="0" parTransId="{5EE077EE-BD7E-4C9D-B1D8-1857E3CA39E2}" sibTransId="{3F2679D3-7D10-45D4-AAD7-4949C10E2136}"/>
    <dgm:cxn modelId="{3EC0BEF7-0A61-49A2-AC63-05EE96A71A35}" srcId="{6FDC109B-714E-4627-B197-718F3D26B359}" destId="{579FAAA8-612E-4E3A-9F53-ADEFEE98C81D}" srcOrd="1" destOrd="0" parTransId="{E6A0C6DC-6ECA-4A91-BDD7-64E0F6AF7CF4}" sibTransId="{EB50259E-26FB-4829-A62A-BC4320476230}"/>
    <dgm:cxn modelId="{608D6F5E-1DB8-483B-B966-88E49D9F01DE}" srcId="{579FAAA8-612E-4E3A-9F53-ADEFEE98C81D}" destId="{4F81211A-5582-4016-A3A7-6CF913589EEF}" srcOrd="1" destOrd="0" parTransId="{7BED86F8-C63B-4342-BA7C-2F9457779C25}" sibTransId="{72902EF2-EAA1-49FD-8307-E765D1612D03}"/>
    <dgm:cxn modelId="{21888075-52D2-472B-A803-776BBD8DB201}" srcId="{36ED5B8B-2CDE-45DB-BAC0-6A90BEF97A9F}" destId="{EEE01D33-A831-4B55-9C35-EE6E31BDB559}" srcOrd="2" destOrd="0" parTransId="{E9D7104F-5510-466E-B70B-DED791CFE828}" sibTransId="{564DCC74-08D1-4AC7-AEAF-E712A6EDD148}"/>
    <dgm:cxn modelId="{DEEFEB38-61B6-4293-86CF-002971164E91}" srcId="{579FAAA8-612E-4E3A-9F53-ADEFEE98C81D}" destId="{76437817-2640-4116-8249-D70EC38BC84F}" srcOrd="0" destOrd="0" parTransId="{41A68BF2-E66C-491C-815F-B2B5C40402F4}" sibTransId="{DBC2F1FD-9A88-4408-8977-89D0F587D7AE}"/>
    <dgm:cxn modelId="{E418CFE1-C662-1048-9D99-E985424D57DE}" type="presOf" srcId="{36ED5B8B-2CDE-45DB-BAC0-6A90BEF97A9F}" destId="{5F8E72E7-2EE4-4624-8D9C-94FF6B24B5CA}" srcOrd="0" destOrd="0" presId="urn:microsoft.com/office/officeart/2005/8/layout/hList1"/>
    <dgm:cxn modelId="{11105630-F2C0-BE41-90FC-5C20A7CA5AA4}" type="presOf" srcId="{37C9FE18-2C78-433B-994D-5B305A77BDC5}" destId="{B9B58126-FF2B-410B-8D40-01934BEF2D57}" srcOrd="0" destOrd="2" presId="urn:microsoft.com/office/officeart/2005/8/layout/hList1"/>
    <dgm:cxn modelId="{7C90B1BB-CD29-4AC9-8B7C-211DE3B9D61D}" srcId="{579FAAA8-612E-4E3A-9F53-ADEFEE98C81D}" destId="{37C9FE18-2C78-433B-994D-5B305A77BDC5}" srcOrd="2" destOrd="0" parTransId="{F5FDCA44-96B9-42E5-A96D-186A445A6890}" sibTransId="{F6E1D46B-6EC7-4D87-AD85-B31ECF3941CD}"/>
    <dgm:cxn modelId="{FB9A7238-7260-8947-9EE0-B58064CACE92}" type="presOf" srcId="{E7FF75F4-F3C5-4873-A1F8-FD4DFC89003B}" destId="{E64710CF-79C7-402B-8CDF-C0E2F28E1F80}" srcOrd="0" destOrd="0" presId="urn:microsoft.com/office/officeart/2005/8/layout/hList1"/>
    <dgm:cxn modelId="{ACC4F274-EA4A-42AD-859F-6073BB98D4C8}" srcId="{36ED5B8B-2CDE-45DB-BAC0-6A90BEF97A9F}" destId="{01F40F38-2CF3-4146-BA13-B0535A851B38}" srcOrd="1" destOrd="0" parTransId="{DF1CA322-A305-4848-8AE2-C5C16C8BC0B6}" sibTransId="{F0B853AA-02EE-4576-9319-1828DD9AA718}"/>
    <dgm:cxn modelId="{3DF3CE56-5117-4DB1-9CC6-4A9E7A0B2C3A}" srcId="{36ED5B8B-2CDE-45DB-BAC0-6A90BEF97A9F}" destId="{E7FF75F4-F3C5-4873-A1F8-FD4DFC89003B}" srcOrd="0" destOrd="0" parTransId="{8B880B27-7085-4D3F-A559-1F8126459C5A}" sibTransId="{1EF6F3D3-CF0C-4666-B0C6-07DEA19BC239}"/>
    <dgm:cxn modelId="{82043934-9362-1842-922F-54D10D12539C}" type="presOf" srcId="{76437817-2640-4116-8249-D70EC38BC84F}" destId="{B9B58126-FF2B-410B-8D40-01934BEF2D57}" srcOrd="0" destOrd="0" presId="urn:microsoft.com/office/officeart/2005/8/layout/hList1"/>
    <dgm:cxn modelId="{A03FA96C-7053-5142-9597-D5A67B552A22}" type="presOf" srcId="{01F40F38-2CF3-4146-BA13-B0535A851B38}" destId="{E64710CF-79C7-402B-8CDF-C0E2F28E1F80}" srcOrd="0" destOrd="1" presId="urn:microsoft.com/office/officeart/2005/8/layout/hList1"/>
    <dgm:cxn modelId="{EC4CEFA0-DFB4-374C-A7AD-B56881CA3DC2}" type="presOf" srcId="{6FDC109B-714E-4627-B197-718F3D26B359}" destId="{82BF413F-3641-4A32-9391-B3B6FC9F4395}" srcOrd="0" destOrd="0" presId="urn:microsoft.com/office/officeart/2005/8/layout/hList1"/>
    <dgm:cxn modelId="{BBB86990-8C49-8749-B4A0-E5940BF6E963}" type="presOf" srcId="{4F81211A-5582-4016-A3A7-6CF913589EEF}" destId="{B9B58126-FF2B-410B-8D40-01934BEF2D57}" srcOrd="0" destOrd="1" presId="urn:microsoft.com/office/officeart/2005/8/layout/hList1"/>
    <dgm:cxn modelId="{FFC02AEB-3E7B-4BF3-A851-9252929E4FAC}" srcId="{579FAAA8-612E-4E3A-9F53-ADEFEE98C81D}" destId="{D4064346-C738-410E-9E1D-0322BDA15776}" srcOrd="3" destOrd="0" parTransId="{33AB41A8-C06B-4872-A3E3-E9A834789615}" sibTransId="{B4422AE1-EABA-4519-8AEC-5AE32BF6C2FD}"/>
    <dgm:cxn modelId="{17AFB4BA-F891-4248-A7FB-550E0FB02B76}" type="presOf" srcId="{EEE01D33-A831-4B55-9C35-EE6E31BDB559}" destId="{E64710CF-79C7-402B-8CDF-C0E2F28E1F80}" srcOrd="0" destOrd="2" presId="urn:microsoft.com/office/officeart/2005/8/layout/hList1"/>
    <dgm:cxn modelId="{D12ACB92-F2DD-9C4A-B71C-0625D3781138}" type="presOf" srcId="{579FAAA8-612E-4E3A-9F53-ADEFEE98C81D}" destId="{A4408AFF-435F-44C3-B718-49D81612E41F}" srcOrd="0" destOrd="0" presId="urn:microsoft.com/office/officeart/2005/8/layout/hList1"/>
    <dgm:cxn modelId="{AA61B898-FE5C-0C4D-9856-265464BC13A4}" type="presParOf" srcId="{82BF413F-3641-4A32-9391-B3B6FC9F4395}" destId="{D682BA9A-5625-4CEF-A125-BBD6756F8E81}" srcOrd="0" destOrd="0" presId="urn:microsoft.com/office/officeart/2005/8/layout/hList1"/>
    <dgm:cxn modelId="{3843990D-3A49-5B4A-81D5-54F690658981}" type="presParOf" srcId="{D682BA9A-5625-4CEF-A125-BBD6756F8E81}" destId="{5F8E72E7-2EE4-4624-8D9C-94FF6B24B5CA}" srcOrd="0" destOrd="0" presId="urn:microsoft.com/office/officeart/2005/8/layout/hList1"/>
    <dgm:cxn modelId="{20D7B51B-0139-F044-BB20-DB95A160B4F8}" type="presParOf" srcId="{D682BA9A-5625-4CEF-A125-BBD6756F8E81}" destId="{E64710CF-79C7-402B-8CDF-C0E2F28E1F80}" srcOrd="1" destOrd="0" presId="urn:microsoft.com/office/officeart/2005/8/layout/hList1"/>
    <dgm:cxn modelId="{6BF0EE31-B84F-7345-89CD-85EB918160E4}" type="presParOf" srcId="{82BF413F-3641-4A32-9391-B3B6FC9F4395}" destId="{432B5DD6-7FD3-470C-8ECF-31D45FF1C90C}" srcOrd="1" destOrd="0" presId="urn:microsoft.com/office/officeart/2005/8/layout/hList1"/>
    <dgm:cxn modelId="{E9C0179B-29F0-6A47-AFF6-70F3636EDFA4}" type="presParOf" srcId="{82BF413F-3641-4A32-9391-B3B6FC9F4395}" destId="{E45B09F3-0FA7-467F-A1A6-2A55CCB0FA3F}" srcOrd="2" destOrd="0" presId="urn:microsoft.com/office/officeart/2005/8/layout/hList1"/>
    <dgm:cxn modelId="{96D72539-4495-B643-BF4F-2A69F3DDB1BB}" type="presParOf" srcId="{E45B09F3-0FA7-467F-A1A6-2A55CCB0FA3F}" destId="{A4408AFF-435F-44C3-B718-49D81612E41F}" srcOrd="0" destOrd="0" presId="urn:microsoft.com/office/officeart/2005/8/layout/hList1"/>
    <dgm:cxn modelId="{2D66BC16-F43E-6442-912C-D750BEFC65EF}" type="presParOf" srcId="{E45B09F3-0FA7-467F-A1A6-2A55CCB0FA3F}" destId="{B9B58126-FF2B-410B-8D40-01934BEF2D57}"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3D5D4C4-6B07-1144-9603-2B75B07C1FE5}" type="doc">
      <dgm:prSet loTypeId="urn:microsoft.com/office/officeart/2005/8/layout/hierarchy4" loCatId="" qsTypeId="urn:microsoft.com/office/officeart/2005/8/quickstyle/simple1" qsCatId="simple" csTypeId="urn:microsoft.com/office/officeart/2005/8/colors/accent2_5" csCatId="accent2" phldr="1"/>
      <dgm:spPr/>
      <dgm:t>
        <a:bodyPr/>
        <a:lstStyle/>
        <a:p>
          <a:endParaRPr lang="en-US"/>
        </a:p>
      </dgm:t>
    </dgm:pt>
    <dgm:pt modelId="{792A861E-7127-124C-B30C-8417AE0D65D9}">
      <dgm:prSet phldrT="[Text]"/>
      <dgm:spPr/>
      <dgm:t>
        <a:bodyPr/>
        <a:lstStyle/>
        <a:p>
          <a:r>
            <a:rPr lang="en-US" dirty="0" smtClean="0"/>
            <a:t>Regulation of BP</a:t>
          </a:r>
          <a:endParaRPr lang="en-US" dirty="0"/>
        </a:p>
      </dgm:t>
    </dgm:pt>
    <dgm:pt modelId="{A464B8BB-A3DC-C443-8E94-64544B38A301}" type="parTrans" cxnId="{B47C2052-165B-6246-998F-C7F8D11C5449}">
      <dgm:prSet/>
      <dgm:spPr/>
      <dgm:t>
        <a:bodyPr/>
        <a:lstStyle/>
        <a:p>
          <a:endParaRPr lang="en-US"/>
        </a:p>
      </dgm:t>
    </dgm:pt>
    <dgm:pt modelId="{F6991652-4F2D-0F47-84B7-34FF2F1D7586}" type="sibTrans" cxnId="{B47C2052-165B-6246-998F-C7F8D11C5449}">
      <dgm:prSet/>
      <dgm:spPr/>
      <dgm:t>
        <a:bodyPr/>
        <a:lstStyle/>
        <a:p>
          <a:endParaRPr lang="en-US"/>
        </a:p>
      </dgm:t>
    </dgm:pt>
    <dgm:pt modelId="{4168267F-6975-6847-ADC3-9255B8C8B254}">
      <dgm:prSet phldrT="[Text]"/>
      <dgm:spPr/>
      <dgm:t>
        <a:bodyPr/>
        <a:lstStyle/>
        <a:p>
          <a:r>
            <a:rPr lang="en-US" dirty="0" smtClean="0"/>
            <a:t>Short term mechanisms </a:t>
          </a:r>
          <a:endParaRPr lang="en-US" dirty="0"/>
        </a:p>
      </dgm:t>
    </dgm:pt>
    <dgm:pt modelId="{BD8FD2BC-AE37-014D-A9EA-409F03837B71}" type="parTrans" cxnId="{5FD1A21D-81F9-454B-B3CB-BD84A3E1E932}">
      <dgm:prSet/>
      <dgm:spPr/>
      <dgm:t>
        <a:bodyPr/>
        <a:lstStyle/>
        <a:p>
          <a:endParaRPr lang="en-US"/>
        </a:p>
      </dgm:t>
    </dgm:pt>
    <dgm:pt modelId="{4F944514-A6EC-6A49-A77A-3843083786A9}" type="sibTrans" cxnId="{5FD1A21D-81F9-454B-B3CB-BD84A3E1E932}">
      <dgm:prSet/>
      <dgm:spPr/>
      <dgm:t>
        <a:bodyPr/>
        <a:lstStyle/>
        <a:p>
          <a:endParaRPr lang="en-US"/>
        </a:p>
      </dgm:t>
    </dgm:pt>
    <dgm:pt modelId="{11A0373B-E79D-2E4B-AD99-3DADF917424D}">
      <dgm:prSet phldrT="[Text]" custT="1"/>
      <dgm:spPr/>
      <dgm:t>
        <a:bodyPr/>
        <a:lstStyle/>
        <a:p>
          <a:r>
            <a:rPr lang="en-US" sz="1200" dirty="0" smtClean="0"/>
            <a:t>Baroreceptor reflex</a:t>
          </a:r>
          <a:endParaRPr lang="en-US" sz="1200" dirty="0"/>
        </a:p>
      </dgm:t>
    </dgm:pt>
    <dgm:pt modelId="{3BDE68D8-A894-DB4B-A653-A05E0CF2519F}" type="parTrans" cxnId="{9B3F1112-DACB-4348-A256-A2D3F2A79725}">
      <dgm:prSet/>
      <dgm:spPr/>
      <dgm:t>
        <a:bodyPr/>
        <a:lstStyle/>
        <a:p>
          <a:endParaRPr lang="en-US"/>
        </a:p>
      </dgm:t>
    </dgm:pt>
    <dgm:pt modelId="{E52A97BF-4EC2-7A46-BC40-8ED66D1F4B11}" type="sibTrans" cxnId="{9B3F1112-DACB-4348-A256-A2D3F2A79725}">
      <dgm:prSet/>
      <dgm:spPr/>
      <dgm:t>
        <a:bodyPr/>
        <a:lstStyle/>
        <a:p>
          <a:endParaRPr lang="en-US"/>
        </a:p>
      </dgm:t>
    </dgm:pt>
    <dgm:pt modelId="{2F3DBEE4-7F57-D94A-AA4B-7062A2C9C19D}">
      <dgm:prSet phldrT="[Text]" custT="1"/>
      <dgm:spPr/>
      <dgm:t>
        <a:bodyPr/>
        <a:lstStyle/>
        <a:p>
          <a:r>
            <a:rPr lang="en-US" sz="1100" dirty="0" smtClean="0"/>
            <a:t>CNS ischemic response</a:t>
          </a:r>
          <a:endParaRPr lang="en-US" sz="1100" dirty="0"/>
        </a:p>
      </dgm:t>
    </dgm:pt>
    <dgm:pt modelId="{F63C49AF-1A4D-714A-9253-EBDB32401078}" type="parTrans" cxnId="{FFB74F07-E0CE-8047-A610-8BB843520051}">
      <dgm:prSet/>
      <dgm:spPr/>
      <dgm:t>
        <a:bodyPr/>
        <a:lstStyle/>
        <a:p>
          <a:endParaRPr lang="en-US"/>
        </a:p>
      </dgm:t>
    </dgm:pt>
    <dgm:pt modelId="{5F1C0792-63C2-4242-8973-7F3389BAE6CB}" type="sibTrans" cxnId="{FFB74F07-E0CE-8047-A610-8BB843520051}">
      <dgm:prSet/>
      <dgm:spPr/>
      <dgm:t>
        <a:bodyPr/>
        <a:lstStyle/>
        <a:p>
          <a:endParaRPr lang="en-US"/>
        </a:p>
      </dgm:t>
    </dgm:pt>
    <dgm:pt modelId="{2B44476D-248E-7542-86D5-D9BB113F9BA4}">
      <dgm:prSet phldrT="[Text]"/>
      <dgm:spPr/>
      <dgm:t>
        <a:bodyPr/>
        <a:lstStyle/>
        <a:p>
          <a:r>
            <a:rPr lang="en-US" dirty="0" smtClean="0"/>
            <a:t>long term mechanism</a:t>
          </a:r>
          <a:endParaRPr lang="en-US" dirty="0"/>
        </a:p>
      </dgm:t>
    </dgm:pt>
    <dgm:pt modelId="{72EB2DB0-40A2-6941-AA53-94999947BF91}" type="parTrans" cxnId="{BE3D35B3-DE19-0C4C-8366-C48C248A36B5}">
      <dgm:prSet/>
      <dgm:spPr/>
      <dgm:t>
        <a:bodyPr/>
        <a:lstStyle/>
        <a:p>
          <a:endParaRPr lang="en-US"/>
        </a:p>
      </dgm:t>
    </dgm:pt>
    <dgm:pt modelId="{F451B219-F004-1145-8092-614D52FD5D29}" type="sibTrans" cxnId="{BE3D35B3-DE19-0C4C-8366-C48C248A36B5}">
      <dgm:prSet/>
      <dgm:spPr/>
      <dgm:t>
        <a:bodyPr/>
        <a:lstStyle/>
        <a:p>
          <a:endParaRPr lang="en-US"/>
        </a:p>
      </dgm:t>
    </dgm:pt>
    <dgm:pt modelId="{7695B42F-F85C-5D47-8085-C55627FFB624}">
      <dgm:prSet phldrT="[Text]" custT="1"/>
      <dgm:spPr/>
      <dgm:t>
        <a:bodyPr/>
        <a:lstStyle/>
        <a:p>
          <a:r>
            <a:rPr lang="en-US" sz="1600" dirty="0" smtClean="0"/>
            <a:t>Hormonal</a:t>
          </a:r>
          <a:endParaRPr lang="en-US" sz="1600" dirty="0"/>
        </a:p>
      </dgm:t>
    </dgm:pt>
    <dgm:pt modelId="{844132C0-54F2-7748-BE87-51B9EB6F2FF2}" type="parTrans" cxnId="{5FF22719-07C0-E645-992A-B4A605C95E4E}">
      <dgm:prSet/>
      <dgm:spPr/>
      <dgm:t>
        <a:bodyPr/>
        <a:lstStyle/>
        <a:p>
          <a:endParaRPr lang="en-US"/>
        </a:p>
      </dgm:t>
    </dgm:pt>
    <dgm:pt modelId="{D57279DF-E9AF-2649-8968-674C9C64B0F2}" type="sibTrans" cxnId="{5FF22719-07C0-E645-992A-B4A605C95E4E}">
      <dgm:prSet/>
      <dgm:spPr/>
      <dgm:t>
        <a:bodyPr/>
        <a:lstStyle/>
        <a:p>
          <a:pPr rtl="0"/>
          <a:endParaRPr lang="en-US"/>
        </a:p>
      </dgm:t>
    </dgm:pt>
    <dgm:pt modelId="{6ED1DE60-1F71-8849-80C0-D6DDAE176B5C}">
      <dgm:prSet custT="1"/>
      <dgm:spPr/>
      <dgm:t>
        <a:bodyPr/>
        <a:lstStyle/>
        <a:p>
          <a:r>
            <a:rPr lang="en-US" sz="1600" dirty="0" smtClean="0"/>
            <a:t>Renal</a:t>
          </a:r>
          <a:endParaRPr lang="en-US" sz="1600" dirty="0"/>
        </a:p>
      </dgm:t>
    </dgm:pt>
    <dgm:pt modelId="{A2A348DC-170E-BE4C-B34A-C36E54A7AD52}" type="parTrans" cxnId="{AD026795-0D5F-1745-8609-5052E7A9B63D}">
      <dgm:prSet/>
      <dgm:spPr/>
      <dgm:t>
        <a:bodyPr/>
        <a:lstStyle/>
        <a:p>
          <a:endParaRPr lang="en-US"/>
        </a:p>
      </dgm:t>
    </dgm:pt>
    <dgm:pt modelId="{521665D5-BCAB-8E4D-9C78-3384A1A6B133}" type="sibTrans" cxnId="{AD026795-0D5F-1745-8609-5052E7A9B63D}">
      <dgm:prSet/>
      <dgm:spPr/>
      <dgm:t>
        <a:bodyPr/>
        <a:lstStyle/>
        <a:p>
          <a:endParaRPr lang="en-US"/>
        </a:p>
      </dgm:t>
    </dgm:pt>
    <dgm:pt modelId="{E3D2E1C3-E320-194D-BE87-68A0DB1BA6CC}">
      <dgm:prSet custT="1"/>
      <dgm:spPr/>
      <dgm:t>
        <a:bodyPr/>
        <a:lstStyle/>
        <a:p>
          <a:r>
            <a:rPr lang="en-US" sz="1100" dirty="0" smtClean="0"/>
            <a:t>Catecholamines</a:t>
          </a:r>
          <a:endParaRPr lang="en-US" sz="1100" dirty="0"/>
        </a:p>
      </dgm:t>
    </dgm:pt>
    <dgm:pt modelId="{AD8119D7-8F4E-AB41-9CC2-16A0D64C30AF}" type="parTrans" cxnId="{41DAFBC0-79FA-434C-BF57-653C7C147E7E}">
      <dgm:prSet/>
      <dgm:spPr/>
      <dgm:t>
        <a:bodyPr/>
        <a:lstStyle/>
        <a:p>
          <a:endParaRPr lang="en-US"/>
        </a:p>
      </dgm:t>
    </dgm:pt>
    <dgm:pt modelId="{5493D0D1-FE0E-5E4E-AA9B-DDC36EDFB437}" type="sibTrans" cxnId="{41DAFBC0-79FA-434C-BF57-653C7C147E7E}">
      <dgm:prSet/>
      <dgm:spPr/>
      <dgm:t>
        <a:bodyPr/>
        <a:lstStyle/>
        <a:p>
          <a:endParaRPr lang="en-US"/>
        </a:p>
      </dgm:t>
    </dgm:pt>
    <dgm:pt modelId="{F506381A-1884-2B48-9357-E980BD5D8BC3}">
      <dgm:prSet custT="1"/>
      <dgm:spPr/>
      <dgm:t>
        <a:bodyPr/>
        <a:lstStyle/>
        <a:p>
          <a:r>
            <a:rPr lang="en-US" sz="1600" dirty="0" smtClean="0"/>
            <a:t>ADH</a:t>
          </a:r>
          <a:endParaRPr lang="en-US" sz="1600" dirty="0"/>
        </a:p>
      </dgm:t>
    </dgm:pt>
    <dgm:pt modelId="{BFC919BB-E705-184E-B5E9-438562372CB5}" type="parTrans" cxnId="{AFC3F921-ABB1-4447-9261-05DA3C1866F5}">
      <dgm:prSet/>
      <dgm:spPr/>
      <dgm:t>
        <a:bodyPr/>
        <a:lstStyle/>
        <a:p>
          <a:endParaRPr lang="en-US"/>
        </a:p>
      </dgm:t>
    </dgm:pt>
    <dgm:pt modelId="{6CBA5D13-27F4-DA48-9959-12E5BDDC3303}" type="sibTrans" cxnId="{AFC3F921-ABB1-4447-9261-05DA3C1866F5}">
      <dgm:prSet/>
      <dgm:spPr/>
      <dgm:t>
        <a:bodyPr/>
        <a:lstStyle/>
        <a:p>
          <a:endParaRPr lang="en-US"/>
        </a:p>
      </dgm:t>
    </dgm:pt>
    <dgm:pt modelId="{B384AF0E-9C1D-DE45-AC97-0E7F5CC13E22}">
      <dgm:prSet custT="1"/>
      <dgm:spPr/>
      <dgm:t>
        <a:bodyPr/>
        <a:lstStyle/>
        <a:p>
          <a:r>
            <a:rPr lang="en-US" sz="1200" dirty="0" smtClean="0"/>
            <a:t>Chemoreceptor reflex</a:t>
          </a:r>
          <a:endParaRPr lang="en-US" sz="1200" dirty="0"/>
        </a:p>
      </dgm:t>
    </dgm:pt>
    <dgm:pt modelId="{C3D71E26-9807-6342-94F6-3475D7F8DC31}" type="parTrans" cxnId="{3011F133-D164-2B49-8686-F96717087297}">
      <dgm:prSet/>
      <dgm:spPr/>
      <dgm:t>
        <a:bodyPr/>
        <a:lstStyle/>
        <a:p>
          <a:endParaRPr lang="en-US"/>
        </a:p>
      </dgm:t>
    </dgm:pt>
    <dgm:pt modelId="{720BB2AC-0E48-954F-8C07-053E2501C34E}" type="sibTrans" cxnId="{3011F133-D164-2B49-8686-F96717087297}">
      <dgm:prSet/>
      <dgm:spPr/>
      <dgm:t>
        <a:bodyPr/>
        <a:lstStyle/>
        <a:p>
          <a:endParaRPr lang="en-US"/>
        </a:p>
      </dgm:t>
    </dgm:pt>
    <dgm:pt modelId="{918E3335-849D-F643-B61D-2AAA10E89547}">
      <dgm:prSet custT="1"/>
      <dgm:spPr/>
      <dgm:t>
        <a:bodyPr/>
        <a:lstStyle/>
        <a:p>
          <a:r>
            <a:rPr lang="en-US" sz="1100" dirty="0" smtClean="0"/>
            <a:t>Atrial reflexes</a:t>
          </a:r>
          <a:endParaRPr lang="en-US" sz="1100" dirty="0"/>
        </a:p>
      </dgm:t>
    </dgm:pt>
    <dgm:pt modelId="{570D36FB-65E2-E140-A348-3FCEA3E6B8C8}" type="parTrans" cxnId="{7884E2A5-45B5-FB45-BCC7-A34085D8258D}">
      <dgm:prSet/>
      <dgm:spPr/>
      <dgm:t>
        <a:bodyPr/>
        <a:lstStyle/>
        <a:p>
          <a:endParaRPr lang="en-US"/>
        </a:p>
      </dgm:t>
    </dgm:pt>
    <dgm:pt modelId="{F3DD7353-E333-2344-A794-3B28C339DD25}" type="sibTrans" cxnId="{7884E2A5-45B5-FB45-BCC7-A34085D8258D}">
      <dgm:prSet/>
      <dgm:spPr/>
      <dgm:t>
        <a:bodyPr/>
        <a:lstStyle/>
        <a:p>
          <a:endParaRPr lang="en-US"/>
        </a:p>
      </dgm:t>
    </dgm:pt>
    <dgm:pt modelId="{8B7FD3C4-882C-C247-9A75-A174F898B326}">
      <dgm:prSet custT="1"/>
      <dgm:spPr/>
      <dgm:t>
        <a:bodyPr/>
        <a:lstStyle/>
        <a:p>
          <a:r>
            <a:rPr lang="en-US" sz="1200" dirty="0" smtClean="0"/>
            <a:t>thermo-receptors</a:t>
          </a:r>
          <a:endParaRPr lang="en-US" sz="1200" dirty="0"/>
        </a:p>
      </dgm:t>
    </dgm:pt>
    <dgm:pt modelId="{E9F353D5-1709-1D40-8BEA-5B44D4072CDD}" type="parTrans" cxnId="{89D8CE3E-AA53-1D48-B3E5-1AF79C1E2BD7}">
      <dgm:prSet/>
      <dgm:spPr/>
      <dgm:t>
        <a:bodyPr/>
        <a:lstStyle/>
        <a:p>
          <a:endParaRPr lang="en-US"/>
        </a:p>
      </dgm:t>
    </dgm:pt>
    <dgm:pt modelId="{6BA18977-F11B-7C48-A11B-92DD82EF5011}" type="sibTrans" cxnId="{89D8CE3E-AA53-1D48-B3E5-1AF79C1E2BD7}">
      <dgm:prSet/>
      <dgm:spPr/>
      <dgm:t>
        <a:bodyPr/>
        <a:lstStyle/>
        <a:p>
          <a:endParaRPr lang="en-US"/>
        </a:p>
      </dgm:t>
    </dgm:pt>
    <dgm:pt modelId="{535F7CE3-2480-2A4E-9DD6-027C475339C7}">
      <dgm:prSet custT="1"/>
      <dgm:spPr/>
      <dgm:t>
        <a:bodyPr/>
        <a:lstStyle/>
        <a:p>
          <a:r>
            <a:rPr lang="en-US" sz="1100" dirty="0" smtClean="0"/>
            <a:t>pulmonary receptors</a:t>
          </a:r>
          <a:endParaRPr lang="en-US" sz="1100" dirty="0"/>
        </a:p>
      </dgm:t>
    </dgm:pt>
    <dgm:pt modelId="{838D960D-3BCF-674F-9C7D-835F8050B75B}" type="parTrans" cxnId="{864A8581-8AB3-9B47-B091-C09267D89B1A}">
      <dgm:prSet/>
      <dgm:spPr/>
      <dgm:t>
        <a:bodyPr/>
        <a:lstStyle/>
        <a:p>
          <a:endParaRPr lang="en-US"/>
        </a:p>
      </dgm:t>
    </dgm:pt>
    <dgm:pt modelId="{A9EAE206-AD76-8A46-99F6-C8C74BB01D03}" type="sibTrans" cxnId="{864A8581-8AB3-9B47-B091-C09267D89B1A}">
      <dgm:prSet/>
      <dgm:spPr/>
      <dgm:t>
        <a:bodyPr/>
        <a:lstStyle/>
        <a:p>
          <a:endParaRPr lang="en-US"/>
        </a:p>
      </dgm:t>
    </dgm:pt>
    <dgm:pt modelId="{BF8FD7A6-7878-4641-A1F8-3BBE16070DBB}">
      <dgm:prSet/>
      <dgm:spPr/>
      <dgm:t>
        <a:bodyPr/>
        <a:lstStyle/>
        <a:p>
          <a:r>
            <a:rPr lang="en-US" dirty="0" smtClean="0"/>
            <a:t>Intermediate term mechanisms </a:t>
          </a:r>
          <a:endParaRPr lang="en-US" dirty="0"/>
        </a:p>
      </dgm:t>
    </dgm:pt>
    <dgm:pt modelId="{00A2FFB4-A75D-C845-8A78-8B650E6C49E1}" type="parTrans" cxnId="{E3BE19BC-3156-6D43-A35D-4E5A26A22FF4}">
      <dgm:prSet/>
      <dgm:spPr/>
      <dgm:t>
        <a:bodyPr/>
        <a:lstStyle/>
        <a:p>
          <a:endParaRPr lang="en-US"/>
        </a:p>
      </dgm:t>
    </dgm:pt>
    <dgm:pt modelId="{8C997E92-4C73-B343-82BE-2F8C070150BD}" type="sibTrans" cxnId="{E3BE19BC-3156-6D43-A35D-4E5A26A22FF4}">
      <dgm:prSet/>
      <dgm:spPr/>
      <dgm:t>
        <a:bodyPr/>
        <a:lstStyle/>
        <a:p>
          <a:endParaRPr lang="en-US"/>
        </a:p>
      </dgm:t>
    </dgm:pt>
    <dgm:pt modelId="{A309D689-75FF-2948-8860-C0F9B230A31A}">
      <dgm:prSet custT="1"/>
      <dgm:spPr/>
      <dgm:t>
        <a:bodyPr/>
        <a:lstStyle/>
        <a:p>
          <a:r>
            <a:rPr lang="en-US" sz="800" spc="-15" dirty="0" smtClean="0">
              <a:latin typeface="Calibri"/>
              <a:cs typeface="Calibri"/>
            </a:rPr>
            <a:t>Renin-Angiotensin-Aldosterone</a:t>
          </a:r>
          <a:r>
            <a:rPr lang="en-US" sz="800" spc="145" dirty="0" smtClean="0">
              <a:latin typeface="Calibri"/>
              <a:cs typeface="Calibri"/>
            </a:rPr>
            <a:t> </a:t>
          </a:r>
          <a:r>
            <a:rPr lang="en-US" sz="800" spc="-10" dirty="0" smtClean="0">
              <a:latin typeface="Calibri"/>
              <a:cs typeface="Calibri"/>
            </a:rPr>
            <a:t>System</a:t>
          </a:r>
          <a:endParaRPr lang="en-US" sz="800" dirty="0"/>
        </a:p>
      </dgm:t>
    </dgm:pt>
    <dgm:pt modelId="{A9F9D115-012B-984A-9BD1-716E6D708C0C}" type="parTrans" cxnId="{3A6F1D94-CE69-6142-B3BC-298AAD1D8086}">
      <dgm:prSet/>
      <dgm:spPr/>
      <dgm:t>
        <a:bodyPr/>
        <a:lstStyle/>
        <a:p>
          <a:endParaRPr lang="en-US"/>
        </a:p>
      </dgm:t>
    </dgm:pt>
    <dgm:pt modelId="{7A6E6239-8B14-814F-8C82-EE54FA609EE0}" type="sibTrans" cxnId="{3A6F1D94-CE69-6142-B3BC-298AAD1D8086}">
      <dgm:prSet/>
      <dgm:spPr/>
      <dgm:t>
        <a:bodyPr/>
        <a:lstStyle/>
        <a:p>
          <a:endParaRPr lang="en-US"/>
        </a:p>
      </dgm:t>
    </dgm:pt>
    <dgm:pt modelId="{6AAFAE82-43F5-5543-80B4-7E3A4074699D}">
      <dgm:prSet custT="1"/>
      <dgm:spPr/>
      <dgm:t>
        <a:bodyPr/>
        <a:lstStyle/>
        <a:p>
          <a:r>
            <a:rPr lang="en-US" sz="1600" dirty="0" smtClean="0"/>
            <a:t>other</a:t>
          </a:r>
          <a:endParaRPr lang="en-US" sz="1600" dirty="0"/>
        </a:p>
      </dgm:t>
    </dgm:pt>
    <dgm:pt modelId="{24B017D2-EECD-5C40-97B4-8C919E1E8D24}" type="parTrans" cxnId="{5150A296-E9A3-4E4E-BB0D-3133AFA28FDA}">
      <dgm:prSet/>
      <dgm:spPr/>
      <dgm:t>
        <a:bodyPr/>
        <a:lstStyle/>
        <a:p>
          <a:endParaRPr lang="en-US"/>
        </a:p>
      </dgm:t>
    </dgm:pt>
    <dgm:pt modelId="{14968592-C345-B744-9311-50E3D9891CC0}" type="sibTrans" cxnId="{5150A296-E9A3-4E4E-BB0D-3133AFA28FDA}">
      <dgm:prSet/>
      <dgm:spPr/>
      <dgm:t>
        <a:bodyPr/>
        <a:lstStyle/>
        <a:p>
          <a:endParaRPr lang="en-US"/>
        </a:p>
      </dgm:t>
    </dgm:pt>
    <dgm:pt modelId="{3BEDA73E-1291-5D49-8C49-EEEF3CC7FC69}">
      <dgm:prSet custT="1"/>
      <dgm:spPr/>
      <dgm:t>
        <a:bodyPr/>
        <a:lstStyle/>
        <a:p>
          <a:r>
            <a:rPr lang="en-US" sz="1600" dirty="0" smtClean="0"/>
            <a:t>ANP</a:t>
          </a:r>
          <a:endParaRPr lang="en-US" sz="1600" dirty="0"/>
        </a:p>
      </dgm:t>
    </dgm:pt>
    <dgm:pt modelId="{D94F3B7B-654B-E148-B17E-A47BDEDEBAD8}" type="parTrans" cxnId="{4F1EDE10-E5F8-1446-ABCA-2CC93EC71F25}">
      <dgm:prSet/>
      <dgm:spPr/>
      <dgm:t>
        <a:bodyPr/>
        <a:lstStyle/>
        <a:p>
          <a:endParaRPr lang="en-US"/>
        </a:p>
      </dgm:t>
    </dgm:pt>
    <dgm:pt modelId="{C21B434E-A570-3D48-99E2-1B0EAF6445AB}" type="sibTrans" cxnId="{4F1EDE10-E5F8-1446-ABCA-2CC93EC71F25}">
      <dgm:prSet/>
      <dgm:spPr/>
      <dgm:t>
        <a:bodyPr/>
        <a:lstStyle/>
        <a:p>
          <a:endParaRPr lang="en-US"/>
        </a:p>
      </dgm:t>
    </dgm:pt>
    <dgm:pt modelId="{618BDA5F-7162-9E40-A2FD-6AC31020226E}">
      <dgm:prSet custT="1"/>
      <dgm:spPr/>
      <dgm:t>
        <a:bodyPr/>
        <a:lstStyle/>
        <a:p>
          <a:r>
            <a:rPr lang="en-US" sz="1100" spc="-5" dirty="0" smtClean="0">
              <a:latin typeface="Calibri"/>
              <a:cs typeface="Calibri"/>
            </a:rPr>
            <a:t>EPO</a:t>
          </a:r>
          <a:r>
            <a:rPr lang="en-US" sz="1100" spc="25" dirty="0" smtClean="0">
              <a:latin typeface="Calibri"/>
              <a:cs typeface="Calibri"/>
            </a:rPr>
            <a:t> </a:t>
          </a:r>
          <a:r>
            <a:rPr lang="en-US" sz="1100" spc="-15" dirty="0" smtClean="0">
              <a:latin typeface="Calibri"/>
              <a:cs typeface="Calibri"/>
            </a:rPr>
            <a:t>(erythropoietin)</a:t>
          </a:r>
          <a:endParaRPr lang="en-US" sz="1100" dirty="0"/>
        </a:p>
      </dgm:t>
    </dgm:pt>
    <dgm:pt modelId="{B90279FD-73EB-B44D-BB8B-72AB06D9F609}" type="parTrans" cxnId="{7115226B-039F-8944-92E7-C612889CA7E2}">
      <dgm:prSet/>
      <dgm:spPr/>
      <dgm:t>
        <a:bodyPr/>
        <a:lstStyle/>
        <a:p>
          <a:endParaRPr lang="en-US"/>
        </a:p>
      </dgm:t>
    </dgm:pt>
    <dgm:pt modelId="{B8BBA977-D557-FC46-90AE-E25FB4E75BD1}" type="sibTrans" cxnId="{7115226B-039F-8944-92E7-C612889CA7E2}">
      <dgm:prSet/>
      <dgm:spPr/>
      <dgm:t>
        <a:bodyPr/>
        <a:lstStyle/>
        <a:p>
          <a:endParaRPr lang="en-US"/>
        </a:p>
      </dgm:t>
    </dgm:pt>
    <dgm:pt modelId="{548F0EF5-50A3-FE4C-B37B-776CAC4BD741}">
      <dgm:prSet custT="1"/>
      <dgm:spPr/>
      <dgm:t>
        <a:bodyPr/>
        <a:lstStyle/>
        <a:p>
          <a:r>
            <a:rPr lang="en-US" sz="800" spc="-10" dirty="0" smtClean="0">
              <a:latin typeface="Calibri"/>
              <a:cs typeface="Calibri"/>
            </a:rPr>
            <a:t>Renin-angiotensin </a:t>
          </a:r>
          <a:r>
            <a:rPr lang="en-US" sz="800" dirty="0" smtClean="0">
              <a:latin typeface="Calibri"/>
              <a:cs typeface="Calibri"/>
            </a:rPr>
            <a:t>vasoconstrictor</a:t>
          </a:r>
          <a:r>
            <a:rPr lang="en-US" sz="800" spc="-215" dirty="0" smtClean="0">
              <a:latin typeface="Calibri"/>
              <a:cs typeface="Calibri"/>
            </a:rPr>
            <a:t> </a:t>
          </a:r>
          <a:r>
            <a:rPr lang="en-US" sz="800" spc="-10" dirty="0" smtClean="0">
              <a:latin typeface="Calibri"/>
              <a:cs typeface="Calibri"/>
            </a:rPr>
            <a:t>mechanism</a:t>
          </a:r>
          <a:endParaRPr lang="en-US" sz="800" dirty="0"/>
        </a:p>
      </dgm:t>
    </dgm:pt>
    <dgm:pt modelId="{F5106CC8-1129-6745-929A-3589E4E26E2E}" type="parTrans" cxnId="{4D95ECE8-2D3C-6B47-95A0-598CD317CAC8}">
      <dgm:prSet/>
      <dgm:spPr/>
      <dgm:t>
        <a:bodyPr/>
        <a:lstStyle/>
        <a:p>
          <a:endParaRPr lang="en-US"/>
        </a:p>
      </dgm:t>
    </dgm:pt>
    <dgm:pt modelId="{C20C7F02-6908-754A-B047-D3BEF5E5AF90}" type="sibTrans" cxnId="{4D95ECE8-2D3C-6B47-95A0-598CD317CAC8}">
      <dgm:prSet/>
      <dgm:spPr/>
      <dgm:t>
        <a:bodyPr/>
        <a:lstStyle/>
        <a:p>
          <a:endParaRPr lang="en-US"/>
        </a:p>
      </dgm:t>
    </dgm:pt>
    <dgm:pt modelId="{A29B9032-4282-A644-B733-63D69C375E29}">
      <dgm:prSet custT="1"/>
      <dgm:spPr/>
      <dgm:t>
        <a:bodyPr/>
        <a:lstStyle/>
        <a:p>
          <a:r>
            <a:rPr lang="en-US" sz="1000" spc="-15" dirty="0" smtClean="0">
              <a:latin typeface="Calibri"/>
              <a:cs typeface="Calibri"/>
            </a:rPr>
            <a:t>Stress-relaxation </a:t>
          </a:r>
          <a:r>
            <a:rPr lang="en-US" sz="1000" spc="10" dirty="0" smtClean="0">
              <a:latin typeface="Calibri"/>
              <a:cs typeface="Calibri"/>
            </a:rPr>
            <a:t>of </a:t>
          </a:r>
          <a:r>
            <a:rPr lang="en-US" sz="1000" spc="-5" dirty="0" smtClean="0">
              <a:latin typeface="Calibri"/>
              <a:cs typeface="Calibri"/>
            </a:rPr>
            <a:t>the</a:t>
          </a:r>
          <a:r>
            <a:rPr lang="en-US" sz="1000" spc="-95" dirty="0" smtClean="0">
              <a:latin typeface="Calibri"/>
              <a:cs typeface="Calibri"/>
            </a:rPr>
            <a:t> </a:t>
          </a:r>
          <a:r>
            <a:rPr lang="en-US" sz="1000" spc="-5" dirty="0" smtClean="0">
              <a:latin typeface="Calibri"/>
              <a:cs typeface="Calibri"/>
            </a:rPr>
            <a:t>vasculature</a:t>
          </a:r>
          <a:endParaRPr lang="en-US" sz="1000" dirty="0"/>
        </a:p>
      </dgm:t>
    </dgm:pt>
    <dgm:pt modelId="{95506134-B996-F543-A441-F82577D3CBAA}" type="parTrans" cxnId="{817726FD-AB6F-8A4C-A2A8-00A229B1B1BB}">
      <dgm:prSet/>
      <dgm:spPr/>
      <dgm:t>
        <a:bodyPr/>
        <a:lstStyle/>
        <a:p>
          <a:endParaRPr lang="en-US"/>
        </a:p>
      </dgm:t>
    </dgm:pt>
    <dgm:pt modelId="{47B64312-7751-1847-A086-645B4AF7784C}" type="sibTrans" cxnId="{817726FD-AB6F-8A4C-A2A8-00A229B1B1BB}">
      <dgm:prSet/>
      <dgm:spPr/>
      <dgm:t>
        <a:bodyPr/>
        <a:lstStyle/>
        <a:p>
          <a:endParaRPr lang="en-US"/>
        </a:p>
      </dgm:t>
    </dgm:pt>
    <dgm:pt modelId="{505E73AD-7408-534D-8065-BA1A95D610D8}">
      <dgm:prSet custT="1"/>
      <dgm:spPr/>
      <dgm:t>
        <a:bodyPr/>
        <a:lstStyle/>
        <a:p>
          <a:r>
            <a:rPr lang="en-US" sz="1100" spc="-15" dirty="0" smtClean="0">
              <a:latin typeface="Calibri"/>
              <a:cs typeface="Calibri"/>
            </a:rPr>
            <a:t>Fluid </a:t>
          </a:r>
          <a:r>
            <a:rPr lang="en-US" sz="1100" spc="5" dirty="0" smtClean="0">
              <a:latin typeface="Calibri"/>
              <a:cs typeface="Calibri"/>
            </a:rPr>
            <a:t>Shift</a:t>
          </a:r>
          <a:r>
            <a:rPr lang="en-US" sz="1100" spc="-135" dirty="0" smtClean="0">
              <a:latin typeface="Calibri"/>
              <a:cs typeface="Calibri"/>
            </a:rPr>
            <a:t> </a:t>
          </a:r>
          <a:r>
            <a:rPr lang="en-US" sz="1100" spc="-10" dirty="0" smtClean="0">
              <a:latin typeface="Calibri"/>
              <a:cs typeface="Calibri"/>
            </a:rPr>
            <a:t>mechanism</a:t>
          </a:r>
          <a:endParaRPr lang="en-US" sz="1100" dirty="0"/>
        </a:p>
      </dgm:t>
    </dgm:pt>
    <dgm:pt modelId="{8658CE8D-CBD2-6444-A98F-CF2A36746B4F}" type="parTrans" cxnId="{79D05DD8-FBD0-A74F-9190-08B677914065}">
      <dgm:prSet/>
      <dgm:spPr/>
      <dgm:t>
        <a:bodyPr/>
        <a:lstStyle/>
        <a:p>
          <a:endParaRPr lang="en-US"/>
        </a:p>
      </dgm:t>
    </dgm:pt>
    <dgm:pt modelId="{567836F0-682B-054B-AB8B-93AF9E48DD8F}" type="sibTrans" cxnId="{79D05DD8-FBD0-A74F-9190-08B677914065}">
      <dgm:prSet/>
      <dgm:spPr/>
      <dgm:t>
        <a:bodyPr/>
        <a:lstStyle/>
        <a:p>
          <a:endParaRPr lang="en-US"/>
        </a:p>
      </dgm:t>
    </dgm:pt>
    <dgm:pt modelId="{E1069C6B-E361-F543-B54A-49A713584796}" type="pres">
      <dgm:prSet presAssocID="{33D5D4C4-6B07-1144-9603-2B75B07C1FE5}" presName="Name0" presStyleCnt="0">
        <dgm:presLayoutVars>
          <dgm:chPref val="1"/>
          <dgm:dir/>
          <dgm:animOne val="branch"/>
          <dgm:animLvl val="lvl"/>
          <dgm:resizeHandles/>
        </dgm:presLayoutVars>
      </dgm:prSet>
      <dgm:spPr/>
      <dgm:t>
        <a:bodyPr/>
        <a:lstStyle/>
        <a:p>
          <a:endParaRPr lang="en-US"/>
        </a:p>
      </dgm:t>
    </dgm:pt>
    <dgm:pt modelId="{46CF0F61-D5A5-964A-9DD3-BE494D62301E}" type="pres">
      <dgm:prSet presAssocID="{792A861E-7127-124C-B30C-8417AE0D65D9}" presName="vertOne" presStyleCnt="0"/>
      <dgm:spPr/>
      <dgm:t>
        <a:bodyPr/>
        <a:lstStyle/>
        <a:p>
          <a:endParaRPr lang="en-US"/>
        </a:p>
      </dgm:t>
    </dgm:pt>
    <dgm:pt modelId="{53B8CDDD-1EBB-4C4B-B09E-15167F76BB78}" type="pres">
      <dgm:prSet presAssocID="{792A861E-7127-124C-B30C-8417AE0D65D9}" presName="txOne" presStyleLbl="node0" presStyleIdx="0" presStyleCnt="1" custLinFactNeighborX="103" custLinFactNeighborY="6672">
        <dgm:presLayoutVars>
          <dgm:chPref val="3"/>
        </dgm:presLayoutVars>
      </dgm:prSet>
      <dgm:spPr/>
      <dgm:t>
        <a:bodyPr/>
        <a:lstStyle/>
        <a:p>
          <a:endParaRPr lang="en-US"/>
        </a:p>
      </dgm:t>
    </dgm:pt>
    <dgm:pt modelId="{773B1279-2FD8-304A-ABF5-5D53DC1AE350}" type="pres">
      <dgm:prSet presAssocID="{792A861E-7127-124C-B30C-8417AE0D65D9}" presName="parTransOne" presStyleCnt="0"/>
      <dgm:spPr/>
      <dgm:t>
        <a:bodyPr/>
        <a:lstStyle/>
        <a:p>
          <a:endParaRPr lang="en-US"/>
        </a:p>
      </dgm:t>
    </dgm:pt>
    <dgm:pt modelId="{C05B4B26-2514-4A4B-BDBF-40F91A989B23}" type="pres">
      <dgm:prSet presAssocID="{792A861E-7127-124C-B30C-8417AE0D65D9}" presName="horzOne" presStyleCnt="0"/>
      <dgm:spPr/>
      <dgm:t>
        <a:bodyPr/>
        <a:lstStyle/>
        <a:p>
          <a:endParaRPr lang="en-US"/>
        </a:p>
      </dgm:t>
    </dgm:pt>
    <dgm:pt modelId="{7D6D7218-5A02-464F-9602-8BD34AE3F742}" type="pres">
      <dgm:prSet presAssocID="{4168267F-6975-6847-ADC3-9255B8C8B254}" presName="vertTwo" presStyleCnt="0"/>
      <dgm:spPr/>
      <dgm:t>
        <a:bodyPr/>
        <a:lstStyle/>
        <a:p>
          <a:endParaRPr lang="en-US"/>
        </a:p>
      </dgm:t>
    </dgm:pt>
    <dgm:pt modelId="{0B73EFE9-3334-6849-9540-665F1E7339C1}" type="pres">
      <dgm:prSet presAssocID="{4168267F-6975-6847-ADC3-9255B8C8B254}" presName="txTwo" presStyleLbl="node2" presStyleIdx="0" presStyleCnt="3">
        <dgm:presLayoutVars>
          <dgm:chPref val="3"/>
        </dgm:presLayoutVars>
      </dgm:prSet>
      <dgm:spPr/>
      <dgm:t>
        <a:bodyPr/>
        <a:lstStyle/>
        <a:p>
          <a:endParaRPr lang="en-US"/>
        </a:p>
      </dgm:t>
    </dgm:pt>
    <dgm:pt modelId="{96415E80-9B28-9D4D-8260-AD19837CCC42}" type="pres">
      <dgm:prSet presAssocID="{4168267F-6975-6847-ADC3-9255B8C8B254}" presName="parTransTwo" presStyleCnt="0"/>
      <dgm:spPr/>
      <dgm:t>
        <a:bodyPr/>
        <a:lstStyle/>
        <a:p>
          <a:endParaRPr lang="en-US"/>
        </a:p>
      </dgm:t>
    </dgm:pt>
    <dgm:pt modelId="{9B994E19-A9CF-1C42-9F8F-137265F1862E}" type="pres">
      <dgm:prSet presAssocID="{4168267F-6975-6847-ADC3-9255B8C8B254}" presName="horzTwo" presStyleCnt="0"/>
      <dgm:spPr/>
      <dgm:t>
        <a:bodyPr/>
        <a:lstStyle/>
        <a:p>
          <a:endParaRPr lang="en-US"/>
        </a:p>
      </dgm:t>
    </dgm:pt>
    <dgm:pt modelId="{C23086C2-2110-0E43-A7C1-882F85FD16F8}" type="pres">
      <dgm:prSet presAssocID="{11A0373B-E79D-2E4B-AD99-3DADF917424D}" presName="vertThree" presStyleCnt="0"/>
      <dgm:spPr/>
      <dgm:t>
        <a:bodyPr/>
        <a:lstStyle/>
        <a:p>
          <a:endParaRPr lang="en-US"/>
        </a:p>
      </dgm:t>
    </dgm:pt>
    <dgm:pt modelId="{2DB9315F-8FD7-6B45-931A-B428E3D1EE0F}" type="pres">
      <dgm:prSet presAssocID="{11A0373B-E79D-2E4B-AD99-3DADF917424D}" presName="txThree" presStyleLbl="node3" presStyleIdx="0" presStyleCnt="12">
        <dgm:presLayoutVars>
          <dgm:chPref val="3"/>
        </dgm:presLayoutVars>
      </dgm:prSet>
      <dgm:spPr/>
      <dgm:t>
        <a:bodyPr/>
        <a:lstStyle/>
        <a:p>
          <a:endParaRPr lang="en-US"/>
        </a:p>
      </dgm:t>
    </dgm:pt>
    <dgm:pt modelId="{2B0132B4-0D20-9048-8D07-65035DE40422}" type="pres">
      <dgm:prSet presAssocID="{11A0373B-E79D-2E4B-AD99-3DADF917424D}" presName="horzThree" presStyleCnt="0"/>
      <dgm:spPr/>
      <dgm:t>
        <a:bodyPr/>
        <a:lstStyle/>
        <a:p>
          <a:endParaRPr lang="en-US"/>
        </a:p>
      </dgm:t>
    </dgm:pt>
    <dgm:pt modelId="{8F9FC7D2-17A0-4B46-A1E0-34897F13C313}" type="pres">
      <dgm:prSet presAssocID="{E52A97BF-4EC2-7A46-BC40-8ED66D1F4B11}" presName="sibSpaceThree" presStyleCnt="0"/>
      <dgm:spPr/>
      <dgm:t>
        <a:bodyPr/>
        <a:lstStyle/>
        <a:p>
          <a:endParaRPr lang="en-US"/>
        </a:p>
      </dgm:t>
    </dgm:pt>
    <dgm:pt modelId="{8AF87B2A-6F6D-9548-8C9B-BEACD8F7D7A5}" type="pres">
      <dgm:prSet presAssocID="{B384AF0E-9C1D-DE45-AC97-0E7F5CC13E22}" presName="vertThree" presStyleCnt="0"/>
      <dgm:spPr/>
      <dgm:t>
        <a:bodyPr/>
        <a:lstStyle/>
        <a:p>
          <a:endParaRPr lang="en-US"/>
        </a:p>
      </dgm:t>
    </dgm:pt>
    <dgm:pt modelId="{E4881DC0-8A59-3A48-9150-AEF75DB1BE36}" type="pres">
      <dgm:prSet presAssocID="{B384AF0E-9C1D-DE45-AC97-0E7F5CC13E22}" presName="txThree" presStyleLbl="node3" presStyleIdx="1" presStyleCnt="12">
        <dgm:presLayoutVars>
          <dgm:chPref val="3"/>
        </dgm:presLayoutVars>
      </dgm:prSet>
      <dgm:spPr/>
      <dgm:t>
        <a:bodyPr/>
        <a:lstStyle/>
        <a:p>
          <a:endParaRPr lang="en-US"/>
        </a:p>
      </dgm:t>
    </dgm:pt>
    <dgm:pt modelId="{8B67E374-9540-2A4A-99FA-968307BA66FF}" type="pres">
      <dgm:prSet presAssocID="{B384AF0E-9C1D-DE45-AC97-0E7F5CC13E22}" presName="horzThree" presStyleCnt="0"/>
      <dgm:spPr/>
      <dgm:t>
        <a:bodyPr/>
        <a:lstStyle/>
        <a:p>
          <a:endParaRPr lang="en-US"/>
        </a:p>
      </dgm:t>
    </dgm:pt>
    <dgm:pt modelId="{E3182629-9224-274C-969D-5E75633F8DA8}" type="pres">
      <dgm:prSet presAssocID="{720BB2AC-0E48-954F-8C07-053E2501C34E}" presName="sibSpaceThree" presStyleCnt="0"/>
      <dgm:spPr/>
      <dgm:t>
        <a:bodyPr/>
        <a:lstStyle/>
        <a:p>
          <a:endParaRPr lang="en-US"/>
        </a:p>
      </dgm:t>
    </dgm:pt>
    <dgm:pt modelId="{6BBCE88A-87DD-E74E-BA58-87102A75CDC8}" type="pres">
      <dgm:prSet presAssocID="{2F3DBEE4-7F57-D94A-AA4B-7062A2C9C19D}" presName="vertThree" presStyleCnt="0"/>
      <dgm:spPr/>
      <dgm:t>
        <a:bodyPr/>
        <a:lstStyle/>
        <a:p>
          <a:endParaRPr lang="en-US"/>
        </a:p>
      </dgm:t>
    </dgm:pt>
    <dgm:pt modelId="{7BE5243A-A50B-7C4C-8CB1-10032B0730EA}" type="pres">
      <dgm:prSet presAssocID="{2F3DBEE4-7F57-D94A-AA4B-7062A2C9C19D}" presName="txThree" presStyleLbl="node3" presStyleIdx="2" presStyleCnt="12">
        <dgm:presLayoutVars>
          <dgm:chPref val="3"/>
        </dgm:presLayoutVars>
      </dgm:prSet>
      <dgm:spPr/>
      <dgm:t>
        <a:bodyPr/>
        <a:lstStyle/>
        <a:p>
          <a:endParaRPr lang="en-US"/>
        </a:p>
      </dgm:t>
    </dgm:pt>
    <dgm:pt modelId="{27AD5BF6-D711-F445-A227-53E4448AEFCD}" type="pres">
      <dgm:prSet presAssocID="{2F3DBEE4-7F57-D94A-AA4B-7062A2C9C19D}" presName="horzThree" presStyleCnt="0"/>
      <dgm:spPr/>
      <dgm:t>
        <a:bodyPr/>
        <a:lstStyle/>
        <a:p>
          <a:endParaRPr lang="en-US"/>
        </a:p>
      </dgm:t>
    </dgm:pt>
    <dgm:pt modelId="{044AFA2E-1E58-3247-99FF-761B54056968}" type="pres">
      <dgm:prSet presAssocID="{5F1C0792-63C2-4242-8973-7F3389BAE6CB}" presName="sibSpaceThree" presStyleCnt="0"/>
      <dgm:spPr/>
      <dgm:t>
        <a:bodyPr/>
        <a:lstStyle/>
        <a:p>
          <a:endParaRPr lang="en-US"/>
        </a:p>
      </dgm:t>
    </dgm:pt>
    <dgm:pt modelId="{857214B3-A2CB-654C-B15E-6D6C1FC056F8}" type="pres">
      <dgm:prSet presAssocID="{918E3335-849D-F643-B61D-2AAA10E89547}" presName="vertThree" presStyleCnt="0"/>
      <dgm:spPr/>
      <dgm:t>
        <a:bodyPr/>
        <a:lstStyle/>
        <a:p>
          <a:endParaRPr lang="en-US"/>
        </a:p>
      </dgm:t>
    </dgm:pt>
    <dgm:pt modelId="{5B6848D3-7496-EB41-85C0-C93DF3EC9954}" type="pres">
      <dgm:prSet presAssocID="{918E3335-849D-F643-B61D-2AAA10E89547}" presName="txThree" presStyleLbl="node3" presStyleIdx="3" presStyleCnt="12">
        <dgm:presLayoutVars>
          <dgm:chPref val="3"/>
        </dgm:presLayoutVars>
      </dgm:prSet>
      <dgm:spPr/>
      <dgm:t>
        <a:bodyPr/>
        <a:lstStyle/>
        <a:p>
          <a:endParaRPr lang="en-US"/>
        </a:p>
      </dgm:t>
    </dgm:pt>
    <dgm:pt modelId="{F7271F5B-A7F2-4D47-A639-52F2C9F523D5}" type="pres">
      <dgm:prSet presAssocID="{918E3335-849D-F643-B61D-2AAA10E89547}" presName="horzThree" presStyleCnt="0"/>
      <dgm:spPr/>
      <dgm:t>
        <a:bodyPr/>
        <a:lstStyle/>
        <a:p>
          <a:endParaRPr lang="en-US"/>
        </a:p>
      </dgm:t>
    </dgm:pt>
    <dgm:pt modelId="{55DDC62D-B3DF-5E4C-BB48-FC6D33E8AF9E}" type="pres">
      <dgm:prSet presAssocID="{F3DD7353-E333-2344-A794-3B28C339DD25}" presName="sibSpaceThree" presStyleCnt="0"/>
      <dgm:spPr/>
      <dgm:t>
        <a:bodyPr/>
        <a:lstStyle/>
        <a:p>
          <a:endParaRPr lang="en-US"/>
        </a:p>
      </dgm:t>
    </dgm:pt>
    <dgm:pt modelId="{27721DE5-FEB9-854F-925D-32917AAD1936}" type="pres">
      <dgm:prSet presAssocID="{8B7FD3C4-882C-C247-9A75-A174F898B326}" presName="vertThree" presStyleCnt="0"/>
      <dgm:spPr/>
      <dgm:t>
        <a:bodyPr/>
        <a:lstStyle/>
        <a:p>
          <a:endParaRPr lang="en-US"/>
        </a:p>
      </dgm:t>
    </dgm:pt>
    <dgm:pt modelId="{BC67F579-BF80-E341-99E4-32F36A16EB47}" type="pres">
      <dgm:prSet presAssocID="{8B7FD3C4-882C-C247-9A75-A174F898B326}" presName="txThree" presStyleLbl="node3" presStyleIdx="4" presStyleCnt="12">
        <dgm:presLayoutVars>
          <dgm:chPref val="3"/>
        </dgm:presLayoutVars>
      </dgm:prSet>
      <dgm:spPr/>
      <dgm:t>
        <a:bodyPr/>
        <a:lstStyle/>
        <a:p>
          <a:endParaRPr lang="en-US"/>
        </a:p>
      </dgm:t>
    </dgm:pt>
    <dgm:pt modelId="{4E0643E8-4680-284D-A7FF-67A6E2D29F8F}" type="pres">
      <dgm:prSet presAssocID="{8B7FD3C4-882C-C247-9A75-A174F898B326}" presName="horzThree" presStyleCnt="0"/>
      <dgm:spPr/>
      <dgm:t>
        <a:bodyPr/>
        <a:lstStyle/>
        <a:p>
          <a:endParaRPr lang="en-US"/>
        </a:p>
      </dgm:t>
    </dgm:pt>
    <dgm:pt modelId="{87459735-9DE6-D144-B9DC-4C82DC00CA43}" type="pres">
      <dgm:prSet presAssocID="{6BA18977-F11B-7C48-A11B-92DD82EF5011}" presName="sibSpaceThree" presStyleCnt="0"/>
      <dgm:spPr/>
      <dgm:t>
        <a:bodyPr/>
        <a:lstStyle/>
        <a:p>
          <a:endParaRPr lang="en-US"/>
        </a:p>
      </dgm:t>
    </dgm:pt>
    <dgm:pt modelId="{51E81F5B-78F3-9544-9F69-FD6BB17898A6}" type="pres">
      <dgm:prSet presAssocID="{535F7CE3-2480-2A4E-9DD6-027C475339C7}" presName="vertThree" presStyleCnt="0"/>
      <dgm:spPr/>
      <dgm:t>
        <a:bodyPr/>
        <a:lstStyle/>
        <a:p>
          <a:endParaRPr lang="en-US"/>
        </a:p>
      </dgm:t>
    </dgm:pt>
    <dgm:pt modelId="{7F886AE4-9930-E842-84F6-1E58BA248E9D}" type="pres">
      <dgm:prSet presAssocID="{535F7CE3-2480-2A4E-9DD6-027C475339C7}" presName="txThree" presStyleLbl="node3" presStyleIdx="5" presStyleCnt="12">
        <dgm:presLayoutVars>
          <dgm:chPref val="3"/>
        </dgm:presLayoutVars>
      </dgm:prSet>
      <dgm:spPr/>
      <dgm:t>
        <a:bodyPr/>
        <a:lstStyle/>
        <a:p>
          <a:endParaRPr lang="en-US"/>
        </a:p>
      </dgm:t>
    </dgm:pt>
    <dgm:pt modelId="{F598E6C8-3C55-0B4F-B480-9D1E888C95DD}" type="pres">
      <dgm:prSet presAssocID="{535F7CE3-2480-2A4E-9DD6-027C475339C7}" presName="horzThree" presStyleCnt="0"/>
      <dgm:spPr/>
      <dgm:t>
        <a:bodyPr/>
        <a:lstStyle/>
        <a:p>
          <a:endParaRPr lang="en-US"/>
        </a:p>
      </dgm:t>
    </dgm:pt>
    <dgm:pt modelId="{70C97D5D-B006-9244-AF35-C49882225CC5}" type="pres">
      <dgm:prSet presAssocID="{4F944514-A6EC-6A49-A77A-3843083786A9}" presName="sibSpaceTwo" presStyleCnt="0"/>
      <dgm:spPr/>
      <dgm:t>
        <a:bodyPr/>
        <a:lstStyle/>
        <a:p>
          <a:endParaRPr lang="en-US"/>
        </a:p>
      </dgm:t>
    </dgm:pt>
    <dgm:pt modelId="{FFCEECEC-6AA7-DC4B-8F10-A4CE8C4256AB}" type="pres">
      <dgm:prSet presAssocID="{2B44476D-248E-7542-86D5-D9BB113F9BA4}" presName="vertTwo" presStyleCnt="0"/>
      <dgm:spPr/>
      <dgm:t>
        <a:bodyPr/>
        <a:lstStyle/>
        <a:p>
          <a:endParaRPr lang="en-US"/>
        </a:p>
      </dgm:t>
    </dgm:pt>
    <dgm:pt modelId="{A4AEF264-476D-1C40-9725-A875D6E2C310}" type="pres">
      <dgm:prSet presAssocID="{2B44476D-248E-7542-86D5-D9BB113F9BA4}" presName="txTwo" presStyleLbl="node2" presStyleIdx="1" presStyleCnt="3">
        <dgm:presLayoutVars>
          <dgm:chPref val="3"/>
        </dgm:presLayoutVars>
      </dgm:prSet>
      <dgm:spPr/>
      <dgm:t>
        <a:bodyPr/>
        <a:lstStyle/>
        <a:p>
          <a:endParaRPr lang="en-US"/>
        </a:p>
      </dgm:t>
    </dgm:pt>
    <dgm:pt modelId="{6B30BAA1-44E9-1642-9708-29AF4238A1A7}" type="pres">
      <dgm:prSet presAssocID="{2B44476D-248E-7542-86D5-D9BB113F9BA4}" presName="parTransTwo" presStyleCnt="0"/>
      <dgm:spPr/>
      <dgm:t>
        <a:bodyPr/>
        <a:lstStyle/>
        <a:p>
          <a:endParaRPr lang="en-US"/>
        </a:p>
      </dgm:t>
    </dgm:pt>
    <dgm:pt modelId="{857A0D13-B3F5-E640-9BAA-BA3A448A2582}" type="pres">
      <dgm:prSet presAssocID="{2B44476D-248E-7542-86D5-D9BB113F9BA4}" presName="horzTwo" presStyleCnt="0"/>
      <dgm:spPr/>
      <dgm:t>
        <a:bodyPr/>
        <a:lstStyle/>
        <a:p>
          <a:endParaRPr lang="en-US"/>
        </a:p>
      </dgm:t>
    </dgm:pt>
    <dgm:pt modelId="{38D63DBA-5BD2-4345-B49C-531A9F8F6768}" type="pres">
      <dgm:prSet presAssocID="{7695B42F-F85C-5D47-8085-C55627FFB624}" presName="vertThree" presStyleCnt="0"/>
      <dgm:spPr/>
      <dgm:t>
        <a:bodyPr/>
        <a:lstStyle/>
        <a:p>
          <a:endParaRPr lang="en-US"/>
        </a:p>
      </dgm:t>
    </dgm:pt>
    <dgm:pt modelId="{4EB2248E-1D25-7C4C-8271-6A2731EF8844}" type="pres">
      <dgm:prSet presAssocID="{7695B42F-F85C-5D47-8085-C55627FFB624}" presName="txThree" presStyleLbl="node3" presStyleIdx="6" presStyleCnt="12">
        <dgm:presLayoutVars>
          <dgm:chPref val="3"/>
        </dgm:presLayoutVars>
      </dgm:prSet>
      <dgm:spPr/>
      <dgm:t>
        <a:bodyPr/>
        <a:lstStyle/>
        <a:p>
          <a:endParaRPr lang="en-US"/>
        </a:p>
      </dgm:t>
    </dgm:pt>
    <dgm:pt modelId="{CF2E629F-CA7B-C44A-AB5B-BB4AFFE6C327}" type="pres">
      <dgm:prSet presAssocID="{7695B42F-F85C-5D47-8085-C55627FFB624}" presName="parTransThree" presStyleCnt="0"/>
      <dgm:spPr/>
      <dgm:t>
        <a:bodyPr/>
        <a:lstStyle/>
        <a:p>
          <a:endParaRPr lang="en-US"/>
        </a:p>
      </dgm:t>
    </dgm:pt>
    <dgm:pt modelId="{A6B09DA5-73C5-CA44-A3D8-E86F1D212BF1}" type="pres">
      <dgm:prSet presAssocID="{7695B42F-F85C-5D47-8085-C55627FFB624}" presName="horzThree" presStyleCnt="0"/>
      <dgm:spPr/>
      <dgm:t>
        <a:bodyPr/>
        <a:lstStyle/>
        <a:p>
          <a:endParaRPr lang="en-US"/>
        </a:p>
      </dgm:t>
    </dgm:pt>
    <dgm:pt modelId="{5968807B-5D6F-BB43-B9B2-643C1543D5E6}" type="pres">
      <dgm:prSet presAssocID="{E3D2E1C3-E320-194D-BE87-68A0DB1BA6CC}" presName="vertFour" presStyleCnt="0">
        <dgm:presLayoutVars>
          <dgm:chPref val="3"/>
        </dgm:presLayoutVars>
      </dgm:prSet>
      <dgm:spPr/>
      <dgm:t>
        <a:bodyPr/>
        <a:lstStyle/>
        <a:p>
          <a:endParaRPr lang="en-US"/>
        </a:p>
      </dgm:t>
    </dgm:pt>
    <dgm:pt modelId="{2916E02A-2BB2-8F4B-842D-A2371BB1FFBC}" type="pres">
      <dgm:prSet presAssocID="{E3D2E1C3-E320-194D-BE87-68A0DB1BA6CC}" presName="txFour" presStyleLbl="node4" presStyleIdx="0" presStyleCnt="5">
        <dgm:presLayoutVars>
          <dgm:chPref val="3"/>
        </dgm:presLayoutVars>
      </dgm:prSet>
      <dgm:spPr/>
      <dgm:t>
        <a:bodyPr/>
        <a:lstStyle/>
        <a:p>
          <a:endParaRPr lang="en-US"/>
        </a:p>
      </dgm:t>
    </dgm:pt>
    <dgm:pt modelId="{24F8291E-19B0-A349-BB6B-D2A9F74470A9}" type="pres">
      <dgm:prSet presAssocID="{E3D2E1C3-E320-194D-BE87-68A0DB1BA6CC}" presName="horzFour" presStyleCnt="0"/>
      <dgm:spPr/>
      <dgm:t>
        <a:bodyPr/>
        <a:lstStyle/>
        <a:p>
          <a:endParaRPr lang="en-US"/>
        </a:p>
      </dgm:t>
    </dgm:pt>
    <dgm:pt modelId="{4368DCD1-F3B5-8B4D-89A2-C9416AF7A6BD}" type="pres">
      <dgm:prSet presAssocID="{5493D0D1-FE0E-5E4E-AA9B-DDC36EDFB437}" presName="sibSpaceFour" presStyleCnt="0"/>
      <dgm:spPr/>
      <dgm:t>
        <a:bodyPr/>
        <a:lstStyle/>
        <a:p>
          <a:endParaRPr lang="en-US"/>
        </a:p>
      </dgm:t>
    </dgm:pt>
    <dgm:pt modelId="{548E2396-4BE9-9A48-A3FE-E445A974A7D5}" type="pres">
      <dgm:prSet presAssocID="{F506381A-1884-2B48-9357-E980BD5D8BC3}" presName="vertFour" presStyleCnt="0">
        <dgm:presLayoutVars>
          <dgm:chPref val="3"/>
        </dgm:presLayoutVars>
      </dgm:prSet>
      <dgm:spPr/>
      <dgm:t>
        <a:bodyPr/>
        <a:lstStyle/>
        <a:p>
          <a:endParaRPr lang="en-US"/>
        </a:p>
      </dgm:t>
    </dgm:pt>
    <dgm:pt modelId="{DD6D25B0-4994-3C47-9FD3-B5C6BC352337}" type="pres">
      <dgm:prSet presAssocID="{F506381A-1884-2B48-9357-E980BD5D8BC3}" presName="txFour" presStyleLbl="node4" presStyleIdx="1" presStyleCnt="5">
        <dgm:presLayoutVars>
          <dgm:chPref val="3"/>
        </dgm:presLayoutVars>
      </dgm:prSet>
      <dgm:spPr/>
      <dgm:t>
        <a:bodyPr/>
        <a:lstStyle/>
        <a:p>
          <a:endParaRPr lang="en-US"/>
        </a:p>
      </dgm:t>
    </dgm:pt>
    <dgm:pt modelId="{A4AE9347-F6A5-5742-86E9-495E3A6CB967}" type="pres">
      <dgm:prSet presAssocID="{F506381A-1884-2B48-9357-E980BD5D8BC3}" presName="horzFour" presStyleCnt="0"/>
      <dgm:spPr/>
      <dgm:t>
        <a:bodyPr/>
        <a:lstStyle/>
        <a:p>
          <a:endParaRPr lang="en-US"/>
        </a:p>
      </dgm:t>
    </dgm:pt>
    <dgm:pt modelId="{558762EF-40E6-9843-98DB-AE873F2721EB}" type="pres">
      <dgm:prSet presAssocID="{D57279DF-E9AF-2649-8968-674C9C64B0F2}" presName="sibSpaceThree" presStyleCnt="0"/>
      <dgm:spPr/>
      <dgm:t>
        <a:bodyPr/>
        <a:lstStyle/>
        <a:p>
          <a:endParaRPr lang="en-US"/>
        </a:p>
      </dgm:t>
    </dgm:pt>
    <dgm:pt modelId="{AE00A472-17B0-E348-A871-ACE3B418AEE3}" type="pres">
      <dgm:prSet presAssocID="{6ED1DE60-1F71-8849-80C0-D6DDAE176B5C}" presName="vertThree" presStyleCnt="0"/>
      <dgm:spPr/>
      <dgm:t>
        <a:bodyPr/>
        <a:lstStyle/>
        <a:p>
          <a:endParaRPr lang="en-US"/>
        </a:p>
      </dgm:t>
    </dgm:pt>
    <dgm:pt modelId="{24E9382F-31EC-DC4E-A501-A84580F3F281}" type="pres">
      <dgm:prSet presAssocID="{6ED1DE60-1F71-8849-80C0-D6DDAE176B5C}" presName="txThree" presStyleLbl="node3" presStyleIdx="7" presStyleCnt="12">
        <dgm:presLayoutVars>
          <dgm:chPref val="3"/>
        </dgm:presLayoutVars>
      </dgm:prSet>
      <dgm:spPr/>
      <dgm:t>
        <a:bodyPr/>
        <a:lstStyle/>
        <a:p>
          <a:endParaRPr lang="en-US"/>
        </a:p>
      </dgm:t>
    </dgm:pt>
    <dgm:pt modelId="{E7ED313C-9130-524E-B17F-74E60ADFDF91}" type="pres">
      <dgm:prSet presAssocID="{6ED1DE60-1F71-8849-80C0-D6DDAE176B5C}" presName="parTransThree" presStyleCnt="0"/>
      <dgm:spPr/>
      <dgm:t>
        <a:bodyPr/>
        <a:lstStyle/>
        <a:p>
          <a:endParaRPr lang="en-US"/>
        </a:p>
      </dgm:t>
    </dgm:pt>
    <dgm:pt modelId="{9357812C-7967-084B-90DD-15CD1B20764E}" type="pres">
      <dgm:prSet presAssocID="{6ED1DE60-1F71-8849-80C0-D6DDAE176B5C}" presName="horzThree" presStyleCnt="0"/>
      <dgm:spPr/>
      <dgm:t>
        <a:bodyPr/>
        <a:lstStyle/>
        <a:p>
          <a:endParaRPr lang="en-US"/>
        </a:p>
      </dgm:t>
    </dgm:pt>
    <dgm:pt modelId="{D9076D7F-E1A7-A241-A87C-315727688609}" type="pres">
      <dgm:prSet presAssocID="{A309D689-75FF-2948-8860-C0F9B230A31A}" presName="vertFour" presStyleCnt="0">
        <dgm:presLayoutVars>
          <dgm:chPref val="3"/>
        </dgm:presLayoutVars>
      </dgm:prSet>
      <dgm:spPr/>
      <dgm:t>
        <a:bodyPr/>
        <a:lstStyle/>
        <a:p>
          <a:endParaRPr lang="en-US"/>
        </a:p>
      </dgm:t>
    </dgm:pt>
    <dgm:pt modelId="{99D01A66-E960-324B-BCF7-6CCCD20A99DB}" type="pres">
      <dgm:prSet presAssocID="{A309D689-75FF-2948-8860-C0F9B230A31A}" presName="txFour" presStyleLbl="node4" presStyleIdx="2" presStyleCnt="5">
        <dgm:presLayoutVars>
          <dgm:chPref val="3"/>
        </dgm:presLayoutVars>
      </dgm:prSet>
      <dgm:spPr/>
      <dgm:t>
        <a:bodyPr/>
        <a:lstStyle/>
        <a:p>
          <a:endParaRPr lang="en-US"/>
        </a:p>
      </dgm:t>
    </dgm:pt>
    <dgm:pt modelId="{1A41D88E-833C-BF4F-AFB8-33B078FF3E92}" type="pres">
      <dgm:prSet presAssocID="{A309D689-75FF-2948-8860-C0F9B230A31A}" presName="horzFour" presStyleCnt="0"/>
      <dgm:spPr/>
      <dgm:t>
        <a:bodyPr/>
        <a:lstStyle/>
        <a:p>
          <a:endParaRPr lang="en-US"/>
        </a:p>
      </dgm:t>
    </dgm:pt>
    <dgm:pt modelId="{9D12BD65-E875-6048-9469-41E1EE51ACE6}" type="pres">
      <dgm:prSet presAssocID="{521665D5-BCAB-8E4D-9C78-3384A1A6B133}" presName="sibSpaceThree" presStyleCnt="0"/>
      <dgm:spPr/>
      <dgm:t>
        <a:bodyPr/>
        <a:lstStyle/>
        <a:p>
          <a:endParaRPr lang="en-US"/>
        </a:p>
      </dgm:t>
    </dgm:pt>
    <dgm:pt modelId="{390DB312-6952-7C43-807B-C4E7A11EC07A}" type="pres">
      <dgm:prSet presAssocID="{6AAFAE82-43F5-5543-80B4-7E3A4074699D}" presName="vertThree" presStyleCnt="0"/>
      <dgm:spPr/>
      <dgm:t>
        <a:bodyPr/>
        <a:lstStyle/>
        <a:p>
          <a:endParaRPr lang="en-US"/>
        </a:p>
      </dgm:t>
    </dgm:pt>
    <dgm:pt modelId="{0FAA1B6A-BB5B-E747-83DE-2204045E9CCA}" type="pres">
      <dgm:prSet presAssocID="{6AAFAE82-43F5-5543-80B4-7E3A4074699D}" presName="txThree" presStyleLbl="node3" presStyleIdx="8" presStyleCnt="12">
        <dgm:presLayoutVars>
          <dgm:chPref val="3"/>
        </dgm:presLayoutVars>
      </dgm:prSet>
      <dgm:spPr/>
      <dgm:t>
        <a:bodyPr/>
        <a:lstStyle/>
        <a:p>
          <a:endParaRPr lang="en-US"/>
        </a:p>
      </dgm:t>
    </dgm:pt>
    <dgm:pt modelId="{D2FCD949-4E91-134F-AB0B-8FDA6E1C73F7}" type="pres">
      <dgm:prSet presAssocID="{6AAFAE82-43F5-5543-80B4-7E3A4074699D}" presName="parTransThree" presStyleCnt="0"/>
      <dgm:spPr/>
      <dgm:t>
        <a:bodyPr/>
        <a:lstStyle/>
        <a:p>
          <a:endParaRPr lang="en-US"/>
        </a:p>
      </dgm:t>
    </dgm:pt>
    <dgm:pt modelId="{52160A24-17B6-2A4D-AA71-7D3F781DAF7F}" type="pres">
      <dgm:prSet presAssocID="{6AAFAE82-43F5-5543-80B4-7E3A4074699D}" presName="horzThree" presStyleCnt="0"/>
      <dgm:spPr/>
      <dgm:t>
        <a:bodyPr/>
        <a:lstStyle/>
        <a:p>
          <a:endParaRPr lang="en-US"/>
        </a:p>
      </dgm:t>
    </dgm:pt>
    <dgm:pt modelId="{FD9D918D-9D3C-0A4B-8C31-08067A9C4BC1}" type="pres">
      <dgm:prSet presAssocID="{3BEDA73E-1291-5D49-8C49-EEEF3CC7FC69}" presName="vertFour" presStyleCnt="0">
        <dgm:presLayoutVars>
          <dgm:chPref val="3"/>
        </dgm:presLayoutVars>
      </dgm:prSet>
      <dgm:spPr/>
      <dgm:t>
        <a:bodyPr/>
        <a:lstStyle/>
        <a:p>
          <a:endParaRPr lang="en-US"/>
        </a:p>
      </dgm:t>
    </dgm:pt>
    <dgm:pt modelId="{F183AE1B-481E-9C45-A69A-6091293FDAC6}" type="pres">
      <dgm:prSet presAssocID="{3BEDA73E-1291-5D49-8C49-EEEF3CC7FC69}" presName="txFour" presStyleLbl="node4" presStyleIdx="3" presStyleCnt="5">
        <dgm:presLayoutVars>
          <dgm:chPref val="3"/>
        </dgm:presLayoutVars>
      </dgm:prSet>
      <dgm:spPr/>
      <dgm:t>
        <a:bodyPr/>
        <a:lstStyle/>
        <a:p>
          <a:endParaRPr lang="en-US"/>
        </a:p>
      </dgm:t>
    </dgm:pt>
    <dgm:pt modelId="{89852A05-DD6B-C84E-80B9-2DD8EA57C8BB}" type="pres">
      <dgm:prSet presAssocID="{3BEDA73E-1291-5D49-8C49-EEEF3CC7FC69}" presName="horzFour" presStyleCnt="0"/>
      <dgm:spPr/>
      <dgm:t>
        <a:bodyPr/>
        <a:lstStyle/>
        <a:p>
          <a:endParaRPr lang="en-US"/>
        </a:p>
      </dgm:t>
    </dgm:pt>
    <dgm:pt modelId="{4335475A-CCCC-9243-8CFC-550871611300}" type="pres">
      <dgm:prSet presAssocID="{C21B434E-A570-3D48-99E2-1B0EAF6445AB}" presName="sibSpaceFour" presStyleCnt="0"/>
      <dgm:spPr/>
      <dgm:t>
        <a:bodyPr/>
        <a:lstStyle/>
        <a:p>
          <a:endParaRPr lang="en-US"/>
        </a:p>
      </dgm:t>
    </dgm:pt>
    <dgm:pt modelId="{E878ABDE-96DF-BC4E-A1F3-B580F38FD4E4}" type="pres">
      <dgm:prSet presAssocID="{618BDA5F-7162-9E40-A2FD-6AC31020226E}" presName="vertFour" presStyleCnt="0">
        <dgm:presLayoutVars>
          <dgm:chPref val="3"/>
        </dgm:presLayoutVars>
      </dgm:prSet>
      <dgm:spPr/>
      <dgm:t>
        <a:bodyPr/>
        <a:lstStyle/>
        <a:p>
          <a:endParaRPr lang="en-US"/>
        </a:p>
      </dgm:t>
    </dgm:pt>
    <dgm:pt modelId="{B71FD679-4C35-CF46-85E2-E4943D97E727}" type="pres">
      <dgm:prSet presAssocID="{618BDA5F-7162-9E40-A2FD-6AC31020226E}" presName="txFour" presStyleLbl="node4" presStyleIdx="4" presStyleCnt="5">
        <dgm:presLayoutVars>
          <dgm:chPref val="3"/>
        </dgm:presLayoutVars>
      </dgm:prSet>
      <dgm:spPr/>
      <dgm:t>
        <a:bodyPr/>
        <a:lstStyle/>
        <a:p>
          <a:endParaRPr lang="en-US"/>
        </a:p>
      </dgm:t>
    </dgm:pt>
    <dgm:pt modelId="{F1A2352D-1528-EB4E-B4F8-C1BE37C8ACEF}" type="pres">
      <dgm:prSet presAssocID="{618BDA5F-7162-9E40-A2FD-6AC31020226E}" presName="horzFour" presStyleCnt="0"/>
      <dgm:spPr/>
      <dgm:t>
        <a:bodyPr/>
        <a:lstStyle/>
        <a:p>
          <a:endParaRPr lang="en-US"/>
        </a:p>
      </dgm:t>
    </dgm:pt>
    <dgm:pt modelId="{2D4889A9-B7ED-9244-8FE5-B25BECFA50A5}" type="pres">
      <dgm:prSet presAssocID="{F451B219-F004-1145-8092-614D52FD5D29}" presName="sibSpaceTwo" presStyleCnt="0"/>
      <dgm:spPr/>
      <dgm:t>
        <a:bodyPr/>
        <a:lstStyle/>
        <a:p>
          <a:endParaRPr lang="en-US"/>
        </a:p>
      </dgm:t>
    </dgm:pt>
    <dgm:pt modelId="{7B7D6EBD-3806-404A-8B3D-339B0B21FF32}" type="pres">
      <dgm:prSet presAssocID="{BF8FD7A6-7878-4641-A1F8-3BBE16070DBB}" presName="vertTwo" presStyleCnt="0"/>
      <dgm:spPr/>
      <dgm:t>
        <a:bodyPr/>
        <a:lstStyle/>
        <a:p>
          <a:endParaRPr lang="en-US"/>
        </a:p>
      </dgm:t>
    </dgm:pt>
    <dgm:pt modelId="{449BA1DB-4C99-0142-BAD6-C2F72E26B9E3}" type="pres">
      <dgm:prSet presAssocID="{BF8FD7A6-7878-4641-A1F8-3BBE16070DBB}" presName="txTwo" presStyleLbl="node2" presStyleIdx="2" presStyleCnt="3">
        <dgm:presLayoutVars>
          <dgm:chPref val="3"/>
        </dgm:presLayoutVars>
      </dgm:prSet>
      <dgm:spPr/>
      <dgm:t>
        <a:bodyPr/>
        <a:lstStyle/>
        <a:p>
          <a:endParaRPr lang="en-US"/>
        </a:p>
      </dgm:t>
    </dgm:pt>
    <dgm:pt modelId="{7F824DAB-C0DD-3B48-9F6E-A80B3B0EAE6F}" type="pres">
      <dgm:prSet presAssocID="{BF8FD7A6-7878-4641-A1F8-3BBE16070DBB}" presName="parTransTwo" presStyleCnt="0"/>
      <dgm:spPr/>
      <dgm:t>
        <a:bodyPr/>
        <a:lstStyle/>
        <a:p>
          <a:endParaRPr lang="en-US"/>
        </a:p>
      </dgm:t>
    </dgm:pt>
    <dgm:pt modelId="{C0565E94-C950-A945-A2C6-DB8A958D3F9F}" type="pres">
      <dgm:prSet presAssocID="{BF8FD7A6-7878-4641-A1F8-3BBE16070DBB}" presName="horzTwo" presStyleCnt="0"/>
      <dgm:spPr/>
      <dgm:t>
        <a:bodyPr/>
        <a:lstStyle/>
        <a:p>
          <a:endParaRPr lang="en-US"/>
        </a:p>
      </dgm:t>
    </dgm:pt>
    <dgm:pt modelId="{8F1BF371-E1DF-604B-8D9E-9B11DC03B9BE}" type="pres">
      <dgm:prSet presAssocID="{548F0EF5-50A3-FE4C-B37B-776CAC4BD741}" presName="vertThree" presStyleCnt="0"/>
      <dgm:spPr/>
      <dgm:t>
        <a:bodyPr/>
        <a:lstStyle/>
        <a:p>
          <a:endParaRPr lang="en-US"/>
        </a:p>
      </dgm:t>
    </dgm:pt>
    <dgm:pt modelId="{AEB17AAF-77B2-DD47-9D9E-54A258908DFD}" type="pres">
      <dgm:prSet presAssocID="{548F0EF5-50A3-FE4C-B37B-776CAC4BD741}" presName="txThree" presStyleLbl="node3" presStyleIdx="9" presStyleCnt="12">
        <dgm:presLayoutVars>
          <dgm:chPref val="3"/>
        </dgm:presLayoutVars>
      </dgm:prSet>
      <dgm:spPr/>
      <dgm:t>
        <a:bodyPr/>
        <a:lstStyle/>
        <a:p>
          <a:endParaRPr lang="en-US"/>
        </a:p>
      </dgm:t>
    </dgm:pt>
    <dgm:pt modelId="{0E23B774-32AE-6348-A233-F181C2A4E95A}" type="pres">
      <dgm:prSet presAssocID="{548F0EF5-50A3-FE4C-B37B-776CAC4BD741}" presName="horzThree" presStyleCnt="0"/>
      <dgm:spPr/>
      <dgm:t>
        <a:bodyPr/>
        <a:lstStyle/>
        <a:p>
          <a:endParaRPr lang="en-US"/>
        </a:p>
      </dgm:t>
    </dgm:pt>
    <dgm:pt modelId="{276FCC6F-43CA-A04C-B421-9E76356771D2}" type="pres">
      <dgm:prSet presAssocID="{C20C7F02-6908-754A-B047-D3BEF5E5AF90}" presName="sibSpaceThree" presStyleCnt="0"/>
      <dgm:spPr/>
      <dgm:t>
        <a:bodyPr/>
        <a:lstStyle/>
        <a:p>
          <a:endParaRPr lang="en-US"/>
        </a:p>
      </dgm:t>
    </dgm:pt>
    <dgm:pt modelId="{75508558-6C45-CC40-87B3-1F48FD52A02C}" type="pres">
      <dgm:prSet presAssocID="{A29B9032-4282-A644-B733-63D69C375E29}" presName="vertThree" presStyleCnt="0"/>
      <dgm:spPr/>
      <dgm:t>
        <a:bodyPr/>
        <a:lstStyle/>
        <a:p>
          <a:endParaRPr lang="en-US"/>
        </a:p>
      </dgm:t>
    </dgm:pt>
    <dgm:pt modelId="{56D52312-5E76-FE4B-8306-C0F848AD967D}" type="pres">
      <dgm:prSet presAssocID="{A29B9032-4282-A644-B733-63D69C375E29}" presName="txThree" presStyleLbl="node3" presStyleIdx="10" presStyleCnt="12">
        <dgm:presLayoutVars>
          <dgm:chPref val="3"/>
        </dgm:presLayoutVars>
      </dgm:prSet>
      <dgm:spPr/>
      <dgm:t>
        <a:bodyPr/>
        <a:lstStyle/>
        <a:p>
          <a:endParaRPr lang="en-US"/>
        </a:p>
      </dgm:t>
    </dgm:pt>
    <dgm:pt modelId="{1D458CAA-5E75-C248-A45C-8476BD076331}" type="pres">
      <dgm:prSet presAssocID="{A29B9032-4282-A644-B733-63D69C375E29}" presName="horzThree" presStyleCnt="0"/>
      <dgm:spPr/>
      <dgm:t>
        <a:bodyPr/>
        <a:lstStyle/>
        <a:p>
          <a:endParaRPr lang="en-US"/>
        </a:p>
      </dgm:t>
    </dgm:pt>
    <dgm:pt modelId="{DF008EB6-1BFF-DB47-BE82-65F261CD6196}" type="pres">
      <dgm:prSet presAssocID="{47B64312-7751-1847-A086-645B4AF7784C}" presName="sibSpaceThree" presStyleCnt="0"/>
      <dgm:spPr/>
      <dgm:t>
        <a:bodyPr/>
        <a:lstStyle/>
        <a:p>
          <a:endParaRPr lang="en-US"/>
        </a:p>
      </dgm:t>
    </dgm:pt>
    <dgm:pt modelId="{91C5BA89-52FC-7646-9DBB-95320BCDB94E}" type="pres">
      <dgm:prSet presAssocID="{505E73AD-7408-534D-8065-BA1A95D610D8}" presName="vertThree" presStyleCnt="0"/>
      <dgm:spPr/>
      <dgm:t>
        <a:bodyPr/>
        <a:lstStyle/>
        <a:p>
          <a:endParaRPr lang="en-US"/>
        </a:p>
      </dgm:t>
    </dgm:pt>
    <dgm:pt modelId="{088DA594-7056-0242-8162-E12F28E959D0}" type="pres">
      <dgm:prSet presAssocID="{505E73AD-7408-534D-8065-BA1A95D610D8}" presName="txThree" presStyleLbl="node3" presStyleIdx="11" presStyleCnt="12">
        <dgm:presLayoutVars>
          <dgm:chPref val="3"/>
        </dgm:presLayoutVars>
      </dgm:prSet>
      <dgm:spPr/>
      <dgm:t>
        <a:bodyPr/>
        <a:lstStyle/>
        <a:p>
          <a:endParaRPr lang="en-US"/>
        </a:p>
      </dgm:t>
    </dgm:pt>
    <dgm:pt modelId="{0BB5FAEE-ACE1-E348-B31C-5CC91100D33E}" type="pres">
      <dgm:prSet presAssocID="{505E73AD-7408-534D-8065-BA1A95D610D8}" presName="horzThree" presStyleCnt="0"/>
      <dgm:spPr/>
      <dgm:t>
        <a:bodyPr/>
        <a:lstStyle/>
        <a:p>
          <a:endParaRPr lang="en-US"/>
        </a:p>
      </dgm:t>
    </dgm:pt>
  </dgm:ptLst>
  <dgm:cxnLst>
    <dgm:cxn modelId="{C5F906EF-A00A-B044-904C-E1FCAB5663DE}" type="presOf" srcId="{2B44476D-248E-7542-86D5-D9BB113F9BA4}" destId="{A4AEF264-476D-1C40-9725-A875D6E2C310}" srcOrd="0" destOrd="0" presId="urn:microsoft.com/office/officeart/2005/8/layout/hierarchy4"/>
    <dgm:cxn modelId="{B9FFC95B-F9E3-D647-BDA5-C92D90284D0B}" type="presOf" srcId="{792A861E-7127-124C-B30C-8417AE0D65D9}" destId="{53B8CDDD-1EBB-4C4B-B09E-15167F76BB78}" srcOrd="0" destOrd="0" presId="urn:microsoft.com/office/officeart/2005/8/layout/hierarchy4"/>
    <dgm:cxn modelId="{FFB74F07-E0CE-8047-A610-8BB843520051}" srcId="{4168267F-6975-6847-ADC3-9255B8C8B254}" destId="{2F3DBEE4-7F57-D94A-AA4B-7062A2C9C19D}" srcOrd="2" destOrd="0" parTransId="{F63C49AF-1A4D-714A-9253-EBDB32401078}" sibTransId="{5F1C0792-63C2-4242-8973-7F3389BAE6CB}"/>
    <dgm:cxn modelId="{89D8CE3E-AA53-1D48-B3E5-1AF79C1E2BD7}" srcId="{4168267F-6975-6847-ADC3-9255B8C8B254}" destId="{8B7FD3C4-882C-C247-9A75-A174F898B326}" srcOrd="4" destOrd="0" parTransId="{E9F353D5-1709-1D40-8BEA-5B44D4072CDD}" sibTransId="{6BA18977-F11B-7C48-A11B-92DD82EF5011}"/>
    <dgm:cxn modelId="{1BDE7650-748E-9F43-9416-AB2FDD7499C5}" type="presOf" srcId="{4168267F-6975-6847-ADC3-9255B8C8B254}" destId="{0B73EFE9-3334-6849-9540-665F1E7339C1}" srcOrd="0" destOrd="0" presId="urn:microsoft.com/office/officeart/2005/8/layout/hierarchy4"/>
    <dgm:cxn modelId="{817726FD-AB6F-8A4C-A2A8-00A229B1B1BB}" srcId="{BF8FD7A6-7878-4641-A1F8-3BBE16070DBB}" destId="{A29B9032-4282-A644-B733-63D69C375E29}" srcOrd="1" destOrd="0" parTransId="{95506134-B996-F543-A441-F82577D3CBAA}" sibTransId="{47B64312-7751-1847-A086-645B4AF7784C}"/>
    <dgm:cxn modelId="{BE3D35B3-DE19-0C4C-8366-C48C248A36B5}" srcId="{792A861E-7127-124C-B30C-8417AE0D65D9}" destId="{2B44476D-248E-7542-86D5-D9BB113F9BA4}" srcOrd="1" destOrd="0" parTransId="{72EB2DB0-40A2-6941-AA53-94999947BF91}" sibTransId="{F451B219-F004-1145-8092-614D52FD5D29}"/>
    <dgm:cxn modelId="{41DAFBC0-79FA-434C-BF57-653C7C147E7E}" srcId="{7695B42F-F85C-5D47-8085-C55627FFB624}" destId="{E3D2E1C3-E320-194D-BE87-68A0DB1BA6CC}" srcOrd="0" destOrd="0" parTransId="{AD8119D7-8F4E-AB41-9CC2-16A0D64C30AF}" sibTransId="{5493D0D1-FE0E-5E4E-AA9B-DDC36EDFB437}"/>
    <dgm:cxn modelId="{8C5D5896-24AA-1645-8D59-878D574BB4CE}" type="presOf" srcId="{918E3335-849D-F643-B61D-2AAA10E89547}" destId="{5B6848D3-7496-EB41-85C0-C93DF3EC9954}" srcOrd="0" destOrd="0" presId="urn:microsoft.com/office/officeart/2005/8/layout/hierarchy4"/>
    <dgm:cxn modelId="{523DDB96-0FD0-734B-8238-BE5C519F9485}" type="presOf" srcId="{618BDA5F-7162-9E40-A2FD-6AC31020226E}" destId="{B71FD679-4C35-CF46-85E2-E4943D97E727}" srcOrd="0" destOrd="0" presId="urn:microsoft.com/office/officeart/2005/8/layout/hierarchy4"/>
    <dgm:cxn modelId="{79D05DD8-FBD0-A74F-9190-08B677914065}" srcId="{BF8FD7A6-7878-4641-A1F8-3BBE16070DBB}" destId="{505E73AD-7408-534D-8065-BA1A95D610D8}" srcOrd="2" destOrd="0" parTransId="{8658CE8D-CBD2-6444-A98F-CF2A36746B4F}" sibTransId="{567836F0-682B-054B-AB8B-93AF9E48DD8F}"/>
    <dgm:cxn modelId="{8F719E8F-46BF-134D-BCF4-291FEF7FCAB8}" type="presOf" srcId="{E3D2E1C3-E320-194D-BE87-68A0DB1BA6CC}" destId="{2916E02A-2BB2-8F4B-842D-A2371BB1FFBC}" srcOrd="0" destOrd="0" presId="urn:microsoft.com/office/officeart/2005/8/layout/hierarchy4"/>
    <dgm:cxn modelId="{AD026795-0D5F-1745-8609-5052E7A9B63D}" srcId="{2B44476D-248E-7542-86D5-D9BB113F9BA4}" destId="{6ED1DE60-1F71-8849-80C0-D6DDAE176B5C}" srcOrd="1" destOrd="0" parTransId="{A2A348DC-170E-BE4C-B34A-C36E54A7AD52}" sibTransId="{521665D5-BCAB-8E4D-9C78-3384A1A6B133}"/>
    <dgm:cxn modelId="{06879F53-E834-F145-84D8-C888CF95AD5F}" type="presOf" srcId="{535F7CE3-2480-2A4E-9DD6-027C475339C7}" destId="{7F886AE4-9930-E842-84F6-1E58BA248E9D}" srcOrd="0" destOrd="0" presId="urn:microsoft.com/office/officeart/2005/8/layout/hierarchy4"/>
    <dgm:cxn modelId="{3A6F1D94-CE69-6142-B3BC-298AAD1D8086}" srcId="{6ED1DE60-1F71-8849-80C0-D6DDAE176B5C}" destId="{A309D689-75FF-2948-8860-C0F9B230A31A}" srcOrd="0" destOrd="0" parTransId="{A9F9D115-012B-984A-9BD1-716E6D708C0C}" sibTransId="{7A6E6239-8B14-814F-8C82-EE54FA609EE0}"/>
    <dgm:cxn modelId="{AFC3F921-ABB1-4447-9261-05DA3C1866F5}" srcId="{7695B42F-F85C-5D47-8085-C55627FFB624}" destId="{F506381A-1884-2B48-9357-E980BD5D8BC3}" srcOrd="1" destOrd="0" parTransId="{BFC919BB-E705-184E-B5E9-438562372CB5}" sibTransId="{6CBA5D13-27F4-DA48-9959-12E5BDDC3303}"/>
    <dgm:cxn modelId="{9B3F1112-DACB-4348-A256-A2D3F2A79725}" srcId="{4168267F-6975-6847-ADC3-9255B8C8B254}" destId="{11A0373B-E79D-2E4B-AD99-3DADF917424D}" srcOrd="0" destOrd="0" parTransId="{3BDE68D8-A894-DB4B-A653-A05E0CF2519F}" sibTransId="{E52A97BF-4EC2-7A46-BC40-8ED66D1F4B11}"/>
    <dgm:cxn modelId="{5150A296-E9A3-4E4E-BB0D-3133AFA28FDA}" srcId="{2B44476D-248E-7542-86D5-D9BB113F9BA4}" destId="{6AAFAE82-43F5-5543-80B4-7E3A4074699D}" srcOrd="2" destOrd="0" parTransId="{24B017D2-EECD-5C40-97B4-8C919E1E8D24}" sibTransId="{14968592-C345-B744-9311-50E3D9891CC0}"/>
    <dgm:cxn modelId="{21FD80AB-1642-AA4D-A7AC-584A5F5B1BEA}" type="presOf" srcId="{8B7FD3C4-882C-C247-9A75-A174F898B326}" destId="{BC67F579-BF80-E341-99E4-32F36A16EB47}" srcOrd="0" destOrd="0" presId="urn:microsoft.com/office/officeart/2005/8/layout/hierarchy4"/>
    <dgm:cxn modelId="{D1475438-7415-664F-A520-E6B090C5242D}" type="presOf" srcId="{33D5D4C4-6B07-1144-9603-2B75B07C1FE5}" destId="{E1069C6B-E361-F543-B54A-49A713584796}" srcOrd="0" destOrd="0" presId="urn:microsoft.com/office/officeart/2005/8/layout/hierarchy4"/>
    <dgm:cxn modelId="{86958AA6-7834-314C-ADB1-6F8CE558358F}" type="presOf" srcId="{B384AF0E-9C1D-DE45-AC97-0E7F5CC13E22}" destId="{E4881DC0-8A59-3A48-9150-AEF75DB1BE36}" srcOrd="0" destOrd="0" presId="urn:microsoft.com/office/officeart/2005/8/layout/hierarchy4"/>
    <dgm:cxn modelId="{6DA8D54A-D02A-8E4D-9DE7-D32895D1607E}" type="presOf" srcId="{505E73AD-7408-534D-8065-BA1A95D610D8}" destId="{088DA594-7056-0242-8162-E12F28E959D0}" srcOrd="0" destOrd="0" presId="urn:microsoft.com/office/officeart/2005/8/layout/hierarchy4"/>
    <dgm:cxn modelId="{B9C52613-74AD-BF4C-9BA9-460E70DB54F5}" type="presOf" srcId="{6ED1DE60-1F71-8849-80C0-D6DDAE176B5C}" destId="{24E9382F-31EC-DC4E-A501-A84580F3F281}" srcOrd="0" destOrd="0" presId="urn:microsoft.com/office/officeart/2005/8/layout/hierarchy4"/>
    <dgm:cxn modelId="{CE983482-9C90-8644-8FFC-61620C9E5AC1}" type="presOf" srcId="{2F3DBEE4-7F57-D94A-AA4B-7062A2C9C19D}" destId="{7BE5243A-A50B-7C4C-8CB1-10032B0730EA}" srcOrd="0" destOrd="0" presId="urn:microsoft.com/office/officeart/2005/8/layout/hierarchy4"/>
    <dgm:cxn modelId="{0CD77DA7-EF5F-A24E-A874-21C48F7A4BB2}" type="presOf" srcId="{BF8FD7A6-7878-4641-A1F8-3BBE16070DBB}" destId="{449BA1DB-4C99-0142-BAD6-C2F72E26B9E3}" srcOrd="0" destOrd="0" presId="urn:microsoft.com/office/officeart/2005/8/layout/hierarchy4"/>
    <dgm:cxn modelId="{5FF22719-07C0-E645-992A-B4A605C95E4E}" srcId="{2B44476D-248E-7542-86D5-D9BB113F9BA4}" destId="{7695B42F-F85C-5D47-8085-C55627FFB624}" srcOrd="0" destOrd="0" parTransId="{844132C0-54F2-7748-BE87-51B9EB6F2FF2}" sibTransId="{D57279DF-E9AF-2649-8968-674C9C64B0F2}"/>
    <dgm:cxn modelId="{58C6FFC7-AEA1-3047-B1DA-E09E60D1EF59}" type="presOf" srcId="{A29B9032-4282-A644-B733-63D69C375E29}" destId="{56D52312-5E76-FE4B-8306-C0F848AD967D}" srcOrd="0" destOrd="0" presId="urn:microsoft.com/office/officeart/2005/8/layout/hierarchy4"/>
    <dgm:cxn modelId="{864A8581-8AB3-9B47-B091-C09267D89B1A}" srcId="{4168267F-6975-6847-ADC3-9255B8C8B254}" destId="{535F7CE3-2480-2A4E-9DD6-027C475339C7}" srcOrd="5" destOrd="0" parTransId="{838D960D-3BCF-674F-9C7D-835F8050B75B}" sibTransId="{A9EAE206-AD76-8A46-99F6-C8C74BB01D03}"/>
    <dgm:cxn modelId="{8FE923D1-3E0C-A546-AD98-C0F6AE30B736}" type="presOf" srcId="{7695B42F-F85C-5D47-8085-C55627FFB624}" destId="{4EB2248E-1D25-7C4C-8271-6A2731EF8844}" srcOrd="0" destOrd="0" presId="urn:microsoft.com/office/officeart/2005/8/layout/hierarchy4"/>
    <dgm:cxn modelId="{4D95ECE8-2D3C-6B47-95A0-598CD317CAC8}" srcId="{BF8FD7A6-7878-4641-A1F8-3BBE16070DBB}" destId="{548F0EF5-50A3-FE4C-B37B-776CAC4BD741}" srcOrd="0" destOrd="0" parTransId="{F5106CC8-1129-6745-929A-3589E4E26E2E}" sibTransId="{C20C7F02-6908-754A-B047-D3BEF5E5AF90}"/>
    <dgm:cxn modelId="{5FD1A21D-81F9-454B-B3CB-BD84A3E1E932}" srcId="{792A861E-7127-124C-B30C-8417AE0D65D9}" destId="{4168267F-6975-6847-ADC3-9255B8C8B254}" srcOrd="0" destOrd="0" parTransId="{BD8FD2BC-AE37-014D-A9EA-409F03837B71}" sibTransId="{4F944514-A6EC-6A49-A77A-3843083786A9}"/>
    <dgm:cxn modelId="{4F1EDE10-E5F8-1446-ABCA-2CC93EC71F25}" srcId="{6AAFAE82-43F5-5543-80B4-7E3A4074699D}" destId="{3BEDA73E-1291-5D49-8C49-EEEF3CC7FC69}" srcOrd="0" destOrd="0" parTransId="{D94F3B7B-654B-E148-B17E-A47BDEDEBAD8}" sibTransId="{C21B434E-A570-3D48-99E2-1B0EAF6445AB}"/>
    <dgm:cxn modelId="{1B71B90A-FD97-A04A-B765-29435D3E75B8}" type="presOf" srcId="{3BEDA73E-1291-5D49-8C49-EEEF3CC7FC69}" destId="{F183AE1B-481E-9C45-A69A-6091293FDAC6}" srcOrd="0" destOrd="0" presId="urn:microsoft.com/office/officeart/2005/8/layout/hierarchy4"/>
    <dgm:cxn modelId="{B47C2052-165B-6246-998F-C7F8D11C5449}" srcId="{33D5D4C4-6B07-1144-9603-2B75B07C1FE5}" destId="{792A861E-7127-124C-B30C-8417AE0D65D9}" srcOrd="0" destOrd="0" parTransId="{A464B8BB-A3DC-C443-8E94-64544B38A301}" sibTransId="{F6991652-4F2D-0F47-84B7-34FF2F1D7586}"/>
    <dgm:cxn modelId="{8B0B828B-CB93-FF4E-8E6E-29F46EFDF982}" type="presOf" srcId="{11A0373B-E79D-2E4B-AD99-3DADF917424D}" destId="{2DB9315F-8FD7-6B45-931A-B428E3D1EE0F}" srcOrd="0" destOrd="0" presId="urn:microsoft.com/office/officeart/2005/8/layout/hierarchy4"/>
    <dgm:cxn modelId="{7115226B-039F-8944-92E7-C612889CA7E2}" srcId="{6AAFAE82-43F5-5543-80B4-7E3A4074699D}" destId="{618BDA5F-7162-9E40-A2FD-6AC31020226E}" srcOrd="1" destOrd="0" parTransId="{B90279FD-73EB-B44D-BB8B-72AB06D9F609}" sibTransId="{B8BBA977-D557-FC46-90AE-E25FB4E75BD1}"/>
    <dgm:cxn modelId="{78319143-A80E-3440-9EC0-FF1AB7377528}" type="presOf" srcId="{6AAFAE82-43F5-5543-80B4-7E3A4074699D}" destId="{0FAA1B6A-BB5B-E747-83DE-2204045E9CCA}" srcOrd="0" destOrd="0" presId="urn:microsoft.com/office/officeart/2005/8/layout/hierarchy4"/>
    <dgm:cxn modelId="{865E55A7-A510-1043-BF7B-99F18018B698}" type="presOf" srcId="{F506381A-1884-2B48-9357-E980BD5D8BC3}" destId="{DD6D25B0-4994-3C47-9FD3-B5C6BC352337}" srcOrd="0" destOrd="0" presId="urn:microsoft.com/office/officeart/2005/8/layout/hierarchy4"/>
    <dgm:cxn modelId="{5741A06C-4599-1847-A5D7-F881D354CE47}" type="presOf" srcId="{548F0EF5-50A3-FE4C-B37B-776CAC4BD741}" destId="{AEB17AAF-77B2-DD47-9D9E-54A258908DFD}" srcOrd="0" destOrd="0" presId="urn:microsoft.com/office/officeart/2005/8/layout/hierarchy4"/>
    <dgm:cxn modelId="{E3BE19BC-3156-6D43-A35D-4E5A26A22FF4}" srcId="{792A861E-7127-124C-B30C-8417AE0D65D9}" destId="{BF8FD7A6-7878-4641-A1F8-3BBE16070DBB}" srcOrd="2" destOrd="0" parTransId="{00A2FFB4-A75D-C845-8A78-8B650E6C49E1}" sibTransId="{8C997E92-4C73-B343-82BE-2F8C070150BD}"/>
    <dgm:cxn modelId="{12944912-CD39-2143-9CAA-F94CEFE542C0}" type="presOf" srcId="{A309D689-75FF-2948-8860-C0F9B230A31A}" destId="{99D01A66-E960-324B-BCF7-6CCCD20A99DB}" srcOrd="0" destOrd="0" presId="urn:microsoft.com/office/officeart/2005/8/layout/hierarchy4"/>
    <dgm:cxn modelId="{7884E2A5-45B5-FB45-BCC7-A34085D8258D}" srcId="{4168267F-6975-6847-ADC3-9255B8C8B254}" destId="{918E3335-849D-F643-B61D-2AAA10E89547}" srcOrd="3" destOrd="0" parTransId="{570D36FB-65E2-E140-A348-3FCEA3E6B8C8}" sibTransId="{F3DD7353-E333-2344-A794-3B28C339DD25}"/>
    <dgm:cxn modelId="{3011F133-D164-2B49-8686-F96717087297}" srcId="{4168267F-6975-6847-ADC3-9255B8C8B254}" destId="{B384AF0E-9C1D-DE45-AC97-0E7F5CC13E22}" srcOrd="1" destOrd="0" parTransId="{C3D71E26-9807-6342-94F6-3475D7F8DC31}" sibTransId="{720BB2AC-0E48-954F-8C07-053E2501C34E}"/>
    <dgm:cxn modelId="{3652FD7B-056B-5E44-91B1-807C30E70153}" type="presParOf" srcId="{E1069C6B-E361-F543-B54A-49A713584796}" destId="{46CF0F61-D5A5-964A-9DD3-BE494D62301E}" srcOrd="0" destOrd="0" presId="urn:microsoft.com/office/officeart/2005/8/layout/hierarchy4"/>
    <dgm:cxn modelId="{F51BEEDF-E294-2A4C-AF10-B20B4BBBD19E}" type="presParOf" srcId="{46CF0F61-D5A5-964A-9DD3-BE494D62301E}" destId="{53B8CDDD-1EBB-4C4B-B09E-15167F76BB78}" srcOrd="0" destOrd="0" presId="urn:microsoft.com/office/officeart/2005/8/layout/hierarchy4"/>
    <dgm:cxn modelId="{91D30933-E209-3242-BE82-E9C2F6DACE3C}" type="presParOf" srcId="{46CF0F61-D5A5-964A-9DD3-BE494D62301E}" destId="{773B1279-2FD8-304A-ABF5-5D53DC1AE350}" srcOrd="1" destOrd="0" presId="urn:microsoft.com/office/officeart/2005/8/layout/hierarchy4"/>
    <dgm:cxn modelId="{809EC8F8-8DA6-2A49-91DB-FD53C86439C9}" type="presParOf" srcId="{46CF0F61-D5A5-964A-9DD3-BE494D62301E}" destId="{C05B4B26-2514-4A4B-BDBF-40F91A989B23}" srcOrd="2" destOrd="0" presId="urn:microsoft.com/office/officeart/2005/8/layout/hierarchy4"/>
    <dgm:cxn modelId="{5392A215-0B0B-974C-B988-AFDAA65EFD6E}" type="presParOf" srcId="{C05B4B26-2514-4A4B-BDBF-40F91A989B23}" destId="{7D6D7218-5A02-464F-9602-8BD34AE3F742}" srcOrd="0" destOrd="0" presId="urn:microsoft.com/office/officeart/2005/8/layout/hierarchy4"/>
    <dgm:cxn modelId="{CFB2A4E4-DAD1-C44B-8E5A-46BC449F080D}" type="presParOf" srcId="{7D6D7218-5A02-464F-9602-8BD34AE3F742}" destId="{0B73EFE9-3334-6849-9540-665F1E7339C1}" srcOrd="0" destOrd="0" presId="urn:microsoft.com/office/officeart/2005/8/layout/hierarchy4"/>
    <dgm:cxn modelId="{CC65F9DE-8EE0-324D-8920-FC5A0DAE630A}" type="presParOf" srcId="{7D6D7218-5A02-464F-9602-8BD34AE3F742}" destId="{96415E80-9B28-9D4D-8260-AD19837CCC42}" srcOrd="1" destOrd="0" presId="urn:microsoft.com/office/officeart/2005/8/layout/hierarchy4"/>
    <dgm:cxn modelId="{CA59BA5D-778E-E24A-856E-F016AAC07104}" type="presParOf" srcId="{7D6D7218-5A02-464F-9602-8BD34AE3F742}" destId="{9B994E19-A9CF-1C42-9F8F-137265F1862E}" srcOrd="2" destOrd="0" presId="urn:microsoft.com/office/officeart/2005/8/layout/hierarchy4"/>
    <dgm:cxn modelId="{3E378788-C649-E049-91CB-D7C64CC95E97}" type="presParOf" srcId="{9B994E19-A9CF-1C42-9F8F-137265F1862E}" destId="{C23086C2-2110-0E43-A7C1-882F85FD16F8}" srcOrd="0" destOrd="0" presId="urn:microsoft.com/office/officeart/2005/8/layout/hierarchy4"/>
    <dgm:cxn modelId="{56ACA2EF-DF99-3948-A2C1-C0F49037B318}" type="presParOf" srcId="{C23086C2-2110-0E43-A7C1-882F85FD16F8}" destId="{2DB9315F-8FD7-6B45-931A-B428E3D1EE0F}" srcOrd="0" destOrd="0" presId="urn:microsoft.com/office/officeart/2005/8/layout/hierarchy4"/>
    <dgm:cxn modelId="{C3D33554-CED7-E04D-8193-8DB7FA300150}" type="presParOf" srcId="{C23086C2-2110-0E43-A7C1-882F85FD16F8}" destId="{2B0132B4-0D20-9048-8D07-65035DE40422}" srcOrd="1" destOrd="0" presId="urn:microsoft.com/office/officeart/2005/8/layout/hierarchy4"/>
    <dgm:cxn modelId="{4CE46ADE-976A-0640-845B-D9F057C0599F}" type="presParOf" srcId="{9B994E19-A9CF-1C42-9F8F-137265F1862E}" destId="{8F9FC7D2-17A0-4B46-A1E0-34897F13C313}" srcOrd="1" destOrd="0" presId="urn:microsoft.com/office/officeart/2005/8/layout/hierarchy4"/>
    <dgm:cxn modelId="{25BA7088-5148-4346-9565-AD70F57CA660}" type="presParOf" srcId="{9B994E19-A9CF-1C42-9F8F-137265F1862E}" destId="{8AF87B2A-6F6D-9548-8C9B-BEACD8F7D7A5}" srcOrd="2" destOrd="0" presId="urn:microsoft.com/office/officeart/2005/8/layout/hierarchy4"/>
    <dgm:cxn modelId="{E82B0C8D-3771-124A-A0BF-59651428F2E5}" type="presParOf" srcId="{8AF87B2A-6F6D-9548-8C9B-BEACD8F7D7A5}" destId="{E4881DC0-8A59-3A48-9150-AEF75DB1BE36}" srcOrd="0" destOrd="0" presId="urn:microsoft.com/office/officeart/2005/8/layout/hierarchy4"/>
    <dgm:cxn modelId="{941B00DF-0690-0F4D-AAA9-0D00401BA484}" type="presParOf" srcId="{8AF87B2A-6F6D-9548-8C9B-BEACD8F7D7A5}" destId="{8B67E374-9540-2A4A-99FA-968307BA66FF}" srcOrd="1" destOrd="0" presId="urn:microsoft.com/office/officeart/2005/8/layout/hierarchy4"/>
    <dgm:cxn modelId="{8179AEC7-7AF6-1D4D-8B8A-B0373FA4D2B5}" type="presParOf" srcId="{9B994E19-A9CF-1C42-9F8F-137265F1862E}" destId="{E3182629-9224-274C-969D-5E75633F8DA8}" srcOrd="3" destOrd="0" presId="urn:microsoft.com/office/officeart/2005/8/layout/hierarchy4"/>
    <dgm:cxn modelId="{BBE84C20-EC3B-2E49-AFE6-2CBC17E47A44}" type="presParOf" srcId="{9B994E19-A9CF-1C42-9F8F-137265F1862E}" destId="{6BBCE88A-87DD-E74E-BA58-87102A75CDC8}" srcOrd="4" destOrd="0" presId="urn:microsoft.com/office/officeart/2005/8/layout/hierarchy4"/>
    <dgm:cxn modelId="{598AFE84-1306-694F-A93F-8A09BAE299CD}" type="presParOf" srcId="{6BBCE88A-87DD-E74E-BA58-87102A75CDC8}" destId="{7BE5243A-A50B-7C4C-8CB1-10032B0730EA}" srcOrd="0" destOrd="0" presId="urn:microsoft.com/office/officeart/2005/8/layout/hierarchy4"/>
    <dgm:cxn modelId="{4A1F38CF-475F-1C49-B11A-94CC18E61260}" type="presParOf" srcId="{6BBCE88A-87DD-E74E-BA58-87102A75CDC8}" destId="{27AD5BF6-D711-F445-A227-53E4448AEFCD}" srcOrd="1" destOrd="0" presId="urn:microsoft.com/office/officeart/2005/8/layout/hierarchy4"/>
    <dgm:cxn modelId="{4F31A272-13C9-DF4C-9195-77D5BDBC0624}" type="presParOf" srcId="{9B994E19-A9CF-1C42-9F8F-137265F1862E}" destId="{044AFA2E-1E58-3247-99FF-761B54056968}" srcOrd="5" destOrd="0" presId="urn:microsoft.com/office/officeart/2005/8/layout/hierarchy4"/>
    <dgm:cxn modelId="{4BA682E5-63F3-FB41-900E-BBE2D2B9C91C}" type="presParOf" srcId="{9B994E19-A9CF-1C42-9F8F-137265F1862E}" destId="{857214B3-A2CB-654C-B15E-6D6C1FC056F8}" srcOrd="6" destOrd="0" presId="urn:microsoft.com/office/officeart/2005/8/layout/hierarchy4"/>
    <dgm:cxn modelId="{2FCB095F-2EF9-AD47-AF57-02BC0E97C9C9}" type="presParOf" srcId="{857214B3-A2CB-654C-B15E-6D6C1FC056F8}" destId="{5B6848D3-7496-EB41-85C0-C93DF3EC9954}" srcOrd="0" destOrd="0" presId="urn:microsoft.com/office/officeart/2005/8/layout/hierarchy4"/>
    <dgm:cxn modelId="{EE444473-6EBF-FC4F-BA93-FC732DBF9010}" type="presParOf" srcId="{857214B3-A2CB-654C-B15E-6D6C1FC056F8}" destId="{F7271F5B-A7F2-4D47-A639-52F2C9F523D5}" srcOrd="1" destOrd="0" presId="urn:microsoft.com/office/officeart/2005/8/layout/hierarchy4"/>
    <dgm:cxn modelId="{31F7C39F-5227-4640-B7BC-1C7178292411}" type="presParOf" srcId="{9B994E19-A9CF-1C42-9F8F-137265F1862E}" destId="{55DDC62D-B3DF-5E4C-BB48-FC6D33E8AF9E}" srcOrd="7" destOrd="0" presId="urn:microsoft.com/office/officeart/2005/8/layout/hierarchy4"/>
    <dgm:cxn modelId="{224C876E-8D22-C54A-B196-84B708607786}" type="presParOf" srcId="{9B994E19-A9CF-1C42-9F8F-137265F1862E}" destId="{27721DE5-FEB9-854F-925D-32917AAD1936}" srcOrd="8" destOrd="0" presId="urn:microsoft.com/office/officeart/2005/8/layout/hierarchy4"/>
    <dgm:cxn modelId="{87F2E64C-8B45-FF40-AE64-5D82044C7E05}" type="presParOf" srcId="{27721DE5-FEB9-854F-925D-32917AAD1936}" destId="{BC67F579-BF80-E341-99E4-32F36A16EB47}" srcOrd="0" destOrd="0" presId="urn:microsoft.com/office/officeart/2005/8/layout/hierarchy4"/>
    <dgm:cxn modelId="{CE8A32C9-8960-E248-A8E0-FD516BA05C43}" type="presParOf" srcId="{27721DE5-FEB9-854F-925D-32917AAD1936}" destId="{4E0643E8-4680-284D-A7FF-67A6E2D29F8F}" srcOrd="1" destOrd="0" presId="urn:microsoft.com/office/officeart/2005/8/layout/hierarchy4"/>
    <dgm:cxn modelId="{8A2F9734-63A5-C64B-81C2-F06F6495F39F}" type="presParOf" srcId="{9B994E19-A9CF-1C42-9F8F-137265F1862E}" destId="{87459735-9DE6-D144-B9DC-4C82DC00CA43}" srcOrd="9" destOrd="0" presId="urn:microsoft.com/office/officeart/2005/8/layout/hierarchy4"/>
    <dgm:cxn modelId="{C3949E9D-7815-E74B-AB20-46F1EFC481B9}" type="presParOf" srcId="{9B994E19-A9CF-1C42-9F8F-137265F1862E}" destId="{51E81F5B-78F3-9544-9F69-FD6BB17898A6}" srcOrd="10" destOrd="0" presId="urn:microsoft.com/office/officeart/2005/8/layout/hierarchy4"/>
    <dgm:cxn modelId="{573EDB29-A540-8E48-9893-94239B3B95CA}" type="presParOf" srcId="{51E81F5B-78F3-9544-9F69-FD6BB17898A6}" destId="{7F886AE4-9930-E842-84F6-1E58BA248E9D}" srcOrd="0" destOrd="0" presId="urn:microsoft.com/office/officeart/2005/8/layout/hierarchy4"/>
    <dgm:cxn modelId="{75812AF0-F502-CE46-A3A6-23A0D61DA103}" type="presParOf" srcId="{51E81F5B-78F3-9544-9F69-FD6BB17898A6}" destId="{F598E6C8-3C55-0B4F-B480-9D1E888C95DD}" srcOrd="1" destOrd="0" presId="urn:microsoft.com/office/officeart/2005/8/layout/hierarchy4"/>
    <dgm:cxn modelId="{3E27ED0E-C0D9-1D49-BD1C-35F7A7226402}" type="presParOf" srcId="{C05B4B26-2514-4A4B-BDBF-40F91A989B23}" destId="{70C97D5D-B006-9244-AF35-C49882225CC5}" srcOrd="1" destOrd="0" presId="urn:microsoft.com/office/officeart/2005/8/layout/hierarchy4"/>
    <dgm:cxn modelId="{B5983C63-07CC-1B4F-A2FB-EFB099AF76A6}" type="presParOf" srcId="{C05B4B26-2514-4A4B-BDBF-40F91A989B23}" destId="{FFCEECEC-6AA7-DC4B-8F10-A4CE8C4256AB}" srcOrd="2" destOrd="0" presId="urn:microsoft.com/office/officeart/2005/8/layout/hierarchy4"/>
    <dgm:cxn modelId="{62151CC6-9B51-254E-A5B3-46D9FBAA0023}" type="presParOf" srcId="{FFCEECEC-6AA7-DC4B-8F10-A4CE8C4256AB}" destId="{A4AEF264-476D-1C40-9725-A875D6E2C310}" srcOrd="0" destOrd="0" presId="urn:microsoft.com/office/officeart/2005/8/layout/hierarchy4"/>
    <dgm:cxn modelId="{DD2806B5-0AF4-694E-8548-D24672146FAF}" type="presParOf" srcId="{FFCEECEC-6AA7-DC4B-8F10-A4CE8C4256AB}" destId="{6B30BAA1-44E9-1642-9708-29AF4238A1A7}" srcOrd="1" destOrd="0" presId="urn:microsoft.com/office/officeart/2005/8/layout/hierarchy4"/>
    <dgm:cxn modelId="{5082B265-7041-FE45-834E-AC24C16C52F4}" type="presParOf" srcId="{FFCEECEC-6AA7-DC4B-8F10-A4CE8C4256AB}" destId="{857A0D13-B3F5-E640-9BAA-BA3A448A2582}" srcOrd="2" destOrd="0" presId="urn:microsoft.com/office/officeart/2005/8/layout/hierarchy4"/>
    <dgm:cxn modelId="{AB4D5483-BE8B-D540-B76E-33857802F1D5}" type="presParOf" srcId="{857A0D13-B3F5-E640-9BAA-BA3A448A2582}" destId="{38D63DBA-5BD2-4345-B49C-531A9F8F6768}" srcOrd="0" destOrd="0" presId="urn:microsoft.com/office/officeart/2005/8/layout/hierarchy4"/>
    <dgm:cxn modelId="{4C85F1BB-C341-AF48-B113-AEE9D938F81D}" type="presParOf" srcId="{38D63DBA-5BD2-4345-B49C-531A9F8F6768}" destId="{4EB2248E-1D25-7C4C-8271-6A2731EF8844}" srcOrd="0" destOrd="0" presId="urn:microsoft.com/office/officeart/2005/8/layout/hierarchy4"/>
    <dgm:cxn modelId="{A7B04FAA-C869-244E-9BCD-26FFB8CAAB0D}" type="presParOf" srcId="{38D63DBA-5BD2-4345-B49C-531A9F8F6768}" destId="{CF2E629F-CA7B-C44A-AB5B-BB4AFFE6C327}" srcOrd="1" destOrd="0" presId="urn:microsoft.com/office/officeart/2005/8/layout/hierarchy4"/>
    <dgm:cxn modelId="{FC0F21B6-6393-9247-BD01-DDE17A9DCD41}" type="presParOf" srcId="{38D63DBA-5BD2-4345-B49C-531A9F8F6768}" destId="{A6B09DA5-73C5-CA44-A3D8-E86F1D212BF1}" srcOrd="2" destOrd="0" presId="urn:microsoft.com/office/officeart/2005/8/layout/hierarchy4"/>
    <dgm:cxn modelId="{BEE4EDDA-4A63-0E4D-9799-704C7D24F2F5}" type="presParOf" srcId="{A6B09DA5-73C5-CA44-A3D8-E86F1D212BF1}" destId="{5968807B-5D6F-BB43-B9B2-643C1543D5E6}" srcOrd="0" destOrd="0" presId="urn:microsoft.com/office/officeart/2005/8/layout/hierarchy4"/>
    <dgm:cxn modelId="{4CF582E7-3FE0-8B4C-94BC-713D3651E2D1}" type="presParOf" srcId="{5968807B-5D6F-BB43-B9B2-643C1543D5E6}" destId="{2916E02A-2BB2-8F4B-842D-A2371BB1FFBC}" srcOrd="0" destOrd="0" presId="urn:microsoft.com/office/officeart/2005/8/layout/hierarchy4"/>
    <dgm:cxn modelId="{2CD431A0-A38D-8146-9528-BB56B645CEA7}" type="presParOf" srcId="{5968807B-5D6F-BB43-B9B2-643C1543D5E6}" destId="{24F8291E-19B0-A349-BB6B-D2A9F74470A9}" srcOrd="1" destOrd="0" presId="urn:microsoft.com/office/officeart/2005/8/layout/hierarchy4"/>
    <dgm:cxn modelId="{DF0F8382-9C4E-5C42-A85F-B171824BC775}" type="presParOf" srcId="{A6B09DA5-73C5-CA44-A3D8-E86F1D212BF1}" destId="{4368DCD1-F3B5-8B4D-89A2-C9416AF7A6BD}" srcOrd="1" destOrd="0" presId="urn:microsoft.com/office/officeart/2005/8/layout/hierarchy4"/>
    <dgm:cxn modelId="{FDD1A89A-F170-6C4F-8F58-EF5F90ED0781}" type="presParOf" srcId="{A6B09DA5-73C5-CA44-A3D8-E86F1D212BF1}" destId="{548E2396-4BE9-9A48-A3FE-E445A974A7D5}" srcOrd="2" destOrd="0" presId="urn:microsoft.com/office/officeart/2005/8/layout/hierarchy4"/>
    <dgm:cxn modelId="{F41D07E8-0510-4143-A70D-30C88EE55CE2}" type="presParOf" srcId="{548E2396-4BE9-9A48-A3FE-E445A974A7D5}" destId="{DD6D25B0-4994-3C47-9FD3-B5C6BC352337}" srcOrd="0" destOrd="0" presId="urn:microsoft.com/office/officeart/2005/8/layout/hierarchy4"/>
    <dgm:cxn modelId="{90A7F6DF-E994-5B4F-BC78-A0047CF2638D}" type="presParOf" srcId="{548E2396-4BE9-9A48-A3FE-E445A974A7D5}" destId="{A4AE9347-F6A5-5742-86E9-495E3A6CB967}" srcOrd="1" destOrd="0" presId="urn:microsoft.com/office/officeart/2005/8/layout/hierarchy4"/>
    <dgm:cxn modelId="{7F28DCB1-D314-E444-ABF3-05464320F7F6}" type="presParOf" srcId="{857A0D13-B3F5-E640-9BAA-BA3A448A2582}" destId="{558762EF-40E6-9843-98DB-AE873F2721EB}" srcOrd="1" destOrd="0" presId="urn:microsoft.com/office/officeart/2005/8/layout/hierarchy4"/>
    <dgm:cxn modelId="{0CF00F10-0F0E-4C46-A394-3CA714CE5635}" type="presParOf" srcId="{857A0D13-B3F5-E640-9BAA-BA3A448A2582}" destId="{AE00A472-17B0-E348-A871-ACE3B418AEE3}" srcOrd="2" destOrd="0" presId="urn:microsoft.com/office/officeart/2005/8/layout/hierarchy4"/>
    <dgm:cxn modelId="{C7A81B55-D115-CA44-A217-9D7620F243AE}" type="presParOf" srcId="{AE00A472-17B0-E348-A871-ACE3B418AEE3}" destId="{24E9382F-31EC-DC4E-A501-A84580F3F281}" srcOrd="0" destOrd="0" presId="urn:microsoft.com/office/officeart/2005/8/layout/hierarchy4"/>
    <dgm:cxn modelId="{EEDD2038-8846-C147-8B30-93144E456A2F}" type="presParOf" srcId="{AE00A472-17B0-E348-A871-ACE3B418AEE3}" destId="{E7ED313C-9130-524E-B17F-74E60ADFDF91}" srcOrd="1" destOrd="0" presId="urn:microsoft.com/office/officeart/2005/8/layout/hierarchy4"/>
    <dgm:cxn modelId="{5C140870-A337-6D48-AA48-47DFFC1E0ACB}" type="presParOf" srcId="{AE00A472-17B0-E348-A871-ACE3B418AEE3}" destId="{9357812C-7967-084B-90DD-15CD1B20764E}" srcOrd="2" destOrd="0" presId="urn:microsoft.com/office/officeart/2005/8/layout/hierarchy4"/>
    <dgm:cxn modelId="{1452C64E-D985-834D-A716-A07F60838946}" type="presParOf" srcId="{9357812C-7967-084B-90DD-15CD1B20764E}" destId="{D9076D7F-E1A7-A241-A87C-315727688609}" srcOrd="0" destOrd="0" presId="urn:microsoft.com/office/officeart/2005/8/layout/hierarchy4"/>
    <dgm:cxn modelId="{DB0EA8D7-CF86-7546-93BB-12C205766FB8}" type="presParOf" srcId="{D9076D7F-E1A7-A241-A87C-315727688609}" destId="{99D01A66-E960-324B-BCF7-6CCCD20A99DB}" srcOrd="0" destOrd="0" presId="urn:microsoft.com/office/officeart/2005/8/layout/hierarchy4"/>
    <dgm:cxn modelId="{94E46A63-7FFE-3245-A9E6-F81B50633694}" type="presParOf" srcId="{D9076D7F-E1A7-A241-A87C-315727688609}" destId="{1A41D88E-833C-BF4F-AFB8-33B078FF3E92}" srcOrd="1" destOrd="0" presId="urn:microsoft.com/office/officeart/2005/8/layout/hierarchy4"/>
    <dgm:cxn modelId="{8BBA0D2E-01F4-6346-A9F3-163DCF7DCA2C}" type="presParOf" srcId="{857A0D13-B3F5-E640-9BAA-BA3A448A2582}" destId="{9D12BD65-E875-6048-9469-41E1EE51ACE6}" srcOrd="3" destOrd="0" presId="urn:microsoft.com/office/officeart/2005/8/layout/hierarchy4"/>
    <dgm:cxn modelId="{B2BFFA22-9318-EC4C-AA85-848E8692CCFA}" type="presParOf" srcId="{857A0D13-B3F5-E640-9BAA-BA3A448A2582}" destId="{390DB312-6952-7C43-807B-C4E7A11EC07A}" srcOrd="4" destOrd="0" presId="urn:microsoft.com/office/officeart/2005/8/layout/hierarchy4"/>
    <dgm:cxn modelId="{6959CCAD-CCEA-9943-8CFE-ED6A6795AEB1}" type="presParOf" srcId="{390DB312-6952-7C43-807B-C4E7A11EC07A}" destId="{0FAA1B6A-BB5B-E747-83DE-2204045E9CCA}" srcOrd="0" destOrd="0" presId="urn:microsoft.com/office/officeart/2005/8/layout/hierarchy4"/>
    <dgm:cxn modelId="{A76008D2-AF00-474D-852E-ADD80311F25D}" type="presParOf" srcId="{390DB312-6952-7C43-807B-C4E7A11EC07A}" destId="{D2FCD949-4E91-134F-AB0B-8FDA6E1C73F7}" srcOrd="1" destOrd="0" presId="urn:microsoft.com/office/officeart/2005/8/layout/hierarchy4"/>
    <dgm:cxn modelId="{D3171C95-B27F-784D-A5E8-AEA0884F7670}" type="presParOf" srcId="{390DB312-6952-7C43-807B-C4E7A11EC07A}" destId="{52160A24-17B6-2A4D-AA71-7D3F781DAF7F}" srcOrd="2" destOrd="0" presId="urn:microsoft.com/office/officeart/2005/8/layout/hierarchy4"/>
    <dgm:cxn modelId="{2BE0E747-098A-A646-BFD3-679CFE53CCA0}" type="presParOf" srcId="{52160A24-17B6-2A4D-AA71-7D3F781DAF7F}" destId="{FD9D918D-9D3C-0A4B-8C31-08067A9C4BC1}" srcOrd="0" destOrd="0" presId="urn:microsoft.com/office/officeart/2005/8/layout/hierarchy4"/>
    <dgm:cxn modelId="{773F1DC2-1E6F-4B43-BA96-471A5E3FC065}" type="presParOf" srcId="{FD9D918D-9D3C-0A4B-8C31-08067A9C4BC1}" destId="{F183AE1B-481E-9C45-A69A-6091293FDAC6}" srcOrd="0" destOrd="0" presId="urn:microsoft.com/office/officeart/2005/8/layout/hierarchy4"/>
    <dgm:cxn modelId="{3E773034-4518-534E-8B2F-3BB5918AADA1}" type="presParOf" srcId="{FD9D918D-9D3C-0A4B-8C31-08067A9C4BC1}" destId="{89852A05-DD6B-C84E-80B9-2DD8EA57C8BB}" srcOrd="1" destOrd="0" presId="urn:microsoft.com/office/officeart/2005/8/layout/hierarchy4"/>
    <dgm:cxn modelId="{39D27306-285B-9E42-AB4F-29F629E175F0}" type="presParOf" srcId="{52160A24-17B6-2A4D-AA71-7D3F781DAF7F}" destId="{4335475A-CCCC-9243-8CFC-550871611300}" srcOrd="1" destOrd="0" presId="urn:microsoft.com/office/officeart/2005/8/layout/hierarchy4"/>
    <dgm:cxn modelId="{444E0024-7C68-B143-821C-67D67F011E08}" type="presParOf" srcId="{52160A24-17B6-2A4D-AA71-7D3F781DAF7F}" destId="{E878ABDE-96DF-BC4E-A1F3-B580F38FD4E4}" srcOrd="2" destOrd="0" presId="urn:microsoft.com/office/officeart/2005/8/layout/hierarchy4"/>
    <dgm:cxn modelId="{3A0BB79A-8B26-7842-9D50-24783383E3EA}" type="presParOf" srcId="{E878ABDE-96DF-BC4E-A1F3-B580F38FD4E4}" destId="{B71FD679-4C35-CF46-85E2-E4943D97E727}" srcOrd="0" destOrd="0" presId="urn:microsoft.com/office/officeart/2005/8/layout/hierarchy4"/>
    <dgm:cxn modelId="{C32881BC-547B-A740-B3C2-F2CC8A05E717}" type="presParOf" srcId="{E878ABDE-96DF-BC4E-A1F3-B580F38FD4E4}" destId="{F1A2352D-1528-EB4E-B4F8-C1BE37C8ACEF}" srcOrd="1" destOrd="0" presId="urn:microsoft.com/office/officeart/2005/8/layout/hierarchy4"/>
    <dgm:cxn modelId="{EB180D08-05F7-AE45-B4C9-FD0015C3CBCB}" type="presParOf" srcId="{C05B4B26-2514-4A4B-BDBF-40F91A989B23}" destId="{2D4889A9-B7ED-9244-8FE5-B25BECFA50A5}" srcOrd="3" destOrd="0" presId="urn:microsoft.com/office/officeart/2005/8/layout/hierarchy4"/>
    <dgm:cxn modelId="{10F0F7CE-FC35-4D48-BF62-412BEB7190B1}" type="presParOf" srcId="{C05B4B26-2514-4A4B-BDBF-40F91A989B23}" destId="{7B7D6EBD-3806-404A-8B3D-339B0B21FF32}" srcOrd="4" destOrd="0" presId="urn:microsoft.com/office/officeart/2005/8/layout/hierarchy4"/>
    <dgm:cxn modelId="{DF981A44-8746-704B-A50B-3AA1C6F60DC3}" type="presParOf" srcId="{7B7D6EBD-3806-404A-8B3D-339B0B21FF32}" destId="{449BA1DB-4C99-0142-BAD6-C2F72E26B9E3}" srcOrd="0" destOrd="0" presId="urn:microsoft.com/office/officeart/2005/8/layout/hierarchy4"/>
    <dgm:cxn modelId="{AB7F0AD5-F073-0F4D-8DBC-99FE6A022D15}" type="presParOf" srcId="{7B7D6EBD-3806-404A-8B3D-339B0B21FF32}" destId="{7F824DAB-C0DD-3B48-9F6E-A80B3B0EAE6F}" srcOrd="1" destOrd="0" presId="urn:microsoft.com/office/officeart/2005/8/layout/hierarchy4"/>
    <dgm:cxn modelId="{98E1ED4D-53D0-B545-872B-C5469A968246}" type="presParOf" srcId="{7B7D6EBD-3806-404A-8B3D-339B0B21FF32}" destId="{C0565E94-C950-A945-A2C6-DB8A958D3F9F}" srcOrd="2" destOrd="0" presId="urn:microsoft.com/office/officeart/2005/8/layout/hierarchy4"/>
    <dgm:cxn modelId="{CCD38C7C-A1A8-4749-82A2-890D5FE58E78}" type="presParOf" srcId="{C0565E94-C950-A945-A2C6-DB8A958D3F9F}" destId="{8F1BF371-E1DF-604B-8D9E-9B11DC03B9BE}" srcOrd="0" destOrd="0" presId="urn:microsoft.com/office/officeart/2005/8/layout/hierarchy4"/>
    <dgm:cxn modelId="{86A53523-D281-9648-86E6-17EAFB017CC2}" type="presParOf" srcId="{8F1BF371-E1DF-604B-8D9E-9B11DC03B9BE}" destId="{AEB17AAF-77B2-DD47-9D9E-54A258908DFD}" srcOrd="0" destOrd="0" presId="urn:microsoft.com/office/officeart/2005/8/layout/hierarchy4"/>
    <dgm:cxn modelId="{6E7A36B6-EAA2-C246-8CBE-829918BC02A7}" type="presParOf" srcId="{8F1BF371-E1DF-604B-8D9E-9B11DC03B9BE}" destId="{0E23B774-32AE-6348-A233-F181C2A4E95A}" srcOrd="1" destOrd="0" presId="urn:microsoft.com/office/officeart/2005/8/layout/hierarchy4"/>
    <dgm:cxn modelId="{79B0394C-980E-6947-9476-97F8D4E640BA}" type="presParOf" srcId="{C0565E94-C950-A945-A2C6-DB8A958D3F9F}" destId="{276FCC6F-43CA-A04C-B421-9E76356771D2}" srcOrd="1" destOrd="0" presId="urn:microsoft.com/office/officeart/2005/8/layout/hierarchy4"/>
    <dgm:cxn modelId="{711AC832-A5B4-1F45-BFD6-AA1B2A622A12}" type="presParOf" srcId="{C0565E94-C950-A945-A2C6-DB8A958D3F9F}" destId="{75508558-6C45-CC40-87B3-1F48FD52A02C}" srcOrd="2" destOrd="0" presId="urn:microsoft.com/office/officeart/2005/8/layout/hierarchy4"/>
    <dgm:cxn modelId="{4A922BA3-81A8-9444-8CC5-3B04196247F5}" type="presParOf" srcId="{75508558-6C45-CC40-87B3-1F48FD52A02C}" destId="{56D52312-5E76-FE4B-8306-C0F848AD967D}" srcOrd="0" destOrd="0" presId="urn:microsoft.com/office/officeart/2005/8/layout/hierarchy4"/>
    <dgm:cxn modelId="{DBE9D11D-B01C-C94F-A227-D01FFCE0123E}" type="presParOf" srcId="{75508558-6C45-CC40-87B3-1F48FD52A02C}" destId="{1D458CAA-5E75-C248-A45C-8476BD076331}" srcOrd="1" destOrd="0" presId="urn:microsoft.com/office/officeart/2005/8/layout/hierarchy4"/>
    <dgm:cxn modelId="{30353874-FD88-6940-94F2-76D98AE5AD7D}" type="presParOf" srcId="{C0565E94-C950-A945-A2C6-DB8A958D3F9F}" destId="{DF008EB6-1BFF-DB47-BE82-65F261CD6196}" srcOrd="3" destOrd="0" presId="urn:microsoft.com/office/officeart/2005/8/layout/hierarchy4"/>
    <dgm:cxn modelId="{7F722761-3202-0D4D-B159-DAC41CD2EA0D}" type="presParOf" srcId="{C0565E94-C950-A945-A2C6-DB8A958D3F9F}" destId="{91C5BA89-52FC-7646-9DBB-95320BCDB94E}" srcOrd="4" destOrd="0" presId="urn:microsoft.com/office/officeart/2005/8/layout/hierarchy4"/>
    <dgm:cxn modelId="{B2BF10E2-10D3-2F49-B620-D8A84AB766B2}" type="presParOf" srcId="{91C5BA89-52FC-7646-9DBB-95320BCDB94E}" destId="{088DA594-7056-0242-8162-E12F28E959D0}" srcOrd="0" destOrd="0" presId="urn:microsoft.com/office/officeart/2005/8/layout/hierarchy4"/>
    <dgm:cxn modelId="{26F52A97-D263-A448-8E4D-BF6A33145B7B}" type="presParOf" srcId="{91C5BA89-52FC-7646-9DBB-95320BCDB94E}" destId="{0BB5FAEE-ACE1-E348-B31C-5CC91100D33E}"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B4A0993-D3F8-4484-8B8A-B451E91E8302}" type="doc">
      <dgm:prSet loTypeId="urn:microsoft.com/office/officeart/2005/8/layout/default" loCatId="list" qsTypeId="urn:microsoft.com/office/officeart/2005/8/quickstyle/simple4" qsCatId="simple" csTypeId="urn:microsoft.com/office/officeart/2005/8/colors/accent2_2" csCatId="accent2" phldr="1"/>
      <dgm:spPr/>
      <dgm:t>
        <a:bodyPr/>
        <a:lstStyle/>
        <a:p>
          <a:endParaRPr lang="en-US"/>
        </a:p>
      </dgm:t>
    </dgm:pt>
    <dgm:pt modelId="{7BA43BC4-3C09-42DC-BD65-3C572E8D13CA}">
      <dgm:prSet phldrT="[Text]" custT="1"/>
      <dgm:spPr/>
      <dgm:t>
        <a:bodyPr/>
        <a:lstStyle/>
        <a:p>
          <a:r>
            <a:rPr lang="en-US" altLang="en-US" sz="1600" b="0" i="0" dirty="0">
              <a:solidFill>
                <a:srgbClr val="FF0000"/>
              </a:solidFill>
              <a:latin typeface="+mn-lt"/>
            </a:rPr>
            <a:t>↓</a:t>
          </a:r>
          <a:r>
            <a:rPr lang="en-US" altLang="en-US" sz="1600" b="0" i="0" dirty="0">
              <a:latin typeface="+mn-lt"/>
              <a:cs typeface="Times New Roman" panose="02020603050405020304" pitchFamily="18" charset="0"/>
            </a:rPr>
            <a:t> SV during hemorrhage but after reflex compensation (Sympathetic) </a:t>
          </a:r>
          <a:r>
            <a:rPr lang="en-US" altLang="en-US" sz="1600" b="0" i="0" dirty="0">
              <a:latin typeface="+mn-lt"/>
              <a:cs typeface="Times New Roman" panose="02020603050405020304" pitchFamily="18" charset="0"/>
              <a:sym typeface="Wingdings" panose="05000000000000000000" pitchFamily="2" charset="2"/>
            </a:rPr>
            <a:t> </a:t>
          </a:r>
          <a:r>
            <a:rPr lang="en-US" altLang="en-US" sz="1600" b="1" dirty="0">
              <a:solidFill>
                <a:srgbClr val="FF0000"/>
              </a:solidFill>
              <a:latin typeface="+mn-lt"/>
              <a:cs typeface="Times New Roman" panose="02020603050405020304" pitchFamily="18" charset="0"/>
            </a:rPr>
            <a:t>↑</a:t>
          </a:r>
          <a:r>
            <a:rPr lang="en-US" altLang="en-US" sz="1600" b="1" i="0" dirty="0">
              <a:solidFill>
                <a:srgbClr val="FF0000"/>
              </a:solidFill>
              <a:latin typeface="+mn-lt"/>
              <a:cs typeface="Times New Roman" panose="02020603050405020304" pitchFamily="18" charset="0"/>
            </a:rPr>
            <a:t> SV</a:t>
          </a:r>
          <a:r>
            <a:rPr lang="en-US" altLang="en-US" sz="1600" b="1" i="0" dirty="0">
              <a:solidFill>
                <a:srgbClr val="FF0000"/>
              </a:solidFill>
              <a:latin typeface="+mn-lt"/>
              <a:cs typeface="Times New Roman" panose="02020603050405020304" pitchFamily="18" charset="0"/>
              <a:sym typeface="Wingdings" panose="05000000000000000000" pitchFamily="2" charset="2"/>
            </a:rPr>
            <a:t> </a:t>
          </a:r>
          <a:endParaRPr lang="en-US" sz="1600" b="1" dirty="0">
            <a:solidFill>
              <a:srgbClr val="FF0000"/>
            </a:solidFill>
            <a:latin typeface="+mn-lt"/>
          </a:endParaRPr>
        </a:p>
      </dgm:t>
    </dgm:pt>
    <dgm:pt modelId="{CE071C58-6D04-4FD4-93F9-18957139571A}" type="parTrans" cxnId="{85E7FC35-A2E2-4B24-85C3-91FF1DEAA6D4}">
      <dgm:prSet/>
      <dgm:spPr/>
      <dgm:t>
        <a:bodyPr/>
        <a:lstStyle/>
        <a:p>
          <a:endParaRPr lang="en-US">
            <a:latin typeface="+mn-lt"/>
          </a:endParaRPr>
        </a:p>
      </dgm:t>
    </dgm:pt>
    <dgm:pt modelId="{308267D3-A91D-41C9-A791-70BEF249E541}" type="sibTrans" cxnId="{85E7FC35-A2E2-4B24-85C3-91FF1DEAA6D4}">
      <dgm:prSet/>
      <dgm:spPr/>
      <dgm:t>
        <a:bodyPr/>
        <a:lstStyle/>
        <a:p>
          <a:endParaRPr lang="en-US">
            <a:latin typeface="+mn-lt"/>
          </a:endParaRPr>
        </a:p>
      </dgm:t>
    </dgm:pt>
    <dgm:pt modelId="{DF712CFB-7328-4FAF-A5A6-AF8F371CA133}">
      <dgm:prSet phldrT="[Text]" custT="1"/>
      <dgm:spPr/>
      <dgm:t>
        <a:bodyPr/>
        <a:lstStyle/>
        <a:p>
          <a:r>
            <a:rPr lang="en-US" sz="1600" dirty="0">
              <a:latin typeface="+mn-lt"/>
              <a:cs typeface="Calibri" pitchFamily="34" charset="0"/>
            </a:rPr>
            <a:t>HR is normal during hemorrhage but after reflex compensation ( sympathetic ) </a:t>
          </a:r>
          <a:r>
            <a:rPr lang="en-US" sz="1600" dirty="0">
              <a:latin typeface="+mn-lt"/>
              <a:cs typeface="Calibri" pitchFamily="34" charset="0"/>
              <a:sym typeface="Wingdings" panose="05000000000000000000" pitchFamily="2" charset="2"/>
            </a:rPr>
            <a:t> </a:t>
          </a:r>
          <a:r>
            <a:rPr lang="en-US" altLang="en-US" sz="1600" b="1" dirty="0">
              <a:solidFill>
                <a:srgbClr val="FF0000"/>
              </a:solidFill>
              <a:latin typeface="+mn-lt"/>
              <a:cs typeface="Times New Roman" panose="02020603050405020304" pitchFamily="18" charset="0"/>
            </a:rPr>
            <a:t>↑HR </a:t>
          </a:r>
          <a:r>
            <a:rPr lang="en-US" sz="1600" dirty="0">
              <a:latin typeface="+mn-lt"/>
              <a:cs typeface="Calibri" pitchFamily="34" charset="0"/>
              <a:sym typeface="Wingdings" panose="05000000000000000000" pitchFamily="2" charset="2"/>
            </a:rPr>
            <a:t>  </a:t>
          </a:r>
          <a:endParaRPr lang="en-US" sz="1600" dirty="0">
            <a:latin typeface="+mn-lt"/>
          </a:endParaRPr>
        </a:p>
      </dgm:t>
    </dgm:pt>
    <dgm:pt modelId="{555BC43A-8E86-4AB6-8355-CC50B4966717}" type="parTrans" cxnId="{8AD5AA2D-E8F0-452E-8B4F-940452DE98C5}">
      <dgm:prSet/>
      <dgm:spPr/>
      <dgm:t>
        <a:bodyPr/>
        <a:lstStyle/>
        <a:p>
          <a:endParaRPr lang="en-US">
            <a:latin typeface="+mn-lt"/>
          </a:endParaRPr>
        </a:p>
      </dgm:t>
    </dgm:pt>
    <dgm:pt modelId="{4B3735D7-131F-4D16-9065-3C20843115E4}" type="sibTrans" cxnId="{8AD5AA2D-E8F0-452E-8B4F-940452DE98C5}">
      <dgm:prSet/>
      <dgm:spPr/>
      <dgm:t>
        <a:bodyPr/>
        <a:lstStyle/>
        <a:p>
          <a:endParaRPr lang="en-US">
            <a:latin typeface="+mn-lt"/>
          </a:endParaRPr>
        </a:p>
      </dgm:t>
    </dgm:pt>
    <dgm:pt modelId="{E4AEA311-BE4F-41E0-AA74-E74AAB432C8D}">
      <dgm:prSet phldrT="[Text]" custT="1"/>
      <dgm:spPr/>
      <dgm:t>
        <a:bodyPr/>
        <a:lstStyle/>
        <a:p>
          <a:r>
            <a:rPr lang="en-US" sz="1600" dirty="0">
              <a:latin typeface="+mn-lt"/>
              <a:cs typeface="Calibri" pitchFamily="34" charset="0"/>
            </a:rPr>
            <a:t>TPR is normal during hemorrhage but after reflex compensation ( sympathetic ) </a:t>
          </a:r>
          <a:r>
            <a:rPr lang="en-US" sz="1600" dirty="0">
              <a:latin typeface="+mn-lt"/>
              <a:cs typeface="Calibri" pitchFamily="34" charset="0"/>
              <a:sym typeface="Wingdings" panose="05000000000000000000" pitchFamily="2" charset="2"/>
            </a:rPr>
            <a:t> Vasoconstriction  </a:t>
          </a:r>
          <a:r>
            <a:rPr lang="en-US" altLang="en-US" sz="1600" b="1" dirty="0">
              <a:solidFill>
                <a:srgbClr val="FF0000"/>
              </a:solidFill>
              <a:latin typeface="+mn-lt"/>
              <a:cs typeface="Times New Roman" panose="02020603050405020304" pitchFamily="18" charset="0"/>
            </a:rPr>
            <a:t>↑</a:t>
          </a:r>
          <a:r>
            <a:rPr lang="en-US" altLang="en-US" sz="1600" b="1" i="0" dirty="0">
              <a:solidFill>
                <a:srgbClr val="FF0000"/>
              </a:solidFill>
              <a:latin typeface="+mn-lt"/>
              <a:cs typeface="Times New Roman" panose="02020603050405020304" pitchFamily="18" charset="0"/>
            </a:rPr>
            <a:t> TPR</a:t>
          </a:r>
          <a:endParaRPr lang="en-US" sz="2400" dirty="0">
            <a:solidFill>
              <a:srgbClr val="FF0000"/>
            </a:solidFill>
            <a:latin typeface="+mn-lt"/>
          </a:endParaRPr>
        </a:p>
      </dgm:t>
    </dgm:pt>
    <dgm:pt modelId="{3CBA3262-2BB4-46D5-9687-A320149D9D02}" type="parTrans" cxnId="{E729147D-E21F-4947-991A-2654D69437F9}">
      <dgm:prSet/>
      <dgm:spPr/>
      <dgm:t>
        <a:bodyPr/>
        <a:lstStyle/>
        <a:p>
          <a:endParaRPr lang="en-US">
            <a:latin typeface="+mn-lt"/>
          </a:endParaRPr>
        </a:p>
      </dgm:t>
    </dgm:pt>
    <dgm:pt modelId="{DD22F80D-76E2-4526-A94C-B51338A2F501}" type="sibTrans" cxnId="{E729147D-E21F-4947-991A-2654D69437F9}">
      <dgm:prSet/>
      <dgm:spPr/>
      <dgm:t>
        <a:bodyPr/>
        <a:lstStyle/>
        <a:p>
          <a:endParaRPr lang="en-US">
            <a:latin typeface="+mn-lt"/>
          </a:endParaRPr>
        </a:p>
      </dgm:t>
    </dgm:pt>
    <dgm:pt modelId="{114A37D6-EEF1-4FA2-959C-52E3C7CC7139}">
      <dgm:prSet phldrT="[Text]" custT="1"/>
      <dgm:spPr/>
      <dgm:t>
        <a:bodyPr/>
        <a:lstStyle/>
        <a:p>
          <a:r>
            <a:rPr lang="en-US" altLang="en-US" sz="1600" b="0" i="0" dirty="0">
              <a:solidFill>
                <a:srgbClr val="FF0000"/>
              </a:solidFill>
              <a:latin typeface="+mn-lt"/>
            </a:rPr>
            <a:t>↓</a:t>
          </a:r>
          <a:r>
            <a:rPr lang="en-US" altLang="en-US" sz="1600" b="0" i="0" dirty="0">
              <a:latin typeface="+mn-lt"/>
              <a:cs typeface="Times New Roman" panose="02020603050405020304" pitchFamily="18" charset="0"/>
            </a:rPr>
            <a:t> CO during hemorrhage (due to blood loss ) but after reflex compensation (Sympathetic) </a:t>
          </a:r>
          <a:r>
            <a:rPr lang="en-US" altLang="en-US" sz="1600" b="0" i="0" dirty="0">
              <a:latin typeface="+mn-lt"/>
              <a:cs typeface="Times New Roman" panose="02020603050405020304" pitchFamily="18" charset="0"/>
              <a:sym typeface="Wingdings" panose="05000000000000000000" pitchFamily="2" charset="2"/>
            </a:rPr>
            <a:t> </a:t>
          </a:r>
          <a:r>
            <a:rPr lang="en-US" altLang="en-US" sz="1600" b="1" dirty="0">
              <a:solidFill>
                <a:srgbClr val="FF0000"/>
              </a:solidFill>
              <a:latin typeface="+mn-lt"/>
              <a:cs typeface="Times New Roman" panose="02020603050405020304" pitchFamily="18" charset="0"/>
            </a:rPr>
            <a:t>↑</a:t>
          </a:r>
          <a:r>
            <a:rPr lang="en-US" altLang="en-US" sz="1600" b="1" i="0" dirty="0">
              <a:solidFill>
                <a:srgbClr val="FF0000"/>
              </a:solidFill>
              <a:latin typeface="+mn-lt"/>
              <a:cs typeface="Times New Roman" panose="02020603050405020304" pitchFamily="18" charset="0"/>
            </a:rPr>
            <a:t> CO</a:t>
          </a:r>
          <a:r>
            <a:rPr lang="en-US" altLang="en-US" sz="1600" b="1" i="0" dirty="0">
              <a:solidFill>
                <a:srgbClr val="FF0000"/>
              </a:solidFill>
              <a:latin typeface="+mn-lt"/>
              <a:cs typeface="Times New Roman" panose="02020603050405020304" pitchFamily="18" charset="0"/>
              <a:sym typeface="Wingdings" panose="05000000000000000000" pitchFamily="2" charset="2"/>
            </a:rPr>
            <a:t> </a:t>
          </a:r>
          <a:endParaRPr lang="en-US" sz="1600" b="1" dirty="0">
            <a:solidFill>
              <a:srgbClr val="FF0000"/>
            </a:solidFill>
            <a:latin typeface="+mn-lt"/>
          </a:endParaRPr>
        </a:p>
      </dgm:t>
    </dgm:pt>
    <dgm:pt modelId="{11C6BDFF-85EB-4B88-A742-D0256AAD75C9}" type="parTrans" cxnId="{F3096598-9BB8-48D9-9776-C2ED211996D1}">
      <dgm:prSet/>
      <dgm:spPr/>
      <dgm:t>
        <a:bodyPr/>
        <a:lstStyle/>
        <a:p>
          <a:endParaRPr lang="en-US">
            <a:latin typeface="+mn-lt"/>
          </a:endParaRPr>
        </a:p>
      </dgm:t>
    </dgm:pt>
    <dgm:pt modelId="{ABBF7D81-FC34-4EC2-918B-BF81E8CAE276}" type="sibTrans" cxnId="{F3096598-9BB8-48D9-9776-C2ED211996D1}">
      <dgm:prSet/>
      <dgm:spPr/>
      <dgm:t>
        <a:bodyPr/>
        <a:lstStyle/>
        <a:p>
          <a:endParaRPr lang="en-US">
            <a:latin typeface="+mn-lt"/>
          </a:endParaRPr>
        </a:p>
      </dgm:t>
    </dgm:pt>
    <dgm:pt modelId="{169EDA73-7EE9-465A-A6FC-20CED7F6F1ED}">
      <dgm:prSet phldrT="[Text]" custT="1"/>
      <dgm:spPr/>
      <dgm:t>
        <a:bodyPr/>
        <a:lstStyle/>
        <a:p>
          <a:r>
            <a:rPr lang="en-US" altLang="en-US" sz="1600" b="1" i="0" dirty="0">
              <a:solidFill>
                <a:srgbClr val="FF0000"/>
              </a:solidFill>
              <a:latin typeface="+mn-lt"/>
            </a:rPr>
            <a:t>↓</a:t>
          </a:r>
          <a:r>
            <a:rPr lang="en-US" altLang="en-US" sz="1600" b="1" i="0" dirty="0">
              <a:latin typeface="+mn-lt"/>
              <a:cs typeface="Times New Roman" panose="02020603050405020304" pitchFamily="18" charset="0"/>
            </a:rPr>
            <a:t> MAP during hemorrhage but after reflex compensation (Sympathetic) </a:t>
          </a:r>
          <a:r>
            <a:rPr lang="en-US" altLang="en-US" sz="1600" b="1" i="0" dirty="0">
              <a:latin typeface="+mn-lt"/>
              <a:cs typeface="Times New Roman" panose="02020603050405020304" pitchFamily="18" charset="0"/>
              <a:sym typeface="Wingdings" panose="05000000000000000000" pitchFamily="2" charset="2"/>
            </a:rPr>
            <a:t>     </a:t>
          </a:r>
          <a:r>
            <a:rPr lang="en-US" altLang="en-US" sz="1600" b="1" dirty="0">
              <a:solidFill>
                <a:srgbClr val="FF0000"/>
              </a:solidFill>
              <a:latin typeface="+mn-lt"/>
              <a:cs typeface="Times New Roman" panose="02020603050405020304" pitchFamily="18" charset="0"/>
            </a:rPr>
            <a:t>↑</a:t>
          </a:r>
          <a:r>
            <a:rPr lang="en-US" altLang="en-US" sz="1600" b="1" i="0" dirty="0">
              <a:latin typeface="+mn-lt"/>
              <a:cs typeface="Times New Roman" panose="02020603050405020304" pitchFamily="18" charset="0"/>
            </a:rPr>
            <a:t> CO  </a:t>
          </a:r>
          <a:r>
            <a:rPr lang="en-US" altLang="en-US" sz="1600" b="1" i="0" dirty="0">
              <a:latin typeface="+mn-lt"/>
              <a:cs typeface="Times New Roman" panose="02020603050405020304" pitchFamily="18" charset="0"/>
              <a:sym typeface="Wingdings" panose="05000000000000000000" pitchFamily="2" charset="2"/>
            </a:rPr>
            <a:t> </a:t>
          </a:r>
          <a:r>
            <a:rPr lang="en-US" altLang="en-US" sz="1600" b="1" dirty="0">
              <a:solidFill>
                <a:srgbClr val="FF0000"/>
              </a:solidFill>
              <a:latin typeface="+mn-lt"/>
              <a:cs typeface="Times New Roman" panose="02020603050405020304" pitchFamily="18" charset="0"/>
            </a:rPr>
            <a:t>↑  MAP </a:t>
          </a:r>
          <a:r>
            <a:rPr lang="en-US" altLang="en-US" sz="1600" b="1" i="0" dirty="0">
              <a:solidFill>
                <a:srgbClr val="FF0000"/>
              </a:solidFill>
              <a:latin typeface="+mn-lt"/>
              <a:cs typeface="Times New Roman" panose="02020603050405020304" pitchFamily="18" charset="0"/>
              <a:sym typeface="Wingdings" panose="05000000000000000000" pitchFamily="2" charset="2"/>
            </a:rPr>
            <a:t>  </a:t>
          </a:r>
          <a:endParaRPr lang="en-US" sz="1600" dirty="0">
            <a:solidFill>
              <a:srgbClr val="FF0000"/>
            </a:solidFill>
            <a:latin typeface="+mn-lt"/>
          </a:endParaRPr>
        </a:p>
      </dgm:t>
    </dgm:pt>
    <dgm:pt modelId="{43B0FB5B-BF01-4FA7-A625-993A153C437F}" type="parTrans" cxnId="{767670E9-CA5A-4E04-A738-595463FB515D}">
      <dgm:prSet/>
      <dgm:spPr/>
      <dgm:t>
        <a:bodyPr/>
        <a:lstStyle/>
        <a:p>
          <a:endParaRPr lang="en-US">
            <a:latin typeface="+mn-lt"/>
          </a:endParaRPr>
        </a:p>
      </dgm:t>
    </dgm:pt>
    <dgm:pt modelId="{D15360E4-8D74-47D7-9870-8A3B678F2B4D}" type="sibTrans" cxnId="{767670E9-CA5A-4E04-A738-595463FB515D}">
      <dgm:prSet/>
      <dgm:spPr/>
      <dgm:t>
        <a:bodyPr/>
        <a:lstStyle/>
        <a:p>
          <a:endParaRPr lang="en-US">
            <a:latin typeface="+mn-lt"/>
          </a:endParaRPr>
        </a:p>
      </dgm:t>
    </dgm:pt>
    <dgm:pt modelId="{42A06796-206A-48B7-82E1-200D2812FEBD}" type="pres">
      <dgm:prSet presAssocID="{1B4A0993-D3F8-4484-8B8A-B451E91E8302}" presName="diagram" presStyleCnt="0">
        <dgm:presLayoutVars>
          <dgm:dir/>
          <dgm:resizeHandles val="exact"/>
        </dgm:presLayoutVars>
      </dgm:prSet>
      <dgm:spPr/>
      <dgm:t>
        <a:bodyPr/>
        <a:lstStyle/>
        <a:p>
          <a:endParaRPr lang="en-US"/>
        </a:p>
      </dgm:t>
    </dgm:pt>
    <dgm:pt modelId="{D22A0083-104A-4B75-929C-EA2A2DDFD68B}" type="pres">
      <dgm:prSet presAssocID="{7BA43BC4-3C09-42DC-BD65-3C572E8D13CA}" presName="node" presStyleLbl="node1" presStyleIdx="0" presStyleCnt="5" custScaleX="159265" custScaleY="54995" custLinFactNeighborX="89589" custLinFactNeighborY="7736">
        <dgm:presLayoutVars>
          <dgm:bulletEnabled val="1"/>
        </dgm:presLayoutVars>
      </dgm:prSet>
      <dgm:spPr/>
      <dgm:t>
        <a:bodyPr/>
        <a:lstStyle/>
        <a:p>
          <a:endParaRPr lang="en-US"/>
        </a:p>
      </dgm:t>
    </dgm:pt>
    <dgm:pt modelId="{C082CDEA-C8CB-43A0-96D8-F3EA0A8C2E04}" type="pres">
      <dgm:prSet presAssocID="{308267D3-A91D-41C9-A791-70BEF249E541}" presName="sibTrans" presStyleCnt="0"/>
      <dgm:spPr/>
    </dgm:pt>
    <dgm:pt modelId="{6C4C5E63-A311-4F5F-B578-E4F40AAB3A7D}" type="pres">
      <dgm:prSet presAssocID="{DF712CFB-7328-4FAF-A5A6-AF8F371CA133}" presName="node" presStyleLbl="node1" presStyleIdx="1" presStyleCnt="5" custScaleX="165162" custScaleY="51503" custLinFactNeighborX="-82577" custLinFactNeighborY="-59018">
        <dgm:presLayoutVars>
          <dgm:bulletEnabled val="1"/>
        </dgm:presLayoutVars>
      </dgm:prSet>
      <dgm:spPr/>
      <dgm:t>
        <a:bodyPr/>
        <a:lstStyle/>
        <a:p>
          <a:endParaRPr lang="en-US"/>
        </a:p>
      </dgm:t>
    </dgm:pt>
    <dgm:pt modelId="{9C29E23F-0368-4D34-8E37-710B36FABB83}" type="pres">
      <dgm:prSet presAssocID="{4B3735D7-131F-4D16-9065-3C20843115E4}" presName="sibTrans" presStyleCnt="0"/>
      <dgm:spPr/>
    </dgm:pt>
    <dgm:pt modelId="{9F4DF980-7FD7-4F11-8157-B3633F8AD1AB}" type="pres">
      <dgm:prSet presAssocID="{E4AEA311-BE4F-41E0-AA74-E74AAB432C8D}" presName="node" presStyleLbl="node1" presStyleIdx="2" presStyleCnt="5" custScaleX="155777" custScaleY="57681" custLinFactNeighborX="85412" custLinFactNeighborY="70046">
        <dgm:presLayoutVars>
          <dgm:bulletEnabled val="1"/>
        </dgm:presLayoutVars>
      </dgm:prSet>
      <dgm:spPr/>
      <dgm:t>
        <a:bodyPr/>
        <a:lstStyle/>
        <a:p>
          <a:endParaRPr lang="en-US"/>
        </a:p>
      </dgm:t>
    </dgm:pt>
    <dgm:pt modelId="{8C3ACDB3-65CF-4654-A7E9-ACD831B071BC}" type="pres">
      <dgm:prSet presAssocID="{DD22F80D-76E2-4526-A94C-B51338A2F501}" presName="sibTrans" presStyleCnt="0"/>
      <dgm:spPr/>
    </dgm:pt>
    <dgm:pt modelId="{B839E932-FF63-41DB-957A-24BA8E65B5BC}" type="pres">
      <dgm:prSet presAssocID="{114A37D6-EEF1-4FA2-959C-52E3C7CC7139}" presName="node" presStyleLbl="node1" presStyleIdx="3" presStyleCnt="5" custScaleX="153321" custScaleY="54674" custLinFactNeighborX="-81341" custLinFactNeighborY="-893">
        <dgm:presLayoutVars>
          <dgm:bulletEnabled val="1"/>
        </dgm:presLayoutVars>
      </dgm:prSet>
      <dgm:spPr/>
      <dgm:t>
        <a:bodyPr/>
        <a:lstStyle/>
        <a:p>
          <a:endParaRPr lang="en-US"/>
        </a:p>
      </dgm:t>
    </dgm:pt>
    <dgm:pt modelId="{91C5D501-3647-4EFA-BED8-0CB606EA0DC1}" type="pres">
      <dgm:prSet presAssocID="{ABBF7D81-FC34-4EC2-918B-BF81E8CAE276}" presName="sibTrans" presStyleCnt="0"/>
      <dgm:spPr/>
    </dgm:pt>
    <dgm:pt modelId="{42B9B9E7-8B45-441A-BF4B-AD0D5FD2B5B7}" type="pres">
      <dgm:prSet presAssocID="{169EDA73-7EE9-465A-A6FC-20CED7F6F1ED}" presName="node" presStyleLbl="node1" presStyleIdx="4" presStyleCnt="5" custScaleX="158796" custScaleY="57040" custLinFactNeighborX="2242" custLinFactNeighborY="67181">
        <dgm:presLayoutVars>
          <dgm:bulletEnabled val="1"/>
        </dgm:presLayoutVars>
      </dgm:prSet>
      <dgm:spPr/>
      <dgm:t>
        <a:bodyPr/>
        <a:lstStyle/>
        <a:p>
          <a:endParaRPr lang="en-US"/>
        </a:p>
      </dgm:t>
    </dgm:pt>
  </dgm:ptLst>
  <dgm:cxnLst>
    <dgm:cxn modelId="{767670E9-CA5A-4E04-A738-595463FB515D}" srcId="{1B4A0993-D3F8-4484-8B8A-B451E91E8302}" destId="{169EDA73-7EE9-465A-A6FC-20CED7F6F1ED}" srcOrd="4" destOrd="0" parTransId="{43B0FB5B-BF01-4FA7-A625-993A153C437F}" sibTransId="{D15360E4-8D74-47D7-9870-8A3B678F2B4D}"/>
    <dgm:cxn modelId="{85E7FC35-A2E2-4B24-85C3-91FF1DEAA6D4}" srcId="{1B4A0993-D3F8-4484-8B8A-B451E91E8302}" destId="{7BA43BC4-3C09-42DC-BD65-3C572E8D13CA}" srcOrd="0" destOrd="0" parTransId="{CE071C58-6D04-4FD4-93F9-18957139571A}" sibTransId="{308267D3-A91D-41C9-A791-70BEF249E541}"/>
    <dgm:cxn modelId="{8AD5AA2D-E8F0-452E-8B4F-940452DE98C5}" srcId="{1B4A0993-D3F8-4484-8B8A-B451E91E8302}" destId="{DF712CFB-7328-4FAF-A5A6-AF8F371CA133}" srcOrd="1" destOrd="0" parTransId="{555BC43A-8E86-4AB6-8355-CC50B4966717}" sibTransId="{4B3735D7-131F-4D16-9065-3C20843115E4}"/>
    <dgm:cxn modelId="{1369C330-2BB5-3B47-A6D9-D3EBAF69A689}" type="presOf" srcId="{DF712CFB-7328-4FAF-A5A6-AF8F371CA133}" destId="{6C4C5E63-A311-4F5F-B578-E4F40AAB3A7D}" srcOrd="0" destOrd="0" presId="urn:microsoft.com/office/officeart/2005/8/layout/default"/>
    <dgm:cxn modelId="{A1BAD5A5-078E-5640-9CC7-B4D7C1FE4BF9}" type="presOf" srcId="{7BA43BC4-3C09-42DC-BD65-3C572E8D13CA}" destId="{D22A0083-104A-4B75-929C-EA2A2DDFD68B}" srcOrd="0" destOrd="0" presId="urn:microsoft.com/office/officeart/2005/8/layout/default"/>
    <dgm:cxn modelId="{DAA44729-10DD-1147-9A9D-A4F62FF7C41F}" type="presOf" srcId="{E4AEA311-BE4F-41E0-AA74-E74AAB432C8D}" destId="{9F4DF980-7FD7-4F11-8157-B3633F8AD1AB}" srcOrd="0" destOrd="0" presId="urn:microsoft.com/office/officeart/2005/8/layout/default"/>
    <dgm:cxn modelId="{F3096598-9BB8-48D9-9776-C2ED211996D1}" srcId="{1B4A0993-D3F8-4484-8B8A-B451E91E8302}" destId="{114A37D6-EEF1-4FA2-959C-52E3C7CC7139}" srcOrd="3" destOrd="0" parTransId="{11C6BDFF-85EB-4B88-A742-D0256AAD75C9}" sibTransId="{ABBF7D81-FC34-4EC2-918B-BF81E8CAE276}"/>
    <dgm:cxn modelId="{AD974C3B-1BFB-AE4A-A0A0-4CC14A18A5D1}" type="presOf" srcId="{1B4A0993-D3F8-4484-8B8A-B451E91E8302}" destId="{42A06796-206A-48B7-82E1-200D2812FEBD}" srcOrd="0" destOrd="0" presId="urn:microsoft.com/office/officeart/2005/8/layout/default"/>
    <dgm:cxn modelId="{8A90649E-903B-2A48-B7C6-2BC8DB64FBE8}" type="presOf" srcId="{169EDA73-7EE9-465A-A6FC-20CED7F6F1ED}" destId="{42B9B9E7-8B45-441A-BF4B-AD0D5FD2B5B7}" srcOrd="0" destOrd="0" presId="urn:microsoft.com/office/officeart/2005/8/layout/default"/>
    <dgm:cxn modelId="{0C981B05-6DFE-FC4A-A154-A5FEB26FFCE4}" type="presOf" srcId="{114A37D6-EEF1-4FA2-959C-52E3C7CC7139}" destId="{B839E932-FF63-41DB-957A-24BA8E65B5BC}" srcOrd="0" destOrd="0" presId="urn:microsoft.com/office/officeart/2005/8/layout/default"/>
    <dgm:cxn modelId="{E729147D-E21F-4947-991A-2654D69437F9}" srcId="{1B4A0993-D3F8-4484-8B8A-B451E91E8302}" destId="{E4AEA311-BE4F-41E0-AA74-E74AAB432C8D}" srcOrd="2" destOrd="0" parTransId="{3CBA3262-2BB4-46D5-9687-A320149D9D02}" sibTransId="{DD22F80D-76E2-4526-A94C-B51338A2F501}"/>
    <dgm:cxn modelId="{85909231-064E-A04E-8FCC-71FDEA62CC23}" type="presParOf" srcId="{42A06796-206A-48B7-82E1-200D2812FEBD}" destId="{D22A0083-104A-4B75-929C-EA2A2DDFD68B}" srcOrd="0" destOrd="0" presId="urn:microsoft.com/office/officeart/2005/8/layout/default"/>
    <dgm:cxn modelId="{80845CEE-3BE9-814F-A9A6-87ABF2466FCA}" type="presParOf" srcId="{42A06796-206A-48B7-82E1-200D2812FEBD}" destId="{C082CDEA-C8CB-43A0-96D8-F3EA0A8C2E04}" srcOrd="1" destOrd="0" presId="urn:microsoft.com/office/officeart/2005/8/layout/default"/>
    <dgm:cxn modelId="{DF486A90-C99E-C446-B90D-0EAD44C8BD2A}" type="presParOf" srcId="{42A06796-206A-48B7-82E1-200D2812FEBD}" destId="{6C4C5E63-A311-4F5F-B578-E4F40AAB3A7D}" srcOrd="2" destOrd="0" presId="urn:microsoft.com/office/officeart/2005/8/layout/default"/>
    <dgm:cxn modelId="{A00A98CA-978B-8D44-80DD-BC2E21223C5C}" type="presParOf" srcId="{42A06796-206A-48B7-82E1-200D2812FEBD}" destId="{9C29E23F-0368-4D34-8E37-710B36FABB83}" srcOrd="3" destOrd="0" presId="urn:microsoft.com/office/officeart/2005/8/layout/default"/>
    <dgm:cxn modelId="{C9FFAB5D-7C69-E349-9DEE-BCAB47DD0409}" type="presParOf" srcId="{42A06796-206A-48B7-82E1-200D2812FEBD}" destId="{9F4DF980-7FD7-4F11-8157-B3633F8AD1AB}" srcOrd="4" destOrd="0" presId="urn:microsoft.com/office/officeart/2005/8/layout/default"/>
    <dgm:cxn modelId="{DEF0DA88-535A-DE4E-8916-19C4B1081576}" type="presParOf" srcId="{42A06796-206A-48B7-82E1-200D2812FEBD}" destId="{8C3ACDB3-65CF-4654-A7E9-ACD831B071BC}" srcOrd="5" destOrd="0" presId="urn:microsoft.com/office/officeart/2005/8/layout/default"/>
    <dgm:cxn modelId="{915884D4-7D8B-D444-B34C-F4ABC3B7C17E}" type="presParOf" srcId="{42A06796-206A-48B7-82E1-200D2812FEBD}" destId="{B839E932-FF63-41DB-957A-24BA8E65B5BC}" srcOrd="6" destOrd="0" presId="urn:microsoft.com/office/officeart/2005/8/layout/default"/>
    <dgm:cxn modelId="{34047E68-3FDC-8D46-8EAE-6FF958BFDBDE}" type="presParOf" srcId="{42A06796-206A-48B7-82E1-200D2812FEBD}" destId="{91C5D501-3647-4EFA-BED8-0CB606EA0DC1}" srcOrd="7" destOrd="0" presId="urn:microsoft.com/office/officeart/2005/8/layout/default"/>
    <dgm:cxn modelId="{BA66D5C6-D1E5-6B40-A653-64DC269495FD}" type="presParOf" srcId="{42A06796-206A-48B7-82E1-200D2812FEBD}" destId="{42B9B9E7-8B45-441A-BF4B-AD0D5FD2B5B7}"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B4A0993-D3F8-4484-8B8A-B451E91E8302}" type="doc">
      <dgm:prSet loTypeId="urn:microsoft.com/office/officeart/2005/8/layout/default" loCatId="list" qsTypeId="urn:microsoft.com/office/officeart/2005/8/quickstyle/simple4" qsCatId="simple" csTypeId="urn:microsoft.com/office/officeart/2005/8/colors/accent2_2" csCatId="accent2" phldr="1"/>
      <dgm:spPr/>
      <dgm:t>
        <a:bodyPr/>
        <a:lstStyle/>
        <a:p>
          <a:endParaRPr lang="en-US"/>
        </a:p>
      </dgm:t>
    </dgm:pt>
    <dgm:pt modelId="{7BA43BC4-3C09-42DC-BD65-3C572E8D13CA}">
      <dgm:prSet phldrT="[Text]" custT="1"/>
      <dgm:spPr/>
      <dgm:t>
        <a:bodyPr/>
        <a:lstStyle/>
        <a:p>
          <a:r>
            <a:rPr lang="en-US" altLang="en-US" sz="1600" b="0" i="0" dirty="0">
              <a:solidFill>
                <a:schemeClr val="bg1"/>
              </a:solidFill>
              <a:latin typeface="+mn-lt"/>
            </a:rPr>
            <a:t>Brain’s blood vessels’ resistance are normal during hemorrhage and also after the reflex compensation    </a:t>
          </a:r>
          <a:endParaRPr lang="en-US" sz="1600" b="1" dirty="0">
            <a:solidFill>
              <a:schemeClr val="bg1"/>
            </a:solidFill>
            <a:latin typeface="+mn-lt"/>
          </a:endParaRPr>
        </a:p>
      </dgm:t>
    </dgm:pt>
    <dgm:pt modelId="{CE071C58-6D04-4FD4-93F9-18957139571A}" type="parTrans" cxnId="{85E7FC35-A2E2-4B24-85C3-91FF1DEAA6D4}">
      <dgm:prSet/>
      <dgm:spPr/>
      <dgm:t>
        <a:bodyPr/>
        <a:lstStyle/>
        <a:p>
          <a:endParaRPr lang="en-US">
            <a:latin typeface="+mn-lt"/>
          </a:endParaRPr>
        </a:p>
      </dgm:t>
    </dgm:pt>
    <dgm:pt modelId="{308267D3-A91D-41C9-A791-70BEF249E541}" type="sibTrans" cxnId="{85E7FC35-A2E2-4B24-85C3-91FF1DEAA6D4}">
      <dgm:prSet/>
      <dgm:spPr/>
      <dgm:t>
        <a:bodyPr/>
        <a:lstStyle/>
        <a:p>
          <a:endParaRPr lang="en-US">
            <a:latin typeface="+mn-lt"/>
          </a:endParaRPr>
        </a:p>
      </dgm:t>
    </dgm:pt>
    <dgm:pt modelId="{DF712CFB-7328-4FAF-A5A6-AF8F371CA133}">
      <dgm:prSet phldrT="[Text]" custT="1"/>
      <dgm:spPr/>
      <dgm:t>
        <a:bodyPr/>
        <a:lstStyle/>
        <a:p>
          <a:r>
            <a:rPr lang="en-US" altLang="en-US" sz="1600" b="0" i="0" dirty="0">
              <a:solidFill>
                <a:srgbClr val="FF0000"/>
              </a:solidFill>
              <a:latin typeface="+mn-lt"/>
            </a:rPr>
            <a:t>↓</a:t>
          </a:r>
          <a:r>
            <a:rPr lang="en-US" altLang="en-US" sz="1600" b="0" i="0" dirty="0">
              <a:latin typeface="+mn-lt"/>
              <a:cs typeface="Times New Roman" panose="02020603050405020304" pitchFamily="18" charset="0"/>
            </a:rPr>
            <a:t> MAP during hemorrhage but after reflex compensation (Sympathetic) </a:t>
          </a:r>
          <a:r>
            <a:rPr lang="en-US" altLang="en-US" sz="1600" b="0" i="0" dirty="0">
              <a:latin typeface="+mn-lt"/>
              <a:cs typeface="Times New Roman" panose="02020603050405020304" pitchFamily="18" charset="0"/>
              <a:sym typeface="Wingdings" panose="05000000000000000000" pitchFamily="2" charset="2"/>
            </a:rPr>
            <a:t>   </a:t>
          </a:r>
          <a:r>
            <a:rPr lang="en-US" altLang="en-US" sz="1600" b="0" dirty="0">
              <a:solidFill>
                <a:srgbClr val="FF0000"/>
              </a:solidFill>
              <a:latin typeface="+mn-lt"/>
              <a:cs typeface="Times New Roman" panose="02020603050405020304" pitchFamily="18" charset="0"/>
            </a:rPr>
            <a:t>↑</a:t>
          </a:r>
          <a:r>
            <a:rPr lang="en-US" altLang="en-US" sz="1600" b="0" i="0" dirty="0">
              <a:latin typeface="+mn-lt"/>
              <a:cs typeface="Times New Roman" panose="02020603050405020304" pitchFamily="18" charset="0"/>
            </a:rPr>
            <a:t> CO </a:t>
          </a:r>
          <a:r>
            <a:rPr lang="en-US" altLang="en-US" sz="1600" b="0" i="0" dirty="0">
              <a:latin typeface="+mn-lt"/>
              <a:cs typeface="Times New Roman" panose="02020603050405020304" pitchFamily="18" charset="0"/>
              <a:sym typeface="Wingdings" panose="05000000000000000000" pitchFamily="2" charset="2"/>
            </a:rPr>
            <a:t> </a:t>
          </a:r>
          <a:r>
            <a:rPr lang="en-US" altLang="en-US" sz="1600" b="0" dirty="0">
              <a:solidFill>
                <a:srgbClr val="FF0000"/>
              </a:solidFill>
              <a:latin typeface="+mn-lt"/>
              <a:cs typeface="Times New Roman" panose="02020603050405020304" pitchFamily="18" charset="0"/>
            </a:rPr>
            <a:t>↑  MAP </a:t>
          </a:r>
          <a:r>
            <a:rPr lang="en-US" altLang="en-US" sz="1600" b="0" i="0" dirty="0">
              <a:solidFill>
                <a:srgbClr val="FF0000"/>
              </a:solidFill>
              <a:latin typeface="+mn-lt"/>
              <a:cs typeface="Times New Roman" panose="02020603050405020304" pitchFamily="18" charset="0"/>
              <a:sym typeface="Wingdings" panose="05000000000000000000" pitchFamily="2" charset="2"/>
            </a:rPr>
            <a:t>  </a:t>
          </a:r>
          <a:endParaRPr lang="en-US" sz="1600" b="0" dirty="0">
            <a:latin typeface="+mn-lt"/>
          </a:endParaRPr>
        </a:p>
      </dgm:t>
    </dgm:pt>
    <dgm:pt modelId="{555BC43A-8E86-4AB6-8355-CC50B4966717}" type="parTrans" cxnId="{8AD5AA2D-E8F0-452E-8B4F-940452DE98C5}">
      <dgm:prSet/>
      <dgm:spPr/>
      <dgm:t>
        <a:bodyPr/>
        <a:lstStyle/>
        <a:p>
          <a:endParaRPr lang="en-US">
            <a:latin typeface="+mn-lt"/>
          </a:endParaRPr>
        </a:p>
      </dgm:t>
    </dgm:pt>
    <dgm:pt modelId="{4B3735D7-131F-4D16-9065-3C20843115E4}" type="sibTrans" cxnId="{8AD5AA2D-E8F0-452E-8B4F-940452DE98C5}">
      <dgm:prSet/>
      <dgm:spPr/>
      <dgm:t>
        <a:bodyPr/>
        <a:lstStyle/>
        <a:p>
          <a:endParaRPr lang="en-US">
            <a:latin typeface="+mn-lt"/>
          </a:endParaRPr>
        </a:p>
      </dgm:t>
    </dgm:pt>
    <dgm:pt modelId="{E4AEA311-BE4F-41E0-AA74-E74AAB432C8D}">
      <dgm:prSet phldrT="[Text]" custT="1"/>
      <dgm:spPr/>
      <dgm:t>
        <a:bodyPr/>
        <a:lstStyle/>
        <a:p>
          <a:r>
            <a:rPr lang="en-US" sz="1600" dirty="0">
              <a:solidFill>
                <a:schemeClr val="bg1"/>
              </a:solidFill>
              <a:latin typeface="+mn-lt"/>
            </a:rPr>
            <a:t>Hemorrhage </a:t>
          </a:r>
          <a:r>
            <a:rPr lang="en-US" sz="1600" dirty="0">
              <a:solidFill>
                <a:schemeClr val="bg1"/>
              </a:solidFill>
              <a:latin typeface="+mn-lt"/>
              <a:sym typeface="Wingdings" panose="05000000000000000000" pitchFamily="2" charset="2"/>
            </a:rPr>
            <a:t>  </a:t>
          </a:r>
          <a:r>
            <a:rPr lang="en-US" altLang="en-US" sz="1600" b="0" i="0" dirty="0">
              <a:solidFill>
                <a:schemeClr val="bg1"/>
              </a:solidFill>
              <a:latin typeface="+mn-lt"/>
            </a:rPr>
            <a:t>↓ CO </a:t>
          </a:r>
          <a:r>
            <a:rPr lang="en-US" altLang="en-US" sz="1600" b="0" i="0" dirty="0">
              <a:solidFill>
                <a:schemeClr val="bg1"/>
              </a:solidFill>
              <a:latin typeface="+mn-lt"/>
              <a:sym typeface="Wingdings" panose="05000000000000000000" pitchFamily="2" charset="2"/>
            </a:rPr>
            <a:t> </a:t>
          </a:r>
          <a:r>
            <a:rPr lang="en-US" altLang="en-US" sz="1600" b="0" i="0" dirty="0">
              <a:solidFill>
                <a:srgbClr val="FF0000"/>
              </a:solidFill>
              <a:latin typeface="+mn-lt"/>
            </a:rPr>
            <a:t>↓ Blood flow to brain</a:t>
          </a:r>
          <a:r>
            <a:rPr lang="en-US" altLang="en-US" sz="1600" b="0" i="0" dirty="0">
              <a:solidFill>
                <a:schemeClr val="bg1"/>
              </a:solidFill>
              <a:latin typeface="+mn-lt"/>
            </a:rPr>
            <a:t>  </a:t>
          </a:r>
          <a:r>
            <a:rPr lang="en-US" altLang="en-US" sz="1600" b="0" i="0" dirty="0">
              <a:solidFill>
                <a:schemeClr val="bg1"/>
              </a:solidFill>
              <a:latin typeface="+mn-lt"/>
              <a:sym typeface="Wingdings" panose="05000000000000000000" pitchFamily="2" charset="2"/>
            </a:rPr>
            <a:t> Reflex compensation (sympathetic)   </a:t>
          </a:r>
          <a:r>
            <a:rPr lang="en-US" altLang="en-US" sz="1600" b="0" dirty="0">
              <a:solidFill>
                <a:schemeClr val="bg1"/>
              </a:solidFill>
              <a:latin typeface="+mn-lt"/>
              <a:cs typeface="Times New Roman" panose="02020603050405020304" pitchFamily="18" charset="0"/>
            </a:rPr>
            <a:t>↑</a:t>
          </a:r>
          <a:r>
            <a:rPr lang="en-US" altLang="en-US" sz="1600" b="0" i="0" dirty="0">
              <a:solidFill>
                <a:schemeClr val="bg1"/>
              </a:solidFill>
              <a:latin typeface="+mn-lt"/>
              <a:cs typeface="Times New Roman" panose="02020603050405020304" pitchFamily="18" charset="0"/>
            </a:rPr>
            <a:t> CO  </a:t>
          </a:r>
          <a:r>
            <a:rPr lang="en-US" altLang="en-US" sz="1600" b="0" i="0" dirty="0">
              <a:solidFill>
                <a:schemeClr val="bg1"/>
              </a:solidFill>
              <a:latin typeface="+mn-lt"/>
              <a:cs typeface="Times New Roman" panose="02020603050405020304" pitchFamily="18" charset="0"/>
              <a:sym typeface="Wingdings" panose="05000000000000000000" pitchFamily="2" charset="2"/>
            </a:rPr>
            <a:t>  </a:t>
          </a:r>
          <a:r>
            <a:rPr lang="en-US" altLang="en-US" sz="1600" b="1" dirty="0">
              <a:solidFill>
                <a:srgbClr val="FF0000"/>
              </a:solidFill>
              <a:latin typeface="+mn-lt"/>
              <a:cs typeface="Times New Roman" panose="02020603050405020304" pitchFamily="18" charset="0"/>
            </a:rPr>
            <a:t>↑</a:t>
          </a:r>
          <a:r>
            <a:rPr lang="en-US" altLang="en-US" sz="1600" b="1" i="0" dirty="0">
              <a:solidFill>
                <a:srgbClr val="FF0000"/>
              </a:solidFill>
              <a:latin typeface="+mn-lt"/>
            </a:rPr>
            <a:t> Blood flow to brain</a:t>
          </a:r>
          <a:r>
            <a:rPr lang="en-US" altLang="en-US" sz="1600" b="1" i="0" dirty="0">
              <a:solidFill>
                <a:srgbClr val="FF0000"/>
              </a:solidFill>
              <a:latin typeface="+mn-lt"/>
              <a:cs typeface="Times New Roman" panose="02020603050405020304" pitchFamily="18" charset="0"/>
              <a:sym typeface="Wingdings" panose="05000000000000000000" pitchFamily="2" charset="2"/>
            </a:rPr>
            <a:t> </a:t>
          </a:r>
          <a:r>
            <a:rPr lang="en-US" altLang="en-US" sz="1600" b="1" i="0" dirty="0">
              <a:solidFill>
                <a:srgbClr val="FF0000"/>
              </a:solidFill>
              <a:latin typeface="+mn-lt"/>
              <a:sym typeface="Wingdings" panose="05000000000000000000" pitchFamily="2" charset="2"/>
            </a:rPr>
            <a:t>  </a:t>
          </a:r>
          <a:r>
            <a:rPr lang="en-US" sz="1600" b="1" dirty="0">
              <a:solidFill>
                <a:srgbClr val="FF0000"/>
              </a:solidFill>
              <a:latin typeface="+mn-lt"/>
              <a:sym typeface="Wingdings" panose="05000000000000000000" pitchFamily="2" charset="2"/>
            </a:rPr>
            <a:t>  </a:t>
          </a:r>
          <a:endParaRPr lang="en-US" sz="1600" b="1" dirty="0">
            <a:solidFill>
              <a:srgbClr val="FF0000"/>
            </a:solidFill>
            <a:latin typeface="+mn-lt"/>
          </a:endParaRPr>
        </a:p>
      </dgm:t>
    </dgm:pt>
    <dgm:pt modelId="{3CBA3262-2BB4-46D5-9687-A320149D9D02}" type="parTrans" cxnId="{E729147D-E21F-4947-991A-2654D69437F9}">
      <dgm:prSet/>
      <dgm:spPr/>
      <dgm:t>
        <a:bodyPr/>
        <a:lstStyle/>
        <a:p>
          <a:endParaRPr lang="en-US">
            <a:latin typeface="+mn-lt"/>
          </a:endParaRPr>
        </a:p>
      </dgm:t>
    </dgm:pt>
    <dgm:pt modelId="{DD22F80D-76E2-4526-A94C-B51338A2F501}" type="sibTrans" cxnId="{E729147D-E21F-4947-991A-2654D69437F9}">
      <dgm:prSet/>
      <dgm:spPr/>
      <dgm:t>
        <a:bodyPr/>
        <a:lstStyle/>
        <a:p>
          <a:endParaRPr lang="en-US">
            <a:latin typeface="+mn-lt"/>
          </a:endParaRPr>
        </a:p>
      </dgm:t>
    </dgm:pt>
    <dgm:pt modelId="{114A37D6-EEF1-4FA2-959C-52E3C7CC7139}">
      <dgm:prSet phldrT="[Text]" custT="1"/>
      <dgm:spPr/>
      <dgm:t>
        <a:bodyPr/>
        <a:lstStyle/>
        <a:p>
          <a:r>
            <a:rPr lang="en-US" altLang="en-US" sz="1600" b="0" i="0" dirty="0">
              <a:solidFill>
                <a:schemeClr val="bg1"/>
              </a:solidFill>
              <a:latin typeface="+mn-lt"/>
            </a:rPr>
            <a:t>Gut’s blood vessels’ resistance are normal during hemorrhage but after reflex compensation (sympathetic )</a:t>
          </a:r>
          <a:r>
            <a:rPr lang="en-US" altLang="en-US" sz="1600" b="0" i="0" dirty="0">
              <a:solidFill>
                <a:schemeClr val="bg1"/>
              </a:solidFill>
              <a:latin typeface="+mn-lt"/>
              <a:sym typeface="Wingdings" panose="05000000000000000000" pitchFamily="2" charset="2"/>
            </a:rPr>
            <a:t> vasoconstriction                    </a:t>
          </a:r>
          <a:r>
            <a:rPr lang="en-US" altLang="en-US" sz="1600" b="1" dirty="0">
              <a:solidFill>
                <a:srgbClr val="FF0000"/>
              </a:solidFill>
              <a:latin typeface="+mn-lt"/>
              <a:cs typeface="Times New Roman" panose="02020603050405020304" pitchFamily="18" charset="0"/>
            </a:rPr>
            <a:t>↑ Resistance    </a:t>
          </a:r>
          <a:r>
            <a:rPr lang="en-US" altLang="en-US" sz="1200" b="1" dirty="0">
              <a:solidFill>
                <a:srgbClr val="7030A0"/>
              </a:solidFill>
              <a:latin typeface="+mn-lt"/>
              <a:cs typeface="Times New Roman" panose="02020603050405020304" pitchFamily="18" charset="0"/>
            </a:rPr>
            <a:t>(see note below)  </a:t>
          </a:r>
          <a:endParaRPr lang="en-US" sz="1600" b="1" dirty="0">
            <a:solidFill>
              <a:srgbClr val="7030A0"/>
            </a:solidFill>
            <a:latin typeface="+mn-lt"/>
          </a:endParaRPr>
        </a:p>
      </dgm:t>
    </dgm:pt>
    <dgm:pt modelId="{11C6BDFF-85EB-4B88-A742-D0256AAD75C9}" type="parTrans" cxnId="{F3096598-9BB8-48D9-9776-C2ED211996D1}">
      <dgm:prSet/>
      <dgm:spPr/>
      <dgm:t>
        <a:bodyPr/>
        <a:lstStyle/>
        <a:p>
          <a:endParaRPr lang="en-US">
            <a:latin typeface="+mn-lt"/>
          </a:endParaRPr>
        </a:p>
      </dgm:t>
    </dgm:pt>
    <dgm:pt modelId="{ABBF7D81-FC34-4EC2-918B-BF81E8CAE276}" type="sibTrans" cxnId="{F3096598-9BB8-48D9-9776-C2ED211996D1}">
      <dgm:prSet/>
      <dgm:spPr/>
      <dgm:t>
        <a:bodyPr/>
        <a:lstStyle/>
        <a:p>
          <a:endParaRPr lang="en-US">
            <a:latin typeface="+mn-lt"/>
          </a:endParaRPr>
        </a:p>
      </dgm:t>
    </dgm:pt>
    <dgm:pt modelId="{169EDA73-7EE9-465A-A6FC-20CED7F6F1ED}">
      <dgm:prSet phldrT="[Text]" custT="1"/>
      <dgm:spPr/>
      <dgm:t>
        <a:bodyPr/>
        <a:lstStyle/>
        <a:p>
          <a:r>
            <a:rPr lang="en-US" sz="1600" dirty="0">
              <a:solidFill>
                <a:schemeClr val="bg1"/>
              </a:solidFill>
              <a:latin typeface="+mn-lt"/>
            </a:rPr>
            <a:t>Hemorrhage </a:t>
          </a:r>
          <a:r>
            <a:rPr lang="en-US" sz="1600" dirty="0">
              <a:solidFill>
                <a:schemeClr val="bg1"/>
              </a:solidFill>
              <a:latin typeface="+mn-lt"/>
              <a:sym typeface="Wingdings" panose="05000000000000000000" pitchFamily="2" charset="2"/>
            </a:rPr>
            <a:t>  </a:t>
          </a:r>
          <a:r>
            <a:rPr lang="en-US" altLang="en-US" sz="1600" b="0" i="0" dirty="0">
              <a:solidFill>
                <a:schemeClr val="bg1"/>
              </a:solidFill>
              <a:latin typeface="+mn-lt"/>
            </a:rPr>
            <a:t>↓ CO </a:t>
          </a:r>
          <a:r>
            <a:rPr lang="en-US" altLang="en-US" sz="1600" b="0" i="0" dirty="0">
              <a:solidFill>
                <a:schemeClr val="bg1"/>
              </a:solidFill>
              <a:latin typeface="+mn-lt"/>
              <a:sym typeface="Wingdings" panose="05000000000000000000" pitchFamily="2" charset="2"/>
            </a:rPr>
            <a:t> </a:t>
          </a:r>
          <a:r>
            <a:rPr lang="en-US" altLang="en-US" sz="1600" b="0" i="0" dirty="0">
              <a:solidFill>
                <a:srgbClr val="FF0000"/>
              </a:solidFill>
              <a:latin typeface="+mn-lt"/>
            </a:rPr>
            <a:t>↓ Blood flow to GUT</a:t>
          </a:r>
          <a:r>
            <a:rPr lang="en-US" altLang="en-US" sz="1600" b="0" i="0" dirty="0">
              <a:solidFill>
                <a:schemeClr val="bg1"/>
              </a:solidFill>
              <a:latin typeface="+mn-lt"/>
            </a:rPr>
            <a:t>  </a:t>
          </a:r>
          <a:r>
            <a:rPr lang="en-US" altLang="en-US" sz="1600" b="0" i="0" dirty="0">
              <a:solidFill>
                <a:schemeClr val="bg1"/>
              </a:solidFill>
              <a:latin typeface="+mn-lt"/>
              <a:sym typeface="Wingdings" panose="05000000000000000000" pitchFamily="2" charset="2"/>
            </a:rPr>
            <a:t> Reflex compensation (sympathetic)  Vasoconstriction</a:t>
          </a:r>
          <a:r>
            <a:rPr lang="en-US" altLang="en-US" sz="1600" b="0" i="0" dirty="0">
              <a:solidFill>
                <a:schemeClr val="bg1"/>
              </a:solidFill>
              <a:latin typeface="+mn-lt"/>
              <a:cs typeface="Times New Roman" panose="02020603050405020304" pitchFamily="18" charset="0"/>
            </a:rPr>
            <a:t>  </a:t>
          </a:r>
          <a:r>
            <a:rPr lang="en-US" altLang="en-US" sz="1600" b="0" i="0" dirty="0">
              <a:solidFill>
                <a:schemeClr val="bg1"/>
              </a:solidFill>
              <a:latin typeface="+mn-lt"/>
              <a:cs typeface="Times New Roman" panose="02020603050405020304" pitchFamily="18" charset="0"/>
              <a:sym typeface="Wingdings" panose="05000000000000000000" pitchFamily="2" charset="2"/>
            </a:rPr>
            <a:t>  </a:t>
          </a:r>
          <a:r>
            <a:rPr lang="en-US" altLang="en-US" sz="1600" b="1" i="0" dirty="0">
              <a:solidFill>
                <a:srgbClr val="FF0000"/>
              </a:solidFill>
              <a:latin typeface="+mn-lt"/>
            </a:rPr>
            <a:t>↓ Blood flow to Gut</a:t>
          </a:r>
          <a:r>
            <a:rPr lang="en-US" altLang="en-US" sz="1600" b="1" i="0" dirty="0">
              <a:solidFill>
                <a:srgbClr val="FF0000"/>
              </a:solidFill>
              <a:latin typeface="+mn-lt"/>
              <a:cs typeface="Times New Roman" panose="02020603050405020304" pitchFamily="18" charset="0"/>
              <a:sym typeface="Wingdings" panose="05000000000000000000" pitchFamily="2" charset="2"/>
            </a:rPr>
            <a:t> </a:t>
          </a:r>
          <a:r>
            <a:rPr lang="en-US" altLang="en-US" sz="1600" b="1" i="0" dirty="0">
              <a:solidFill>
                <a:srgbClr val="FF0000"/>
              </a:solidFill>
              <a:latin typeface="+mn-lt"/>
              <a:sym typeface="Wingdings" panose="05000000000000000000" pitchFamily="2" charset="2"/>
            </a:rPr>
            <a:t>  </a:t>
          </a:r>
          <a:r>
            <a:rPr lang="en-US" sz="1600" b="1" dirty="0">
              <a:solidFill>
                <a:srgbClr val="FF0000"/>
              </a:solidFill>
              <a:latin typeface="+mn-lt"/>
              <a:sym typeface="Wingdings" panose="05000000000000000000" pitchFamily="2" charset="2"/>
            </a:rPr>
            <a:t>  </a:t>
          </a:r>
          <a:endParaRPr lang="en-US" sz="1600" b="1" dirty="0">
            <a:solidFill>
              <a:srgbClr val="FF0000"/>
            </a:solidFill>
            <a:latin typeface="+mn-lt"/>
          </a:endParaRPr>
        </a:p>
      </dgm:t>
    </dgm:pt>
    <dgm:pt modelId="{43B0FB5B-BF01-4FA7-A625-993A153C437F}" type="parTrans" cxnId="{767670E9-CA5A-4E04-A738-595463FB515D}">
      <dgm:prSet/>
      <dgm:spPr/>
      <dgm:t>
        <a:bodyPr/>
        <a:lstStyle/>
        <a:p>
          <a:endParaRPr lang="en-US">
            <a:latin typeface="+mn-lt"/>
          </a:endParaRPr>
        </a:p>
      </dgm:t>
    </dgm:pt>
    <dgm:pt modelId="{D15360E4-8D74-47D7-9870-8A3B678F2B4D}" type="sibTrans" cxnId="{767670E9-CA5A-4E04-A738-595463FB515D}">
      <dgm:prSet/>
      <dgm:spPr/>
      <dgm:t>
        <a:bodyPr/>
        <a:lstStyle/>
        <a:p>
          <a:endParaRPr lang="en-US">
            <a:latin typeface="+mn-lt"/>
          </a:endParaRPr>
        </a:p>
      </dgm:t>
    </dgm:pt>
    <dgm:pt modelId="{42A06796-206A-48B7-82E1-200D2812FEBD}" type="pres">
      <dgm:prSet presAssocID="{1B4A0993-D3F8-4484-8B8A-B451E91E8302}" presName="diagram" presStyleCnt="0">
        <dgm:presLayoutVars>
          <dgm:dir/>
          <dgm:resizeHandles val="exact"/>
        </dgm:presLayoutVars>
      </dgm:prSet>
      <dgm:spPr/>
      <dgm:t>
        <a:bodyPr/>
        <a:lstStyle/>
        <a:p>
          <a:endParaRPr lang="en-US"/>
        </a:p>
      </dgm:t>
    </dgm:pt>
    <dgm:pt modelId="{D22A0083-104A-4B75-929C-EA2A2DDFD68B}" type="pres">
      <dgm:prSet presAssocID="{7BA43BC4-3C09-42DC-BD65-3C572E8D13CA}" presName="node" presStyleLbl="node1" presStyleIdx="0" presStyleCnt="5" custScaleX="170413" custScaleY="68418" custLinFactNeighborX="97948" custLinFactNeighborY="-5678">
        <dgm:presLayoutVars>
          <dgm:bulletEnabled val="1"/>
        </dgm:presLayoutVars>
      </dgm:prSet>
      <dgm:spPr/>
      <dgm:t>
        <a:bodyPr/>
        <a:lstStyle/>
        <a:p>
          <a:endParaRPr lang="en-US"/>
        </a:p>
      </dgm:t>
    </dgm:pt>
    <dgm:pt modelId="{C082CDEA-C8CB-43A0-96D8-F3EA0A8C2E04}" type="pres">
      <dgm:prSet presAssocID="{308267D3-A91D-41C9-A791-70BEF249E541}" presName="sibTrans" presStyleCnt="0"/>
      <dgm:spPr/>
    </dgm:pt>
    <dgm:pt modelId="{6C4C5E63-A311-4F5F-B578-E4F40AAB3A7D}" type="pres">
      <dgm:prSet presAssocID="{DF712CFB-7328-4FAF-A5A6-AF8F371CA133}" presName="node" presStyleLbl="node1" presStyleIdx="1" presStyleCnt="5" custScaleX="172009" custScaleY="48842" custLinFactNeighborX="-82577" custLinFactNeighborY="-68458">
        <dgm:presLayoutVars>
          <dgm:bulletEnabled val="1"/>
        </dgm:presLayoutVars>
      </dgm:prSet>
      <dgm:spPr/>
      <dgm:t>
        <a:bodyPr/>
        <a:lstStyle/>
        <a:p>
          <a:endParaRPr lang="en-US"/>
        </a:p>
      </dgm:t>
    </dgm:pt>
    <dgm:pt modelId="{9C29E23F-0368-4D34-8E37-710B36FABB83}" type="pres">
      <dgm:prSet presAssocID="{4B3735D7-131F-4D16-9065-3C20843115E4}" presName="sibTrans" presStyleCnt="0"/>
      <dgm:spPr/>
    </dgm:pt>
    <dgm:pt modelId="{9F4DF980-7FD7-4F11-8157-B3633F8AD1AB}" type="pres">
      <dgm:prSet presAssocID="{E4AEA311-BE4F-41E0-AA74-E74AAB432C8D}" presName="node" presStyleLbl="node1" presStyleIdx="2" presStyleCnt="5" custScaleX="168978" custScaleY="67286" custLinFactNeighborX="97243" custLinFactNeighborY="54548">
        <dgm:presLayoutVars>
          <dgm:bulletEnabled val="1"/>
        </dgm:presLayoutVars>
      </dgm:prSet>
      <dgm:spPr/>
      <dgm:t>
        <a:bodyPr/>
        <a:lstStyle/>
        <a:p>
          <a:endParaRPr lang="en-US"/>
        </a:p>
      </dgm:t>
    </dgm:pt>
    <dgm:pt modelId="{8C3ACDB3-65CF-4654-A7E9-ACD831B071BC}" type="pres">
      <dgm:prSet presAssocID="{DD22F80D-76E2-4526-A94C-B51338A2F501}" presName="sibTrans" presStyleCnt="0"/>
      <dgm:spPr/>
    </dgm:pt>
    <dgm:pt modelId="{B839E932-FF63-41DB-957A-24BA8E65B5BC}" type="pres">
      <dgm:prSet presAssocID="{114A37D6-EEF1-4FA2-959C-52E3C7CC7139}" presName="node" presStyleLbl="node1" presStyleIdx="3" presStyleCnt="5" custScaleX="171500" custScaleY="67299" custLinFactNeighborX="-82002" custLinFactNeighborY="-17694">
        <dgm:presLayoutVars>
          <dgm:bulletEnabled val="1"/>
        </dgm:presLayoutVars>
      </dgm:prSet>
      <dgm:spPr/>
      <dgm:t>
        <a:bodyPr/>
        <a:lstStyle/>
        <a:p>
          <a:endParaRPr lang="en-US"/>
        </a:p>
      </dgm:t>
    </dgm:pt>
    <dgm:pt modelId="{91C5D501-3647-4EFA-BED8-0CB606EA0DC1}" type="pres">
      <dgm:prSet presAssocID="{ABBF7D81-FC34-4EC2-918B-BF81E8CAE276}" presName="sibTrans" presStyleCnt="0"/>
      <dgm:spPr/>
    </dgm:pt>
    <dgm:pt modelId="{42B9B9E7-8B45-441A-BF4B-AD0D5FD2B5B7}" type="pres">
      <dgm:prSet presAssocID="{169EDA73-7EE9-465A-A6FC-20CED7F6F1ED}" presName="node" presStyleLbl="node1" presStyleIdx="4" presStyleCnt="5" custScaleX="170673" custScaleY="67045" custLinFactNeighborX="5646" custLinFactNeighborY="42107">
        <dgm:presLayoutVars>
          <dgm:bulletEnabled val="1"/>
        </dgm:presLayoutVars>
      </dgm:prSet>
      <dgm:spPr/>
      <dgm:t>
        <a:bodyPr/>
        <a:lstStyle/>
        <a:p>
          <a:endParaRPr lang="en-US"/>
        </a:p>
      </dgm:t>
    </dgm:pt>
  </dgm:ptLst>
  <dgm:cxnLst>
    <dgm:cxn modelId="{4C84890D-CF43-A241-B227-E24C0626CD89}" type="presOf" srcId="{1B4A0993-D3F8-4484-8B8A-B451E91E8302}" destId="{42A06796-206A-48B7-82E1-200D2812FEBD}" srcOrd="0" destOrd="0" presId="urn:microsoft.com/office/officeart/2005/8/layout/default"/>
    <dgm:cxn modelId="{823BE818-A65F-2C46-AF5C-721C51634A89}" type="presOf" srcId="{DF712CFB-7328-4FAF-A5A6-AF8F371CA133}" destId="{6C4C5E63-A311-4F5F-B578-E4F40AAB3A7D}" srcOrd="0" destOrd="0" presId="urn:microsoft.com/office/officeart/2005/8/layout/default"/>
    <dgm:cxn modelId="{767670E9-CA5A-4E04-A738-595463FB515D}" srcId="{1B4A0993-D3F8-4484-8B8A-B451E91E8302}" destId="{169EDA73-7EE9-465A-A6FC-20CED7F6F1ED}" srcOrd="4" destOrd="0" parTransId="{43B0FB5B-BF01-4FA7-A625-993A153C437F}" sibTransId="{D15360E4-8D74-47D7-9870-8A3B678F2B4D}"/>
    <dgm:cxn modelId="{85E7FC35-A2E2-4B24-85C3-91FF1DEAA6D4}" srcId="{1B4A0993-D3F8-4484-8B8A-B451E91E8302}" destId="{7BA43BC4-3C09-42DC-BD65-3C572E8D13CA}" srcOrd="0" destOrd="0" parTransId="{CE071C58-6D04-4FD4-93F9-18957139571A}" sibTransId="{308267D3-A91D-41C9-A791-70BEF249E541}"/>
    <dgm:cxn modelId="{8AD5AA2D-E8F0-452E-8B4F-940452DE98C5}" srcId="{1B4A0993-D3F8-4484-8B8A-B451E91E8302}" destId="{DF712CFB-7328-4FAF-A5A6-AF8F371CA133}" srcOrd="1" destOrd="0" parTransId="{555BC43A-8E86-4AB6-8355-CC50B4966717}" sibTransId="{4B3735D7-131F-4D16-9065-3C20843115E4}"/>
    <dgm:cxn modelId="{F3096598-9BB8-48D9-9776-C2ED211996D1}" srcId="{1B4A0993-D3F8-4484-8B8A-B451E91E8302}" destId="{114A37D6-EEF1-4FA2-959C-52E3C7CC7139}" srcOrd="3" destOrd="0" parTransId="{11C6BDFF-85EB-4B88-A742-D0256AAD75C9}" sibTransId="{ABBF7D81-FC34-4EC2-918B-BF81E8CAE276}"/>
    <dgm:cxn modelId="{685E8E4E-BFD0-2A45-B514-A56D36F21336}" type="presOf" srcId="{E4AEA311-BE4F-41E0-AA74-E74AAB432C8D}" destId="{9F4DF980-7FD7-4F11-8157-B3633F8AD1AB}" srcOrd="0" destOrd="0" presId="urn:microsoft.com/office/officeart/2005/8/layout/default"/>
    <dgm:cxn modelId="{E9B12919-983D-5243-A6FA-9D4CB3EB2B1B}" type="presOf" srcId="{169EDA73-7EE9-465A-A6FC-20CED7F6F1ED}" destId="{42B9B9E7-8B45-441A-BF4B-AD0D5FD2B5B7}" srcOrd="0" destOrd="0" presId="urn:microsoft.com/office/officeart/2005/8/layout/default"/>
    <dgm:cxn modelId="{E729147D-E21F-4947-991A-2654D69437F9}" srcId="{1B4A0993-D3F8-4484-8B8A-B451E91E8302}" destId="{E4AEA311-BE4F-41E0-AA74-E74AAB432C8D}" srcOrd="2" destOrd="0" parTransId="{3CBA3262-2BB4-46D5-9687-A320149D9D02}" sibTransId="{DD22F80D-76E2-4526-A94C-B51338A2F501}"/>
    <dgm:cxn modelId="{DCF039DB-9334-6E41-97E5-AB2B08897D80}" type="presOf" srcId="{114A37D6-EEF1-4FA2-959C-52E3C7CC7139}" destId="{B839E932-FF63-41DB-957A-24BA8E65B5BC}" srcOrd="0" destOrd="0" presId="urn:microsoft.com/office/officeart/2005/8/layout/default"/>
    <dgm:cxn modelId="{91D63A74-69B9-F44F-B7FE-FBF2FB0A67D0}" type="presOf" srcId="{7BA43BC4-3C09-42DC-BD65-3C572E8D13CA}" destId="{D22A0083-104A-4B75-929C-EA2A2DDFD68B}" srcOrd="0" destOrd="0" presId="urn:microsoft.com/office/officeart/2005/8/layout/default"/>
    <dgm:cxn modelId="{323ECB75-A8DF-A84E-B9B6-2ACC3EE3FA15}" type="presParOf" srcId="{42A06796-206A-48B7-82E1-200D2812FEBD}" destId="{D22A0083-104A-4B75-929C-EA2A2DDFD68B}" srcOrd="0" destOrd="0" presId="urn:microsoft.com/office/officeart/2005/8/layout/default"/>
    <dgm:cxn modelId="{1DC9CB01-59E0-0F41-A103-393021AF9372}" type="presParOf" srcId="{42A06796-206A-48B7-82E1-200D2812FEBD}" destId="{C082CDEA-C8CB-43A0-96D8-F3EA0A8C2E04}" srcOrd="1" destOrd="0" presId="urn:microsoft.com/office/officeart/2005/8/layout/default"/>
    <dgm:cxn modelId="{BA1CC073-63A3-984B-A0F8-FDC05063762D}" type="presParOf" srcId="{42A06796-206A-48B7-82E1-200D2812FEBD}" destId="{6C4C5E63-A311-4F5F-B578-E4F40AAB3A7D}" srcOrd="2" destOrd="0" presId="urn:microsoft.com/office/officeart/2005/8/layout/default"/>
    <dgm:cxn modelId="{C6BD57E5-E149-F14A-9BC9-A781B8D05DF4}" type="presParOf" srcId="{42A06796-206A-48B7-82E1-200D2812FEBD}" destId="{9C29E23F-0368-4D34-8E37-710B36FABB83}" srcOrd="3" destOrd="0" presId="urn:microsoft.com/office/officeart/2005/8/layout/default"/>
    <dgm:cxn modelId="{56F79AB4-CEB3-8E4E-8F3B-3D0014980B07}" type="presParOf" srcId="{42A06796-206A-48B7-82E1-200D2812FEBD}" destId="{9F4DF980-7FD7-4F11-8157-B3633F8AD1AB}" srcOrd="4" destOrd="0" presId="urn:microsoft.com/office/officeart/2005/8/layout/default"/>
    <dgm:cxn modelId="{968109B9-EC64-FD4E-BF0C-AE4FD581F764}" type="presParOf" srcId="{42A06796-206A-48B7-82E1-200D2812FEBD}" destId="{8C3ACDB3-65CF-4654-A7E9-ACD831B071BC}" srcOrd="5" destOrd="0" presId="urn:microsoft.com/office/officeart/2005/8/layout/default"/>
    <dgm:cxn modelId="{DAC302FF-3A4E-0441-B54A-01CF22534687}" type="presParOf" srcId="{42A06796-206A-48B7-82E1-200D2812FEBD}" destId="{B839E932-FF63-41DB-957A-24BA8E65B5BC}" srcOrd="6" destOrd="0" presId="urn:microsoft.com/office/officeart/2005/8/layout/default"/>
    <dgm:cxn modelId="{5716F2F0-E64F-794C-A9AF-1ACFAAEEFD18}" type="presParOf" srcId="{42A06796-206A-48B7-82E1-200D2812FEBD}" destId="{91C5D501-3647-4EFA-BED8-0CB606EA0DC1}" srcOrd="7" destOrd="0" presId="urn:microsoft.com/office/officeart/2005/8/layout/default"/>
    <dgm:cxn modelId="{51812293-9513-E849-BF9C-0087FD1AA0F9}" type="presParOf" srcId="{42A06796-206A-48B7-82E1-200D2812FEBD}" destId="{42B9B9E7-8B45-441A-BF4B-AD0D5FD2B5B7}"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2E59CF6-3228-49BD-8BF1-322DD91633AB}" type="doc">
      <dgm:prSet loTypeId="urn:microsoft.com/office/officeart/2009/3/layout/IncreasingArrowsProcess" loCatId="process" qsTypeId="urn:microsoft.com/office/officeart/2005/8/quickstyle/simple2" qsCatId="simple" csTypeId="urn:microsoft.com/office/officeart/2005/8/colors/accent3_1" csCatId="accent3" phldr="1"/>
      <dgm:spPr/>
      <dgm:t>
        <a:bodyPr/>
        <a:lstStyle/>
        <a:p>
          <a:endParaRPr lang="en-US"/>
        </a:p>
      </dgm:t>
    </dgm:pt>
    <dgm:pt modelId="{75F0397D-D0B4-4257-B341-72B9C9C99ECC}">
      <dgm:prSet phldrT="[نص]"/>
      <dgm:spPr/>
      <dgm:t>
        <a:bodyPr/>
        <a:lstStyle/>
        <a:p>
          <a:pPr algn="l"/>
          <a:r>
            <a:rPr lang="en-US" dirty="0" smtClean="0">
              <a:solidFill>
                <a:schemeClr val="accent3">
                  <a:lumMod val="50000"/>
                </a:schemeClr>
              </a:solidFill>
            </a:rPr>
            <a:t>1- Increased Osmolarity.</a:t>
          </a:r>
          <a:endParaRPr lang="en-US" dirty="0">
            <a:solidFill>
              <a:schemeClr val="accent3">
                <a:lumMod val="50000"/>
              </a:schemeClr>
            </a:solidFill>
          </a:endParaRPr>
        </a:p>
      </dgm:t>
    </dgm:pt>
    <dgm:pt modelId="{F5776AB2-397F-42B3-9F09-4C8D38050FDF}" type="parTrans" cxnId="{3E14B05A-B28F-4E22-8C42-6B55F77E58BF}">
      <dgm:prSet/>
      <dgm:spPr/>
      <dgm:t>
        <a:bodyPr/>
        <a:lstStyle/>
        <a:p>
          <a:pPr algn="ctr"/>
          <a:endParaRPr lang="en-US"/>
        </a:p>
      </dgm:t>
    </dgm:pt>
    <dgm:pt modelId="{FBFC3372-8AAB-44C8-9697-152EC0084975}" type="sibTrans" cxnId="{3E14B05A-B28F-4E22-8C42-6B55F77E58BF}">
      <dgm:prSet/>
      <dgm:spPr/>
      <dgm:t>
        <a:bodyPr/>
        <a:lstStyle/>
        <a:p>
          <a:pPr algn="ctr"/>
          <a:endParaRPr lang="en-US"/>
        </a:p>
      </dgm:t>
    </dgm:pt>
    <dgm:pt modelId="{BEE16F09-5DC1-49B1-AAB8-B78CB5D5AC1B}">
      <dgm:prSet phldrT="[نص]" custT="1"/>
      <dgm:spPr/>
      <dgm:t>
        <a:bodyPr/>
        <a:lstStyle/>
        <a:p>
          <a:pPr algn="ctr"/>
          <a:r>
            <a:rPr lang="en-US" sz="1800" dirty="0" smtClean="0"/>
            <a:t>This happens with dehydration,</a:t>
          </a:r>
          <a:r>
            <a:rPr lang="en-US" sz="1800" baseline="0" dirty="0" smtClean="0"/>
            <a:t> </a:t>
          </a:r>
          <a:r>
            <a:rPr lang="en-US" sz="1800" dirty="0" smtClean="0"/>
            <a:t>salt intake,</a:t>
          </a:r>
          <a:r>
            <a:rPr lang="en-US" sz="1800" baseline="0" dirty="0" smtClean="0"/>
            <a:t> or hypovolemia.</a:t>
          </a:r>
          <a:endParaRPr lang="en-US" sz="1800" dirty="0" smtClean="0"/>
        </a:p>
        <a:p>
          <a:pPr algn="ctr"/>
          <a:r>
            <a:rPr lang="en-US" sz="1600" dirty="0" smtClean="0">
              <a:solidFill>
                <a:schemeClr val="bg1">
                  <a:lumMod val="65000"/>
                </a:schemeClr>
              </a:solidFill>
            </a:rPr>
            <a:t>Osmolarity means increased conc. of solutes in the blood.</a:t>
          </a:r>
          <a:endParaRPr lang="en-US" sz="1600" dirty="0">
            <a:solidFill>
              <a:schemeClr val="bg1">
                <a:lumMod val="65000"/>
              </a:schemeClr>
            </a:solidFill>
          </a:endParaRPr>
        </a:p>
      </dgm:t>
    </dgm:pt>
    <dgm:pt modelId="{4CF90BEE-A993-44BE-A1B8-0D810C04E1C4}" type="parTrans" cxnId="{FB5BE7ED-D0FE-43E8-B273-3AD809E4CEB4}">
      <dgm:prSet/>
      <dgm:spPr/>
      <dgm:t>
        <a:bodyPr/>
        <a:lstStyle/>
        <a:p>
          <a:pPr algn="ctr"/>
          <a:endParaRPr lang="en-US"/>
        </a:p>
      </dgm:t>
    </dgm:pt>
    <dgm:pt modelId="{27B56A80-673B-4260-9A02-50065EA0E9B8}" type="sibTrans" cxnId="{FB5BE7ED-D0FE-43E8-B273-3AD809E4CEB4}">
      <dgm:prSet/>
      <dgm:spPr/>
      <dgm:t>
        <a:bodyPr/>
        <a:lstStyle/>
        <a:p>
          <a:pPr algn="ctr"/>
          <a:endParaRPr lang="en-US"/>
        </a:p>
      </dgm:t>
    </dgm:pt>
    <dgm:pt modelId="{CAFF8F88-AA5C-4152-A267-8E9175DCCC68}">
      <dgm:prSet phldrT="[نص]"/>
      <dgm:spPr/>
      <dgm:t>
        <a:bodyPr/>
        <a:lstStyle/>
        <a:p>
          <a:pPr algn="l"/>
          <a:r>
            <a:rPr lang="en-US" dirty="0" smtClean="0">
              <a:solidFill>
                <a:schemeClr val="accent3">
                  <a:lumMod val="50000"/>
                </a:schemeClr>
              </a:solidFill>
            </a:rPr>
            <a:t>2- </a:t>
          </a:r>
          <a:r>
            <a:rPr lang="en-US" dirty="0" err="1" smtClean="0">
              <a:solidFill>
                <a:schemeClr val="accent3">
                  <a:lumMod val="50000"/>
                </a:schemeClr>
              </a:solidFill>
            </a:rPr>
            <a:t>Osmoreceptor</a:t>
          </a:r>
          <a:r>
            <a:rPr lang="en-US" dirty="0" smtClean="0">
              <a:solidFill>
                <a:schemeClr val="accent3">
                  <a:lumMod val="50000"/>
                </a:schemeClr>
              </a:solidFill>
            </a:rPr>
            <a:t> Stimulation.</a:t>
          </a:r>
          <a:endParaRPr lang="en-US" dirty="0">
            <a:solidFill>
              <a:schemeClr val="accent3">
                <a:lumMod val="50000"/>
              </a:schemeClr>
            </a:solidFill>
          </a:endParaRPr>
        </a:p>
      </dgm:t>
    </dgm:pt>
    <dgm:pt modelId="{B5DF87FA-A9DB-4187-BF3C-F6A57F944161}" type="parTrans" cxnId="{42AB2B10-562D-40D8-AA7E-E446E7470E4B}">
      <dgm:prSet/>
      <dgm:spPr/>
      <dgm:t>
        <a:bodyPr/>
        <a:lstStyle/>
        <a:p>
          <a:pPr algn="ctr"/>
          <a:endParaRPr lang="en-US"/>
        </a:p>
      </dgm:t>
    </dgm:pt>
    <dgm:pt modelId="{4C85200B-C4A0-450B-9BDD-1569CFBDD9DA}" type="sibTrans" cxnId="{42AB2B10-562D-40D8-AA7E-E446E7470E4B}">
      <dgm:prSet/>
      <dgm:spPr/>
      <dgm:t>
        <a:bodyPr/>
        <a:lstStyle/>
        <a:p>
          <a:pPr algn="ctr"/>
          <a:endParaRPr lang="en-US"/>
        </a:p>
      </dgm:t>
    </dgm:pt>
    <dgm:pt modelId="{F28A4245-F961-4980-92A1-BEE96235A102}">
      <dgm:prSet phldrT="[نص]"/>
      <dgm:spPr/>
      <dgm:t>
        <a:bodyPr/>
        <a:lstStyle/>
        <a:p>
          <a:pPr algn="ctr"/>
          <a:r>
            <a:rPr lang="en-US" dirty="0" smtClean="0"/>
            <a:t>Receptors in the hypothalamus sense the increased osmolarity in the blood.</a:t>
          </a:r>
          <a:endParaRPr lang="en-US" dirty="0"/>
        </a:p>
      </dgm:t>
    </dgm:pt>
    <dgm:pt modelId="{7526BE32-B45B-46B2-B792-71E089B59295}" type="parTrans" cxnId="{55FC3F0F-04D1-4311-8A71-4FADAF3FAB6F}">
      <dgm:prSet/>
      <dgm:spPr/>
      <dgm:t>
        <a:bodyPr/>
        <a:lstStyle/>
        <a:p>
          <a:pPr algn="ctr"/>
          <a:endParaRPr lang="en-US"/>
        </a:p>
      </dgm:t>
    </dgm:pt>
    <dgm:pt modelId="{32378C7B-ACB2-4EA0-B866-8EF7B8A6894B}" type="sibTrans" cxnId="{55FC3F0F-04D1-4311-8A71-4FADAF3FAB6F}">
      <dgm:prSet/>
      <dgm:spPr/>
      <dgm:t>
        <a:bodyPr/>
        <a:lstStyle/>
        <a:p>
          <a:pPr algn="ctr"/>
          <a:endParaRPr lang="en-US"/>
        </a:p>
      </dgm:t>
    </dgm:pt>
    <dgm:pt modelId="{623764EA-2E96-480E-8B37-86913DC5E985}">
      <dgm:prSet phldrT="[نص]"/>
      <dgm:spPr/>
      <dgm:t>
        <a:bodyPr/>
        <a:lstStyle/>
        <a:p>
          <a:pPr algn="l"/>
          <a:r>
            <a:rPr lang="en-US" dirty="0" smtClean="0">
              <a:solidFill>
                <a:schemeClr val="accent3">
                  <a:lumMod val="50000"/>
                </a:schemeClr>
              </a:solidFill>
            </a:rPr>
            <a:t>3- ADH release.</a:t>
          </a:r>
          <a:endParaRPr lang="en-US" dirty="0">
            <a:solidFill>
              <a:schemeClr val="accent3">
                <a:lumMod val="50000"/>
              </a:schemeClr>
            </a:solidFill>
          </a:endParaRPr>
        </a:p>
      </dgm:t>
    </dgm:pt>
    <dgm:pt modelId="{8ECD173D-2106-4C9E-B1C5-171654DB982F}" type="parTrans" cxnId="{79CF7B6D-9FD9-408A-B6F3-4B7F6E735E0D}">
      <dgm:prSet/>
      <dgm:spPr/>
      <dgm:t>
        <a:bodyPr/>
        <a:lstStyle/>
        <a:p>
          <a:pPr algn="ctr"/>
          <a:endParaRPr lang="en-US"/>
        </a:p>
      </dgm:t>
    </dgm:pt>
    <dgm:pt modelId="{FDBAA0FB-09D1-461E-B07E-BC481DC11E2B}" type="sibTrans" cxnId="{79CF7B6D-9FD9-408A-B6F3-4B7F6E735E0D}">
      <dgm:prSet/>
      <dgm:spPr/>
      <dgm:t>
        <a:bodyPr/>
        <a:lstStyle/>
        <a:p>
          <a:pPr algn="ctr"/>
          <a:endParaRPr lang="en-US"/>
        </a:p>
      </dgm:t>
    </dgm:pt>
    <dgm:pt modelId="{CCDBC361-4414-409F-99A9-4136A40B005C}">
      <dgm:prSet phldrT="[نص]"/>
      <dgm:spPr/>
      <dgm:t>
        <a:bodyPr/>
        <a:lstStyle/>
        <a:p>
          <a:pPr algn="ctr"/>
          <a:r>
            <a:rPr lang="en-US" dirty="0" smtClean="0"/>
            <a:t>The pituitary gland releases ADH.</a:t>
          </a:r>
        </a:p>
        <a:p>
          <a:pPr algn="ctr"/>
          <a:r>
            <a:rPr lang="en-US" b="0" spc="-5" dirty="0" smtClean="0">
              <a:solidFill>
                <a:schemeClr val="tx1"/>
              </a:solidFill>
              <a:latin typeface="+mn-lt"/>
              <a:cs typeface="Calibri"/>
            </a:rPr>
            <a:t>Usually, </a:t>
          </a:r>
          <a:r>
            <a:rPr lang="en-US" b="0" dirty="0" smtClean="0">
              <a:solidFill>
                <a:schemeClr val="tx1"/>
              </a:solidFill>
              <a:latin typeface="+mn-lt"/>
              <a:cs typeface="Calibri"/>
            </a:rPr>
            <a:t>when it</a:t>
          </a:r>
          <a:r>
            <a:rPr lang="en-US" b="0" baseline="0" dirty="0" smtClean="0">
              <a:solidFill>
                <a:schemeClr val="tx1"/>
              </a:solidFill>
              <a:latin typeface="+mn-lt"/>
              <a:cs typeface="Calibri"/>
            </a:rPr>
            <a:t> is </a:t>
          </a:r>
          <a:r>
            <a:rPr lang="en-US" b="0" dirty="0" smtClean="0">
              <a:solidFill>
                <a:schemeClr val="tx1"/>
              </a:solidFill>
              <a:latin typeface="+mn-lt"/>
              <a:cs typeface="Calibri"/>
            </a:rPr>
            <a:t>secreted </a:t>
          </a:r>
          <a:r>
            <a:rPr lang="en-US" b="0" spc="30" dirty="0" smtClean="0">
              <a:solidFill>
                <a:schemeClr val="tx1"/>
              </a:solidFill>
              <a:latin typeface="+mn-lt"/>
              <a:cs typeface="Calibri"/>
            </a:rPr>
            <a:t>aldosterone is</a:t>
          </a:r>
          <a:r>
            <a:rPr lang="en-US" b="0" spc="-260" dirty="0" smtClean="0">
              <a:solidFill>
                <a:schemeClr val="tx1"/>
              </a:solidFill>
              <a:latin typeface="+mn-lt"/>
              <a:cs typeface="Calibri"/>
            </a:rPr>
            <a:t> </a:t>
          </a:r>
          <a:r>
            <a:rPr lang="en-US" b="0" dirty="0" smtClean="0">
              <a:solidFill>
                <a:schemeClr val="tx1"/>
              </a:solidFill>
              <a:latin typeface="+mn-lt"/>
              <a:cs typeface="Calibri"/>
            </a:rPr>
            <a:t>secreted.</a:t>
          </a:r>
          <a:endParaRPr lang="en-US" b="0" dirty="0">
            <a:solidFill>
              <a:schemeClr val="tx1"/>
            </a:solidFill>
            <a:latin typeface="+mn-lt"/>
          </a:endParaRPr>
        </a:p>
      </dgm:t>
    </dgm:pt>
    <dgm:pt modelId="{0C8DF9B3-F100-4132-BE28-47B674CDA87A}" type="parTrans" cxnId="{74F9FE8D-B124-4905-8BD3-911FBE7B9546}">
      <dgm:prSet/>
      <dgm:spPr/>
      <dgm:t>
        <a:bodyPr/>
        <a:lstStyle/>
        <a:p>
          <a:pPr algn="ctr"/>
          <a:endParaRPr lang="en-US"/>
        </a:p>
      </dgm:t>
    </dgm:pt>
    <dgm:pt modelId="{CEB4283C-55E4-4190-803B-CADB68B52070}" type="sibTrans" cxnId="{74F9FE8D-B124-4905-8BD3-911FBE7B9546}">
      <dgm:prSet/>
      <dgm:spPr/>
      <dgm:t>
        <a:bodyPr/>
        <a:lstStyle/>
        <a:p>
          <a:pPr algn="ctr"/>
          <a:endParaRPr lang="en-US"/>
        </a:p>
      </dgm:t>
    </dgm:pt>
    <dgm:pt modelId="{062A71F4-1DDC-488A-BBFC-9749A4CC718F}" type="pres">
      <dgm:prSet presAssocID="{52E59CF6-3228-49BD-8BF1-322DD91633AB}" presName="Name0" presStyleCnt="0">
        <dgm:presLayoutVars>
          <dgm:chMax val="5"/>
          <dgm:chPref val="5"/>
          <dgm:dir/>
          <dgm:animLvl val="lvl"/>
        </dgm:presLayoutVars>
      </dgm:prSet>
      <dgm:spPr/>
      <dgm:t>
        <a:bodyPr/>
        <a:lstStyle/>
        <a:p>
          <a:endParaRPr lang="en-US"/>
        </a:p>
      </dgm:t>
    </dgm:pt>
    <dgm:pt modelId="{E711FFB0-272F-4D11-BF7A-B32F87BD3A5E}" type="pres">
      <dgm:prSet presAssocID="{75F0397D-D0B4-4257-B341-72B9C9C99ECC}" presName="parentText1" presStyleLbl="node1" presStyleIdx="0" presStyleCnt="3" custLinFactNeighborX="-44557" custLinFactNeighborY="-8562">
        <dgm:presLayoutVars>
          <dgm:chMax/>
          <dgm:chPref val="3"/>
          <dgm:bulletEnabled val="1"/>
        </dgm:presLayoutVars>
      </dgm:prSet>
      <dgm:spPr/>
      <dgm:t>
        <a:bodyPr/>
        <a:lstStyle/>
        <a:p>
          <a:endParaRPr lang="en-US"/>
        </a:p>
      </dgm:t>
    </dgm:pt>
    <dgm:pt modelId="{9AA957ED-E129-4067-A5BB-24527903CDAC}" type="pres">
      <dgm:prSet presAssocID="{75F0397D-D0B4-4257-B341-72B9C9C99ECC}" presName="childText1" presStyleLbl="solidAlignAcc1" presStyleIdx="0" presStyleCnt="3" custScaleX="188463" custLinFactX="-1158" custLinFactNeighborX="-100000" custLinFactNeighborY="1523">
        <dgm:presLayoutVars>
          <dgm:chMax val="0"/>
          <dgm:chPref val="0"/>
          <dgm:bulletEnabled val="1"/>
        </dgm:presLayoutVars>
      </dgm:prSet>
      <dgm:spPr/>
      <dgm:t>
        <a:bodyPr/>
        <a:lstStyle/>
        <a:p>
          <a:endParaRPr lang="en-US"/>
        </a:p>
      </dgm:t>
    </dgm:pt>
    <dgm:pt modelId="{CF380160-AB42-4D64-A035-5F94362570CE}" type="pres">
      <dgm:prSet presAssocID="{CAFF8F88-AA5C-4152-A267-8E9175DCCC68}" presName="parentText2" presStyleLbl="node1" presStyleIdx="1" presStyleCnt="3" custLinFactNeighborX="-15942" custLinFactNeighborY="-2415">
        <dgm:presLayoutVars>
          <dgm:chMax/>
          <dgm:chPref val="3"/>
          <dgm:bulletEnabled val="1"/>
        </dgm:presLayoutVars>
      </dgm:prSet>
      <dgm:spPr/>
      <dgm:t>
        <a:bodyPr/>
        <a:lstStyle/>
        <a:p>
          <a:endParaRPr lang="en-US"/>
        </a:p>
      </dgm:t>
    </dgm:pt>
    <dgm:pt modelId="{B2325B3C-7790-4099-A3BF-A768F4C86274}" type="pres">
      <dgm:prSet presAssocID="{CAFF8F88-AA5C-4152-A267-8E9175DCCC68}" presName="childText2" presStyleLbl="solidAlignAcc1" presStyleIdx="1" presStyleCnt="3" custScaleX="170913" custScaleY="72180" custLinFactNeighborY="17">
        <dgm:presLayoutVars>
          <dgm:chMax val="0"/>
          <dgm:chPref val="0"/>
          <dgm:bulletEnabled val="1"/>
        </dgm:presLayoutVars>
      </dgm:prSet>
      <dgm:spPr/>
      <dgm:t>
        <a:bodyPr/>
        <a:lstStyle/>
        <a:p>
          <a:endParaRPr lang="en-US"/>
        </a:p>
      </dgm:t>
    </dgm:pt>
    <dgm:pt modelId="{AFA13476-697A-4C79-8C81-A303E56D6F0A}" type="pres">
      <dgm:prSet presAssocID="{623764EA-2E96-480E-8B37-86913DC5E985}" presName="parentText3" presStyleLbl="node1" presStyleIdx="2" presStyleCnt="3" custLinFactNeighborX="37637" custLinFactNeighborY="1058">
        <dgm:presLayoutVars>
          <dgm:chMax/>
          <dgm:chPref val="3"/>
          <dgm:bulletEnabled val="1"/>
        </dgm:presLayoutVars>
      </dgm:prSet>
      <dgm:spPr/>
      <dgm:t>
        <a:bodyPr/>
        <a:lstStyle/>
        <a:p>
          <a:endParaRPr lang="en-US"/>
        </a:p>
      </dgm:t>
    </dgm:pt>
    <dgm:pt modelId="{84230992-8252-4517-874C-CAE2E552C826}" type="pres">
      <dgm:prSet presAssocID="{623764EA-2E96-480E-8B37-86913DC5E985}" presName="childText3" presStyleLbl="solidAlignAcc1" presStyleIdx="2" presStyleCnt="3" custScaleX="185396" custScaleY="64746" custLinFactNeighborX="89622" custLinFactNeighborY="-489">
        <dgm:presLayoutVars>
          <dgm:chMax val="0"/>
          <dgm:chPref val="0"/>
          <dgm:bulletEnabled val="1"/>
        </dgm:presLayoutVars>
      </dgm:prSet>
      <dgm:spPr/>
      <dgm:t>
        <a:bodyPr/>
        <a:lstStyle/>
        <a:p>
          <a:endParaRPr lang="en-US"/>
        </a:p>
      </dgm:t>
    </dgm:pt>
  </dgm:ptLst>
  <dgm:cxnLst>
    <dgm:cxn modelId="{42AB2B10-562D-40D8-AA7E-E446E7470E4B}" srcId="{52E59CF6-3228-49BD-8BF1-322DD91633AB}" destId="{CAFF8F88-AA5C-4152-A267-8E9175DCCC68}" srcOrd="1" destOrd="0" parTransId="{B5DF87FA-A9DB-4187-BF3C-F6A57F944161}" sibTransId="{4C85200B-C4A0-450B-9BDD-1569CFBDD9DA}"/>
    <dgm:cxn modelId="{B0EEA437-3C1F-7345-8486-EC902220146D}" type="presOf" srcId="{75F0397D-D0B4-4257-B341-72B9C9C99ECC}" destId="{E711FFB0-272F-4D11-BF7A-B32F87BD3A5E}" srcOrd="0" destOrd="0" presId="urn:microsoft.com/office/officeart/2009/3/layout/IncreasingArrowsProcess"/>
    <dgm:cxn modelId="{74F9FE8D-B124-4905-8BD3-911FBE7B9546}" srcId="{623764EA-2E96-480E-8B37-86913DC5E985}" destId="{CCDBC361-4414-409F-99A9-4136A40B005C}" srcOrd="0" destOrd="0" parTransId="{0C8DF9B3-F100-4132-BE28-47B674CDA87A}" sibTransId="{CEB4283C-55E4-4190-803B-CADB68B52070}"/>
    <dgm:cxn modelId="{55FC3F0F-04D1-4311-8A71-4FADAF3FAB6F}" srcId="{CAFF8F88-AA5C-4152-A267-8E9175DCCC68}" destId="{F28A4245-F961-4980-92A1-BEE96235A102}" srcOrd="0" destOrd="0" parTransId="{7526BE32-B45B-46B2-B792-71E089B59295}" sibTransId="{32378C7B-ACB2-4EA0-B866-8EF7B8A6894B}"/>
    <dgm:cxn modelId="{1BE4F7EA-DAD7-8A4B-A440-E8235EB29238}" type="presOf" srcId="{F28A4245-F961-4980-92A1-BEE96235A102}" destId="{B2325B3C-7790-4099-A3BF-A768F4C86274}" srcOrd="0" destOrd="0" presId="urn:microsoft.com/office/officeart/2009/3/layout/IncreasingArrowsProcess"/>
    <dgm:cxn modelId="{3E14B05A-B28F-4E22-8C42-6B55F77E58BF}" srcId="{52E59CF6-3228-49BD-8BF1-322DD91633AB}" destId="{75F0397D-D0B4-4257-B341-72B9C9C99ECC}" srcOrd="0" destOrd="0" parTransId="{F5776AB2-397F-42B3-9F09-4C8D38050FDF}" sibTransId="{FBFC3372-8AAB-44C8-9697-152EC0084975}"/>
    <dgm:cxn modelId="{66761942-3B78-7640-8A09-2316B9062B5B}" type="presOf" srcId="{CCDBC361-4414-409F-99A9-4136A40B005C}" destId="{84230992-8252-4517-874C-CAE2E552C826}" srcOrd="0" destOrd="0" presId="urn:microsoft.com/office/officeart/2009/3/layout/IncreasingArrowsProcess"/>
    <dgm:cxn modelId="{043AFE70-6422-6D41-9ABF-6FBF6ADFD8B8}" type="presOf" srcId="{BEE16F09-5DC1-49B1-AAB8-B78CB5D5AC1B}" destId="{9AA957ED-E129-4067-A5BB-24527903CDAC}" srcOrd="0" destOrd="0" presId="urn:microsoft.com/office/officeart/2009/3/layout/IncreasingArrowsProcess"/>
    <dgm:cxn modelId="{FB5BE7ED-D0FE-43E8-B273-3AD809E4CEB4}" srcId="{75F0397D-D0B4-4257-B341-72B9C9C99ECC}" destId="{BEE16F09-5DC1-49B1-AAB8-B78CB5D5AC1B}" srcOrd="0" destOrd="0" parTransId="{4CF90BEE-A993-44BE-A1B8-0D810C04E1C4}" sibTransId="{27B56A80-673B-4260-9A02-50065EA0E9B8}"/>
    <dgm:cxn modelId="{79CF7B6D-9FD9-408A-B6F3-4B7F6E735E0D}" srcId="{52E59CF6-3228-49BD-8BF1-322DD91633AB}" destId="{623764EA-2E96-480E-8B37-86913DC5E985}" srcOrd="2" destOrd="0" parTransId="{8ECD173D-2106-4C9E-B1C5-171654DB982F}" sibTransId="{FDBAA0FB-09D1-461E-B07E-BC481DC11E2B}"/>
    <dgm:cxn modelId="{9E02BE4B-3658-0346-8D3A-1C22D40CE381}" type="presOf" srcId="{52E59CF6-3228-49BD-8BF1-322DD91633AB}" destId="{062A71F4-1DDC-488A-BBFC-9749A4CC718F}" srcOrd="0" destOrd="0" presId="urn:microsoft.com/office/officeart/2009/3/layout/IncreasingArrowsProcess"/>
    <dgm:cxn modelId="{46F1553C-1488-894C-92E1-D379DD7E6EB3}" type="presOf" srcId="{CAFF8F88-AA5C-4152-A267-8E9175DCCC68}" destId="{CF380160-AB42-4D64-A035-5F94362570CE}" srcOrd="0" destOrd="0" presId="urn:microsoft.com/office/officeart/2009/3/layout/IncreasingArrowsProcess"/>
    <dgm:cxn modelId="{17090BD4-CE66-7340-860F-4BDEEAAD9F8F}" type="presOf" srcId="{623764EA-2E96-480E-8B37-86913DC5E985}" destId="{AFA13476-697A-4C79-8C81-A303E56D6F0A}" srcOrd="0" destOrd="0" presId="urn:microsoft.com/office/officeart/2009/3/layout/IncreasingArrowsProcess"/>
    <dgm:cxn modelId="{83DE51E4-480B-7D4C-B69A-024028EBBC5C}" type="presParOf" srcId="{062A71F4-1DDC-488A-BBFC-9749A4CC718F}" destId="{E711FFB0-272F-4D11-BF7A-B32F87BD3A5E}" srcOrd="0" destOrd="0" presId="urn:microsoft.com/office/officeart/2009/3/layout/IncreasingArrowsProcess"/>
    <dgm:cxn modelId="{37FC9D1B-4959-704E-84E1-2AA039AFD886}" type="presParOf" srcId="{062A71F4-1DDC-488A-BBFC-9749A4CC718F}" destId="{9AA957ED-E129-4067-A5BB-24527903CDAC}" srcOrd="1" destOrd="0" presId="urn:microsoft.com/office/officeart/2009/3/layout/IncreasingArrowsProcess"/>
    <dgm:cxn modelId="{0D15C044-A98D-734B-A0DF-75A70036BCA0}" type="presParOf" srcId="{062A71F4-1DDC-488A-BBFC-9749A4CC718F}" destId="{CF380160-AB42-4D64-A035-5F94362570CE}" srcOrd="2" destOrd="0" presId="urn:microsoft.com/office/officeart/2009/3/layout/IncreasingArrowsProcess"/>
    <dgm:cxn modelId="{8EE48BFD-69B8-0F49-8677-86332C8A75DA}" type="presParOf" srcId="{062A71F4-1DDC-488A-BBFC-9749A4CC718F}" destId="{B2325B3C-7790-4099-A3BF-A768F4C86274}" srcOrd="3" destOrd="0" presId="urn:microsoft.com/office/officeart/2009/3/layout/IncreasingArrowsProcess"/>
    <dgm:cxn modelId="{D5EFE5D7-A61E-2846-98EA-B9590E3B036E}" type="presParOf" srcId="{062A71F4-1DDC-488A-BBFC-9749A4CC718F}" destId="{AFA13476-697A-4C79-8C81-A303E56D6F0A}" srcOrd="4" destOrd="0" presId="urn:microsoft.com/office/officeart/2009/3/layout/IncreasingArrowsProcess"/>
    <dgm:cxn modelId="{0F157A97-517E-A541-894E-0C5DE2AE2EB7}" type="presParOf" srcId="{062A71F4-1DDC-488A-BBFC-9749A4CC718F}" destId="{84230992-8252-4517-874C-CAE2E552C826}" srcOrd="5" destOrd="0" presId="urn:microsoft.com/office/officeart/2009/3/layout/IncreasingArrows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7741014-8593-4446-B3F7-07E59B3D8CFF}" type="doc">
      <dgm:prSet loTypeId="urn:microsoft.com/office/officeart/2005/8/layout/process1" loCatId="" qsTypeId="urn:microsoft.com/office/officeart/2005/8/quickstyle/simple1" qsCatId="simple" csTypeId="urn:microsoft.com/office/officeart/2005/8/colors/accent2_2" csCatId="accent2" phldr="1"/>
      <dgm:spPr/>
    </dgm:pt>
    <dgm:pt modelId="{F32B1472-08D9-D44D-B513-A7D46C2498EA}">
      <dgm:prSet phldrT="[Text]" custT="1"/>
      <dgm:spPr/>
      <dgm:t>
        <a:bodyPr/>
        <a:lstStyle/>
        <a:p>
          <a:r>
            <a:rPr lang="en-US" sz="1600" dirty="0" smtClean="0"/>
            <a:t>Decreased renal blood flow (or/and) decrease in sodium activates Juxtaglomerular apparatus of kidneys (volume receptors)</a:t>
          </a:r>
          <a:endParaRPr lang="en-US" sz="1600" dirty="0"/>
        </a:p>
      </dgm:t>
    </dgm:pt>
    <dgm:pt modelId="{7A1DF3E4-67EE-4E4C-AA5A-FE967CE6203B}" type="parTrans" cxnId="{E260AD1F-2597-0149-AE11-307AB0727504}">
      <dgm:prSet/>
      <dgm:spPr/>
      <dgm:t>
        <a:bodyPr/>
        <a:lstStyle/>
        <a:p>
          <a:endParaRPr lang="en-US" sz="1600"/>
        </a:p>
      </dgm:t>
    </dgm:pt>
    <dgm:pt modelId="{9D11C609-6263-5049-9347-84ADCFEAFD17}" type="sibTrans" cxnId="{E260AD1F-2597-0149-AE11-307AB0727504}">
      <dgm:prSet custT="1"/>
      <dgm:spPr/>
      <dgm:t>
        <a:bodyPr/>
        <a:lstStyle/>
        <a:p>
          <a:endParaRPr lang="en-US" sz="1200"/>
        </a:p>
      </dgm:t>
    </dgm:pt>
    <dgm:pt modelId="{34884C1B-B532-4345-A8F0-B9FF5065B55C}">
      <dgm:prSet phldrT="[Text]" custT="1"/>
      <dgm:spPr/>
      <dgm:t>
        <a:bodyPr/>
        <a:lstStyle/>
        <a:p>
          <a:r>
            <a:rPr lang="en-US" sz="1600" dirty="0" smtClean="0"/>
            <a:t>Renin system is activated and converts angiotensin (plasma protein) to angiotensin I (lungs) </a:t>
          </a:r>
          <a:endParaRPr lang="en-US" sz="1600" dirty="0"/>
        </a:p>
      </dgm:t>
    </dgm:pt>
    <dgm:pt modelId="{31EF66AB-A380-374C-97E6-725674D4FCA6}" type="parTrans" cxnId="{12216CA4-94C4-374F-821C-CF94CC708893}">
      <dgm:prSet/>
      <dgm:spPr/>
      <dgm:t>
        <a:bodyPr/>
        <a:lstStyle/>
        <a:p>
          <a:endParaRPr lang="en-US" sz="1600"/>
        </a:p>
      </dgm:t>
    </dgm:pt>
    <dgm:pt modelId="{0A6E2D8D-B1E0-EB44-9AB2-85A9389721AF}" type="sibTrans" cxnId="{12216CA4-94C4-374F-821C-CF94CC708893}">
      <dgm:prSet custT="1"/>
      <dgm:spPr/>
      <dgm:t>
        <a:bodyPr/>
        <a:lstStyle/>
        <a:p>
          <a:endParaRPr lang="en-US" sz="1200"/>
        </a:p>
      </dgm:t>
    </dgm:pt>
    <dgm:pt modelId="{7A34FB0F-D42B-224B-BE50-966EDE25B2C2}">
      <dgm:prSet phldrT="[Text]" custT="1"/>
      <dgm:spPr/>
      <dgm:t>
        <a:bodyPr/>
        <a:lstStyle/>
        <a:p>
          <a:r>
            <a:rPr lang="en-US" sz="1600" dirty="0" smtClean="0"/>
            <a:t>Through converting enzymes Angiotensin I is converted to II (vasoconstrictor) to Ag III</a:t>
          </a:r>
          <a:endParaRPr lang="en-US" sz="1600" dirty="0"/>
        </a:p>
      </dgm:t>
    </dgm:pt>
    <dgm:pt modelId="{3B7C2B47-FCF4-D740-8DE4-2FD06144BEA1}" type="parTrans" cxnId="{28E2D389-DDF4-2F4A-86AE-5CFAD7CF2F8E}">
      <dgm:prSet/>
      <dgm:spPr/>
      <dgm:t>
        <a:bodyPr/>
        <a:lstStyle/>
        <a:p>
          <a:endParaRPr lang="en-US" sz="1600"/>
        </a:p>
      </dgm:t>
    </dgm:pt>
    <dgm:pt modelId="{27A81D40-F2BB-5749-9CF6-7B4B0C1C2E9A}" type="sibTrans" cxnId="{28E2D389-DDF4-2F4A-86AE-5CFAD7CF2F8E}">
      <dgm:prSet custT="1"/>
      <dgm:spPr/>
      <dgm:t>
        <a:bodyPr/>
        <a:lstStyle/>
        <a:p>
          <a:endParaRPr lang="en-US" sz="1200"/>
        </a:p>
      </dgm:t>
    </dgm:pt>
    <dgm:pt modelId="{0572DDFB-D806-914E-B9D6-28F695FBD9C3}">
      <dgm:prSet phldrT="[Text]" custT="1"/>
      <dgm:spPr/>
      <dgm:t>
        <a:bodyPr/>
        <a:lstStyle/>
        <a:p>
          <a:r>
            <a:rPr lang="en-US" sz="1600" dirty="0" smtClean="0"/>
            <a:t>In adrenal cortex corticosterone is converted to aldosterone which promotes Na retention</a:t>
          </a:r>
          <a:endParaRPr lang="en-US" sz="1600" dirty="0"/>
        </a:p>
      </dgm:t>
    </dgm:pt>
    <dgm:pt modelId="{84657732-DCD4-0A4F-BCA9-21785F0BA87F}" type="parTrans" cxnId="{AD71A715-0470-574C-B8DF-5271BC4A31A5}">
      <dgm:prSet/>
      <dgm:spPr/>
      <dgm:t>
        <a:bodyPr/>
        <a:lstStyle/>
        <a:p>
          <a:endParaRPr lang="en-US" sz="1600"/>
        </a:p>
      </dgm:t>
    </dgm:pt>
    <dgm:pt modelId="{5642B68B-B8E1-8847-A676-B648BC366EA0}" type="sibTrans" cxnId="{AD71A715-0470-574C-B8DF-5271BC4A31A5}">
      <dgm:prSet/>
      <dgm:spPr/>
      <dgm:t>
        <a:bodyPr/>
        <a:lstStyle/>
        <a:p>
          <a:endParaRPr lang="en-US" sz="1600"/>
        </a:p>
      </dgm:t>
    </dgm:pt>
    <dgm:pt modelId="{D5644EB2-2D6F-E944-9283-B8F30192070E}" type="pres">
      <dgm:prSet presAssocID="{57741014-8593-4446-B3F7-07E59B3D8CFF}" presName="Name0" presStyleCnt="0">
        <dgm:presLayoutVars>
          <dgm:dir/>
          <dgm:resizeHandles val="exact"/>
        </dgm:presLayoutVars>
      </dgm:prSet>
      <dgm:spPr/>
    </dgm:pt>
    <dgm:pt modelId="{1FC421DF-E49A-1F44-8C87-57FF31359898}" type="pres">
      <dgm:prSet presAssocID="{F32B1472-08D9-D44D-B513-A7D46C2498EA}" presName="node" presStyleLbl="node1" presStyleIdx="0" presStyleCnt="4">
        <dgm:presLayoutVars>
          <dgm:bulletEnabled val="1"/>
        </dgm:presLayoutVars>
      </dgm:prSet>
      <dgm:spPr/>
      <dgm:t>
        <a:bodyPr/>
        <a:lstStyle/>
        <a:p>
          <a:endParaRPr lang="en-US"/>
        </a:p>
      </dgm:t>
    </dgm:pt>
    <dgm:pt modelId="{2E4D41F9-072E-024A-9D87-EB902AC09E3E}" type="pres">
      <dgm:prSet presAssocID="{9D11C609-6263-5049-9347-84ADCFEAFD17}" presName="sibTrans" presStyleLbl="sibTrans2D1" presStyleIdx="0" presStyleCnt="3"/>
      <dgm:spPr/>
      <dgm:t>
        <a:bodyPr/>
        <a:lstStyle/>
        <a:p>
          <a:endParaRPr lang="en-US"/>
        </a:p>
      </dgm:t>
    </dgm:pt>
    <dgm:pt modelId="{01982DB2-A739-C044-B50F-942601EB57FE}" type="pres">
      <dgm:prSet presAssocID="{9D11C609-6263-5049-9347-84ADCFEAFD17}" presName="connectorText" presStyleLbl="sibTrans2D1" presStyleIdx="0" presStyleCnt="3"/>
      <dgm:spPr/>
      <dgm:t>
        <a:bodyPr/>
        <a:lstStyle/>
        <a:p>
          <a:endParaRPr lang="en-US"/>
        </a:p>
      </dgm:t>
    </dgm:pt>
    <dgm:pt modelId="{EA0CA6F4-70B7-8D4B-9CF2-015C3594D345}" type="pres">
      <dgm:prSet presAssocID="{34884C1B-B532-4345-A8F0-B9FF5065B55C}" presName="node" presStyleLbl="node1" presStyleIdx="1" presStyleCnt="4">
        <dgm:presLayoutVars>
          <dgm:bulletEnabled val="1"/>
        </dgm:presLayoutVars>
      </dgm:prSet>
      <dgm:spPr/>
      <dgm:t>
        <a:bodyPr/>
        <a:lstStyle/>
        <a:p>
          <a:endParaRPr lang="en-US"/>
        </a:p>
      </dgm:t>
    </dgm:pt>
    <dgm:pt modelId="{AC3F699E-70A4-BE42-891B-32D3CE70D431}" type="pres">
      <dgm:prSet presAssocID="{0A6E2D8D-B1E0-EB44-9AB2-85A9389721AF}" presName="sibTrans" presStyleLbl="sibTrans2D1" presStyleIdx="1" presStyleCnt="3"/>
      <dgm:spPr/>
      <dgm:t>
        <a:bodyPr/>
        <a:lstStyle/>
        <a:p>
          <a:endParaRPr lang="en-US"/>
        </a:p>
      </dgm:t>
    </dgm:pt>
    <dgm:pt modelId="{FD3CAA87-162E-4A4E-81C3-DBFB4D2560AD}" type="pres">
      <dgm:prSet presAssocID="{0A6E2D8D-B1E0-EB44-9AB2-85A9389721AF}" presName="connectorText" presStyleLbl="sibTrans2D1" presStyleIdx="1" presStyleCnt="3"/>
      <dgm:spPr/>
      <dgm:t>
        <a:bodyPr/>
        <a:lstStyle/>
        <a:p>
          <a:endParaRPr lang="en-US"/>
        </a:p>
      </dgm:t>
    </dgm:pt>
    <dgm:pt modelId="{C7D25ADB-1C46-544F-9C5B-BCA63C653856}" type="pres">
      <dgm:prSet presAssocID="{7A34FB0F-D42B-224B-BE50-966EDE25B2C2}" presName="node" presStyleLbl="node1" presStyleIdx="2" presStyleCnt="4">
        <dgm:presLayoutVars>
          <dgm:bulletEnabled val="1"/>
        </dgm:presLayoutVars>
      </dgm:prSet>
      <dgm:spPr/>
      <dgm:t>
        <a:bodyPr/>
        <a:lstStyle/>
        <a:p>
          <a:endParaRPr lang="en-US"/>
        </a:p>
      </dgm:t>
    </dgm:pt>
    <dgm:pt modelId="{4FAF008B-E057-B04A-BB21-DA6BDA5B40EF}" type="pres">
      <dgm:prSet presAssocID="{27A81D40-F2BB-5749-9CF6-7B4B0C1C2E9A}" presName="sibTrans" presStyleLbl="sibTrans2D1" presStyleIdx="2" presStyleCnt="3"/>
      <dgm:spPr/>
      <dgm:t>
        <a:bodyPr/>
        <a:lstStyle/>
        <a:p>
          <a:endParaRPr lang="en-US"/>
        </a:p>
      </dgm:t>
    </dgm:pt>
    <dgm:pt modelId="{5BEA3A74-2E1F-E84E-A7BF-9A48ACFC50F2}" type="pres">
      <dgm:prSet presAssocID="{27A81D40-F2BB-5749-9CF6-7B4B0C1C2E9A}" presName="connectorText" presStyleLbl="sibTrans2D1" presStyleIdx="2" presStyleCnt="3"/>
      <dgm:spPr/>
      <dgm:t>
        <a:bodyPr/>
        <a:lstStyle/>
        <a:p>
          <a:endParaRPr lang="en-US"/>
        </a:p>
      </dgm:t>
    </dgm:pt>
    <dgm:pt modelId="{CF52DE06-50BE-7C46-B08F-10E4D2FC3CFF}" type="pres">
      <dgm:prSet presAssocID="{0572DDFB-D806-914E-B9D6-28F695FBD9C3}" presName="node" presStyleLbl="node1" presStyleIdx="3" presStyleCnt="4" custLinFactNeighborY="2516">
        <dgm:presLayoutVars>
          <dgm:bulletEnabled val="1"/>
        </dgm:presLayoutVars>
      </dgm:prSet>
      <dgm:spPr/>
      <dgm:t>
        <a:bodyPr/>
        <a:lstStyle/>
        <a:p>
          <a:endParaRPr lang="en-US"/>
        </a:p>
      </dgm:t>
    </dgm:pt>
  </dgm:ptLst>
  <dgm:cxnLst>
    <dgm:cxn modelId="{B1CB185D-4CF7-4447-AABA-F0B8F5BB26BA}" type="presOf" srcId="{9D11C609-6263-5049-9347-84ADCFEAFD17}" destId="{2E4D41F9-072E-024A-9D87-EB902AC09E3E}" srcOrd="0" destOrd="0" presId="urn:microsoft.com/office/officeart/2005/8/layout/process1"/>
    <dgm:cxn modelId="{AD71A715-0470-574C-B8DF-5271BC4A31A5}" srcId="{57741014-8593-4446-B3F7-07E59B3D8CFF}" destId="{0572DDFB-D806-914E-B9D6-28F695FBD9C3}" srcOrd="3" destOrd="0" parTransId="{84657732-DCD4-0A4F-BCA9-21785F0BA87F}" sibTransId="{5642B68B-B8E1-8847-A676-B648BC366EA0}"/>
    <dgm:cxn modelId="{3787E5E8-1DCA-5B49-932A-C4ACC16BFB93}" type="presOf" srcId="{F32B1472-08D9-D44D-B513-A7D46C2498EA}" destId="{1FC421DF-E49A-1F44-8C87-57FF31359898}" srcOrd="0" destOrd="0" presId="urn:microsoft.com/office/officeart/2005/8/layout/process1"/>
    <dgm:cxn modelId="{6FB126DA-7CE2-4344-82AE-47188BAC8094}" type="presOf" srcId="{0A6E2D8D-B1E0-EB44-9AB2-85A9389721AF}" destId="{AC3F699E-70A4-BE42-891B-32D3CE70D431}" srcOrd="0" destOrd="0" presId="urn:microsoft.com/office/officeart/2005/8/layout/process1"/>
    <dgm:cxn modelId="{7BEF10F5-1747-4B4C-89E6-0D75A2A47F03}" type="presOf" srcId="{7A34FB0F-D42B-224B-BE50-966EDE25B2C2}" destId="{C7D25ADB-1C46-544F-9C5B-BCA63C653856}" srcOrd="0" destOrd="0" presId="urn:microsoft.com/office/officeart/2005/8/layout/process1"/>
    <dgm:cxn modelId="{CB80C6EA-5090-144E-BB52-B337D2E7BC4B}" type="presOf" srcId="{27A81D40-F2BB-5749-9CF6-7B4B0C1C2E9A}" destId="{4FAF008B-E057-B04A-BB21-DA6BDA5B40EF}" srcOrd="0" destOrd="0" presId="urn:microsoft.com/office/officeart/2005/8/layout/process1"/>
    <dgm:cxn modelId="{12216CA4-94C4-374F-821C-CF94CC708893}" srcId="{57741014-8593-4446-B3F7-07E59B3D8CFF}" destId="{34884C1B-B532-4345-A8F0-B9FF5065B55C}" srcOrd="1" destOrd="0" parTransId="{31EF66AB-A380-374C-97E6-725674D4FCA6}" sibTransId="{0A6E2D8D-B1E0-EB44-9AB2-85A9389721AF}"/>
    <dgm:cxn modelId="{773B5C14-8CA5-1F45-BAE5-7C8092805E7C}" type="presOf" srcId="{27A81D40-F2BB-5749-9CF6-7B4B0C1C2E9A}" destId="{5BEA3A74-2E1F-E84E-A7BF-9A48ACFC50F2}" srcOrd="1" destOrd="0" presId="urn:microsoft.com/office/officeart/2005/8/layout/process1"/>
    <dgm:cxn modelId="{E260AD1F-2597-0149-AE11-307AB0727504}" srcId="{57741014-8593-4446-B3F7-07E59B3D8CFF}" destId="{F32B1472-08D9-D44D-B513-A7D46C2498EA}" srcOrd="0" destOrd="0" parTransId="{7A1DF3E4-67EE-4E4C-AA5A-FE967CE6203B}" sibTransId="{9D11C609-6263-5049-9347-84ADCFEAFD17}"/>
    <dgm:cxn modelId="{FE1BB018-451E-284B-A749-D8EC5798FF93}" type="presOf" srcId="{0A6E2D8D-B1E0-EB44-9AB2-85A9389721AF}" destId="{FD3CAA87-162E-4A4E-81C3-DBFB4D2560AD}" srcOrd="1" destOrd="0" presId="urn:microsoft.com/office/officeart/2005/8/layout/process1"/>
    <dgm:cxn modelId="{E64364FE-C7FD-D443-AC2F-4C17DB0DE11B}" type="presOf" srcId="{0572DDFB-D806-914E-B9D6-28F695FBD9C3}" destId="{CF52DE06-50BE-7C46-B08F-10E4D2FC3CFF}" srcOrd="0" destOrd="0" presId="urn:microsoft.com/office/officeart/2005/8/layout/process1"/>
    <dgm:cxn modelId="{541AB48F-EDC2-6B40-AE1D-27BE89B38B49}" type="presOf" srcId="{57741014-8593-4446-B3F7-07E59B3D8CFF}" destId="{D5644EB2-2D6F-E944-9283-B8F30192070E}" srcOrd="0" destOrd="0" presId="urn:microsoft.com/office/officeart/2005/8/layout/process1"/>
    <dgm:cxn modelId="{14DB4DCD-EA15-C548-B5A0-5E67EA8C3C9B}" type="presOf" srcId="{34884C1B-B532-4345-A8F0-B9FF5065B55C}" destId="{EA0CA6F4-70B7-8D4B-9CF2-015C3594D345}" srcOrd="0" destOrd="0" presId="urn:microsoft.com/office/officeart/2005/8/layout/process1"/>
    <dgm:cxn modelId="{A450B132-32BD-AB48-B5C3-87DD5865236D}" type="presOf" srcId="{9D11C609-6263-5049-9347-84ADCFEAFD17}" destId="{01982DB2-A739-C044-B50F-942601EB57FE}" srcOrd="1" destOrd="0" presId="urn:microsoft.com/office/officeart/2005/8/layout/process1"/>
    <dgm:cxn modelId="{28E2D389-DDF4-2F4A-86AE-5CFAD7CF2F8E}" srcId="{57741014-8593-4446-B3F7-07E59B3D8CFF}" destId="{7A34FB0F-D42B-224B-BE50-966EDE25B2C2}" srcOrd="2" destOrd="0" parTransId="{3B7C2B47-FCF4-D740-8DE4-2FD06144BEA1}" sibTransId="{27A81D40-F2BB-5749-9CF6-7B4B0C1C2E9A}"/>
    <dgm:cxn modelId="{5AA00319-D483-0C4A-B7C8-07278B7185CB}" type="presParOf" srcId="{D5644EB2-2D6F-E944-9283-B8F30192070E}" destId="{1FC421DF-E49A-1F44-8C87-57FF31359898}" srcOrd="0" destOrd="0" presId="urn:microsoft.com/office/officeart/2005/8/layout/process1"/>
    <dgm:cxn modelId="{1DC1831B-D789-DF4C-81C4-891B61D83342}" type="presParOf" srcId="{D5644EB2-2D6F-E944-9283-B8F30192070E}" destId="{2E4D41F9-072E-024A-9D87-EB902AC09E3E}" srcOrd="1" destOrd="0" presId="urn:microsoft.com/office/officeart/2005/8/layout/process1"/>
    <dgm:cxn modelId="{27575087-B516-6C4B-B82C-B7121613F74F}" type="presParOf" srcId="{2E4D41F9-072E-024A-9D87-EB902AC09E3E}" destId="{01982DB2-A739-C044-B50F-942601EB57FE}" srcOrd="0" destOrd="0" presId="urn:microsoft.com/office/officeart/2005/8/layout/process1"/>
    <dgm:cxn modelId="{FB83C457-4109-E04D-BD13-B45EDD02E126}" type="presParOf" srcId="{D5644EB2-2D6F-E944-9283-B8F30192070E}" destId="{EA0CA6F4-70B7-8D4B-9CF2-015C3594D345}" srcOrd="2" destOrd="0" presId="urn:microsoft.com/office/officeart/2005/8/layout/process1"/>
    <dgm:cxn modelId="{9623A63C-A7AF-0D45-BF07-5E13863AB9F4}" type="presParOf" srcId="{D5644EB2-2D6F-E944-9283-B8F30192070E}" destId="{AC3F699E-70A4-BE42-891B-32D3CE70D431}" srcOrd="3" destOrd="0" presId="urn:microsoft.com/office/officeart/2005/8/layout/process1"/>
    <dgm:cxn modelId="{F6E57450-D323-F54B-A84A-BDC8324E1D40}" type="presParOf" srcId="{AC3F699E-70A4-BE42-891B-32D3CE70D431}" destId="{FD3CAA87-162E-4A4E-81C3-DBFB4D2560AD}" srcOrd="0" destOrd="0" presId="urn:microsoft.com/office/officeart/2005/8/layout/process1"/>
    <dgm:cxn modelId="{D4A773D4-ACCB-9E4C-81CE-905EF92B2C92}" type="presParOf" srcId="{D5644EB2-2D6F-E944-9283-B8F30192070E}" destId="{C7D25ADB-1C46-544F-9C5B-BCA63C653856}" srcOrd="4" destOrd="0" presId="urn:microsoft.com/office/officeart/2005/8/layout/process1"/>
    <dgm:cxn modelId="{5360BB56-A981-A24A-8F1B-56A04ACE51E5}" type="presParOf" srcId="{D5644EB2-2D6F-E944-9283-B8F30192070E}" destId="{4FAF008B-E057-B04A-BB21-DA6BDA5B40EF}" srcOrd="5" destOrd="0" presId="urn:microsoft.com/office/officeart/2005/8/layout/process1"/>
    <dgm:cxn modelId="{AB1E1661-B68A-9D43-A2BD-E505C3B7DB89}" type="presParOf" srcId="{4FAF008B-E057-B04A-BB21-DA6BDA5B40EF}" destId="{5BEA3A74-2E1F-E84E-A7BF-9A48ACFC50F2}" srcOrd="0" destOrd="0" presId="urn:microsoft.com/office/officeart/2005/8/layout/process1"/>
    <dgm:cxn modelId="{9EEAF160-89F0-A44D-AC04-AC3D23888BC0}" type="presParOf" srcId="{D5644EB2-2D6F-E944-9283-B8F30192070E}" destId="{CF52DE06-50BE-7C46-B08F-10E4D2FC3CFF}"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E25F8F-A665-422C-80AF-77B06C2280F1}">
      <dsp:nvSpPr>
        <dsp:cNvPr id="0" name=""/>
        <dsp:cNvSpPr/>
      </dsp:nvSpPr>
      <dsp:spPr>
        <a:xfrm>
          <a:off x="2147630" y="1142063"/>
          <a:ext cx="1098506" cy="522789"/>
        </a:xfrm>
        <a:custGeom>
          <a:avLst/>
          <a:gdLst/>
          <a:ahLst/>
          <a:cxnLst/>
          <a:rect l="0" t="0" r="0" b="0"/>
          <a:pathLst>
            <a:path>
              <a:moveTo>
                <a:pt x="0" y="0"/>
              </a:moveTo>
              <a:lnTo>
                <a:pt x="0" y="356265"/>
              </a:lnTo>
              <a:lnTo>
                <a:pt x="1098506" y="356265"/>
              </a:lnTo>
              <a:lnTo>
                <a:pt x="1098506" y="522789"/>
              </a:lnTo>
            </a:path>
          </a:pathLst>
        </a:custGeom>
        <a:noFill/>
        <a:ln w="1905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3A9BD6-1375-4DCC-90E6-A169B394BD38}">
      <dsp:nvSpPr>
        <dsp:cNvPr id="0" name=""/>
        <dsp:cNvSpPr/>
      </dsp:nvSpPr>
      <dsp:spPr>
        <a:xfrm>
          <a:off x="1049123" y="1142063"/>
          <a:ext cx="1098506" cy="522789"/>
        </a:xfrm>
        <a:custGeom>
          <a:avLst/>
          <a:gdLst/>
          <a:ahLst/>
          <a:cxnLst/>
          <a:rect l="0" t="0" r="0" b="0"/>
          <a:pathLst>
            <a:path>
              <a:moveTo>
                <a:pt x="1098506" y="0"/>
              </a:moveTo>
              <a:lnTo>
                <a:pt x="1098506" y="356265"/>
              </a:lnTo>
              <a:lnTo>
                <a:pt x="0" y="356265"/>
              </a:lnTo>
              <a:lnTo>
                <a:pt x="0" y="522789"/>
              </a:lnTo>
            </a:path>
          </a:pathLst>
        </a:custGeom>
        <a:noFill/>
        <a:ln w="1905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450764-64D5-4604-B1AF-15E83BD5C6B1}">
      <dsp:nvSpPr>
        <dsp:cNvPr id="0" name=""/>
        <dsp:cNvSpPr/>
      </dsp:nvSpPr>
      <dsp:spPr>
        <a:xfrm>
          <a:off x="244664" y="615"/>
          <a:ext cx="3805930" cy="1141448"/>
        </a:xfrm>
        <a:prstGeom prst="roundRect">
          <a:avLst>
            <a:gd name="adj" fmla="val 10000"/>
          </a:avLst>
        </a:prstGeom>
        <a:gradFill rotWithShape="0">
          <a:gsLst>
            <a:gs pos="0">
              <a:schemeClr val="lt1">
                <a:hueOff val="0"/>
                <a:satOff val="0"/>
                <a:lumOff val="0"/>
                <a:alphaOff val="0"/>
                <a:tint val="45000"/>
                <a:satMod val="200000"/>
              </a:schemeClr>
            </a:gs>
            <a:gs pos="30000">
              <a:schemeClr val="lt1">
                <a:hueOff val="0"/>
                <a:satOff val="0"/>
                <a:lumOff val="0"/>
                <a:alphaOff val="0"/>
                <a:tint val="61000"/>
                <a:satMod val="200000"/>
              </a:schemeClr>
            </a:gs>
            <a:gs pos="45000">
              <a:schemeClr val="lt1">
                <a:hueOff val="0"/>
                <a:satOff val="0"/>
                <a:lumOff val="0"/>
                <a:alphaOff val="0"/>
                <a:tint val="66000"/>
                <a:satMod val="200000"/>
              </a:schemeClr>
            </a:gs>
            <a:gs pos="55000">
              <a:schemeClr val="lt1">
                <a:hueOff val="0"/>
                <a:satOff val="0"/>
                <a:lumOff val="0"/>
                <a:alphaOff val="0"/>
                <a:tint val="66000"/>
                <a:satMod val="200000"/>
              </a:schemeClr>
            </a:gs>
            <a:gs pos="73000">
              <a:schemeClr val="lt1">
                <a:hueOff val="0"/>
                <a:satOff val="0"/>
                <a:lumOff val="0"/>
                <a:alphaOff val="0"/>
                <a:tint val="61000"/>
                <a:satMod val="200000"/>
              </a:schemeClr>
            </a:gs>
            <a:gs pos="100000">
              <a:schemeClr val="lt1">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E5B7FDB-EA6D-42C9-AE29-082950E6E9CD}">
      <dsp:nvSpPr>
        <dsp:cNvPr id="0" name=""/>
        <dsp:cNvSpPr/>
      </dsp:nvSpPr>
      <dsp:spPr>
        <a:xfrm>
          <a:off x="444393" y="190357"/>
          <a:ext cx="3805930" cy="1141448"/>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buFontTx/>
            <a:buBlip>
              <a:blip xmlns:r="http://schemas.openxmlformats.org/officeDocument/2006/relationships" r:embed="rId1"/>
            </a:buBlip>
          </a:pPr>
          <a:r>
            <a:rPr lang="en-US" altLang="en-US" sz="2000" b="0" i="0" kern="1200" dirty="0">
              <a:latin typeface="+mn-lt"/>
            </a:rPr>
            <a:t>Pulse pressure is determined by </a:t>
          </a:r>
          <a:r>
            <a:rPr lang="en-US" altLang="en-US" sz="2000" b="0" i="0" u="sng" kern="1200" dirty="0">
              <a:latin typeface="+mn-lt"/>
            </a:rPr>
            <a:t>two parameters</a:t>
          </a:r>
          <a:r>
            <a:rPr lang="en-US" altLang="en-US" sz="2000" b="0" i="0" kern="1200" dirty="0">
              <a:latin typeface="+mn-lt"/>
            </a:rPr>
            <a:t>:</a:t>
          </a:r>
        </a:p>
        <a:p>
          <a:pPr lvl="0" algn="ctr" defTabSz="889000" rtl="1">
            <a:lnSpc>
              <a:spcPct val="90000"/>
            </a:lnSpc>
            <a:spcBef>
              <a:spcPct val="0"/>
            </a:spcBef>
            <a:spcAft>
              <a:spcPct val="35000"/>
            </a:spcAft>
            <a:buFontTx/>
            <a:buBlip>
              <a:blip xmlns:r="http://schemas.openxmlformats.org/officeDocument/2006/relationships" r:embed="rId1"/>
            </a:buBlip>
          </a:pPr>
          <a:endParaRPr lang="ar-SA" sz="1600" kern="1200" dirty="0"/>
        </a:p>
      </dsp:txBody>
      <dsp:txXfrm>
        <a:off x="477825" y="223789"/>
        <a:ext cx="3739066" cy="1074584"/>
      </dsp:txXfrm>
    </dsp:sp>
    <dsp:sp modelId="{F3EF03EF-C1E5-49D8-917C-6EBE14879226}">
      <dsp:nvSpPr>
        <dsp:cNvPr id="0" name=""/>
        <dsp:cNvSpPr/>
      </dsp:nvSpPr>
      <dsp:spPr>
        <a:xfrm>
          <a:off x="150345" y="1664853"/>
          <a:ext cx="1797556" cy="1141448"/>
        </a:xfrm>
        <a:prstGeom prst="roundRect">
          <a:avLst>
            <a:gd name="adj" fmla="val 10000"/>
          </a:avLst>
        </a:prstGeom>
        <a:gradFill rotWithShape="0">
          <a:gsLst>
            <a:gs pos="0">
              <a:schemeClr val="lt1">
                <a:hueOff val="0"/>
                <a:satOff val="0"/>
                <a:lumOff val="0"/>
                <a:alphaOff val="0"/>
                <a:tint val="45000"/>
                <a:satMod val="200000"/>
              </a:schemeClr>
            </a:gs>
            <a:gs pos="30000">
              <a:schemeClr val="lt1">
                <a:hueOff val="0"/>
                <a:satOff val="0"/>
                <a:lumOff val="0"/>
                <a:alphaOff val="0"/>
                <a:tint val="61000"/>
                <a:satMod val="200000"/>
              </a:schemeClr>
            </a:gs>
            <a:gs pos="45000">
              <a:schemeClr val="lt1">
                <a:hueOff val="0"/>
                <a:satOff val="0"/>
                <a:lumOff val="0"/>
                <a:alphaOff val="0"/>
                <a:tint val="66000"/>
                <a:satMod val="200000"/>
              </a:schemeClr>
            </a:gs>
            <a:gs pos="55000">
              <a:schemeClr val="lt1">
                <a:hueOff val="0"/>
                <a:satOff val="0"/>
                <a:lumOff val="0"/>
                <a:alphaOff val="0"/>
                <a:tint val="66000"/>
                <a:satMod val="200000"/>
              </a:schemeClr>
            </a:gs>
            <a:gs pos="73000">
              <a:schemeClr val="lt1">
                <a:hueOff val="0"/>
                <a:satOff val="0"/>
                <a:lumOff val="0"/>
                <a:alphaOff val="0"/>
                <a:tint val="61000"/>
                <a:satMod val="200000"/>
              </a:schemeClr>
            </a:gs>
            <a:gs pos="100000">
              <a:schemeClr val="lt1">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0BC5CC9-F59C-4B3E-AF13-3AD9ED55C426}">
      <dsp:nvSpPr>
        <dsp:cNvPr id="0" name=""/>
        <dsp:cNvSpPr/>
      </dsp:nvSpPr>
      <dsp:spPr>
        <a:xfrm>
          <a:off x="350073" y="1854595"/>
          <a:ext cx="1797556" cy="1141448"/>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buFont typeface="Wingdings" pitchFamily="2" charset="2"/>
            <a:buChar char="q"/>
          </a:pPr>
          <a:r>
            <a:rPr lang="en-US" altLang="en-US" sz="2000" b="0" i="0" kern="1200" dirty="0">
              <a:latin typeface="+mn-lt"/>
            </a:rPr>
            <a:t>Change in volume (</a:t>
          </a:r>
          <a:r>
            <a:rPr lang="en-US" altLang="en-US" sz="2000" b="0" i="0" kern="1200" dirty="0">
              <a:latin typeface="+mn-lt"/>
              <a:sym typeface="Symbol" panose="05050102010706020507" pitchFamily="18" charset="2"/>
            </a:rPr>
            <a:t>V)</a:t>
          </a:r>
        </a:p>
        <a:p>
          <a:pPr lvl="0" algn="ctr" defTabSz="889000" rtl="1">
            <a:lnSpc>
              <a:spcPct val="90000"/>
            </a:lnSpc>
            <a:spcBef>
              <a:spcPct val="0"/>
            </a:spcBef>
            <a:spcAft>
              <a:spcPct val="35000"/>
            </a:spcAft>
            <a:buFont typeface="Wingdings" pitchFamily="2" charset="2"/>
            <a:buChar char="q"/>
          </a:pPr>
          <a:r>
            <a:rPr lang="en-US" altLang="en-US" sz="1200" b="0" i="0" kern="1200" dirty="0">
              <a:latin typeface="+mn-lt"/>
              <a:sym typeface="Symbol" panose="05050102010706020507" pitchFamily="18" charset="2"/>
            </a:rPr>
            <a:t>could be approximated as stroke volume</a:t>
          </a:r>
          <a:endParaRPr lang="ar-SA" sz="1200" b="0" i="0" kern="1200" dirty="0">
            <a:latin typeface="+mn-lt"/>
          </a:endParaRPr>
        </a:p>
      </dsp:txBody>
      <dsp:txXfrm>
        <a:off x="383505" y="1888027"/>
        <a:ext cx="1730692" cy="1074584"/>
      </dsp:txXfrm>
    </dsp:sp>
    <dsp:sp modelId="{B573F324-688B-426F-9E4C-129407B068D6}">
      <dsp:nvSpPr>
        <dsp:cNvPr id="0" name=""/>
        <dsp:cNvSpPr/>
      </dsp:nvSpPr>
      <dsp:spPr>
        <a:xfrm>
          <a:off x="2347358" y="1664853"/>
          <a:ext cx="1797556" cy="1141448"/>
        </a:xfrm>
        <a:prstGeom prst="roundRect">
          <a:avLst>
            <a:gd name="adj" fmla="val 10000"/>
          </a:avLst>
        </a:prstGeom>
        <a:gradFill rotWithShape="0">
          <a:gsLst>
            <a:gs pos="0">
              <a:schemeClr val="lt1">
                <a:hueOff val="0"/>
                <a:satOff val="0"/>
                <a:lumOff val="0"/>
                <a:alphaOff val="0"/>
                <a:tint val="45000"/>
                <a:satMod val="200000"/>
              </a:schemeClr>
            </a:gs>
            <a:gs pos="30000">
              <a:schemeClr val="lt1">
                <a:hueOff val="0"/>
                <a:satOff val="0"/>
                <a:lumOff val="0"/>
                <a:alphaOff val="0"/>
                <a:tint val="61000"/>
                <a:satMod val="200000"/>
              </a:schemeClr>
            </a:gs>
            <a:gs pos="45000">
              <a:schemeClr val="lt1">
                <a:hueOff val="0"/>
                <a:satOff val="0"/>
                <a:lumOff val="0"/>
                <a:alphaOff val="0"/>
                <a:tint val="66000"/>
                <a:satMod val="200000"/>
              </a:schemeClr>
            </a:gs>
            <a:gs pos="55000">
              <a:schemeClr val="lt1">
                <a:hueOff val="0"/>
                <a:satOff val="0"/>
                <a:lumOff val="0"/>
                <a:alphaOff val="0"/>
                <a:tint val="66000"/>
                <a:satMod val="200000"/>
              </a:schemeClr>
            </a:gs>
            <a:gs pos="73000">
              <a:schemeClr val="lt1">
                <a:hueOff val="0"/>
                <a:satOff val="0"/>
                <a:lumOff val="0"/>
                <a:alphaOff val="0"/>
                <a:tint val="61000"/>
                <a:satMod val="200000"/>
              </a:schemeClr>
            </a:gs>
            <a:gs pos="100000">
              <a:schemeClr val="lt1">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03700FA-98BC-4C1D-9492-11E68CE9F103}">
      <dsp:nvSpPr>
        <dsp:cNvPr id="0" name=""/>
        <dsp:cNvSpPr/>
      </dsp:nvSpPr>
      <dsp:spPr>
        <a:xfrm>
          <a:off x="2547087" y="1854595"/>
          <a:ext cx="1797556" cy="1141448"/>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en-US" sz="2000" kern="1200" dirty="0"/>
            <a:t>Compliance</a:t>
          </a:r>
          <a:endParaRPr lang="ar-SA" sz="2000" kern="1200" dirty="0"/>
        </a:p>
      </dsp:txBody>
      <dsp:txXfrm>
        <a:off x="2580519" y="1888027"/>
        <a:ext cx="1730692" cy="107458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CBF1CD-8278-4686-84D2-14AFB9C4CBFC}">
      <dsp:nvSpPr>
        <dsp:cNvPr id="0" name=""/>
        <dsp:cNvSpPr/>
      </dsp:nvSpPr>
      <dsp:spPr>
        <a:xfrm>
          <a:off x="0" y="140729"/>
          <a:ext cx="1709214" cy="406947"/>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Cardiac output</a:t>
          </a:r>
          <a:endParaRPr lang="en-US" sz="1800" kern="1200" dirty="0"/>
        </a:p>
      </dsp:txBody>
      <dsp:txXfrm>
        <a:off x="0" y="140729"/>
        <a:ext cx="1709214" cy="406947"/>
      </dsp:txXfrm>
    </dsp:sp>
    <dsp:sp modelId="{43FA24EA-2437-4BFD-B737-E1853161324E}">
      <dsp:nvSpPr>
        <dsp:cNvPr id="0" name=""/>
        <dsp:cNvSpPr/>
      </dsp:nvSpPr>
      <dsp:spPr>
        <a:xfrm>
          <a:off x="1990065" y="140729"/>
          <a:ext cx="1669898" cy="431426"/>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Total peripheral resistance </a:t>
          </a:r>
          <a:endParaRPr lang="en-US" sz="1600" kern="1200" dirty="0"/>
        </a:p>
      </dsp:txBody>
      <dsp:txXfrm>
        <a:off x="1990065" y="140729"/>
        <a:ext cx="1669898" cy="431426"/>
      </dsp:txXfrm>
    </dsp:sp>
    <dsp:sp modelId="{FF10F5C4-B059-44E3-9AE7-F52B8C74E3A6}">
      <dsp:nvSpPr>
        <dsp:cNvPr id="0" name=""/>
        <dsp:cNvSpPr/>
      </dsp:nvSpPr>
      <dsp:spPr>
        <a:xfrm>
          <a:off x="4021656" y="140740"/>
          <a:ext cx="1725671" cy="435788"/>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Both</a:t>
          </a:r>
          <a:endParaRPr lang="en-US" sz="2000" kern="1200" dirty="0"/>
        </a:p>
      </dsp:txBody>
      <dsp:txXfrm>
        <a:off x="4021656" y="140740"/>
        <a:ext cx="1725671" cy="43578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6E74FA-9DCF-43F9-A311-4C6DCC459434}">
      <dsp:nvSpPr>
        <dsp:cNvPr id="0" name=""/>
        <dsp:cNvSpPr/>
      </dsp:nvSpPr>
      <dsp:spPr>
        <a:xfrm>
          <a:off x="1987" y="138120"/>
          <a:ext cx="2070512" cy="74850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en-US" sz="1400" b="0" i="0" kern="1200" dirty="0" smtClean="0">
              <a:latin typeface="+mn-lt"/>
            </a:rPr>
            <a:t>Above the normal range (hypertension if above 140/90 mm Hg).</a:t>
          </a:r>
          <a:endParaRPr lang="en-US" sz="1400" b="0" kern="1200" dirty="0">
            <a:latin typeface="+mn-lt"/>
          </a:endParaRPr>
        </a:p>
      </dsp:txBody>
      <dsp:txXfrm>
        <a:off x="1987" y="138120"/>
        <a:ext cx="2070512" cy="748505"/>
      </dsp:txXfrm>
    </dsp:sp>
    <dsp:sp modelId="{AE1D39C7-B9C7-448F-8569-7FDA6C8F0DF5}">
      <dsp:nvSpPr>
        <dsp:cNvPr id="0" name=""/>
        <dsp:cNvSpPr/>
      </dsp:nvSpPr>
      <dsp:spPr>
        <a:xfrm>
          <a:off x="2197171" y="138120"/>
          <a:ext cx="2070512" cy="74850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en-US" sz="1400" b="0" i="0" kern="1200" dirty="0" smtClean="0">
              <a:latin typeface="+mn-lt"/>
            </a:rPr>
            <a:t>Below normal (hypotension if less than 100/60).</a:t>
          </a:r>
          <a:endParaRPr lang="en-US" sz="1400" b="0" kern="1200" dirty="0">
            <a:latin typeface="+mn-lt"/>
          </a:endParaRPr>
        </a:p>
      </dsp:txBody>
      <dsp:txXfrm>
        <a:off x="2197171" y="138120"/>
        <a:ext cx="2070512" cy="74850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6ED923-1236-4440-9809-E717D68A1454}">
      <dsp:nvSpPr>
        <dsp:cNvPr id="0" name=""/>
        <dsp:cNvSpPr/>
      </dsp:nvSpPr>
      <dsp:spPr>
        <a:xfrm>
          <a:off x="0" y="10163"/>
          <a:ext cx="5833082" cy="6926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Primary (essential or idiopathic) which (about 90% of all hypertension cases)</a:t>
          </a:r>
          <a:endParaRPr lang="en-US" sz="1400" kern="1200" dirty="0"/>
        </a:p>
      </dsp:txBody>
      <dsp:txXfrm>
        <a:off x="33812" y="43975"/>
        <a:ext cx="5765458" cy="625016"/>
      </dsp:txXfrm>
    </dsp:sp>
    <dsp:sp modelId="{954DDD9D-EA6F-8C40-91B0-7C7C1A369AFD}">
      <dsp:nvSpPr>
        <dsp:cNvPr id="0" name=""/>
        <dsp:cNvSpPr/>
      </dsp:nvSpPr>
      <dsp:spPr>
        <a:xfrm>
          <a:off x="0" y="809364"/>
          <a:ext cx="5833082" cy="6926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altLang="en-US" sz="1400" b="0" i="0" kern="1200" smtClean="0">
              <a:latin typeface="Calibri" panose="020F0502020204030204" pitchFamily="34" charset="0"/>
            </a:rPr>
            <a:t>Secondary </a:t>
          </a:r>
          <a:r>
            <a:rPr lang="en-US" altLang="en-US" sz="1400" b="0" i="0" kern="1200" dirty="0" smtClean="0">
              <a:latin typeface="Calibri" panose="020F0502020204030204" pitchFamily="34" charset="0"/>
            </a:rPr>
            <a:t>to another primary problem (about 10% only) </a:t>
          </a:r>
          <a:endParaRPr lang="en-US" sz="1400" b="0" kern="1200" dirty="0"/>
        </a:p>
      </dsp:txBody>
      <dsp:txXfrm>
        <a:off x="33812" y="843176"/>
        <a:ext cx="5765458" cy="62501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79DCA7-0EBD-0F45-8812-24C35DE82182}">
      <dsp:nvSpPr>
        <dsp:cNvPr id="0" name=""/>
        <dsp:cNvSpPr/>
      </dsp:nvSpPr>
      <dsp:spPr>
        <a:xfrm>
          <a:off x="0" y="419904"/>
          <a:ext cx="1890233" cy="3456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lvl="0" algn="ctr" defTabSz="533400">
            <a:lnSpc>
              <a:spcPct val="90000"/>
            </a:lnSpc>
            <a:spcBef>
              <a:spcPct val="0"/>
            </a:spcBef>
            <a:spcAft>
              <a:spcPct val="35000"/>
            </a:spcAft>
          </a:pPr>
          <a:r>
            <a:rPr lang="en-US" sz="1200" kern="1200" dirty="0" smtClean="0"/>
            <a:t>1-Drugs</a:t>
          </a:r>
          <a:endParaRPr lang="en-US" sz="1200" kern="1200" dirty="0"/>
        </a:p>
      </dsp:txBody>
      <dsp:txXfrm>
        <a:off x="0" y="419904"/>
        <a:ext cx="1890233" cy="345600"/>
      </dsp:txXfrm>
    </dsp:sp>
    <dsp:sp modelId="{23892E1F-3E66-1643-8727-75DE8175B2B0}">
      <dsp:nvSpPr>
        <dsp:cNvPr id="0" name=""/>
        <dsp:cNvSpPr/>
      </dsp:nvSpPr>
      <dsp:spPr>
        <a:xfrm>
          <a:off x="4931" y="772772"/>
          <a:ext cx="1890233" cy="1118415"/>
        </a:xfrm>
        <a:prstGeom prst="rect">
          <a:avLst/>
        </a:prstGeom>
        <a:noFill/>
        <a:ln w="19050" cap="flat" cmpd="sng" algn="ctr">
          <a:noFill/>
          <a:prstDash val="solid"/>
        </a:ln>
        <a:effectLst/>
      </dsp:spPr>
      <dsp:style>
        <a:lnRef idx="2">
          <a:scrgbClr r="0" g="0" b="0"/>
        </a:lnRef>
        <a:fillRef idx="1">
          <a:scrgbClr r="0" g="0" b="0"/>
        </a:fillRef>
        <a:effectRef idx="0">
          <a:scrgbClr r="0" g="0" b="0"/>
        </a:effectRef>
        <a:fontRef idx="minor"/>
      </dsp:style>
    </dsp:sp>
    <dsp:sp modelId="{2D3F4DEF-3CE8-EC4C-9714-F7DE7AD8D928}">
      <dsp:nvSpPr>
        <dsp:cNvPr id="0" name=""/>
        <dsp:cNvSpPr/>
      </dsp:nvSpPr>
      <dsp:spPr>
        <a:xfrm>
          <a:off x="0" y="961991"/>
          <a:ext cx="1890233" cy="3456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lvl="0" algn="ctr" defTabSz="533400">
            <a:lnSpc>
              <a:spcPct val="90000"/>
            </a:lnSpc>
            <a:spcBef>
              <a:spcPct val="0"/>
            </a:spcBef>
            <a:spcAft>
              <a:spcPct val="35000"/>
            </a:spcAft>
          </a:pPr>
          <a:r>
            <a:rPr lang="en-US" sz="1200" kern="1200" dirty="0" smtClean="0"/>
            <a:t>2-Coarctation of the aorta</a:t>
          </a:r>
          <a:endParaRPr lang="en-US" sz="1200" kern="1200" dirty="0"/>
        </a:p>
      </dsp:txBody>
      <dsp:txXfrm>
        <a:off x="0" y="961991"/>
        <a:ext cx="1890233" cy="345600"/>
      </dsp:txXfrm>
    </dsp:sp>
    <dsp:sp modelId="{5EFCB6F4-8699-DE44-99D2-E6E08C897B8E}">
      <dsp:nvSpPr>
        <dsp:cNvPr id="0" name=""/>
        <dsp:cNvSpPr/>
      </dsp:nvSpPr>
      <dsp:spPr>
        <a:xfrm>
          <a:off x="2159797" y="772772"/>
          <a:ext cx="1890233" cy="1118415"/>
        </a:xfrm>
        <a:prstGeom prst="rect">
          <a:avLst/>
        </a:prstGeom>
        <a:noFill/>
        <a:ln w="19050" cap="flat" cmpd="sng" algn="ctr">
          <a:noFill/>
          <a:prstDash val="solid"/>
        </a:ln>
        <a:effectLst/>
      </dsp:spPr>
      <dsp:style>
        <a:lnRef idx="2">
          <a:scrgbClr r="0" g="0" b="0"/>
        </a:lnRef>
        <a:fillRef idx="1">
          <a:scrgbClr r="0" g="0" b="0"/>
        </a:fillRef>
        <a:effectRef idx="0">
          <a:scrgbClr r="0" g="0" b="0"/>
        </a:effectRef>
        <a:fontRef idx="minor"/>
      </dsp:style>
    </dsp:sp>
    <dsp:sp modelId="{2E1BBFFB-7A5C-2842-9C16-3464407880B4}">
      <dsp:nvSpPr>
        <dsp:cNvPr id="0" name=""/>
        <dsp:cNvSpPr/>
      </dsp:nvSpPr>
      <dsp:spPr>
        <a:xfrm>
          <a:off x="0" y="1459489"/>
          <a:ext cx="1890233" cy="3456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lvl="0" algn="ctr" defTabSz="533400">
            <a:lnSpc>
              <a:spcPct val="90000"/>
            </a:lnSpc>
            <a:spcBef>
              <a:spcPct val="0"/>
            </a:spcBef>
            <a:spcAft>
              <a:spcPct val="35000"/>
            </a:spcAft>
          </a:pPr>
          <a:r>
            <a:rPr lang="en-US" sz="1200" kern="1200" dirty="0" smtClean="0"/>
            <a:t>3- Pregnancy</a:t>
          </a:r>
          <a:endParaRPr lang="en-US" sz="1200" kern="1200" dirty="0"/>
        </a:p>
      </dsp:txBody>
      <dsp:txXfrm>
        <a:off x="0" y="1459489"/>
        <a:ext cx="1890233" cy="345600"/>
      </dsp:txXfrm>
    </dsp:sp>
    <dsp:sp modelId="{60B1ED43-1261-BC48-9DD4-57B9E74B0F32}">
      <dsp:nvSpPr>
        <dsp:cNvPr id="0" name=""/>
        <dsp:cNvSpPr/>
      </dsp:nvSpPr>
      <dsp:spPr>
        <a:xfrm>
          <a:off x="4314663" y="772772"/>
          <a:ext cx="1890233" cy="1118415"/>
        </a:xfrm>
        <a:prstGeom prst="rect">
          <a:avLst/>
        </a:prstGeom>
        <a:noFill/>
        <a:ln w="19050" cap="flat" cmpd="sng" algn="ctr">
          <a:noFill/>
          <a:prstDash val="solid"/>
        </a:ln>
        <a:effectLst/>
      </dsp:spPr>
      <dsp:style>
        <a:lnRef idx="2">
          <a:scrgbClr r="0" g="0" b="0"/>
        </a:lnRef>
        <a:fillRef idx="1">
          <a:scrgbClr r="0" g="0" b="0"/>
        </a:fillRef>
        <a:effectRef idx="0">
          <a:scrgbClr r="0" g="0" b="0"/>
        </a:effectRef>
        <a:fontRef idx="minor"/>
      </dsp:style>
    </dsp:sp>
    <dsp:sp modelId="{CAD01E3B-1867-4AE8-9B8F-BA4104DF3302}">
      <dsp:nvSpPr>
        <dsp:cNvPr id="0" name=""/>
        <dsp:cNvSpPr/>
      </dsp:nvSpPr>
      <dsp:spPr>
        <a:xfrm>
          <a:off x="2365870" y="402783"/>
          <a:ext cx="1890233" cy="3456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lvl="0" algn="ctr" defTabSz="533400">
            <a:lnSpc>
              <a:spcPct val="90000"/>
            </a:lnSpc>
            <a:spcBef>
              <a:spcPct val="0"/>
            </a:spcBef>
            <a:spcAft>
              <a:spcPct val="35000"/>
            </a:spcAft>
          </a:pPr>
          <a:r>
            <a:rPr lang="en-US" altLang="en-US" sz="1200" b="1" i="0" kern="1200" dirty="0" smtClean="0">
              <a:latin typeface="Calibri" panose="020F0502020204030204" pitchFamily="34" charset="0"/>
            </a:rPr>
            <a:t>4-Renal diseases </a:t>
          </a:r>
          <a:endParaRPr lang="en-US" sz="1200" kern="1200" dirty="0"/>
        </a:p>
      </dsp:txBody>
      <dsp:txXfrm>
        <a:off x="2365870" y="402783"/>
        <a:ext cx="1890233" cy="345600"/>
      </dsp:txXfrm>
    </dsp:sp>
    <dsp:sp modelId="{68F518F9-A815-45F8-BA68-FEA7C773900C}">
      <dsp:nvSpPr>
        <dsp:cNvPr id="0" name=""/>
        <dsp:cNvSpPr/>
      </dsp:nvSpPr>
      <dsp:spPr>
        <a:xfrm>
          <a:off x="2365870" y="748379"/>
          <a:ext cx="1890233" cy="1118415"/>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altLang="en-US" sz="1200" b="1" i="0" kern="1200" dirty="0" smtClean="0">
              <a:latin typeface="Calibri" panose="020F0502020204030204" pitchFamily="34" charset="0"/>
            </a:rPr>
            <a:t>account for over 80% of the case of secondary hypertension.</a:t>
          </a:r>
          <a:endParaRPr lang="en-US" sz="1200" kern="1200" dirty="0"/>
        </a:p>
      </dsp:txBody>
      <dsp:txXfrm>
        <a:off x="2365870" y="748379"/>
        <a:ext cx="1890233" cy="1118415"/>
      </dsp:txXfrm>
    </dsp:sp>
    <dsp:sp modelId="{09702058-3965-4CC0-804D-3AF5824E66D8}">
      <dsp:nvSpPr>
        <dsp:cNvPr id="0" name=""/>
        <dsp:cNvSpPr/>
      </dsp:nvSpPr>
      <dsp:spPr>
        <a:xfrm>
          <a:off x="4520736" y="402783"/>
          <a:ext cx="1890233" cy="3456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lvl="0" algn="ctr" defTabSz="533400">
            <a:lnSpc>
              <a:spcPct val="90000"/>
            </a:lnSpc>
            <a:spcBef>
              <a:spcPct val="0"/>
            </a:spcBef>
            <a:spcAft>
              <a:spcPct val="35000"/>
            </a:spcAft>
          </a:pPr>
          <a:r>
            <a:rPr lang="en-US" altLang="en-US" sz="1200" b="1" i="0" kern="1200" dirty="0" smtClean="0">
              <a:latin typeface="Calibri" panose="020F0502020204030204" pitchFamily="34" charset="0"/>
            </a:rPr>
            <a:t>5-Endocrine causes</a:t>
          </a:r>
          <a:endParaRPr lang="en-US" sz="1200" kern="1200" dirty="0"/>
        </a:p>
      </dsp:txBody>
      <dsp:txXfrm>
        <a:off x="4520736" y="402783"/>
        <a:ext cx="1890233" cy="345600"/>
      </dsp:txXfrm>
    </dsp:sp>
    <dsp:sp modelId="{A68F053E-3727-42E1-B9AB-04AE98A33034}">
      <dsp:nvSpPr>
        <dsp:cNvPr id="0" name=""/>
        <dsp:cNvSpPr/>
      </dsp:nvSpPr>
      <dsp:spPr>
        <a:xfrm>
          <a:off x="4520736" y="748379"/>
          <a:ext cx="1890233" cy="1118415"/>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altLang="en-US" sz="1200" b="1" i="0" kern="1200" dirty="0" smtClean="0">
              <a:latin typeface="Calibri" panose="020F0502020204030204" pitchFamily="34" charset="0"/>
            </a:rPr>
            <a:t>Conn’s syndrome.</a:t>
          </a:r>
          <a:endParaRPr lang="en-US" sz="1200" kern="1200" dirty="0"/>
        </a:p>
        <a:p>
          <a:pPr marL="228600" lvl="2" indent="-114300" algn="l" defTabSz="533400">
            <a:lnSpc>
              <a:spcPct val="90000"/>
            </a:lnSpc>
            <a:spcBef>
              <a:spcPct val="0"/>
            </a:spcBef>
            <a:spcAft>
              <a:spcPct val="15000"/>
            </a:spcAft>
            <a:buChar char="••"/>
          </a:pPr>
          <a:r>
            <a:rPr lang="en-US" altLang="en-US" sz="1200" b="1" i="0" kern="1200" dirty="0" smtClean="0">
              <a:latin typeface="Calibri" panose="020F0502020204030204" pitchFamily="34" charset="0"/>
            </a:rPr>
            <a:t>- Adrenal hyperplasia.</a:t>
          </a:r>
          <a:endParaRPr lang="en-US" altLang="en-US" sz="1200" b="1" i="0" kern="1200" dirty="0">
            <a:latin typeface="Calibri" panose="020F0502020204030204" pitchFamily="34" charset="0"/>
          </a:endParaRPr>
        </a:p>
        <a:p>
          <a:pPr marL="228600" lvl="2" indent="-114300" algn="l" defTabSz="533400">
            <a:lnSpc>
              <a:spcPct val="90000"/>
            </a:lnSpc>
            <a:spcBef>
              <a:spcPct val="0"/>
            </a:spcBef>
            <a:spcAft>
              <a:spcPct val="15000"/>
            </a:spcAft>
            <a:buChar char="••"/>
          </a:pPr>
          <a:r>
            <a:rPr lang="en-US" altLang="en-US" sz="1200" b="1" i="0" kern="1200" dirty="0" smtClean="0">
              <a:latin typeface="Calibri" panose="020F0502020204030204" pitchFamily="34" charset="0"/>
            </a:rPr>
            <a:t>-Phaeochromocytoma.</a:t>
          </a:r>
          <a:endParaRPr lang="en-US" altLang="en-US" sz="1200" b="1" i="0" kern="1200" dirty="0">
            <a:latin typeface="Calibri" panose="020F0502020204030204" pitchFamily="34" charset="0"/>
          </a:endParaRPr>
        </a:p>
        <a:p>
          <a:pPr marL="228600" lvl="2" indent="-114300" algn="l" defTabSz="533400">
            <a:lnSpc>
              <a:spcPct val="90000"/>
            </a:lnSpc>
            <a:spcBef>
              <a:spcPct val="0"/>
            </a:spcBef>
            <a:spcAft>
              <a:spcPct val="15000"/>
            </a:spcAft>
            <a:buChar char="••"/>
          </a:pPr>
          <a:r>
            <a:rPr lang="en-US" altLang="en-US" sz="1200" b="1" i="0" kern="1200" dirty="0" smtClean="0">
              <a:latin typeface="Calibri" panose="020F0502020204030204" pitchFamily="34" charset="0"/>
            </a:rPr>
            <a:t>- Cushing’s syndrome.</a:t>
          </a:r>
          <a:endParaRPr lang="en-US" altLang="en-US" sz="1200" b="1" i="0" kern="1200" dirty="0">
            <a:latin typeface="Calibri" panose="020F0502020204030204" pitchFamily="34" charset="0"/>
          </a:endParaRPr>
        </a:p>
        <a:p>
          <a:pPr marL="228600" lvl="2" indent="-114300" algn="l" defTabSz="533400">
            <a:lnSpc>
              <a:spcPct val="90000"/>
            </a:lnSpc>
            <a:spcBef>
              <a:spcPct val="0"/>
            </a:spcBef>
            <a:spcAft>
              <a:spcPct val="15000"/>
            </a:spcAft>
            <a:buChar char="••"/>
          </a:pPr>
          <a:r>
            <a:rPr lang="en-US" altLang="en-US" sz="1200" b="1" i="0" kern="1200" dirty="0" smtClean="0">
              <a:latin typeface="Calibri" panose="020F0502020204030204" pitchFamily="34" charset="0"/>
            </a:rPr>
            <a:t>- Acromegaly.</a:t>
          </a:r>
          <a:endParaRPr lang="en-US" altLang="en-US" sz="1200" b="1" i="0" kern="1200" dirty="0">
            <a:latin typeface="Calibri" panose="020F0502020204030204" pitchFamily="34" charset="0"/>
          </a:endParaRPr>
        </a:p>
      </dsp:txBody>
      <dsp:txXfrm>
        <a:off x="4520736" y="748379"/>
        <a:ext cx="1890233" cy="11184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204F6-D2EE-4F2A-9E0F-C332B6E7CFF1}">
      <dsp:nvSpPr>
        <dsp:cNvPr id="0" name=""/>
        <dsp:cNvSpPr/>
      </dsp:nvSpPr>
      <dsp:spPr>
        <a:xfrm>
          <a:off x="1238287" y="2468562"/>
          <a:ext cx="694000" cy="1758850"/>
        </a:xfrm>
        <a:custGeom>
          <a:avLst/>
          <a:gdLst/>
          <a:ahLst/>
          <a:cxnLst/>
          <a:rect l="0" t="0" r="0" b="0"/>
          <a:pathLst>
            <a:path>
              <a:moveTo>
                <a:pt x="0" y="0"/>
              </a:moveTo>
              <a:lnTo>
                <a:pt x="347000" y="0"/>
              </a:lnTo>
              <a:lnTo>
                <a:pt x="347000" y="1758850"/>
              </a:lnTo>
              <a:lnTo>
                <a:pt x="694000" y="1758850"/>
              </a:lnTo>
            </a:path>
          </a:pathLst>
        </a:custGeom>
        <a:noFill/>
        <a:ln w="1905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rtl="1">
            <a:lnSpc>
              <a:spcPct val="90000"/>
            </a:lnSpc>
            <a:spcBef>
              <a:spcPct val="0"/>
            </a:spcBef>
            <a:spcAft>
              <a:spcPct val="35000"/>
            </a:spcAft>
          </a:pPr>
          <a:endParaRPr lang="ar-SA" sz="700" kern="1200" dirty="0"/>
        </a:p>
      </dsp:txBody>
      <dsp:txXfrm>
        <a:off x="1538017" y="3300717"/>
        <a:ext cx="94540" cy="94540"/>
      </dsp:txXfrm>
    </dsp:sp>
    <dsp:sp modelId="{A568B8CA-E1D9-45DD-B3B5-6962E4E90864}">
      <dsp:nvSpPr>
        <dsp:cNvPr id="0" name=""/>
        <dsp:cNvSpPr/>
      </dsp:nvSpPr>
      <dsp:spPr>
        <a:xfrm>
          <a:off x="1238287" y="2468562"/>
          <a:ext cx="694000" cy="586283"/>
        </a:xfrm>
        <a:custGeom>
          <a:avLst/>
          <a:gdLst/>
          <a:ahLst/>
          <a:cxnLst/>
          <a:rect l="0" t="0" r="0" b="0"/>
          <a:pathLst>
            <a:path>
              <a:moveTo>
                <a:pt x="0" y="0"/>
              </a:moveTo>
              <a:lnTo>
                <a:pt x="347000" y="0"/>
              </a:lnTo>
              <a:lnTo>
                <a:pt x="347000" y="586283"/>
              </a:lnTo>
              <a:lnTo>
                <a:pt x="694000" y="586283"/>
              </a:lnTo>
            </a:path>
          </a:pathLst>
        </a:custGeom>
        <a:noFill/>
        <a:ln w="1905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ar-SA" sz="500" kern="1200" dirty="0"/>
        </a:p>
      </dsp:txBody>
      <dsp:txXfrm>
        <a:off x="1562575" y="2738991"/>
        <a:ext cx="45424" cy="45424"/>
      </dsp:txXfrm>
    </dsp:sp>
    <dsp:sp modelId="{CD69F617-4C0B-4377-B5A1-3B4434AE37D0}">
      <dsp:nvSpPr>
        <dsp:cNvPr id="0" name=""/>
        <dsp:cNvSpPr/>
      </dsp:nvSpPr>
      <dsp:spPr>
        <a:xfrm>
          <a:off x="1238287" y="1882278"/>
          <a:ext cx="694000" cy="586283"/>
        </a:xfrm>
        <a:custGeom>
          <a:avLst/>
          <a:gdLst/>
          <a:ahLst/>
          <a:cxnLst/>
          <a:rect l="0" t="0" r="0" b="0"/>
          <a:pathLst>
            <a:path>
              <a:moveTo>
                <a:pt x="0" y="586283"/>
              </a:moveTo>
              <a:lnTo>
                <a:pt x="347000" y="586283"/>
              </a:lnTo>
              <a:lnTo>
                <a:pt x="347000" y="0"/>
              </a:lnTo>
              <a:lnTo>
                <a:pt x="694000" y="0"/>
              </a:lnTo>
            </a:path>
          </a:pathLst>
        </a:custGeom>
        <a:noFill/>
        <a:ln w="1905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ar-SA" sz="500" kern="1200" dirty="0"/>
        </a:p>
      </dsp:txBody>
      <dsp:txXfrm>
        <a:off x="1562575" y="2152708"/>
        <a:ext cx="45424" cy="45424"/>
      </dsp:txXfrm>
    </dsp:sp>
    <dsp:sp modelId="{58536B78-EC46-4F77-92CE-830DA7E6A265}">
      <dsp:nvSpPr>
        <dsp:cNvPr id="0" name=""/>
        <dsp:cNvSpPr/>
      </dsp:nvSpPr>
      <dsp:spPr>
        <a:xfrm>
          <a:off x="1238287" y="709711"/>
          <a:ext cx="694000" cy="1758850"/>
        </a:xfrm>
        <a:custGeom>
          <a:avLst/>
          <a:gdLst/>
          <a:ahLst/>
          <a:cxnLst/>
          <a:rect l="0" t="0" r="0" b="0"/>
          <a:pathLst>
            <a:path>
              <a:moveTo>
                <a:pt x="0" y="1758850"/>
              </a:moveTo>
              <a:lnTo>
                <a:pt x="347000" y="1758850"/>
              </a:lnTo>
              <a:lnTo>
                <a:pt x="347000" y="0"/>
              </a:lnTo>
              <a:lnTo>
                <a:pt x="694000" y="0"/>
              </a:lnTo>
            </a:path>
          </a:pathLst>
        </a:custGeom>
        <a:noFill/>
        <a:ln w="1905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rtl="1">
            <a:lnSpc>
              <a:spcPct val="90000"/>
            </a:lnSpc>
            <a:spcBef>
              <a:spcPct val="0"/>
            </a:spcBef>
            <a:spcAft>
              <a:spcPct val="35000"/>
            </a:spcAft>
          </a:pPr>
          <a:endParaRPr lang="ar-SA" sz="700" kern="1200" dirty="0"/>
        </a:p>
      </dsp:txBody>
      <dsp:txXfrm>
        <a:off x="1538017" y="1541866"/>
        <a:ext cx="94540" cy="94540"/>
      </dsp:txXfrm>
    </dsp:sp>
    <dsp:sp modelId="{474662CB-D360-44F4-880E-3192CFB61BB5}">
      <dsp:nvSpPr>
        <dsp:cNvPr id="0" name=""/>
        <dsp:cNvSpPr/>
      </dsp:nvSpPr>
      <dsp:spPr>
        <a:xfrm rot="16200000">
          <a:off x="-1699301" y="1999535"/>
          <a:ext cx="4937125" cy="93805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1">
            <a:lnSpc>
              <a:spcPct val="90000"/>
            </a:lnSpc>
            <a:spcBef>
              <a:spcPct val="0"/>
            </a:spcBef>
            <a:spcAft>
              <a:spcPct val="35000"/>
            </a:spcAft>
          </a:pPr>
          <a:r>
            <a:rPr lang="en-US" sz="2400" kern="1200" dirty="0" smtClean="0"/>
            <a:t>Vasodilating </a:t>
          </a:r>
          <a:r>
            <a:rPr lang="en-US" sz="2400" kern="1200" dirty="0"/>
            <a:t>agents:</a:t>
          </a:r>
          <a:endParaRPr lang="ar-SA" sz="2400" kern="1200" dirty="0"/>
        </a:p>
      </dsp:txBody>
      <dsp:txXfrm>
        <a:off x="-1699301" y="1999535"/>
        <a:ext cx="4937125" cy="938053"/>
      </dsp:txXfrm>
    </dsp:sp>
    <dsp:sp modelId="{AABB31E0-7848-4879-862C-08E96A3D90B0}">
      <dsp:nvSpPr>
        <dsp:cNvPr id="0" name=""/>
        <dsp:cNvSpPr/>
      </dsp:nvSpPr>
      <dsp:spPr>
        <a:xfrm>
          <a:off x="1932287" y="240684"/>
          <a:ext cx="3076816" cy="93805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1">
            <a:lnSpc>
              <a:spcPct val="90000"/>
            </a:lnSpc>
            <a:spcBef>
              <a:spcPct val="0"/>
            </a:spcBef>
            <a:spcAft>
              <a:spcPct val="35000"/>
            </a:spcAft>
          </a:pPr>
          <a:r>
            <a:rPr lang="en-US" sz="2400" kern="1200" dirty="0"/>
            <a:t>Nitric oxide </a:t>
          </a:r>
          <a:endParaRPr lang="ar-SA" sz="2400" kern="1200" dirty="0"/>
        </a:p>
      </dsp:txBody>
      <dsp:txXfrm>
        <a:off x="1932287" y="240684"/>
        <a:ext cx="3076816" cy="938053"/>
      </dsp:txXfrm>
    </dsp:sp>
    <dsp:sp modelId="{2280CD82-4D7A-40D4-805C-1F1CCEE3B209}">
      <dsp:nvSpPr>
        <dsp:cNvPr id="0" name=""/>
        <dsp:cNvSpPr/>
      </dsp:nvSpPr>
      <dsp:spPr>
        <a:xfrm>
          <a:off x="1932287" y="1413252"/>
          <a:ext cx="3076816" cy="93805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1">
            <a:lnSpc>
              <a:spcPct val="90000"/>
            </a:lnSpc>
            <a:spcBef>
              <a:spcPct val="0"/>
            </a:spcBef>
            <a:spcAft>
              <a:spcPct val="35000"/>
            </a:spcAft>
          </a:pPr>
          <a:r>
            <a:rPr lang="en-US" sz="2400" kern="1200" dirty="0"/>
            <a:t>Histamine </a:t>
          </a:r>
          <a:endParaRPr lang="ar-SA" sz="2400" kern="1200" dirty="0"/>
        </a:p>
      </dsp:txBody>
      <dsp:txXfrm>
        <a:off x="1932287" y="1413252"/>
        <a:ext cx="3076816" cy="938053"/>
      </dsp:txXfrm>
    </dsp:sp>
    <dsp:sp modelId="{1183784A-7473-4CA0-90FE-8421C5D2B56F}">
      <dsp:nvSpPr>
        <dsp:cNvPr id="0" name=""/>
        <dsp:cNvSpPr/>
      </dsp:nvSpPr>
      <dsp:spPr>
        <a:xfrm>
          <a:off x="1932287" y="2585819"/>
          <a:ext cx="3076816" cy="93805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1">
            <a:lnSpc>
              <a:spcPct val="90000"/>
            </a:lnSpc>
            <a:spcBef>
              <a:spcPct val="0"/>
            </a:spcBef>
            <a:spcAft>
              <a:spcPct val="35000"/>
            </a:spcAft>
          </a:pPr>
          <a:r>
            <a:rPr lang="en-US" sz="2400" kern="1200" dirty="0"/>
            <a:t>Atrial natriuretic peptide  (ANP) </a:t>
          </a:r>
          <a:endParaRPr lang="ar-SA" sz="2400" kern="1200" dirty="0"/>
        </a:p>
      </dsp:txBody>
      <dsp:txXfrm>
        <a:off x="1932287" y="2585819"/>
        <a:ext cx="3076816" cy="938053"/>
      </dsp:txXfrm>
    </dsp:sp>
    <dsp:sp modelId="{92C4A3DA-125D-4A9C-8000-1C782867EF0F}">
      <dsp:nvSpPr>
        <dsp:cNvPr id="0" name=""/>
        <dsp:cNvSpPr/>
      </dsp:nvSpPr>
      <dsp:spPr>
        <a:xfrm>
          <a:off x="1932287" y="3758386"/>
          <a:ext cx="3076816" cy="93805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en-US" sz="1800" kern="1200" dirty="0"/>
            <a:t>PROSTACYCLIN;PGL2</a:t>
          </a:r>
          <a:endParaRPr lang="ar-SA" sz="1800" kern="1200" dirty="0"/>
        </a:p>
      </dsp:txBody>
      <dsp:txXfrm>
        <a:off x="1932287" y="3758386"/>
        <a:ext cx="3076816" cy="9380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05158B-3642-4A1B-95C3-7752D38DD4C6}">
      <dsp:nvSpPr>
        <dsp:cNvPr id="0" name=""/>
        <dsp:cNvSpPr/>
      </dsp:nvSpPr>
      <dsp:spPr>
        <a:xfrm>
          <a:off x="1485574" y="2468562"/>
          <a:ext cx="539644" cy="2056572"/>
        </a:xfrm>
        <a:custGeom>
          <a:avLst/>
          <a:gdLst/>
          <a:ahLst/>
          <a:cxnLst/>
          <a:rect l="0" t="0" r="0" b="0"/>
          <a:pathLst>
            <a:path>
              <a:moveTo>
                <a:pt x="0" y="0"/>
              </a:moveTo>
              <a:lnTo>
                <a:pt x="269822" y="0"/>
              </a:lnTo>
              <a:lnTo>
                <a:pt x="269822" y="2056572"/>
              </a:lnTo>
              <a:lnTo>
                <a:pt x="539644" y="2056572"/>
              </a:lnTo>
            </a:path>
          </a:pathLst>
        </a:custGeom>
        <a:noFill/>
        <a:ln w="1905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rtl="1">
            <a:lnSpc>
              <a:spcPct val="90000"/>
            </a:lnSpc>
            <a:spcBef>
              <a:spcPct val="0"/>
            </a:spcBef>
            <a:spcAft>
              <a:spcPct val="35000"/>
            </a:spcAft>
          </a:pPr>
          <a:endParaRPr lang="ar-SA" sz="800" kern="1200" dirty="0"/>
        </a:p>
      </dsp:txBody>
      <dsp:txXfrm>
        <a:off x="1702241" y="3443694"/>
        <a:ext cx="106309" cy="106309"/>
      </dsp:txXfrm>
    </dsp:sp>
    <dsp:sp modelId="{9CA219F7-7025-46D8-8B93-E8F14CFF0FDF}">
      <dsp:nvSpPr>
        <dsp:cNvPr id="0" name=""/>
        <dsp:cNvSpPr/>
      </dsp:nvSpPr>
      <dsp:spPr>
        <a:xfrm>
          <a:off x="1485574" y="2468562"/>
          <a:ext cx="539644" cy="1028286"/>
        </a:xfrm>
        <a:custGeom>
          <a:avLst/>
          <a:gdLst/>
          <a:ahLst/>
          <a:cxnLst/>
          <a:rect l="0" t="0" r="0" b="0"/>
          <a:pathLst>
            <a:path>
              <a:moveTo>
                <a:pt x="0" y="0"/>
              </a:moveTo>
              <a:lnTo>
                <a:pt x="269822" y="0"/>
              </a:lnTo>
              <a:lnTo>
                <a:pt x="269822" y="1028286"/>
              </a:lnTo>
              <a:lnTo>
                <a:pt x="539644" y="1028286"/>
              </a:lnTo>
            </a:path>
          </a:pathLst>
        </a:custGeom>
        <a:noFill/>
        <a:ln w="1905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ar-SA" sz="500" kern="1200" dirty="0"/>
        </a:p>
      </dsp:txBody>
      <dsp:txXfrm>
        <a:off x="1726364" y="2953673"/>
        <a:ext cx="58064" cy="58064"/>
      </dsp:txXfrm>
    </dsp:sp>
    <dsp:sp modelId="{D47B1221-AA2F-410E-AF50-85C04A8C65AC}">
      <dsp:nvSpPr>
        <dsp:cNvPr id="0" name=""/>
        <dsp:cNvSpPr/>
      </dsp:nvSpPr>
      <dsp:spPr>
        <a:xfrm>
          <a:off x="1485574" y="2422842"/>
          <a:ext cx="539644" cy="91440"/>
        </a:xfrm>
        <a:custGeom>
          <a:avLst/>
          <a:gdLst/>
          <a:ahLst/>
          <a:cxnLst/>
          <a:rect l="0" t="0" r="0" b="0"/>
          <a:pathLst>
            <a:path>
              <a:moveTo>
                <a:pt x="0" y="45720"/>
              </a:moveTo>
              <a:lnTo>
                <a:pt x="539644" y="45720"/>
              </a:lnTo>
            </a:path>
          </a:pathLst>
        </a:custGeom>
        <a:noFill/>
        <a:ln w="1905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ar-SA" sz="500" kern="1200" dirty="0"/>
        </a:p>
      </dsp:txBody>
      <dsp:txXfrm>
        <a:off x="1741905" y="2455071"/>
        <a:ext cx="26982" cy="26982"/>
      </dsp:txXfrm>
    </dsp:sp>
    <dsp:sp modelId="{5ECD5309-BC98-49AC-978E-08D35647EF7F}">
      <dsp:nvSpPr>
        <dsp:cNvPr id="0" name=""/>
        <dsp:cNvSpPr/>
      </dsp:nvSpPr>
      <dsp:spPr>
        <a:xfrm>
          <a:off x="1485574" y="1440276"/>
          <a:ext cx="539644" cy="1028286"/>
        </a:xfrm>
        <a:custGeom>
          <a:avLst/>
          <a:gdLst/>
          <a:ahLst/>
          <a:cxnLst/>
          <a:rect l="0" t="0" r="0" b="0"/>
          <a:pathLst>
            <a:path>
              <a:moveTo>
                <a:pt x="0" y="1028286"/>
              </a:moveTo>
              <a:lnTo>
                <a:pt x="269822" y="1028286"/>
              </a:lnTo>
              <a:lnTo>
                <a:pt x="269822" y="0"/>
              </a:lnTo>
              <a:lnTo>
                <a:pt x="539644" y="0"/>
              </a:lnTo>
            </a:path>
          </a:pathLst>
        </a:custGeom>
        <a:noFill/>
        <a:ln w="1905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ar-SA" sz="500" kern="1200" dirty="0"/>
        </a:p>
      </dsp:txBody>
      <dsp:txXfrm>
        <a:off x="1726364" y="1925387"/>
        <a:ext cx="58064" cy="58064"/>
      </dsp:txXfrm>
    </dsp:sp>
    <dsp:sp modelId="{B1F2613E-22DD-4542-8705-D3E69EFAED32}">
      <dsp:nvSpPr>
        <dsp:cNvPr id="0" name=""/>
        <dsp:cNvSpPr/>
      </dsp:nvSpPr>
      <dsp:spPr>
        <a:xfrm>
          <a:off x="1485574" y="411989"/>
          <a:ext cx="539644" cy="2056572"/>
        </a:xfrm>
        <a:custGeom>
          <a:avLst/>
          <a:gdLst/>
          <a:ahLst/>
          <a:cxnLst/>
          <a:rect l="0" t="0" r="0" b="0"/>
          <a:pathLst>
            <a:path>
              <a:moveTo>
                <a:pt x="0" y="2056572"/>
              </a:moveTo>
              <a:lnTo>
                <a:pt x="269822" y="2056572"/>
              </a:lnTo>
              <a:lnTo>
                <a:pt x="269822" y="0"/>
              </a:lnTo>
              <a:lnTo>
                <a:pt x="539644" y="0"/>
              </a:lnTo>
            </a:path>
          </a:pathLst>
        </a:custGeom>
        <a:noFill/>
        <a:ln w="1905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rtl="1">
            <a:lnSpc>
              <a:spcPct val="90000"/>
            </a:lnSpc>
            <a:spcBef>
              <a:spcPct val="0"/>
            </a:spcBef>
            <a:spcAft>
              <a:spcPct val="35000"/>
            </a:spcAft>
          </a:pPr>
          <a:endParaRPr lang="ar-SA" sz="800" kern="1200" dirty="0"/>
        </a:p>
      </dsp:txBody>
      <dsp:txXfrm>
        <a:off x="1702241" y="1387121"/>
        <a:ext cx="106309" cy="106309"/>
      </dsp:txXfrm>
    </dsp:sp>
    <dsp:sp modelId="{D89C9DC0-56B4-45D2-A75F-D5E3811BEB15}">
      <dsp:nvSpPr>
        <dsp:cNvPr id="0" name=""/>
        <dsp:cNvSpPr/>
      </dsp:nvSpPr>
      <dsp:spPr>
        <a:xfrm rot="16200000">
          <a:off x="-1090553" y="2057247"/>
          <a:ext cx="4329627" cy="82262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1">
            <a:lnSpc>
              <a:spcPct val="90000"/>
            </a:lnSpc>
            <a:spcBef>
              <a:spcPct val="0"/>
            </a:spcBef>
            <a:spcAft>
              <a:spcPct val="35000"/>
            </a:spcAft>
          </a:pPr>
          <a:r>
            <a:rPr lang="en-US" sz="2400" kern="1200" dirty="0" err="1" smtClean="0"/>
            <a:t>Vasoconstricting</a:t>
          </a:r>
          <a:r>
            <a:rPr lang="en-US" sz="2400" kern="1200" dirty="0" smtClean="0"/>
            <a:t> </a:t>
          </a:r>
          <a:r>
            <a:rPr lang="en-US" sz="2400" kern="1200" dirty="0"/>
            <a:t>agent </a:t>
          </a:r>
          <a:endParaRPr lang="ar-SA" sz="2400" kern="1200" dirty="0"/>
        </a:p>
      </dsp:txBody>
      <dsp:txXfrm>
        <a:off x="-1090553" y="2057247"/>
        <a:ext cx="4329627" cy="822629"/>
      </dsp:txXfrm>
    </dsp:sp>
    <dsp:sp modelId="{CBE672D1-4571-4EBE-8AC6-D264980810FF}">
      <dsp:nvSpPr>
        <dsp:cNvPr id="0" name=""/>
        <dsp:cNvSpPr/>
      </dsp:nvSpPr>
      <dsp:spPr>
        <a:xfrm>
          <a:off x="2025219" y="674"/>
          <a:ext cx="2698223" cy="82262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rtl="1">
            <a:lnSpc>
              <a:spcPct val="90000"/>
            </a:lnSpc>
            <a:spcBef>
              <a:spcPct val="0"/>
            </a:spcBef>
            <a:spcAft>
              <a:spcPct val="35000"/>
            </a:spcAft>
          </a:pPr>
          <a:r>
            <a:rPr lang="en-US" sz="3000" kern="1200" dirty="0"/>
            <a:t>Norepinephrine </a:t>
          </a:r>
          <a:endParaRPr lang="ar-SA" sz="3000" kern="1200" dirty="0"/>
        </a:p>
      </dsp:txBody>
      <dsp:txXfrm>
        <a:off x="2025219" y="674"/>
        <a:ext cx="2698223" cy="822629"/>
      </dsp:txXfrm>
    </dsp:sp>
    <dsp:sp modelId="{AEE037E6-F6BC-46F3-A27F-578E69B79509}">
      <dsp:nvSpPr>
        <dsp:cNvPr id="0" name=""/>
        <dsp:cNvSpPr/>
      </dsp:nvSpPr>
      <dsp:spPr>
        <a:xfrm>
          <a:off x="2025219" y="1028961"/>
          <a:ext cx="2698223" cy="82262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rtl="1">
            <a:lnSpc>
              <a:spcPct val="90000"/>
            </a:lnSpc>
            <a:spcBef>
              <a:spcPct val="0"/>
            </a:spcBef>
            <a:spcAft>
              <a:spcPct val="35000"/>
            </a:spcAft>
          </a:pPr>
          <a:r>
            <a:rPr lang="en-US" sz="3000" kern="1200" dirty="0"/>
            <a:t>Vasopressin </a:t>
          </a:r>
          <a:endParaRPr lang="ar-SA" sz="3000" kern="1200" dirty="0"/>
        </a:p>
      </dsp:txBody>
      <dsp:txXfrm>
        <a:off x="2025219" y="1028961"/>
        <a:ext cx="2698223" cy="822629"/>
      </dsp:txXfrm>
    </dsp:sp>
    <dsp:sp modelId="{7D0EDB6A-D012-4EC3-AC04-712B0D62E989}">
      <dsp:nvSpPr>
        <dsp:cNvPr id="0" name=""/>
        <dsp:cNvSpPr/>
      </dsp:nvSpPr>
      <dsp:spPr>
        <a:xfrm>
          <a:off x="2025219" y="2057247"/>
          <a:ext cx="2698223" cy="82262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rtl="1">
            <a:lnSpc>
              <a:spcPct val="90000"/>
            </a:lnSpc>
            <a:spcBef>
              <a:spcPct val="0"/>
            </a:spcBef>
            <a:spcAft>
              <a:spcPct val="35000"/>
            </a:spcAft>
          </a:pPr>
          <a:r>
            <a:rPr lang="en-US" sz="3000" kern="1200" smtClean="0"/>
            <a:t>Endothelin-</a:t>
          </a:r>
          <a:r>
            <a:rPr lang="en-US" sz="3000" b="1" i="0" kern="1200" smtClean="0">
              <a:latin typeface="Calibri" pitchFamily="34" charset="0"/>
              <a:cs typeface="Calibri" pitchFamily="34" charset="0"/>
            </a:rPr>
            <a:t>1</a:t>
          </a:r>
          <a:endParaRPr lang="ar-SA" sz="3000" kern="1200" dirty="0"/>
        </a:p>
      </dsp:txBody>
      <dsp:txXfrm>
        <a:off x="2025219" y="2057247"/>
        <a:ext cx="2698223" cy="822629"/>
      </dsp:txXfrm>
    </dsp:sp>
    <dsp:sp modelId="{0054ED1E-F636-461A-9D7E-5E9AB5D02FCA}">
      <dsp:nvSpPr>
        <dsp:cNvPr id="0" name=""/>
        <dsp:cNvSpPr/>
      </dsp:nvSpPr>
      <dsp:spPr>
        <a:xfrm>
          <a:off x="2025219" y="3085534"/>
          <a:ext cx="2698223" cy="82262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rtl="1">
            <a:lnSpc>
              <a:spcPct val="90000"/>
            </a:lnSpc>
            <a:spcBef>
              <a:spcPct val="0"/>
            </a:spcBef>
            <a:spcAft>
              <a:spcPct val="35000"/>
            </a:spcAft>
          </a:pPr>
          <a:r>
            <a:rPr lang="en-US" sz="2900" kern="1200" dirty="0"/>
            <a:t>Thromboxane A</a:t>
          </a:r>
          <a:r>
            <a:rPr lang="en-US" sz="1400" kern="1200" dirty="0"/>
            <a:t>2</a:t>
          </a:r>
          <a:endParaRPr lang="ar-SA" sz="1400" kern="1200" dirty="0"/>
        </a:p>
      </dsp:txBody>
      <dsp:txXfrm>
        <a:off x="2025219" y="3085534"/>
        <a:ext cx="2698223" cy="822629"/>
      </dsp:txXfrm>
    </dsp:sp>
    <dsp:sp modelId="{D47C60C7-5A54-4271-8942-D5828D256D40}">
      <dsp:nvSpPr>
        <dsp:cNvPr id="0" name=""/>
        <dsp:cNvSpPr/>
      </dsp:nvSpPr>
      <dsp:spPr>
        <a:xfrm>
          <a:off x="2025219" y="4113820"/>
          <a:ext cx="2698223" cy="82262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rtl="1">
            <a:lnSpc>
              <a:spcPct val="90000"/>
            </a:lnSpc>
            <a:spcBef>
              <a:spcPct val="0"/>
            </a:spcBef>
            <a:spcAft>
              <a:spcPct val="35000"/>
            </a:spcAft>
          </a:pPr>
          <a:r>
            <a:rPr lang="en-US" sz="3000" kern="1200" dirty="0"/>
            <a:t>Angiotensin 11</a:t>
          </a:r>
          <a:endParaRPr lang="ar-SA" sz="3000" kern="1200" dirty="0"/>
        </a:p>
      </dsp:txBody>
      <dsp:txXfrm>
        <a:off x="2025219" y="4113820"/>
        <a:ext cx="2698223" cy="8226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8E72E7-2EE4-4624-8D9C-94FF6B24B5CA}">
      <dsp:nvSpPr>
        <dsp:cNvPr id="0" name=""/>
        <dsp:cNvSpPr/>
      </dsp:nvSpPr>
      <dsp:spPr>
        <a:xfrm>
          <a:off x="337343" y="87386"/>
          <a:ext cx="3168718" cy="489600"/>
        </a:xfrm>
        <a:prstGeom prst="rect">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w="9525" cap="flat" cmpd="sng" algn="ctr">
          <a:solidFill>
            <a:schemeClr val="accent2">
              <a:hueOff val="0"/>
              <a:satOff val="0"/>
              <a:lumOff val="0"/>
              <a:alphaOff val="0"/>
            </a:schemeClr>
          </a:solidFill>
          <a:prstDash val="solid"/>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1">
          <a:scrgbClr r="0" g="0" b="0"/>
        </a:lnRef>
        <a:fillRef idx="3">
          <a:scrgbClr r="0" g="0" b="0"/>
        </a:fillRef>
        <a:effectRef idx="2">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b="1" kern="1200" dirty="0" smtClean="0">
              <a:solidFill>
                <a:srgbClr val="0070C0"/>
              </a:solidFill>
            </a:rPr>
            <a:t>Hypo</a:t>
          </a:r>
          <a:r>
            <a:rPr lang="en-US" sz="1700" kern="1200" dirty="0" smtClean="0">
              <a:solidFill>
                <a:srgbClr val="0070C0"/>
              </a:solidFill>
            </a:rPr>
            <a:t>tension</a:t>
          </a:r>
          <a:endParaRPr lang="en-US" sz="1700" kern="1200" dirty="0">
            <a:solidFill>
              <a:srgbClr val="0070C0"/>
            </a:solidFill>
          </a:endParaRPr>
        </a:p>
      </dsp:txBody>
      <dsp:txXfrm>
        <a:off x="337343" y="87386"/>
        <a:ext cx="3168718" cy="489600"/>
      </dsp:txXfrm>
    </dsp:sp>
    <dsp:sp modelId="{E64710CF-79C7-402B-8CDF-C0E2F28E1F80}">
      <dsp:nvSpPr>
        <dsp:cNvPr id="0" name=""/>
        <dsp:cNvSpPr/>
      </dsp:nvSpPr>
      <dsp:spPr>
        <a:xfrm>
          <a:off x="337343" y="576986"/>
          <a:ext cx="3168718" cy="2152423"/>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GB" altLang="en-US" sz="1700" b="0" i="0" kern="1200" dirty="0" smtClean="0">
              <a:latin typeface="+mn-lt"/>
            </a:rPr>
            <a:t>Too </a:t>
          </a:r>
          <a:r>
            <a:rPr lang="en-GB" altLang="en-US" sz="1700" b="0" i="0" kern="1200" dirty="0" smtClean="0">
              <a:solidFill>
                <a:srgbClr val="0070C0"/>
              </a:solidFill>
              <a:latin typeface="+mn-lt"/>
            </a:rPr>
            <a:t>low</a:t>
          </a:r>
          <a:r>
            <a:rPr lang="en-GB" altLang="en-US" sz="1700" b="0" i="0" kern="1200" dirty="0" smtClean="0">
              <a:latin typeface="+mn-lt"/>
            </a:rPr>
            <a:t> a value of arterial blood pressure </a:t>
          </a:r>
          <a:endParaRPr lang="en-US" sz="1700" b="0" kern="1200" dirty="0">
            <a:latin typeface="+mn-lt"/>
          </a:endParaRPr>
        </a:p>
        <a:p>
          <a:pPr marL="171450" lvl="1" indent="-171450" algn="l" defTabSz="755650">
            <a:lnSpc>
              <a:spcPct val="90000"/>
            </a:lnSpc>
            <a:spcBef>
              <a:spcPct val="0"/>
            </a:spcBef>
            <a:spcAft>
              <a:spcPct val="15000"/>
            </a:spcAft>
            <a:buChar char="••"/>
          </a:pPr>
          <a:r>
            <a:rPr lang="en-GB" altLang="en-US" sz="1700" b="0" i="0" kern="1200" dirty="0">
              <a:latin typeface="+mn-lt"/>
            </a:rPr>
            <a:t>blood flow to the tissues will be reduced.</a:t>
          </a:r>
        </a:p>
        <a:p>
          <a:pPr marL="171450" lvl="1" indent="-171450" algn="l" defTabSz="755650">
            <a:lnSpc>
              <a:spcPct val="90000"/>
            </a:lnSpc>
            <a:spcBef>
              <a:spcPct val="0"/>
            </a:spcBef>
            <a:spcAft>
              <a:spcPct val="15000"/>
            </a:spcAft>
            <a:buChar char="••"/>
          </a:pPr>
          <a:r>
            <a:rPr lang="en-GB" altLang="en-US" sz="1700" b="0" i="0" kern="1200" dirty="0">
              <a:latin typeface="+mn-lt"/>
            </a:rPr>
            <a:t>e.g., the brain (and induce a faint).</a:t>
          </a:r>
        </a:p>
      </dsp:txBody>
      <dsp:txXfrm>
        <a:off x="337343" y="576986"/>
        <a:ext cx="3168718" cy="2152423"/>
      </dsp:txXfrm>
    </dsp:sp>
    <dsp:sp modelId="{A4408AFF-435F-44C3-B718-49D81612E41F}">
      <dsp:nvSpPr>
        <dsp:cNvPr id="0" name=""/>
        <dsp:cNvSpPr/>
      </dsp:nvSpPr>
      <dsp:spPr>
        <a:xfrm>
          <a:off x="3612371" y="87386"/>
          <a:ext cx="3168718" cy="489600"/>
        </a:xfrm>
        <a:prstGeom prst="rect">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w="9525" cap="flat" cmpd="sng" algn="ctr">
          <a:solidFill>
            <a:schemeClr val="accent2">
              <a:hueOff val="0"/>
              <a:satOff val="0"/>
              <a:lumOff val="0"/>
              <a:alphaOff val="0"/>
            </a:schemeClr>
          </a:solidFill>
          <a:prstDash val="solid"/>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1">
          <a:scrgbClr r="0" g="0" b="0"/>
        </a:lnRef>
        <a:fillRef idx="3">
          <a:scrgbClr r="0" g="0" b="0"/>
        </a:fillRef>
        <a:effectRef idx="2">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b="1" kern="1200" dirty="0" smtClean="0">
              <a:solidFill>
                <a:srgbClr val="990000"/>
              </a:solidFill>
            </a:rPr>
            <a:t>Hyper</a:t>
          </a:r>
          <a:r>
            <a:rPr lang="en-US" sz="1700" kern="1200" dirty="0" smtClean="0">
              <a:solidFill>
                <a:srgbClr val="990000"/>
              </a:solidFill>
            </a:rPr>
            <a:t>tension</a:t>
          </a:r>
          <a:endParaRPr lang="en-US" sz="1700" kern="1200" dirty="0">
            <a:solidFill>
              <a:srgbClr val="990000"/>
            </a:solidFill>
          </a:endParaRPr>
        </a:p>
      </dsp:txBody>
      <dsp:txXfrm>
        <a:off x="3612371" y="87386"/>
        <a:ext cx="3168718" cy="489600"/>
      </dsp:txXfrm>
    </dsp:sp>
    <dsp:sp modelId="{B9B58126-FF2B-410B-8D40-01934BEF2D57}">
      <dsp:nvSpPr>
        <dsp:cNvPr id="0" name=""/>
        <dsp:cNvSpPr/>
      </dsp:nvSpPr>
      <dsp:spPr>
        <a:xfrm>
          <a:off x="3612371" y="576986"/>
          <a:ext cx="3168718" cy="2152423"/>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t>Too </a:t>
          </a:r>
          <a:r>
            <a:rPr lang="en-US" sz="1700" kern="1200" dirty="0" smtClean="0">
              <a:solidFill>
                <a:srgbClr val="990000"/>
              </a:solidFill>
            </a:rPr>
            <a:t>high</a:t>
          </a:r>
          <a:r>
            <a:rPr lang="en-US" sz="1700" kern="1200" dirty="0" smtClean="0"/>
            <a:t> a value of arterial blood pressure </a:t>
          </a:r>
          <a:endParaRPr lang="en-US" sz="1700" kern="1200" dirty="0"/>
        </a:p>
        <a:p>
          <a:pPr marL="171450" lvl="1" indent="-171450" algn="l" defTabSz="755650">
            <a:lnSpc>
              <a:spcPct val="90000"/>
            </a:lnSpc>
            <a:spcBef>
              <a:spcPct val="0"/>
            </a:spcBef>
            <a:spcAft>
              <a:spcPct val="15000"/>
            </a:spcAft>
            <a:buChar char="••"/>
          </a:pPr>
          <a:r>
            <a:rPr lang="en-US" sz="1700" kern="1200" dirty="0"/>
            <a:t>This may cause excessive capillary pressures and damage</a:t>
          </a:r>
        </a:p>
        <a:p>
          <a:pPr marL="171450" lvl="1" indent="-171450" algn="l" defTabSz="755650">
            <a:lnSpc>
              <a:spcPct val="90000"/>
            </a:lnSpc>
            <a:spcBef>
              <a:spcPct val="0"/>
            </a:spcBef>
            <a:spcAft>
              <a:spcPct val="15000"/>
            </a:spcAft>
            <a:buChar char="••"/>
          </a:pPr>
          <a:r>
            <a:rPr lang="en-US" sz="1700" kern="1200" dirty="0"/>
            <a:t>e.g., heart (myocardial infarction) kidneys, brain (stroke) and eyes</a:t>
          </a:r>
        </a:p>
        <a:p>
          <a:pPr marL="171450" lvl="1" indent="-171450" algn="l" defTabSz="755650">
            <a:lnSpc>
              <a:spcPct val="90000"/>
            </a:lnSpc>
            <a:spcBef>
              <a:spcPct val="0"/>
            </a:spcBef>
            <a:spcAft>
              <a:spcPct val="15000"/>
            </a:spcAft>
            <a:buChar char="••"/>
          </a:pPr>
          <a:endParaRPr lang="en-US" sz="1700" kern="1200" dirty="0"/>
        </a:p>
      </dsp:txBody>
      <dsp:txXfrm>
        <a:off x="3612371" y="576986"/>
        <a:ext cx="3168718" cy="21524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B8CDDD-1EBB-4C4B-B09E-15167F76BB78}">
      <dsp:nvSpPr>
        <dsp:cNvPr id="0" name=""/>
        <dsp:cNvSpPr/>
      </dsp:nvSpPr>
      <dsp:spPr>
        <a:xfrm>
          <a:off x="10498" y="10690"/>
          <a:ext cx="10565831" cy="778349"/>
        </a:xfrm>
        <a:prstGeom prst="roundRect">
          <a:avLst>
            <a:gd name="adj" fmla="val 10000"/>
          </a:avLst>
        </a:prstGeom>
        <a:solidFill>
          <a:schemeClr val="accent2">
            <a:alpha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smtClean="0"/>
            <a:t>Regulation of BP</a:t>
          </a:r>
          <a:endParaRPr lang="en-US" sz="3500" kern="1200" dirty="0"/>
        </a:p>
      </dsp:txBody>
      <dsp:txXfrm>
        <a:off x="33295" y="33487"/>
        <a:ext cx="10520237" cy="732755"/>
      </dsp:txXfrm>
    </dsp:sp>
    <dsp:sp modelId="{0B73EFE9-3334-6849-9540-665F1E7339C1}">
      <dsp:nvSpPr>
        <dsp:cNvPr id="0" name=""/>
        <dsp:cNvSpPr/>
      </dsp:nvSpPr>
      <dsp:spPr>
        <a:xfrm>
          <a:off x="5249" y="911574"/>
          <a:ext cx="4497793" cy="778349"/>
        </a:xfrm>
        <a:prstGeom prst="roundRect">
          <a:avLst>
            <a:gd name="adj" fmla="val 10000"/>
          </a:avLst>
        </a:prstGeom>
        <a:solidFill>
          <a:schemeClr val="accent2">
            <a:alpha val="7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Short term mechanisms </a:t>
          </a:r>
          <a:endParaRPr lang="en-US" sz="2100" kern="1200" dirty="0"/>
        </a:p>
      </dsp:txBody>
      <dsp:txXfrm>
        <a:off x="28046" y="934371"/>
        <a:ext cx="4452199" cy="732755"/>
      </dsp:txXfrm>
    </dsp:sp>
    <dsp:sp modelId="{2DB9315F-8FD7-6B45-931A-B428E3D1EE0F}">
      <dsp:nvSpPr>
        <dsp:cNvPr id="0" name=""/>
        <dsp:cNvSpPr/>
      </dsp:nvSpPr>
      <dsp:spPr>
        <a:xfrm>
          <a:off x="5249" y="1821219"/>
          <a:ext cx="724282" cy="778349"/>
        </a:xfrm>
        <a:prstGeom prst="roundRect">
          <a:avLst>
            <a:gd name="adj" fmla="val 10000"/>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Baroreceptor reflex</a:t>
          </a:r>
          <a:endParaRPr lang="en-US" sz="1200" kern="1200" dirty="0"/>
        </a:p>
      </dsp:txBody>
      <dsp:txXfrm>
        <a:off x="26462" y="1842432"/>
        <a:ext cx="681856" cy="735923"/>
      </dsp:txXfrm>
    </dsp:sp>
    <dsp:sp modelId="{E4881DC0-8A59-3A48-9150-AEF75DB1BE36}">
      <dsp:nvSpPr>
        <dsp:cNvPr id="0" name=""/>
        <dsp:cNvSpPr/>
      </dsp:nvSpPr>
      <dsp:spPr>
        <a:xfrm>
          <a:off x="759951" y="1821219"/>
          <a:ext cx="724282" cy="778349"/>
        </a:xfrm>
        <a:prstGeom prst="roundRect">
          <a:avLst>
            <a:gd name="adj" fmla="val 10000"/>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Chemoreceptor reflex</a:t>
          </a:r>
          <a:endParaRPr lang="en-US" sz="1200" kern="1200" dirty="0"/>
        </a:p>
      </dsp:txBody>
      <dsp:txXfrm>
        <a:off x="781164" y="1842432"/>
        <a:ext cx="681856" cy="735923"/>
      </dsp:txXfrm>
    </dsp:sp>
    <dsp:sp modelId="{7BE5243A-A50B-7C4C-8CB1-10032B0730EA}">
      <dsp:nvSpPr>
        <dsp:cNvPr id="0" name=""/>
        <dsp:cNvSpPr/>
      </dsp:nvSpPr>
      <dsp:spPr>
        <a:xfrm>
          <a:off x="1514653" y="1821219"/>
          <a:ext cx="724282" cy="778349"/>
        </a:xfrm>
        <a:prstGeom prst="roundRect">
          <a:avLst>
            <a:gd name="adj" fmla="val 10000"/>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CNS ischemic response</a:t>
          </a:r>
          <a:endParaRPr lang="en-US" sz="1100" kern="1200" dirty="0"/>
        </a:p>
      </dsp:txBody>
      <dsp:txXfrm>
        <a:off x="1535866" y="1842432"/>
        <a:ext cx="681856" cy="735923"/>
      </dsp:txXfrm>
    </dsp:sp>
    <dsp:sp modelId="{5B6848D3-7496-EB41-85C0-C93DF3EC9954}">
      <dsp:nvSpPr>
        <dsp:cNvPr id="0" name=""/>
        <dsp:cNvSpPr/>
      </dsp:nvSpPr>
      <dsp:spPr>
        <a:xfrm>
          <a:off x="2269356" y="1821219"/>
          <a:ext cx="724282" cy="778349"/>
        </a:xfrm>
        <a:prstGeom prst="roundRect">
          <a:avLst>
            <a:gd name="adj" fmla="val 10000"/>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Atrial reflexes</a:t>
          </a:r>
          <a:endParaRPr lang="en-US" sz="1100" kern="1200" dirty="0"/>
        </a:p>
      </dsp:txBody>
      <dsp:txXfrm>
        <a:off x="2290569" y="1842432"/>
        <a:ext cx="681856" cy="735923"/>
      </dsp:txXfrm>
    </dsp:sp>
    <dsp:sp modelId="{BC67F579-BF80-E341-99E4-32F36A16EB47}">
      <dsp:nvSpPr>
        <dsp:cNvPr id="0" name=""/>
        <dsp:cNvSpPr/>
      </dsp:nvSpPr>
      <dsp:spPr>
        <a:xfrm>
          <a:off x="3024058" y="1821219"/>
          <a:ext cx="724282" cy="778349"/>
        </a:xfrm>
        <a:prstGeom prst="roundRect">
          <a:avLst>
            <a:gd name="adj" fmla="val 10000"/>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thermo-receptors</a:t>
          </a:r>
          <a:endParaRPr lang="en-US" sz="1200" kern="1200" dirty="0"/>
        </a:p>
      </dsp:txBody>
      <dsp:txXfrm>
        <a:off x="3045271" y="1842432"/>
        <a:ext cx="681856" cy="735923"/>
      </dsp:txXfrm>
    </dsp:sp>
    <dsp:sp modelId="{7F886AE4-9930-E842-84F6-1E58BA248E9D}">
      <dsp:nvSpPr>
        <dsp:cNvPr id="0" name=""/>
        <dsp:cNvSpPr/>
      </dsp:nvSpPr>
      <dsp:spPr>
        <a:xfrm>
          <a:off x="3778760" y="1821219"/>
          <a:ext cx="724282" cy="778349"/>
        </a:xfrm>
        <a:prstGeom prst="roundRect">
          <a:avLst>
            <a:gd name="adj" fmla="val 10000"/>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pulmonary receptors</a:t>
          </a:r>
          <a:endParaRPr lang="en-US" sz="1100" kern="1200" dirty="0"/>
        </a:p>
      </dsp:txBody>
      <dsp:txXfrm>
        <a:off x="3799973" y="1842432"/>
        <a:ext cx="681856" cy="735923"/>
      </dsp:txXfrm>
    </dsp:sp>
    <dsp:sp modelId="{A4AEF264-476D-1C40-9725-A875D6E2C310}">
      <dsp:nvSpPr>
        <dsp:cNvPr id="0" name=""/>
        <dsp:cNvSpPr/>
      </dsp:nvSpPr>
      <dsp:spPr>
        <a:xfrm>
          <a:off x="4563882" y="911574"/>
          <a:ext cx="3712671" cy="778349"/>
        </a:xfrm>
        <a:prstGeom prst="roundRect">
          <a:avLst>
            <a:gd name="adj" fmla="val 10000"/>
          </a:avLst>
        </a:prstGeom>
        <a:solidFill>
          <a:schemeClr val="accent2">
            <a:alpha val="7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long term mechanism</a:t>
          </a:r>
          <a:endParaRPr lang="en-US" sz="2100" kern="1200" dirty="0"/>
        </a:p>
      </dsp:txBody>
      <dsp:txXfrm>
        <a:off x="4586679" y="934371"/>
        <a:ext cx="3667077" cy="732755"/>
      </dsp:txXfrm>
    </dsp:sp>
    <dsp:sp modelId="{4EB2248E-1D25-7C4C-8271-6A2731EF8844}">
      <dsp:nvSpPr>
        <dsp:cNvPr id="0" name=""/>
        <dsp:cNvSpPr/>
      </dsp:nvSpPr>
      <dsp:spPr>
        <a:xfrm>
          <a:off x="4563882" y="1821219"/>
          <a:ext cx="1463774" cy="778349"/>
        </a:xfrm>
        <a:prstGeom prst="roundRect">
          <a:avLst>
            <a:gd name="adj" fmla="val 10000"/>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Hormonal</a:t>
          </a:r>
          <a:endParaRPr lang="en-US" sz="1600" kern="1200" dirty="0"/>
        </a:p>
      </dsp:txBody>
      <dsp:txXfrm>
        <a:off x="4586679" y="1844016"/>
        <a:ext cx="1418180" cy="732755"/>
      </dsp:txXfrm>
    </dsp:sp>
    <dsp:sp modelId="{2916E02A-2BB2-8F4B-842D-A2371BB1FFBC}">
      <dsp:nvSpPr>
        <dsp:cNvPr id="0" name=""/>
        <dsp:cNvSpPr/>
      </dsp:nvSpPr>
      <dsp:spPr>
        <a:xfrm>
          <a:off x="4563882" y="2730863"/>
          <a:ext cx="724282" cy="778349"/>
        </a:xfrm>
        <a:prstGeom prst="roundRect">
          <a:avLst>
            <a:gd name="adj" fmla="val 10000"/>
          </a:avLst>
        </a:prstGeom>
        <a:solidFill>
          <a:schemeClr val="accent2">
            <a:alpha val="3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Catecholamines</a:t>
          </a:r>
          <a:endParaRPr lang="en-US" sz="1100" kern="1200" dirty="0"/>
        </a:p>
      </dsp:txBody>
      <dsp:txXfrm>
        <a:off x="4585095" y="2752076"/>
        <a:ext cx="681856" cy="735923"/>
      </dsp:txXfrm>
    </dsp:sp>
    <dsp:sp modelId="{DD6D25B0-4994-3C47-9FD3-B5C6BC352337}">
      <dsp:nvSpPr>
        <dsp:cNvPr id="0" name=""/>
        <dsp:cNvSpPr/>
      </dsp:nvSpPr>
      <dsp:spPr>
        <a:xfrm>
          <a:off x="5303374" y="2730863"/>
          <a:ext cx="724282" cy="778349"/>
        </a:xfrm>
        <a:prstGeom prst="roundRect">
          <a:avLst>
            <a:gd name="adj" fmla="val 10000"/>
          </a:avLst>
        </a:prstGeom>
        <a:solidFill>
          <a:schemeClr val="accent2">
            <a:alpha val="3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ADH</a:t>
          </a:r>
          <a:endParaRPr lang="en-US" sz="1600" kern="1200" dirty="0"/>
        </a:p>
      </dsp:txBody>
      <dsp:txXfrm>
        <a:off x="5324587" y="2752076"/>
        <a:ext cx="681856" cy="735923"/>
      </dsp:txXfrm>
    </dsp:sp>
    <dsp:sp modelId="{24E9382F-31EC-DC4E-A501-A84580F3F281}">
      <dsp:nvSpPr>
        <dsp:cNvPr id="0" name=""/>
        <dsp:cNvSpPr/>
      </dsp:nvSpPr>
      <dsp:spPr>
        <a:xfrm>
          <a:off x="6058077" y="1821219"/>
          <a:ext cx="724282" cy="778349"/>
        </a:xfrm>
        <a:prstGeom prst="roundRect">
          <a:avLst>
            <a:gd name="adj" fmla="val 10000"/>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Renal</a:t>
          </a:r>
          <a:endParaRPr lang="en-US" sz="1600" kern="1200" dirty="0"/>
        </a:p>
      </dsp:txBody>
      <dsp:txXfrm>
        <a:off x="6079290" y="1842432"/>
        <a:ext cx="681856" cy="735923"/>
      </dsp:txXfrm>
    </dsp:sp>
    <dsp:sp modelId="{99D01A66-E960-324B-BCF7-6CCCD20A99DB}">
      <dsp:nvSpPr>
        <dsp:cNvPr id="0" name=""/>
        <dsp:cNvSpPr/>
      </dsp:nvSpPr>
      <dsp:spPr>
        <a:xfrm>
          <a:off x="6058077" y="2730863"/>
          <a:ext cx="724282" cy="778349"/>
        </a:xfrm>
        <a:prstGeom prst="roundRect">
          <a:avLst>
            <a:gd name="adj" fmla="val 10000"/>
          </a:avLst>
        </a:prstGeom>
        <a:solidFill>
          <a:schemeClr val="accent2">
            <a:alpha val="3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spc="-15" dirty="0" smtClean="0">
              <a:latin typeface="Calibri"/>
              <a:cs typeface="Calibri"/>
            </a:rPr>
            <a:t>Renin-Angiotensin-Aldosterone</a:t>
          </a:r>
          <a:r>
            <a:rPr lang="en-US" sz="800" kern="1200" spc="145" dirty="0" smtClean="0">
              <a:latin typeface="Calibri"/>
              <a:cs typeface="Calibri"/>
            </a:rPr>
            <a:t> </a:t>
          </a:r>
          <a:r>
            <a:rPr lang="en-US" sz="800" kern="1200" spc="-10" dirty="0" smtClean="0">
              <a:latin typeface="Calibri"/>
              <a:cs typeface="Calibri"/>
            </a:rPr>
            <a:t>System</a:t>
          </a:r>
          <a:endParaRPr lang="en-US" sz="800" kern="1200" dirty="0"/>
        </a:p>
      </dsp:txBody>
      <dsp:txXfrm>
        <a:off x="6079290" y="2752076"/>
        <a:ext cx="681856" cy="735923"/>
      </dsp:txXfrm>
    </dsp:sp>
    <dsp:sp modelId="{0FAA1B6A-BB5B-E747-83DE-2204045E9CCA}">
      <dsp:nvSpPr>
        <dsp:cNvPr id="0" name=""/>
        <dsp:cNvSpPr/>
      </dsp:nvSpPr>
      <dsp:spPr>
        <a:xfrm>
          <a:off x="6812779" y="1821219"/>
          <a:ext cx="1463774" cy="778349"/>
        </a:xfrm>
        <a:prstGeom prst="roundRect">
          <a:avLst>
            <a:gd name="adj" fmla="val 10000"/>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other</a:t>
          </a:r>
          <a:endParaRPr lang="en-US" sz="1600" kern="1200" dirty="0"/>
        </a:p>
      </dsp:txBody>
      <dsp:txXfrm>
        <a:off x="6835576" y="1844016"/>
        <a:ext cx="1418180" cy="732755"/>
      </dsp:txXfrm>
    </dsp:sp>
    <dsp:sp modelId="{F183AE1B-481E-9C45-A69A-6091293FDAC6}">
      <dsp:nvSpPr>
        <dsp:cNvPr id="0" name=""/>
        <dsp:cNvSpPr/>
      </dsp:nvSpPr>
      <dsp:spPr>
        <a:xfrm>
          <a:off x="6812779" y="2730863"/>
          <a:ext cx="724282" cy="778349"/>
        </a:xfrm>
        <a:prstGeom prst="roundRect">
          <a:avLst>
            <a:gd name="adj" fmla="val 10000"/>
          </a:avLst>
        </a:prstGeom>
        <a:solidFill>
          <a:schemeClr val="accent2">
            <a:alpha val="3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ANP</a:t>
          </a:r>
          <a:endParaRPr lang="en-US" sz="1600" kern="1200" dirty="0"/>
        </a:p>
      </dsp:txBody>
      <dsp:txXfrm>
        <a:off x="6833992" y="2752076"/>
        <a:ext cx="681856" cy="735923"/>
      </dsp:txXfrm>
    </dsp:sp>
    <dsp:sp modelId="{B71FD679-4C35-CF46-85E2-E4943D97E727}">
      <dsp:nvSpPr>
        <dsp:cNvPr id="0" name=""/>
        <dsp:cNvSpPr/>
      </dsp:nvSpPr>
      <dsp:spPr>
        <a:xfrm>
          <a:off x="7552271" y="2730863"/>
          <a:ext cx="724282" cy="778349"/>
        </a:xfrm>
        <a:prstGeom prst="roundRect">
          <a:avLst>
            <a:gd name="adj" fmla="val 10000"/>
          </a:avLst>
        </a:prstGeom>
        <a:solidFill>
          <a:schemeClr val="accent2">
            <a:alpha val="3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spc="-5" dirty="0" smtClean="0">
              <a:latin typeface="Calibri"/>
              <a:cs typeface="Calibri"/>
            </a:rPr>
            <a:t>EPO</a:t>
          </a:r>
          <a:r>
            <a:rPr lang="en-US" sz="1100" kern="1200" spc="25" dirty="0" smtClean="0">
              <a:latin typeface="Calibri"/>
              <a:cs typeface="Calibri"/>
            </a:rPr>
            <a:t> </a:t>
          </a:r>
          <a:r>
            <a:rPr lang="en-US" sz="1100" kern="1200" spc="-15" dirty="0" smtClean="0">
              <a:latin typeface="Calibri"/>
              <a:cs typeface="Calibri"/>
            </a:rPr>
            <a:t>(erythropoietin)</a:t>
          </a:r>
          <a:endParaRPr lang="en-US" sz="1100" kern="1200" dirty="0"/>
        </a:p>
      </dsp:txBody>
      <dsp:txXfrm>
        <a:off x="7573484" y="2752076"/>
        <a:ext cx="681856" cy="735923"/>
      </dsp:txXfrm>
    </dsp:sp>
    <dsp:sp modelId="{449BA1DB-4C99-0142-BAD6-C2F72E26B9E3}">
      <dsp:nvSpPr>
        <dsp:cNvPr id="0" name=""/>
        <dsp:cNvSpPr/>
      </dsp:nvSpPr>
      <dsp:spPr>
        <a:xfrm>
          <a:off x="8337393" y="911574"/>
          <a:ext cx="2233686" cy="778349"/>
        </a:xfrm>
        <a:prstGeom prst="roundRect">
          <a:avLst>
            <a:gd name="adj" fmla="val 10000"/>
          </a:avLst>
        </a:prstGeom>
        <a:solidFill>
          <a:schemeClr val="accent2">
            <a:alpha val="7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Intermediate term mechanisms </a:t>
          </a:r>
          <a:endParaRPr lang="en-US" sz="2100" kern="1200" dirty="0"/>
        </a:p>
      </dsp:txBody>
      <dsp:txXfrm>
        <a:off x="8360190" y="934371"/>
        <a:ext cx="2188092" cy="732755"/>
      </dsp:txXfrm>
    </dsp:sp>
    <dsp:sp modelId="{AEB17AAF-77B2-DD47-9D9E-54A258908DFD}">
      <dsp:nvSpPr>
        <dsp:cNvPr id="0" name=""/>
        <dsp:cNvSpPr/>
      </dsp:nvSpPr>
      <dsp:spPr>
        <a:xfrm>
          <a:off x="8337393" y="1821219"/>
          <a:ext cx="724282" cy="778349"/>
        </a:xfrm>
        <a:prstGeom prst="roundRect">
          <a:avLst>
            <a:gd name="adj" fmla="val 10000"/>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spc="-10" dirty="0" smtClean="0">
              <a:latin typeface="Calibri"/>
              <a:cs typeface="Calibri"/>
            </a:rPr>
            <a:t>Renin-angiotensin </a:t>
          </a:r>
          <a:r>
            <a:rPr lang="en-US" sz="800" kern="1200" dirty="0" smtClean="0">
              <a:latin typeface="Calibri"/>
              <a:cs typeface="Calibri"/>
            </a:rPr>
            <a:t>vasoconstrictor</a:t>
          </a:r>
          <a:r>
            <a:rPr lang="en-US" sz="800" kern="1200" spc="-215" dirty="0" smtClean="0">
              <a:latin typeface="Calibri"/>
              <a:cs typeface="Calibri"/>
            </a:rPr>
            <a:t> </a:t>
          </a:r>
          <a:r>
            <a:rPr lang="en-US" sz="800" kern="1200" spc="-10" dirty="0" smtClean="0">
              <a:latin typeface="Calibri"/>
              <a:cs typeface="Calibri"/>
            </a:rPr>
            <a:t>mechanism</a:t>
          </a:r>
          <a:endParaRPr lang="en-US" sz="800" kern="1200" dirty="0"/>
        </a:p>
      </dsp:txBody>
      <dsp:txXfrm>
        <a:off x="8358606" y="1842432"/>
        <a:ext cx="681856" cy="735923"/>
      </dsp:txXfrm>
    </dsp:sp>
    <dsp:sp modelId="{56D52312-5E76-FE4B-8306-C0F848AD967D}">
      <dsp:nvSpPr>
        <dsp:cNvPr id="0" name=""/>
        <dsp:cNvSpPr/>
      </dsp:nvSpPr>
      <dsp:spPr>
        <a:xfrm>
          <a:off x="9092095" y="1821219"/>
          <a:ext cx="724282" cy="778349"/>
        </a:xfrm>
        <a:prstGeom prst="roundRect">
          <a:avLst>
            <a:gd name="adj" fmla="val 10000"/>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spc="-15" dirty="0" smtClean="0">
              <a:latin typeface="Calibri"/>
              <a:cs typeface="Calibri"/>
            </a:rPr>
            <a:t>Stress-relaxation </a:t>
          </a:r>
          <a:r>
            <a:rPr lang="en-US" sz="1000" kern="1200" spc="10" dirty="0" smtClean="0">
              <a:latin typeface="Calibri"/>
              <a:cs typeface="Calibri"/>
            </a:rPr>
            <a:t>of </a:t>
          </a:r>
          <a:r>
            <a:rPr lang="en-US" sz="1000" kern="1200" spc="-5" dirty="0" smtClean="0">
              <a:latin typeface="Calibri"/>
              <a:cs typeface="Calibri"/>
            </a:rPr>
            <a:t>the</a:t>
          </a:r>
          <a:r>
            <a:rPr lang="en-US" sz="1000" kern="1200" spc="-95" dirty="0" smtClean="0">
              <a:latin typeface="Calibri"/>
              <a:cs typeface="Calibri"/>
            </a:rPr>
            <a:t> </a:t>
          </a:r>
          <a:r>
            <a:rPr lang="en-US" sz="1000" kern="1200" spc="-5" dirty="0" smtClean="0">
              <a:latin typeface="Calibri"/>
              <a:cs typeface="Calibri"/>
            </a:rPr>
            <a:t>vasculature</a:t>
          </a:r>
          <a:endParaRPr lang="en-US" sz="1000" kern="1200" dirty="0"/>
        </a:p>
      </dsp:txBody>
      <dsp:txXfrm>
        <a:off x="9113308" y="1842432"/>
        <a:ext cx="681856" cy="735923"/>
      </dsp:txXfrm>
    </dsp:sp>
    <dsp:sp modelId="{088DA594-7056-0242-8162-E12F28E959D0}">
      <dsp:nvSpPr>
        <dsp:cNvPr id="0" name=""/>
        <dsp:cNvSpPr/>
      </dsp:nvSpPr>
      <dsp:spPr>
        <a:xfrm>
          <a:off x="9846798" y="1821219"/>
          <a:ext cx="724282" cy="778349"/>
        </a:xfrm>
        <a:prstGeom prst="roundRect">
          <a:avLst>
            <a:gd name="adj" fmla="val 10000"/>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spc="-15" dirty="0" smtClean="0">
              <a:latin typeface="Calibri"/>
              <a:cs typeface="Calibri"/>
            </a:rPr>
            <a:t>Fluid </a:t>
          </a:r>
          <a:r>
            <a:rPr lang="en-US" sz="1100" kern="1200" spc="5" dirty="0" smtClean="0">
              <a:latin typeface="Calibri"/>
              <a:cs typeface="Calibri"/>
            </a:rPr>
            <a:t>Shift</a:t>
          </a:r>
          <a:r>
            <a:rPr lang="en-US" sz="1100" kern="1200" spc="-135" dirty="0" smtClean="0">
              <a:latin typeface="Calibri"/>
              <a:cs typeface="Calibri"/>
            </a:rPr>
            <a:t> </a:t>
          </a:r>
          <a:r>
            <a:rPr lang="en-US" sz="1100" kern="1200" spc="-10" dirty="0" smtClean="0">
              <a:latin typeface="Calibri"/>
              <a:cs typeface="Calibri"/>
            </a:rPr>
            <a:t>mechanism</a:t>
          </a:r>
          <a:endParaRPr lang="en-US" sz="1100" kern="1200" dirty="0"/>
        </a:p>
      </dsp:txBody>
      <dsp:txXfrm>
        <a:off x="9868011" y="1842432"/>
        <a:ext cx="681856" cy="7359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2A0083-104A-4B75-929C-EA2A2DDFD68B}">
      <dsp:nvSpPr>
        <dsp:cNvPr id="0" name=""/>
        <dsp:cNvSpPr/>
      </dsp:nvSpPr>
      <dsp:spPr>
        <a:xfrm>
          <a:off x="2100847" y="1208538"/>
          <a:ext cx="3730293" cy="772853"/>
        </a:xfrm>
        <a:prstGeom prst="rect">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en-US" sz="1600" b="0" i="0" kern="1200" dirty="0">
              <a:solidFill>
                <a:srgbClr val="FF0000"/>
              </a:solidFill>
              <a:latin typeface="+mn-lt"/>
            </a:rPr>
            <a:t>↓</a:t>
          </a:r>
          <a:r>
            <a:rPr lang="en-US" altLang="en-US" sz="1600" b="0" i="0" kern="1200" dirty="0">
              <a:latin typeface="+mn-lt"/>
              <a:cs typeface="Times New Roman" panose="02020603050405020304" pitchFamily="18" charset="0"/>
            </a:rPr>
            <a:t> SV during hemorrhage but after reflex compensation (Sympathetic) </a:t>
          </a:r>
          <a:r>
            <a:rPr lang="en-US" altLang="en-US" sz="1600" b="0" i="0" kern="1200" dirty="0">
              <a:latin typeface="+mn-lt"/>
              <a:cs typeface="Times New Roman" panose="02020603050405020304" pitchFamily="18" charset="0"/>
              <a:sym typeface="Wingdings" panose="05000000000000000000" pitchFamily="2" charset="2"/>
            </a:rPr>
            <a:t> </a:t>
          </a:r>
          <a:r>
            <a:rPr lang="en-US" altLang="en-US" sz="1600" b="1" kern="1200" dirty="0">
              <a:solidFill>
                <a:srgbClr val="FF0000"/>
              </a:solidFill>
              <a:latin typeface="+mn-lt"/>
              <a:cs typeface="Times New Roman" panose="02020603050405020304" pitchFamily="18" charset="0"/>
            </a:rPr>
            <a:t>↑</a:t>
          </a:r>
          <a:r>
            <a:rPr lang="en-US" altLang="en-US" sz="1600" b="1" i="0" kern="1200" dirty="0">
              <a:solidFill>
                <a:srgbClr val="FF0000"/>
              </a:solidFill>
              <a:latin typeface="+mn-lt"/>
              <a:cs typeface="Times New Roman" panose="02020603050405020304" pitchFamily="18" charset="0"/>
            </a:rPr>
            <a:t> SV</a:t>
          </a:r>
          <a:r>
            <a:rPr lang="en-US" altLang="en-US" sz="1600" b="1" i="0" kern="1200" dirty="0">
              <a:solidFill>
                <a:srgbClr val="FF0000"/>
              </a:solidFill>
              <a:latin typeface="+mn-lt"/>
              <a:cs typeface="Times New Roman" panose="02020603050405020304" pitchFamily="18" charset="0"/>
              <a:sym typeface="Wingdings" panose="05000000000000000000" pitchFamily="2" charset="2"/>
            </a:rPr>
            <a:t> </a:t>
          </a:r>
          <a:endParaRPr lang="en-US" sz="1600" b="1" kern="1200" dirty="0">
            <a:solidFill>
              <a:srgbClr val="FF0000"/>
            </a:solidFill>
            <a:latin typeface="+mn-lt"/>
          </a:endParaRPr>
        </a:p>
      </dsp:txBody>
      <dsp:txXfrm>
        <a:off x="2100847" y="1208538"/>
        <a:ext cx="3730293" cy="772853"/>
      </dsp:txXfrm>
    </dsp:sp>
    <dsp:sp modelId="{6C4C5E63-A311-4F5F-B578-E4F40AAB3A7D}">
      <dsp:nvSpPr>
        <dsp:cNvPr id="0" name=""/>
        <dsp:cNvSpPr/>
      </dsp:nvSpPr>
      <dsp:spPr>
        <a:xfrm>
          <a:off x="2032900" y="294970"/>
          <a:ext cx="3868412" cy="723779"/>
        </a:xfrm>
        <a:prstGeom prst="rect">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latin typeface="+mn-lt"/>
              <a:cs typeface="Calibri" pitchFamily="34" charset="0"/>
            </a:rPr>
            <a:t>HR is normal during hemorrhage but after reflex compensation ( sympathetic ) </a:t>
          </a:r>
          <a:r>
            <a:rPr lang="en-US" sz="1600" kern="1200" dirty="0">
              <a:latin typeface="+mn-lt"/>
              <a:cs typeface="Calibri" pitchFamily="34" charset="0"/>
              <a:sym typeface="Wingdings" panose="05000000000000000000" pitchFamily="2" charset="2"/>
            </a:rPr>
            <a:t> </a:t>
          </a:r>
          <a:r>
            <a:rPr lang="en-US" altLang="en-US" sz="1600" b="1" kern="1200" dirty="0">
              <a:solidFill>
                <a:srgbClr val="FF0000"/>
              </a:solidFill>
              <a:latin typeface="+mn-lt"/>
              <a:cs typeface="Times New Roman" panose="02020603050405020304" pitchFamily="18" charset="0"/>
            </a:rPr>
            <a:t>↑HR </a:t>
          </a:r>
          <a:r>
            <a:rPr lang="en-US" sz="1600" kern="1200" dirty="0">
              <a:latin typeface="+mn-lt"/>
              <a:cs typeface="Calibri" pitchFamily="34" charset="0"/>
              <a:sym typeface="Wingdings" panose="05000000000000000000" pitchFamily="2" charset="2"/>
            </a:rPr>
            <a:t>  </a:t>
          </a:r>
          <a:endParaRPr lang="en-US" sz="1600" kern="1200" dirty="0">
            <a:latin typeface="+mn-lt"/>
          </a:endParaRPr>
        </a:p>
      </dsp:txBody>
      <dsp:txXfrm>
        <a:off x="2032900" y="294970"/>
        <a:ext cx="3868412" cy="723779"/>
      </dsp:txXfrm>
    </dsp:sp>
    <dsp:sp modelId="{9F4DF980-7FD7-4F11-8157-B3633F8AD1AB}">
      <dsp:nvSpPr>
        <dsp:cNvPr id="0" name=""/>
        <dsp:cNvSpPr/>
      </dsp:nvSpPr>
      <dsp:spPr>
        <a:xfrm>
          <a:off x="2182531" y="3091262"/>
          <a:ext cx="3648597" cy="810600"/>
        </a:xfrm>
        <a:prstGeom prst="rect">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latin typeface="+mn-lt"/>
              <a:cs typeface="Calibri" pitchFamily="34" charset="0"/>
            </a:rPr>
            <a:t>TPR is normal during hemorrhage but after reflex compensation ( sympathetic ) </a:t>
          </a:r>
          <a:r>
            <a:rPr lang="en-US" sz="1600" kern="1200" dirty="0">
              <a:latin typeface="+mn-lt"/>
              <a:cs typeface="Calibri" pitchFamily="34" charset="0"/>
              <a:sym typeface="Wingdings" panose="05000000000000000000" pitchFamily="2" charset="2"/>
            </a:rPr>
            <a:t> Vasoconstriction  </a:t>
          </a:r>
          <a:r>
            <a:rPr lang="en-US" altLang="en-US" sz="1600" b="1" kern="1200" dirty="0">
              <a:solidFill>
                <a:srgbClr val="FF0000"/>
              </a:solidFill>
              <a:latin typeface="+mn-lt"/>
              <a:cs typeface="Times New Roman" panose="02020603050405020304" pitchFamily="18" charset="0"/>
            </a:rPr>
            <a:t>↑</a:t>
          </a:r>
          <a:r>
            <a:rPr lang="en-US" altLang="en-US" sz="1600" b="1" i="0" kern="1200" dirty="0">
              <a:solidFill>
                <a:srgbClr val="FF0000"/>
              </a:solidFill>
              <a:latin typeface="+mn-lt"/>
              <a:cs typeface="Times New Roman" panose="02020603050405020304" pitchFamily="18" charset="0"/>
            </a:rPr>
            <a:t> TPR</a:t>
          </a:r>
          <a:endParaRPr lang="en-US" sz="2400" kern="1200" dirty="0">
            <a:solidFill>
              <a:srgbClr val="FF0000"/>
            </a:solidFill>
            <a:latin typeface="+mn-lt"/>
          </a:endParaRPr>
        </a:p>
      </dsp:txBody>
      <dsp:txXfrm>
        <a:off x="2182531" y="3091262"/>
        <a:ext cx="3648597" cy="810600"/>
      </dsp:txXfrm>
    </dsp:sp>
    <dsp:sp modelId="{B839E932-FF63-41DB-957A-24BA8E65B5BC}">
      <dsp:nvSpPr>
        <dsp:cNvPr id="0" name=""/>
        <dsp:cNvSpPr/>
      </dsp:nvSpPr>
      <dsp:spPr>
        <a:xfrm>
          <a:off x="2159671" y="2115475"/>
          <a:ext cx="3591073" cy="768342"/>
        </a:xfrm>
        <a:prstGeom prst="rect">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en-US" sz="1600" b="0" i="0" kern="1200" dirty="0">
              <a:solidFill>
                <a:srgbClr val="FF0000"/>
              </a:solidFill>
              <a:latin typeface="+mn-lt"/>
            </a:rPr>
            <a:t>↓</a:t>
          </a:r>
          <a:r>
            <a:rPr lang="en-US" altLang="en-US" sz="1600" b="0" i="0" kern="1200" dirty="0">
              <a:latin typeface="+mn-lt"/>
              <a:cs typeface="Times New Roman" panose="02020603050405020304" pitchFamily="18" charset="0"/>
            </a:rPr>
            <a:t> CO during hemorrhage (due to blood loss ) but after reflex compensation (Sympathetic) </a:t>
          </a:r>
          <a:r>
            <a:rPr lang="en-US" altLang="en-US" sz="1600" b="0" i="0" kern="1200" dirty="0">
              <a:latin typeface="+mn-lt"/>
              <a:cs typeface="Times New Roman" panose="02020603050405020304" pitchFamily="18" charset="0"/>
              <a:sym typeface="Wingdings" panose="05000000000000000000" pitchFamily="2" charset="2"/>
            </a:rPr>
            <a:t> </a:t>
          </a:r>
          <a:r>
            <a:rPr lang="en-US" altLang="en-US" sz="1600" b="1" kern="1200" dirty="0">
              <a:solidFill>
                <a:srgbClr val="FF0000"/>
              </a:solidFill>
              <a:latin typeface="+mn-lt"/>
              <a:cs typeface="Times New Roman" panose="02020603050405020304" pitchFamily="18" charset="0"/>
            </a:rPr>
            <a:t>↑</a:t>
          </a:r>
          <a:r>
            <a:rPr lang="en-US" altLang="en-US" sz="1600" b="1" i="0" kern="1200" dirty="0">
              <a:solidFill>
                <a:srgbClr val="FF0000"/>
              </a:solidFill>
              <a:latin typeface="+mn-lt"/>
              <a:cs typeface="Times New Roman" panose="02020603050405020304" pitchFamily="18" charset="0"/>
            </a:rPr>
            <a:t> CO</a:t>
          </a:r>
          <a:r>
            <a:rPr lang="en-US" altLang="en-US" sz="1600" b="1" i="0" kern="1200" dirty="0">
              <a:solidFill>
                <a:srgbClr val="FF0000"/>
              </a:solidFill>
              <a:latin typeface="+mn-lt"/>
              <a:cs typeface="Times New Roman" panose="02020603050405020304" pitchFamily="18" charset="0"/>
              <a:sym typeface="Wingdings" panose="05000000000000000000" pitchFamily="2" charset="2"/>
            </a:rPr>
            <a:t> </a:t>
          </a:r>
          <a:endParaRPr lang="en-US" sz="1600" b="1" kern="1200" dirty="0">
            <a:solidFill>
              <a:srgbClr val="FF0000"/>
            </a:solidFill>
            <a:latin typeface="+mn-lt"/>
          </a:endParaRPr>
        </a:p>
      </dsp:txBody>
      <dsp:txXfrm>
        <a:off x="2159671" y="2115475"/>
        <a:ext cx="3591073" cy="768342"/>
      </dsp:txXfrm>
    </dsp:sp>
    <dsp:sp modelId="{42B9B9E7-8B45-441A-BF4B-AD0D5FD2B5B7}">
      <dsp:nvSpPr>
        <dsp:cNvPr id="0" name=""/>
        <dsp:cNvSpPr/>
      </dsp:nvSpPr>
      <dsp:spPr>
        <a:xfrm>
          <a:off x="2111820" y="4095820"/>
          <a:ext cx="3719308" cy="801592"/>
        </a:xfrm>
        <a:prstGeom prst="rect">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en-US" sz="1600" b="1" i="0" kern="1200" dirty="0">
              <a:solidFill>
                <a:srgbClr val="FF0000"/>
              </a:solidFill>
              <a:latin typeface="+mn-lt"/>
            </a:rPr>
            <a:t>↓</a:t>
          </a:r>
          <a:r>
            <a:rPr lang="en-US" altLang="en-US" sz="1600" b="1" i="0" kern="1200" dirty="0">
              <a:latin typeface="+mn-lt"/>
              <a:cs typeface="Times New Roman" panose="02020603050405020304" pitchFamily="18" charset="0"/>
            </a:rPr>
            <a:t> MAP during hemorrhage but after reflex compensation (Sympathetic) </a:t>
          </a:r>
          <a:r>
            <a:rPr lang="en-US" altLang="en-US" sz="1600" b="1" i="0" kern="1200" dirty="0">
              <a:latin typeface="+mn-lt"/>
              <a:cs typeface="Times New Roman" panose="02020603050405020304" pitchFamily="18" charset="0"/>
              <a:sym typeface="Wingdings" panose="05000000000000000000" pitchFamily="2" charset="2"/>
            </a:rPr>
            <a:t>     </a:t>
          </a:r>
          <a:r>
            <a:rPr lang="en-US" altLang="en-US" sz="1600" b="1" kern="1200" dirty="0">
              <a:solidFill>
                <a:srgbClr val="FF0000"/>
              </a:solidFill>
              <a:latin typeface="+mn-lt"/>
              <a:cs typeface="Times New Roman" panose="02020603050405020304" pitchFamily="18" charset="0"/>
            </a:rPr>
            <a:t>↑</a:t>
          </a:r>
          <a:r>
            <a:rPr lang="en-US" altLang="en-US" sz="1600" b="1" i="0" kern="1200" dirty="0">
              <a:latin typeface="+mn-lt"/>
              <a:cs typeface="Times New Roman" panose="02020603050405020304" pitchFamily="18" charset="0"/>
            </a:rPr>
            <a:t> CO  </a:t>
          </a:r>
          <a:r>
            <a:rPr lang="en-US" altLang="en-US" sz="1600" b="1" i="0" kern="1200" dirty="0">
              <a:latin typeface="+mn-lt"/>
              <a:cs typeface="Times New Roman" panose="02020603050405020304" pitchFamily="18" charset="0"/>
              <a:sym typeface="Wingdings" panose="05000000000000000000" pitchFamily="2" charset="2"/>
            </a:rPr>
            <a:t> </a:t>
          </a:r>
          <a:r>
            <a:rPr lang="en-US" altLang="en-US" sz="1600" b="1" kern="1200" dirty="0">
              <a:solidFill>
                <a:srgbClr val="FF0000"/>
              </a:solidFill>
              <a:latin typeface="+mn-lt"/>
              <a:cs typeface="Times New Roman" panose="02020603050405020304" pitchFamily="18" charset="0"/>
            </a:rPr>
            <a:t>↑  MAP </a:t>
          </a:r>
          <a:r>
            <a:rPr lang="en-US" altLang="en-US" sz="1600" b="1" i="0" kern="1200" dirty="0">
              <a:solidFill>
                <a:srgbClr val="FF0000"/>
              </a:solidFill>
              <a:latin typeface="+mn-lt"/>
              <a:cs typeface="Times New Roman" panose="02020603050405020304" pitchFamily="18" charset="0"/>
              <a:sym typeface="Wingdings" panose="05000000000000000000" pitchFamily="2" charset="2"/>
            </a:rPr>
            <a:t>  </a:t>
          </a:r>
          <a:endParaRPr lang="en-US" sz="1600" kern="1200" dirty="0">
            <a:solidFill>
              <a:srgbClr val="FF0000"/>
            </a:solidFill>
            <a:latin typeface="+mn-lt"/>
          </a:endParaRPr>
        </a:p>
      </dsp:txBody>
      <dsp:txXfrm>
        <a:off x="2111820" y="4095820"/>
        <a:ext cx="3719308" cy="8015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2A0083-104A-4B75-929C-EA2A2DDFD68B}">
      <dsp:nvSpPr>
        <dsp:cNvPr id="0" name=""/>
        <dsp:cNvSpPr/>
      </dsp:nvSpPr>
      <dsp:spPr>
        <a:xfrm>
          <a:off x="2375657" y="817893"/>
          <a:ext cx="4131688" cy="995282"/>
        </a:xfrm>
        <a:prstGeom prst="rect">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en-US" sz="1600" b="0" i="0" kern="1200" dirty="0">
              <a:solidFill>
                <a:schemeClr val="bg1"/>
              </a:solidFill>
              <a:latin typeface="+mn-lt"/>
            </a:rPr>
            <a:t>Brain’s blood vessels’ resistance are normal during hemorrhage and also after the reflex compensation    </a:t>
          </a:r>
          <a:endParaRPr lang="en-US" sz="1600" b="1" kern="1200" dirty="0">
            <a:solidFill>
              <a:schemeClr val="bg1"/>
            </a:solidFill>
            <a:latin typeface="+mn-lt"/>
          </a:endParaRPr>
        </a:p>
      </dsp:txBody>
      <dsp:txXfrm>
        <a:off x="2375657" y="817893"/>
        <a:ext cx="4131688" cy="995282"/>
      </dsp:txXfrm>
    </dsp:sp>
    <dsp:sp modelId="{6C4C5E63-A311-4F5F-B578-E4F40AAB3A7D}">
      <dsp:nvSpPr>
        <dsp:cNvPr id="0" name=""/>
        <dsp:cNvSpPr/>
      </dsp:nvSpPr>
      <dsp:spPr>
        <a:xfrm>
          <a:off x="2372941" y="47014"/>
          <a:ext cx="4170383" cy="710508"/>
        </a:xfrm>
        <a:prstGeom prst="rect">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en-US" sz="1600" b="0" i="0" kern="1200" dirty="0">
              <a:solidFill>
                <a:srgbClr val="FF0000"/>
              </a:solidFill>
              <a:latin typeface="+mn-lt"/>
            </a:rPr>
            <a:t>↓</a:t>
          </a:r>
          <a:r>
            <a:rPr lang="en-US" altLang="en-US" sz="1600" b="0" i="0" kern="1200" dirty="0">
              <a:latin typeface="+mn-lt"/>
              <a:cs typeface="Times New Roman" panose="02020603050405020304" pitchFamily="18" charset="0"/>
            </a:rPr>
            <a:t> MAP during hemorrhage but after reflex compensation (Sympathetic) </a:t>
          </a:r>
          <a:r>
            <a:rPr lang="en-US" altLang="en-US" sz="1600" b="0" i="0" kern="1200" dirty="0">
              <a:latin typeface="+mn-lt"/>
              <a:cs typeface="Times New Roman" panose="02020603050405020304" pitchFamily="18" charset="0"/>
              <a:sym typeface="Wingdings" panose="05000000000000000000" pitchFamily="2" charset="2"/>
            </a:rPr>
            <a:t>   </a:t>
          </a:r>
          <a:r>
            <a:rPr lang="en-US" altLang="en-US" sz="1600" b="0" kern="1200" dirty="0">
              <a:solidFill>
                <a:srgbClr val="FF0000"/>
              </a:solidFill>
              <a:latin typeface="+mn-lt"/>
              <a:cs typeface="Times New Roman" panose="02020603050405020304" pitchFamily="18" charset="0"/>
            </a:rPr>
            <a:t>↑</a:t>
          </a:r>
          <a:r>
            <a:rPr lang="en-US" altLang="en-US" sz="1600" b="0" i="0" kern="1200" dirty="0">
              <a:latin typeface="+mn-lt"/>
              <a:cs typeface="Times New Roman" panose="02020603050405020304" pitchFamily="18" charset="0"/>
            </a:rPr>
            <a:t> CO </a:t>
          </a:r>
          <a:r>
            <a:rPr lang="en-US" altLang="en-US" sz="1600" b="0" i="0" kern="1200" dirty="0">
              <a:latin typeface="+mn-lt"/>
              <a:cs typeface="Times New Roman" panose="02020603050405020304" pitchFamily="18" charset="0"/>
              <a:sym typeface="Wingdings" panose="05000000000000000000" pitchFamily="2" charset="2"/>
            </a:rPr>
            <a:t> </a:t>
          </a:r>
          <a:r>
            <a:rPr lang="en-US" altLang="en-US" sz="1600" b="0" kern="1200" dirty="0">
              <a:solidFill>
                <a:srgbClr val="FF0000"/>
              </a:solidFill>
              <a:latin typeface="+mn-lt"/>
              <a:cs typeface="Times New Roman" panose="02020603050405020304" pitchFamily="18" charset="0"/>
            </a:rPr>
            <a:t>↑  MAP </a:t>
          </a:r>
          <a:r>
            <a:rPr lang="en-US" altLang="en-US" sz="1600" b="0" i="0" kern="1200" dirty="0">
              <a:solidFill>
                <a:srgbClr val="FF0000"/>
              </a:solidFill>
              <a:latin typeface="+mn-lt"/>
              <a:cs typeface="Times New Roman" panose="02020603050405020304" pitchFamily="18" charset="0"/>
              <a:sym typeface="Wingdings" panose="05000000000000000000" pitchFamily="2" charset="2"/>
            </a:rPr>
            <a:t>  </a:t>
          </a:r>
          <a:endParaRPr lang="en-US" sz="1600" b="0" kern="1200" dirty="0">
            <a:latin typeface="+mn-lt"/>
          </a:endParaRPr>
        </a:p>
      </dsp:txBody>
      <dsp:txXfrm>
        <a:off x="2372941" y="47014"/>
        <a:ext cx="4170383" cy="710508"/>
      </dsp:txXfrm>
    </dsp:sp>
    <dsp:sp modelId="{9F4DF980-7FD7-4F11-8157-B3633F8AD1AB}">
      <dsp:nvSpPr>
        <dsp:cNvPr id="0" name=""/>
        <dsp:cNvSpPr/>
      </dsp:nvSpPr>
      <dsp:spPr>
        <a:xfrm>
          <a:off x="2382130" y="2931835"/>
          <a:ext cx="4096896" cy="978815"/>
        </a:xfrm>
        <a:prstGeom prst="rect">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solidFill>
                <a:schemeClr val="bg1"/>
              </a:solidFill>
              <a:latin typeface="+mn-lt"/>
            </a:rPr>
            <a:t>Hemorrhage </a:t>
          </a:r>
          <a:r>
            <a:rPr lang="en-US" sz="1600" kern="1200" dirty="0">
              <a:solidFill>
                <a:schemeClr val="bg1"/>
              </a:solidFill>
              <a:latin typeface="+mn-lt"/>
              <a:sym typeface="Wingdings" panose="05000000000000000000" pitchFamily="2" charset="2"/>
            </a:rPr>
            <a:t>  </a:t>
          </a:r>
          <a:r>
            <a:rPr lang="en-US" altLang="en-US" sz="1600" b="0" i="0" kern="1200" dirty="0">
              <a:solidFill>
                <a:schemeClr val="bg1"/>
              </a:solidFill>
              <a:latin typeface="+mn-lt"/>
            </a:rPr>
            <a:t>↓ CO </a:t>
          </a:r>
          <a:r>
            <a:rPr lang="en-US" altLang="en-US" sz="1600" b="0" i="0" kern="1200" dirty="0">
              <a:solidFill>
                <a:schemeClr val="bg1"/>
              </a:solidFill>
              <a:latin typeface="+mn-lt"/>
              <a:sym typeface="Wingdings" panose="05000000000000000000" pitchFamily="2" charset="2"/>
            </a:rPr>
            <a:t> </a:t>
          </a:r>
          <a:r>
            <a:rPr lang="en-US" altLang="en-US" sz="1600" b="0" i="0" kern="1200" dirty="0">
              <a:solidFill>
                <a:srgbClr val="FF0000"/>
              </a:solidFill>
              <a:latin typeface="+mn-lt"/>
            </a:rPr>
            <a:t>↓ Blood flow to brain</a:t>
          </a:r>
          <a:r>
            <a:rPr lang="en-US" altLang="en-US" sz="1600" b="0" i="0" kern="1200" dirty="0">
              <a:solidFill>
                <a:schemeClr val="bg1"/>
              </a:solidFill>
              <a:latin typeface="+mn-lt"/>
            </a:rPr>
            <a:t>  </a:t>
          </a:r>
          <a:r>
            <a:rPr lang="en-US" altLang="en-US" sz="1600" b="0" i="0" kern="1200" dirty="0">
              <a:solidFill>
                <a:schemeClr val="bg1"/>
              </a:solidFill>
              <a:latin typeface="+mn-lt"/>
              <a:sym typeface="Wingdings" panose="05000000000000000000" pitchFamily="2" charset="2"/>
            </a:rPr>
            <a:t> Reflex compensation (sympathetic)   </a:t>
          </a:r>
          <a:r>
            <a:rPr lang="en-US" altLang="en-US" sz="1600" b="0" kern="1200" dirty="0">
              <a:solidFill>
                <a:schemeClr val="bg1"/>
              </a:solidFill>
              <a:latin typeface="+mn-lt"/>
              <a:cs typeface="Times New Roman" panose="02020603050405020304" pitchFamily="18" charset="0"/>
            </a:rPr>
            <a:t>↑</a:t>
          </a:r>
          <a:r>
            <a:rPr lang="en-US" altLang="en-US" sz="1600" b="0" i="0" kern="1200" dirty="0">
              <a:solidFill>
                <a:schemeClr val="bg1"/>
              </a:solidFill>
              <a:latin typeface="+mn-lt"/>
              <a:cs typeface="Times New Roman" panose="02020603050405020304" pitchFamily="18" charset="0"/>
            </a:rPr>
            <a:t> CO  </a:t>
          </a:r>
          <a:r>
            <a:rPr lang="en-US" altLang="en-US" sz="1600" b="0" i="0" kern="1200" dirty="0">
              <a:solidFill>
                <a:schemeClr val="bg1"/>
              </a:solidFill>
              <a:latin typeface="+mn-lt"/>
              <a:cs typeface="Times New Roman" panose="02020603050405020304" pitchFamily="18" charset="0"/>
              <a:sym typeface="Wingdings" panose="05000000000000000000" pitchFamily="2" charset="2"/>
            </a:rPr>
            <a:t>  </a:t>
          </a:r>
          <a:r>
            <a:rPr lang="en-US" altLang="en-US" sz="1600" b="1" kern="1200" dirty="0">
              <a:solidFill>
                <a:srgbClr val="FF0000"/>
              </a:solidFill>
              <a:latin typeface="+mn-lt"/>
              <a:cs typeface="Times New Roman" panose="02020603050405020304" pitchFamily="18" charset="0"/>
            </a:rPr>
            <a:t>↑</a:t>
          </a:r>
          <a:r>
            <a:rPr lang="en-US" altLang="en-US" sz="1600" b="1" i="0" kern="1200" dirty="0">
              <a:solidFill>
                <a:srgbClr val="FF0000"/>
              </a:solidFill>
              <a:latin typeface="+mn-lt"/>
            </a:rPr>
            <a:t> Blood flow to brain</a:t>
          </a:r>
          <a:r>
            <a:rPr lang="en-US" altLang="en-US" sz="1600" b="1" i="0" kern="1200" dirty="0">
              <a:solidFill>
                <a:srgbClr val="FF0000"/>
              </a:solidFill>
              <a:latin typeface="+mn-lt"/>
              <a:cs typeface="Times New Roman" panose="02020603050405020304" pitchFamily="18" charset="0"/>
              <a:sym typeface="Wingdings" panose="05000000000000000000" pitchFamily="2" charset="2"/>
            </a:rPr>
            <a:t> </a:t>
          </a:r>
          <a:r>
            <a:rPr lang="en-US" altLang="en-US" sz="1600" b="1" i="0" kern="1200" dirty="0">
              <a:solidFill>
                <a:srgbClr val="FF0000"/>
              </a:solidFill>
              <a:latin typeface="+mn-lt"/>
              <a:sym typeface="Wingdings" panose="05000000000000000000" pitchFamily="2" charset="2"/>
            </a:rPr>
            <a:t>  </a:t>
          </a:r>
          <a:r>
            <a:rPr lang="en-US" sz="1600" b="1" kern="1200" dirty="0">
              <a:solidFill>
                <a:srgbClr val="FF0000"/>
              </a:solidFill>
              <a:latin typeface="+mn-lt"/>
              <a:sym typeface="Wingdings" panose="05000000000000000000" pitchFamily="2" charset="2"/>
            </a:rPr>
            <a:t>  </a:t>
          </a:r>
          <a:endParaRPr lang="en-US" sz="1600" b="1" kern="1200" dirty="0">
            <a:solidFill>
              <a:srgbClr val="FF0000"/>
            </a:solidFill>
            <a:latin typeface="+mn-lt"/>
          </a:endParaRPr>
        </a:p>
      </dsp:txBody>
      <dsp:txXfrm>
        <a:off x="2382130" y="2931835"/>
        <a:ext cx="4096896" cy="978815"/>
      </dsp:txXfrm>
    </dsp:sp>
    <dsp:sp modelId="{B839E932-FF63-41DB-957A-24BA8E65B5BC}">
      <dsp:nvSpPr>
        <dsp:cNvPr id="0" name=""/>
        <dsp:cNvSpPr/>
      </dsp:nvSpPr>
      <dsp:spPr>
        <a:xfrm>
          <a:off x="2375657" y="1880830"/>
          <a:ext cx="4158042" cy="979004"/>
        </a:xfrm>
        <a:prstGeom prst="rect">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en-US" sz="1600" b="0" i="0" kern="1200" dirty="0">
              <a:solidFill>
                <a:schemeClr val="bg1"/>
              </a:solidFill>
              <a:latin typeface="+mn-lt"/>
            </a:rPr>
            <a:t>Gut’s blood vessels’ resistance are normal during hemorrhage but after reflex compensation (sympathetic )</a:t>
          </a:r>
          <a:r>
            <a:rPr lang="en-US" altLang="en-US" sz="1600" b="0" i="0" kern="1200" dirty="0">
              <a:solidFill>
                <a:schemeClr val="bg1"/>
              </a:solidFill>
              <a:latin typeface="+mn-lt"/>
              <a:sym typeface="Wingdings" panose="05000000000000000000" pitchFamily="2" charset="2"/>
            </a:rPr>
            <a:t> vasoconstriction                    </a:t>
          </a:r>
          <a:r>
            <a:rPr lang="en-US" altLang="en-US" sz="1600" b="1" kern="1200" dirty="0">
              <a:solidFill>
                <a:srgbClr val="FF0000"/>
              </a:solidFill>
              <a:latin typeface="+mn-lt"/>
              <a:cs typeface="Times New Roman" panose="02020603050405020304" pitchFamily="18" charset="0"/>
            </a:rPr>
            <a:t>↑ Resistance    </a:t>
          </a:r>
          <a:r>
            <a:rPr lang="en-US" altLang="en-US" sz="1200" b="1" kern="1200" dirty="0">
              <a:solidFill>
                <a:srgbClr val="7030A0"/>
              </a:solidFill>
              <a:latin typeface="+mn-lt"/>
              <a:cs typeface="Times New Roman" panose="02020603050405020304" pitchFamily="18" charset="0"/>
            </a:rPr>
            <a:t>(see note below)  </a:t>
          </a:r>
          <a:endParaRPr lang="en-US" sz="1600" b="1" kern="1200" dirty="0">
            <a:solidFill>
              <a:srgbClr val="7030A0"/>
            </a:solidFill>
            <a:latin typeface="+mn-lt"/>
          </a:endParaRPr>
        </a:p>
      </dsp:txBody>
      <dsp:txXfrm>
        <a:off x="2375657" y="1880830"/>
        <a:ext cx="4158042" cy="979004"/>
      </dsp:txXfrm>
    </dsp:sp>
    <dsp:sp modelId="{42B9B9E7-8B45-441A-BF4B-AD0D5FD2B5B7}">
      <dsp:nvSpPr>
        <dsp:cNvPr id="0" name=""/>
        <dsp:cNvSpPr/>
      </dsp:nvSpPr>
      <dsp:spPr>
        <a:xfrm>
          <a:off x="2341047" y="3972216"/>
          <a:ext cx="4137991" cy="975309"/>
        </a:xfrm>
        <a:prstGeom prst="rect">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solidFill>
                <a:schemeClr val="bg1"/>
              </a:solidFill>
              <a:latin typeface="+mn-lt"/>
            </a:rPr>
            <a:t>Hemorrhage </a:t>
          </a:r>
          <a:r>
            <a:rPr lang="en-US" sz="1600" kern="1200" dirty="0">
              <a:solidFill>
                <a:schemeClr val="bg1"/>
              </a:solidFill>
              <a:latin typeface="+mn-lt"/>
              <a:sym typeface="Wingdings" panose="05000000000000000000" pitchFamily="2" charset="2"/>
            </a:rPr>
            <a:t>  </a:t>
          </a:r>
          <a:r>
            <a:rPr lang="en-US" altLang="en-US" sz="1600" b="0" i="0" kern="1200" dirty="0">
              <a:solidFill>
                <a:schemeClr val="bg1"/>
              </a:solidFill>
              <a:latin typeface="+mn-lt"/>
            </a:rPr>
            <a:t>↓ CO </a:t>
          </a:r>
          <a:r>
            <a:rPr lang="en-US" altLang="en-US" sz="1600" b="0" i="0" kern="1200" dirty="0">
              <a:solidFill>
                <a:schemeClr val="bg1"/>
              </a:solidFill>
              <a:latin typeface="+mn-lt"/>
              <a:sym typeface="Wingdings" panose="05000000000000000000" pitchFamily="2" charset="2"/>
            </a:rPr>
            <a:t> </a:t>
          </a:r>
          <a:r>
            <a:rPr lang="en-US" altLang="en-US" sz="1600" b="0" i="0" kern="1200" dirty="0">
              <a:solidFill>
                <a:srgbClr val="FF0000"/>
              </a:solidFill>
              <a:latin typeface="+mn-lt"/>
            </a:rPr>
            <a:t>↓ Blood flow to GUT</a:t>
          </a:r>
          <a:r>
            <a:rPr lang="en-US" altLang="en-US" sz="1600" b="0" i="0" kern="1200" dirty="0">
              <a:solidFill>
                <a:schemeClr val="bg1"/>
              </a:solidFill>
              <a:latin typeface="+mn-lt"/>
            </a:rPr>
            <a:t>  </a:t>
          </a:r>
          <a:r>
            <a:rPr lang="en-US" altLang="en-US" sz="1600" b="0" i="0" kern="1200" dirty="0">
              <a:solidFill>
                <a:schemeClr val="bg1"/>
              </a:solidFill>
              <a:latin typeface="+mn-lt"/>
              <a:sym typeface="Wingdings" panose="05000000000000000000" pitchFamily="2" charset="2"/>
            </a:rPr>
            <a:t> Reflex compensation (sympathetic)  Vasoconstriction</a:t>
          </a:r>
          <a:r>
            <a:rPr lang="en-US" altLang="en-US" sz="1600" b="0" i="0" kern="1200" dirty="0">
              <a:solidFill>
                <a:schemeClr val="bg1"/>
              </a:solidFill>
              <a:latin typeface="+mn-lt"/>
              <a:cs typeface="Times New Roman" panose="02020603050405020304" pitchFamily="18" charset="0"/>
            </a:rPr>
            <a:t>  </a:t>
          </a:r>
          <a:r>
            <a:rPr lang="en-US" altLang="en-US" sz="1600" b="0" i="0" kern="1200" dirty="0">
              <a:solidFill>
                <a:schemeClr val="bg1"/>
              </a:solidFill>
              <a:latin typeface="+mn-lt"/>
              <a:cs typeface="Times New Roman" panose="02020603050405020304" pitchFamily="18" charset="0"/>
              <a:sym typeface="Wingdings" panose="05000000000000000000" pitchFamily="2" charset="2"/>
            </a:rPr>
            <a:t>  </a:t>
          </a:r>
          <a:r>
            <a:rPr lang="en-US" altLang="en-US" sz="1600" b="1" i="0" kern="1200" dirty="0">
              <a:solidFill>
                <a:srgbClr val="FF0000"/>
              </a:solidFill>
              <a:latin typeface="+mn-lt"/>
            </a:rPr>
            <a:t>↓ Blood flow to Gut</a:t>
          </a:r>
          <a:r>
            <a:rPr lang="en-US" altLang="en-US" sz="1600" b="1" i="0" kern="1200" dirty="0">
              <a:solidFill>
                <a:srgbClr val="FF0000"/>
              </a:solidFill>
              <a:latin typeface="+mn-lt"/>
              <a:cs typeface="Times New Roman" panose="02020603050405020304" pitchFamily="18" charset="0"/>
              <a:sym typeface="Wingdings" panose="05000000000000000000" pitchFamily="2" charset="2"/>
            </a:rPr>
            <a:t> </a:t>
          </a:r>
          <a:r>
            <a:rPr lang="en-US" altLang="en-US" sz="1600" b="1" i="0" kern="1200" dirty="0">
              <a:solidFill>
                <a:srgbClr val="FF0000"/>
              </a:solidFill>
              <a:latin typeface="+mn-lt"/>
              <a:sym typeface="Wingdings" panose="05000000000000000000" pitchFamily="2" charset="2"/>
            </a:rPr>
            <a:t>  </a:t>
          </a:r>
          <a:r>
            <a:rPr lang="en-US" sz="1600" b="1" kern="1200" dirty="0">
              <a:solidFill>
                <a:srgbClr val="FF0000"/>
              </a:solidFill>
              <a:latin typeface="+mn-lt"/>
              <a:sym typeface="Wingdings" panose="05000000000000000000" pitchFamily="2" charset="2"/>
            </a:rPr>
            <a:t>  </a:t>
          </a:r>
          <a:endParaRPr lang="en-US" sz="1600" b="1" kern="1200" dirty="0">
            <a:solidFill>
              <a:srgbClr val="FF0000"/>
            </a:solidFill>
            <a:latin typeface="+mn-lt"/>
          </a:endParaRPr>
        </a:p>
      </dsp:txBody>
      <dsp:txXfrm>
        <a:off x="2341047" y="3972216"/>
        <a:ext cx="4137991" cy="97530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11FFB0-272F-4D11-BF7A-B32F87BD3A5E}">
      <dsp:nvSpPr>
        <dsp:cNvPr id="0" name=""/>
        <dsp:cNvSpPr/>
      </dsp:nvSpPr>
      <dsp:spPr>
        <a:xfrm>
          <a:off x="1128495" y="62318"/>
          <a:ext cx="4786411" cy="697083"/>
        </a:xfrm>
        <a:prstGeom prst="rightArrow">
          <a:avLst>
            <a:gd name="adj1" fmla="val 50000"/>
            <a:gd name="adj2" fmla="val 5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254000" bIns="110662" numCol="1" spcCol="1270" anchor="ctr" anchorCtr="0">
          <a:noAutofit/>
        </a:bodyPr>
        <a:lstStyle/>
        <a:p>
          <a:pPr lvl="0" algn="l" defTabSz="577850">
            <a:lnSpc>
              <a:spcPct val="90000"/>
            </a:lnSpc>
            <a:spcBef>
              <a:spcPct val="0"/>
            </a:spcBef>
            <a:spcAft>
              <a:spcPct val="35000"/>
            </a:spcAft>
          </a:pPr>
          <a:r>
            <a:rPr lang="en-US" sz="1300" kern="1200" dirty="0" smtClean="0">
              <a:solidFill>
                <a:schemeClr val="accent3">
                  <a:lumMod val="50000"/>
                </a:schemeClr>
              </a:solidFill>
            </a:rPr>
            <a:t>1- Increased Osmolarity.</a:t>
          </a:r>
          <a:endParaRPr lang="en-US" sz="1300" kern="1200" dirty="0">
            <a:solidFill>
              <a:schemeClr val="accent3">
                <a:lumMod val="50000"/>
              </a:schemeClr>
            </a:solidFill>
          </a:endParaRPr>
        </a:p>
      </dsp:txBody>
      <dsp:txXfrm>
        <a:off x="1128495" y="236589"/>
        <a:ext cx="4612140" cy="348541"/>
      </dsp:txXfrm>
    </dsp:sp>
    <dsp:sp modelId="{9AA957ED-E129-4067-A5BB-24527903CDAC}">
      <dsp:nvSpPr>
        <dsp:cNvPr id="0" name=""/>
        <dsp:cNvSpPr/>
      </dsp:nvSpPr>
      <dsp:spPr>
        <a:xfrm>
          <a:off x="1117823" y="680006"/>
          <a:ext cx="2778349" cy="1342840"/>
        </a:xfrm>
        <a:prstGeom prst="rect">
          <a:avLst/>
        </a:prstGeom>
        <a:solidFill>
          <a:schemeClr val="lt1">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ctr" defTabSz="800100">
            <a:lnSpc>
              <a:spcPct val="90000"/>
            </a:lnSpc>
            <a:spcBef>
              <a:spcPct val="0"/>
            </a:spcBef>
            <a:spcAft>
              <a:spcPct val="35000"/>
            </a:spcAft>
          </a:pPr>
          <a:r>
            <a:rPr lang="en-US" sz="1800" kern="1200" dirty="0" smtClean="0"/>
            <a:t>This happens with dehydration,</a:t>
          </a:r>
          <a:r>
            <a:rPr lang="en-US" sz="1800" kern="1200" baseline="0" dirty="0" smtClean="0"/>
            <a:t> </a:t>
          </a:r>
          <a:r>
            <a:rPr lang="en-US" sz="1800" kern="1200" dirty="0" smtClean="0"/>
            <a:t>salt intake,</a:t>
          </a:r>
          <a:r>
            <a:rPr lang="en-US" sz="1800" kern="1200" baseline="0" dirty="0" smtClean="0"/>
            <a:t> or hypovolemia.</a:t>
          </a:r>
          <a:endParaRPr lang="en-US" sz="1800" kern="1200" dirty="0" smtClean="0"/>
        </a:p>
        <a:p>
          <a:pPr lvl="0" algn="ctr" defTabSz="800100">
            <a:lnSpc>
              <a:spcPct val="90000"/>
            </a:lnSpc>
            <a:spcBef>
              <a:spcPct val="0"/>
            </a:spcBef>
            <a:spcAft>
              <a:spcPct val="35000"/>
            </a:spcAft>
          </a:pPr>
          <a:r>
            <a:rPr lang="en-US" sz="1600" kern="1200" dirty="0" smtClean="0">
              <a:solidFill>
                <a:schemeClr val="bg1">
                  <a:lumMod val="65000"/>
                </a:schemeClr>
              </a:solidFill>
            </a:rPr>
            <a:t>Osmolarity means increased conc. of solutes in the blood.</a:t>
          </a:r>
          <a:endParaRPr lang="en-US" sz="1600" kern="1200" dirty="0">
            <a:solidFill>
              <a:schemeClr val="bg1">
                <a:lumMod val="65000"/>
              </a:schemeClr>
            </a:solidFill>
          </a:endParaRPr>
        </a:p>
      </dsp:txBody>
      <dsp:txXfrm>
        <a:off x="1117823" y="680006"/>
        <a:ext cx="2778349" cy="1342840"/>
      </dsp:txXfrm>
    </dsp:sp>
    <dsp:sp modelId="{CF380160-AB42-4D64-A035-5F94362570CE}">
      <dsp:nvSpPr>
        <dsp:cNvPr id="0" name=""/>
        <dsp:cNvSpPr/>
      </dsp:nvSpPr>
      <dsp:spPr>
        <a:xfrm>
          <a:off x="4207361" y="337529"/>
          <a:ext cx="3312196" cy="697083"/>
        </a:xfrm>
        <a:prstGeom prst="rightArrow">
          <a:avLst>
            <a:gd name="adj1" fmla="val 50000"/>
            <a:gd name="adj2" fmla="val 5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254000" bIns="110662" numCol="1" spcCol="1270" anchor="ctr" anchorCtr="0">
          <a:noAutofit/>
        </a:bodyPr>
        <a:lstStyle/>
        <a:p>
          <a:pPr lvl="0" algn="l" defTabSz="577850">
            <a:lnSpc>
              <a:spcPct val="90000"/>
            </a:lnSpc>
            <a:spcBef>
              <a:spcPct val="0"/>
            </a:spcBef>
            <a:spcAft>
              <a:spcPct val="35000"/>
            </a:spcAft>
          </a:pPr>
          <a:r>
            <a:rPr lang="en-US" sz="1300" kern="1200" dirty="0" smtClean="0">
              <a:solidFill>
                <a:schemeClr val="accent3">
                  <a:lumMod val="50000"/>
                </a:schemeClr>
              </a:solidFill>
            </a:rPr>
            <a:t>2- </a:t>
          </a:r>
          <a:r>
            <a:rPr lang="en-US" sz="1300" kern="1200" dirty="0" err="1" smtClean="0">
              <a:solidFill>
                <a:schemeClr val="accent3">
                  <a:lumMod val="50000"/>
                </a:schemeClr>
              </a:solidFill>
            </a:rPr>
            <a:t>Osmoreceptor</a:t>
          </a:r>
          <a:r>
            <a:rPr lang="en-US" sz="1300" kern="1200" dirty="0" smtClean="0">
              <a:solidFill>
                <a:schemeClr val="accent3">
                  <a:lumMod val="50000"/>
                </a:schemeClr>
              </a:solidFill>
            </a:rPr>
            <a:t> Stimulation.</a:t>
          </a:r>
          <a:endParaRPr lang="en-US" sz="1300" kern="1200" dirty="0">
            <a:solidFill>
              <a:schemeClr val="accent3">
                <a:lumMod val="50000"/>
              </a:schemeClr>
            </a:solidFill>
          </a:endParaRPr>
        </a:p>
      </dsp:txBody>
      <dsp:txXfrm>
        <a:off x="4207361" y="511800"/>
        <a:ext cx="3137925" cy="348541"/>
      </dsp:txXfrm>
    </dsp:sp>
    <dsp:sp modelId="{B2325B3C-7790-4099-A3BF-A768F4C86274}">
      <dsp:nvSpPr>
        <dsp:cNvPr id="0" name=""/>
        <dsp:cNvSpPr/>
      </dsp:nvSpPr>
      <dsp:spPr>
        <a:xfrm>
          <a:off x="4212686" y="1078933"/>
          <a:ext cx="2519624" cy="969261"/>
        </a:xfrm>
        <a:prstGeom prst="rect">
          <a:avLst/>
        </a:prstGeom>
        <a:solidFill>
          <a:schemeClr val="lt1">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ctr" defTabSz="577850">
            <a:lnSpc>
              <a:spcPct val="90000"/>
            </a:lnSpc>
            <a:spcBef>
              <a:spcPct val="0"/>
            </a:spcBef>
            <a:spcAft>
              <a:spcPct val="35000"/>
            </a:spcAft>
          </a:pPr>
          <a:r>
            <a:rPr lang="en-US" sz="1300" kern="1200" dirty="0" smtClean="0"/>
            <a:t>Receptors in the hypothalamus sense the increased osmolarity in the blood.</a:t>
          </a:r>
          <a:endParaRPr lang="en-US" sz="1300" kern="1200" dirty="0"/>
        </a:p>
      </dsp:txBody>
      <dsp:txXfrm>
        <a:off x="4212686" y="1078933"/>
        <a:ext cx="2519624" cy="969261"/>
      </dsp:txXfrm>
    </dsp:sp>
    <dsp:sp modelId="{AFA13476-697A-4C79-8C81-A303E56D6F0A}">
      <dsp:nvSpPr>
        <dsp:cNvPr id="0" name=""/>
        <dsp:cNvSpPr/>
      </dsp:nvSpPr>
      <dsp:spPr>
        <a:xfrm>
          <a:off x="6901367" y="594100"/>
          <a:ext cx="1837981" cy="697083"/>
        </a:xfrm>
        <a:prstGeom prst="rightArrow">
          <a:avLst>
            <a:gd name="adj1" fmla="val 50000"/>
            <a:gd name="adj2" fmla="val 5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254000" bIns="110662" numCol="1" spcCol="1270" anchor="ctr" anchorCtr="0">
          <a:noAutofit/>
        </a:bodyPr>
        <a:lstStyle/>
        <a:p>
          <a:pPr lvl="0" algn="l" defTabSz="577850">
            <a:lnSpc>
              <a:spcPct val="90000"/>
            </a:lnSpc>
            <a:spcBef>
              <a:spcPct val="0"/>
            </a:spcBef>
            <a:spcAft>
              <a:spcPct val="35000"/>
            </a:spcAft>
          </a:pPr>
          <a:r>
            <a:rPr lang="en-US" sz="1300" kern="1200" dirty="0" smtClean="0">
              <a:solidFill>
                <a:schemeClr val="accent3">
                  <a:lumMod val="50000"/>
                </a:schemeClr>
              </a:solidFill>
            </a:rPr>
            <a:t>3- ADH release.</a:t>
          </a:r>
          <a:endParaRPr lang="en-US" sz="1300" kern="1200" dirty="0">
            <a:solidFill>
              <a:schemeClr val="accent3">
                <a:lumMod val="50000"/>
              </a:schemeClr>
            </a:solidFill>
          </a:endParaRPr>
        </a:p>
      </dsp:txBody>
      <dsp:txXfrm>
        <a:off x="6901367" y="768371"/>
        <a:ext cx="1663710" cy="348541"/>
      </dsp:txXfrm>
    </dsp:sp>
    <dsp:sp modelId="{84230992-8252-4517-874C-CAE2E552C826}">
      <dsp:nvSpPr>
        <dsp:cNvPr id="0" name=""/>
        <dsp:cNvSpPr/>
      </dsp:nvSpPr>
      <dsp:spPr>
        <a:xfrm>
          <a:off x="6901366" y="1351045"/>
          <a:ext cx="2733134" cy="856711"/>
        </a:xfrm>
        <a:prstGeom prst="rect">
          <a:avLst/>
        </a:prstGeom>
        <a:solidFill>
          <a:schemeClr val="lt1">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ctr" defTabSz="577850">
            <a:lnSpc>
              <a:spcPct val="90000"/>
            </a:lnSpc>
            <a:spcBef>
              <a:spcPct val="0"/>
            </a:spcBef>
            <a:spcAft>
              <a:spcPct val="35000"/>
            </a:spcAft>
          </a:pPr>
          <a:r>
            <a:rPr lang="en-US" sz="1300" kern="1200" dirty="0" smtClean="0"/>
            <a:t>The pituitary gland releases ADH.</a:t>
          </a:r>
        </a:p>
        <a:p>
          <a:pPr lvl="0" algn="ctr" defTabSz="577850">
            <a:lnSpc>
              <a:spcPct val="90000"/>
            </a:lnSpc>
            <a:spcBef>
              <a:spcPct val="0"/>
            </a:spcBef>
            <a:spcAft>
              <a:spcPct val="35000"/>
            </a:spcAft>
          </a:pPr>
          <a:r>
            <a:rPr lang="en-US" sz="1300" b="0" kern="1200" spc="-5" dirty="0" smtClean="0">
              <a:solidFill>
                <a:schemeClr val="tx1"/>
              </a:solidFill>
              <a:latin typeface="+mn-lt"/>
              <a:cs typeface="Calibri"/>
            </a:rPr>
            <a:t>Usually, </a:t>
          </a:r>
          <a:r>
            <a:rPr lang="en-US" sz="1300" b="0" kern="1200" dirty="0" smtClean="0">
              <a:solidFill>
                <a:schemeClr val="tx1"/>
              </a:solidFill>
              <a:latin typeface="+mn-lt"/>
              <a:cs typeface="Calibri"/>
            </a:rPr>
            <a:t>when it</a:t>
          </a:r>
          <a:r>
            <a:rPr lang="en-US" sz="1300" b="0" kern="1200" baseline="0" dirty="0" smtClean="0">
              <a:solidFill>
                <a:schemeClr val="tx1"/>
              </a:solidFill>
              <a:latin typeface="+mn-lt"/>
              <a:cs typeface="Calibri"/>
            </a:rPr>
            <a:t> is </a:t>
          </a:r>
          <a:r>
            <a:rPr lang="en-US" sz="1300" b="0" kern="1200" dirty="0" smtClean="0">
              <a:solidFill>
                <a:schemeClr val="tx1"/>
              </a:solidFill>
              <a:latin typeface="+mn-lt"/>
              <a:cs typeface="Calibri"/>
            </a:rPr>
            <a:t>secreted </a:t>
          </a:r>
          <a:r>
            <a:rPr lang="en-US" sz="1300" b="0" kern="1200" spc="30" dirty="0" smtClean="0">
              <a:solidFill>
                <a:schemeClr val="tx1"/>
              </a:solidFill>
              <a:latin typeface="+mn-lt"/>
              <a:cs typeface="Calibri"/>
            </a:rPr>
            <a:t>aldosterone is</a:t>
          </a:r>
          <a:r>
            <a:rPr lang="en-US" sz="1300" b="0" kern="1200" spc="-260" dirty="0" smtClean="0">
              <a:solidFill>
                <a:schemeClr val="tx1"/>
              </a:solidFill>
              <a:latin typeface="+mn-lt"/>
              <a:cs typeface="Calibri"/>
            </a:rPr>
            <a:t> </a:t>
          </a:r>
          <a:r>
            <a:rPr lang="en-US" sz="1300" b="0" kern="1200" dirty="0" smtClean="0">
              <a:solidFill>
                <a:schemeClr val="tx1"/>
              </a:solidFill>
              <a:latin typeface="+mn-lt"/>
              <a:cs typeface="Calibri"/>
            </a:rPr>
            <a:t>secreted.</a:t>
          </a:r>
          <a:endParaRPr lang="en-US" sz="1300" b="0" kern="1200" dirty="0">
            <a:solidFill>
              <a:schemeClr val="tx1"/>
            </a:solidFill>
            <a:latin typeface="+mn-lt"/>
          </a:endParaRPr>
        </a:p>
      </dsp:txBody>
      <dsp:txXfrm>
        <a:off x="6901366" y="1351045"/>
        <a:ext cx="2733134" cy="85671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C421DF-E49A-1F44-8C87-57FF31359898}">
      <dsp:nvSpPr>
        <dsp:cNvPr id="0" name=""/>
        <dsp:cNvSpPr/>
      </dsp:nvSpPr>
      <dsp:spPr>
        <a:xfrm>
          <a:off x="4820" y="869293"/>
          <a:ext cx="2107750" cy="1501772"/>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Decreased renal blood flow (or/and) decrease in sodium activates Juxtaglomerular apparatus of kidneys (volume receptors)</a:t>
          </a:r>
          <a:endParaRPr lang="en-US" sz="1600" kern="1200" dirty="0"/>
        </a:p>
      </dsp:txBody>
      <dsp:txXfrm>
        <a:off x="48805" y="913278"/>
        <a:ext cx="2019780" cy="1413802"/>
      </dsp:txXfrm>
    </dsp:sp>
    <dsp:sp modelId="{2E4D41F9-072E-024A-9D87-EB902AC09E3E}">
      <dsp:nvSpPr>
        <dsp:cNvPr id="0" name=""/>
        <dsp:cNvSpPr/>
      </dsp:nvSpPr>
      <dsp:spPr>
        <a:xfrm>
          <a:off x="2323346" y="1358818"/>
          <a:ext cx="446843" cy="522722"/>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2323346" y="1463362"/>
        <a:ext cx="312790" cy="313634"/>
      </dsp:txXfrm>
    </dsp:sp>
    <dsp:sp modelId="{EA0CA6F4-70B7-8D4B-9CF2-015C3594D345}">
      <dsp:nvSpPr>
        <dsp:cNvPr id="0" name=""/>
        <dsp:cNvSpPr/>
      </dsp:nvSpPr>
      <dsp:spPr>
        <a:xfrm>
          <a:off x="2955671" y="869293"/>
          <a:ext cx="2107750" cy="1501772"/>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Renin system is activated and converts angiotensin (plasma protein) to angiotensin I (lungs) </a:t>
          </a:r>
          <a:endParaRPr lang="en-US" sz="1600" kern="1200" dirty="0"/>
        </a:p>
      </dsp:txBody>
      <dsp:txXfrm>
        <a:off x="2999656" y="913278"/>
        <a:ext cx="2019780" cy="1413802"/>
      </dsp:txXfrm>
    </dsp:sp>
    <dsp:sp modelId="{AC3F699E-70A4-BE42-891B-32D3CE70D431}">
      <dsp:nvSpPr>
        <dsp:cNvPr id="0" name=""/>
        <dsp:cNvSpPr/>
      </dsp:nvSpPr>
      <dsp:spPr>
        <a:xfrm>
          <a:off x="5274196" y="1358818"/>
          <a:ext cx="446843" cy="522722"/>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5274196" y="1463362"/>
        <a:ext cx="312790" cy="313634"/>
      </dsp:txXfrm>
    </dsp:sp>
    <dsp:sp modelId="{C7D25ADB-1C46-544F-9C5B-BCA63C653856}">
      <dsp:nvSpPr>
        <dsp:cNvPr id="0" name=""/>
        <dsp:cNvSpPr/>
      </dsp:nvSpPr>
      <dsp:spPr>
        <a:xfrm>
          <a:off x="5906521" y="869293"/>
          <a:ext cx="2107750" cy="1501772"/>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Through converting enzymes Angiotensin I is converted to II (vasoconstrictor) to Ag III</a:t>
          </a:r>
          <a:endParaRPr lang="en-US" sz="1600" kern="1200" dirty="0"/>
        </a:p>
      </dsp:txBody>
      <dsp:txXfrm>
        <a:off x="5950506" y="913278"/>
        <a:ext cx="2019780" cy="1413802"/>
      </dsp:txXfrm>
    </dsp:sp>
    <dsp:sp modelId="{4FAF008B-E057-B04A-BB21-DA6BDA5B40EF}">
      <dsp:nvSpPr>
        <dsp:cNvPr id="0" name=""/>
        <dsp:cNvSpPr/>
      </dsp:nvSpPr>
      <dsp:spPr>
        <a:xfrm rot="44017">
          <a:off x="8225028" y="1377873"/>
          <a:ext cx="446879" cy="522722"/>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8225033" y="1481559"/>
        <a:ext cx="312815" cy="313634"/>
      </dsp:txXfrm>
    </dsp:sp>
    <dsp:sp modelId="{CF52DE06-50BE-7C46-B08F-10E4D2FC3CFF}">
      <dsp:nvSpPr>
        <dsp:cNvPr id="0" name=""/>
        <dsp:cNvSpPr/>
      </dsp:nvSpPr>
      <dsp:spPr>
        <a:xfrm>
          <a:off x="8857371" y="907078"/>
          <a:ext cx="2107750" cy="1501772"/>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In adrenal cortex corticosterone is converted to aldosterone which promotes Na retention</a:t>
          </a:r>
          <a:endParaRPr lang="en-US" sz="1600" kern="1200" dirty="0"/>
        </a:p>
      </dsp:txBody>
      <dsp:txXfrm>
        <a:off x="8901356" y="951063"/>
        <a:ext cx="2019780" cy="141380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29C752-327F-AE46-830C-1297CB2C30D2}" type="datetimeFigureOut">
              <a:rPr lang="en-US" smtClean="0"/>
              <a:t>4/16/17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6DD830-3E1B-A347-8F93-006ACE76944D}" type="slidenum">
              <a:rPr lang="en-US" smtClean="0"/>
              <a:t>‹#›</a:t>
            </a:fld>
            <a:endParaRPr lang="en-US"/>
          </a:p>
        </p:txBody>
      </p:sp>
    </p:spTree>
    <p:extLst>
      <p:ext uri="{BB962C8B-B14F-4D97-AF65-F5344CB8AC3E}">
        <p14:creationId xmlns:p14="http://schemas.microsoft.com/office/powerpoint/2010/main" val="192550263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10T22:05:34.297"/>
    </inkml:context>
    <inkml:brush xml:id="br0">
      <inkml:brushProperty name="width" value="0.05292" units="cm"/>
      <inkml:brushProperty name="height" value="0.05292" units="cm"/>
      <inkml:brushProperty name="color" value="#EA15C8"/>
    </inkml:brush>
  </inkml:definitions>
  <inkml:trace contextRef="#ctx0" brushRef="#br0">341-4129 5734,'-27'27'0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4A95C3-525D-4F91-BA2A-BE8EDE06AC10}" type="datetimeFigureOut">
              <a:rPr lang="en-US" smtClean="0"/>
              <a:t>4/16/17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205093-C804-447C-A940-865EF0339665}" type="slidenum">
              <a:rPr lang="en-US" smtClean="0"/>
              <a:t>‹#›</a:t>
            </a:fld>
            <a:endParaRPr lang="en-US" dirty="0"/>
          </a:p>
        </p:txBody>
      </p:sp>
    </p:spTree>
    <p:extLst>
      <p:ext uri="{BB962C8B-B14F-4D97-AF65-F5344CB8AC3E}">
        <p14:creationId xmlns:p14="http://schemas.microsoft.com/office/powerpoint/2010/main" val="695063854"/>
      </p:ext>
    </p:extLst>
  </p:cSld>
  <p:clrMap bg1="lt1" tx1="dk1" bg2="lt2" tx2="dk2" accent1="accent1" accent2="accent2" accent3="accent3" accent4="accent4" accent5="accent5" accent6="accent6" hlink="hlink" folHlink="folHlink"/>
  <p:notesStyle>
    <a:lvl1pPr marL="0" algn="l" defTabSz="1015898" rtl="0" eaLnBrk="1" latinLnBrk="0" hangingPunct="1">
      <a:defRPr sz="1300" kern="1200">
        <a:solidFill>
          <a:schemeClr val="tx1"/>
        </a:solidFill>
        <a:latin typeface="+mn-lt"/>
        <a:ea typeface="+mn-ea"/>
        <a:cs typeface="+mn-cs"/>
      </a:defRPr>
    </a:lvl1pPr>
    <a:lvl2pPr marL="507949" algn="l" defTabSz="1015898" rtl="0" eaLnBrk="1" latinLnBrk="0" hangingPunct="1">
      <a:defRPr sz="1300" kern="1200">
        <a:solidFill>
          <a:schemeClr val="tx1"/>
        </a:solidFill>
        <a:latin typeface="+mn-lt"/>
        <a:ea typeface="+mn-ea"/>
        <a:cs typeface="+mn-cs"/>
      </a:defRPr>
    </a:lvl2pPr>
    <a:lvl3pPr marL="1015898" algn="l" defTabSz="1015898" rtl="0" eaLnBrk="1" latinLnBrk="0" hangingPunct="1">
      <a:defRPr sz="1300" kern="1200">
        <a:solidFill>
          <a:schemeClr val="tx1"/>
        </a:solidFill>
        <a:latin typeface="+mn-lt"/>
        <a:ea typeface="+mn-ea"/>
        <a:cs typeface="+mn-cs"/>
      </a:defRPr>
    </a:lvl3pPr>
    <a:lvl4pPr marL="1523848" algn="l" defTabSz="1015898" rtl="0" eaLnBrk="1" latinLnBrk="0" hangingPunct="1">
      <a:defRPr sz="1300" kern="1200">
        <a:solidFill>
          <a:schemeClr val="tx1"/>
        </a:solidFill>
        <a:latin typeface="+mn-lt"/>
        <a:ea typeface="+mn-ea"/>
        <a:cs typeface="+mn-cs"/>
      </a:defRPr>
    </a:lvl4pPr>
    <a:lvl5pPr marL="2031797" algn="l" defTabSz="1015898" rtl="0" eaLnBrk="1" latinLnBrk="0" hangingPunct="1">
      <a:defRPr sz="1300" kern="1200">
        <a:solidFill>
          <a:schemeClr val="tx1"/>
        </a:solidFill>
        <a:latin typeface="+mn-lt"/>
        <a:ea typeface="+mn-ea"/>
        <a:cs typeface="+mn-cs"/>
      </a:defRPr>
    </a:lvl5pPr>
    <a:lvl6pPr marL="2539746" algn="l" defTabSz="1015898" rtl="0" eaLnBrk="1" latinLnBrk="0" hangingPunct="1">
      <a:defRPr sz="1300" kern="1200">
        <a:solidFill>
          <a:schemeClr val="tx1"/>
        </a:solidFill>
        <a:latin typeface="+mn-lt"/>
        <a:ea typeface="+mn-ea"/>
        <a:cs typeface="+mn-cs"/>
      </a:defRPr>
    </a:lvl6pPr>
    <a:lvl7pPr marL="3047695" algn="l" defTabSz="1015898" rtl="0" eaLnBrk="1" latinLnBrk="0" hangingPunct="1">
      <a:defRPr sz="1300" kern="1200">
        <a:solidFill>
          <a:schemeClr val="tx1"/>
        </a:solidFill>
        <a:latin typeface="+mn-lt"/>
        <a:ea typeface="+mn-ea"/>
        <a:cs typeface="+mn-cs"/>
      </a:defRPr>
    </a:lvl7pPr>
    <a:lvl8pPr marL="3555644" algn="l" defTabSz="1015898" rtl="0" eaLnBrk="1" latinLnBrk="0" hangingPunct="1">
      <a:defRPr sz="1300" kern="1200">
        <a:solidFill>
          <a:schemeClr val="tx1"/>
        </a:solidFill>
        <a:latin typeface="+mn-lt"/>
        <a:ea typeface="+mn-ea"/>
        <a:cs typeface="+mn-cs"/>
      </a:defRPr>
    </a:lvl8pPr>
    <a:lvl9pPr marL="4063594" algn="l" defTabSz="1015898"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10"/>
          </p:nvPr>
        </p:nvSpPr>
        <p:spPr/>
        <p:txBody>
          <a:bodyPr/>
          <a:lstStyle/>
          <a:p>
            <a:fld id="{DB205093-C804-447C-A940-865EF0339665}"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660410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fld id="{873B4F2C-A271-4551-8B63-B480454D478A}" type="slidenum">
              <a:rPr lang="ar-BH" altLang="en-US" sz="1000">
                <a:solidFill>
                  <a:srgbClr val="800000"/>
                </a:solidFill>
                <a:latin typeface="Times New Roman" panose="02020603050405020304" pitchFamily="18" charset="0"/>
              </a:rPr>
              <a:pPr/>
              <a:t>50</a:t>
            </a:fld>
            <a:endParaRPr lang="en-US" altLang="en-US" sz="1000" dirty="0">
              <a:solidFill>
                <a:srgbClr val="800000"/>
              </a:solidFill>
              <a:latin typeface="Times New Roman" panose="02020603050405020304" pitchFamily="18"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589348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830636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t>12</a:t>
            </a:fld>
            <a:endParaRPr lang="en-US" dirty="0"/>
          </a:p>
        </p:txBody>
      </p:sp>
    </p:spTree>
    <p:extLst>
      <p:ext uri="{BB962C8B-B14F-4D97-AF65-F5344CB8AC3E}">
        <p14:creationId xmlns:p14="http://schemas.microsoft.com/office/powerpoint/2010/main" val="1418881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t>22</a:t>
            </a:fld>
            <a:endParaRPr lang="en-US" dirty="0"/>
          </a:p>
        </p:txBody>
      </p:sp>
    </p:spTree>
    <p:extLst>
      <p:ext uri="{BB962C8B-B14F-4D97-AF65-F5344CB8AC3E}">
        <p14:creationId xmlns:p14="http://schemas.microsoft.com/office/powerpoint/2010/main" val="1145988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10"/>
          </p:nvPr>
        </p:nvSpPr>
        <p:spPr/>
        <p:txBody>
          <a:bodyPr/>
          <a:lstStyle/>
          <a:p>
            <a:fld id="{DB205093-C804-447C-A940-865EF0339665}" type="slidenum">
              <a:rPr lang="en-US" smtClean="0"/>
              <a:t>28</a:t>
            </a:fld>
            <a:endParaRPr lang="en-US" dirty="0"/>
          </a:p>
        </p:txBody>
      </p:sp>
    </p:spTree>
    <p:extLst>
      <p:ext uri="{BB962C8B-B14F-4D97-AF65-F5344CB8AC3E}">
        <p14:creationId xmlns:p14="http://schemas.microsoft.com/office/powerpoint/2010/main" val="3912660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10"/>
          </p:nvPr>
        </p:nvSpPr>
        <p:spPr/>
        <p:txBody>
          <a:bodyPr/>
          <a:lstStyle/>
          <a:p>
            <a:fld id="{DB205093-C804-447C-A940-865EF0339665}" type="slidenum">
              <a:rPr lang="en-US" smtClean="0"/>
              <a:t>29</a:t>
            </a:fld>
            <a:endParaRPr lang="en-US" dirty="0"/>
          </a:p>
        </p:txBody>
      </p:sp>
    </p:spTree>
    <p:extLst>
      <p:ext uri="{BB962C8B-B14F-4D97-AF65-F5344CB8AC3E}">
        <p14:creationId xmlns:p14="http://schemas.microsoft.com/office/powerpoint/2010/main" val="3601278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t>43</a:t>
            </a:fld>
            <a:endParaRPr lang="en-US" dirty="0"/>
          </a:p>
        </p:txBody>
      </p:sp>
    </p:spTree>
    <p:extLst>
      <p:ext uri="{BB962C8B-B14F-4D97-AF65-F5344CB8AC3E}">
        <p14:creationId xmlns:p14="http://schemas.microsoft.com/office/powerpoint/2010/main" val="1877013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t>46</a:t>
            </a:fld>
            <a:endParaRPr lang="en-US" dirty="0"/>
          </a:p>
        </p:txBody>
      </p:sp>
    </p:spTree>
    <p:extLst>
      <p:ext uri="{BB962C8B-B14F-4D97-AF65-F5344CB8AC3E}">
        <p14:creationId xmlns:p14="http://schemas.microsoft.com/office/powerpoint/2010/main" val="176744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t>47</a:t>
            </a:fld>
            <a:endParaRPr lang="en-US" dirty="0"/>
          </a:p>
        </p:txBody>
      </p:sp>
    </p:spTree>
    <p:extLst>
      <p:ext uri="{BB962C8B-B14F-4D97-AF65-F5344CB8AC3E}">
        <p14:creationId xmlns:p14="http://schemas.microsoft.com/office/powerpoint/2010/main" val="1907618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fld id="{67F0AABA-04B0-4AF4-AABE-2F51CF27F05A}" type="slidenum">
              <a:rPr lang="ar-BH" altLang="en-US" sz="1000">
                <a:solidFill>
                  <a:srgbClr val="800000"/>
                </a:solidFill>
                <a:latin typeface="Times New Roman" panose="02020603050405020304" pitchFamily="18" charset="0"/>
              </a:rPr>
              <a:pPr/>
              <a:t>49</a:t>
            </a:fld>
            <a:endParaRPr lang="en-US" altLang="en-US" sz="1000" dirty="0">
              <a:solidFill>
                <a:srgbClr val="800000"/>
              </a:solidFill>
              <a:latin typeface="Times New Roman" panose="02020603050405020304" pitchFamily="18"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067844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184" y="3886200"/>
            <a:ext cx="9141619"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625184" y="5124450"/>
            <a:ext cx="9141619"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8532178" y="6355080"/>
            <a:ext cx="3047206" cy="365760"/>
          </a:xfrm>
        </p:spPr>
        <p:txBody>
          <a:bodyPr/>
          <a:lstStyle>
            <a:lvl1pPr>
              <a:defRPr sz="1400"/>
            </a:lvl1pPr>
          </a:lstStyle>
          <a:p>
            <a:fld id="{7158BBD9-96B8-F24C-BA3D-5D90B7566753}" type="datetime1">
              <a:rPr lang="en-US" smtClean="0">
                <a:solidFill>
                  <a:srgbClr val="464653"/>
                </a:solidFill>
              </a:rPr>
              <a:pPr/>
              <a:t>4/16/17</a:t>
            </a:fld>
            <a:endParaRPr lang="en-US" dirty="0">
              <a:solidFill>
                <a:srgbClr val="464653"/>
              </a:solidFill>
            </a:endParaRPr>
          </a:p>
        </p:txBody>
      </p:sp>
      <p:sp>
        <p:nvSpPr>
          <p:cNvPr id="17" name="Footer Placeholder 16"/>
          <p:cNvSpPr>
            <a:spLocks noGrp="1"/>
          </p:cNvSpPr>
          <p:nvPr>
            <p:ph type="ftr" sz="quarter" idx="11"/>
          </p:nvPr>
        </p:nvSpPr>
        <p:spPr>
          <a:xfrm>
            <a:off x="3863857" y="6355080"/>
            <a:ext cx="4631754" cy="365760"/>
          </a:xfrm>
        </p:spPr>
        <p:txBody>
          <a:bodyPr/>
          <a:lstStyle/>
          <a:p>
            <a:r>
              <a:rPr lang="ar-SA" dirty="0">
                <a:solidFill>
                  <a:srgbClr val="464653"/>
                </a:solidFill>
              </a:rPr>
              <a:t>خروج البوتاسيوم</a:t>
            </a:r>
            <a:endParaRPr lang="en-US" dirty="0">
              <a:solidFill>
                <a:srgbClr val="464653"/>
              </a:solidFill>
            </a:endParaRPr>
          </a:p>
        </p:txBody>
      </p:sp>
      <p:sp>
        <p:nvSpPr>
          <p:cNvPr id="29" name="Slide Number Placeholder 28"/>
          <p:cNvSpPr>
            <a:spLocks noGrp="1"/>
          </p:cNvSpPr>
          <p:nvPr>
            <p:ph type="sldNum" sz="quarter" idx="12"/>
          </p:nvPr>
        </p:nvSpPr>
        <p:spPr>
          <a:xfrm>
            <a:off x="1621121" y="6355080"/>
            <a:ext cx="1625177" cy="365760"/>
          </a:xfrm>
        </p:spPr>
        <p:txBody>
          <a:bodyPr/>
          <a:lstStyle/>
          <a:p>
            <a:fld id="{4929A69E-7D8F-4515-9605-0315ABD4F316}" type="slidenum">
              <a:rPr lang="en-US" smtClean="0">
                <a:solidFill>
                  <a:srgbClr val="464653"/>
                </a:solidFill>
              </a:rPr>
              <a:pPr/>
              <a:t>‹#›</a:t>
            </a:fld>
            <a:endParaRPr lang="en-US" dirty="0">
              <a:solidFill>
                <a:srgbClr val="464653"/>
              </a:solidFill>
            </a:endParaRPr>
          </a:p>
        </p:txBody>
      </p:sp>
      <p:sp>
        <p:nvSpPr>
          <p:cNvPr id="21" name="Rectangle 20"/>
          <p:cNvSpPr/>
          <p:nvPr/>
        </p:nvSpPr>
        <p:spPr>
          <a:xfrm>
            <a:off x="1206186" y="3648075"/>
            <a:ext cx="975106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dirty="0">
              <a:solidFill>
                <a:prstClr val="white"/>
              </a:solidFill>
            </a:endParaRPr>
          </a:p>
        </p:txBody>
      </p:sp>
      <p:sp>
        <p:nvSpPr>
          <p:cNvPr id="33" name="Rectangle 32"/>
          <p:cNvSpPr/>
          <p:nvPr/>
        </p:nvSpPr>
        <p:spPr>
          <a:xfrm>
            <a:off x="1218883" y="5048250"/>
            <a:ext cx="975106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dirty="0">
              <a:solidFill>
                <a:prstClr val="white"/>
              </a:solidFill>
            </a:endParaRPr>
          </a:p>
        </p:txBody>
      </p:sp>
      <p:sp>
        <p:nvSpPr>
          <p:cNvPr id="22" name="Rectangle 21"/>
          <p:cNvSpPr/>
          <p:nvPr/>
        </p:nvSpPr>
        <p:spPr>
          <a:xfrm>
            <a:off x="1206193" y="3648075"/>
            <a:ext cx="304721"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dirty="0">
              <a:solidFill>
                <a:prstClr val="white"/>
              </a:solidFill>
            </a:endParaRPr>
          </a:p>
        </p:txBody>
      </p:sp>
      <p:sp>
        <p:nvSpPr>
          <p:cNvPr id="32" name="Rectangle 31"/>
          <p:cNvSpPr/>
          <p:nvPr/>
        </p:nvSpPr>
        <p:spPr>
          <a:xfrm>
            <a:off x="1218882" y="5048250"/>
            <a:ext cx="304721"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dirty="0">
              <a:solidFill>
                <a:prstClr val="white"/>
              </a:solidFill>
            </a:endParaRPr>
          </a:p>
        </p:txBody>
      </p:sp>
    </p:spTree>
    <p:extLst>
      <p:ext uri="{BB962C8B-B14F-4D97-AF65-F5344CB8AC3E}">
        <p14:creationId xmlns:p14="http://schemas.microsoft.com/office/powerpoint/2010/main" val="1389961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D1CE1A9-40D5-CB48-B5E9-6C25DBD57021}" type="datetime1">
              <a:rPr lang="en-US" smtClean="0">
                <a:solidFill>
                  <a:srgbClr val="464653"/>
                </a:solidFill>
              </a:rPr>
              <a:pPr/>
              <a:t>4/16/17</a:t>
            </a:fld>
            <a:endParaRPr lang="en-US" dirty="0">
              <a:solidFill>
                <a:srgbClr val="464653"/>
              </a:solidFill>
            </a:endParaRPr>
          </a:p>
        </p:txBody>
      </p:sp>
      <p:sp>
        <p:nvSpPr>
          <p:cNvPr id="5" name="Footer Placeholder 4"/>
          <p:cNvSpPr>
            <a:spLocks noGrp="1"/>
          </p:cNvSpPr>
          <p:nvPr>
            <p:ph type="ftr" sz="quarter" idx="11"/>
          </p:nvPr>
        </p:nvSpPr>
        <p:spPr/>
        <p:txBody>
          <a:bodyPr/>
          <a:lstStyle/>
          <a:p>
            <a:r>
              <a:rPr lang="ar-SA" dirty="0">
                <a:solidFill>
                  <a:srgbClr val="464653"/>
                </a:solidFill>
              </a:rPr>
              <a:t>خروج البوتاسيوم</a:t>
            </a:r>
            <a:endParaRPr lang="en-US" dirty="0">
              <a:solidFill>
                <a:srgbClr val="464653"/>
              </a:solidFill>
            </a:endParaRPr>
          </a:p>
        </p:txBody>
      </p:sp>
      <p:sp>
        <p:nvSpPr>
          <p:cNvPr id="6" name="Slide Number Placeholder 5"/>
          <p:cNvSpPr>
            <a:spLocks noGrp="1"/>
          </p:cNvSpPr>
          <p:nvPr>
            <p:ph type="sldNum" sz="quarter" idx="12"/>
          </p:nvPr>
        </p:nvSpPr>
        <p:spPr/>
        <p:txBody>
          <a:bodyPr/>
          <a:lstStyle/>
          <a:p>
            <a:fld id="{4929A69E-7D8F-4515-9605-0315ABD4F316}" type="slidenum">
              <a:rPr lang="en-US" smtClean="0">
                <a:solidFill>
                  <a:srgbClr val="464653"/>
                </a:solidFill>
              </a:rPr>
              <a:pPr/>
              <a:t>‹#›</a:t>
            </a:fld>
            <a:endParaRPr lang="en-US" dirty="0">
              <a:solidFill>
                <a:srgbClr val="464653"/>
              </a:solidFill>
            </a:endParaRPr>
          </a:p>
        </p:txBody>
      </p:sp>
    </p:spTree>
    <p:extLst>
      <p:ext uri="{BB962C8B-B14F-4D97-AF65-F5344CB8AC3E}">
        <p14:creationId xmlns:p14="http://schemas.microsoft.com/office/powerpoint/2010/main" val="3383709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54"/>
            <a:ext cx="2742486"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441" y="274654"/>
            <a:ext cx="802431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75994A2-BACB-274B-9F04-199B86E9F8AA}" type="datetime1">
              <a:rPr lang="en-US" smtClean="0">
                <a:solidFill>
                  <a:srgbClr val="464653"/>
                </a:solidFill>
              </a:rPr>
              <a:pPr/>
              <a:t>4/16/17</a:t>
            </a:fld>
            <a:endParaRPr lang="en-US" dirty="0">
              <a:solidFill>
                <a:srgbClr val="464653"/>
              </a:solidFill>
            </a:endParaRPr>
          </a:p>
        </p:txBody>
      </p:sp>
      <p:sp>
        <p:nvSpPr>
          <p:cNvPr id="5" name="Footer Placeholder 4"/>
          <p:cNvSpPr>
            <a:spLocks noGrp="1"/>
          </p:cNvSpPr>
          <p:nvPr>
            <p:ph type="ftr" sz="quarter" idx="11"/>
          </p:nvPr>
        </p:nvSpPr>
        <p:spPr/>
        <p:txBody>
          <a:bodyPr/>
          <a:lstStyle/>
          <a:p>
            <a:r>
              <a:rPr lang="ar-SA" dirty="0">
                <a:solidFill>
                  <a:srgbClr val="464653"/>
                </a:solidFill>
              </a:rPr>
              <a:t>خروج البوتاسيوم</a:t>
            </a:r>
            <a:endParaRPr lang="en-US" dirty="0">
              <a:solidFill>
                <a:srgbClr val="464653"/>
              </a:solidFill>
            </a:endParaRPr>
          </a:p>
        </p:txBody>
      </p:sp>
      <p:sp>
        <p:nvSpPr>
          <p:cNvPr id="6" name="Slide Number Placeholder 5"/>
          <p:cNvSpPr>
            <a:spLocks noGrp="1"/>
          </p:cNvSpPr>
          <p:nvPr>
            <p:ph type="sldNum" sz="quarter" idx="12"/>
          </p:nvPr>
        </p:nvSpPr>
        <p:spPr/>
        <p:txBody>
          <a:bodyPr/>
          <a:lstStyle/>
          <a:p>
            <a:fld id="{4929A69E-7D8F-4515-9605-0315ABD4F316}" type="slidenum">
              <a:rPr lang="en-US" smtClean="0">
                <a:solidFill>
                  <a:srgbClr val="464653"/>
                </a:solidFill>
              </a:rPr>
              <a:pPr/>
              <a:t>‹#›</a:t>
            </a:fld>
            <a:endParaRPr lang="en-US" dirty="0">
              <a:solidFill>
                <a:srgbClr val="464653"/>
              </a:solidFill>
            </a:endParaRPr>
          </a:p>
        </p:txBody>
      </p:sp>
      <p:sp>
        <p:nvSpPr>
          <p:cNvPr id="7" name="Straight Connector 6"/>
          <p:cNvSpPr>
            <a:spLocks noChangeShapeType="1"/>
          </p:cNvSpPr>
          <p:nvPr/>
        </p:nvSpPr>
        <p:spPr bwMode="auto">
          <a:xfrm>
            <a:off x="609448"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a:endParaRPr lang="en-US" sz="1800" dirty="0">
              <a:solidFill>
                <a:prstClr val="black"/>
              </a:solidFill>
            </a:endParaRPr>
          </a:p>
        </p:txBody>
      </p:sp>
      <p:sp>
        <p:nvSpPr>
          <p:cNvPr id="8" name="Isosceles Triangle 7"/>
          <p:cNvSpPr>
            <a:spLocks noChangeAspect="1"/>
          </p:cNvSpPr>
          <p:nvPr/>
        </p:nvSpPr>
        <p:spPr>
          <a:xfrm rot="5400000">
            <a:off x="590438" y="6447459"/>
            <a:ext cx="190849" cy="160377"/>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dirty="0">
              <a:solidFill>
                <a:prstClr val="white"/>
              </a:solidFill>
            </a:endParaRPr>
          </a:p>
        </p:txBody>
      </p:sp>
      <p:sp>
        <p:nvSpPr>
          <p:cNvPr id="9" name="Straight Connector 8"/>
          <p:cNvSpPr>
            <a:spLocks noChangeShapeType="1"/>
          </p:cNvSpPr>
          <p:nvPr/>
        </p:nvSpPr>
        <p:spPr bwMode="auto">
          <a:xfrm rot="5400000">
            <a:off x="5812560"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a:endParaRPr lang="en-US" sz="1800" dirty="0">
              <a:solidFill>
                <a:prstClr val="black"/>
              </a:solidFill>
            </a:endParaRPr>
          </a:p>
        </p:txBody>
      </p:sp>
    </p:spTree>
    <p:extLst>
      <p:ext uri="{BB962C8B-B14F-4D97-AF65-F5344CB8AC3E}">
        <p14:creationId xmlns:p14="http://schemas.microsoft.com/office/powerpoint/2010/main" val="179651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177" y="3886200"/>
            <a:ext cx="9141618" cy="990600"/>
          </a:xfrm>
        </p:spPr>
        <p:txBody>
          <a:bodyPr anchor="t" anchorCtr="0"/>
          <a:lstStyle>
            <a:lvl1pPr algn="r">
              <a:defRPr sz="36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625177" y="5124453"/>
            <a:ext cx="9141618" cy="533400"/>
          </a:xfrm>
        </p:spPr>
        <p:txBody>
          <a:bodyPr/>
          <a:lstStyle>
            <a:lvl1pPr marL="0" indent="0" algn="r">
              <a:buNone/>
              <a:defRPr sz="2200">
                <a:solidFill>
                  <a:schemeClr val="tx2"/>
                </a:solidFill>
                <a:latin typeface="+mj-lt"/>
                <a:ea typeface="+mj-ea"/>
                <a:cs typeface="+mj-cs"/>
              </a:defRPr>
            </a:lvl1pPr>
            <a:lvl2pPr marL="507949" indent="0" algn="ctr">
              <a:buNone/>
            </a:lvl2pPr>
            <a:lvl3pPr marL="1015898" indent="0" algn="ctr">
              <a:buNone/>
            </a:lvl3pPr>
            <a:lvl4pPr marL="1523848" indent="0" algn="ctr">
              <a:buNone/>
            </a:lvl4pPr>
            <a:lvl5pPr marL="2031797" indent="0" algn="ctr">
              <a:buNone/>
            </a:lvl5pPr>
            <a:lvl6pPr marL="2539746" indent="0" algn="ctr">
              <a:buNone/>
            </a:lvl6pPr>
            <a:lvl7pPr marL="3047695" indent="0" algn="ctr">
              <a:buNone/>
            </a:lvl7pPr>
            <a:lvl8pPr marL="3555644" indent="0" algn="ctr">
              <a:buNone/>
            </a:lvl8pPr>
            <a:lvl9pPr marL="4063594" indent="0" algn="ctr">
              <a:buNone/>
            </a:lvl9pPr>
          </a:lstStyle>
          <a:p>
            <a:r>
              <a:rPr kumimoji="0" lang="en-US"/>
              <a:t>Click to edit Master subtitle style</a:t>
            </a:r>
          </a:p>
        </p:txBody>
      </p:sp>
      <p:sp>
        <p:nvSpPr>
          <p:cNvPr id="28" name="Date Placeholder 27"/>
          <p:cNvSpPr>
            <a:spLocks noGrp="1"/>
          </p:cNvSpPr>
          <p:nvPr>
            <p:ph type="dt" sz="half" idx="10"/>
          </p:nvPr>
        </p:nvSpPr>
        <p:spPr>
          <a:xfrm>
            <a:off x="8532195" y="6355080"/>
            <a:ext cx="3047207" cy="365760"/>
          </a:xfrm>
        </p:spPr>
        <p:txBody>
          <a:bodyPr/>
          <a:lstStyle>
            <a:lvl1pPr>
              <a:defRPr sz="1600"/>
            </a:lvl1pPr>
          </a:lstStyle>
          <a:p>
            <a:fld id="{0913F949-505C-49A5-A9BA-5C8AA7EAB769}" type="datetime1">
              <a:rPr lang="en-US" smtClean="0"/>
              <a:t>4/16/17</a:t>
            </a:fld>
            <a:endParaRPr lang="en-US" dirty="0"/>
          </a:p>
        </p:txBody>
      </p:sp>
      <p:sp>
        <p:nvSpPr>
          <p:cNvPr id="17" name="Footer Placeholder 16"/>
          <p:cNvSpPr>
            <a:spLocks noGrp="1"/>
          </p:cNvSpPr>
          <p:nvPr>
            <p:ph type="ftr" sz="quarter" idx="11"/>
          </p:nvPr>
        </p:nvSpPr>
        <p:spPr>
          <a:xfrm>
            <a:off x="3863860" y="6355080"/>
            <a:ext cx="4631754" cy="365760"/>
          </a:xfrm>
        </p:spPr>
        <p:txBody>
          <a:bodyPr/>
          <a:lstStyle/>
          <a:p>
            <a:endParaRPr lang="en-US" dirty="0"/>
          </a:p>
        </p:txBody>
      </p:sp>
      <p:sp>
        <p:nvSpPr>
          <p:cNvPr id="29" name="Slide Number Placeholder 28"/>
          <p:cNvSpPr>
            <a:spLocks noGrp="1"/>
          </p:cNvSpPr>
          <p:nvPr>
            <p:ph type="sldNum" sz="quarter" idx="12"/>
          </p:nvPr>
        </p:nvSpPr>
        <p:spPr>
          <a:xfrm>
            <a:off x="1621132" y="6355080"/>
            <a:ext cx="1625177" cy="365760"/>
          </a:xfrm>
        </p:spPr>
        <p:txBody>
          <a:bodyPr/>
          <a:lstStyle/>
          <a:p>
            <a:fld id="{4929A69E-7D8F-4515-9605-0315ABD4F316}" type="slidenum">
              <a:rPr lang="en-US" smtClean="0"/>
              <a:t>‹#›</a:t>
            </a:fld>
            <a:endParaRPr lang="en-US" dirty="0"/>
          </a:p>
        </p:txBody>
      </p:sp>
      <p:sp>
        <p:nvSpPr>
          <p:cNvPr id="21" name="Rectangle 20"/>
          <p:cNvSpPr/>
          <p:nvPr/>
        </p:nvSpPr>
        <p:spPr>
          <a:xfrm>
            <a:off x="1206186" y="3648075"/>
            <a:ext cx="975106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33" name="Rectangle 32"/>
          <p:cNvSpPr/>
          <p:nvPr/>
        </p:nvSpPr>
        <p:spPr>
          <a:xfrm>
            <a:off x="1218883" y="5048250"/>
            <a:ext cx="975106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22" name="Rectangle 21"/>
          <p:cNvSpPr/>
          <p:nvPr/>
        </p:nvSpPr>
        <p:spPr>
          <a:xfrm>
            <a:off x="1206204" y="3648075"/>
            <a:ext cx="304721"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32" name="Rectangle 31"/>
          <p:cNvSpPr/>
          <p:nvPr/>
        </p:nvSpPr>
        <p:spPr>
          <a:xfrm>
            <a:off x="1218882" y="5048250"/>
            <a:ext cx="304721"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Tree>
    <p:extLst>
      <p:ext uri="{BB962C8B-B14F-4D97-AF65-F5344CB8AC3E}">
        <p14:creationId xmlns:p14="http://schemas.microsoft.com/office/powerpoint/2010/main" val="922463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9F9D199A-4B87-4D69-A7AD-2135E617C58D}" type="datetime1">
              <a:rPr lang="en-US" smtClean="0"/>
              <a:t>4/16/17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29A69E-7D8F-4515-9605-0315ABD4F316}" type="slidenum">
              <a:rPr lang="en-US" smtClean="0"/>
              <a:t>‹#›</a:t>
            </a:fld>
            <a:endParaRPr lang="en-US" dirty="0"/>
          </a:p>
        </p:txBody>
      </p:sp>
      <p:sp>
        <p:nvSpPr>
          <p:cNvPr id="8" name="Content Placeholder 7"/>
          <p:cNvSpPr>
            <a:spLocks noGrp="1"/>
          </p:cNvSpPr>
          <p:nvPr>
            <p:ph sz="quarter" idx="1"/>
          </p:nvPr>
        </p:nvSpPr>
        <p:spPr>
          <a:xfrm>
            <a:off x="609460" y="1219200"/>
            <a:ext cx="10969943"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649371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25177" y="2971803"/>
            <a:ext cx="9141618" cy="1066800"/>
          </a:xfrm>
        </p:spPr>
        <p:txBody>
          <a:bodyPr anchor="t" anchorCtr="0"/>
          <a:lstStyle>
            <a:lvl1pPr algn="r">
              <a:buNone/>
              <a:defRPr sz="3600" b="0" cap="none" baseline="0"/>
            </a:lvl1pPr>
          </a:lstStyle>
          <a:p>
            <a:r>
              <a:rPr kumimoji="0" lang="en-US"/>
              <a:t>Click to edit Master title style</a:t>
            </a:r>
          </a:p>
        </p:txBody>
      </p:sp>
      <p:sp>
        <p:nvSpPr>
          <p:cNvPr id="3" name="Text Placeholder 2"/>
          <p:cNvSpPr>
            <a:spLocks noGrp="1"/>
          </p:cNvSpPr>
          <p:nvPr>
            <p:ph type="body" idx="1"/>
          </p:nvPr>
        </p:nvSpPr>
        <p:spPr>
          <a:xfrm>
            <a:off x="1726753" y="4267200"/>
            <a:ext cx="9040045" cy="1143000"/>
          </a:xfrm>
        </p:spPr>
        <p:txBody>
          <a:bodyPr anchor="t" anchorCtr="0"/>
          <a:lstStyle>
            <a:lvl1pPr marL="0" indent="0" algn="r">
              <a:buNone/>
              <a:defRPr sz="2200">
                <a:solidFill>
                  <a:schemeClr val="tx1">
                    <a:tint val="75000"/>
                  </a:schemeClr>
                </a:solidFill>
              </a:defRPr>
            </a:lvl1pPr>
            <a:lvl2pPr>
              <a:buNone/>
              <a:defRPr sz="20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8532195" y="6355080"/>
            <a:ext cx="3047207" cy="365760"/>
          </a:xfrm>
        </p:spPr>
        <p:txBody>
          <a:bodyPr/>
          <a:lstStyle/>
          <a:p>
            <a:fld id="{13BCAABC-0083-4558-BD3E-E213F47F580C}" type="datetime1">
              <a:rPr lang="en-US" smtClean="0"/>
              <a:t>4/16/17</a:t>
            </a:fld>
            <a:endParaRPr lang="en-US" dirty="0"/>
          </a:p>
        </p:txBody>
      </p:sp>
      <p:sp>
        <p:nvSpPr>
          <p:cNvPr id="5" name="Footer Placeholder 4"/>
          <p:cNvSpPr>
            <a:spLocks noGrp="1"/>
          </p:cNvSpPr>
          <p:nvPr>
            <p:ph type="ftr" sz="quarter" idx="11"/>
          </p:nvPr>
        </p:nvSpPr>
        <p:spPr>
          <a:xfrm>
            <a:off x="3863860" y="6355080"/>
            <a:ext cx="4631754" cy="365760"/>
          </a:xfrm>
        </p:spPr>
        <p:txBody>
          <a:bodyPr/>
          <a:lstStyle/>
          <a:p>
            <a:endParaRPr lang="en-US" dirty="0"/>
          </a:p>
        </p:txBody>
      </p:sp>
      <p:sp>
        <p:nvSpPr>
          <p:cNvPr id="6" name="Slide Number Placeholder 5"/>
          <p:cNvSpPr>
            <a:spLocks noGrp="1"/>
          </p:cNvSpPr>
          <p:nvPr>
            <p:ph type="sldNum" sz="quarter" idx="12"/>
          </p:nvPr>
        </p:nvSpPr>
        <p:spPr>
          <a:xfrm>
            <a:off x="1426095" y="6355080"/>
            <a:ext cx="2027408" cy="365760"/>
          </a:xfrm>
        </p:spPr>
        <p:txBody>
          <a:bodyPr/>
          <a:lstStyle/>
          <a:p>
            <a:fld id="{4929A69E-7D8F-4515-9605-0315ABD4F316}" type="slidenum">
              <a:rPr lang="en-US" smtClean="0"/>
              <a:t>‹#›</a:t>
            </a:fld>
            <a:endParaRPr lang="en-US" dirty="0"/>
          </a:p>
        </p:txBody>
      </p:sp>
      <p:sp>
        <p:nvSpPr>
          <p:cNvPr id="7" name="Rectangle 6"/>
          <p:cNvSpPr/>
          <p:nvPr/>
        </p:nvSpPr>
        <p:spPr>
          <a:xfrm>
            <a:off x="1218883" y="2819400"/>
            <a:ext cx="975106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8" name="Rectangle 7"/>
          <p:cNvSpPr/>
          <p:nvPr/>
        </p:nvSpPr>
        <p:spPr>
          <a:xfrm>
            <a:off x="1218882" y="2819400"/>
            <a:ext cx="304721"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Tree>
    <p:extLst>
      <p:ext uri="{BB962C8B-B14F-4D97-AF65-F5344CB8AC3E}">
        <p14:creationId xmlns:p14="http://schemas.microsoft.com/office/powerpoint/2010/main" val="1723081368"/>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60" y="228600"/>
            <a:ext cx="10969943"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15E99BD8-F43F-4F4A-9712-C32578EEC8F8}" type="datetime1">
              <a:rPr lang="en-US" smtClean="0"/>
              <a:t>4/16/17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29A69E-7D8F-4515-9605-0315ABD4F316}" type="slidenum">
              <a:rPr lang="en-US" smtClean="0"/>
              <a:t>‹#›</a:t>
            </a:fld>
            <a:endParaRPr lang="en-US" dirty="0"/>
          </a:p>
        </p:txBody>
      </p:sp>
      <p:sp>
        <p:nvSpPr>
          <p:cNvPr id="9" name="Content Placeholder 8"/>
          <p:cNvSpPr>
            <a:spLocks noGrp="1"/>
          </p:cNvSpPr>
          <p:nvPr>
            <p:ph sz="quarter" idx="1"/>
          </p:nvPr>
        </p:nvSpPr>
        <p:spPr>
          <a:xfrm>
            <a:off x="609442" y="1219200"/>
            <a:ext cx="5387461"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174658" y="1216155"/>
            <a:ext cx="5387461"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608089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60" y="228600"/>
            <a:ext cx="10969943"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460" y="1285875"/>
            <a:ext cx="5385514" cy="685800"/>
          </a:xfrm>
          <a:noFill/>
          <a:ln>
            <a:noFill/>
          </a:ln>
        </p:spPr>
        <p:txBody>
          <a:bodyPr lIns="101590" anchor="b" anchorCtr="0">
            <a:noAutofit/>
          </a:bodyPr>
          <a:lstStyle>
            <a:lvl1pPr marL="0" indent="0">
              <a:buNone/>
              <a:defRPr sz="2700" b="1">
                <a:solidFill>
                  <a:schemeClr val="accent2"/>
                </a:solidFill>
              </a:defRPr>
            </a:lvl1pPr>
            <a:lvl2pPr>
              <a:buNone/>
              <a:defRPr sz="2200" b="1"/>
            </a:lvl2pPr>
            <a:lvl3pPr>
              <a:buNone/>
              <a:defRPr sz="2000" b="1"/>
            </a:lvl3pPr>
            <a:lvl4pPr>
              <a:buNone/>
              <a:defRPr sz="1800" b="1"/>
            </a:lvl4pPr>
            <a:lvl5pPr>
              <a:buNone/>
              <a:defRPr sz="18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5990" y="1295400"/>
            <a:ext cx="5387630" cy="685800"/>
          </a:xfrm>
          <a:noFill/>
          <a:ln>
            <a:noFill/>
          </a:ln>
        </p:spPr>
        <p:txBody>
          <a:bodyPr lIns="101590" anchor="b" anchorCtr="0"/>
          <a:lstStyle>
            <a:lvl1pPr marL="0" indent="0">
              <a:buNone/>
              <a:defRPr sz="2700" b="1">
                <a:solidFill>
                  <a:schemeClr val="accent2"/>
                </a:solidFill>
              </a:defRPr>
            </a:lvl1pPr>
            <a:lvl2pPr>
              <a:buNone/>
              <a:defRPr sz="2200" b="1"/>
            </a:lvl2pPr>
            <a:lvl3pPr>
              <a:buNone/>
              <a:defRPr sz="2000" b="1"/>
            </a:lvl3pPr>
            <a:lvl4pPr>
              <a:buNone/>
              <a:defRPr sz="1800" b="1"/>
            </a:lvl4pPr>
            <a:lvl5pPr>
              <a:buNone/>
              <a:defRPr sz="18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EBCBBD9B-FB65-4512-B226-A267B89893CD}" type="datetime1">
              <a:rPr lang="en-US" smtClean="0"/>
              <a:t>4/16/17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929A69E-7D8F-4515-9605-0315ABD4F316}" type="slidenum">
              <a:rPr lang="en-US" smtClean="0"/>
              <a:t>‹#›</a:t>
            </a:fld>
            <a:endParaRPr lang="en-US" dirty="0"/>
          </a:p>
        </p:txBody>
      </p:sp>
      <p:sp>
        <p:nvSpPr>
          <p:cNvPr id="11" name="Content Placeholder 10"/>
          <p:cNvSpPr>
            <a:spLocks noGrp="1"/>
          </p:cNvSpPr>
          <p:nvPr>
            <p:ph sz="quarter" idx="2"/>
          </p:nvPr>
        </p:nvSpPr>
        <p:spPr>
          <a:xfrm>
            <a:off x="609462" y="2133600"/>
            <a:ext cx="5383397"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196004" y="2133600"/>
            <a:ext cx="5383397"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801476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460" y="228600"/>
            <a:ext cx="10969943"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5D48513D-2C2F-481B-B49D-4ED5F0B98A06}" type="datetime1">
              <a:rPr lang="en-US" smtClean="0"/>
              <a:t>4/16/17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929A69E-7D8F-4515-9605-0315ABD4F316}" type="slidenum">
              <a:rPr lang="en-US" smtClean="0"/>
              <a:t>‹#›</a:t>
            </a:fld>
            <a:endParaRPr lang="en-US" dirty="0"/>
          </a:p>
        </p:txBody>
      </p:sp>
      <p:sp>
        <p:nvSpPr>
          <p:cNvPr id="6" name="Isosceles Triangle 5"/>
          <p:cNvSpPr>
            <a:spLocks noChangeAspect="1"/>
          </p:cNvSpPr>
          <p:nvPr/>
        </p:nvSpPr>
        <p:spPr>
          <a:xfrm rot="5400000">
            <a:off x="590454" y="6447449"/>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Tree>
    <p:extLst>
      <p:ext uri="{BB962C8B-B14F-4D97-AF65-F5344CB8AC3E}">
        <p14:creationId xmlns:p14="http://schemas.microsoft.com/office/powerpoint/2010/main" val="3016414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7C0A81-C7E1-4C84-AA25-9616F335CBC3}" type="datetime1">
              <a:rPr lang="en-US" smtClean="0"/>
              <a:t>4/16/17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929A69E-7D8F-4515-9605-0315ABD4F316}" type="slidenum">
              <a:rPr lang="en-US" smtClean="0"/>
              <a:t>‹#›</a:t>
            </a:fld>
            <a:endParaRPr lang="en-US" dirty="0"/>
          </a:p>
        </p:txBody>
      </p:sp>
      <p:sp>
        <p:nvSpPr>
          <p:cNvPr id="5" name="Straight Connector 4"/>
          <p:cNvSpPr>
            <a:spLocks noChangeShapeType="1"/>
          </p:cNvSpPr>
          <p:nvPr/>
        </p:nvSpPr>
        <p:spPr bwMode="auto">
          <a:xfrm>
            <a:off x="609460"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6" name="Isosceles Triangle 5"/>
          <p:cNvSpPr>
            <a:spLocks noChangeAspect="1"/>
          </p:cNvSpPr>
          <p:nvPr/>
        </p:nvSpPr>
        <p:spPr>
          <a:xfrm rot="5400000">
            <a:off x="590454" y="6447449"/>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Tree>
    <p:extLst>
      <p:ext uri="{BB962C8B-B14F-4D97-AF65-F5344CB8AC3E}">
        <p14:creationId xmlns:p14="http://schemas.microsoft.com/office/powerpoint/2010/main" val="8786642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0625" y="304800"/>
            <a:ext cx="3351927" cy="838200"/>
          </a:xfrm>
        </p:spPr>
        <p:txBody>
          <a:bodyPr anchor="b" anchorCtr="0">
            <a:noAutofit/>
          </a:bodyPr>
          <a:lstStyle>
            <a:lvl1pPr algn="l">
              <a:buNone/>
              <a:defRPr sz="22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8430625" y="1219213"/>
            <a:ext cx="3351927" cy="4843463"/>
          </a:xfrm>
        </p:spPr>
        <p:txBody>
          <a:bodyPr/>
          <a:lstStyle>
            <a:lvl1pPr marL="0" indent="0">
              <a:lnSpc>
                <a:spcPts val="2444"/>
              </a:lnSpc>
              <a:spcAft>
                <a:spcPts val="1111"/>
              </a:spcAft>
              <a:buNone/>
              <a:defRPr sz="1800">
                <a:solidFill>
                  <a:schemeClr val="tx2"/>
                </a:solidFill>
              </a:defRPr>
            </a:lvl1pPr>
            <a:lvl2pPr>
              <a:buNone/>
              <a:defRPr sz="1300"/>
            </a:lvl2pPr>
            <a:lvl3pPr>
              <a:buNone/>
              <a:defRPr sz="1100"/>
            </a:lvl3pPr>
            <a:lvl4pPr>
              <a:buNone/>
              <a:defRPr sz="1000"/>
            </a:lvl4pPr>
            <a:lvl5pPr>
              <a:buNone/>
              <a:defRPr sz="10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11FFE9B-C467-4500-911F-EB066E6458F3}" type="datetime1">
              <a:rPr lang="en-US" smtClean="0"/>
              <a:t>4/16/17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29A69E-7D8F-4515-9605-0315ABD4F316}" type="slidenum">
              <a:rPr lang="en-US" smtClean="0"/>
              <a:t>‹#›</a:t>
            </a:fld>
            <a:endParaRPr lang="en-US" dirty="0"/>
          </a:p>
        </p:txBody>
      </p:sp>
      <p:sp>
        <p:nvSpPr>
          <p:cNvPr id="8" name="Straight Connector 7"/>
          <p:cNvSpPr>
            <a:spLocks noChangeShapeType="1"/>
          </p:cNvSpPr>
          <p:nvPr/>
        </p:nvSpPr>
        <p:spPr bwMode="auto">
          <a:xfrm>
            <a:off x="609460"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10" name="Straight Connector 9"/>
          <p:cNvSpPr>
            <a:spLocks noChangeShapeType="1"/>
          </p:cNvSpPr>
          <p:nvPr/>
        </p:nvSpPr>
        <p:spPr bwMode="auto">
          <a:xfrm rot="5400000">
            <a:off x="5217889"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9" name="Isosceles Triangle 8"/>
          <p:cNvSpPr>
            <a:spLocks noChangeAspect="1"/>
          </p:cNvSpPr>
          <p:nvPr/>
        </p:nvSpPr>
        <p:spPr>
          <a:xfrm rot="5400000">
            <a:off x="590454" y="6447449"/>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12" name="Content Placeholder 11"/>
          <p:cNvSpPr>
            <a:spLocks noGrp="1"/>
          </p:cNvSpPr>
          <p:nvPr>
            <p:ph sz="quarter" idx="1"/>
          </p:nvPr>
        </p:nvSpPr>
        <p:spPr>
          <a:xfrm>
            <a:off x="406294" y="304803"/>
            <a:ext cx="7618016"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262949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7CB94B0B-2719-3446-B535-E965A7C3EDFC}" type="datetime1">
              <a:rPr lang="en-US" smtClean="0">
                <a:solidFill>
                  <a:srgbClr val="464653"/>
                </a:solidFill>
              </a:rPr>
              <a:pPr/>
              <a:t>4/16/17</a:t>
            </a:fld>
            <a:endParaRPr lang="en-US" dirty="0">
              <a:solidFill>
                <a:srgbClr val="464653"/>
              </a:solidFill>
            </a:endParaRPr>
          </a:p>
        </p:txBody>
      </p:sp>
      <p:sp>
        <p:nvSpPr>
          <p:cNvPr id="5" name="Footer Placeholder 4"/>
          <p:cNvSpPr>
            <a:spLocks noGrp="1"/>
          </p:cNvSpPr>
          <p:nvPr>
            <p:ph type="ftr" sz="quarter" idx="11"/>
          </p:nvPr>
        </p:nvSpPr>
        <p:spPr/>
        <p:txBody>
          <a:bodyPr/>
          <a:lstStyle/>
          <a:p>
            <a:r>
              <a:rPr lang="ar-SA" dirty="0">
                <a:solidFill>
                  <a:srgbClr val="464653"/>
                </a:solidFill>
              </a:rPr>
              <a:t>خروج البوتاسيوم</a:t>
            </a:r>
            <a:endParaRPr lang="en-US" dirty="0">
              <a:solidFill>
                <a:srgbClr val="464653"/>
              </a:solidFill>
            </a:endParaRPr>
          </a:p>
        </p:txBody>
      </p:sp>
      <p:sp>
        <p:nvSpPr>
          <p:cNvPr id="6" name="Slide Number Placeholder 5"/>
          <p:cNvSpPr>
            <a:spLocks noGrp="1"/>
          </p:cNvSpPr>
          <p:nvPr>
            <p:ph type="sldNum" sz="quarter" idx="12"/>
          </p:nvPr>
        </p:nvSpPr>
        <p:spPr/>
        <p:txBody>
          <a:bodyPr/>
          <a:lstStyle/>
          <a:p>
            <a:fld id="{4929A69E-7D8F-4515-9605-0315ABD4F316}" type="slidenum">
              <a:rPr lang="en-US" smtClean="0">
                <a:solidFill>
                  <a:srgbClr val="464653"/>
                </a:solidFill>
              </a:rPr>
              <a:pPr/>
              <a:t>‹#›</a:t>
            </a:fld>
            <a:endParaRPr lang="en-US" dirty="0">
              <a:solidFill>
                <a:srgbClr val="464653"/>
              </a:solidFill>
            </a:endParaRPr>
          </a:p>
        </p:txBody>
      </p:sp>
      <p:sp>
        <p:nvSpPr>
          <p:cNvPr id="8" name="Content Placeholder 7"/>
          <p:cNvSpPr>
            <a:spLocks noGrp="1"/>
          </p:cNvSpPr>
          <p:nvPr>
            <p:ph sz="quarter" idx="1"/>
          </p:nvPr>
        </p:nvSpPr>
        <p:spPr>
          <a:xfrm>
            <a:off x="609448" y="1219200"/>
            <a:ext cx="10969943"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4318422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460" y="500856"/>
            <a:ext cx="10969943" cy="674688"/>
          </a:xfrm>
          <a:ln>
            <a:solidFill>
              <a:schemeClr val="accent1"/>
            </a:solidFill>
          </a:ln>
        </p:spPr>
        <p:txBody>
          <a:bodyPr lIns="304770" anchor="ctr"/>
          <a:lstStyle>
            <a:lvl1pPr algn="r">
              <a:buNone/>
              <a:defRPr sz="22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609460" y="1905000"/>
            <a:ext cx="10969943" cy="4270248"/>
          </a:xfrm>
          <a:solidFill>
            <a:schemeClr val="tx1">
              <a:shade val="50000"/>
            </a:schemeClr>
          </a:solidFill>
          <a:ln>
            <a:noFill/>
          </a:ln>
          <a:effectLst/>
        </p:spPr>
        <p:txBody>
          <a:bodyPr/>
          <a:lstStyle>
            <a:lvl1pPr marL="0" indent="0">
              <a:spcBef>
                <a:spcPts val="667"/>
              </a:spcBef>
              <a:buNone/>
              <a:defRPr sz="3600"/>
            </a:lvl1pPr>
          </a:lstStyle>
          <a:p>
            <a:r>
              <a:rPr kumimoji="0" lang="en-US" dirty="0"/>
              <a:t>Click icon to add picture</a:t>
            </a:r>
          </a:p>
        </p:txBody>
      </p:sp>
      <p:sp>
        <p:nvSpPr>
          <p:cNvPr id="4" name="Text Placeholder 3"/>
          <p:cNvSpPr>
            <a:spLocks noGrp="1"/>
          </p:cNvSpPr>
          <p:nvPr>
            <p:ph type="body" sz="half" idx="2"/>
          </p:nvPr>
        </p:nvSpPr>
        <p:spPr>
          <a:xfrm>
            <a:off x="609460" y="1219200"/>
            <a:ext cx="10969943" cy="533400"/>
          </a:xfrm>
        </p:spPr>
        <p:txBody>
          <a:bodyPr anchor="ctr" anchorCtr="0"/>
          <a:lstStyle>
            <a:lvl1pPr marL="0" indent="0" algn="l">
              <a:buFontTx/>
              <a:buNone/>
              <a:defRPr sz="1600"/>
            </a:lvl1pPr>
            <a:lvl2pPr>
              <a:defRPr sz="1300"/>
            </a:lvl2pPr>
            <a:lvl3pPr>
              <a:defRPr sz="1100"/>
            </a:lvl3pPr>
            <a:lvl4pPr>
              <a:defRPr sz="1000"/>
            </a:lvl4pPr>
            <a:lvl5pPr>
              <a:defRPr sz="10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2F8A292B-EAD1-4F54-95E3-BE47A2A44626}" type="datetime1">
              <a:rPr lang="en-US" smtClean="0"/>
              <a:t>4/16/17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29A69E-7D8F-4515-9605-0315ABD4F316}" type="slidenum">
              <a:rPr lang="en-US" smtClean="0"/>
              <a:t>‹#›</a:t>
            </a:fld>
            <a:endParaRPr lang="en-US" dirty="0"/>
          </a:p>
        </p:txBody>
      </p:sp>
      <p:sp>
        <p:nvSpPr>
          <p:cNvPr id="8" name="Straight Connector 7"/>
          <p:cNvSpPr>
            <a:spLocks noChangeShapeType="1"/>
          </p:cNvSpPr>
          <p:nvPr/>
        </p:nvSpPr>
        <p:spPr bwMode="auto">
          <a:xfrm>
            <a:off x="609460"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9" name="Isosceles Triangle 8"/>
          <p:cNvSpPr>
            <a:spLocks noChangeAspect="1"/>
          </p:cNvSpPr>
          <p:nvPr/>
        </p:nvSpPr>
        <p:spPr>
          <a:xfrm rot="5400000">
            <a:off x="590454" y="6447449"/>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10" name="Rectangle 9"/>
          <p:cNvSpPr/>
          <p:nvPr/>
        </p:nvSpPr>
        <p:spPr>
          <a:xfrm>
            <a:off x="609460" y="500856"/>
            <a:ext cx="243777"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Tree>
    <p:extLst>
      <p:ext uri="{BB962C8B-B14F-4D97-AF65-F5344CB8AC3E}">
        <p14:creationId xmlns:p14="http://schemas.microsoft.com/office/powerpoint/2010/main" val="67553425"/>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2C0C720-DC12-44AE-9243-6BBE6FDA51AF}" type="datetime1">
              <a:rPr lang="en-US" smtClean="0"/>
              <a:t>4/16/17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29A69E-7D8F-4515-9605-0315ABD4F316}" type="slidenum">
              <a:rPr lang="en-US" smtClean="0"/>
              <a:t>‹#›</a:t>
            </a:fld>
            <a:endParaRPr lang="en-US" dirty="0"/>
          </a:p>
        </p:txBody>
      </p:sp>
    </p:spTree>
    <p:extLst>
      <p:ext uri="{BB962C8B-B14F-4D97-AF65-F5344CB8AC3E}">
        <p14:creationId xmlns:p14="http://schemas.microsoft.com/office/powerpoint/2010/main" val="36816939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81"/>
            <a:ext cx="2742486"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441" y="274681"/>
            <a:ext cx="802431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CB3B9B7-EBEF-46FE-9107-5EDE3947D553}" type="datetime1">
              <a:rPr lang="en-US" smtClean="0"/>
              <a:t>4/16/17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29A69E-7D8F-4515-9605-0315ABD4F316}" type="slidenum">
              <a:rPr lang="en-US" smtClean="0"/>
              <a:t>‹#›</a:t>
            </a:fld>
            <a:endParaRPr lang="en-US" dirty="0"/>
          </a:p>
        </p:txBody>
      </p:sp>
      <p:sp>
        <p:nvSpPr>
          <p:cNvPr id="7" name="Straight Connector 6"/>
          <p:cNvSpPr>
            <a:spLocks noChangeShapeType="1"/>
          </p:cNvSpPr>
          <p:nvPr/>
        </p:nvSpPr>
        <p:spPr bwMode="auto">
          <a:xfrm>
            <a:off x="609460"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8" name="Isosceles Triangle 7"/>
          <p:cNvSpPr>
            <a:spLocks noChangeAspect="1"/>
          </p:cNvSpPr>
          <p:nvPr/>
        </p:nvSpPr>
        <p:spPr>
          <a:xfrm rot="5400000">
            <a:off x="590454" y="6447449"/>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9" name="Straight Connector 8"/>
          <p:cNvSpPr>
            <a:spLocks noChangeShapeType="1"/>
          </p:cNvSpPr>
          <p:nvPr/>
        </p:nvSpPr>
        <p:spPr bwMode="auto">
          <a:xfrm rot="5400000">
            <a:off x="5812560"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Tree>
    <p:extLst>
      <p:ext uri="{BB962C8B-B14F-4D97-AF65-F5344CB8AC3E}">
        <p14:creationId xmlns:p14="http://schemas.microsoft.com/office/powerpoint/2010/main" val="241459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25184" y="2971800"/>
            <a:ext cx="9141619"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726750" y="4267200"/>
            <a:ext cx="9040045"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8532178" y="6355080"/>
            <a:ext cx="3047206" cy="365760"/>
          </a:xfrm>
        </p:spPr>
        <p:txBody>
          <a:bodyPr/>
          <a:lstStyle/>
          <a:p>
            <a:fld id="{C6888400-FA99-314B-BEFD-3828E0312FE7}" type="datetime1">
              <a:rPr lang="en-US" smtClean="0">
                <a:solidFill>
                  <a:srgbClr val="DDE9EC"/>
                </a:solidFill>
              </a:rPr>
              <a:pPr/>
              <a:t>4/16/17</a:t>
            </a:fld>
            <a:endParaRPr lang="en-US" dirty="0">
              <a:solidFill>
                <a:srgbClr val="DDE9EC"/>
              </a:solidFill>
            </a:endParaRPr>
          </a:p>
        </p:txBody>
      </p:sp>
      <p:sp>
        <p:nvSpPr>
          <p:cNvPr id="5" name="Footer Placeholder 4"/>
          <p:cNvSpPr>
            <a:spLocks noGrp="1"/>
          </p:cNvSpPr>
          <p:nvPr>
            <p:ph type="ftr" sz="quarter" idx="11"/>
          </p:nvPr>
        </p:nvSpPr>
        <p:spPr>
          <a:xfrm>
            <a:off x="3863857" y="6355080"/>
            <a:ext cx="4631754" cy="365760"/>
          </a:xfrm>
        </p:spPr>
        <p:txBody>
          <a:bodyPr/>
          <a:lstStyle/>
          <a:p>
            <a:r>
              <a:rPr lang="ar-SA" dirty="0">
                <a:solidFill>
                  <a:srgbClr val="DDE9EC"/>
                </a:solidFill>
              </a:rPr>
              <a:t>خروج البوتاسيوم</a:t>
            </a:r>
            <a:endParaRPr lang="en-US" dirty="0">
              <a:solidFill>
                <a:srgbClr val="DDE9EC"/>
              </a:solidFill>
            </a:endParaRPr>
          </a:p>
        </p:txBody>
      </p:sp>
      <p:sp>
        <p:nvSpPr>
          <p:cNvPr id="6" name="Slide Number Placeholder 5"/>
          <p:cNvSpPr>
            <a:spLocks noGrp="1"/>
          </p:cNvSpPr>
          <p:nvPr>
            <p:ph type="sldNum" sz="quarter" idx="12"/>
          </p:nvPr>
        </p:nvSpPr>
        <p:spPr>
          <a:xfrm>
            <a:off x="1426092" y="6355080"/>
            <a:ext cx="2027408" cy="365760"/>
          </a:xfrm>
        </p:spPr>
        <p:txBody>
          <a:bodyPr/>
          <a:lstStyle/>
          <a:p>
            <a:fld id="{4929A69E-7D8F-4515-9605-0315ABD4F316}" type="slidenum">
              <a:rPr lang="en-US" smtClean="0">
                <a:solidFill>
                  <a:srgbClr val="DDE9EC"/>
                </a:solidFill>
              </a:rPr>
              <a:pPr/>
              <a:t>‹#›</a:t>
            </a:fld>
            <a:endParaRPr lang="en-US" dirty="0">
              <a:solidFill>
                <a:srgbClr val="DDE9EC"/>
              </a:solidFill>
            </a:endParaRPr>
          </a:p>
        </p:txBody>
      </p:sp>
      <p:sp>
        <p:nvSpPr>
          <p:cNvPr id="7" name="Rectangle 6"/>
          <p:cNvSpPr/>
          <p:nvPr/>
        </p:nvSpPr>
        <p:spPr>
          <a:xfrm>
            <a:off x="1218883" y="2819400"/>
            <a:ext cx="975106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dirty="0">
              <a:solidFill>
                <a:prstClr val="white"/>
              </a:solidFill>
            </a:endParaRPr>
          </a:p>
        </p:txBody>
      </p:sp>
      <p:sp>
        <p:nvSpPr>
          <p:cNvPr id="8" name="Rectangle 7"/>
          <p:cNvSpPr/>
          <p:nvPr/>
        </p:nvSpPr>
        <p:spPr>
          <a:xfrm>
            <a:off x="1218882" y="2819400"/>
            <a:ext cx="304721"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dirty="0">
              <a:solidFill>
                <a:prstClr val="white"/>
              </a:solidFill>
            </a:endParaRPr>
          </a:p>
        </p:txBody>
      </p:sp>
    </p:spTree>
    <p:extLst>
      <p:ext uri="{BB962C8B-B14F-4D97-AF65-F5344CB8AC3E}">
        <p14:creationId xmlns:p14="http://schemas.microsoft.com/office/powerpoint/2010/main" val="321518086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8" y="228600"/>
            <a:ext cx="10969943"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5648FC85-8B52-3A45-B43E-255D2F752733}" type="datetime1">
              <a:rPr lang="en-US" smtClean="0">
                <a:solidFill>
                  <a:srgbClr val="464653"/>
                </a:solidFill>
              </a:rPr>
              <a:pPr/>
              <a:t>4/16/17</a:t>
            </a:fld>
            <a:endParaRPr lang="en-US" dirty="0">
              <a:solidFill>
                <a:srgbClr val="464653"/>
              </a:solidFill>
            </a:endParaRPr>
          </a:p>
        </p:txBody>
      </p:sp>
      <p:sp>
        <p:nvSpPr>
          <p:cNvPr id="6" name="Footer Placeholder 5"/>
          <p:cNvSpPr>
            <a:spLocks noGrp="1"/>
          </p:cNvSpPr>
          <p:nvPr>
            <p:ph type="ftr" sz="quarter" idx="11"/>
          </p:nvPr>
        </p:nvSpPr>
        <p:spPr/>
        <p:txBody>
          <a:bodyPr/>
          <a:lstStyle/>
          <a:p>
            <a:r>
              <a:rPr lang="ar-SA" dirty="0">
                <a:solidFill>
                  <a:srgbClr val="464653"/>
                </a:solidFill>
              </a:rPr>
              <a:t>خروج البوتاسيوم</a:t>
            </a:r>
            <a:endParaRPr lang="en-US" dirty="0">
              <a:solidFill>
                <a:srgbClr val="464653"/>
              </a:solidFill>
            </a:endParaRPr>
          </a:p>
        </p:txBody>
      </p:sp>
      <p:sp>
        <p:nvSpPr>
          <p:cNvPr id="7" name="Slide Number Placeholder 6"/>
          <p:cNvSpPr>
            <a:spLocks noGrp="1"/>
          </p:cNvSpPr>
          <p:nvPr>
            <p:ph type="sldNum" sz="quarter" idx="12"/>
          </p:nvPr>
        </p:nvSpPr>
        <p:spPr/>
        <p:txBody>
          <a:bodyPr/>
          <a:lstStyle/>
          <a:p>
            <a:fld id="{4929A69E-7D8F-4515-9605-0315ABD4F316}" type="slidenum">
              <a:rPr lang="en-US" smtClean="0">
                <a:solidFill>
                  <a:srgbClr val="464653"/>
                </a:solidFill>
              </a:rPr>
              <a:pPr/>
              <a:t>‹#›</a:t>
            </a:fld>
            <a:endParaRPr lang="en-US" dirty="0">
              <a:solidFill>
                <a:srgbClr val="464653"/>
              </a:solidFill>
            </a:endParaRPr>
          </a:p>
        </p:txBody>
      </p:sp>
      <p:sp>
        <p:nvSpPr>
          <p:cNvPr id="9" name="Content Placeholder 8"/>
          <p:cNvSpPr>
            <a:spLocks noGrp="1"/>
          </p:cNvSpPr>
          <p:nvPr>
            <p:ph sz="quarter" idx="1"/>
          </p:nvPr>
        </p:nvSpPr>
        <p:spPr>
          <a:xfrm>
            <a:off x="609441" y="1219200"/>
            <a:ext cx="5387461"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174655" y="1216152"/>
            <a:ext cx="5387461"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185563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8" y="228600"/>
            <a:ext cx="10969943"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449" y="1285875"/>
            <a:ext cx="5385514"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5987" y="1295400"/>
            <a:ext cx="5387630"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E5B89184-E8D0-8C49-B3F1-56EF569C4FEC}" type="datetime1">
              <a:rPr lang="en-US" smtClean="0">
                <a:solidFill>
                  <a:srgbClr val="464653"/>
                </a:solidFill>
              </a:rPr>
              <a:pPr/>
              <a:t>4/16/17</a:t>
            </a:fld>
            <a:endParaRPr lang="en-US" dirty="0">
              <a:solidFill>
                <a:srgbClr val="464653"/>
              </a:solidFill>
            </a:endParaRPr>
          </a:p>
        </p:txBody>
      </p:sp>
      <p:sp>
        <p:nvSpPr>
          <p:cNvPr id="8" name="Footer Placeholder 7"/>
          <p:cNvSpPr>
            <a:spLocks noGrp="1"/>
          </p:cNvSpPr>
          <p:nvPr>
            <p:ph type="ftr" sz="quarter" idx="11"/>
          </p:nvPr>
        </p:nvSpPr>
        <p:spPr/>
        <p:txBody>
          <a:bodyPr/>
          <a:lstStyle/>
          <a:p>
            <a:r>
              <a:rPr lang="ar-SA" dirty="0">
                <a:solidFill>
                  <a:srgbClr val="464653"/>
                </a:solidFill>
              </a:rPr>
              <a:t>خروج البوتاسيوم</a:t>
            </a:r>
            <a:endParaRPr lang="en-US" dirty="0">
              <a:solidFill>
                <a:srgbClr val="464653"/>
              </a:solidFill>
            </a:endParaRPr>
          </a:p>
        </p:txBody>
      </p:sp>
      <p:sp>
        <p:nvSpPr>
          <p:cNvPr id="9" name="Slide Number Placeholder 8"/>
          <p:cNvSpPr>
            <a:spLocks noGrp="1"/>
          </p:cNvSpPr>
          <p:nvPr>
            <p:ph type="sldNum" sz="quarter" idx="12"/>
          </p:nvPr>
        </p:nvSpPr>
        <p:spPr/>
        <p:txBody>
          <a:bodyPr/>
          <a:lstStyle/>
          <a:p>
            <a:fld id="{4929A69E-7D8F-4515-9605-0315ABD4F316}" type="slidenum">
              <a:rPr lang="en-US" smtClean="0">
                <a:solidFill>
                  <a:srgbClr val="464653"/>
                </a:solidFill>
              </a:rPr>
              <a:pPr/>
              <a:t>‹#›</a:t>
            </a:fld>
            <a:endParaRPr lang="en-US" dirty="0">
              <a:solidFill>
                <a:srgbClr val="464653"/>
              </a:solidFill>
            </a:endParaRPr>
          </a:p>
        </p:txBody>
      </p:sp>
      <p:sp>
        <p:nvSpPr>
          <p:cNvPr id="11" name="Content Placeholder 10"/>
          <p:cNvSpPr>
            <a:spLocks noGrp="1"/>
          </p:cNvSpPr>
          <p:nvPr>
            <p:ph sz="quarter" idx="2"/>
          </p:nvPr>
        </p:nvSpPr>
        <p:spPr>
          <a:xfrm>
            <a:off x="609441" y="2133600"/>
            <a:ext cx="5383398"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195986" y="2133600"/>
            <a:ext cx="5383398"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644798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448" y="228600"/>
            <a:ext cx="10969943"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D11DCB05-41DF-4544-B6FD-995B9B89C18D}" type="datetime1">
              <a:rPr lang="en-US" smtClean="0">
                <a:solidFill>
                  <a:srgbClr val="464653"/>
                </a:solidFill>
              </a:rPr>
              <a:pPr/>
              <a:t>4/16/17</a:t>
            </a:fld>
            <a:endParaRPr lang="en-US" dirty="0">
              <a:solidFill>
                <a:srgbClr val="464653"/>
              </a:solidFill>
            </a:endParaRPr>
          </a:p>
        </p:txBody>
      </p:sp>
      <p:sp>
        <p:nvSpPr>
          <p:cNvPr id="4" name="Footer Placeholder 3"/>
          <p:cNvSpPr>
            <a:spLocks noGrp="1"/>
          </p:cNvSpPr>
          <p:nvPr>
            <p:ph type="ftr" sz="quarter" idx="11"/>
          </p:nvPr>
        </p:nvSpPr>
        <p:spPr/>
        <p:txBody>
          <a:bodyPr/>
          <a:lstStyle/>
          <a:p>
            <a:r>
              <a:rPr lang="ar-SA" dirty="0">
                <a:solidFill>
                  <a:srgbClr val="464653"/>
                </a:solidFill>
              </a:rPr>
              <a:t>خروج البوتاسيوم</a:t>
            </a:r>
            <a:endParaRPr lang="en-US" dirty="0">
              <a:solidFill>
                <a:srgbClr val="464653"/>
              </a:solidFill>
            </a:endParaRPr>
          </a:p>
        </p:txBody>
      </p:sp>
      <p:sp>
        <p:nvSpPr>
          <p:cNvPr id="5" name="Slide Number Placeholder 4"/>
          <p:cNvSpPr>
            <a:spLocks noGrp="1"/>
          </p:cNvSpPr>
          <p:nvPr>
            <p:ph type="sldNum" sz="quarter" idx="12"/>
          </p:nvPr>
        </p:nvSpPr>
        <p:spPr/>
        <p:txBody>
          <a:bodyPr/>
          <a:lstStyle/>
          <a:p>
            <a:fld id="{4929A69E-7D8F-4515-9605-0315ABD4F316}" type="slidenum">
              <a:rPr lang="en-US" smtClean="0">
                <a:solidFill>
                  <a:srgbClr val="464653"/>
                </a:solidFill>
              </a:rPr>
              <a:pPr/>
              <a:t>‹#›</a:t>
            </a:fld>
            <a:endParaRPr lang="en-US" dirty="0">
              <a:solidFill>
                <a:srgbClr val="464653"/>
              </a:solidFill>
            </a:endParaRPr>
          </a:p>
        </p:txBody>
      </p:sp>
      <p:sp>
        <p:nvSpPr>
          <p:cNvPr id="6" name="Isosceles Triangle 5"/>
          <p:cNvSpPr>
            <a:spLocks noChangeAspect="1"/>
          </p:cNvSpPr>
          <p:nvPr/>
        </p:nvSpPr>
        <p:spPr>
          <a:xfrm rot="5400000">
            <a:off x="590438" y="6447459"/>
            <a:ext cx="190849" cy="160377"/>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dirty="0">
              <a:solidFill>
                <a:prstClr val="white"/>
              </a:solidFill>
            </a:endParaRPr>
          </a:p>
        </p:txBody>
      </p:sp>
    </p:spTree>
    <p:extLst>
      <p:ext uri="{BB962C8B-B14F-4D97-AF65-F5344CB8AC3E}">
        <p14:creationId xmlns:p14="http://schemas.microsoft.com/office/powerpoint/2010/main" val="3183574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B3C735-62E0-2546-A2FD-62FD57D747BD}" type="datetime1">
              <a:rPr lang="en-US" smtClean="0">
                <a:solidFill>
                  <a:srgbClr val="464653"/>
                </a:solidFill>
              </a:rPr>
              <a:pPr/>
              <a:t>4/16/17</a:t>
            </a:fld>
            <a:endParaRPr lang="en-US" dirty="0">
              <a:solidFill>
                <a:srgbClr val="464653"/>
              </a:solidFill>
            </a:endParaRPr>
          </a:p>
        </p:txBody>
      </p:sp>
      <p:sp>
        <p:nvSpPr>
          <p:cNvPr id="3" name="Footer Placeholder 2"/>
          <p:cNvSpPr>
            <a:spLocks noGrp="1"/>
          </p:cNvSpPr>
          <p:nvPr>
            <p:ph type="ftr" sz="quarter" idx="11"/>
          </p:nvPr>
        </p:nvSpPr>
        <p:spPr/>
        <p:txBody>
          <a:bodyPr/>
          <a:lstStyle/>
          <a:p>
            <a:r>
              <a:rPr lang="ar-SA" dirty="0">
                <a:solidFill>
                  <a:srgbClr val="464653"/>
                </a:solidFill>
              </a:rPr>
              <a:t>خروج البوتاسيوم</a:t>
            </a:r>
            <a:endParaRPr lang="en-US" dirty="0">
              <a:solidFill>
                <a:srgbClr val="464653"/>
              </a:solidFill>
            </a:endParaRPr>
          </a:p>
        </p:txBody>
      </p:sp>
      <p:sp>
        <p:nvSpPr>
          <p:cNvPr id="4" name="Slide Number Placeholder 3"/>
          <p:cNvSpPr>
            <a:spLocks noGrp="1"/>
          </p:cNvSpPr>
          <p:nvPr>
            <p:ph type="sldNum" sz="quarter" idx="12"/>
          </p:nvPr>
        </p:nvSpPr>
        <p:spPr/>
        <p:txBody>
          <a:bodyPr/>
          <a:lstStyle/>
          <a:p>
            <a:fld id="{4929A69E-7D8F-4515-9605-0315ABD4F316}" type="slidenum">
              <a:rPr lang="en-US" smtClean="0">
                <a:solidFill>
                  <a:srgbClr val="464653"/>
                </a:solidFill>
              </a:rPr>
              <a:pPr/>
              <a:t>‹#›</a:t>
            </a:fld>
            <a:endParaRPr lang="en-US" dirty="0">
              <a:solidFill>
                <a:srgbClr val="464653"/>
              </a:solidFill>
            </a:endParaRPr>
          </a:p>
        </p:txBody>
      </p:sp>
      <p:sp>
        <p:nvSpPr>
          <p:cNvPr id="5" name="Straight Connector 4"/>
          <p:cNvSpPr>
            <a:spLocks noChangeShapeType="1"/>
          </p:cNvSpPr>
          <p:nvPr/>
        </p:nvSpPr>
        <p:spPr bwMode="auto">
          <a:xfrm>
            <a:off x="609448"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a:endParaRPr lang="en-US" sz="1800" dirty="0">
              <a:solidFill>
                <a:prstClr val="black"/>
              </a:solidFill>
            </a:endParaRPr>
          </a:p>
        </p:txBody>
      </p:sp>
      <p:sp>
        <p:nvSpPr>
          <p:cNvPr id="6" name="Isosceles Triangle 5"/>
          <p:cNvSpPr>
            <a:spLocks noChangeAspect="1"/>
          </p:cNvSpPr>
          <p:nvPr/>
        </p:nvSpPr>
        <p:spPr>
          <a:xfrm rot="5400000">
            <a:off x="590438" y="6447459"/>
            <a:ext cx="190849" cy="160377"/>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dirty="0">
              <a:solidFill>
                <a:prstClr val="white"/>
              </a:solidFill>
            </a:endParaRPr>
          </a:p>
        </p:txBody>
      </p:sp>
    </p:spTree>
    <p:extLst>
      <p:ext uri="{BB962C8B-B14F-4D97-AF65-F5344CB8AC3E}">
        <p14:creationId xmlns:p14="http://schemas.microsoft.com/office/powerpoint/2010/main" val="1920329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0611" y="304800"/>
            <a:ext cx="3351927"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8430611" y="1219203"/>
            <a:ext cx="3351927"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A217C586-6EF4-824C-A059-CFB683D7118C}" type="datetime1">
              <a:rPr lang="en-US" smtClean="0">
                <a:solidFill>
                  <a:srgbClr val="464653"/>
                </a:solidFill>
              </a:rPr>
              <a:pPr/>
              <a:t>4/16/17</a:t>
            </a:fld>
            <a:endParaRPr lang="en-US" dirty="0">
              <a:solidFill>
                <a:srgbClr val="464653"/>
              </a:solidFill>
            </a:endParaRPr>
          </a:p>
        </p:txBody>
      </p:sp>
      <p:sp>
        <p:nvSpPr>
          <p:cNvPr id="6" name="Footer Placeholder 5"/>
          <p:cNvSpPr>
            <a:spLocks noGrp="1"/>
          </p:cNvSpPr>
          <p:nvPr>
            <p:ph type="ftr" sz="quarter" idx="11"/>
          </p:nvPr>
        </p:nvSpPr>
        <p:spPr/>
        <p:txBody>
          <a:bodyPr/>
          <a:lstStyle/>
          <a:p>
            <a:r>
              <a:rPr lang="ar-SA" dirty="0">
                <a:solidFill>
                  <a:srgbClr val="464653"/>
                </a:solidFill>
              </a:rPr>
              <a:t>خروج البوتاسيوم</a:t>
            </a:r>
            <a:endParaRPr lang="en-US" dirty="0">
              <a:solidFill>
                <a:srgbClr val="464653"/>
              </a:solidFill>
            </a:endParaRPr>
          </a:p>
        </p:txBody>
      </p:sp>
      <p:sp>
        <p:nvSpPr>
          <p:cNvPr id="7" name="Slide Number Placeholder 6"/>
          <p:cNvSpPr>
            <a:spLocks noGrp="1"/>
          </p:cNvSpPr>
          <p:nvPr>
            <p:ph type="sldNum" sz="quarter" idx="12"/>
          </p:nvPr>
        </p:nvSpPr>
        <p:spPr/>
        <p:txBody>
          <a:bodyPr/>
          <a:lstStyle/>
          <a:p>
            <a:fld id="{4929A69E-7D8F-4515-9605-0315ABD4F316}" type="slidenum">
              <a:rPr lang="en-US" smtClean="0">
                <a:solidFill>
                  <a:srgbClr val="464653"/>
                </a:solidFill>
              </a:rPr>
              <a:pPr/>
              <a:t>‹#›</a:t>
            </a:fld>
            <a:endParaRPr lang="en-US" dirty="0">
              <a:solidFill>
                <a:srgbClr val="464653"/>
              </a:solidFill>
            </a:endParaRPr>
          </a:p>
        </p:txBody>
      </p:sp>
      <p:sp>
        <p:nvSpPr>
          <p:cNvPr id="8" name="Straight Connector 7"/>
          <p:cNvSpPr>
            <a:spLocks noChangeShapeType="1"/>
          </p:cNvSpPr>
          <p:nvPr/>
        </p:nvSpPr>
        <p:spPr bwMode="auto">
          <a:xfrm>
            <a:off x="609448"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a:endParaRPr lang="en-US" sz="1800" dirty="0">
              <a:solidFill>
                <a:prstClr val="black"/>
              </a:solidFill>
            </a:endParaRPr>
          </a:p>
        </p:txBody>
      </p:sp>
      <p:sp>
        <p:nvSpPr>
          <p:cNvPr id="10" name="Straight Connector 9"/>
          <p:cNvSpPr>
            <a:spLocks noChangeShapeType="1"/>
          </p:cNvSpPr>
          <p:nvPr/>
        </p:nvSpPr>
        <p:spPr bwMode="auto">
          <a:xfrm rot="5400000">
            <a:off x="5217888"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a:endParaRPr lang="en-US" sz="1800" dirty="0">
              <a:solidFill>
                <a:prstClr val="black"/>
              </a:solidFill>
            </a:endParaRPr>
          </a:p>
        </p:txBody>
      </p:sp>
      <p:sp>
        <p:nvSpPr>
          <p:cNvPr id="9" name="Isosceles Triangle 8"/>
          <p:cNvSpPr>
            <a:spLocks noChangeAspect="1"/>
          </p:cNvSpPr>
          <p:nvPr/>
        </p:nvSpPr>
        <p:spPr>
          <a:xfrm rot="5400000">
            <a:off x="590438" y="6447459"/>
            <a:ext cx="190849" cy="160377"/>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dirty="0">
              <a:solidFill>
                <a:prstClr val="white"/>
              </a:solidFill>
            </a:endParaRPr>
          </a:p>
        </p:txBody>
      </p:sp>
      <p:sp>
        <p:nvSpPr>
          <p:cNvPr id="12" name="Content Placeholder 11"/>
          <p:cNvSpPr>
            <a:spLocks noGrp="1"/>
          </p:cNvSpPr>
          <p:nvPr>
            <p:ph sz="quarter" idx="1"/>
          </p:nvPr>
        </p:nvSpPr>
        <p:spPr>
          <a:xfrm>
            <a:off x="406294" y="304800"/>
            <a:ext cx="7618016"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695310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448" y="500856"/>
            <a:ext cx="10969943"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609448" y="1905000"/>
            <a:ext cx="10969943" cy="4270248"/>
          </a:xfrm>
          <a:solidFill>
            <a:schemeClr val="tx1">
              <a:shade val="50000"/>
            </a:schemeClr>
          </a:solidFill>
          <a:ln>
            <a:noFill/>
          </a:ln>
          <a:effectLst/>
        </p:spPr>
        <p:txBody>
          <a:bodyPr/>
          <a:lstStyle>
            <a:lvl1pPr marL="0" indent="0">
              <a:spcBef>
                <a:spcPts val="600"/>
              </a:spcBef>
              <a:buNone/>
              <a:defRPr sz="3200"/>
            </a:lvl1pPr>
          </a:lstStyle>
          <a:p>
            <a:r>
              <a:rPr kumimoji="0" lang="en-US" dirty="0"/>
              <a:t>Click icon to add picture</a:t>
            </a:r>
          </a:p>
        </p:txBody>
      </p:sp>
      <p:sp>
        <p:nvSpPr>
          <p:cNvPr id="4" name="Text Placeholder 3"/>
          <p:cNvSpPr>
            <a:spLocks noGrp="1"/>
          </p:cNvSpPr>
          <p:nvPr>
            <p:ph type="body" sz="half" idx="2"/>
          </p:nvPr>
        </p:nvSpPr>
        <p:spPr>
          <a:xfrm>
            <a:off x="609448" y="1219200"/>
            <a:ext cx="10969943"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CF43612B-F6ED-7647-A1E5-BB2684808146}" type="datetime1">
              <a:rPr lang="en-US" smtClean="0">
                <a:solidFill>
                  <a:srgbClr val="DDE9EC"/>
                </a:solidFill>
              </a:rPr>
              <a:pPr/>
              <a:t>4/16/17</a:t>
            </a:fld>
            <a:endParaRPr lang="en-US" dirty="0">
              <a:solidFill>
                <a:srgbClr val="DDE9EC"/>
              </a:solidFill>
            </a:endParaRPr>
          </a:p>
        </p:txBody>
      </p:sp>
      <p:sp>
        <p:nvSpPr>
          <p:cNvPr id="6" name="Footer Placeholder 5"/>
          <p:cNvSpPr>
            <a:spLocks noGrp="1"/>
          </p:cNvSpPr>
          <p:nvPr>
            <p:ph type="ftr" sz="quarter" idx="11"/>
          </p:nvPr>
        </p:nvSpPr>
        <p:spPr/>
        <p:txBody>
          <a:bodyPr/>
          <a:lstStyle/>
          <a:p>
            <a:r>
              <a:rPr lang="ar-SA" dirty="0">
                <a:solidFill>
                  <a:srgbClr val="DDE9EC"/>
                </a:solidFill>
              </a:rPr>
              <a:t>خروج البوتاسيوم</a:t>
            </a:r>
            <a:endParaRPr lang="en-US" dirty="0">
              <a:solidFill>
                <a:srgbClr val="DDE9EC"/>
              </a:solidFill>
            </a:endParaRPr>
          </a:p>
        </p:txBody>
      </p:sp>
      <p:sp>
        <p:nvSpPr>
          <p:cNvPr id="7" name="Slide Number Placeholder 6"/>
          <p:cNvSpPr>
            <a:spLocks noGrp="1"/>
          </p:cNvSpPr>
          <p:nvPr>
            <p:ph type="sldNum" sz="quarter" idx="12"/>
          </p:nvPr>
        </p:nvSpPr>
        <p:spPr/>
        <p:txBody>
          <a:bodyPr/>
          <a:lstStyle/>
          <a:p>
            <a:fld id="{4929A69E-7D8F-4515-9605-0315ABD4F316}" type="slidenum">
              <a:rPr lang="en-US" smtClean="0">
                <a:solidFill>
                  <a:srgbClr val="DDE9EC"/>
                </a:solidFill>
              </a:rPr>
              <a:pPr/>
              <a:t>‹#›</a:t>
            </a:fld>
            <a:endParaRPr lang="en-US" dirty="0">
              <a:solidFill>
                <a:srgbClr val="DDE9EC"/>
              </a:solidFill>
            </a:endParaRPr>
          </a:p>
        </p:txBody>
      </p:sp>
      <p:sp>
        <p:nvSpPr>
          <p:cNvPr id="8" name="Straight Connector 7"/>
          <p:cNvSpPr>
            <a:spLocks noChangeShapeType="1"/>
          </p:cNvSpPr>
          <p:nvPr/>
        </p:nvSpPr>
        <p:spPr bwMode="auto">
          <a:xfrm>
            <a:off x="609448"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a:endParaRPr lang="en-US" sz="1800" dirty="0">
              <a:solidFill>
                <a:prstClr val="white"/>
              </a:solidFill>
            </a:endParaRPr>
          </a:p>
        </p:txBody>
      </p:sp>
      <p:sp>
        <p:nvSpPr>
          <p:cNvPr id="9" name="Isosceles Triangle 8"/>
          <p:cNvSpPr>
            <a:spLocks noChangeAspect="1"/>
          </p:cNvSpPr>
          <p:nvPr/>
        </p:nvSpPr>
        <p:spPr>
          <a:xfrm rot="5400000">
            <a:off x="590438" y="6447459"/>
            <a:ext cx="190849" cy="160377"/>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dirty="0">
              <a:solidFill>
                <a:prstClr val="white"/>
              </a:solidFill>
            </a:endParaRPr>
          </a:p>
        </p:txBody>
      </p:sp>
      <p:sp>
        <p:nvSpPr>
          <p:cNvPr id="10" name="Rectangle 9"/>
          <p:cNvSpPr/>
          <p:nvPr/>
        </p:nvSpPr>
        <p:spPr>
          <a:xfrm>
            <a:off x="609448" y="500856"/>
            <a:ext cx="243777"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dirty="0">
              <a:solidFill>
                <a:prstClr val="white"/>
              </a:solidFill>
            </a:endParaRPr>
          </a:p>
        </p:txBody>
      </p:sp>
    </p:spTree>
    <p:extLst>
      <p:ext uri="{BB962C8B-B14F-4D97-AF65-F5344CB8AC3E}">
        <p14:creationId xmlns:p14="http://schemas.microsoft.com/office/powerpoint/2010/main" val="3608166671"/>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448" y="152400"/>
            <a:ext cx="10969943"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609448" y="1219200"/>
            <a:ext cx="10969943"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532185" y="6356350"/>
            <a:ext cx="3051269" cy="365760"/>
          </a:xfrm>
          <a:prstGeom prst="rect">
            <a:avLst/>
          </a:prstGeom>
        </p:spPr>
        <p:txBody>
          <a:bodyPr vert="horz"/>
          <a:lstStyle>
            <a:lvl1pPr algn="l" eaLnBrk="1" latinLnBrk="0" hangingPunct="1">
              <a:defRPr kumimoji="0" sz="1400">
                <a:solidFill>
                  <a:schemeClr val="tx2"/>
                </a:solidFill>
              </a:defRPr>
            </a:lvl1pPr>
          </a:lstStyle>
          <a:p>
            <a:pPr defTabSz="914400"/>
            <a:fld id="{D158F633-9764-2845-A074-813977D81419}" type="datetime1">
              <a:rPr lang="en-US" smtClean="0">
                <a:solidFill>
                  <a:srgbClr val="464653"/>
                </a:solidFill>
              </a:rPr>
              <a:pPr defTabSz="914400"/>
              <a:t>4/16/17</a:t>
            </a:fld>
            <a:endParaRPr lang="en-US" dirty="0">
              <a:solidFill>
                <a:srgbClr val="464653"/>
              </a:solidFill>
            </a:endParaRPr>
          </a:p>
        </p:txBody>
      </p:sp>
      <p:sp>
        <p:nvSpPr>
          <p:cNvPr id="3" name="Footer Placeholder 2"/>
          <p:cNvSpPr>
            <a:spLocks noGrp="1"/>
          </p:cNvSpPr>
          <p:nvPr>
            <p:ph type="ftr" sz="quarter" idx="3"/>
          </p:nvPr>
        </p:nvSpPr>
        <p:spPr>
          <a:xfrm>
            <a:off x="3863857" y="6356350"/>
            <a:ext cx="4672383" cy="365760"/>
          </a:xfrm>
          <a:prstGeom prst="rect">
            <a:avLst/>
          </a:prstGeom>
        </p:spPr>
        <p:txBody>
          <a:bodyPr vert="horz"/>
          <a:lstStyle>
            <a:lvl1pPr algn="r" eaLnBrk="1" latinLnBrk="0" hangingPunct="1">
              <a:defRPr kumimoji="0" sz="1400">
                <a:solidFill>
                  <a:schemeClr val="tx2"/>
                </a:solidFill>
              </a:defRPr>
            </a:lvl1pPr>
          </a:lstStyle>
          <a:p>
            <a:pPr defTabSz="914400"/>
            <a:r>
              <a:rPr lang="ar-SA" dirty="0">
                <a:solidFill>
                  <a:srgbClr val="464653"/>
                </a:solidFill>
              </a:rPr>
              <a:t>خروج البوتاسيوم</a:t>
            </a:r>
            <a:endParaRPr lang="en-US" dirty="0">
              <a:solidFill>
                <a:srgbClr val="464653"/>
              </a:solidFill>
            </a:endParaRPr>
          </a:p>
        </p:txBody>
      </p:sp>
      <p:sp>
        <p:nvSpPr>
          <p:cNvPr id="23" name="Slide Number Placeholder 22"/>
          <p:cNvSpPr>
            <a:spLocks noGrp="1"/>
          </p:cNvSpPr>
          <p:nvPr>
            <p:ph type="sldNum" sz="quarter" idx="4"/>
          </p:nvPr>
        </p:nvSpPr>
        <p:spPr>
          <a:xfrm>
            <a:off x="816651" y="6356350"/>
            <a:ext cx="2640912" cy="365760"/>
          </a:xfrm>
          <a:prstGeom prst="rect">
            <a:avLst/>
          </a:prstGeom>
        </p:spPr>
        <p:txBody>
          <a:bodyPr vert="horz"/>
          <a:lstStyle>
            <a:lvl1pPr algn="l" eaLnBrk="1" latinLnBrk="0" hangingPunct="1">
              <a:defRPr kumimoji="0" sz="1400">
                <a:solidFill>
                  <a:schemeClr val="tx2"/>
                </a:solidFill>
              </a:defRPr>
            </a:lvl1pPr>
          </a:lstStyle>
          <a:p>
            <a:pPr defTabSz="914400"/>
            <a:fld id="{4929A69E-7D8F-4515-9605-0315ABD4F316}" type="slidenum">
              <a:rPr lang="en-US" smtClean="0">
                <a:solidFill>
                  <a:srgbClr val="464653"/>
                </a:solidFill>
              </a:rPr>
              <a:pPr defTabSz="914400"/>
              <a:t>‹#›</a:t>
            </a:fld>
            <a:endParaRPr lang="en-US" dirty="0">
              <a:solidFill>
                <a:srgbClr val="464653"/>
              </a:solidFill>
            </a:endParaRPr>
          </a:p>
        </p:txBody>
      </p:sp>
      <p:sp>
        <p:nvSpPr>
          <p:cNvPr id="28" name="Straight Connector 27"/>
          <p:cNvSpPr>
            <a:spLocks noChangeShapeType="1"/>
          </p:cNvSpPr>
          <p:nvPr/>
        </p:nvSpPr>
        <p:spPr bwMode="auto">
          <a:xfrm>
            <a:off x="609448"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a:endParaRPr lang="en-US" sz="1800" dirty="0">
              <a:solidFill>
                <a:prstClr val="black"/>
              </a:solidFill>
            </a:endParaRPr>
          </a:p>
        </p:txBody>
      </p:sp>
      <p:sp>
        <p:nvSpPr>
          <p:cNvPr id="29" name="Straight Connector 28"/>
          <p:cNvSpPr>
            <a:spLocks noChangeShapeType="1"/>
          </p:cNvSpPr>
          <p:nvPr/>
        </p:nvSpPr>
        <p:spPr bwMode="auto">
          <a:xfrm>
            <a:off x="609448" y="1143000"/>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a:endParaRPr lang="en-US" sz="1800" dirty="0">
              <a:solidFill>
                <a:prstClr val="black"/>
              </a:solidFill>
            </a:endParaRPr>
          </a:p>
        </p:txBody>
      </p:sp>
      <p:sp>
        <p:nvSpPr>
          <p:cNvPr id="10" name="Isosceles Triangle 9"/>
          <p:cNvSpPr>
            <a:spLocks noChangeAspect="1"/>
          </p:cNvSpPr>
          <p:nvPr/>
        </p:nvSpPr>
        <p:spPr>
          <a:xfrm rot="5400000">
            <a:off x="590438" y="6447459"/>
            <a:ext cx="190849" cy="160377"/>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dirty="0">
              <a:solidFill>
                <a:prstClr val="white"/>
              </a:solidFill>
            </a:endParaRPr>
          </a:p>
        </p:txBody>
      </p:sp>
    </p:spTree>
    <p:extLst>
      <p:ext uri="{BB962C8B-B14F-4D97-AF65-F5344CB8AC3E}">
        <p14:creationId xmlns:p14="http://schemas.microsoft.com/office/powerpoint/2010/main" val="766723545"/>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hf hdr="0" ftr="0" dt="0"/>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460" y="152400"/>
            <a:ext cx="10969943" cy="990600"/>
          </a:xfrm>
          <a:prstGeom prst="rect">
            <a:avLst/>
          </a:prstGeom>
        </p:spPr>
        <p:txBody>
          <a:bodyPr vert="horz" lIns="101590" tIns="50795" rIns="101590" bIns="50795" anchor="b" anchorCtr="0">
            <a:normAutofit/>
          </a:bodyPr>
          <a:lstStyle/>
          <a:p>
            <a:r>
              <a:rPr kumimoji="0" lang="en-US"/>
              <a:t>Click to edit Master title style</a:t>
            </a:r>
          </a:p>
        </p:txBody>
      </p:sp>
      <p:sp>
        <p:nvSpPr>
          <p:cNvPr id="13" name="Text Placeholder 12"/>
          <p:cNvSpPr>
            <a:spLocks noGrp="1"/>
          </p:cNvSpPr>
          <p:nvPr>
            <p:ph type="body" idx="1"/>
          </p:nvPr>
        </p:nvSpPr>
        <p:spPr>
          <a:xfrm>
            <a:off x="609460" y="1219200"/>
            <a:ext cx="10969943" cy="4910328"/>
          </a:xfrm>
          <a:prstGeom prst="rect">
            <a:avLst/>
          </a:prstGeom>
        </p:spPr>
        <p:txBody>
          <a:bodyPr vert="horz" lIns="101590" tIns="50795" rIns="101590" bIns="50795">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532195" y="6356350"/>
            <a:ext cx="3051269" cy="365760"/>
          </a:xfrm>
          <a:prstGeom prst="rect">
            <a:avLst/>
          </a:prstGeom>
        </p:spPr>
        <p:txBody>
          <a:bodyPr vert="horz" lIns="101590" tIns="50795" rIns="101590" bIns="50795"/>
          <a:lstStyle>
            <a:lvl1pPr algn="l" eaLnBrk="1" latinLnBrk="0" hangingPunct="1">
              <a:defRPr kumimoji="0" sz="1600">
                <a:solidFill>
                  <a:schemeClr val="tx2"/>
                </a:solidFill>
              </a:defRPr>
            </a:lvl1pPr>
          </a:lstStyle>
          <a:p>
            <a:fld id="{F8F8016E-CF0A-4A5A-B6EA-F667F63DFDEA}" type="datetime1">
              <a:rPr lang="en-US" smtClean="0"/>
              <a:t>4/16/17</a:t>
            </a:fld>
            <a:endParaRPr lang="en-US" dirty="0"/>
          </a:p>
        </p:txBody>
      </p:sp>
      <p:sp>
        <p:nvSpPr>
          <p:cNvPr id="3" name="Footer Placeholder 2"/>
          <p:cNvSpPr>
            <a:spLocks noGrp="1"/>
          </p:cNvSpPr>
          <p:nvPr>
            <p:ph type="ftr" sz="quarter" idx="3"/>
          </p:nvPr>
        </p:nvSpPr>
        <p:spPr>
          <a:xfrm>
            <a:off x="3863876" y="6356350"/>
            <a:ext cx="4672382" cy="365760"/>
          </a:xfrm>
          <a:prstGeom prst="rect">
            <a:avLst/>
          </a:prstGeom>
        </p:spPr>
        <p:txBody>
          <a:bodyPr vert="horz" lIns="101590" tIns="50795" rIns="101590" bIns="50795"/>
          <a:lstStyle>
            <a:lvl1pPr algn="r" eaLnBrk="1" latinLnBrk="0" hangingPunct="1">
              <a:defRPr kumimoji="0" sz="1600">
                <a:solidFill>
                  <a:schemeClr val="tx2"/>
                </a:solidFill>
              </a:defRPr>
            </a:lvl1pPr>
          </a:lstStyle>
          <a:p>
            <a:endParaRPr lang="en-US" dirty="0"/>
          </a:p>
        </p:txBody>
      </p:sp>
      <p:sp>
        <p:nvSpPr>
          <p:cNvPr id="23" name="Slide Number Placeholder 22"/>
          <p:cNvSpPr>
            <a:spLocks noGrp="1"/>
          </p:cNvSpPr>
          <p:nvPr>
            <p:ph type="sldNum" sz="quarter" idx="4"/>
          </p:nvPr>
        </p:nvSpPr>
        <p:spPr>
          <a:xfrm>
            <a:off x="816669" y="6356350"/>
            <a:ext cx="2640913" cy="365760"/>
          </a:xfrm>
          <a:prstGeom prst="rect">
            <a:avLst/>
          </a:prstGeom>
        </p:spPr>
        <p:txBody>
          <a:bodyPr vert="horz" lIns="101590" tIns="50795" rIns="101590" bIns="50795"/>
          <a:lstStyle>
            <a:lvl1pPr algn="l" eaLnBrk="1" latinLnBrk="0" hangingPunct="1">
              <a:defRPr kumimoji="0" sz="1600">
                <a:solidFill>
                  <a:schemeClr val="tx2"/>
                </a:solidFill>
              </a:defRPr>
            </a:lvl1pPr>
          </a:lstStyle>
          <a:p>
            <a:fld id="{4929A69E-7D8F-4515-9605-0315ABD4F316}" type="slidenum">
              <a:rPr lang="en-US" smtClean="0"/>
              <a:t>‹#›</a:t>
            </a:fld>
            <a:endParaRPr lang="en-US" dirty="0"/>
          </a:p>
        </p:txBody>
      </p:sp>
      <p:sp>
        <p:nvSpPr>
          <p:cNvPr id="28" name="Straight Connector 27"/>
          <p:cNvSpPr>
            <a:spLocks noChangeShapeType="1"/>
          </p:cNvSpPr>
          <p:nvPr/>
        </p:nvSpPr>
        <p:spPr bwMode="auto">
          <a:xfrm>
            <a:off x="609460"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29" name="Straight Connector 28"/>
          <p:cNvSpPr>
            <a:spLocks noChangeShapeType="1"/>
          </p:cNvSpPr>
          <p:nvPr/>
        </p:nvSpPr>
        <p:spPr bwMode="auto">
          <a:xfrm>
            <a:off x="609460" y="1143000"/>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10" name="Isosceles Triangle 9"/>
          <p:cNvSpPr>
            <a:spLocks noChangeAspect="1"/>
          </p:cNvSpPr>
          <p:nvPr/>
        </p:nvSpPr>
        <p:spPr>
          <a:xfrm rot="5400000">
            <a:off x="590454" y="6447449"/>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Tree>
    <p:extLst>
      <p:ext uri="{BB962C8B-B14F-4D97-AF65-F5344CB8AC3E}">
        <p14:creationId xmlns:p14="http://schemas.microsoft.com/office/powerpoint/2010/main" val="2963744835"/>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hf hdr="0" ftr="0" dt="0"/>
  <p:txStyles>
    <p:titleStyle>
      <a:lvl1pPr algn="l" rtl="0" eaLnBrk="1" latinLnBrk="0" hangingPunct="1">
        <a:spcBef>
          <a:spcPct val="0"/>
        </a:spcBef>
        <a:buNone/>
        <a:defRPr kumimoji="0" sz="3600" kern="1200">
          <a:solidFill>
            <a:schemeClr val="tx2"/>
          </a:solidFill>
          <a:latin typeface="+mj-lt"/>
          <a:ea typeface="+mj-ea"/>
          <a:cs typeface="+mj-cs"/>
        </a:defRPr>
      </a:lvl1pPr>
    </p:titleStyle>
    <p:bodyStyle>
      <a:lvl1pPr marL="304770" indent="-304770" algn="l" rtl="0" eaLnBrk="1" latinLnBrk="0" hangingPunct="1">
        <a:spcBef>
          <a:spcPts val="667"/>
        </a:spcBef>
        <a:buClr>
          <a:schemeClr val="accent1"/>
        </a:buClr>
        <a:buSzPct val="76000"/>
        <a:buFont typeface="Wingdings 3"/>
        <a:buChar char=""/>
        <a:defRPr kumimoji="0" sz="2900" kern="1200">
          <a:solidFill>
            <a:schemeClr val="tx1"/>
          </a:solidFill>
          <a:latin typeface="+mn-lt"/>
          <a:ea typeface="+mn-ea"/>
          <a:cs typeface="+mn-cs"/>
        </a:defRPr>
      </a:lvl1pPr>
      <a:lvl2pPr marL="609539" indent="-304770" algn="l" rtl="0" eaLnBrk="1" latinLnBrk="0" hangingPunct="1">
        <a:spcBef>
          <a:spcPts val="556"/>
        </a:spcBef>
        <a:buClr>
          <a:schemeClr val="accent2"/>
        </a:buClr>
        <a:buSzPct val="76000"/>
        <a:buFont typeface="Wingdings 3"/>
        <a:buChar char=""/>
        <a:defRPr kumimoji="0" sz="2600" kern="1200">
          <a:solidFill>
            <a:schemeClr val="tx2"/>
          </a:solidFill>
          <a:latin typeface="+mn-lt"/>
          <a:ea typeface="+mn-ea"/>
          <a:cs typeface="+mn-cs"/>
        </a:defRPr>
      </a:lvl2pPr>
      <a:lvl3pPr marL="914309" indent="-253975" algn="l" rtl="0" eaLnBrk="1" latinLnBrk="0" hangingPunct="1">
        <a:spcBef>
          <a:spcPts val="556"/>
        </a:spcBef>
        <a:buClr>
          <a:schemeClr val="bg1">
            <a:shade val="50000"/>
          </a:schemeClr>
        </a:buClr>
        <a:buSzPct val="76000"/>
        <a:buFont typeface="Wingdings 3"/>
        <a:buChar char=""/>
        <a:defRPr kumimoji="0" sz="2200" kern="1200">
          <a:solidFill>
            <a:schemeClr val="tx1"/>
          </a:solidFill>
          <a:latin typeface="+mn-lt"/>
          <a:ea typeface="+mn-ea"/>
          <a:cs typeface="+mn-cs"/>
        </a:defRPr>
      </a:lvl3pPr>
      <a:lvl4pPr marL="1219078" indent="-253975" algn="l" rtl="0" eaLnBrk="1" latinLnBrk="0" hangingPunct="1">
        <a:spcBef>
          <a:spcPts val="444"/>
        </a:spcBef>
        <a:buClr>
          <a:schemeClr val="accent2">
            <a:shade val="75000"/>
          </a:schemeClr>
        </a:buClr>
        <a:buSzPct val="70000"/>
        <a:buFont typeface="Wingdings"/>
        <a:buChar char=""/>
        <a:defRPr kumimoji="0" sz="2000" kern="1200">
          <a:solidFill>
            <a:schemeClr val="tx1"/>
          </a:solidFill>
          <a:latin typeface="+mn-lt"/>
          <a:ea typeface="+mn-ea"/>
          <a:cs typeface="+mn-cs"/>
        </a:defRPr>
      </a:lvl4pPr>
      <a:lvl5pPr marL="1523848" indent="-253975" algn="l" rtl="0" eaLnBrk="1" latinLnBrk="0" hangingPunct="1">
        <a:spcBef>
          <a:spcPts val="333"/>
        </a:spcBef>
        <a:buClr>
          <a:schemeClr val="accent2"/>
        </a:buClr>
        <a:buSzPct val="70000"/>
        <a:buFont typeface="Wingdings"/>
        <a:buChar char=""/>
        <a:defRPr kumimoji="0" sz="1800" kern="1200">
          <a:solidFill>
            <a:schemeClr val="tx1"/>
          </a:solidFill>
          <a:latin typeface="+mn-lt"/>
          <a:ea typeface="+mn-ea"/>
          <a:cs typeface="+mn-cs"/>
        </a:defRPr>
      </a:lvl5pPr>
      <a:lvl6pPr marL="1828617" indent="-203180" algn="l" rtl="0" eaLnBrk="1" latinLnBrk="0" hangingPunct="1">
        <a:spcBef>
          <a:spcPts val="333"/>
        </a:spcBef>
        <a:buClr>
          <a:srgbClr val="9FB8CD">
            <a:shade val="75000"/>
          </a:srgbClr>
        </a:buClr>
        <a:buSzPct val="75000"/>
        <a:buFont typeface="Wingdings 3"/>
        <a:buChar char=""/>
        <a:defRPr kumimoji="0" lang="en-US" sz="1800" kern="1200" smtClean="0">
          <a:solidFill>
            <a:schemeClr val="tx1"/>
          </a:solidFill>
          <a:latin typeface="+mn-lt"/>
          <a:ea typeface="+mn-ea"/>
          <a:cs typeface="+mn-cs"/>
        </a:defRPr>
      </a:lvl6pPr>
      <a:lvl7pPr marL="2031797" indent="-203180" algn="l" rtl="0" eaLnBrk="1" latinLnBrk="0" hangingPunct="1">
        <a:spcBef>
          <a:spcPts val="333"/>
        </a:spcBef>
        <a:buClr>
          <a:srgbClr val="727CA3">
            <a:shade val="75000"/>
          </a:srgbClr>
        </a:buClr>
        <a:buSzPct val="75000"/>
        <a:buFont typeface="Wingdings 3"/>
        <a:buChar char=""/>
        <a:defRPr kumimoji="0" lang="en-US" sz="1600" kern="1200" smtClean="0">
          <a:solidFill>
            <a:schemeClr val="tx1"/>
          </a:solidFill>
          <a:latin typeface="+mn-lt"/>
          <a:ea typeface="+mn-ea"/>
          <a:cs typeface="+mn-cs"/>
        </a:defRPr>
      </a:lvl7pPr>
      <a:lvl8pPr marL="2234976" indent="-203180" algn="l" rtl="0" eaLnBrk="1" latinLnBrk="0" hangingPunct="1">
        <a:spcBef>
          <a:spcPts val="333"/>
        </a:spcBef>
        <a:buClr>
          <a:prstClr val="white">
            <a:shade val="50000"/>
          </a:prstClr>
        </a:buClr>
        <a:buSzPct val="75000"/>
        <a:buFont typeface="Wingdings 3"/>
        <a:buChar char=""/>
        <a:defRPr kumimoji="0" lang="en-US" sz="1600" kern="1200" smtClean="0">
          <a:solidFill>
            <a:schemeClr val="tx1"/>
          </a:solidFill>
          <a:latin typeface="+mn-lt"/>
          <a:ea typeface="+mn-ea"/>
          <a:cs typeface="+mn-cs"/>
        </a:defRPr>
      </a:lvl8pPr>
      <a:lvl9pPr marL="2438156" indent="-203180" algn="l" rtl="0" eaLnBrk="1" latinLnBrk="0" hangingPunct="1">
        <a:spcBef>
          <a:spcPts val="333"/>
        </a:spcBef>
        <a:buClr>
          <a:srgbClr val="9FB8CD"/>
        </a:buClr>
        <a:buSzPct val="75000"/>
        <a:buFont typeface="Wingdings 3"/>
        <a:buChar char=""/>
        <a:defRPr kumimoji="0" lang="en-US" sz="13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7949" algn="l" rtl="0" eaLnBrk="1" latinLnBrk="0" hangingPunct="1">
        <a:defRPr kumimoji="0" kern="1200">
          <a:solidFill>
            <a:schemeClr val="tx1"/>
          </a:solidFill>
          <a:latin typeface="+mn-lt"/>
          <a:ea typeface="+mn-ea"/>
          <a:cs typeface="+mn-cs"/>
        </a:defRPr>
      </a:lvl2pPr>
      <a:lvl3pPr marL="1015898" algn="l" rtl="0" eaLnBrk="1" latinLnBrk="0" hangingPunct="1">
        <a:defRPr kumimoji="0" kern="1200">
          <a:solidFill>
            <a:schemeClr val="tx1"/>
          </a:solidFill>
          <a:latin typeface="+mn-lt"/>
          <a:ea typeface="+mn-ea"/>
          <a:cs typeface="+mn-cs"/>
        </a:defRPr>
      </a:lvl3pPr>
      <a:lvl4pPr marL="1523848" algn="l" rtl="0" eaLnBrk="1" latinLnBrk="0" hangingPunct="1">
        <a:defRPr kumimoji="0" kern="1200">
          <a:solidFill>
            <a:schemeClr val="tx1"/>
          </a:solidFill>
          <a:latin typeface="+mn-lt"/>
          <a:ea typeface="+mn-ea"/>
          <a:cs typeface="+mn-cs"/>
        </a:defRPr>
      </a:lvl4pPr>
      <a:lvl5pPr marL="2031797" algn="l" rtl="0" eaLnBrk="1" latinLnBrk="0" hangingPunct="1">
        <a:defRPr kumimoji="0" kern="1200">
          <a:solidFill>
            <a:schemeClr val="tx1"/>
          </a:solidFill>
          <a:latin typeface="+mn-lt"/>
          <a:ea typeface="+mn-ea"/>
          <a:cs typeface="+mn-cs"/>
        </a:defRPr>
      </a:lvl5pPr>
      <a:lvl6pPr marL="2539746" algn="l" rtl="0" eaLnBrk="1" latinLnBrk="0" hangingPunct="1">
        <a:defRPr kumimoji="0" kern="1200">
          <a:solidFill>
            <a:schemeClr val="tx1"/>
          </a:solidFill>
          <a:latin typeface="+mn-lt"/>
          <a:ea typeface="+mn-ea"/>
          <a:cs typeface="+mn-cs"/>
        </a:defRPr>
      </a:lvl6pPr>
      <a:lvl7pPr marL="3047695" algn="l" rtl="0" eaLnBrk="1" latinLnBrk="0" hangingPunct="1">
        <a:defRPr kumimoji="0" kern="1200">
          <a:solidFill>
            <a:schemeClr val="tx1"/>
          </a:solidFill>
          <a:latin typeface="+mn-lt"/>
          <a:ea typeface="+mn-ea"/>
          <a:cs typeface="+mn-cs"/>
        </a:defRPr>
      </a:lvl7pPr>
      <a:lvl8pPr marL="3555644" algn="l" rtl="0" eaLnBrk="1" latinLnBrk="0" hangingPunct="1">
        <a:defRPr kumimoji="0" kern="1200">
          <a:solidFill>
            <a:schemeClr val="tx1"/>
          </a:solidFill>
          <a:latin typeface="+mn-lt"/>
          <a:ea typeface="+mn-ea"/>
          <a:cs typeface="+mn-cs"/>
        </a:defRPr>
      </a:lvl8pPr>
      <a:lvl9pPr marL="4063594"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35.png"/><Relationship Id="rId8" Type="http://schemas.openxmlformats.org/officeDocument/2006/relationships/image" Target="../media/image36.png"/><Relationship Id="rId1" Type="http://schemas.openxmlformats.org/officeDocument/2006/relationships/slideLayout" Target="../slideLayouts/slideLayout13.xml"/><Relationship Id="rId2"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ustomXml" Target="../ink/ink1.xml"/><Relationship Id="rId3" Type="http://schemas.openxmlformats.org/officeDocument/2006/relationships/image" Target="../media/image38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9.png"/><Relationship Id="rId3"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1.png"/><Relationship Id="rId3"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3.jp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jp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9.jpg"/><Relationship Id="rId3" Type="http://schemas.openxmlformats.org/officeDocument/2006/relationships/image" Target="../media/image5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1.png"/><Relationship Id="rId3" Type="http://schemas.openxmlformats.org/officeDocument/2006/relationships/image" Target="../media/image52.jp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diagramData" Target="../diagrams/data3.xml"/><Relationship Id="rId8" Type="http://schemas.openxmlformats.org/officeDocument/2006/relationships/diagramLayout" Target="../diagrams/layout3.xml"/><Relationship Id="rId9" Type="http://schemas.openxmlformats.org/officeDocument/2006/relationships/diagramQuickStyle" Target="../diagrams/quickStyle3.xml"/><Relationship Id="rId10" Type="http://schemas.openxmlformats.org/officeDocument/2006/relationships/diagramColors" Target="../diagrams/colors3.xml"/><Relationship Id="rId11" Type="http://schemas.microsoft.com/office/2007/relationships/diagramDrawing" Target="../diagrams/drawing3.xml"/><Relationship Id="rId1" Type="http://schemas.openxmlformats.org/officeDocument/2006/relationships/slideLayout" Target="../slideLayouts/slideLayout15.xml"/><Relationship Id="rId2" Type="http://schemas.openxmlformats.org/officeDocument/2006/relationships/diagramData" Target="../diagrams/data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5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7"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g"/><Relationship Id="rId3"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g"/><Relationship Id="rId6" Type="http://schemas.openxmlformats.org/officeDocument/2006/relationships/image" Target="../media/image11.jpeg"/><Relationship Id="rId7"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51.xml.rels><?xml version="1.0" encoding="UTF-8" standalone="yes"?>
<Relationships xmlns="http://schemas.openxmlformats.org/package/2006/relationships"><Relationship Id="rId3" Type="http://schemas.openxmlformats.org/officeDocument/2006/relationships/image" Target="../media/image66.wmf"/><Relationship Id="rId4" Type="http://schemas.openxmlformats.org/officeDocument/2006/relationships/diagramData" Target="../diagrams/data8.xml"/><Relationship Id="rId5" Type="http://schemas.openxmlformats.org/officeDocument/2006/relationships/diagramLayout" Target="../diagrams/layout8.xml"/><Relationship Id="rId6" Type="http://schemas.openxmlformats.org/officeDocument/2006/relationships/diagramQuickStyle" Target="../diagrams/quickStyle8.xml"/><Relationship Id="rId7" Type="http://schemas.openxmlformats.org/officeDocument/2006/relationships/diagramColors" Target="../diagrams/colors8.xml"/><Relationship Id="rId8" Type="http://schemas.microsoft.com/office/2007/relationships/diagramDrawing" Target="../diagrams/drawing8.xml"/><Relationship Id="rId1" Type="http://schemas.openxmlformats.org/officeDocument/2006/relationships/slideLayout" Target="../slideLayouts/slideLayout6.xml"/><Relationship Id="rId2" Type="http://schemas.openxmlformats.org/officeDocument/2006/relationships/image" Target="../media/image6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7.jpeg"/><Relationship Id="rId3" Type="http://schemas.openxmlformats.org/officeDocument/2006/relationships/image" Target="../media/image6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9.xml"/><Relationship Id="rId4" Type="http://schemas.openxmlformats.org/officeDocument/2006/relationships/diagramQuickStyle" Target="../diagrams/quickStyle9.xml"/><Relationship Id="rId5" Type="http://schemas.openxmlformats.org/officeDocument/2006/relationships/diagramColors" Target="../diagrams/colors9.xml"/><Relationship Id="rId6" Type="http://schemas.microsoft.com/office/2007/relationships/diagramDrawing" Target="../diagrams/drawing9.xml"/><Relationship Id="rId7"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diagramData" Target="../diagrams/data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58.xml.rels><?xml version="1.0" encoding="UTF-8" standalone="yes"?>
<Relationships xmlns="http://schemas.openxmlformats.org/package/2006/relationships"><Relationship Id="rId9" Type="http://schemas.openxmlformats.org/officeDocument/2006/relationships/diagramQuickStyle" Target="../diagrams/quickStyle11.xml"/><Relationship Id="rId20" Type="http://schemas.openxmlformats.org/officeDocument/2006/relationships/diagramColors" Target="../diagrams/colors13.xml"/><Relationship Id="rId21" Type="http://schemas.microsoft.com/office/2007/relationships/diagramDrawing" Target="../diagrams/drawing13.xml"/><Relationship Id="rId10" Type="http://schemas.openxmlformats.org/officeDocument/2006/relationships/diagramColors" Target="../diagrams/colors11.xml"/><Relationship Id="rId11" Type="http://schemas.microsoft.com/office/2007/relationships/diagramDrawing" Target="../diagrams/drawing11.xml"/><Relationship Id="rId12" Type="http://schemas.openxmlformats.org/officeDocument/2006/relationships/diagramData" Target="../diagrams/data12.xml"/><Relationship Id="rId13" Type="http://schemas.openxmlformats.org/officeDocument/2006/relationships/diagramLayout" Target="../diagrams/layout12.xml"/><Relationship Id="rId14" Type="http://schemas.openxmlformats.org/officeDocument/2006/relationships/diagramQuickStyle" Target="../diagrams/quickStyle12.xml"/><Relationship Id="rId15" Type="http://schemas.openxmlformats.org/officeDocument/2006/relationships/diagramColors" Target="../diagrams/colors12.xml"/><Relationship Id="rId16" Type="http://schemas.microsoft.com/office/2007/relationships/diagramDrawing" Target="../diagrams/drawing12.xml"/><Relationship Id="rId17" Type="http://schemas.openxmlformats.org/officeDocument/2006/relationships/diagramData" Target="../diagrams/data13.xml"/><Relationship Id="rId18" Type="http://schemas.openxmlformats.org/officeDocument/2006/relationships/diagramLayout" Target="../diagrams/layout13.xml"/><Relationship Id="rId19" Type="http://schemas.openxmlformats.org/officeDocument/2006/relationships/diagramQuickStyle" Target="../diagrams/quickStyle13.xml"/><Relationship Id="rId1" Type="http://schemas.openxmlformats.org/officeDocument/2006/relationships/slideLayout" Target="../slideLayouts/slideLayout2.xml"/><Relationship Id="rId2" Type="http://schemas.openxmlformats.org/officeDocument/2006/relationships/diagramData" Target="../diagrams/data10.xml"/><Relationship Id="rId3" Type="http://schemas.openxmlformats.org/officeDocument/2006/relationships/diagramLayout" Target="../diagrams/layout10.xml"/><Relationship Id="rId4" Type="http://schemas.openxmlformats.org/officeDocument/2006/relationships/diagramQuickStyle" Target="../diagrams/quickStyle10.xml"/><Relationship Id="rId5" Type="http://schemas.openxmlformats.org/officeDocument/2006/relationships/diagramColors" Target="../diagrams/colors10.xml"/><Relationship Id="rId6" Type="http://schemas.microsoft.com/office/2007/relationships/diagramDrawing" Target="../diagrams/drawing10.xml"/><Relationship Id="rId7" Type="http://schemas.openxmlformats.org/officeDocument/2006/relationships/diagramData" Target="../diagrams/data11.xml"/><Relationship Id="rId8" Type="http://schemas.openxmlformats.org/officeDocument/2006/relationships/diagramLayout" Target="../diagrams/layout1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3.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hyperlink" Target="https://www.onlineexambuilder.com/pressure/exam-141425" TargetMode="External"/><Relationship Id="rId4" Type="http://schemas.openxmlformats.org/officeDocument/2006/relationships/hyperlink" Target="https://www.onlineexambuilder.com/regulation-of-pressure/exam-141423" TargetMode="External"/><Relationship Id="rId1" Type="http://schemas.openxmlformats.org/officeDocument/2006/relationships/slideLayout" Target="../slideLayouts/slideLayout2.xml"/><Relationship Id="rId2" Type="http://schemas.openxmlformats.org/officeDocument/2006/relationships/hyperlink" Target="https://docs.google.com/document/d/1LoawAdvXBg92MWvPPuFp3LEG0jDWJYd6_cMBV_9aNww/edit"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mailto:Physiology436@gmail.com"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png"/></Relationships>
</file>

<file path=ppt/slides/_rels/slide8.xml.rels><?xml version="1.0" encoding="UTF-8" standalone="yes"?>
<Relationships xmlns="http://schemas.openxmlformats.org/package/2006/relationships"><Relationship Id="rId11" Type="http://schemas.openxmlformats.org/officeDocument/2006/relationships/image" Target="../media/image24.png"/><Relationship Id="rId12" Type="http://schemas.openxmlformats.org/officeDocument/2006/relationships/image" Target="../media/image25.png"/><Relationship Id="rId13" Type="http://schemas.openxmlformats.org/officeDocument/2006/relationships/image" Target="../media/image26.png"/><Relationship Id="rId14" Type="http://schemas.openxmlformats.org/officeDocument/2006/relationships/image" Target="../media/image27.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31.png"/><Relationship Id="rId19" Type="http://schemas.openxmlformats.org/officeDocument/2006/relationships/image" Target="../media/image32.png"/><Relationship Id="rId1" Type="http://schemas.openxmlformats.org/officeDocument/2006/relationships/slideLayout" Target="../slideLayouts/slideLayout13.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79000" y="5118210"/>
            <a:ext cx="8022589" cy="720080"/>
          </a:xfrm>
        </p:spPr>
        <p:txBody>
          <a:bodyPr>
            <a:normAutofit/>
          </a:bodyPr>
          <a:lstStyle/>
          <a:p>
            <a:pPr algn="ctr"/>
            <a:r>
              <a:rPr lang="en-GB" sz="1800" b="1" dirty="0">
                <a:solidFill>
                  <a:schemeClr val="accent1">
                    <a:lumMod val="75000"/>
                  </a:schemeClr>
                </a:solidFill>
              </a:rPr>
              <a:t>Physiology Team 436 – </a:t>
            </a:r>
            <a:r>
              <a:rPr lang="en-GB" sz="1800" b="1" dirty="0" smtClean="0">
                <a:solidFill>
                  <a:schemeClr val="accent1">
                    <a:lumMod val="75000"/>
                  </a:schemeClr>
                </a:solidFill>
              </a:rPr>
              <a:t>Cardiovascular </a:t>
            </a:r>
            <a:r>
              <a:rPr lang="en-GB" sz="1800" b="1" dirty="0">
                <a:solidFill>
                  <a:schemeClr val="accent1">
                    <a:lumMod val="75000"/>
                  </a:schemeClr>
                </a:solidFill>
              </a:rPr>
              <a:t>Block </a:t>
            </a:r>
            <a:r>
              <a:rPr lang="en-GB" sz="1800" b="1" dirty="0" smtClean="0">
                <a:solidFill>
                  <a:schemeClr val="accent1">
                    <a:lumMod val="75000"/>
                  </a:schemeClr>
                </a:solidFill>
              </a:rPr>
              <a:t>Lecture 12&amp;13</a:t>
            </a:r>
            <a:endParaRPr lang="en-GB" sz="1800" b="1" dirty="0">
              <a:solidFill>
                <a:schemeClr val="accent1">
                  <a:lumMod val="75000"/>
                </a:schemeClr>
              </a:solidFill>
            </a:endParaRPr>
          </a:p>
        </p:txBody>
      </p:sp>
      <p:cxnSp>
        <p:nvCxnSpPr>
          <p:cNvPr id="6" name="Straight Connector 5"/>
          <p:cNvCxnSpPr/>
          <p:nvPr/>
        </p:nvCxnSpPr>
        <p:spPr>
          <a:xfrm>
            <a:off x="2710919" y="3212976"/>
            <a:ext cx="6982957"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8" name="Picture 4" descr="C:\Users\user\AppData\Local\Microsoft\Windows\INetCache\IE\K75KFYI6\IMG_70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231" y="364439"/>
            <a:ext cx="1655753" cy="165618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621121" y="3644607"/>
            <a:ext cx="6479032" cy="1323439"/>
          </a:xfrm>
          <a:prstGeom prst="rect">
            <a:avLst/>
          </a:prstGeom>
          <a:noFill/>
        </p:spPr>
        <p:txBody>
          <a:bodyPr wrap="square" rtlCol="0">
            <a:spAutoFit/>
          </a:bodyPr>
          <a:lstStyle/>
          <a:p>
            <a:pPr defTabSz="914363"/>
            <a:r>
              <a:rPr lang="en-US" sz="1600" dirty="0">
                <a:solidFill>
                  <a:srgbClr val="FF0000"/>
                </a:solidFill>
              </a:rPr>
              <a:t>Red: very </a:t>
            </a:r>
            <a:r>
              <a:rPr lang="en-US" sz="1600" dirty="0" smtClean="0">
                <a:solidFill>
                  <a:srgbClr val="FF0000"/>
                </a:solidFill>
              </a:rPr>
              <a:t>important</a:t>
            </a:r>
            <a:r>
              <a:rPr lang="en-US" sz="1600" dirty="0">
                <a:solidFill>
                  <a:srgbClr val="FF0000"/>
                </a:solidFill>
              </a:rPr>
              <a:t>.</a:t>
            </a:r>
          </a:p>
          <a:p>
            <a:pPr defTabSz="914363"/>
            <a:r>
              <a:rPr lang="en-US" sz="1600" dirty="0">
                <a:solidFill>
                  <a:srgbClr val="DDE9EC">
                    <a:lumMod val="50000"/>
                  </a:srgbClr>
                </a:solidFill>
              </a:rPr>
              <a:t>Green:  </a:t>
            </a:r>
            <a:r>
              <a:rPr lang="en-US" sz="1600" dirty="0" smtClean="0">
                <a:solidFill>
                  <a:srgbClr val="DDE9EC">
                    <a:lumMod val="50000"/>
                  </a:srgbClr>
                </a:solidFill>
              </a:rPr>
              <a:t>Doctor’s notes.</a:t>
            </a:r>
          </a:p>
          <a:p>
            <a:pPr defTabSz="914363"/>
            <a:r>
              <a:rPr lang="en-US" sz="1600" dirty="0">
                <a:solidFill>
                  <a:srgbClr val="C76B9B"/>
                </a:solidFill>
              </a:rPr>
              <a:t>Pink:  </a:t>
            </a:r>
            <a:r>
              <a:rPr lang="en-US" sz="1600" dirty="0" smtClean="0">
                <a:solidFill>
                  <a:srgbClr val="C76B9B"/>
                </a:solidFill>
              </a:rPr>
              <a:t>formulas. </a:t>
            </a:r>
            <a:endParaRPr lang="en-US" sz="1600" dirty="0" smtClean="0">
              <a:solidFill>
                <a:srgbClr val="DDE9EC">
                  <a:lumMod val="50000"/>
                </a:srgbClr>
              </a:solidFill>
            </a:endParaRPr>
          </a:p>
          <a:p>
            <a:pPr defTabSz="914363"/>
            <a:r>
              <a:rPr lang="en-US" sz="1600" dirty="0" smtClean="0">
                <a:solidFill>
                  <a:srgbClr val="FADA7A">
                    <a:lumMod val="75000"/>
                  </a:srgbClr>
                </a:solidFill>
              </a:rPr>
              <a:t>Yellow:  numbers.</a:t>
            </a:r>
          </a:p>
          <a:p>
            <a:pPr defTabSz="914363"/>
            <a:r>
              <a:rPr lang="en-US" sz="1600" dirty="0" smtClean="0">
                <a:solidFill>
                  <a:prstClr val="white">
                    <a:lumMod val="65000"/>
                  </a:prstClr>
                </a:solidFill>
              </a:rPr>
              <a:t>Gray</a:t>
            </a:r>
            <a:r>
              <a:rPr lang="en-US" sz="1600" dirty="0">
                <a:solidFill>
                  <a:prstClr val="white">
                    <a:lumMod val="65000"/>
                  </a:prstClr>
                </a:solidFill>
              </a:rPr>
              <a:t>: </a:t>
            </a:r>
            <a:r>
              <a:rPr lang="en-US" sz="1600" dirty="0" smtClean="0">
                <a:solidFill>
                  <a:prstClr val="white">
                    <a:lumMod val="65000"/>
                  </a:prstClr>
                </a:solidFill>
              </a:rPr>
              <a:t>notes</a:t>
            </a:r>
            <a:r>
              <a:rPr lang="en-US" sz="1600" dirty="0">
                <a:solidFill>
                  <a:prstClr val="white">
                    <a:lumMod val="65000"/>
                  </a:prstClr>
                </a:solidFill>
              </a:rPr>
              <a:t> </a:t>
            </a:r>
            <a:r>
              <a:rPr lang="en-US" sz="1600" dirty="0" smtClean="0">
                <a:solidFill>
                  <a:prstClr val="white">
                    <a:lumMod val="65000"/>
                  </a:prstClr>
                </a:solidFill>
              </a:rPr>
              <a:t>and explanation.</a:t>
            </a:r>
            <a:endParaRPr lang="en-US" sz="1600" dirty="0">
              <a:solidFill>
                <a:prstClr val="white">
                  <a:lumMod val="65000"/>
                </a:prstClr>
              </a:solidFill>
            </a:endParaRPr>
          </a:p>
        </p:txBody>
      </p:sp>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9915954" y="364440"/>
            <a:ext cx="1795082" cy="1099403"/>
          </a:xfrm>
          <a:prstGeom prst="rect">
            <a:avLst/>
          </a:prstGeom>
        </p:spPr>
      </p:pic>
      <p:sp>
        <p:nvSpPr>
          <p:cNvPr id="4" name="TextBox 3"/>
          <p:cNvSpPr txBox="1"/>
          <p:nvPr/>
        </p:nvSpPr>
        <p:spPr>
          <a:xfrm>
            <a:off x="9117961" y="6137850"/>
            <a:ext cx="4247366" cy="400110"/>
          </a:xfrm>
          <a:prstGeom prst="rect">
            <a:avLst/>
          </a:prstGeom>
          <a:noFill/>
        </p:spPr>
        <p:txBody>
          <a:bodyPr wrap="square" rtlCol="0">
            <a:spAutoFit/>
          </a:bodyPr>
          <a:lstStyle/>
          <a:p>
            <a:pPr defTabSz="914363"/>
            <a:r>
              <a:rPr lang="en-US" sz="1000" dirty="0">
                <a:solidFill>
                  <a:prstClr val="white">
                    <a:lumMod val="65000"/>
                  </a:prstClr>
                </a:solidFill>
              </a:rPr>
              <a:t>Lecture:  If work is intended for initial studying.</a:t>
            </a:r>
          </a:p>
          <a:p>
            <a:pPr defTabSz="914363"/>
            <a:r>
              <a:rPr lang="en-US" sz="1000" dirty="0">
                <a:solidFill>
                  <a:prstClr val="white">
                    <a:lumMod val="65000"/>
                  </a:prstClr>
                </a:solidFill>
              </a:rPr>
              <a:t>Review:  If work is intended for revision. </a:t>
            </a:r>
          </a:p>
        </p:txBody>
      </p:sp>
      <p:sp>
        <p:nvSpPr>
          <p:cNvPr id="11" name="Slide Number Placeholder 10"/>
          <p:cNvSpPr>
            <a:spLocks noGrp="1"/>
          </p:cNvSpPr>
          <p:nvPr>
            <p:ph type="sldNum" sz="quarter" idx="12"/>
          </p:nvPr>
        </p:nvSpPr>
        <p:spPr/>
        <p:txBody>
          <a:bodyPr/>
          <a:lstStyle/>
          <a:p>
            <a:fld id="{4929A69E-7D8F-4515-9605-0315ABD4F316}" type="slidenum">
              <a:rPr lang="en-US" smtClean="0">
                <a:solidFill>
                  <a:srgbClr val="464653"/>
                </a:solidFill>
              </a:rPr>
              <a:pPr/>
              <a:t>1</a:t>
            </a:fld>
            <a:endParaRPr lang="en-US" dirty="0">
              <a:solidFill>
                <a:srgbClr val="464653"/>
              </a:solidFill>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231" y="1915369"/>
            <a:ext cx="1681275" cy="1341312"/>
          </a:xfrm>
          <a:prstGeom prst="rect">
            <a:avLst/>
          </a:prstGeom>
        </p:spPr>
      </p:pic>
      <p:grpSp>
        <p:nvGrpSpPr>
          <p:cNvPr id="16" name="Group 15"/>
          <p:cNvGrpSpPr/>
          <p:nvPr/>
        </p:nvGrpSpPr>
        <p:grpSpPr>
          <a:xfrm>
            <a:off x="10037201" y="1725032"/>
            <a:ext cx="1673835" cy="1531649"/>
            <a:chOff x="8957081" y="3180340"/>
            <a:chExt cx="1673835" cy="1531649"/>
          </a:xfrm>
        </p:grpSpPr>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r="4229" b="13595"/>
            <a:stretch/>
          </p:blipFill>
          <p:spPr>
            <a:xfrm>
              <a:off x="8957081" y="3180340"/>
              <a:ext cx="1621225" cy="1504216"/>
            </a:xfrm>
            <a:prstGeom prst="rect">
              <a:avLst/>
            </a:prstGeom>
          </p:spPr>
        </p:pic>
        <p:sp>
          <p:nvSpPr>
            <p:cNvPr id="15" name="Rectangle 14"/>
            <p:cNvSpPr/>
            <p:nvPr/>
          </p:nvSpPr>
          <p:spPr>
            <a:xfrm>
              <a:off x="9117961" y="4666270"/>
              <a:ext cx="1512955"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Rectangle 6"/>
          <p:cNvSpPr/>
          <p:nvPr/>
        </p:nvSpPr>
        <p:spPr>
          <a:xfrm>
            <a:off x="2258916" y="1640868"/>
            <a:ext cx="7870088" cy="1569660"/>
          </a:xfrm>
          <a:prstGeom prst="rect">
            <a:avLst/>
          </a:prstGeom>
        </p:spPr>
        <p:txBody>
          <a:bodyPr wrap="square">
            <a:spAutoFit/>
          </a:bodyPr>
          <a:lstStyle/>
          <a:p>
            <a:pPr algn="ctr">
              <a:defRPr/>
            </a:pPr>
            <a:r>
              <a:rPr lang="en-US" sz="3200" b="1" dirty="0">
                <a:solidFill>
                  <a:schemeClr val="accent2">
                    <a:lumMod val="75000"/>
                  </a:schemeClr>
                </a:solidFill>
                <a:latin typeface="Arial Black" panose="020B0A04020102020204" pitchFamily="34" charset="0"/>
                <a:ea typeface="+mj-ea"/>
                <a:cs typeface="+mj-cs"/>
              </a:rPr>
              <a:t>Arterial Blood Pressure </a:t>
            </a:r>
            <a:endParaRPr lang="en-US" sz="3200" b="1" dirty="0" smtClean="0">
              <a:solidFill>
                <a:schemeClr val="accent2">
                  <a:lumMod val="75000"/>
                </a:schemeClr>
              </a:solidFill>
              <a:latin typeface="Arial Black" panose="020B0A04020102020204" pitchFamily="34" charset="0"/>
              <a:ea typeface="+mj-ea"/>
              <a:cs typeface="+mj-cs"/>
            </a:endParaRPr>
          </a:p>
          <a:p>
            <a:pPr algn="ctr">
              <a:defRPr/>
            </a:pPr>
            <a:r>
              <a:rPr lang="en-US" sz="3200" b="1" dirty="0" smtClean="0">
                <a:solidFill>
                  <a:schemeClr val="accent2">
                    <a:lumMod val="75000"/>
                  </a:schemeClr>
                </a:solidFill>
                <a:latin typeface="Arial Black" panose="020B0A04020102020204" pitchFamily="34" charset="0"/>
                <a:ea typeface="+mj-ea"/>
                <a:cs typeface="+mj-cs"/>
              </a:rPr>
              <a:t>and</a:t>
            </a:r>
            <a:endParaRPr lang="en-US" sz="3200" b="1" dirty="0">
              <a:solidFill>
                <a:schemeClr val="accent2">
                  <a:lumMod val="75000"/>
                </a:schemeClr>
              </a:solidFill>
              <a:latin typeface="Arial Black" panose="020B0A04020102020204" pitchFamily="34" charset="0"/>
              <a:ea typeface="+mj-ea"/>
              <a:cs typeface="+mj-cs"/>
            </a:endParaRPr>
          </a:p>
          <a:p>
            <a:pPr algn="ctr">
              <a:defRPr/>
            </a:pPr>
            <a:r>
              <a:rPr lang="en-US" sz="3200" b="1" dirty="0">
                <a:solidFill>
                  <a:schemeClr val="accent2">
                    <a:lumMod val="75000"/>
                  </a:schemeClr>
                </a:solidFill>
                <a:latin typeface="Arial Black" panose="020B0A04020102020204" pitchFamily="34" charset="0"/>
                <a:ea typeface="+mj-ea"/>
                <a:cs typeface="+mj-cs"/>
              </a:rPr>
              <a:t>Regulation </a:t>
            </a:r>
            <a:r>
              <a:rPr lang="en-US" sz="3200" b="1" dirty="0" smtClean="0">
                <a:solidFill>
                  <a:schemeClr val="accent2">
                    <a:lumMod val="75000"/>
                  </a:schemeClr>
                </a:solidFill>
                <a:latin typeface="Arial Black" panose="020B0A04020102020204" pitchFamily="34" charset="0"/>
                <a:ea typeface="+mj-ea"/>
                <a:cs typeface="+mj-cs"/>
              </a:rPr>
              <a:t>of Blood </a:t>
            </a:r>
            <a:r>
              <a:rPr lang="en-US" sz="3200" b="1" dirty="0">
                <a:solidFill>
                  <a:schemeClr val="accent2">
                    <a:lumMod val="75000"/>
                  </a:schemeClr>
                </a:solidFill>
                <a:latin typeface="Arial Black" panose="020B0A04020102020204" pitchFamily="34" charset="0"/>
                <a:ea typeface="+mj-ea"/>
                <a:cs typeface="+mj-cs"/>
              </a:rPr>
              <a:t>Pressure</a:t>
            </a:r>
          </a:p>
        </p:txBody>
      </p:sp>
    </p:spTree>
    <p:extLst>
      <p:ext uri="{BB962C8B-B14F-4D97-AF65-F5344CB8AC3E}">
        <p14:creationId xmlns:p14="http://schemas.microsoft.com/office/powerpoint/2010/main" val="17176257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sz="3200" dirty="0"/>
              <a:t>Arterial Pressure Pulsations; Pulse Pressure</a:t>
            </a:r>
            <a:endParaRPr lang="ar-SA" sz="3200" dirty="0"/>
          </a:p>
        </p:txBody>
      </p:sp>
      <p:sp>
        <p:nvSpPr>
          <p:cNvPr id="3" name="عنصر نائب لرقم الشريحة 2"/>
          <p:cNvSpPr>
            <a:spLocks noGrp="1"/>
          </p:cNvSpPr>
          <p:nvPr>
            <p:ph type="sldNum" sz="quarter" idx="12"/>
          </p:nvPr>
        </p:nvSpPr>
        <p:spPr/>
        <p:txBody>
          <a:bodyPr/>
          <a:lstStyle/>
          <a:p>
            <a:pPr marL="0" marR="0" lvl="0" indent="0" algn="l" defTabSz="1015898" rtl="0" eaLnBrk="1" fontAlgn="auto" latinLnBrk="0" hangingPunct="1">
              <a:lnSpc>
                <a:spcPct val="100000"/>
              </a:lnSpc>
              <a:spcBef>
                <a:spcPts val="0"/>
              </a:spcBef>
              <a:spcAft>
                <a:spcPts val="0"/>
              </a:spcAft>
              <a:buClrTx/>
              <a:buSzTx/>
              <a:buFontTx/>
              <a:buNone/>
              <a:tabLst/>
              <a:defRPr/>
            </a:pPr>
            <a:fld id="{4929A69E-7D8F-4515-9605-0315ABD4F316}" type="slidenum">
              <a:rPr kumimoji="0" lang="en-US" sz="1600" b="0" i="0" u="none" strike="noStrike" kern="1200" cap="none" spc="0" normalizeH="0" baseline="0" noProof="0" smtClean="0">
                <a:ln>
                  <a:noFill/>
                </a:ln>
                <a:solidFill>
                  <a:srgbClr val="464653"/>
                </a:solidFill>
                <a:effectLst/>
                <a:uLnTx/>
                <a:uFillTx/>
                <a:latin typeface="Gill Sans MT"/>
                <a:ea typeface="+mn-ea"/>
                <a:cs typeface="+mn-cs"/>
              </a:rPr>
              <a:pPr marL="0" marR="0" lvl="0" indent="0" algn="l" defTabSz="1015898" rtl="0" eaLnBrk="1" fontAlgn="auto" latinLnBrk="0" hangingPunct="1">
                <a:lnSpc>
                  <a:spcPct val="100000"/>
                </a:lnSpc>
                <a:spcBef>
                  <a:spcPts val="0"/>
                </a:spcBef>
                <a:spcAft>
                  <a:spcPts val="0"/>
                </a:spcAft>
                <a:buClrTx/>
                <a:buSzTx/>
                <a:buFontTx/>
                <a:buNone/>
                <a:tabLst/>
                <a:defRPr/>
              </a:pPr>
              <a:t>10</a:t>
            </a:fld>
            <a:endParaRPr kumimoji="0" lang="en-US" sz="1600" b="0" i="0" u="none" strike="noStrike" kern="1200" cap="none" spc="0" normalizeH="0" baseline="0" noProof="0" dirty="0">
              <a:ln>
                <a:noFill/>
              </a:ln>
              <a:solidFill>
                <a:srgbClr val="464653"/>
              </a:solidFill>
              <a:effectLst/>
              <a:uLnTx/>
              <a:uFillTx/>
              <a:latin typeface="Gill Sans MT"/>
              <a:ea typeface="+mn-ea"/>
              <a:cs typeface="+mn-cs"/>
            </a:endParaRPr>
          </a:p>
        </p:txBody>
      </p:sp>
      <p:sp>
        <p:nvSpPr>
          <p:cNvPr id="6" name="مربع نص 5"/>
          <p:cNvSpPr txBox="1"/>
          <p:nvPr/>
        </p:nvSpPr>
        <p:spPr>
          <a:xfrm>
            <a:off x="588670" y="1326105"/>
            <a:ext cx="11017224" cy="1323439"/>
          </a:xfrm>
          <a:prstGeom prst="rect">
            <a:avLst/>
          </a:prstGeom>
          <a:noFill/>
        </p:spPr>
        <p:txBody>
          <a:bodyPr wrap="square" rtlCol="1">
            <a:spAutoFit/>
          </a:bodyPr>
          <a:lstStyle/>
          <a:p>
            <a:pPr marL="0" marR="0" lvl="0" indent="0" algn="ctr" defTabSz="101589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Pulse pressure: </a:t>
            </a:r>
            <a:r>
              <a:rPr kumimoji="0" lang="en-US" sz="2000" b="0" i="0" u="none" strike="noStrike" kern="1200" cap="none" spc="0" normalizeH="0" baseline="0" noProof="0" dirty="0">
                <a:ln>
                  <a:noFill/>
                </a:ln>
                <a:solidFill>
                  <a:prstClr val="black"/>
                </a:solidFill>
                <a:effectLst/>
                <a:uLnTx/>
                <a:uFillTx/>
                <a:latin typeface="Gill Sans MT"/>
                <a:ea typeface="+mn-ea"/>
                <a:cs typeface="+mn-cs"/>
              </a:rPr>
              <a:t>Is the </a:t>
            </a:r>
            <a:r>
              <a:rPr kumimoji="0" lang="en-US" sz="2000" b="0" i="0" u="sng" strike="noStrike" kern="1200" cap="none" spc="0" normalizeH="0" baseline="0" noProof="0" dirty="0">
                <a:ln>
                  <a:noFill/>
                </a:ln>
                <a:solidFill>
                  <a:prstClr val="black"/>
                </a:solidFill>
                <a:effectLst/>
                <a:uLnTx/>
                <a:uFillTx/>
                <a:latin typeface="Gill Sans MT"/>
                <a:ea typeface="+mn-ea"/>
                <a:cs typeface="+mn-cs"/>
              </a:rPr>
              <a:t>difference between </a:t>
            </a:r>
            <a:r>
              <a:rPr kumimoji="0" lang="en-US" sz="2000" b="0" i="0" u="none" strike="noStrike" kern="1200" cap="none" spc="0" normalizeH="0" baseline="0" noProof="0" dirty="0">
                <a:ln>
                  <a:noFill/>
                </a:ln>
                <a:solidFill>
                  <a:prstClr val="black"/>
                </a:solidFill>
                <a:effectLst/>
                <a:uLnTx/>
                <a:uFillTx/>
                <a:latin typeface="Gill Sans MT"/>
                <a:ea typeface="+mn-ea"/>
                <a:cs typeface="+mn-cs"/>
              </a:rPr>
              <a:t>the systolic and diastolic blood pressure values. For a normal adult the </a:t>
            </a:r>
            <a:r>
              <a:rPr lang="en-US" dirty="0">
                <a:solidFill>
                  <a:srgbClr val="C76B9B"/>
                </a:solidFill>
              </a:rPr>
              <a:t>pulse pressure = 120 – 80 = 40 mmHg.</a:t>
            </a:r>
          </a:p>
          <a:p>
            <a:pPr marL="0" marR="0" lvl="0" indent="0" algn="ctr" defTabSz="101589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ctr" defTabSz="1015898"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a:ea typeface="+mn-ea"/>
                <a:cs typeface="+mn-cs"/>
              </a:rPr>
              <a:t> </a:t>
            </a:r>
          </a:p>
        </p:txBody>
      </p:sp>
      <p:graphicFrame>
        <p:nvGraphicFramePr>
          <p:cNvPr id="7" name="رسم تخطيطي 6"/>
          <p:cNvGraphicFramePr/>
          <p:nvPr>
            <p:extLst>
              <p:ext uri="{D42A27DB-BD31-4B8C-83A1-F6EECF244321}">
                <p14:modId xmlns:p14="http://schemas.microsoft.com/office/powerpoint/2010/main" val="1408500002"/>
              </p:ext>
            </p:extLst>
          </p:nvPr>
        </p:nvGraphicFramePr>
        <p:xfrm>
          <a:off x="553872" y="2215797"/>
          <a:ext cx="4494989" cy="29966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صورة 7"/>
          <p:cNvPicPr>
            <a:picLocks noChangeAspect="1"/>
          </p:cNvPicPr>
          <p:nvPr/>
        </p:nvPicPr>
        <p:blipFill>
          <a:blip r:embed="rId7"/>
          <a:stretch>
            <a:fillRect/>
          </a:stretch>
        </p:blipFill>
        <p:spPr>
          <a:xfrm>
            <a:off x="5255870" y="2501177"/>
            <a:ext cx="2919111" cy="3493739"/>
          </a:xfrm>
          <a:prstGeom prst="rect">
            <a:avLst/>
          </a:prstGeom>
        </p:spPr>
      </p:pic>
      <p:pic>
        <p:nvPicPr>
          <p:cNvPr id="9" name="Content Placeholder 4"/>
          <p:cNvPicPr>
            <a:picLocks noGrp="1" noChangeAspect="1"/>
          </p:cNvPicPr>
          <p:nvPr>
            <p:ph sz="quarter" idx="1"/>
          </p:nvPr>
        </p:nvPicPr>
        <p:blipFill>
          <a:blip r:embed="rId8">
            <a:extLst>
              <a:ext uri="{28A0092B-C50C-407E-A947-70E740481C1C}">
                <a14:useLocalDpi xmlns:a14="http://schemas.microsoft.com/office/drawing/2010/main" val="0"/>
              </a:ext>
            </a:extLst>
          </a:blip>
          <a:stretch>
            <a:fillRect/>
          </a:stretch>
        </p:blipFill>
        <p:spPr>
          <a:xfrm>
            <a:off x="8442233" y="2501178"/>
            <a:ext cx="3137170" cy="3493739"/>
          </a:xfrm>
        </p:spPr>
      </p:pic>
      <p:sp>
        <p:nvSpPr>
          <p:cNvPr id="4" name="TextBox 3"/>
          <p:cNvSpPr txBox="1"/>
          <p:nvPr/>
        </p:nvSpPr>
        <p:spPr>
          <a:xfrm>
            <a:off x="609460" y="5395561"/>
            <a:ext cx="4569330" cy="1077218"/>
          </a:xfrm>
          <a:prstGeom prst="rect">
            <a:avLst/>
          </a:prstGeom>
          <a:noFill/>
        </p:spPr>
        <p:txBody>
          <a:bodyPr wrap="square" rtlCol="0">
            <a:spAutoFit/>
          </a:bodyPr>
          <a:lstStyle/>
          <a:p>
            <a:r>
              <a:rPr lang="en-US" sz="1200" dirty="0">
                <a:solidFill>
                  <a:prstClr val="white">
                    <a:lumMod val="65000"/>
                  </a:prstClr>
                </a:solidFill>
              </a:rPr>
              <a:t>In effect, pulse pressure is the ratio of stroke volume output to compliance of the arterial tree. Any condition of the circulation that affects either of these two factors also affects the pulse pressure:</a:t>
            </a:r>
          </a:p>
          <a:p>
            <a:r>
              <a:rPr lang="en-US" sz="1200" dirty="0">
                <a:solidFill>
                  <a:prstClr val="white">
                    <a:lumMod val="65000"/>
                  </a:prstClr>
                </a:solidFill>
              </a:rPr>
              <a:t>Pulse pressure ≈ Stroke volume/arterial </a:t>
            </a:r>
            <a:r>
              <a:rPr lang="en-US" sz="1200" dirty="0" smtClean="0">
                <a:solidFill>
                  <a:prstClr val="white">
                    <a:lumMod val="65000"/>
                  </a:prstClr>
                </a:solidFill>
              </a:rPr>
              <a:t>compliance.</a:t>
            </a:r>
            <a:endParaRPr lang="en-US" sz="1200" dirty="0">
              <a:solidFill>
                <a:prstClr val="white">
                  <a:lumMod val="65000"/>
                </a:prstClr>
              </a:solidFill>
            </a:endParaRPr>
          </a:p>
          <a:p>
            <a:endParaRPr lang="en-US" sz="1600" dirty="0"/>
          </a:p>
        </p:txBody>
      </p:sp>
      <p:sp>
        <p:nvSpPr>
          <p:cNvPr id="13" name="TextBox 12"/>
          <p:cNvSpPr txBox="1"/>
          <p:nvPr/>
        </p:nvSpPr>
        <p:spPr>
          <a:xfrm>
            <a:off x="9724005" y="-1489"/>
            <a:ext cx="2448272" cy="307777"/>
          </a:xfrm>
          <a:prstGeom prst="rect">
            <a:avLst/>
          </a:prstGeom>
          <a:solidFill>
            <a:schemeClr val="accent3">
              <a:lumMod val="40000"/>
              <a:lumOff val="60000"/>
            </a:schemeClr>
          </a:solidFill>
          <a:ln>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MALES’ SLIDES </a:t>
            </a:r>
          </a:p>
        </p:txBody>
      </p:sp>
    </p:spTree>
    <p:extLst>
      <p:ext uri="{BB962C8B-B14F-4D97-AF65-F5344CB8AC3E}">
        <p14:creationId xmlns:p14="http://schemas.microsoft.com/office/powerpoint/2010/main" val="25006184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sz="3200" dirty="0"/>
              <a:t>Abnormalities In Pulse Pressure</a:t>
            </a:r>
            <a:endParaRPr lang="ar-SA" sz="3200" dirty="0"/>
          </a:p>
        </p:txBody>
      </p:sp>
      <p:sp>
        <p:nvSpPr>
          <p:cNvPr id="3" name="عنصر نائب لرقم الشريحة 2"/>
          <p:cNvSpPr>
            <a:spLocks noGrp="1"/>
          </p:cNvSpPr>
          <p:nvPr>
            <p:ph type="sldNum" sz="quarter" idx="12"/>
          </p:nvPr>
        </p:nvSpPr>
        <p:spPr/>
        <p:txBody>
          <a:bodyPr/>
          <a:lstStyle/>
          <a:p>
            <a:pPr marL="0" marR="0" lvl="0" indent="0" algn="l" defTabSz="1015898" rtl="0" eaLnBrk="1" fontAlgn="auto" latinLnBrk="0" hangingPunct="1">
              <a:lnSpc>
                <a:spcPct val="100000"/>
              </a:lnSpc>
              <a:spcBef>
                <a:spcPts val="0"/>
              </a:spcBef>
              <a:spcAft>
                <a:spcPts val="0"/>
              </a:spcAft>
              <a:buClrTx/>
              <a:buSzTx/>
              <a:buFontTx/>
              <a:buNone/>
              <a:tabLst/>
              <a:defRPr/>
            </a:pPr>
            <a:fld id="{4929A69E-7D8F-4515-9605-0315ABD4F316}" type="slidenum">
              <a:rPr kumimoji="0" lang="en-US" sz="1600" b="0" i="0" u="none" strike="noStrike" kern="1200" cap="none" spc="0" normalizeH="0" baseline="0" noProof="0" smtClean="0">
                <a:ln>
                  <a:noFill/>
                </a:ln>
                <a:solidFill>
                  <a:srgbClr val="464653"/>
                </a:solidFill>
                <a:effectLst/>
                <a:uLnTx/>
                <a:uFillTx/>
                <a:latin typeface="Gill Sans MT"/>
                <a:ea typeface="+mn-ea"/>
                <a:cs typeface="+mn-cs"/>
              </a:rPr>
              <a:pPr marL="0" marR="0" lvl="0" indent="0" algn="l" defTabSz="1015898"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dirty="0">
              <a:ln>
                <a:noFill/>
              </a:ln>
              <a:solidFill>
                <a:srgbClr val="464653"/>
              </a:solidFill>
              <a:effectLst/>
              <a:uLnTx/>
              <a:uFillTx/>
              <a:latin typeface="Gill Sans MT"/>
              <a:ea typeface="+mn-ea"/>
              <a:cs typeface="+mn-cs"/>
            </a:endParaRPr>
          </a:p>
        </p:txBody>
      </p:sp>
      <p:sp>
        <p:nvSpPr>
          <p:cNvPr id="6" name="مربع نص 5"/>
          <p:cNvSpPr txBox="1"/>
          <p:nvPr/>
        </p:nvSpPr>
        <p:spPr>
          <a:xfrm>
            <a:off x="820063" y="1449624"/>
            <a:ext cx="3696578" cy="1877437"/>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marL="0" marR="0" lvl="0" indent="0" algn="ctr" defTabSz="101589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Atherosclerosis:</a:t>
            </a:r>
          </a:p>
          <a:p>
            <a:pPr marL="0" marR="0" lvl="0" indent="0" algn="just" defTabSz="1015898"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just" defTabSz="1015898"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a:ea typeface="+mn-ea"/>
                <a:cs typeface="+mn-cs"/>
              </a:rPr>
              <a:t>Pulse pressure </a:t>
            </a:r>
            <a:r>
              <a:rPr kumimoji="0" lang="en-US" sz="2000" b="0" i="0" u="sng" strike="noStrike" kern="1200" cap="none" spc="0" normalizeH="0" baseline="0" noProof="0" dirty="0">
                <a:ln>
                  <a:noFill/>
                </a:ln>
                <a:solidFill>
                  <a:prstClr val="black"/>
                </a:solidFill>
                <a:effectLst/>
                <a:uLnTx/>
                <a:uFillTx/>
                <a:latin typeface="Gill Sans MT"/>
                <a:ea typeface="+mn-ea"/>
                <a:cs typeface="+mn-cs"/>
              </a:rPr>
              <a:t>tends to</a:t>
            </a:r>
            <a:r>
              <a:rPr kumimoji="0" lang="en-US" sz="2000" b="0" i="0" u="none" strike="noStrike" kern="1200" cap="none" spc="0" normalizeH="0" baseline="0" noProof="0" dirty="0">
                <a:ln>
                  <a:noFill/>
                </a:ln>
                <a:solidFill>
                  <a:prstClr val="black"/>
                </a:solidFill>
                <a:effectLst/>
                <a:uLnTx/>
                <a:uFillTx/>
                <a:latin typeface="Gill Sans MT"/>
                <a:ea typeface="+mn-ea"/>
                <a:cs typeface="+mn-cs"/>
              </a:rPr>
              <a:t> </a:t>
            </a:r>
            <a:r>
              <a:rPr kumimoji="0" lang="en-US" sz="2000" b="0" i="0" u="none" strike="noStrike" kern="1200" cap="none" spc="0" normalizeH="0" baseline="0" noProof="0" dirty="0">
                <a:ln>
                  <a:noFill/>
                </a:ln>
                <a:solidFill>
                  <a:schemeClr val="tx1"/>
                </a:solidFill>
                <a:effectLst/>
                <a:uLnTx/>
                <a:uFillTx/>
                <a:latin typeface="Gill Sans MT"/>
                <a:ea typeface="+mn-ea"/>
                <a:cs typeface="+mn-cs"/>
              </a:rPr>
              <a:t>increase </a:t>
            </a:r>
            <a:r>
              <a:rPr kumimoji="0" lang="en-US" sz="2000" b="0" i="0" u="none" strike="noStrike" kern="1200" cap="none" spc="0" normalizeH="0" baseline="0" noProof="0" dirty="0">
                <a:ln>
                  <a:noFill/>
                </a:ln>
                <a:solidFill>
                  <a:prstClr val="black"/>
                </a:solidFill>
                <a:effectLst/>
                <a:uLnTx/>
                <a:uFillTx/>
                <a:latin typeface="Gill Sans MT"/>
                <a:ea typeface="+mn-ea"/>
                <a:cs typeface="+mn-cs"/>
              </a:rPr>
              <a:t>with </a:t>
            </a:r>
            <a:r>
              <a:rPr kumimoji="0" lang="en-US" sz="2000" b="0" i="0" u="none" strike="noStrike" kern="1200" cap="none" spc="0" normalizeH="0" baseline="0" noProof="0" dirty="0" smtClean="0">
                <a:ln>
                  <a:noFill/>
                </a:ln>
                <a:solidFill>
                  <a:prstClr val="black"/>
                </a:solidFill>
                <a:effectLst/>
                <a:uLnTx/>
                <a:uFillTx/>
                <a:latin typeface="Gill Sans MT"/>
                <a:ea typeface="+mn-ea"/>
                <a:cs typeface="+mn-cs"/>
              </a:rPr>
              <a:t>ageing </a:t>
            </a:r>
            <a:r>
              <a:rPr kumimoji="0" lang="en-US" sz="2000" b="0" i="0" u="none" strike="noStrike" kern="1200" cap="none" spc="0" normalizeH="0" baseline="0" noProof="0" dirty="0">
                <a:ln>
                  <a:noFill/>
                </a:ln>
                <a:solidFill>
                  <a:prstClr val="black"/>
                </a:solidFill>
                <a:effectLst/>
                <a:uLnTx/>
                <a:uFillTx/>
                <a:latin typeface="Gill Sans MT"/>
                <a:ea typeface="+mn-ea"/>
                <a:cs typeface="+mn-cs"/>
              </a:rPr>
              <a:t>because of a decrease in arterial </a:t>
            </a:r>
            <a:r>
              <a:rPr kumimoji="0" lang="en-US" sz="2000" b="0" i="0" u="none" strike="noStrike" kern="1200" cap="none" spc="0" normalizeH="0" baseline="0" noProof="0" dirty="0" smtClean="0">
                <a:ln>
                  <a:noFill/>
                </a:ln>
                <a:solidFill>
                  <a:prstClr val="black"/>
                </a:solidFill>
                <a:effectLst/>
                <a:uLnTx/>
                <a:uFillTx/>
                <a:latin typeface="Gill Sans MT"/>
                <a:ea typeface="+mn-ea"/>
                <a:cs typeface="+mn-cs"/>
              </a:rPr>
              <a:t>compliance.</a:t>
            </a:r>
            <a:endParaRPr kumimoji="0" lang="en-US" sz="2000" b="0"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just" defTabSz="101589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MT"/>
                <a:ea typeface="+mn-ea"/>
                <a:cs typeface="+mn-cs"/>
              </a:rPr>
              <a:t>("hardening of the arteries"). </a:t>
            </a:r>
          </a:p>
        </p:txBody>
      </p:sp>
      <p:sp>
        <p:nvSpPr>
          <p:cNvPr id="7" name="مربع نص 6"/>
          <p:cNvSpPr txBox="1"/>
          <p:nvPr/>
        </p:nvSpPr>
        <p:spPr>
          <a:xfrm>
            <a:off x="823074" y="3569528"/>
            <a:ext cx="3693567" cy="2523768"/>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marL="0" marR="0" lvl="0" indent="0" algn="ctr" defTabSz="101589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Aortic </a:t>
            </a:r>
            <a:r>
              <a:rPr kumimoji="0" lang="en-US" sz="2000" b="1" i="0" u="none" strike="noStrike" kern="1200" cap="none" spc="0" normalizeH="0" baseline="0" noProof="0" dirty="0" smtClean="0">
                <a:ln>
                  <a:noFill/>
                </a:ln>
                <a:solidFill>
                  <a:prstClr val="black"/>
                </a:solidFill>
                <a:effectLst/>
                <a:uLnTx/>
                <a:uFillTx/>
                <a:latin typeface="Gill Sans MT"/>
                <a:ea typeface="+mn-ea"/>
                <a:cs typeface="+mn-cs"/>
              </a:rPr>
              <a:t>regurgitation:</a:t>
            </a:r>
            <a:endParaRPr kumimoji="0" lang="en-US" sz="2000" b="1"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just" defTabSz="1015898"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just" defTabSz="1015898" rtl="0" eaLnBrk="1" fontAlgn="auto" latinLnBrk="0" hangingPunct="1">
              <a:lnSpc>
                <a:spcPct val="100000"/>
              </a:lnSpc>
              <a:spcBef>
                <a:spcPts val="0"/>
              </a:spcBef>
              <a:spcAft>
                <a:spcPts val="0"/>
              </a:spcAft>
              <a:buClrTx/>
              <a:buSzTx/>
              <a:buFontTx/>
              <a:buNone/>
              <a:tabLst/>
              <a:defRPr/>
            </a:pPr>
            <a:r>
              <a:rPr lang="en-US" noProof="0" dirty="0">
                <a:solidFill>
                  <a:prstClr val="black"/>
                </a:solidFill>
                <a:latin typeface="Gill Sans MT"/>
              </a:rPr>
              <a:t>I</a:t>
            </a:r>
            <a:r>
              <a:rPr kumimoji="0" lang="en-US" sz="2000" b="0" i="0" u="none" strike="noStrike" kern="1200" cap="none" spc="0" normalizeH="0" baseline="0" noProof="0" dirty="0" smtClean="0">
                <a:ln>
                  <a:noFill/>
                </a:ln>
                <a:solidFill>
                  <a:prstClr val="black"/>
                </a:solidFill>
                <a:effectLst/>
                <a:uLnTx/>
                <a:uFillTx/>
                <a:latin typeface="Gill Sans MT"/>
                <a:ea typeface="+mn-ea"/>
                <a:cs typeface="+mn-cs"/>
              </a:rPr>
              <a:t>n </a:t>
            </a:r>
            <a:r>
              <a:rPr kumimoji="0" lang="en-US" sz="2000" b="0" i="0" u="none" strike="noStrike" kern="1200" cap="none" spc="0" normalizeH="0" baseline="0" noProof="0" dirty="0">
                <a:ln>
                  <a:noFill/>
                </a:ln>
                <a:solidFill>
                  <a:prstClr val="black"/>
                </a:solidFill>
                <a:effectLst/>
                <a:uLnTx/>
                <a:uFillTx/>
                <a:latin typeface="Gill Sans MT"/>
                <a:ea typeface="+mn-ea"/>
                <a:cs typeface="+mn-cs"/>
              </a:rPr>
              <a:t>early diastole, blood </a:t>
            </a:r>
            <a:r>
              <a:rPr kumimoji="0" lang="en-US" sz="2000" b="0" i="0" u="sng" strike="noStrike" kern="1200" cap="none" spc="0" normalizeH="0" baseline="0" noProof="0" dirty="0">
                <a:ln>
                  <a:noFill/>
                </a:ln>
                <a:solidFill>
                  <a:prstClr val="black"/>
                </a:solidFill>
                <a:effectLst/>
                <a:uLnTx/>
                <a:uFillTx/>
                <a:latin typeface="Gill Sans MT"/>
                <a:ea typeface="+mn-ea"/>
                <a:cs typeface="+mn-cs"/>
              </a:rPr>
              <a:t>leaks back</a:t>
            </a:r>
            <a:r>
              <a:rPr kumimoji="0" lang="en-US" sz="2000" b="0" i="0" u="none" strike="noStrike" kern="1200" cap="none" spc="0" normalizeH="0" baseline="0" noProof="0" dirty="0">
                <a:ln>
                  <a:noFill/>
                </a:ln>
                <a:solidFill>
                  <a:prstClr val="black"/>
                </a:solidFill>
                <a:effectLst/>
                <a:uLnTx/>
                <a:uFillTx/>
                <a:latin typeface="Gill Sans MT"/>
                <a:ea typeface="+mn-ea"/>
                <a:cs typeface="+mn-cs"/>
              </a:rPr>
              <a:t> into the ventricles. As a </a:t>
            </a:r>
            <a:r>
              <a:rPr kumimoji="0" lang="en-US" sz="2000" b="0" i="0" u="none" strike="noStrike" kern="1200" cap="none" spc="0" normalizeH="0" baseline="0" noProof="0" dirty="0" smtClean="0">
                <a:ln>
                  <a:noFill/>
                </a:ln>
                <a:solidFill>
                  <a:prstClr val="black"/>
                </a:solidFill>
                <a:effectLst/>
                <a:uLnTx/>
                <a:uFillTx/>
                <a:latin typeface="Gill Sans MT"/>
                <a:ea typeface="+mn-ea"/>
                <a:cs typeface="+mn-cs"/>
              </a:rPr>
              <a:t>result, </a:t>
            </a:r>
            <a:r>
              <a:rPr kumimoji="0" lang="en-US" sz="2000" b="0" i="0" u="none" strike="noStrike" kern="1200" cap="none" spc="0" normalizeH="0" baseline="0" noProof="0" dirty="0">
                <a:ln>
                  <a:noFill/>
                </a:ln>
                <a:solidFill>
                  <a:prstClr val="black"/>
                </a:solidFill>
                <a:effectLst/>
                <a:uLnTx/>
                <a:uFillTx/>
                <a:latin typeface="Gill Sans MT"/>
                <a:ea typeface="+mn-ea"/>
                <a:cs typeface="+mn-cs"/>
              </a:rPr>
              <a:t>diastolic pressure </a:t>
            </a:r>
            <a:r>
              <a:rPr kumimoji="0" lang="en-US" sz="2000" b="0" i="0" u="sng" strike="noStrike" kern="1200" cap="none" spc="0" normalizeH="0" baseline="0" noProof="0" dirty="0">
                <a:ln>
                  <a:noFill/>
                </a:ln>
                <a:solidFill>
                  <a:srgbClr val="FF0000"/>
                </a:solidFill>
                <a:effectLst/>
                <a:uLnTx/>
                <a:uFillTx/>
                <a:latin typeface="Gill Sans MT"/>
                <a:ea typeface="+mn-ea"/>
                <a:cs typeface="+mn-cs"/>
              </a:rPr>
              <a:t>falls</a:t>
            </a:r>
            <a:r>
              <a:rPr kumimoji="0" lang="en-US" sz="2000" b="0" i="0" u="none" strike="noStrike" kern="1200" cap="none" spc="0" normalizeH="0" baseline="0" noProof="0" dirty="0">
                <a:ln>
                  <a:noFill/>
                </a:ln>
                <a:solidFill>
                  <a:prstClr val="black"/>
                </a:solidFill>
                <a:effectLst/>
                <a:uLnTx/>
                <a:uFillTx/>
                <a:latin typeface="Gill Sans MT"/>
                <a:ea typeface="+mn-ea"/>
                <a:cs typeface="+mn-cs"/>
              </a:rPr>
              <a:t> to very low levels. </a:t>
            </a:r>
            <a:endParaRPr lang="en-US" dirty="0">
              <a:solidFill>
                <a:prstClr val="black"/>
              </a:solidFill>
              <a:latin typeface="Gill Sans MT"/>
            </a:endParaRPr>
          </a:p>
          <a:p>
            <a:pPr marL="0" marR="0" lvl="0" indent="0" algn="just" defTabSz="1015898"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prstClr val="black"/>
              </a:solidFill>
              <a:effectLst/>
              <a:uLnTx/>
              <a:uFillTx/>
              <a:latin typeface="Gill Sans MT"/>
              <a:ea typeface="+mn-ea"/>
              <a:cs typeface="+mn-cs"/>
            </a:endParaRPr>
          </a:p>
          <a:p>
            <a:pPr algn="just">
              <a:defRPr/>
            </a:pPr>
            <a:r>
              <a:rPr lang="en-US" sz="1200" dirty="0">
                <a:solidFill>
                  <a:prstClr val="white">
                    <a:lumMod val="65000"/>
                  </a:prstClr>
                </a:solidFill>
              </a:rPr>
              <a:t>Also, there is no incisura in the aortic pulse contour because there is no aortic valve to close</a:t>
            </a:r>
            <a:r>
              <a:rPr lang="en-US" sz="1200" dirty="0" smtClean="0">
                <a:solidFill>
                  <a:prstClr val="white">
                    <a:lumMod val="65000"/>
                  </a:prstClr>
                </a:solidFill>
              </a:rPr>
              <a:t>.</a:t>
            </a:r>
            <a:endParaRPr lang="en-US" sz="1200" dirty="0">
              <a:solidFill>
                <a:prstClr val="white">
                  <a:lumMod val="65000"/>
                </a:prstClr>
              </a:solidFill>
            </a:endParaRPr>
          </a:p>
        </p:txBody>
      </p:sp>
      <p:pic>
        <p:nvPicPr>
          <p:cNvPr id="8" name="صورة 7"/>
          <p:cNvPicPr>
            <a:picLocks noChangeAspect="1"/>
          </p:cNvPicPr>
          <p:nvPr/>
        </p:nvPicPr>
        <p:blipFill>
          <a:blip r:embed="rId2"/>
          <a:stretch>
            <a:fillRect/>
          </a:stretch>
        </p:blipFill>
        <p:spPr>
          <a:xfrm>
            <a:off x="4992215" y="1449623"/>
            <a:ext cx="6587188" cy="3286459"/>
          </a:xfrm>
          <a:prstGeom prst="rect">
            <a:avLst/>
          </a:prstGeom>
        </p:spPr>
      </p:pic>
      <p:sp>
        <p:nvSpPr>
          <p:cNvPr id="16" name="شكل بيضاوي 15"/>
          <p:cNvSpPr/>
          <p:nvPr/>
        </p:nvSpPr>
        <p:spPr>
          <a:xfrm>
            <a:off x="7318548" y="1807930"/>
            <a:ext cx="2448272" cy="1765086"/>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1" anchor="ctr"/>
          <a:lstStyle/>
          <a:p>
            <a:pPr marL="0" marR="0" lvl="0" indent="0" algn="ctr" defTabSz="1015898" rtl="0" eaLnBrk="1" fontAlgn="auto" latinLnBrk="0" hangingPunct="1">
              <a:lnSpc>
                <a:spcPct val="100000"/>
              </a:lnSpc>
              <a:spcBef>
                <a:spcPts val="0"/>
              </a:spcBef>
              <a:spcAft>
                <a:spcPts val="0"/>
              </a:spcAft>
              <a:buClrTx/>
              <a:buSzTx/>
              <a:buFontTx/>
              <a:buNone/>
              <a:tabLst/>
              <a:defRPr/>
            </a:pPr>
            <a:endParaRPr kumimoji="0" lang="ar-SA" sz="2000" b="0" i="0" u="none" strike="noStrike" kern="1200" cap="none" spc="0" normalizeH="0" baseline="0" noProof="0" dirty="0">
              <a:ln>
                <a:noFill/>
              </a:ln>
              <a:solidFill>
                <a:prstClr val="black"/>
              </a:solidFill>
              <a:effectLst/>
              <a:uLnTx/>
              <a:uFillTx/>
              <a:latin typeface="Gill Sans MT"/>
              <a:ea typeface="+mn-ea"/>
              <a:cs typeface="Arial" panose="020B0604020202020204" pitchFamily="34" charset="0"/>
            </a:endParaRPr>
          </a:p>
        </p:txBody>
      </p:sp>
      <p:sp>
        <p:nvSpPr>
          <p:cNvPr id="18" name="مستطيل: زوايا مستديرة 17"/>
          <p:cNvSpPr/>
          <p:nvPr/>
        </p:nvSpPr>
        <p:spPr>
          <a:xfrm>
            <a:off x="7700682" y="2466760"/>
            <a:ext cx="1562081" cy="314168"/>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1" anchor="ctr"/>
          <a:lstStyle/>
          <a:p>
            <a:pPr marL="0" marR="0" lvl="0" indent="0" algn="ctr" defTabSz="1015898" rtl="0" eaLnBrk="1" fontAlgn="auto" latinLnBrk="0" hangingPunct="1">
              <a:lnSpc>
                <a:spcPct val="100000"/>
              </a:lnSpc>
              <a:spcBef>
                <a:spcPts val="0"/>
              </a:spcBef>
              <a:spcAft>
                <a:spcPts val="0"/>
              </a:spcAft>
              <a:buClrTx/>
              <a:buSzTx/>
              <a:buFontTx/>
              <a:buNone/>
              <a:tabLst/>
              <a:defRPr/>
            </a:pPr>
            <a:endParaRPr kumimoji="0" lang="ar-SA" sz="2000" b="0" i="0" u="none" strike="noStrike" kern="1200" cap="none" spc="0" normalizeH="0" baseline="0" noProof="0" dirty="0">
              <a:ln>
                <a:noFill/>
              </a:ln>
              <a:solidFill>
                <a:srgbClr val="727CA3"/>
              </a:solidFill>
              <a:effectLst/>
              <a:uLnTx/>
              <a:uFillTx/>
              <a:latin typeface="Gill Sans MT"/>
              <a:ea typeface="+mn-ea"/>
              <a:cs typeface="Arial" panose="020B0604020202020204" pitchFamily="34" charset="0"/>
            </a:endParaRPr>
          </a:p>
        </p:txBody>
      </p:sp>
      <p:sp>
        <p:nvSpPr>
          <p:cNvPr id="19" name="مستطيل: زوايا مستديرة 18"/>
          <p:cNvSpPr/>
          <p:nvPr/>
        </p:nvSpPr>
        <p:spPr>
          <a:xfrm>
            <a:off x="9766820" y="4217741"/>
            <a:ext cx="1296144" cy="427581"/>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1" anchor="ctr"/>
          <a:lstStyle/>
          <a:p>
            <a:pPr marL="0" marR="0" lvl="0" indent="0" algn="ctr" defTabSz="1015898" rtl="0" eaLnBrk="1" fontAlgn="auto" latinLnBrk="0" hangingPunct="1">
              <a:lnSpc>
                <a:spcPct val="100000"/>
              </a:lnSpc>
              <a:spcBef>
                <a:spcPts val="0"/>
              </a:spcBef>
              <a:spcAft>
                <a:spcPts val="0"/>
              </a:spcAft>
              <a:buClrTx/>
              <a:buSzTx/>
              <a:buFontTx/>
              <a:buNone/>
              <a:tabLst/>
              <a:defRPr/>
            </a:pPr>
            <a:endParaRPr kumimoji="0" lang="ar-SA" sz="2000" b="0" i="0" u="none" strike="noStrike" kern="1200" cap="none" spc="0" normalizeH="0" baseline="0" noProof="0" dirty="0">
              <a:ln>
                <a:noFill/>
              </a:ln>
              <a:solidFill>
                <a:srgbClr val="727CA3"/>
              </a:solidFill>
              <a:effectLst/>
              <a:uLnTx/>
              <a:uFillTx/>
              <a:latin typeface="Gill Sans MT"/>
              <a:ea typeface="+mn-ea"/>
              <a:cs typeface="Arial" panose="020B0604020202020204" pitchFamily="34" charset="0"/>
            </a:endParaRPr>
          </a:p>
        </p:txBody>
      </p:sp>
      <p:sp>
        <p:nvSpPr>
          <p:cNvPr id="4" name="Rectangle 3"/>
          <p:cNvSpPr/>
          <p:nvPr/>
        </p:nvSpPr>
        <p:spPr>
          <a:xfrm>
            <a:off x="4992215" y="4708301"/>
            <a:ext cx="6587188" cy="1384995"/>
          </a:xfrm>
          <a:prstGeom prst="rect">
            <a:avLst/>
          </a:prstGeom>
        </p:spPr>
        <p:txBody>
          <a:bodyPr wrap="square">
            <a:spAutoFit/>
          </a:bodyPr>
          <a:lstStyle/>
          <a:p>
            <a:pPr algn="just"/>
            <a:r>
              <a:rPr lang="en-US" altLang="en-US" sz="1400" dirty="0">
                <a:solidFill>
                  <a:srgbClr val="DDE9EC">
                    <a:lumMod val="50000"/>
                  </a:srgbClr>
                </a:solidFill>
              </a:rPr>
              <a:t>In atherosclerosis systolic pressure increase and diastolic pressure decreases (main change in systolic pressure</a:t>
            </a:r>
            <a:r>
              <a:rPr lang="en-US" altLang="en-US" sz="1400" dirty="0" smtClean="0">
                <a:solidFill>
                  <a:srgbClr val="DDE9EC">
                    <a:lumMod val="50000"/>
                  </a:srgbClr>
                </a:solidFill>
              </a:rPr>
              <a:t>).</a:t>
            </a:r>
            <a:endParaRPr lang="en-US" altLang="en-US" sz="1400" dirty="0">
              <a:solidFill>
                <a:srgbClr val="DDE9EC">
                  <a:lumMod val="50000"/>
                </a:srgbClr>
              </a:solidFill>
            </a:endParaRPr>
          </a:p>
          <a:p>
            <a:pPr algn="just"/>
            <a:endParaRPr lang="en-US" altLang="en-US" sz="1400" dirty="0">
              <a:solidFill>
                <a:srgbClr val="DDE9EC">
                  <a:lumMod val="50000"/>
                </a:srgbClr>
              </a:solidFill>
            </a:endParaRPr>
          </a:p>
          <a:p>
            <a:pPr algn="just"/>
            <a:r>
              <a:rPr lang="en-US" altLang="en-US" sz="1400" dirty="0">
                <a:solidFill>
                  <a:srgbClr val="DDE9EC">
                    <a:lumMod val="50000"/>
                  </a:srgbClr>
                </a:solidFill>
              </a:rPr>
              <a:t>Aortic regurgitation: drop in aortic diastolic pressure </a:t>
            </a:r>
            <a:r>
              <a:rPr lang="en-US" altLang="en-US" sz="1400" dirty="0" smtClean="0">
                <a:solidFill>
                  <a:srgbClr val="DDE9EC">
                    <a:lumMod val="50000"/>
                  </a:srgbClr>
                </a:solidFill>
              </a:rPr>
              <a:t>(blood </a:t>
            </a:r>
            <a:r>
              <a:rPr lang="en-US" altLang="en-US" sz="1400" dirty="0">
                <a:solidFill>
                  <a:srgbClr val="DDE9EC">
                    <a:lumMod val="50000"/>
                  </a:srgbClr>
                </a:solidFill>
              </a:rPr>
              <a:t>leaks into </a:t>
            </a:r>
            <a:r>
              <a:rPr lang="en-US" altLang="en-US" sz="1400" dirty="0" smtClean="0">
                <a:solidFill>
                  <a:srgbClr val="DDE9EC">
                    <a:lumMod val="50000"/>
                  </a:srgbClr>
                </a:solidFill>
              </a:rPr>
              <a:t>ventricles) </a:t>
            </a:r>
          </a:p>
          <a:p>
            <a:pPr algn="just"/>
            <a:r>
              <a:rPr lang="en-US" altLang="en-US" sz="1400" dirty="0" smtClean="0">
                <a:solidFill>
                  <a:srgbClr val="DDE9EC">
                    <a:lumMod val="50000"/>
                  </a:srgbClr>
                </a:solidFill>
              </a:rPr>
              <a:t>(blood </a:t>
            </a:r>
            <a:r>
              <a:rPr lang="en-US" altLang="en-US" sz="1400" dirty="0">
                <a:solidFill>
                  <a:srgbClr val="DDE9EC">
                    <a:lumMod val="50000"/>
                  </a:srgbClr>
                </a:solidFill>
              </a:rPr>
              <a:t>is going from aorta to LV and from LA to LV) </a:t>
            </a:r>
            <a:r>
              <a:rPr lang="en-US" altLang="en-US" sz="1400" dirty="0">
                <a:solidFill>
                  <a:srgbClr val="DDE9EC">
                    <a:lumMod val="50000"/>
                  </a:srgbClr>
                </a:solidFill>
                <a:sym typeface="Wingdings"/>
              </a:rPr>
              <a:t> LV ejects huge amount of blood  </a:t>
            </a:r>
            <a:r>
              <a:rPr lang="en-US" altLang="en-US" sz="1400" dirty="0">
                <a:solidFill>
                  <a:srgbClr val="DDE9EC">
                    <a:lumMod val="50000"/>
                  </a:srgbClr>
                </a:solidFill>
              </a:rPr>
              <a:t>increase in systolic </a:t>
            </a:r>
            <a:r>
              <a:rPr lang="en-US" altLang="en-US" sz="1400" dirty="0" smtClean="0">
                <a:solidFill>
                  <a:srgbClr val="DDE9EC">
                    <a:lumMod val="50000"/>
                  </a:srgbClr>
                </a:solidFill>
              </a:rPr>
              <a:t>pressure.</a:t>
            </a:r>
            <a:endParaRPr lang="en-US" altLang="en-US" sz="1400" dirty="0">
              <a:solidFill>
                <a:srgbClr val="DDE9EC">
                  <a:lumMod val="50000"/>
                </a:srgbClr>
              </a:solidFill>
              <a:sym typeface="Wingdings"/>
            </a:endParaRPr>
          </a:p>
        </p:txBody>
      </p:sp>
      <p:sp>
        <p:nvSpPr>
          <p:cNvPr id="11" name="TextBox 10"/>
          <p:cNvSpPr txBox="1"/>
          <p:nvPr/>
        </p:nvSpPr>
        <p:spPr>
          <a:xfrm>
            <a:off x="9724005" y="-1489"/>
            <a:ext cx="2448272" cy="307777"/>
          </a:xfrm>
          <a:prstGeom prst="rect">
            <a:avLst/>
          </a:prstGeom>
          <a:solidFill>
            <a:schemeClr val="accent3">
              <a:lumMod val="40000"/>
              <a:lumOff val="60000"/>
            </a:schemeClr>
          </a:solidFill>
          <a:ln>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MALES’ SLIDES </a:t>
            </a:r>
          </a:p>
        </p:txBody>
      </p:sp>
    </p:spTree>
    <p:extLst>
      <p:ext uri="{BB962C8B-B14F-4D97-AF65-F5344CB8AC3E}">
        <p14:creationId xmlns:p14="http://schemas.microsoft.com/office/powerpoint/2010/main" val="5083193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Pressures </a:t>
            </a:r>
            <a:r>
              <a:rPr lang="en-US" sz="2800" dirty="0" smtClean="0"/>
              <a:t>in the </a:t>
            </a:r>
            <a:r>
              <a:rPr lang="en-US" sz="2800" dirty="0"/>
              <a:t>S</a:t>
            </a:r>
            <a:r>
              <a:rPr lang="en-US" sz="2800" dirty="0" smtClean="0"/>
              <a:t>ystemic </a:t>
            </a:r>
            <a:r>
              <a:rPr lang="en-US" sz="2800" dirty="0"/>
              <a:t>a</a:t>
            </a:r>
            <a:r>
              <a:rPr lang="en-US" sz="2800" dirty="0" smtClean="0"/>
              <a:t>nd </a:t>
            </a:r>
            <a:r>
              <a:rPr lang="en-US" sz="2800" dirty="0"/>
              <a:t>P</a:t>
            </a:r>
            <a:r>
              <a:rPr lang="en-US" sz="2800" dirty="0" smtClean="0"/>
              <a:t>ulmonary </a:t>
            </a:r>
            <a:r>
              <a:rPr lang="en-US" sz="2800" dirty="0"/>
              <a:t>C</a:t>
            </a:r>
            <a:r>
              <a:rPr lang="en-US" sz="2800" dirty="0" smtClean="0"/>
              <a:t>irculations </a:t>
            </a:r>
            <a:endParaRPr lang="en-US" sz="2800" dirty="0"/>
          </a:p>
        </p:txBody>
      </p:sp>
      <p:sp>
        <p:nvSpPr>
          <p:cNvPr id="3" name="Slide Number Placeholder 2"/>
          <p:cNvSpPr>
            <a:spLocks noGrp="1"/>
          </p:cNvSpPr>
          <p:nvPr>
            <p:ph type="sldNum" sz="quarter" idx="12"/>
          </p:nvPr>
        </p:nvSpPr>
        <p:spPr/>
        <p:txBody>
          <a:bodyPr/>
          <a:lstStyle/>
          <a:p>
            <a:fld id="{4929A69E-7D8F-4515-9605-0315ABD4F316}" type="slidenum">
              <a:rPr lang="en-US" smtClean="0"/>
              <a:t>12</a:t>
            </a:fld>
            <a:endParaRPr lang="en-US" dirty="0"/>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586544396"/>
              </p:ext>
            </p:extLst>
          </p:nvPr>
        </p:nvGraphicFramePr>
        <p:xfrm>
          <a:off x="609460" y="1669966"/>
          <a:ext cx="10969766" cy="4628575"/>
        </p:xfrm>
        <a:graphic>
          <a:graphicData uri="http://schemas.openxmlformats.org/drawingml/2006/table">
            <a:tbl>
              <a:tblPr firstRow="1" bandRow="1">
                <a:tableStyleId>{21E4AEA4-8DFA-4A89-87EB-49C32662AFE0}</a:tableStyleId>
              </a:tblPr>
              <a:tblGrid>
                <a:gridCol w="4824536">
                  <a:extLst>
                    <a:ext uri="{9D8B030D-6E8A-4147-A177-3AD203B41FA5}">
                      <a16:colId xmlns:a16="http://schemas.microsoft.com/office/drawing/2014/main" xmlns="" val="957468009"/>
                    </a:ext>
                  </a:extLst>
                </a:gridCol>
                <a:gridCol w="6145230">
                  <a:extLst>
                    <a:ext uri="{9D8B030D-6E8A-4147-A177-3AD203B41FA5}">
                      <a16:colId xmlns:a16="http://schemas.microsoft.com/office/drawing/2014/main" xmlns="" val="3985233705"/>
                    </a:ext>
                  </a:extLst>
                </a:gridCol>
              </a:tblGrid>
              <a:tr h="424159">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800" u="none" strike="noStrike" cap="none" normalizeH="0" baseline="0" dirty="0">
                          <a:ln>
                            <a:noFill/>
                          </a:ln>
                          <a:effectLst/>
                        </a:rPr>
                        <a:t>Pressures in the pulmonary circulation</a:t>
                      </a:r>
                      <a:endParaRPr kumimoji="0" lang="en-US" sz="1800" b="0" i="0" u="none" strike="noStrike" cap="none" normalizeH="0" baseline="0" dirty="0">
                        <a:ln>
                          <a:noFill/>
                        </a:ln>
                        <a:solidFill>
                          <a:schemeClr val="tx1"/>
                        </a:solidFill>
                        <a:effectLst/>
                        <a:latin typeface="+mn-lt"/>
                        <a:cs typeface="Calibri" pitchFamily="34" charset="0"/>
                      </a:endParaRPr>
                    </a:p>
                  </a:txBody>
                  <a:tcPr marT="45721" marB="45721"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800" u="none" strike="noStrike" kern="1200" cap="none" normalizeH="0" baseline="0" dirty="0">
                          <a:ln>
                            <a:noFill/>
                          </a:ln>
                          <a:effectLst/>
                        </a:rPr>
                        <a:t>Pressures in the systemic circulation</a:t>
                      </a:r>
                      <a:endParaRPr kumimoji="0" lang="en-US" sz="1800" b="0" i="0" u="none" strike="noStrike" kern="1200" cap="none" normalizeH="0" baseline="0" dirty="0">
                        <a:ln>
                          <a:noFill/>
                        </a:ln>
                        <a:solidFill>
                          <a:schemeClr val="tx1"/>
                        </a:solidFill>
                        <a:effectLst/>
                        <a:latin typeface="+mn-lt"/>
                        <a:ea typeface="+mn-ea"/>
                        <a:cs typeface="Calibri" pitchFamily="34" charset="0"/>
                      </a:endParaRPr>
                    </a:p>
                  </a:txBody>
                  <a:tcPr marT="45721" marB="45721" horzOverflow="overflow"/>
                </a:tc>
                <a:extLst>
                  <a:ext uri="{0D108BD9-81ED-4DB2-BD59-A6C34878D82A}">
                    <a16:rowId xmlns:a16="http://schemas.microsoft.com/office/drawing/2014/main" xmlns="" val="99087227"/>
                  </a:ext>
                </a:extLst>
              </a:tr>
              <a:tr h="489414">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800" u="none" strike="noStrike" cap="none" normalizeH="0" baseline="0" dirty="0">
                          <a:ln>
                            <a:noFill/>
                          </a:ln>
                          <a:effectLst/>
                        </a:rPr>
                        <a:t>Right </a:t>
                      </a:r>
                      <a:r>
                        <a:rPr kumimoji="0" lang="en-US" sz="1800" u="none" strike="noStrike" cap="none" normalizeH="0" baseline="0" dirty="0" smtClean="0">
                          <a:ln>
                            <a:noFill/>
                          </a:ln>
                          <a:effectLst/>
                        </a:rPr>
                        <a:t>ventricle = 25/0 </a:t>
                      </a:r>
                      <a:r>
                        <a:rPr kumimoji="0" lang="en-US" sz="1800" u="none" strike="noStrike" cap="none" normalizeH="0" baseline="0" dirty="0">
                          <a:ln>
                            <a:noFill/>
                          </a:ln>
                          <a:effectLst/>
                        </a:rPr>
                        <a:t>mm Hg</a:t>
                      </a:r>
                      <a:endParaRPr kumimoji="0" lang="en-US" sz="1800" b="0" i="0" u="none" strike="noStrike" cap="none" normalizeH="0" baseline="0" dirty="0">
                        <a:ln>
                          <a:noFill/>
                        </a:ln>
                        <a:solidFill>
                          <a:schemeClr val="tx1"/>
                        </a:solidFill>
                        <a:effectLst/>
                        <a:latin typeface="+mn-lt"/>
                        <a:cs typeface="Calibri" pitchFamily="34" charset="0"/>
                      </a:endParaRPr>
                    </a:p>
                  </a:txBody>
                  <a:tcPr marT="45721" marB="45721" horzOverflow="overflow"/>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800" u="none" strike="noStrike" cap="none" normalizeH="0" baseline="0" dirty="0">
                          <a:ln>
                            <a:noFill/>
                          </a:ln>
                          <a:effectLst/>
                        </a:rPr>
                        <a:t>Left ventricle </a:t>
                      </a:r>
                      <a:r>
                        <a:rPr kumimoji="0" lang="en-US" sz="1800" u="none" strike="noStrike" cap="none" normalizeH="0" baseline="0" dirty="0" smtClean="0">
                          <a:ln>
                            <a:noFill/>
                          </a:ln>
                          <a:effectLst/>
                        </a:rPr>
                        <a:t>= 120/0 </a:t>
                      </a:r>
                      <a:r>
                        <a:rPr kumimoji="0" lang="en-US" sz="1800" u="none" strike="noStrike" cap="none" normalizeH="0" baseline="0" dirty="0">
                          <a:ln>
                            <a:noFill/>
                          </a:ln>
                          <a:effectLst/>
                        </a:rPr>
                        <a:t>mm Hg</a:t>
                      </a:r>
                      <a:endParaRPr kumimoji="0" lang="en-US" sz="1800" b="0" i="0" u="none" strike="noStrike" cap="none" normalizeH="0" baseline="0" dirty="0">
                        <a:ln>
                          <a:noFill/>
                        </a:ln>
                        <a:solidFill>
                          <a:schemeClr val="tx1"/>
                        </a:solidFill>
                        <a:effectLst/>
                        <a:latin typeface="+mn-lt"/>
                        <a:cs typeface="Calibri" pitchFamily="34" charset="0"/>
                      </a:endParaRPr>
                    </a:p>
                  </a:txBody>
                  <a:tcPr marT="45721" marB="45721" horzOverflow="overflow"/>
                </a:tc>
                <a:extLst>
                  <a:ext uri="{0D108BD9-81ED-4DB2-BD59-A6C34878D82A}">
                    <a16:rowId xmlns:a16="http://schemas.microsoft.com/office/drawing/2014/main" xmlns="" val="2425764082"/>
                  </a:ext>
                </a:extLst>
              </a:tr>
              <a:tr h="489414">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800" u="none" strike="noStrike" cap="none" normalizeH="0" baseline="0" dirty="0">
                          <a:ln>
                            <a:noFill/>
                          </a:ln>
                          <a:effectLst/>
                        </a:rPr>
                        <a:t>Pulmonary </a:t>
                      </a:r>
                      <a:r>
                        <a:rPr kumimoji="0" lang="en-US" sz="1800" u="none" strike="noStrike" cap="none" normalizeH="0" baseline="0" dirty="0" smtClean="0">
                          <a:ln>
                            <a:noFill/>
                          </a:ln>
                          <a:effectLst/>
                        </a:rPr>
                        <a:t>artery = </a:t>
                      </a:r>
                      <a:r>
                        <a:rPr kumimoji="0" lang="en-US" sz="1800" u="none" strike="noStrike" cap="none" normalizeH="0" baseline="0" dirty="0">
                          <a:ln>
                            <a:noFill/>
                          </a:ln>
                          <a:effectLst/>
                        </a:rPr>
                        <a:t>25/10 mm Hg</a:t>
                      </a:r>
                      <a:endParaRPr kumimoji="0" lang="en-US" sz="1800" b="0" i="0" u="none" strike="noStrike" cap="none" normalizeH="0" baseline="0" dirty="0">
                        <a:ln>
                          <a:noFill/>
                        </a:ln>
                        <a:solidFill>
                          <a:schemeClr val="tx1"/>
                        </a:solidFill>
                        <a:effectLst/>
                        <a:latin typeface="+mn-lt"/>
                        <a:cs typeface="Calibri" pitchFamily="34" charset="0"/>
                      </a:endParaRPr>
                    </a:p>
                  </a:txBody>
                  <a:tcPr marT="45721" marB="45721" horzOverflow="overflow"/>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800" u="none" strike="noStrike" cap="none" normalizeH="0" baseline="0" dirty="0" smtClean="0">
                          <a:ln>
                            <a:noFill/>
                          </a:ln>
                          <a:effectLst/>
                        </a:rPr>
                        <a:t>Aorta = 120/80 </a:t>
                      </a:r>
                      <a:r>
                        <a:rPr kumimoji="0" lang="en-US" sz="1800" u="none" strike="noStrike" cap="none" normalizeH="0" baseline="0" dirty="0">
                          <a:ln>
                            <a:noFill/>
                          </a:ln>
                          <a:effectLst/>
                        </a:rPr>
                        <a:t>mm Hg</a:t>
                      </a:r>
                      <a:endParaRPr kumimoji="0" lang="en-US" sz="1800" b="0" i="0" u="none" strike="noStrike" cap="none" normalizeH="0" baseline="0" dirty="0">
                        <a:ln>
                          <a:noFill/>
                        </a:ln>
                        <a:solidFill>
                          <a:schemeClr val="tx1"/>
                        </a:solidFill>
                        <a:effectLst/>
                        <a:latin typeface="+mn-lt"/>
                        <a:cs typeface="Calibri" pitchFamily="34" charset="0"/>
                      </a:endParaRPr>
                    </a:p>
                  </a:txBody>
                  <a:tcPr marT="45721" marB="45721" horzOverflow="overflow"/>
                </a:tc>
                <a:extLst>
                  <a:ext uri="{0D108BD9-81ED-4DB2-BD59-A6C34878D82A}">
                    <a16:rowId xmlns:a16="http://schemas.microsoft.com/office/drawing/2014/main" xmlns="" val="2167740018"/>
                  </a:ext>
                </a:extLst>
              </a:tr>
              <a:tr h="489414">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800" u="none" strike="noStrike" cap="none" normalizeH="0" baseline="0" dirty="0">
                          <a:ln>
                            <a:noFill/>
                          </a:ln>
                          <a:effectLst/>
                        </a:rPr>
                        <a:t>Mean pulmonary artery </a:t>
                      </a:r>
                      <a:r>
                        <a:rPr kumimoji="0" lang="en-US" sz="1800" u="none" strike="noStrike" cap="none" normalizeH="0" baseline="0" dirty="0" smtClean="0">
                          <a:ln>
                            <a:noFill/>
                          </a:ln>
                          <a:effectLst/>
                        </a:rPr>
                        <a:t>= 15 </a:t>
                      </a:r>
                      <a:r>
                        <a:rPr kumimoji="0" lang="en-US" sz="1800" u="none" strike="noStrike" cap="none" normalizeH="0" baseline="0" dirty="0">
                          <a:ln>
                            <a:noFill/>
                          </a:ln>
                          <a:effectLst/>
                        </a:rPr>
                        <a:t>mm Hg</a:t>
                      </a:r>
                      <a:endParaRPr kumimoji="0" lang="en-US" sz="1800" b="0" i="0" u="none" strike="noStrike" cap="none" normalizeH="0" baseline="0" dirty="0">
                        <a:ln>
                          <a:noFill/>
                        </a:ln>
                        <a:solidFill>
                          <a:schemeClr val="tx1"/>
                        </a:solidFill>
                        <a:effectLst/>
                        <a:latin typeface="+mn-lt"/>
                        <a:cs typeface="Calibri" pitchFamily="34" charset="0"/>
                      </a:endParaRPr>
                    </a:p>
                  </a:txBody>
                  <a:tcPr marT="45721" marB="45721" horzOverflow="overflow"/>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800" u="none" strike="noStrike" cap="none" normalizeH="0" baseline="0" dirty="0">
                          <a:ln>
                            <a:noFill/>
                          </a:ln>
                          <a:effectLst/>
                        </a:rPr>
                        <a:t>Mean arterial BP </a:t>
                      </a:r>
                      <a:r>
                        <a:rPr kumimoji="0" lang="en-US" sz="1800" u="none" strike="noStrike" cap="none" normalizeH="0" baseline="0" dirty="0" smtClean="0">
                          <a:ln>
                            <a:noFill/>
                          </a:ln>
                          <a:effectLst/>
                        </a:rPr>
                        <a:t>= </a:t>
                      </a:r>
                      <a:r>
                        <a:rPr kumimoji="0" lang="en-US" sz="1800" u="none" strike="noStrike" cap="none" normalizeH="0" baseline="0" dirty="0">
                          <a:ln>
                            <a:noFill/>
                          </a:ln>
                          <a:effectLst/>
                        </a:rPr>
                        <a:t>93 mm Hg</a:t>
                      </a:r>
                      <a:endParaRPr kumimoji="0" lang="en-US" sz="1800" b="0" i="0" u="none" strike="noStrike" cap="none" normalizeH="0" baseline="0" dirty="0">
                        <a:ln>
                          <a:noFill/>
                        </a:ln>
                        <a:solidFill>
                          <a:schemeClr val="tx1"/>
                        </a:solidFill>
                        <a:effectLst/>
                        <a:latin typeface="+mn-lt"/>
                        <a:cs typeface="Calibri" pitchFamily="34" charset="0"/>
                      </a:endParaRPr>
                    </a:p>
                  </a:txBody>
                  <a:tcPr marT="45721" marB="45721" horzOverflow="overflow"/>
                </a:tc>
                <a:extLst>
                  <a:ext uri="{0D108BD9-81ED-4DB2-BD59-A6C34878D82A}">
                    <a16:rowId xmlns:a16="http://schemas.microsoft.com/office/drawing/2014/main" xmlns="" val="2889995448"/>
                  </a:ext>
                </a:extLst>
              </a:tr>
              <a:tr h="1267932">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800" u="none" strike="noStrike" cap="none" normalizeH="0" baseline="0" dirty="0">
                          <a:ln>
                            <a:noFill/>
                          </a:ln>
                          <a:effectLst/>
                        </a:rPr>
                        <a:t>Capillary (pulmonary) </a:t>
                      </a:r>
                      <a:r>
                        <a:rPr kumimoji="0" lang="en-US" sz="1800" u="none" strike="noStrike" cap="none" normalizeH="0" baseline="0" dirty="0" smtClean="0">
                          <a:ln>
                            <a:noFill/>
                          </a:ln>
                          <a:effectLst/>
                        </a:rPr>
                        <a:t>7-9 </a:t>
                      </a:r>
                      <a:r>
                        <a:rPr kumimoji="0" lang="en-US" sz="1800" u="none" strike="noStrike" cap="none" normalizeH="0" baseline="0" dirty="0">
                          <a:ln>
                            <a:noFill/>
                          </a:ln>
                          <a:effectLst/>
                        </a:rPr>
                        <a:t>mm Hg</a:t>
                      </a:r>
                      <a:endParaRPr kumimoji="0" lang="en-US" sz="1800" b="0" i="0" u="none" strike="noStrike" cap="none" normalizeH="0" baseline="0" dirty="0">
                        <a:ln>
                          <a:noFill/>
                        </a:ln>
                        <a:solidFill>
                          <a:schemeClr val="tx1"/>
                        </a:solidFill>
                        <a:effectLst/>
                        <a:latin typeface="+mn-lt"/>
                        <a:cs typeface="Calibri" pitchFamily="34" charset="0"/>
                      </a:endParaRPr>
                    </a:p>
                  </a:txBody>
                  <a:tcPr marT="45721" marB="45721" horzOverflow="overflow"/>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800" u="none" strike="noStrike" cap="none" normalizeH="0" baseline="0" dirty="0">
                          <a:ln>
                            <a:noFill/>
                          </a:ln>
                          <a:effectLst/>
                        </a:rPr>
                        <a:t>Capillary: </a:t>
                      </a:r>
                      <a:r>
                        <a:rPr kumimoji="0" lang="en-US" sz="1800" u="none" strike="noStrike" cap="none" normalizeH="0" baseline="0" dirty="0" smtClean="0">
                          <a:ln>
                            <a:noFill/>
                          </a:ln>
                          <a:effectLst/>
                        </a:rPr>
                        <a:t>skeletal = </a:t>
                      </a:r>
                      <a:r>
                        <a:rPr kumimoji="0" lang="en-US" sz="1800" u="none" strike="noStrike" cap="none" normalizeH="0" baseline="0" dirty="0">
                          <a:ln>
                            <a:noFill/>
                          </a:ln>
                          <a:effectLst/>
                        </a:rPr>
                        <a:t>30 mm Hg</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800" u="none" strike="noStrike" cap="none" normalizeH="0" baseline="0" dirty="0">
                          <a:ln>
                            <a:noFill/>
                          </a:ln>
                          <a:effectLst/>
                        </a:rPr>
                        <a:t>renal glomerular </a:t>
                      </a:r>
                      <a:r>
                        <a:rPr kumimoji="0" lang="en-US" sz="1800" u="none" strike="noStrike" cap="none" normalizeH="0" baseline="0" dirty="0" smtClean="0">
                          <a:ln>
                            <a:noFill/>
                          </a:ln>
                          <a:effectLst/>
                        </a:rPr>
                        <a:t>=  </a:t>
                      </a:r>
                      <a:r>
                        <a:rPr kumimoji="0" lang="en-US" sz="1800" u="none" strike="noStrike" cap="none" normalizeH="0" baseline="0" dirty="0">
                          <a:ln>
                            <a:noFill/>
                          </a:ln>
                          <a:effectLst/>
                        </a:rPr>
                        <a:t>45-50 mm Hg</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800" u="none" strike="noStrike" cap="none" normalizeH="0" baseline="0" dirty="0">
                          <a:ln>
                            <a:noFill/>
                          </a:ln>
                          <a:effectLst/>
                        </a:rPr>
                        <a:t>(It is different from tissue to another)</a:t>
                      </a:r>
                      <a:endParaRPr kumimoji="0" lang="en-US" sz="1800" b="0" i="0" u="none" strike="noStrike" cap="none" normalizeH="0" baseline="0" dirty="0">
                        <a:ln>
                          <a:noFill/>
                        </a:ln>
                        <a:solidFill>
                          <a:schemeClr val="tx2">
                            <a:lumMod val="60000"/>
                            <a:lumOff val="40000"/>
                          </a:schemeClr>
                        </a:solidFill>
                        <a:effectLst/>
                        <a:latin typeface="+mn-lt"/>
                        <a:cs typeface="Calibri" pitchFamily="34" charset="0"/>
                      </a:endParaRPr>
                    </a:p>
                  </a:txBody>
                  <a:tcPr marT="45721" marB="45721" horzOverflow="overflow"/>
                </a:tc>
                <a:extLst>
                  <a:ext uri="{0D108BD9-81ED-4DB2-BD59-A6C34878D82A}">
                    <a16:rowId xmlns:a16="http://schemas.microsoft.com/office/drawing/2014/main" xmlns="" val="3173045790"/>
                  </a:ext>
                </a:extLst>
              </a:tr>
              <a:tr h="489414">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800" u="none" strike="noStrike" cap="none" normalizeH="0" baseline="0" dirty="0">
                          <a:ln>
                            <a:noFill/>
                          </a:ln>
                          <a:effectLst/>
                        </a:rPr>
                        <a:t>Pulmonary </a:t>
                      </a:r>
                      <a:r>
                        <a:rPr kumimoji="0" lang="en-US" sz="1800" u="none" strike="noStrike" cap="none" normalizeH="0" baseline="0" dirty="0" smtClean="0">
                          <a:ln>
                            <a:noFill/>
                          </a:ln>
                          <a:effectLst/>
                        </a:rPr>
                        <a:t>veins = </a:t>
                      </a:r>
                      <a:r>
                        <a:rPr kumimoji="0" lang="en-US" sz="1800" u="none" strike="noStrike" cap="none" normalizeH="0" baseline="0" dirty="0">
                          <a:ln>
                            <a:noFill/>
                          </a:ln>
                          <a:effectLst/>
                        </a:rPr>
                        <a:t>5 mm Hg</a:t>
                      </a:r>
                      <a:endParaRPr kumimoji="0" lang="en-US" sz="1800" b="0" i="0" u="none" strike="noStrike" cap="none" normalizeH="0" baseline="0" dirty="0">
                        <a:ln>
                          <a:noFill/>
                        </a:ln>
                        <a:solidFill>
                          <a:schemeClr val="tx1"/>
                        </a:solidFill>
                        <a:effectLst/>
                        <a:latin typeface="+mn-lt"/>
                        <a:cs typeface="Calibri" pitchFamily="34" charset="0"/>
                      </a:endParaRPr>
                    </a:p>
                  </a:txBody>
                  <a:tcPr marT="45721" marB="45721" horzOverflow="overflow"/>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800" u="none" strike="noStrike" cap="none" normalizeH="0" baseline="0" dirty="0">
                          <a:ln>
                            <a:noFill/>
                          </a:ln>
                          <a:effectLst/>
                        </a:rPr>
                        <a:t>Peripheral </a:t>
                      </a:r>
                      <a:r>
                        <a:rPr kumimoji="0" lang="en-US" sz="1800" u="none" strike="noStrike" cap="none" normalizeH="0" baseline="0" dirty="0" smtClean="0">
                          <a:ln>
                            <a:noFill/>
                          </a:ln>
                          <a:effectLst/>
                        </a:rPr>
                        <a:t>veins = </a:t>
                      </a:r>
                      <a:r>
                        <a:rPr kumimoji="0" lang="en-US" sz="1800" u="none" strike="noStrike" cap="none" normalizeH="0" baseline="0" dirty="0">
                          <a:ln>
                            <a:noFill/>
                          </a:ln>
                          <a:effectLst/>
                        </a:rPr>
                        <a:t>7-15 mm Hg</a:t>
                      </a:r>
                      <a:endParaRPr kumimoji="0" lang="en-US" sz="1800" b="0" i="0" u="none" strike="noStrike" cap="none" normalizeH="0" baseline="0" dirty="0">
                        <a:ln>
                          <a:noFill/>
                        </a:ln>
                        <a:solidFill>
                          <a:schemeClr val="tx1"/>
                        </a:solidFill>
                        <a:effectLst/>
                        <a:latin typeface="+mn-lt"/>
                        <a:cs typeface="Calibri" pitchFamily="34" charset="0"/>
                      </a:endParaRPr>
                    </a:p>
                  </a:txBody>
                  <a:tcPr marT="45721" marB="45721" horzOverflow="overflow"/>
                </a:tc>
                <a:extLst>
                  <a:ext uri="{0D108BD9-81ED-4DB2-BD59-A6C34878D82A}">
                    <a16:rowId xmlns:a16="http://schemas.microsoft.com/office/drawing/2014/main" xmlns="" val="2868871129"/>
                  </a:ext>
                </a:extLst>
              </a:tr>
              <a:tr h="489414">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800" u="none" strike="noStrike" cap="none" normalizeH="0" baseline="0" dirty="0">
                          <a:ln>
                            <a:noFill/>
                          </a:ln>
                          <a:effectLst/>
                        </a:rPr>
                        <a:t>Left </a:t>
                      </a:r>
                      <a:r>
                        <a:rPr kumimoji="0" lang="en-US" sz="1800" u="none" strike="noStrike" cap="none" normalizeH="0" baseline="0" dirty="0" smtClean="0">
                          <a:ln>
                            <a:noFill/>
                          </a:ln>
                          <a:effectLst/>
                        </a:rPr>
                        <a:t>atrium = 5-10 </a:t>
                      </a:r>
                      <a:r>
                        <a:rPr kumimoji="0" lang="en-US" sz="1800" u="none" strike="noStrike" cap="none" normalizeH="0" baseline="0" dirty="0">
                          <a:ln>
                            <a:noFill/>
                          </a:ln>
                          <a:effectLst/>
                        </a:rPr>
                        <a:t>mm Hg</a:t>
                      </a:r>
                      <a:endParaRPr kumimoji="0" lang="en-US" sz="1800" b="0" i="0" u="none" strike="noStrike" cap="none" normalizeH="0" baseline="0" dirty="0">
                        <a:ln>
                          <a:noFill/>
                        </a:ln>
                        <a:solidFill>
                          <a:schemeClr val="tx1"/>
                        </a:solidFill>
                        <a:effectLst/>
                        <a:latin typeface="+mn-lt"/>
                        <a:cs typeface="Calibri" pitchFamily="34" charset="0"/>
                      </a:endParaRPr>
                    </a:p>
                  </a:txBody>
                  <a:tcPr marT="45721" marB="45721" horzOverflow="overflow"/>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800" u="none" strike="noStrike" cap="none" normalizeH="0" baseline="0" dirty="0">
                          <a:ln>
                            <a:noFill/>
                          </a:ln>
                          <a:effectLst/>
                        </a:rPr>
                        <a:t>Right atrium (CVP) (central venous </a:t>
                      </a:r>
                      <a:r>
                        <a:rPr kumimoji="0" lang="en-US" sz="1800" u="none" strike="noStrike" cap="none" normalizeH="0" baseline="0" dirty="0" smtClean="0">
                          <a:ln>
                            <a:noFill/>
                          </a:ln>
                          <a:effectLst/>
                        </a:rPr>
                        <a:t>pressure) =0 </a:t>
                      </a:r>
                      <a:r>
                        <a:rPr kumimoji="0" lang="en-US" sz="1800" u="none" strike="noStrike" cap="none" normalizeH="0" baseline="0" dirty="0">
                          <a:ln>
                            <a:noFill/>
                          </a:ln>
                          <a:effectLst/>
                        </a:rPr>
                        <a:t>mm Hg</a:t>
                      </a:r>
                      <a:endParaRPr kumimoji="0" lang="en-US" sz="1800" b="0" i="0" u="none" strike="noStrike" cap="none" normalizeH="0" baseline="0" dirty="0">
                        <a:ln>
                          <a:noFill/>
                        </a:ln>
                        <a:solidFill>
                          <a:schemeClr val="tx1"/>
                        </a:solidFill>
                        <a:effectLst/>
                        <a:latin typeface="+mn-lt"/>
                        <a:cs typeface="Calibri" pitchFamily="34" charset="0"/>
                      </a:endParaRPr>
                    </a:p>
                  </a:txBody>
                  <a:tcPr marT="45721" marB="45721" horzOverflow="overflow"/>
                </a:tc>
                <a:extLst>
                  <a:ext uri="{0D108BD9-81ED-4DB2-BD59-A6C34878D82A}">
                    <a16:rowId xmlns:a16="http://schemas.microsoft.com/office/drawing/2014/main" xmlns="" val="2210058882"/>
                  </a:ext>
                </a:extLst>
              </a:tr>
              <a:tr h="489414">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800" u="none" strike="noStrike" cap="none" normalizeH="0" baseline="0" dirty="0">
                          <a:ln>
                            <a:noFill/>
                          </a:ln>
                          <a:effectLst/>
                        </a:rPr>
                        <a:t>Pressure </a:t>
                      </a:r>
                      <a:r>
                        <a:rPr kumimoji="0" lang="en-US" sz="1800" u="none" strike="noStrike" cap="none" normalizeH="0" baseline="0" dirty="0" smtClean="0">
                          <a:ln>
                            <a:noFill/>
                          </a:ln>
                          <a:effectLst/>
                        </a:rPr>
                        <a:t>gradient: 15-5 </a:t>
                      </a:r>
                      <a:r>
                        <a:rPr kumimoji="0" lang="en-US" sz="1800" u="none" strike="noStrike" cap="none" normalizeH="0" baseline="0" dirty="0">
                          <a:ln>
                            <a:noFill/>
                          </a:ln>
                          <a:effectLst/>
                        </a:rPr>
                        <a:t>= 10 mm Hg</a:t>
                      </a:r>
                      <a:endParaRPr kumimoji="0" lang="en-US" sz="1800" b="0" i="0" u="none" strike="noStrike" cap="none" normalizeH="0" baseline="0" dirty="0">
                        <a:ln>
                          <a:noFill/>
                        </a:ln>
                        <a:solidFill>
                          <a:schemeClr val="tx1"/>
                        </a:solidFill>
                        <a:effectLst/>
                        <a:latin typeface="+mn-lt"/>
                        <a:cs typeface="Calibri" pitchFamily="34" charset="0"/>
                      </a:endParaRPr>
                    </a:p>
                  </a:txBody>
                  <a:tcPr marT="45721" marB="45721" horzOverflow="overflow"/>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800" u="none" strike="noStrike" cap="none" normalizeH="0" baseline="0" dirty="0">
                          <a:ln>
                            <a:noFill/>
                          </a:ln>
                          <a:effectLst/>
                        </a:rPr>
                        <a:t>Pressure gradient=(</a:t>
                      </a:r>
                      <a:r>
                        <a:rPr kumimoji="0" lang="en-US" sz="1800" u="none" strike="noStrike" cap="none" normalizeH="0" baseline="0" dirty="0" smtClean="0">
                          <a:ln>
                            <a:noFill/>
                          </a:ln>
                          <a:effectLst/>
                        </a:rPr>
                        <a:t>MAP-CVP): 93-0 </a:t>
                      </a:r>
                      <a:r>
                        <a:rPr kumimoji="0" lang="en-US" sz="1800" u="none" strike="noStrike" cap="none" normalizeH="0" baseline="0" dirty="0">
                          <a:ln>
                            <a:noFill/>
                          </a:ln>
                          <a:effectLst/>
                        </a:rPr>
                        <a:t>= 93 mm Hg</a:t>
                      </a:r>
                      <a:endParaRPr kumimoji="0" lang="en-US" sz="1800" b="0" i="0" u="none" strike="noStrike" cap="none" normalizeH="0" baseline="0" dirty="0">
                        <a:ln>
                          <a:noFill/>
                        </a:ln>
                        <a:solidFill>
                          <a:schemeClr val="tx1"/>
                        </a:solidFill>
                        <a:effectLst/>
                        <a:latin typeface="+mn-lt"/>
                        <a:cs typeface="Calibri" pitchFamily="34" charset="0"/>
                      </a:endParaRPr>
                    </a:p>
                  </a:txBody>
                  <a:tcPr marT="45721" marB="45721" horzOverflow="overflow"/>
                </a:tc>
                <a:extLst>
                  <a:ext uri="{0D108BD9-81ED-4DB2-BD59-A6C34878D82A}">
                    <a16:rowId xmlns:a16="http://schemas.microsoft.com/office/drawing/2014/main" xmlns="" val="3609855191"/>
                  </a:ext>
                </a:extLst>
              </a:tr>
            </a:tbl>
          </a:graphicData>
        </a:graphic>
      </p:graphicFrame>
      <p:sp>
        <p:nvSpPr>
          <p:cNvPr id="7" name="TextBox 6"/>
          <p:cNvSpPr txBox="1"/>
          <p:nvPr/>
        </p:nvSpPr>
        <p:spPr>
          <a:xfrm>
            <a:off x="902203" y="1296889"/>
            <a:ext cx="10693826" cy="276999"/>
          </a:xfrm>
          <a:prstGeom prst="rect">
            <a:avLst/>
          </a:prstGeom>
          <a:noFill/>
        </p:spPr>
        <p:txBody>
          <a:bodyPr wrap="square" rtlCol="0">
            <a:spAutoFit/>
          </a:bodyPr>
          <a:lstStyle/>
          <a:p>
            <a:r>
              <a:rPr lang="en-US" sz="1200" dirty="0">
                <a:solidFill>
                  <a:schemeClr val="tx2">
                    <a:lumMod val="60000"/>
                    <a:lumOff val="40000"/>
                  </a:schemeClr>
                </a:solidFill>
              </a:rPr>
              <a:t>You can memorize only the systemic circulation pressure and divide it  by 6, because the left </a:t>
            </a:r>
            <a:r>
              <a:rPr lang="en-US" sz="1200">
                <a:solidFill>
                  <a:schemeClr val="tx2">
                    <a:lumMod val="60000"/>
                    <a:lumOff val="40000"/>
                  </a:schemeClr>
                </a:solidFill>
              </a:rPr>
              <a:t>ventricle </a:t>
            </a:r>
            <a:r>
              <a:rPr lang="en-US" sz="1200" smtClean="0">
                <a:solidFill>
                  <a:schemeClr val="tx2">
                    <a:lumMod val="60000"/>
                    <a:lumOff val="40000"/>
                  </a:schemeClr>
                </a:solidFill>
              </a:rPr>
              <a:t>generates a </a:t>
            </a:r>
            <a:r>
              <a:rPr lang="en-US" sz="1200" dirty="0">
                <a:solidFill>
                  <a:schemeClr val="tx2">
                    <a:lumMod val="60000"/>
                    <a:lumOff val="40000"/>
                  </a:schemeClr>
                </a:solidFill>
              </a:rPr>
              <a:t>pressure six times more than right ventricle.</a:t>
            </a:r>
          </a:p>
        </p:txBody>
      </p:sp>
      <p:sp>
        <p:nvSpPr>
          <p:cNvPr id="8" name="TextBox 7"/>
          <p:cNvSpPr txBox="1"/>
          <p:nvPr/>
        </p:nvSpPr>
        <p:spPr>
          <a:xfrm>
            <a:off x="9740553" y="-1489"/>
            <a:ext cx="2448272" cy="307777"/>
          </a:xfrm>
          <a:prstGeom prst="rect">
            <a:avLst/>
          </a:prstGeom>
          <a:solidFill>
            <a:schemeClr val="accent3">
              <a:lumMod val="40000"/>
              <a:lumOff val="60000"/>
            </a:schemeClr>
          </a:solidFill>
          <a:ln>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MALES’ SLIDES </a:t>
            </a:r>
          </a:p>
        </p:txBody>
      </p:sp>
    </p:spTree>
    <p:extLst>
      <p:ext uri="{BB962C8B-B14F-4D97-AF65-F5344CB8AC3E}">
        <p14:creationId xmlns:p14="http://schemas.microsoft.com/office/powerpoint/2010/main" val="26202873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17431" y="1541874"/>
            <a:ext cx="6048673" cy="4373504"/>
          </a:xfrm>
          <a:prstGeom prst="rect">
            <a:avLst/>
          </a:prstGeom>
          <a:solidFill>
            <a:schemeClr val="bg2">
              <a:alpha val="1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 name="Slide Number Placeholder 2"/>
          <p:cNvSpPr>
            <a:spLocks noGrp="1"/>
          </p:cNvSpPr>
          <p:nvPr>
            <p:ph type="sldNum" sz="quarter" idx="12"/>
          </p:nvPr>
        </p:nvSpPr>
        <p:spPr/>
        <p:txBody>
          <a:bodyPr/>
          <a:lstStyle/>
          <a:p>
            <a:fld id="{4929A69E-7D8F-4515-9605-0315ABD4F316}" type="slidenum">
              <a:rPr lang="en-US" smtClean="0"/>
              <a:t>13</a:t>
            </a:fld>
            <a:endParaRPr lang="en-US" dirty="0"/>
          </a:p>
        </p:txBody>
      </p:sp>
      <p:sp>
        <p:nvSpPr>
          <p:cNvPr id="4" name="Content Placeholder 3"/>
          <p:cNvSpPr>
            <a:spLocks noGrp="1"/>
          </p:cNvSpPr>
          <p:nvPr>
            <p:ph sz="quarter" idx="1"/>
          </p:nvPr>
        </p:nvSpPr>
        <p:spPr>
          <a:xfrm>
            <a:off x="6886499" y="4584432"/>
            <a:ext cx="4692903" cy="1551161"/>
          </a:xfrm>
        </p:spPr>
        <p:txBody>
          <a:bodyPr>
            <a:normAutofit/>
          </a:bodyPr>
          <a:lstStyle/>
          <a:p>
            <a:pPr marL="0" indent="0" algn="ctr">
              <a:buNone/>
            </a:pPr>
            <a:r>
              <a:rPr lang="en-US" sz="1400" dirty="0" smtClean="0"/>
              <a:t>Measurement of arterial blood pressure in the pulmonary circulation:</a:t>
            </a:r>
          </a:p>
          <a:p>
            <a:r>
              <a:rPr lang="en-US" sz="1400" dirty="0" smtClean="0"/>
              <a:t>Right </a:t>
            </a:r>
            <a:r>
              <a:rPr lang="en-US" sz="1400" dirty="0"/>
              <a:t>Heart Pressures </a:t>
            </a:r>
            <a:r>
              <a:rPr lang="en-US" sz="1400" dirty="0" smtClean="0"/>
              <a:t>are </a:t>
            </a:r>
            <a:r>
              <a:rPr lang="en-US" sz="1400" dirty="0"/>
              <a:t>measured </a:t>
            </a:r>
            <a:r>
              <a:rPr lang="en-US" sz="1400" dirty="0" smtClean="0"/>
              <a:t>by: Swan-Ganz </a:t>
            </a:r>
            <a:r>
              <a:rPr lang="en-US" sz="1400" dirty="0"/>
              <a:t>/ PA Catheter </a:t>
            </a:r>
            <a:r>
              <a:rPr lang="en-US" sz="1100" dirty="0">
                <a:solidFill>
                  <a:schemeClr val="tx2">
                    <a:lumMod val="60000"/>
                    <a:lumOff val="40000"/>
                  </a:schemeClr>
                </a:solidFill>
              </a:rPr>
              <a:t>(the only way to measure the pressure in pulmonary circulation)</a:t>
            </a:r>
          </a:p>
          <a:p>
            <a:pPr marL="0" indent="0">
              <a:buNone/>
            </a:pPr>
            <a:endParaRPr lang="en-US" sz="1100" dirty="0">
              <a:solidFill>
                <a:srgbClr val="DDE9EC">
                  <a:lumMod val="50000"/>
                </a:srgbClr>
              </a:solidFill>
            </a:endParaRPr>
          </a:p>
        </p:txBody>
      </p:sp>
      <p:sp>
        <p:nvSpPr>
          <p:cNvPr id="7" name="Rectangle 6"/>
          <p:cNvSpPr/>
          <p:nvPr/>
        </p:nvSpPr>
        <p:spPr>
          <a:xfrm>
            <a:off x="6886499" y="1544243"/>
            <a:ext cx="4692903" cy="2246769"/>
          </a:xfrm>
          <a:prstGeom prst="rect">
            <a:avLst/>
          </a:prstGeom>
        </p:spPr>
        <p:txBody>
          <a:bodyPr wrap="square">
            <a:spAutoFit/>
          </a:bodyPr>
          <a:lstStyle/>
          <a:p>
            <a:pPr algn="just"/>
            <a:r>
              <a:rPr lang="en-US" altLang="en-US" sz="1400" dirty="0" smtClean="0">
                <a:solidFill>
                  <a:srgbClr val="DDE9EC">
                    <a:lumMod val="50000"/>
                  </a:srgbClr>
                </a:solidFill>
              </a:rPr>
              <a:t>Notes </a:t>
            </a:r>
            <a:r>
              <a:rPr lang="en-US" altLang="en-US" sz="1400" dirty="0">
                <a:solidFill>
                  <a:srgbClr val="DDE9EC">
                    <a:lumMod val="50000"/>
                  </a:srgbClr>
                </a:solidFill>
              </a:rPr>
              <a:t>about previous table </a:t>
            </a:r>
            <a:r>
              <a:rPr lang="en-US" altLang="en-US" sz="1400" dirty="0" smtClean="0">
                <a:solidFill>
                  <a:srgbClr val="DDE9EC">
                    <a:lumMod val="50000"/>
                  </a:srgbClr>
                </a:solidFill>
              </a:rPr>
              <a:t>in previous slide:</a:t>
            </a:r>
            <a:endParaRPr lang="en-US" altLang="en-US" sz="1400" dirty="0">
              <a:solidFill>
                <a:srgbClr val="DDE9EC">
                  <a:lumMod val="50000"/>
                </a:srgbClr>
              </a:solidFill>
            </a:endParaRPr>
          </a:p>
          <a:p>
            <a:pPr algn="just"/>
            <a:r>
              <a:rPr lang="en-US" altLang="en-US" sz="1400" dirty="0" smtClean="0">
                <a:solidFill>
                  <a:srgbClr val="DDE9EC">
                    <a:lumMod val="50000"/>
                  </a:srgbClr>
                </a:solidFill>
              </a:rPr>
              <a:t>- Why </a:t>
            </a:r>
            <a:r>
              <a:rPr lang="en-US" altLang="en-US" sz="1400" dirty="0">
                <a:solidFill>
                  <a:srgbClr val="DDE9EC">
                    <a:lumMod val="50000"/>
                  </a:srgbClr>
                </a:solidFill>
              </a:rPr>
              <a:t>is renal glomerular capillaries’ pressure higher than skeletal muscle capillaries? </a:t>
            </a:r>
          </a:p>
          <a:p>
            <a:pPr algn="just"/>
            <a:r>
              <a:rPr lang="en-US" altLang="en-US" sz="1400" dirty="0">
                <a:solidFill>
                  <a:srgbClr val="DDE9EC">
                    <a:lumMod val="50000"/>
                  </a:srgbClr>
                </a:solidFill>
              </a:rPr>
              <a:t>High pressure is needed for filtration (blood is pushed through nephron so it gets </a:t>
            </a:r>
            <a:r>
              <a:rPr lang="en-US" altLang="en-US" sz="1400" dirty="0" smtClean="0">
                <a:solidFill>
                  <a:srgbClr val="DDE9EC">
                    <a:lumMod val="50000"/>
                  </a:srgbClr>
                </a:solidFill>
              </a:rPr>
              <a:t>filtered) </a:t>
            </a:r>
            <a:endParaRPr lang="en-US" altLang="en-US" sz="1400" dirty="0">
              <a:solidFill>
                <a:srgbClr val="DDE9EC">
                  <a:lumMod val="50000"/>
                </a:srgbClr>
              </a:solidFill>
            </a:endParaRPr>
          </a:p>
          <a:p>
            <a:pPr algn="just"/>
            <a:endParaRPr lang="en-US" altLang="en-US" sz="1400" dirty="0">
              <a:solidFill>
                <a:srgbClr val="DDE9EC">
                  <a:lumMod val="50000"/>
                </a:srgbClr>
              </a:solidFill>
            </a:endParaRPr>
          </a:p>
          <a:p>
            <a:pPr algn="just"/>
            <a:r>
              <a:rPr lang="en-US" altLang="en-US" sz="1400" dirty="0" smtClean="0">
                <a:solidFill>
                  <a:srgbClr val="DDE9EC">
                    <a:lumMod val="50000"/>
                  </a:srgbClr>
                </a:solidFill>
              </a:rPr>
              <a:t>- Why </a:t>
            </a:r>
            <a:r>
              <a:rPr lang="en-US" altLang="en-US" sz="1400" dirty="0">
                <a:solidFill>
                  <a:srgbClr val="DDE9EC">
                    <a:lumMod val="50000"/>
                  </a:srgbClr>
                </a:solidFill>
              </a:rPr>
              <a:t>is pulmonary capillaries’ pressure lower than systemic capillaries’ pressure? Any increase in pulmonary capillary pressure can cause flirtation which can lead to pulmonary edema </a:t>
            </a:r>
          </a:p>
        </p:txBody>
      </p:sp>
      <p:sp>
        <p:nvSpPr>
          <p:cNvPr id="9" name="TextBox 8"/>
          <p:cNvSpPr txBox="1"/>
          <p:nvPr/>
        </p:nvSpPr>
        <p:spPr>
          <a:xfrm>
            <a:off x="686228" y="1716258"/>
            <a:ext cx="5979876" cy="4493538"/>
          </a:xfrm>
          <a:prstGeom prst="rect">
            <a:avLst/>
          </a:prstGeom>
          <a:noFill/>
        </p:spPr>
        <p:txBody>
          <a:bodyPr wrap="square" rtlCol="0">
            <a:spAutoFit/>
          </a:bodyPr>
          <a:lstStyle/>
          <a:p>
            <a:r>
              <a:rPr lang="en-US" sz="1400" dirty="0"/>
              <a:t>BP range:  </a:t>
            </a:r>
            <a:r>
              <a:rPr lang="en-US" sz="1400" dirty="0">
                <a:solidFill>
                  <a:schemeClr val="accent4">
                    <a:lumMod val="75000"/>
                  </a:schemeClr>
                </a:solidFill>
              </a:rPr>
              <a:t>90-140/60-90 mmHg</a:t>
            </a:r>
            <a:r>
              <a:rPr lang="en-US" sz="1400" dirty="0" smtClean="0">
                <a:solidFill>
                  <a:schemeClr val="accent4">
                    <a:lumMod val="75000"/>
                  </a:schemeClr>
                </a:solidFill>
              </a:rPr>
              <a:t>.</a:t>
            </a:r>
            <a:endParaRPr lang="en-US" sz="1400" dirty="0">
              <a:solidFill>
                <a:schemeClr val="accent4">
                  <a:lumMod val="75000"/>
                </a:schemeClr>
              </a:solidFill>
            </a:endParaRPr>
          </a:p>
          <a:p>
            <a:pPr marL="342900" indent="-342900">
              <a:buFont typeface="Arial" panose="020B0604020202020204" pitchFamily="34" charset="0"/>
              <a:buChar char="•"/>
            </a:pPr>
            <a:r>
              <a:rPr lang="en-US" sz="1400" dirty="0">
                <a:solidFill>
                  <a:srgbClr val="DDE9EC">
                    <a:lumMod val="50000"/>
                  </a:srgbClr>
                </a:solidFill>
              </a:rPr>
              <a:t>Age: </a:t>
            </a:r>
            <a:r>
              <a:rPr lang="en-US" sz="1400" dirty="0" smtClean="0"/>
              <a:t>elderly &gt; children</a:t>
            </a:r>
            <a:r>
              <a:rPr lang="en-US" sz="1400" dirty="0"/>
              <a:t> (due to atherosclerosis, diabetes, ...) </a:t>
            </a:r>
          </a:p>
          <a:p>
            <a:pPr marL="342900" indent="-342900">
              <a:buFont typeface="Wingdings" charset="2"/>
              <a:buChar char="Ø"/>
            </a:pPr>
            <a:r>
              <a:rPr lang="en-US" sz="1400" dirty="0"/>
              <a:t>At birth: 50/30</a:t>
            </a:r>
          </a:p>
          <a:p>
            <a:pPr marL="342900" indent="-342900">
              <a:buFont typeface="Wingdings" charset="2"/>
              <a:buChar char="Ø"/>
            </a:pPr>
            <a:r>
              <a:rPr lang="en-US" sz="1400" dirty="0"/>
              <a:t>Adult : 120/80</a:t>
            </a:r>
          </a:p>
          <a:p>
            <a:pPr marL="342900" indent="-342900">
              <a:buFont typeface="Wingdings" charset="2"/>
              <a:buChar char="Ø"/>
            </a:pPr>
            <a:r>
              <a:rPr lang="en-US" sz="1400" dirty="0"/>
              <a:t>Old age: 170/90</a:t>
            </a:r>
          </a:p>
          <a:p>
            <a:pPr marL="342900" indent="-342900">
              <a:buFont typeface="Arial" panose="020B0604020202020204" pitchFamily="34" charset="0"/>
              <a:buChar char="•"/>
            </a:pPr>
            <a:r>
              <a:rPr lang="en-US" sz="1400" dirty="0">
                <a:solidFill>
                  <a:srgbClr val="DDE9EC">
                    <a:lumMod val="50000"/>
                  </a:srgbClr>
                </a:solidFill>
              </a:rPr>
              <a:t>Sex: </a:t>
            </a:r>
            <a:r>
              <a:rPr lang="en-US" sz="1400" dirty="0"/>
              <a:t>males have higher BP than female </a:t>
            </a:r>
            <a:r>
              <a:rPr lang="en-US" sz="1400" dirty="0" smtClean="0"/>
              <a:t>(Equal at menopause).</a:t>
            </a:r>
            <a:endParaRPr lang="en-US" sz="1400" dirty="0"/>
          </a:p>
          <a:p>
            <a:pPr marL="342900" indent="-342900">
              <a:buFont typeface="Arial" panose="020B0604020202020204" pitchFamily="34" charset="0"/>
              <a:buChar char="•"/>
            </a:pPr>
            <a:r>
              <a:rPr lang="en-US" sz="1400" dirty="0">
                <a:solidFill>
                  <a:srgbClr val="DDE9EC">
                    <a:lumMod val="50000"/>
                  </a:srgbClr>
                </a:solidFill>
              </a:rPr>
              <a:t>Body </a:t>
            </a:r>
            <a:r>
              <a:rPr lang="en-US" sz="1400" dirty="0" smtClean="0">
                <a:solidFill>
                  <a:srgbClr val="DDE9EC">
                    <a:lumMod val="50000"/>
                  </a:srgbClr>
                </a:solidFill>
              </a:rPr>
              <a:t>built:</a:t>
            </a:r>
            <a:r>
              <a:rPr lang="en-US" sz="1400" dirty="0" smtClean="0"/>
              <a:t> </a:t>
            </a:r>
            <a:r>
              <a:rPr lang="en-US" sz="1400" dirty="0"/>
              <a:t>i</a:t>
            </a:r>
            <a:r>
              <a:rPr lang="en-US" sz="1400" dirty="0" smtClean="0"/>
              <a:t>ncrease </a:t>
            </a:r>
            <a:r>
              <a:rPr lang="en-US" sz="1400" dirty="0"/>
              <a:t>in obese.</a:t>
            </a:r>
          </a:p>
          <a:p>
            <a:pPr marL="342900" indent="-342900">
              <a:buFont typeface="Arial" panose="020B0604020202020204" pitchFamily="34" charset="0"/>
              <a:buChar char="•"/>
            </a:pPr>
            <a:r>
              <a:rPr lang="en-US" sz="1400" dirty="0" smtClean="0">
                <a:solidFill>
                  <a:srgbClr val="DDE9EC">
                    <a:lumMod val="50000"/>
                  </a:srgbClr>
                </a:solidFill>
              </a:rPr>
              <a:t>Emotions:</a:t>
            </a:r>
            <a:r>
              <a:rPr lang="en-US" sz="1400" dirty="0" smtClean="0"/>
              <a:t> </a:t>
            </a:r>
            <a:r>
              <a:rPr lang="en-US" sz="1400" dirty="0"/>
              <a:t>(↑ </a:t>
            </a:r>
            <a:r>
              <a:rPr lang="en-US" sz="1400" dirty="0" smtClean="0"/>
              <a:t>BP) due to neural and hormonal factors.</a:t>
            </a:r>
          </a:p>
          <a:p>
            <a:pPr marL="342900" indent="-342900">
              <a:buFont typeface="Arial" panose="020B0604020202020204" pitchFamily="34" charset="0"/>
              <a:buChar char="•"/>
            </a:pPr>
            <a:r>
              <a:rPr lang="en-US" sz="1400" dirty="0" smtClean="0">
                <a:solidFill>
                  <a:srgbClr val="DDE9EC">
                    <a:lumMod val="50000"/>
                  </a:srgbClr>
                </a:solidFill>
              </a:rPr>
              <a:t>Exercise: </a:t>
            </a:r>
            <a:r>
              <a:rPr lang="en-US" sz="1400" dirty="0"/>
              <a:t>(↑ BP) due to ↑ venous </a:t>
            </a:r>
            <a:r>
              <a:rPr lang="en-US" sz="1400" dirty="0" smtClean="0"/>
              <a:t>return.</a:t>
            </a:r>
            <a:endParaRPr lang="en-US" sz="1400" dirty="0"/>
          </a:p>
          <a:p>
            <a:pPr marL="342900" indent="-342900">
              <a:buFont typeface="Arial" panose="020B0604020202020204" pitchFamily="34" charset="0"/>
              <a:buChar char="•"/>
            </a:pPr>
            <a:r>
              <a:rPr lang="en-US" sz="1400" dirty="0" smtClean="0">
                <a:solidFill>
                  <a:srgbClr val="DDE9EC">
                    <a:lumMod val="50000"/>
                  </a:srgbClr>
                </a:solidFill>
              </a:rPr>
              <a:t>Meals:</a:t>
            </a:r>
            <a:r>
              <a:rPr lang="en-US" sz="1400" dirty="0" smtClean="0"/>
              <a:t> </a:t>
            </a:r>
            <a:r>
              <a:rPr lang="en-US" sz="1400" dirty="0"/>
              <a:t>(↑ BP).</a:t>
            </a:r>
          </a:p>
          <a:p>
            <a:pPr marL="342900" indent="-342900">
              <a:buFont typeface="Arial" panose="020B0604020202020204" pitchFamily="34" charset="0"/>
              <a:buChar char="•"/>
            </a:pPr>
            <a:r>
              <a:rPr lang="en-US" sz="1400" dirty="0" smtClean="0">
                <a:solidFill>
                  <a:srgbClr val="DDE9EC">
                    <a:lumMod val="50000"/>
                  </a:srgbClr>
                </a:solidFill>
              </a:rPr>
              <a:t>Sleep:</a:t>
            </a:r>
            <a:r>
              <a:rPr lang="en-US" sz="1400" dirty="0" smtClean="0"/>
              <a:t> </a:t>
            </a:r>
            <a:r>
              <a:rPr lang="en-US" sz="1400" dirty="0"/>
              <a:t>(↓ BP</a:t>
            </a:r>
            <a:r>
              <a:rPr lang="en-US" sz="1400" dirty="0" smtClean="0"/>
              <a:t>)</a:t>
            </a:r>
            <a:r>
              <a:rPr lang="en-US" sz="1400" dirty="0"/>
              <a:t> due to ↓ venous </a:t>
            </a:r>
            <a:r>
              <a:rPr lang="en-US" sz="1400" dirty="0" smtClean="0"/>
              <a:t>return.</a:t>
            </a:r>
          </a:p>
          <a:p>
            <a:pPr marL="342900" indent="-342900">
              <a:buFont typeface="Arial" panose="020B0604020202020204" pitchFamily="34" charset="0"/>
              <a:buChar char="•"/>
            </a:pPr>
            <a:r>
              <a:rPr lang="en-US" sz="1400" dirty="0" smtClean="0">
                <a:solidFill>
                  <a:srgbClr val="DDE9EC">
                    <a:lumMod val="50000"/>
                  </a:srgbClr>
                </a:solidFill>
              </a:rPr>
              <a:t>Hormones:</a:t>
            </a:r>
            <a:r>
              <a:rPr lang="en-US" sz="1400" dirty="0" smtClean="0"/>
              <a:t> (adrenaline</a:t>
            </a:r>
            <a:r>
              <a:rPr lang="en-US" sz="1400" dirty="0"/>
              <a:t>, noradrenaline &amp; thyroid </a:t>
            </a:r>
            <a:r>
              <a:rPr lang="en-US" sz="1400" dirty="0" smtClean="0"/>
              <a:t>H) </a:t>
            </a:r>
            <a:r>
              <a:rPr lang="en-US" sz="1400" dirty="0" smtClean="0">
                <a:sym typeface="Wingdings"/>
              </a:rPr>
              <a:t> increase BP</a:t>
            </a:r>
            <a:endParaRPr lang="en-US" sz="1400" dirty="0" smtClean="0"/>
          </a:p>
          <a:p>
            <a:pPr marL="342900" indent="-342900">
              <a:buFont typeface="Arial" panose="020B0604020202020204" pitchFamily="34" charset="0"/>
              <a:buChar char="•"/>
            </a:pPr>
            <a:r>
              <a:rPr lang="en-US" sz="1400" dirty="0">
                <a:solidFill>
                  <a:srgbClr val="DDE9EC">
                    <a:lumMod val="50000"/>
                  </a:srgbClr>
                </a:solidFill>
              </a:rPr>
              <a:t>Gravity: </a:t>
            </a:r>
            <a:r>
              <a:rPr lang="en-US" sz="1400" dirty="0"/>
              <a:t>BP is higher in lower limbs than upper limbs. </a:t>
            </a:r>
            <a:r>
              <a:rPr lang="en-US" sz="1100" dirty="0">
                <a:solidFill>
                  <a:schemeClr val="bg1">
                    <a:lumMod val="50000"/>
                  </a:schemeClr>
                </a:solidFill>
              </a:rPr>
              <a:t>(whenever we go away from the heart 1cm the BP will change 0.77mmHg (increase if we go down and decrease if we go up due to the gravity), so if we </a:t>
            </a:r>
            <a:r>
              <a:rPr lang="en-US" sz="1100" dirty="0" smtClean="0">
                <a:solidFill>
                  <a:schemeClr val="bg1">
                    <a:lumMod val="50000"/>
                  </a:schemeClr>
                </a:solidFill>
              </a:rPr>
              <a:t>measure </a:t>
            </a:r>
            <a:r>
              <a:rPr lang="en-US" sz="1100" dirty="0">
                <a:solidFill>
                  <a:schemeClr val="bg1">
                    <a:lumMod val="50000"/>
                  </a:schemeClr>
                </a:solidFill>
              </a:rPr>
              <a:t>the BP we should take it near to the </a:t>
            </a:r>
            <a:r>
              <a:rPr lang="en-US" sz="1100" dirty="0" smtClean="0">
                <a:solidFill>
                  <a:schemeClr val="bg1">
                    <a:lumMod val="50000"/>
                  </a:schemeClr>
                </a:solidFill>
              </a:rPr>
              <a:t>heart)</a:t>
            </a:r>
            <a:endParaRPr lang="en-US" sz="1100" dirty="0">
              <a:solidFill>
                <a:schemeClr val="bg1">
                  <a:lumMod val="50000"/>
                </a:schemeClr>
              </a:solidFill>
            </a:endParaRPr>
          </a:p>
          <a:p>
            <a:pPr marL="342900" indent="-342900">
              <a:buFont typeface="Arial" panose="020B0604020202020204" pitchFamily="34" charset="0"/>
              <a:buChar char="•"/>
            </a:pPr>
            <a:r>
              <a:rPr lang="en-US" sz="1400" dirty="0" smtClean="0">
                <a:solidFill>
                  <a:srgbClr val="DDE9EC">
                    <a:lumMod val="50000"/>
                  </a:srgbClr>
                </a:solidFill>
              </a:rPr>
              <a:t>Race, </a:t>
            </a:r>
            <a:r>
              <a:rPr lang="en-US" sz="1400" dirty="0" smtClean="0"/>
              <a:t>dietary factors or stress </a:t>
            </a:r>
            <a:endParaRPr lang="en-US" sz="1400" dirty="0"/>
          </a:p>
          <a:p>
            <a:pPr marL="342900" indent="-342900">
              <a:buFont typeface="Arial" panose="020B0604020202020204" pitchFamily="34" charset="0"/>
              <a:buChar char="•"/>
            </a:pPr>
            <a:r>
              <a:rPr lang="en-US" sz="1400" dirty="0" smtClean="0">
                <a:solidFill>
                  <a:srgbClr val="DDE9EC">
                    <a:lumMod val="50000"/>
                  </a:srgbClr>
                </a:solidFill>
              </a:rPr>
              <a:t>Pregnancy: </a:t>
            </a:r>
            <a:r>
              <a:rPr lang="en-US" sz="1400" dirty="0"/>
              <a:t>BP (↑) due to ↑ in metabolism </a:t>
            </a:r>
          </a:p>
          <a:p>
            <a:pPr marL="342900" indent="-342900">
              <a:buFont typeface="Arial" panose="020B0604020202020204" pitchFamily="34" charset="0"/>
              <a:buChar char="•"/>
            </a:pPr>
            <a:r>
              <a:rPr lang="en-US" sz="1400" dirty="0" smtClean="0">
                <a:solidFill>
                  <a:srgbClr val="DDE9EC">
                    <a:lumMod val="50000"/>
                  </a:srgbClr>
                </a:solidFill>
              </a:rPr>
              <a:t>Temperature: </a:t>
            </a:r>
            <a:r>
              <a:rPr lang="en-US" sz="1400" dirty="0"/>
              <a:t>BP (↓) with </a:t>
            </a:r>
            <a:r>
              <a:rPr lang="en-US" sz="1400" dirty="0" smtClean="0"/>
              <a:t>heat </a:t>
            </a:r>
            <a:r>
              <a:rPr lang="en-US" sz="1400" dirty="0"/>
              <a:t>due to vasodilatation, </a:t>
            </a:r>
            <a:r>
              <a:rPr lang="en-US" sz="1400" dirty="0" smtClean="0"/>
              <a:t>&amp; (</a:t>
            </a:r>
            <a:r>
              <a:rPr lang="en-US" sz="1400" dirty="0"/>
              <a:t>↑) with Cold due to vasoconstriction </a:t>
            </a:r>
          </a:p>
          <a:p>
            <a:pPr marL="342900" indent="-342900">
              <a:buFont typeface="Arial" panose="020B0604020202020204" pitchFamily="34" charset="0"/>
              <a:buChar char="•"/>
            </a:pPr>
            <a:endParaRPr lang="en-US" sz="1600" dirty="0">
              <a:solidFill>
                <a:srgbClr val="DDE9EC">
                  <a:lumMod val="50000"/>
                </a:srgbClr>
              </a:solidFill>
            </a:endParaRPr>
          </a:p>
        </p:txBody>
      </p:sp>
      <p:sp>
        <p:nvSpPr>
          <p:cNvPr id="11" name="Title 1"/>
          <p:cNvSpPr>
            <a:spLocks noGrp="1"/>
          </p:cNvSpPr>
          <p:nvPr>
            <p:ph type="title"/>
          </p:nvPr>
        </p:nvSpPr>
        <p:spPr/>
        <p:txBody>
          <a:bodyPr>
            <a:normAutofit fontScale="90000"/>
          </a:bodyPr>
          <a:lstStyle/>
          <a:p>
            <a:r>
              <a:rPr lang="en-US" sz="3200" dirty="0"/>
              <a:t>Physiological Variation In Blood </a:t>
            </a:r>
            <a:r>
              <a:rPr lang="en-US" sz="3200" dirty="0" smtClean="0"/>
              <a:t>Pressure/Factors Affecting ABP </a:t>
            </a:r>
            <a:endParaRPr lang="en-US" sz="3200" dirty="0"/>
          </a:p>
        </p:txBody>
      </p:sp>
      <mc:AlternateContent xmlns:mc="http://schemas.openxmlformats.org/markup-compatibility/2006" xmlns:p14="http://schemas.microsoft.com/office/powerpoint/2010/main">
        <mc:Choice Requires="p14">
          <p:contentPart p14:bwMode="auto" r:id="rId2">
            <p14:nvContentPartPr>
              <p14:cNvPr id="31" name="Ink 30"/>
              <p14:cNvContentPartPr/>
              <p14:nvPr/>
            </p14:nvContentPartPr>
            <p14:xfrm>
              <a:off x="6071314" y="-113987"/>
              <a:ext cx="9720" cy="10080"/>
            </p14:xfrm>
          </p:contentPart>
        </mc:Choice>
        <mc:Fallback xmlns="">
          <p:pic>
            <p:nvPicPr>
              <p:cNvPr id="31" name="Ink 30"/>
              <p:cNvPicPr/>
              <p:nvPr/>
            </p:nvPicPr>
            <p:blipFill>
              <a:blip r:embed="rId3"/>
              <a:stretch>
                <a:fillRect/>
              </a:stretch>
            </p:blipFill>
            <p:spPr>
              <a:xfrm>
                <a:off x="6061954" y="-123694"/>
                <a:ext cx="28440" cy="29493"/>
              </a:xfrm>
              <a:prstGeom prst="rect">
                <a:avLst/>
              </a:prstGeom>
            </p:spPr>
          </p:pic>
        </mc:Fallback>
      </mc:AlternateContent>
      <p:sp>
        <p:nvSpPr>
          <p:cNvPr id="32" name="TextBox 31"/>
          <p:cNvSpPr txBox="1"/>
          <p:nvPr/>
        </p:nvSpPr>
        <p:spPr>
          <a:xfrm>
            <a:off x="8008814" y="4149080"/>
            <a:ext cx="2448272" cy="307777"/>
          </a:xfrm>
          <a:prstGeom prst="rect">
            <a:avLst/>
          </a:prstGeom>
          <a:solidFill>
            <a:schemeClr val="accent3">
              <a:lumMod val="40000"/>
              <a:lumOff val="60000"/>
            </a:schemeClr>
          </a:solidFill>
          <a:ln>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MALES’ SLIDES </a:t>
            </a:r>
          </a:p>
        </p:txBody>
      </p:sp>
      <p:sp>
        <p:nvSpPr>
          <p:cNvPr id="13" name="Rectangle 12"/>
          <p:cNvSpPr/>
          <p:nvPr/>
        </p:nvSpPr>
        <p:spPr>
          <a:xfrm>
            <a:off x="6886499" y="4013052"/>
            <a:ext cx="4692903" cy="1900501"/>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396621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Factors Determining ABP</a:t>
            </a:r>
            <a:endParaRPr lang="en-US" sz="3200" dirty="0"/>
          </a:p>
        </p:txBody>
      </p:sp>
      <p:sp>
        <p:nvSpPr>
          <p:cNvPr id="3" name="Slide Number Placeholder 2"/>
          <p:cNvSpPr>
            <a:spLocks noGrp="1"/>
          </p:cNvSpPr>
          <p:nvPr>
            <p:ph type="sldNum" sz="quarter" idx="12"/>
          </p:nvPr>
        </p:nvSpPr>
        <p:spPr/>
        <p:txBody>
          <a:bodyPr/>
          <a:lstStyle/>
          <a:p>
            <a:fld id="{4929A69E-7D8F-4515-9605-0315ABD4F316}" type="slidenum">
              <a:rPr lang="en-US" smtClean="0"/>
              <a:t>14</a:t>
            </a:fld>
            <a:endParaRPr lang="en-US" dirty="0"/>
          </a:p>
        </p:txBody>
      </p:sp>
      <p:sp>
        <p:nvSpPr>
          <p:cNvPr id="4" name="Content Placeholder 3"/>
          <p:cNvSpPr>
            <a:spLocks noGrp="1"/>
          </p:cNvSpPr>
          <p:nvPr>
            <p:ph sz="quarter" idx="1"/>
          </p:nvPr>
        </p:nvSpPr>
        <p:spPr>
          <a:xfrm>
            <a:off x="702259" y="1546200"/>
            <a:ext cx="10969943" cy="1777752"/>
          </a:xfrm>
        </p:spPr>
        <p:txBody>
          <a:bodyPr>
            <a:normAutofit/>
          </a:bodyPr>
          <a:lstStyle/>
          <a:p>
            <a:r>
              <a:rPr lang="en-US" sz="2000" dirty="0" smtClean="0"/>
              <a:t>Cardiac </a:t>
            </a:r>
            <a:r>
              <a:rPr lang="en-US" sz="2000" dirty="0"/>
              <a:t>output (</a:t>
            </a:r>
            <a:r>
              <a:rPr lang="en-US" sz="2000" dirty="0" smtClean="0"/>
              <a:t>Flow).</a:t>
            </a:r>
          </a:p>
          <a:p>
            <a:r>
              <a:rPr lang="en-US" sz="2000" dirty="0" smtClean="0"/>
              <a:t>Peripheral Resistance.</a:t>
            </a:r>
          </a:p>
          <a:p>
            <a:r>
              <a:rPr lang="en-US" sz="2000" dirty="0" smtClean="0"/>
              <a:t>Blood </a:t>
            </a:r>
            <a:r>
              <a:rPr lang="en-US" sz="2000" dirty="0"/>
              <a:t>volume. </a:t>
            </a:r>
            <a:endParaRPr lang="en-US" sz="2000" dirty="0" smtClean="0"/>
          </a:p>
          <a:p>
            <a:pPr marL="0" indent="0">
              <a:buNone/>
            </a:pPr>
            <a:r>
              <a:rPr lang="en-US" sz="2000" dirty="0" smtClean="0">
                <a:solidFill>
                  <a:srgbClr val="C76B9B"/>
                </a:solidFill>
              </a:rPr>
              <a:t>Blood </a:t>
            </a:r>
            <a:r>
              <a:rPr lang="en-US" sz="2000" dirty="0">
                <a:solidFill>
                  <a:srgbClr val="C76B9B"/>
                </a:solidFill>
              </a:rPr>
              <a:t>Pressure(MABP</a:t>
            </a:r>
            <a:r>
              <a:rPr lang="en-US" sz="2000" dirty="0" smtClean="0">
                <a:solidFill>
                  <a:srgbClr val="C76B9B"/>
                </a:solidFill>
              </a:rPr>
              <a:t>) </a:t>
            </a:r>
            <a:r>
              <a:rPr lang="en-US" sz="2000" dirty="0">
                <a:solidFill>
                  <a:srgbClr val="C76B9B"/>
                </a:solidFill>
              </a:rPr>
              <a:t>= Peripheral </a:t>
            </a:r>
            <a:r>
              <a:rPr lang="en-US" sz="2000" dirty="0" smtClean="0">
                <a:solidFill>
                  <a:srgbClr val="C76B9B"/>
                </a:solidFill>
              </a:rPr>
              <a:t>Resistance(PR) X Cardiac Output (CO)</a:t>
            </a:r>
            <a:r>
              <a:rPr lang="en-US" sz="2000" dirty="0" smtClean="0">
                <a:solidFill>
                  <a:srgbClr val="528693"/>
                </a:solidFill>
              </a:rPr>
              <a:t>”Blood Flow Q”</a:t>
            </a:r>
            <a:endParaRPr lang="en-US" sz="2000" dirty="0">
              <a:solidFill>
                <a:srgbClr val="528693"/>
              </a:solidFill>
            </a:endParaRPr>
          </a:p>
          <a:p>
            <a:endParaRPr lang="en-US" sz="2000" dirty="0"/>
          </a:p>
        </p:txBody>
      </p:sp>
      <p:cxnSp>
        <p:nvCxnSpPr>
          <p:cNvPr id="9" name="Straight Arrow Connector 8"/>
          <p:cNvCxnSpPr/>
          <p:nvPr/>
        </p:nvCxnSpPr>
        <p:spPr>
          <a:xfrm>
            <a:off x="6886500" y="3064891"/>
            <a:ext cx="0" cy="504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718147" y="3496939"/>
            <a:ext cx="6984777" cy="1600438"/>
          </a:xfrm>
          <a:prstGeom prst="rect">
            <a:avLst/>
          </a:prstGeom>
          <a:noFill/>
        </p:spPr>
        <p:txBody>
          <a:bodyPr wrap="square" rtlCol="0">
            <a:spAutoFit/>
          </a:bodyPr>
          <a:lstStyle/>
          <a:p>
            <a:r>
              <a:rPr lang="en-US" dirty="0" smtClean="0"/>
              <a:t>Is </a:t>
            </a:r>
            <a:r>
              <a:rPr lang="en-US" dirty="0"/>
              <a:t>the amount of blood pumped by </a:t>
            </a:r>
            <a:r>
              <a:rPr lang="en-US" dirty="0" smtClean="0"/>
              <a:t>ventricles(output) </a:t>
            </a:r>
            <a:r>
              <a:rPr lang="en-US" dirty="0">
                <a:solidFill>
                  <a:srgbClr val="FF0000"/>
                </a:solidFill>
              </a:rPr>
              <a:t>per minute</a:t>
            </a:r>
            <a:r>
              <a:rPr lang="en-US" dirty="0"/>
              <a:t>. </a:t>
            </a:r>
            <a:r>
              <a:rPr lang="mr-IN" sz="1800" dirty="0">
                <a:solidFill>
                  <a:srgbClr val="FFC000"/>
                </a:solidFill>
              </a:rPr>
              <a:t>≈ 5 L/</a:t>
            </a:r>
            <a:r>
              <a:rPr lang="mr-IN" sz="1800" dirty="0" err="1">
                <a:solidFill>
                  <a:srgbClr val="FFC000"/>
                </a:solidFill>
              </a:rPr>
              <a:t>min</a:t>
            </a:r>
            <a:r>
              <a:rPr lang="mr-IN" sz="1800" dirty="0">
                <a:solidFill>
                  <a:srgbClr val="FFC000"/>
                </a:solidFill>
              </a:rPr>
              <a:t> (</a:t>
            </a:r>
            <a:r>
              <a:rPr lang="mr-IN" sz="1800" dirty="0" err="1">
                <a:solidFill>
                  <a:srgbClr val="FFC000"/>
                </a:solidFill>
              </a:rPr>
              <a:t>av</a:t>
            </a:r>
            <a:r>
              <a:rPr lang="mr-IN" sz="1800" dirty="0">
                <a:solidFill>
                  <a:srgbClr val="FFC000"/>
                </a:solidFill>
              </a:rPr>
              <a:t>. 5-6 L/</a:t>
            </a:r>
            <a:r>
              <a:rPr lang="mr-IN" sz="1800" dirty="0" err="1">
                <a:solidFill>
                  <a:srgbClr val="FFC000"/>
                </a:solidFill>
              </a:rPr>
              <a:t>min</a:t>
            </a:r>
            <a:r>
              <a:rPr lang="mr-IN" sz="1800" dirty="0">
                <a:solidFill>
                  <a:srgbClr val="FFC000"/>
                </a:solidFill>
              </a:rPr>
              <a:t>) </a:t>
            </a:r>
            <a:endParaRPr lang="en-US" sz="1800" dirty="0" smtClean="0">
              <a:solidFill>
                <a:srgbClr val="FFC000"/>
              </a:solidFill>
            </a:endParaRPr>
          </a:p>
          <a:p>
            <a:endParaRPr lang="en-US" dirty="0"/>
          </a:p>
          <a:p>
            <a:r>
              <a:rPr lang="en-US" dirty="0" smtClean="0">
                <a:solidFill>
                  <a:srgbClr val="C76B9B"/>
                </a:solidFill>
              </a:rPr>
              <a:t>CO= </a:t>
            </a:r>
            <a:r>
              <a:rPr lang="en-US" dirty="0">
                <a:solidFill>
                  <a:srgbClr val="C76B9B"/>
                </a:solidFill>
              </a:rPr>
              <a:t>Stroke Volume X Heart Rate </a:t>
            </a:r>
          </a:p>
          <a:p>
            <a:endParaRPr lang="en-US" dirty="0"/>
          </a:p>
        </p:txBody>
      </p:sp>
      <p:cxnSp>
        <p:nvCxnSpPr>
          <p:cNvPr id="13" name="Straight Connector 12"/>
          <p:cNvCxnSpPr/>
          <p:nvPr/>
        </p:nvCxnSpPr>
        <p:spPr>
          <a:xfrm>
            <a:off x="6382444" y="3064891"/>
            <a:ext cx="16561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886500" y="4725144"/>
            <a:ext cx="0" cy="576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366220" y="4725144"/>
            <a:ext cx="14401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238428" y="4725144"/>
            <a:ext cx="1152128" cy="0"/>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568422" y="5204016"/>
            <a:ext cx="3642023" cy="707886"/>
          </a:xfrm>
          <a:prstGeom prst="rect">
            <a:avLst/>
          </a:prstGeom>
          <a:noFill/>
        </p:spPr>
        <p:txBody>
          <a:bodyPr wrap="none" rtlCol="0">
            <a:spAutoFit/>
          </a:bodyPr>
          <a:lstStyle/>
          <a:p>
            <a:r>
              <a:rPr lang="en-US" dirty="0"/>
              <a:t>= Output of ventricles / </a:t>
            </a:r>
            <a:r>
              <a:rPr lang="en-US" dirty="0">
                <a:solidFill>
                  <a:srgbClr val="FF0000"/>
                </a:solidFill>
              </a:rPr>
              <a:t>beat </a:t>
            </a:r>
          </a:p>
          <a:p>
            <a:r>
              <a:rPr lang="mr-IN" dirty="0">
                <a:solidFill>
                  <a:srgbClr val="FFC000"/>
                </a:solidFill>
              </a:rPr>
              <a:t>≈ </a:t>
            </a:r>
            <a:r>
              <a:rPr lang="mr-IN" dirty="0" smtClean="0">
                <a:solidFill>
                  <a:srgbClr val="FFC000"/>
                </a:solidFill>
              </a:rPr>
              <a:t>70ml/</a:t>
            </a:r>
            <a:r>
              <a:rPr lang="mr-IN" dirty="0" err="1" smtClean="0">
                <a:solidFill>
                  <a:srgbClr val="FFC000"/>
                </a:solidFill>
              </a:rPr>
              <a:t>beat</a:t>
            </a:r>
            <a:r>
              <a:rPr lang="en-US" dirty="0" smtClean="0">
                <a:solidFill>
                  <a:srgbClr val="FFC000"/>
                </a:solidFill>
              </a:rPr>
              <a:t> </a:t>
            </a:r>
            <a:r>
              <a:rPr lang="mr-IN" dirty="0" smtClean="0">
                <a:solidFill>
                  <a:srgbClr val="FFC000"/>
                </a:solidFill>
              </a:rPr>
              <a:t>(av.70-80 </a:t>
            </a:r>
            <a:r>
              <a:rPr lang="mr-IN" dirty="0" err="1">
                <a:solidFill>
                  <a:srgbClr val="FFC000"/>
                </a:solidFill>
              </a:rPr>
              <a:t>ml</a:t>
            </a:r>
            <a:r>
              <a:rPr lang="mr-IN" dirty="0">
                <a:solidFill>
                  <a:srgbClr val="FFC000"/>
                </a:solidFill>
              </a:rPr>
              <a:t>/</a:t>
            </a:r>
            <a:r>
              <a:rPr lang="mr-IN" dirty="0" err="1">
                <a:solidFill>
                  <a:srgbClr val="FFC000"/>
                </a:solidFill>
              </a:rPr>
              <a:t>beat</a:t>
            </a:r>
            <a:r>
              <a:rPr lang="mr-IN" dirty="0">
                <a:solidFill>
                  <a:srgbClr val="FFC000"/>
                </a:solidFill>
              </a:rPr>
              <a:t>) </a:t>
            </a:r>
          </a:p>
        </p:txBody>
      </p:sp>
      <p:sp>
        <p:nvSpPr>
          <p:cNvPr id="30" name="TextBox 29"/>
          <p:cNvSpPr txBox="1"/>
          <p:nvPr/>
        </p:nvSpPr>
        <p:spPr>
          <a:xfrm>
            <a:off x="6239855" y="5237911"/>
            <a:ext cx="3420380" cy="1015663"/>
          </a:xfrm>
          <a:prstGeom prst="rect">
            <a:avLst/>
          </a:prstGeom>
          <a:noFill/>
        </p:spPr>
        <p:txBody>
          <a:bodyPr wrap="square" rtlCol="0">
            <a:spAutoFit/>
          </a:bodyPr>
          <a:lstStyle/>
          <a:p>
            <a:r>
              <a:rPr lang="en-US" dirty="0"/>
              <a:t>= </a:t>
            </a:r>
            <a:r>
              <a:rPr lang="en-US" dirty="0" smtClean="0">
                <a:solidFill>
                  <a:srgbClr val="FF0000"/>
                </a:solidFill>
              </a:rPr>
              <a:t>Beats</a:t>
            </a:r>
            <a:r>
              <a:rPr lang="en-US" dirty="0">
                <a:solidFill>
                  <a:srgbClr val="FF0000"/>
                </a:solidFill>
              </a:rPr>
              <a:t>/ minute </a:t>
            </a:r>
          </a:p>
          <a:p>
            <a:r>
              <a:rPr lang="en-US" dirty="0">
                <a:solidFill>
                  <a:schemeClr val="accent4">
                    <a:lumMod val="75000"/>
                  </a:schemeClr>
                </a:solidFill>
              </a:rPr>
              <a:t>≈ </a:t>
            </a:r>
            <a:r>
              <a:rPr lang="en-US" dirty="0" smtClean="0">
                <a:solidFill>
                  <a:schemeClr val="accent4">
                    <a:lumMod val="75000"/>
                  </a:schemeClr>
                </a:solidFill>
              </a:rPr>
              <a:t>70-75beats/min </a:t>
            </a:r>
          </a:p>
          <a:p>
            <a:r>
              <a:rPr lang="en-US" dirty="0" smtClean="0">
                <a:solidFill>
                  <a:schemeClr val="accent4">
                    <a:lumMod val="75000"/>
                  </a:schemeClr>
                </a:solidFill>
              </a:rPr>
              <a:t>(Normally. </a:t>
            </a:r>
            <a:r>
              <a:rPr lang="en-US" dirty="0">
                <a:solidFill>
                  <a:schemeClr val="accent4">
                    <a:lumMod val="75000"/>
                  </a:schemeClr>
                </a:solidFill>
              </a:rPr>
              <a:t>60-100 beats/min) </a:t>
            </a:r>
          </a:p>
        </p:txBody>
      </p:sp>
      <p:sp>
        <p:nvSpPr>
          <p:cNvPr id="31" name="TextBox 30"/>
          <p:cNvSpPr txBox="1"/>
          <p:nvPr/>
        </p:nvSpPr>
        <p:spPr>
          <a:xfrm>
            <a:off x="9527505" y="2862"/>
            <a:ext cx="2661320" cy="307777"/>
          </a:xfrm>
          <a:prstGeom prst="rect">
            <a:avLst/>
          </a:prstGeom>
          <a:solidFill>
            <a:srgbClr val="D8B3DC"/>
          </a:solidFill>
          <a:ln>
            <a:solidFill>
              <a:srgbClr val="A954AB"/>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a:t>
            </a:r>
            <a:r>
              <a:rPr lang="en-US" sz="1400" b="1" u="sng" dirty="0" smtClean="0"/>
              <a:t>FEMALES</a:t>
            </a:r>
            <a:r>
              <a:rPr lang="en-US" sz="1400" b="1" u="sng" dirty="0"/>
              <a:t>’ SLIDES </a:t>
            </a:r>
          </a:p>
        </p:txBody>
      </p:sp>
      <p:sp>
        <p:nvSpPr>
          <p:cNvPr id="33" name="TextBox 32"/>
          <p:cNvSpPr txBox="1"/>
          <p:nvPr/>
        </p:nvSpPr>
        <p:spPr>
          <a:xfrm>
            <a:off x="722375" y="1243820"/>
            <a:ext cx="8221294" cy="369332"/>
          </a:xfrm>
          <a:prstGeom prst="rect">
            <a:avLst/>
          </a:prstGeom>
          <a:noFill/>
        </p:spPr>
        <p:txBody>
          <a:bodyPr wrap="square" rtlCol="0">
            <a:spAutoFit/>
          </a:bodyPr>
          <a:lstStyle/>
          <a:p>
            <a:r>
              <a:rPr lang="en-US" sz="1800" dirty="0" smtClean="0">
                <a:solidFill>
                  <a:srgbClr val="528693"/>
                </a:solidFill>
              </a:rPr>
              <a:t>If one of these factors are missing then there will be NO blood pressure: </a:t>
            </a:r>
            <a:endParaRPr lang="en-US" sz="1800" dirty="0">
              <a:solidFill>
                <a:srgbClr val="528693"/>
              </a:solidFill>
            </a:endParaRPr>
          </a:p>
        </p:txBody>
      </p:sp>
      <p:sp>
        <p:nvSpPr>
          <p:cNvPr id="34" name="TextBox 33"/>
          <p:cNvSpPr txBox="1"/>
          <p:nvPr/>
        </p:nvSpPr>
        <p:spPr>
          <a:xfrm>
            <a:off x="816669" y="4359458"/>
            <a:ext cx="2904706" cy="400110"/>
          </a:xfrm>
          <a:prstGeom prst="rect">
            <a:avLst/>
          </a:prstGeom>
          <a:noFill/>
        </p:spPr>
        <p:txBody>
          <a:bodyPr wrap="none" rtlCol="0">
            <a:spAutoFit/>
          </a:bodyPr>
          <a:lstStyle/>
          <a:p>
            <a:r>
              <a:rPr lang="en-US" dirty="0" smtClean="0">
                <a:solidFill>
                  <a:srgbClr val="528693"/>
                </a:solidFill>
              </a:rPr>
              <a:t>Factors Determining C.O:</a:t>
            </a:r>
            <a:endParaRPr lang="en-US" dirty="0">
              <a:solidFill>
                <a:srgbClr val="528693"/>
              </a:solidFill>
            </a:endParaRPr>
          </a:p>
        </p:txBody>
      </p:sp>
      <p:sp>
        <p:nvSpPr>
          <p:cNvPr id="36" name="TextBox 35"/>
          <p:cNvSpPr txBox="1"/>
          <p:nvPr/>
        </p:nvSpPr>
        <p:spPr>
          <a:xfrm>
            <a:off x="8238610" y="4725144"/>
            <a:ext cx="2843250" cy="707886"/>
          </a:xfrm>
          <a:prstGeom prst="rect">
            <a:avLst/>
          </a:prstGeom>
          <a:noFill/>
        </p:spPr>
        <p:txBody>
          <a:bodyPr wrap="square" rtlCol="0">
            <a:spAutoFit/>
          </a:bodyPr>
          <a:lstStyle/>
          <a:p>
            <a:r>
              <a:rPr lang="en-US" dirty="0" smtClean="0">
                <a:solidFill>
                  <a:srgbClr val="528693"/>
                </a:solidFill>
              </a:rPr>
              <a:t>Under the affect of parasympathetic</a:t>
            </a:r>
            <a:endParaRPr lang="en-US" dirty="0">
              <a:solidFill>
                <a:srgbClr val="528693"/>
              </a:solidFill>
            </a:endParaRPr>
          </a:p>
        </p:txBody>
      </p:sp>
      <p:cxnSp>
        <p:nvCxnSpPr>
          <p:cNvPr id="38" name="Straight Arrow Connector 37"/>
          <p:cNvCxnSpPr/>
          <p:nvPr/>
        </p:nvCxnSpPr>
        <p:spPr>
          <a:xfrm flipH="1">
            <a:off x="7878570" y="4942413"/>
            <a:ext cx="360040" cy="375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158308" y="4725144"/>
            <a:ext cx="0" cy="576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29629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Effect of </a:t>
            </a:r>
            <a:r>
              <a:rPr lang="en-US" sz="3200" dirty="0" smtClean="0"/>
              <a:t>Gravity on Blood </a:t>
            </a:r>
            <a:r>
              <a:rPr lang="en-US" sz="3200" dirty="0"/>
              <a:t>Pressure</a:t>
            </a:r>
          </a:p>
        </p:txBody>
      </p:sp>
      <p:sp>
        <p:nvSpPr>
          <p:cNvPr id="3" name="Slide Number Placeholder 2"/>
          <p:cNvSpPr>
            <a:spLocks noGrp="1"/>
          </p:cNvSpPr>
          <p:nvPr>
            <p:ph type="sldNum" sz="quarter" idx="12"/>
          </p:nvPr>
        </p:nvSpPr>
        <p:spPr/>
        <p:txBody>
          <a:bodyPr/>
          <a:lstStyle/>
          <a:p>
            <a:fld id="{4929A69E-7D8F-4515-9605-0315ABD4F316}" type="slidenum">
              <a:rPr lang="en-US" smtClean="0"/>
              <a:t>15</a:t>
            </a:fld>
            <a:endParaRPr lang="en-US" dirty="0"/>
          </a:p>
        </p:txBody>
      </p:sp>
      <p:sp>
        <p:nvSpPr>
          <p:cNvPr id="4" name="Content Placeholder 3"/>
          <p:cNvSpPr>
            <a:spLocks noGrp="1"/>
          </p:cNvSpPr>
          <p:nvPr>
            <p:ph sz="quarter" idx="1"/>
          </p:nvPr>
        </p:nvSpPr>
        <p:spPr>
          <a:xfrm>
            <a:off x="816669" y="1484784"/>
            <a:ext cx="10762734" cy="3672408"/>
          </a:xfrm>
        </p:spPr>
        <p:txBody>
          <a:bodyPr>
            <a:noAutofit/>
          </a:bodyPr>
          <a:lstStyle/>
          <a:p>
            <a:pPr algn="just"/>
            <a:r>
              <a:rPr lang="en-US" sz="1600" dirty="0"/>
              <a:t>The pressure </a:t>
            </a:r>
            <a:r>
              <a:rPr lang="en-US" sz="1600" dirty="0" smtClean="0"/>
              <a:t>increases in </a:t>
            </a:r>
            <a:r>
              <a:rPr lang="en-US" sz="1600" dirty="0"/>
              <a:t>any vessel below the level of the </a:t>
            </a:r>
            <a:r>
              <a:rPr lang="en-US" sz="1600" dirty="0" smtClean="0"/>
              <a:t>heart, </a:t>
            </a:r>
            <a:r>
              <a:rPr lang="en-US" sz="1600" dirty="0"/>
              <a:t>while </a:t>
            </a:r>
            <a:r>
              <a:rPr lang="en-US" sz="1600" dirty="0" smtClean="0"/>
              <a:t>it decreases </a:t>
            </a:r>
            <a:r>
              <a:rPr lang="en-US" sz="1600" dirty="0"/>
              <a:t>in any vessel above the level of the heart due to the effect of Gravity. </a:t>
            </a:r>
          </a:p>
          <a:p>
            <a:pPr algn="just"/>
            <a:endParaRPr lang="en-US" sz="1600" dirty="0"/>
          </a:p>
          <a:p>
            <a:pPr algn="just"/>
            <a:r>
              <a:rPr lang="en-US" sz="1600" dirty="0"/>
              <a:t>Gravitational effect = 0.77 mmHg/cm at the density of normal blood.</a:t>
            </a:r>
          </a:p>
          <a:p>
            <a:pPr algn="just"/>
            <a:endParaRPr lang="en-US" sz="1600" dirty="0"/>
          </a:p>
          <a:p>
            <a:pPr algn="just"/>
            <a:r>
              <a:rPr lang="en-US" sz="1600" dirty="0"/>
              <a:t>In an adult human in the upright position, if mean MAP at heart level = 100 mmHg, the MAP in an artery at the head (50 cm above heart) = 100-[0.77X 50] = 62 mmHg</a:t>
            </a:r>
            <a:r>
              <a:rPr lang="en-US" sz="1600" dirty="0" smtClean="0"/>
              <a:t>.</a:t>
            </a:r>
            <a:endParaRPr lang="en-US" sz="1600" dirty="0"/>
          </a:p>
        </p:txBody>
      </p:sp>
      <p:pic>
        <p:nvPicPr>
          <p:cNvPr id="5" name="Picture 4"/>
          <p:cNvPicPr>
            <a:picLocks noChangeAspect="1"/>
          </p:cNvPicPr>
          <p:nvPr/>
        </p:nvPicPr>
        <p:blipFill>
          <a:blip r:embed="rId2"/>
          <a:stretch>
            <a:fillRect/>
          </a:stretch>
        </p:blipFill>
        <p:spPr>
          <a:xfrm>
            <a:off x="5713379" y="3573016"/>
            <a:ext cx="5773023" cy="2581434"/>
          </a:xfrm>
          <a:prstGeom prst="rect">
            <a:avLst/>
          </a:prstGeom>
        </p:spPr>
      </p:pic>
      <p:sp>
        <p:nvSpPr>
          <p:cNvPr id="6" name="Rectangle 5"/>
          <p:cNvSpPr/>
          <p:nvPr/>
        </p:nvSpPr>
        <p:spPr>
          <a:xfrm>
            <a:off x="816669" y="3955792"/>
            <a:ext cx="4845695" cy="1815882"/>
          </a:xfrm>
          <a:prstGeom prst="rect">
            <a:avLst/>
          </a:prstGeom>
        </p:spPr>
        <p:txBody>
          <a:bodyPr wrap="square">
            <a:spAutoFit/>
          </a:bodyPr>
          <a:lstStyle/>
          <a:p>
            <a:pPr algn="just"/>
            <a:endParaRPr lang="en-US" altLang="en-US" sz="1600" dirty="0"/>
          </a:p>
          <a:p>
            <a:pPr algn="just"/>
            <a:r>
              <a:rPr lang="en-US" altLang="en-US" sz="1600" dirty="0">
                <a:solidFill>
                  <a:srgbClr val="DDE9EC">
                    <a:lumMod val="50000"/>
                  </a:srgbClr>
                </a:solidFill>
              </a:rPr>
              <a:t>Arteries above level of heart have a pressure lower than the pressure of arteries below the level of the heart </a:t>
            </a:r>
            <a:endParaRPr lang="en-US" altLang="en-US" sz="1600" dirty="0" smtClean="0">
              <a:solidFill>
                <a:srgbClr val="DDE9EC">
                  <a:lumMod val="50000"/>
                </a:srgbClr>
              </a:solidFill>
            </a:endParaRPr>
          </a:p>
          <a:p>
            <a:pPr algn="just"/>
            <a:endParaRPr lang="en-US" altLang="en-US" sz="1600" dirty="0">
              <a:solidFill>
                <a:srgbClr val="DDE9EC">
                  <a:lumMod val="50000"/>
                </a:srgbClr>
              </a:solidFill>
            </a:endParaRPr>
          </a:p>
          <a:p>
            <a:pPr algn="just"/>
            <a:r>
              <a:rPr lang="en-US" altLang="en-US" sz="1600" dirty="0">
                <a:solidFill>
                  <a:srgbClr val="DDE9EC">
                    <a:lumMod val="50000"/>
                  </a:srgbClr>
                </a:solidFill>
              </a:rPr>
              <a:t>Multiply the distance from the heart by 0.77</a:t>
            </a:r>
          </a:p>
          <a:p>
            <a:pPr algn="just"/>
            <a:r>
              <a:rPr lang="en-US" altLang="en-US" sz="1600" dirty="0">
                <a:solidFill>
                  <a:srgbClr val="DDE9EC">
                    <a:lumMod val="50000"/>
                  </a:srgbClr>
                </a:solidFill>
              </a:rPr>
              <a:t>If point above the heart </a:t>
            </a:r>
            <a:r>
              <a:rPr lang="en-US" altLang="en-US" sz="1600" dirty="0">
                <a:solidFill>
                  <a:srgbClr val="DDE9EC">
                    <a:lumMod val="50000"/>
                  </a:srgbClr>
                </a:solidFill>
                <a:sym typeface="Wingdings"/>
              </a:rPr>
              <a:t></a:t>
            </a:r>
            <a:r>
              <a:rPr lang="en-US" altLang="en-US" sz="1600" dirty="0">
                <a:solidFill>
                  <a:srgbClr val="DDE9EC">
                    <a:lumMod val="50000"/>
                  </a:srgbClr>
                </a:solidFill>
              </a:rPr>
              <a:t> -100</a:t>
            </a:r>
          </a:p>
          <a:p>
            <a:pPr algn="just"/>
            <a:r>
              <a:rPr lang="en-US" altLang="en-US" sz="1600" dirty="0">
                <a:solidFill>
                  <a:srgbClr val="DDE9EC">
                    <a:lumMod val="50000"/>
                  </a:srgbClr>
                </a:solidFill>
              </a:rPr>
              <a:t>If point below heart </a:t>
            </a:r>
            <a:r>
              <a:rPr lang="en-US" altLang="en-US" sz="1600" dirty="0">
                <a:solidFill>
                  <a:srgbClr val="DDE9EC">
                    <a:lumMod val="50000"/>
                  </a:srgbClr>
                </a:solidFill>
                <a:sym typeface="Wingdings"/>
              </a:rPr>
              <a:t></a:t>
            </a:r>
            <a:r>
              <a:rPr lang="en-US" altLang="en-US" sz="1600" dirty="0">
                <a:solidFill>
                  <a:srgbClr val="DDE9EC">
                    <a:lumMod val="50000"/>
                  </a:srgbClr>
                </a:solidFill>
              </a:rPr>
              <a:t> + 100 </a:t>
            </a:r>
            <a:endParaRPr lang="en-US" altLang="en-US" sz="1600" dirty="0"/>
          </a:p>
        </p:txBody>
      </p:sp>
      <p:sp>
        <p:nvSpPr>
          <p:cNvPr id="9" name="TextBox 8"/>
          <p:cNvSpPr txBox="1"/>
          <p:nvPr/>
        </p:nvSpPr>
        <p:spPr>
          <a:xfrm>
            <a:off x="9740553" y="0"/>
            <a:ext cx="2448272" cy="307777"/>
          </a:xfrm>
          <a:prstGeom prst="rect">
            <a:avLst/>
          </a:prstGeom>
          <a:solidFill>
            <a:schemeClr val="accent3">
              <a:lumMod val="40000"/>
              <a:lumOff val="60000"/>
            </a:schemeClr>
          </a:solidFill>
          <a:ln>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MALES’ SLIDES </a:t>
            </a:r>
          </a:p>
        </p:txBody>
      </p:sp>
    </p:spTree>
    <p:extLst>
      <p:ext uri="{BB962C8B-B14F-4D97-AF65-F5344CB8AC3E}">
        <p14:creationId xmlns:p14="http://schemas.microsoft.com/office/powerpoint/2010/main" val="11756375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Determinant of Blood Pressure in </a:t>
            </a:r>
            <a:r>
              <a:rPr lang="en-US" sz="2800" dirty="0" smtClean="0"/>
              <a:t>the </a:t>
            </a:r>
            <a:r>
              <a:rPr lang="en-US" sz="2800" dirty="0"/>
              <a:t>Systemic Circulation</a:t>
            </a:r>
          </a:p>
        </p:txBody>
      </p:sp>
      <p:sp>
        <p:nvSpPr>
          <p:cNvPr id="3" name="Slide Number Placeholder 2"/>
          <p:cNvSpPr>
            <a:spLocks noGrp="1"/>
          </p:cNvSpPr>
          <p:nvPr>
            <p:ph type="sldNum" sz="quarter" idx="12"/>
          </p:nvPr>
        </p:nvSpPr>
        <p:spPr/>
        <p:txBody>
          <a:bodyPr/>
          <a:lstStyle/>
          <a:p>
            <a:fld id="{4929A69E-7D8F-4515-9605-0315ABD4F316}" type="slidenum">
              <a:rPr lang="en-US" smtClean="0"/>
              <a:t>16</a:t>
            </a:fld>
            <a:endParaRPr lang="en-US" dirty="0"/>
          </a:p>
        </p:txBody>
      </p:sp>
      <p:sp>
        <p:nvSpPr>
          <p:cNvPr id="4" name="Content Placeholder 3"/>
          <p:cNvSpPr>
            <a:spLocks noGrp="1"/>
          </p:cNvSpPr>
          <p:nvPr>
            <p:ph sz="quarter" idx="1"/>
          </p:nvPr>
        </p:nvSpPr>
        <p:spPr>
          <a:xfrm>
            <a:off x="684226" y="1440068"/>
            <a:ext cx="5412944" cy="4567917"/>
          </a:xfrm>
          <a:ln w="38100">
            <a:solidFill>
              <a:srgbClr val="D6EAF6"/>
            </a:solidFill>
          </a:ln>
        </p:spPr>
        <p:txBody>
          <a:bodyPr>
            <a:noAutofit/>
          </a:bodyPr>
          <a:lstStyle/>
          <a:p>
            <a:pPr marL="0" indent="0" algn="ctr">
              <a:lnSpc>
                <a:spcPct val="120000"/>
              </a:lnSpc>
              <a:buNone/>
            </a:pPr>
            <a:r>
              <a:rPr lang="en-US" sz="1400" b="1" dirty="0" smtClean="0"/>
              <a:t>Blood Flow </a:t>
            </a:r>
            <a:r>
              <a:rPr lang="en-US" sz="1400" dirty="0" smtClean="0">
                <a:solidFill>
                  <a:srgbClr val="C76B9B"/>
                </a:solidFill>
              </a:rPr>
              <a:t>Q</a:t>
            </a:r>
            <a:r>
              <a:rPr lang="en-US" sz="1400" dirty="0">
                <a:solidFill>
                  <a:srgbClr val="C76B9B"/>
                </a:solidFill>
              </a:rPr>
              <a:t>) = ∆P/R</a:t>
            </a:r>
          </a:p>
          <a:p>
            <a:pPr marL="0" indent="0" algn="ctr">
              <a:lnSpc>
                <a:spcPct val="120000"/>
              </a:lnSpc>
              <a:buNone/>
            </a:pPr>
            <a:r>
              <a:rPr lang="en-US" sz="1400" b="1" dirty="0" smtClean="0"/>
              <a:t>(</a:t>
            </a:r>
            <a:r>
              <a:rPr lang="en-US" sz="1400" dirty="0" smtClean="0"/>
              <a:t>CO </a:t>
            </a:r>
            <a:r>
              <a:rPr lang="en-US" sz="1400" dirty="0"/>
              <a:t>= The blood pumped per minute (ml/min).</a:t>
            </a:r>
          </a:p>
          <a:p>
            <a:pPr>
              <a:lnSpc>
                <a:spcPct val="120000"/>
              </a:lnSpc>
            </a:pPr>
            <a:r>
              <a:rPr lang="en-US" sz="1400" dirty="0"/>
              <a:t>All of the CO flows through the systemic circulation</a:t>
            </a:r>
            <a:r>
              <a:rPr lang="en-US" sz="1400" dirty="0" smtClean="0"/>
              <a:t>. (</a:t>
            </a:r>
            <a:r>
              <a:rPr lang="en-US" sz="1400" dirty="0"/>
              <a:t>Amount of blood moving through a vessel in a given time </a:t>
            </a:r>
            <a:r>
              <a:rPr lang="en-US" sz="1400" dirty="0" smtClean="0"/>
              <a:t>period</a:t>
            </a:r>
            <a:r>
              <a:rPr lang="en-US" sz="1400" dirty="0"/>
              <a:t>)</a:t>
            </a:r>
          </a:p>
          <a:p>
            <a:pPr>
              <a:lnSpc>
                <a:spcPct val="120000"/>
              </a:lnSpc>
            </a:pPr>
            <a:r>
              <a:rPr lang="en-US" sz="1400" dirty="0"/>
              <a:t>Therefore, CO = Flow</a:t>
            </a:r>
            <a:r>
              <a:rPr lang="en-US" sz="1400" dirty="0" smtClean="0"/>
              <a:t>. (</a:t>
            </a:r>
            <a:r>
              <a:rPr lang="en-US" sz="1400" dirty="0"/>
              <a:t>Generally </a:t>
            </a:r>
            <a:r>
              <a:rPr lang="en-US" sz="1400" dirty="0" smtClean="0"/>
              <a:t>blood flow is equal </a:t>
            </a:r>
            <a:r>
              <a:rPr lang="en-US" sz="1400" dirty="0"/>
              <a:t>to Cardiac output </a:t>
            </a:r>
            <a:r>
              <a:rPr lang="en-US" sz="1400" dirty="0" smtClean="0"/>
              <a:t>CO)</a:t>
            </a:r>
          </a:p>
          <a:p>
            <a:pPr>
              <a:lnSpc>
                <a:spcPct val="120000"/>
              </a:lnSpc>
            </a:pPr>
            <a:r>
              <a:rPr lang="en-US" sz="1400" dirty="0"/>
              <a:t>Affected by: </a:t>
            </a:r>
            <a:r>
              <a:rPr lang="en-US" sz="1400" dirty="0">
                <a:solidFill>
                  <a:srgbClr val="FF0000"/>
                </a:solidFill>
              </a:rPr>
              <a:t>pressure</a:t>
            </a:r>
            <a:r>
              <a:rPr lang="en-US" sz="1400" dirty="0"/>
              <a:t> &amp; resistance</a:t>
            </a:r>
            <a:r>
              <a:rPr lang="en-US" sz="1400" b="1" dirty="0"/>
              <a:t>. </a:t>
            </a:r>
            <a:endParaRPr lang="en-US" sz="1400" dirty="0"/>
          </a:p>
          <a:p>
            <a:pPr>
              <a:lnSpc>
                <a:spcPct val="120000"/>
              </a:lnSpc>
            </a:pPr>
            <a:r>
              <a:rPr lang="en-US" sz="1400" dirty="0"/>
              <a:t>MAP – Venous </a:t>
            </a:r>
            <a:r>
              <a:rPr lang="en-US" sz="1400" dirty="0" smtClean="0"/>
              <a:t>Pressure </a:t>
            </a:r>
            <a:r>
              <a:rPr lang="en-US" sz="1400" dirty="0" smtClean="0">
                <a:solidFill>
                  <a:schemeClr val="tx2">
                    <a:lumMod val="60000"/>
                    <a:lumOff val="40000"/>
                  </a:schemeClr>
                </a:solidFill>
              </a:rPr>
              <a:t>(</a:t>
            </a:r>
            <a:r>
              <a:rPr lang="en-US" sz="1400" dirty="0">
                <a:solidFill>
                  <a:schemeClr val="tx2">
                    <a:lumMod val="60000"/>
                    <a:lumOff val="40000"/>
                  </a:schemeClr>
                </a:solidFill>
              </a:rPr>
              <a:t>right atrial pressure) </a:t>
            </a:r>
            <a:r>
              <a:rPr lang="en-US" sz="1400" dirty="0"/>
              <a:t>= MAP</a:t>
            </a:r>
          </a:p>
          <a:p>
            <a:pPr>
              <a:lnSpc>
                <a:spcPct val="120000"/>
              </a:lnSpc>
            </a:pPr>
            <a:r>
              <a:rPr lang="en-US" sz="1400" dirty="0"/>
              <a:t>MAP drives blood flow in the systemic circulation.</a:t>
            </a:r>
          </a:p>
          <a:p>
            <a:pPr>
              <a:lnSpc>
                <a:spcPct val="120000"/>
              </a:lnSpc>
            </a:pPr>
            <a:r>
              <a:rPr lang="en-US" sz="1400" dirty="0"/>
              <a:t>Therefore, MAP = ∆P.</a:t>
            </a:r>
          </a:p>
          <a:p>
            <a:pPr>
              <a:lnSpc>
                <a:spcPct val="120000"/>
              </a:lnSpc>
            </a:pPr>
            <a:r>
              <a:rPr lang="en-US" sz="1400" dirty="0"/>
              <a:t>R = </a:t>
            </a:r>
            <a:r>
              <a:rPr lang="en-US" sz="1400" dirty="0" smtClean="0"/>
              <a:t>TPR</a:t>
            </a:r>
          </a:p>
          <a:p>
            <a:pPr>
              <a:lnSpc>
                <a:spcPct val="120000"/>
              </a:lnSpc>
            </a:pPr>
            <a:r>
              <a:rPr lang="en-US" sz="1400" dirty="0" smtClean="0"/>
              <a:t>Q is directly proportional to</a:t>
            </a:r>
            <a:r>
              <a:rPr lang="en-US" sz="1400" dirty="0"/>
              <a:t> ∆P</a:t>
            </a:r>
            <a:r>
              <a:rPr lang="en-US" sz="1400" dirty="0" smtClean="0"/>
              <a:t> and inversely proportional to R </a:t>
            </a:r>
            <a:r>
              <a:rPr lang="en-US" sz="1400" dirty="0" smtClean="0">
                <a:solidFill>
                  <a:schemeClr val="bg1">
                    <a:lumMod val="65000"/>
                  </a:schemeClr>
                </a:solidFill>
              </a:rPr>
              <a:t>(Resistant)</a:t>
            </a:r>
            <a:endParaRPr lang="en-US" sz="1400" dirty="0">
              <a:solidFill>
                <a:schemeClr val="bg1">
                  <a:lumMod val="65000"/>
                </a:schemeClr>
              </a:solidFill>
            </a:endParaRPr>
          </a:p>
          <a:p>
            <a:pPr marL="0" indent="0" algn="ctr">
              <a:lnSpc>
                <a:spcPct val="120000"/>
              </a:lnSpc>
              <a:buNone/>
            </a:pPr>
            <a:r>
              <a:rPr lang="en-US" sz="1400" dirty="0" smtClean="0">
                <a:solidFill>
                  <a:srgbClr val="C76B9B"/>
                </a:solidFill>
              </a:rPr>
              <a:t>CO </a:t>
            </a:r>
            <a:r>
              <a:rPr lang="en-US" sz="1400" dirty="0">
                <a:solidFill>
                  <a:srgbClr val="C76B9B"/>
                </a:solidFill>
              </a:rPr>
              <a:t>= MAP / TPR</a:t>
            </a:r>
          </a:p>
          <a:p>
            <a:endParaRPr lang="en-US" sz="1400" dirty="0">
              <a:solidFill>
                <a:schemeClr val="tx2">
                  <a:lumMod val="60000"/>
                  <a:lumOff val="40000"/>
                </a:schemeClr>
              </a:solidFill>
            </a:endParaRPr>
          </a:p>
        </p:txBody>
      </p:sp>
      <p:sp>
        <p:nvSpPr>
          <p:cNvPr id="6" name="TextBox 5"/>
          <p:cNvSpPr txBox="1"/>
          <p:nvPr/>
        </p:nvSpPr>
        <p:spPr>
          <a:xfrm>
            <a:off x="6238428" y="1440067"/>
            <a:ext cx="5184576" cy="4567917"/>
          </a:xfrm>
          <a:prstGeom prst="rect">
            <a:avLst/>
          </a:prstGeom>
          <a:noFill/>
          <a:ln w="38100">
            <a:solidFill>
              <a:schemeClr val="accent3">
                <a:lumMod val="75000"/>
              </a:schemeClr>
            </a:solidFill>
          </a:ln>
        </p:spPr>
        <p:txBody>
          <a:bodyPr wrap="square" rtlCol="0">
            <a:spAutoFit/>
          </a:bodyPr>
          <a:lstStyle/>
          <a:p>
            <a:endParaRPr lang="en-US" b="1" dirty="0" smtClean="0"/>
          </a:p>
          <a:p>
            <a:r>
              <a:rPr lang="en-US" b="1" dirty="0" smtClean="0"/>
              <a:t>In </a:t>
            </a:r>
            <a:r>
              <a:rPr lang="en-US" b="1" dirty="0"/>
              <a:t>the systemic circulation:</a:t>
            </a:r>
          </a:p>
          <a:p>
            <a:pPr marL="304770" indent="-304770">
              <a:spcBef>
                <a:spcPts val="667"/>
              </a:spcBef>
              <a:buClr>
                <a:schemeClr val="accent1"/>
              </a:buClr>
              <a:buSzPct val="76000"/>
              <a:buFont typeface="Wingdings 3"/>
              <a:buChar char=""/>
            </a:pPr>
            <a:r>
              <a:rPr lang="en-US" sz="1800" dirty="0"/>
              <a:t>CO = MAP / TPR</a:t>
            </a:r>
          </a:p>
          <a:p>
            <a:pPr marL="304770" indent="-304770">
              <a:spcBef>
                <a:spcPts val="667"/>
              </a:spcBef>
              <a:buClr>
                <a:schemeClr val="accent1"/>
              </a:buClr>
              <a:buSzPct val="76000"/>
              <a:buFont typeface="Wingdings 3"/>
              <a:buChar char=""/>
            </a:pPr>
            <a:r>
              <a:rPr lang="en-US" sz="1800" dirty="0" smtClean="0">
                <a:solidFill>
                  <a:srgbClr val="FF0000"/>
                </a:solidFill>
              </a:rPr>
              <a:t>MAP = CO X TPR</a:t>
            </a:r>
          </a:p>
          <a:p>
            <a:pPr marL="304770" indent="-304770">
              <a:spcBef>
                <a:spcPts val="667"/>
              </a:spcBef>
              <a:buClr>
                <a:schemeClr val="accent1"/>
              </a:buClr>
              <a:buSzPct val="76000"/>
              <a:buFont typeface="Wingdings 3"/>
              <a:buChar char=""/>
            </a:pPr>
            <a:r>
              <a:rPr lang="en-US" sz="1800" dirty="0" smtClean="0"/>
              <a:t>MAP </a:t>
            </a:r>
            <a:r>
              <a:rPr lang="en-US" sz="1800" dirty="0"/>
              <a:t>= SV  X  HR X  TPR </a:t>
            </a:r>
            <a:r>
              <a:rPr lang="en-US" sz="1400" dirty="0">
                <a:solidFill>
                  <a:schemeClr val="tx2">
                    <a:lumMod val="60000"/>
                    <a:lumOff val="40000"/>
                  </a:schemeClr>
                </a:solidFill>
              </a:rPr>
              <a:t>(CO=SV X HR</a:t>
            </a:r>
            <a:r>
              <a:rPr lang="en-US" sz="1400" dirty="0" smtClean="0">
                <a:solidFill>
                  <a:schemeClr val="tx2">
                    <a:lumMod val="60000"/>
                    <a:lumOff val="40000"/>
                  </a:schemeClr>
                </a:solidFill>
              </a:rPr>
              <a:t>)</a:t>
            </a:r>
            <a:endParaRPr lang="en-US" sz="1800" dirty="0"/>
          </a:p>
          <a:p>
            <a:pPr marL="304770" indent="-304770">
              <a:spcBef>
                <a:spcPts val="667"/>
              </a:spcBef>
              <a:buClr>
                <a:schemeClr val="accent1"/>
              </a:buClr>
              <a:buSzPct val="76000"/>
              <a:buFont typeface="Wingdings 3"/>
              <a:buChar char=""/>
            </a:pPr>
            <a:r>
              <a:rPr lang="en-US" sz="1800" dirty="0"/>
              <a:t>Thus, the main determinant of arterial blood pressure are:</a:t>
            </a:r>
          </a:p>
          <a:p>
            <a:pPr marL="457200" indent="-457200">
              <a:spcBef>
                <a:spcPts val="667"/>
              </a:spcBef>
              <a:buClr>
                <a:schemeClr val="accent1"/>
              </a:buClr>
              <a:buSzPct val="76000"/>
              <a:buFont typeface="+mj-lt"/>
              <a:buAutoNum type="arabicPeriod"/>
            </a:pPr>
            <a:r>
              <a:rPr lang="en-US" dirty="0">
                <a:solidFill>
                  <a:srgbClr val="FF0000"/>
                </a:solidFill>
              </a:rPr>
              <a:t>Cardiac output</a:t>
            </a:r>
          </a:p>
          <a:p>
            <a:pPr marL="457200" indent="-457200">
              <a:spcBef>
                <a:spcPts val="667"/>
              </a:spcBef>
              <a:buClr>
                <a:schemeClr val="accent1"/>
              </a:buClr>
              <a:buSzPct val="76000"/>
              <a:buFont typeface="+mj-lt"/>
              <a:buAutoNum type="arabicPeriod"/>
            </a:pPr>
            <a:r>
              <a:rPr lang="en-US" dirty="0" smtClean="0">
                <a:solidFill>
                  <a:srgbClr val="FF0000"/>
                </a:solidFill>
              </a:rPr>
              <a:t>TPR</a:t>
            </a:r>
          </a:p>
          <a:p>
            <a:pPr marL="457200" indent="-457200">
              <a:spcBef>
                <a:spcPts val="667"/>
              </a:spcBef>
              <a:buClr>
                <a:schemeClr val="accent1"/>
              </a:buClr>
              <a:buSzPct val="76000"/>
              <a:buFont typeface="+mj-lt"/>
              <a:buAutoNum type="arabicPeriod"/>
            </a:pPr>
            <a:r>
              <a:rPr lang="en-US" dirty="0" smtClean="0"/>
              <a:t>Blood volume</a:t>
            </a:r>
          </a:p>
          <a:p>
            <a:pPr marL="457200" indent="-457200">
              <a:spcBef>
                <a:spcPts val="667"/>
              </a:spcBef>
              <a:buClr>
                <a:schemeClr val="accent1"/>
              </a:buClr>
              <a:buSzPct val="76000"/>
              <a:buFont typeface="+mj-lt"/>
              <a:buAutoNum type="arabicPeriod"/>
            </a:pPr>
            <a:r>
              <a:rPr lang="en-US" dirty="0" smtClean="0"/>
              <a:t>Elasticity </a:t>
            </a:r>
            <a:endParaRPr lang="en-US" sz="1600" dirty="0" smtClean="0"/>
          </a:p>
          <a:p>
            <a:pPr marL="457200" indent="-457200">
              <a:spcBef>
                <a:spcPts val="667"/>
              </a:spcBef>
              <a:buClr>
                <a:schemeClr val="accent1"/>
              </a:buClr>
              <a:buSzPct val="76000"/>
              <a:buFont typeface="+mj-lt"/>
              <a:buAutoNum type="arabicPeriod"/>
            </a:pPr>
            <a:endParaRPr lang="en-US" sz="1200" dirty="0" smtClean="0"/>
          </a:p>
          <a:p>
            <a:pPr marL="457200" indent="-457200">
              <a:spcBef>
                <a:spcPts val="667"/>
              </a:spcBef>
              <a:buClr>
                <a:schemeClr val="accent1"/>
              </a:buClr>
              <a:buSzPct val="76000"/>
              <a:buFont typeface="+mj-lt"/>
              <a:buAutoNum type="arabicPeriod"/>
            </a:pPr>
            <a:endParaRPr lang="en-US" sz="1050" dirty="0" smtClean="0"/>
          </a:p>
        </p:txBody>
      </p:sp>
      <p:sp>
        <p:nvSpPr>
          <p:cNvPr id="7" name="TextBox 6"/>
          <p:cNvSpPr txBox="1"/>
          <p:nvPr/>
        </p:nvSpPr>
        <p:spPr>
          <a:xfrm>
            <a:off x="8770941" y="5269320"/>
            <a:ext cx="2639252" cy="738664"/>
          </a:xfrm>
          <a:prstGeom prst="rect">
            <a:avLst/>
          </a:prstGeom>
          <a:noFill/>
          <a:ln>
            <a:solidFill>
              <a:srgbClr val="CC0000"/>
            </a:solidFill>
          </a:ln>
        </p:spPr>
        <p:txBody>
          <a:bodyPr wrap="square" rtlCol="0">
            <a:spAutoFit/>
          </a:bodyPr>
          <a:lstStyle/>
          <a:p>
            <a:r>
              <a:rPr lang="en-US" sz="1400" dirty="0"/>
              <a:t>MAP = mean arterial pressure</a:t>
            </a:r>
          </a:p>
          <a:p>
            <a:r>
              <a:rPr lang="en-US" sz="1400" dirty="0"/>
              <a:t>CO = cardiac output</a:t>
            </a:r>
          </a:p>
          <a:p>
            <a:r>
              <a:rPr lang="en-US" sz="1400" dirty="0"/>
              <a:t>TPR = total peripheral resistance</a:t>
            </a:r>
          </a:p>
        </p:txBody>
      </p:sp>
      <p:sp>
        <p:nvSpPr>
          <p:cNvPr id="8" name="TextBox 7"/>
          <p:cNvSpPr txBox="1"/>
          <p:nvPr/>
        </p:nvSpPr>
        <p:spPr>
          <a:xfrm>
            <a:off x="8974732" y="1440068"/>
            <a:ext cx="2448272" cy="307777"/>
          </a:xfrm>
          <a:prstGeom prst="rect">
            <a:avLst/>
          </a:prstGeom>
          <a:solidFill>
            <a:schemeClr val="accent3">
              <a:lumMod val="40000"/>
              <a:lumOff val="60000"/>
            </a:schemeClr>
          </a:solidFill>
          <a:ln>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MALES’ SLIDES </a:t>
            </a:r>
          </a:p>
        </p:txBody>
      </p:sp>
    </p:spTree>
    <p:extLst>
      <p:ext uri="{BB962C8B-B14F-4D97-AF65-F5344CB8AC3E}">
        <p14:creationId xmlns:p14="http://schemas.microsoft.com/office/powerpoint/2010/main" val="18183154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23199" y="1683638"/>
            <a:ext cx="3526997" cy="3174872"/>
          </a:xfrm>
          <a:prstGeom prst="rect">
            <a:avLst/>
          </a:prstGeom>
          <a:solidFill>
            <a:schemeClr val="bg2">
              <a:alpha val="1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smtClean="0">
                <a:solidFill>
                  <a:schemeClr val="tx1"/>
                </a:solidFill>
                <a:cs typeface="Calibri" pitchFamily="34" charset="0"/>
              </a:rPr>
              <a:t>Poiseuille’s</a:t>
            </a:r>
            <a:r>
              <a:rPr lang="en-US" sz="1600" dirty="0" smtClean="0">
                <a:solidFill>
                  <a:schemeClr val="tx1"/>
                </a:solidFill>
                <a:cs typeface="Calibri" pitchFamily="34" charset="0"/>
              </a:rPr>
              <a:t> law </a:t>
            </a:r>
            <a:r>
              <a:rPr lang="en-US" sz="1600" dirty="0">
                <a:solidFill>
                  <a:srgbClr val="C00000"/>
                </a:solidFill>
                <a:cs typeface="Calibri" pitchFamily="34" charset="0"/>
              </a:rPr>
              <a:t>R = 8L</a:t>
            </a:r>
            <a:r>
              <a:rPr lang="el-GR" sz="1600" dirty="0">
                <a:solidFill>
                  <a:srgbClr val="C00000"/>
                </a:solidFill>
                <a:cs typeface="Calibri" pitchFamily="34" charset="0"/>
              </a:rPr>
              <a:t>η</a:t>
            </a:r>
            <a:r>
              <a:rPr lang="en-US" sz="1600" dirty="0">
                <a:solidFill>
                  <a:srgbClr val="C00000"/>
                </a:solidFill>
                <a:cs typeface="Calibri" pitchFamily="34" charset="0"/>
              </a:rPr>
              <a:t> / </a:t>
            </a:r>
            <a:r>
              <a:rPr lang="el-GR" sz="1600" dirty="0">
                <a:solidFill>
                  <a:srgbClr val="C00000"/>
                </a:solidFill>
                <a:cs typeface="Calibri" pitchFamily="34" charset="0"/>
              </a:rPr>
              <a:t>π</a:t>
            </a:r>
            <a:r>
              <a:rPr lang="en-US" sz="1600" dirty="0" smtClean="0">
                <a:solidFill>
                  <a:srgbClr val="C00000"/>
                </a:solidFill>
                <a:cs typeface="Calibri" pitchFamily="34" charset="0"/>
              </a:rPr>
              <a:t>r</a:t>
            </a:r>
            <a:r>
              <a:rPr lang="en-US" sz="1600" baseline="30000" dirty="0" smtClean="0">
                <a:solidFill>
                  <a:srgbClr val="C00000"/>
                </a:solidFill>
                <a:cs typeface="Calibri" pitchFamily="34" charset="0"/>
              </a:rPr>
              <a:t>4</a:t>
            </a:r>
            <a:endParaRPr lang="en-US" sz="1600" baseline="30000" dirty="0">
              <a:solidFill>
                <a:srgbClr val="C00000"/>
              </a:solidFill>
              <a:cs typeface="Calibri" pitchFamily="34" charset="0"/>
            </a:endParaRPr>
          </a:p>
          <a:p>
            <a:r>
              <a:rPr lang="en-US" sz="1600" dirty="0">
                <a:solidFill>
                  <a:srgbClr val="FF0000"/>
                </a:solidFill>
                <a:cs typeface="Calibri" pitchFamily="34" charset="0"/>
              </a:rPr>
              <a:t>L= vessel length</a:t>
            </a:r>
          </a:p>
          <a:p>
            <a:r>
              <a:rPr lang="el-GR" sz="1600" dirty="0">
                <a:solidFill>
                  <a:srgbClr val="FF0000"/>
                </a:solidFill>
                <a:cs typeface="Calibri" pitchFamily="34" charset="0"/>
              </a:rPr>
              <a:t>η</a:t>
            </a:r>
            <a:r>
              <a:rPr lang="en-US" sz="1600" dirty="0">
                <a:solidFill>
                  <a:srgbClr val="FF0000"/>
                </a:solidFill>
                <a:cs typeface="Calibri" pitchFamily="34" charset="0"/>
              </a:rPr>
              <a:t> =viscosity of blood</a:t>
            </a:r>
          </a:p>
          <a:p>
            <a:r>
              <a:rPr lang="en-US" sz="1600" dirty="0">
                <a:solidFill>
                  <a:srgbClr val="FF0000"/>
                </a:solidFill>
                <a:cs typeface="Calibri" pitchFamily="34" charset="0"/>
              </a:rPr>
              <a:t>r = </a:t>
            </a:r>
            <a:r>
              <a:rPr lang="en-US" sz="1600" dirty="0" smtClean="0">
                <a:solidFill>
                  <a:srgbClr val="FF0000"/>
                </a:solidFill>
                <a:cs typeface="Calibri" pitchFamily="34" charset="0"/>
              </a:rPr>
              <a:t>radius</a:t>
            </a:r>
            <a:endParaRPr lang="en-US" sz="1600" dirty="0" smtClean="0">
              <a:solidFill>
                <a:schemeClr val="tx1"/>
              </a:solidFill>
            </a:endParaRPr>
          </a:p>
          <a:p>
            <a:r>
              <a:rPr lang="en-US" sz="1600" dirty="0" smtClean="0">
                <a:solidFill>
                  <a:schemeClr val="tx1"/>
                </a:solidFill>
              </a:rPr>
              <a:t>Fluid Flow (Q) through Cylindrical Tubes</a:t>
            </a:r>
            <a:r>
              <a:rPr lang="en-US" sz="1600" dirty="0">
                <a:solidFill>
                  <a:schemeClr val="tx1"/>
                </a:solidFill>
              </a:rPr>
              <a:t>. </a:t>
            </a:r>
            <a:endParaRPr lang="en-US" sz="1600" dirty="0" smtClean="0">
              <a:solidFill>
                <a:schemeClr val="tx1"/>
              </a:solidFill>
            </a:endParaRPr>
          </a:p>
          <a:p>
            <a:pPr marL="342900" indent="-342900">
              <a:buFont typeface="Arial" charset="0"/>
              <a:buChar char="•"/>
            </a:pPr>
            <a:r>
              <a:rPr lang="en-US" sz="1600" dirty="0" smtClean="0">
                <a:solidFill>
                  <a:schemeClr val="tx1"/>
                </a:solidFill>
              </a:rPr>
              <a:t>Flow decreases (</a:t>
            </a:r>
            <a:r>
              <a:rPr lang="en-US" sz="1600" dirty="0">
                <a:solidFill>
                  <a:schemeClr val="tx1"/>
                </a:solidFill>
              </a:rPr>
              <a:t>↓</a:t>
            </a:r>
            <a:r>
              <a:rPr lang="en-US" sz="1600" dirty="0" smtClean="0">
                <a:solidFill>
                  <a:schemeClr val="tx1"/>
                </a:solidFill>
              </a:rPr>
              <a:t>) when resistance increases</a:t>
            </a:r>
            <a:r>
              <a:rPr lang="en-US" sz="1600" dirty="0">
                <a:solidFill>
                  <a:schemeClr val="tx1"/>
                </a:solidFill>
              </a:rPr>
              <a:t>. </a:t>
            </a:r>
          </a:p>
          <a:p>
            <a:pPr marL="285750" indent="-285750">
              <a:buFont typeface="Arial" charset="0"/>
              <a:buChar char="•"/>
            </a:pPr>
            <a:r>
              <a:rPr lang="en-US" sz="1600" dirty="0" smtClean="0">
                <a:solidFill>
                  <a:schemeClr val="tx1"/>
                </a:solidFill>
              </a:rPr>
              <a:t>Flow resistance decreases (</a:t>
            </a:r>
            <a:r>
              <a:rPr lang="en-US" sz="1600" dirty="0">
                <a:solidFill>
                  <a:schemeClr val="tx1"/>
                </a:solidFill>
              </a:rPr>
              <a:t>↓</a:t>
            </a:r>
            <a:r>
              <a:rPr lang="en-US" sz="1600" dirty="0" smtClean="0">
                <a:solidFill>
                  <a:schemeClr val="tx1"/>
                </a:solidFill>
              </a:rPr>
              <a:t>) when vessel diameter increases.</a:t>
            </a:r>
          </a:p>
          <a:p>
            <a:r>
              <a:rPr lang="en-US" sz="1600" dirty="0">
                <a:solidFill>
                  <a:schemeClr val="tx1"/>
                </a:solidFill>
                <a:cs typeface="Calibri" pitchFamily="34" charset="0"/>
              </a:rPr>
              <a:t>Flow = </a:t>
            </a:r>
            <a:r>
              <a:rPr lang="en-US" sz="1600" dirty="0">
                <a:solidFill>
                  <a:schemeClr val="tx1"/>
                </a:solidFill>
                <a:cs typeface="Calibri" pitchFamily="34" charset="0"/>
                <a:sym typeface="Symbol" pitchFamily="18" charset="2"/>
              </a:rPr>
              <a:t></a:t>
            </a:r>
            <a:r>
              <a:rPr lang="en-US" sz="1600" dirty="0" smtClean="0">
                <a:solidFill>
                  <a:schemeClr val="tx1"/>
                </a:solidFill>
                <a:cs typeface="Calibri" pitchFamily="34" charset="0"/>
                <a:sym typeface="Symbol" pitchFamily="18" charset="2"/>
              </a:rPr>
              <a:t>P/R</a:t>
            </a:r>
            <a:endParaRPr lang="en-US" sz="1600" dirty="0">
              <a:solidFill>
                <a:schemeClr val="tx1"/>
              </a:solidFill>
            </a:endParaRPr>
          </a:p>
        </p:txBody>
      </p:sp>
      <p:sp>
        <p:nvSpPr>
          <p:cNvPr id="2" name="Title 1"/>
          <p:cNvSpPr>
            <a:spLocks noGrp="1"/>
          </p:cNvSpPr>
          <p:nvPr>
            <p:ph type="title"/>
          </p:nvPr>
        </p:nvSpPr>
        <p:spPr>
          <a:xfrm>
            <a:off x="564841" y="693038"/>
            <a:ext cx="10969943" cy="990600"/>
          </a:xfrm>
        </p:spPr>
        <p:txBody>
          <a:bodyPr>
            <a:noAutofit/>
          </a:bodyPr>
          <a:lstStyle/>
          <a:p>
            <a:r>
              <a:rPr lang="en-US" altLang="en-US" sz="3200" dirty="0"/>
              <a:t>Factors Affecting Vascular Resistance</a:t>
            </a:r>
            <a:br>
              <a:rPr lang="en-US" altLang="en-US" sz="3200" dirty="0"/>
            </a:br>
            <a:endParaRPr lang="ar-SA" sz="3200" dirty="0"/>
          </a:p>
        </p:txBody>
      </p:sp>
      <p:sp>
        <p:nvSpPr>
          <p:cNvPr id="3" name="Slide Number Placeholder 2"/>
          <p:cNvSpPr>
            <a:spLocks noGrp="1"/>
          </p:cNvSpPr>
          <p:nvPr>
            <p:ph type="sldNum" sz="quarter" idx="12"/>
          </p:nvPr>
        </p:nvSpPr>
        <p:spPr/>
        <p:txBody>
          <a:bodyPr/>
          <a:lstStyle/>
          <a:p>
            <a:fld id="{4929A69E-7D8F-4515-9605-0315ABD4F316}" type="slidenum">
              <a:rPr lang="en-US" smtClean="0"/>
              <a:t>17</a:t>
            </a:fld>
            <a:endParaRPr lang="en-US" dirty="0"/>
          </a:p>
        </p:txBody>
      </p:sp>
      <p:sp>
        <p:nvSpPr>
          <p:cNvPr id="4" name="Content Placeholder 3"/>
          <p:cNvSpPr>
            <a:spLocks noGrp="1"/>
          </p:cNvSpPr>
          <p:nvPr>
            <p:ph sz="quarter" idx="1"/>
          </p:nvPr>
        </p:nvSpPr>
        <p:spPr>
          <a:xfrm>
            <a:off x="4305404" y="1917212"/>
            <a:ext cx="7487225" cy="2431427"/>
          </a:xfrm>
        </p:spPr>
        <p:txBody>
          <a:bodyPr/>
          <a:lstStyle/>
          <a:p>
            <a:pPr marL="0" indent="0">
              <a:buNone/>
            </a:pPr>
            <a:r>
              <a:rPr lang="en-US" sz="3200" b="1" dirty="0" smtClean="0">
                <a:latin typeface="Calibri" pitchFamily="34" charset="0"/>
                <a:cs typeface="Calibri" pitchFamily="34" charset="0"/>
              </a:rPr>
              <a:t>                                                                                     </a:t>
            </a:r>
            <a:endParaRPr lang="en-US" sz="3200" dirty="0">
              <a:latin typeface="Calibri" pitchFamily="34" charset="0"/>
              <a:cs typeface="Calibri" pitchFamily="34" charset="0"/>
            </a:endParaRPr>
          </a:p>
          <a:p>
            <a:pPr marL="0" indent="0">
              <a:buNone/>
            </a:pPr>
            <a:r>
              <a:rPr lang="en-US" dirty="0"/>
              <a:t>                   </a:t>
            </a:r>
          </a:p>
          <a:p>
            <a:pPr marL="0" indent="0">
              <a:buNone/>
            </a:pPr>
            <a:endParaRPr lang="en-US" dirty="0"/>
          </a:p>
          <a:p>
            <a:pPr marL="0" indent="0">
              <a:buNone/>
            </a:pPr>
            <a:r>
              <a:rPr lang="en-US" dirty="0"/>
              <a:t>                                                     </a:t>
            </a:r>
            <a:endParaRPr lang="ar-SA" dirty="0"/>
          </a:p>
        </p:txBody>
      </p:sp>
      <p:sp>
        <p:nvSpPr>
          <p:cNvPr id="8" name="Text Box 12"/>
          <p:cNvSpPr txBox="1">
            <a:spLocks noChangeArrowheads="1"/>
          </p:cNvSpPr>
          <p:nvPr/>
        </p:nvSpPr>
        <p:spPr bwMode="auto">
          <a:xfrm>
            <a:off x="4305404" y="1683638"/>
            <a:ext cx="739208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400" i="1">
                <a:solidFill>
                  <a:schemeClr val="tx1"/>
                </a:solidFill>
                <a:latin typeface="Trebuchet MS" pitchFamily="34" charset="0"/>
              </a:defRPr>
            </a:lvl1pPr>
            <a:lvl2pPr marL="742950" indent="-285750">
              <a:defRPr sz="3400" i="1">
                <a:solidFill>
                  <a:schemeClr val="tx1"/>
                </a:solidFill>
                <a:latin typeface="Trebuchet MS" pitchFamily="34" charset="0"/>
              </a:defRPr>
            </a:lvl2pPr>
            <a:lvl3pPr marL="1143000" indent="-228600">
              <a:defRPr sz="3400" i="1">
                <a:solidFill>
                  <a:schemeClr val="tx1"/>
                </a:solidFill>
                <a:latin typeface="Trebuchet MS" pitchFamily="34" charset="0"/>
              </a:defRPr>
            </a:lvl3pPr>
            <a:lvl4pPr marL="1600200" indent="-228600">
              <a:defRPr sz="3400" i="1">
                <a:solidFill>
                  <a:schemeClr val="tx1"/>
                </a:solidFill>
                <a:latin typeface="Trebuchet MS" pitchFamily="34" charset="0"/>
              </a:defRPr>
            </a:lvl4pPr>
            <a:lvl5pPr marL="2057400" indent="-228600">
              <a:defRPr sz="3400" i="1">
                <a:solidFill>
                  <a:schemeClr val="tx1"/>
                </a:solidFill>
                <a:latin typeface="Trebuchet MS" pitchFamily="34" charset="0"/>
              </a:defRPr>
            </a:lvl5pPr>
            <a:lvl6pPr marL="2514600" indent="-228600" algn="l" rtl="0" eaLnBrk="0" fontAlgn="base" hangingPunct="0">
              <a:spcBef>
                <a:spcPct val="0"/>
              </a:spcBef>
              <a:spcAft>
                <a:spcPct val="0"/>
              </a:spcAft>
              <a:defRPr sz="3400" i="1">
                <a:solidFill>
                  <a:schemeClr val="tx1"/>
                </a:solidFill>
                <a:latin typeface="Trebuchet MS" pitchFamily="34" charset="0"/>
              </a:defRPr>
            </a:lvl6pPr>
            <a:lvl7pPr marL="2971800" indent="-228600" algn="l" rtl="0" eaLnBrk="0" fontAlgn="base" hangingPunct="0">
              <a:spcBef>
                <a:spcPct val="0"/>
              </a:spcBef>
              <a:spcAft>
                <a:spcPct val="0"/>
              </a:spcAft>
              <a:defRPr sz="3400" i="1">
                <a:solidFill>
                  <a:schemeClr val="tx1"/>
                </a:solidFill>
                <a:latin typeface="Trebuchet MS" pitchFamily="34" charset="0"/>
              </a:defRPr>
            </a:lvl7pPr>
            <a:lvl8pPr marL="3429000" indent="-228600" algn="l" rtl="0" eaLnBrk="0" fontAlgn="base" hangingPunct="0">
              <a:spcBef>
                <a:spcPct val="0"/>
              </a:spcBef>
              <a:spcAft>
                <a:spcPct val="0"/>
              </a:spcAft>
              <a:defRPr sz="3400" i="1">
                <a:solidFill>
                  <a:schemeClr val="tx1"/>
                </a:solidFill>
                <a:latin typeface="Trebuchet MS" pitchFamily="34" charset="0"/>
              </a:defRPr>
            </a:lvl8pPr>
            <a:lvl9pPr marL="3886200" indent="-228600" algn="l" rtl="0" eaLnBrk="0" fontAlgn="base" hangingPunct="0">
              <a:spcBef>
                <a:spcPct val="0"/>
              </a:spcBef>
              <a:spcAft>
                <a:spcPct val="0"/>
              </a:spcAft>
              <a:defRPr sz="3400" i="1">
                <a:solidFill>
                  <a:schemeClr val="tx1"/>
                </a:solidFill>
                <a:latin typeface="Trebuchet MS" pitchFamily="34" charset="0"/>
              </a:defRPr>
            </a:lvl9pPr>
          </a:lstStyle>
          <a:p>
            <a:pPr marL="342900" indent="-342900" algn="just">
              <a:buSzPct val="100000"/>
              <a:buFont typeface="Arial" charset="0"/>
              <a:buChar char="•"/>
            </a:pPr>
            <a:r>
              <a:rPr lang="en-US" sz="1600" i="0" dirty="0">
                <a:latin typeface="+mn-lt"/>
                <a:cs typeface="Calibri" pitchFamily="34" charset="0"/>
              </a:rPr>
              <a:t> Resistance is tendency of vascular system to oppose flow. </a:t>
            </a:r>
            <a:r>
              <a:rPr lang="en-US" sz="1600" i="0" dirty="0" smtClean="0">
                <a:solidFill>
                  <a:srgbClr val="C76B9B"/>
                </a:solidFill>
                <a:latin typeface="+mn-lt"/>
              </a:rPr>
              <a:t>Flow = 1/R</a:t>
            </a:r>
          </a:p>
          <a:p>
            <a:pPr marL="342900" indent="-342900" algn="just">
              <a:buSzPct val="100000"/>
              <a:buFont typeface="Arial" charset="0"/>
              <a:buChar char="•"/>
            </a:pPr>
            <a:r>
              <a:rPr lang="en-US" sz="1600" i="0" dirty="0"/>
              <a:t>Influenced by: Length of the tube (L), radius of the tube (r), &amp; viscosity of the blood </a:t>
            </a:r>
            <a:r>
              <a:rPr lang="en-US" sz="1600" i="0" dirty="0" smtClean="0"/>
              <a:t>(</a:t>
            </a:r>
            <a:r>
              <a:rPr lang="el-GR" sz="1600" i="0" dirty="0">
                <a:cs typeface="Calibri" pitchFamily="34" charset="0"/>
              </a:rPr>
              <a:t>η</a:t>
            </a:r>
            <a:r>
              <a:rPr lang="en-US" sz="1600" i="0" dirty="0" smtClean="0"/>
              <a:t>) </a:t>
            </a:r>
            <a:endParaRPr lang="en-US" sz="1600" i="0" dirty="0" smtClean="0">
              <a:solidFill>
                <a:srgbClr val="C76B9B"/>
              </a:solidFill>
              <a:latin typeface="+mn-lt"/>
            </a:endParaRPr>
          </a:p>
          <a:p>
            <a:pPr marL="342900" indent="-342900" algn="just">
              <a:buSzPct val="100000"/>
              <a:buFont typeface="Arial" charset="0"/>
              <a:buChar char="•"/>
            </a:pPr>
            <a:r>
              <a:rPr lang="en-US" sz="1600" i="0" dirty="0">
                <a:latin typeface="+mn-lt"/>
              </a:rPr>
              <a:t>In a normal human, length of the system is fixed, so blood viscosity &amp; radius of the blood vessels have the largest effects on resistance</a:t>
            </a:r>
            <a:r>
              <a:rPr lang="en-US" sz="1600" i="0" dirty="0" smtClean="0">
                <a:latin typeface="+mn-lt"/>
              </a:rPr>
              <a:t>.</a:t>
            </a:r>
            <a:endParaRPr lang="en-US" sz="1600" i="0" dirty="0">
              <a:latin typeface="+mn-lt"/>
            </a:endParaRPr>
          </a:p>
          <a:p>
            <a:pPr marL="342900" indent="-342900" algn="just" eaLnBrk="1" hangingPunct="1">
              <a:buSzPct val="100000"/>
              <a:buFont typeface="Arial" charset="0"/>
              <a:buChar char="•"/>
            </a:pPr>
            <a:r>
              <a:rPr lang="en-US" sz="1600" i="0" dirty="0" smtClean="0">
                <a:latin typeface="+mn-lt"/>
                <a:cs typeface="Calibri" pitchFamily="34" charset="0"/>
              </a:rPr>
              <a:t>If </a:t>
            </a:r>
            <a:r>
              <a:rPr lang="el-GR" sz="1600" i="0" dirty="0">
                <a:latin typeface="+mn-lt"/>
                <a:cs typeface="Calibri" pitchFamily="34" charset="0"/>
              </a:rPr>
              <a:t>η</a:t>
            </a:r>
            <a:r>
              <a:rPr lang="en-US" sz="1600" i="0" dirty="0">
                <a:latin typeface="+mn-lt"/>
                <a:cs typeface="Calibri" pitchFamily="34" charset="0"/>
              </a:rPr>
              <a:t> increases, R increases and flow decreases. </a:t>
            </a:r>
            <a:r>
              <a:rPr lang="en-GB" altLang="en-US" sz="1600" i="0" dirty="0">
                <a:latin typeface="+mn-lt"/>
              </a:rPr>
              <a:t>The viscosity of  blood is </a:t>
            </a:r>
            <a:r>
              <a:rPr lang="en-GB" altLang="en-US" sz="1600" i="0" dirty="0" smtClean="0">
                <a:latin typeface="+mn-lt"/>
              </a:rPr>
              <a:t>dependent </a:t>
            </a:r>
            <a:r>
              <a:rPr lang="en-GB" altLang="en-US" sz="1600" i="0" dirty="0">
                <a:latin typeface="+mn-lt"/>
              </a:rPr>
              <a:t>on the haematocrit and plasma protein concentration.</a:t>
            </a:r>
          </a:p>
          <a:p>
            <a:pPr marL="342900" indent="-342900" algn="just">
              <a:buSzPct val="100000"/>
              <a:buFont typeface="Arial" charset="0"/>
              <a:buChar char="•"/>
            </a:pPr>
            <a:r>
              <a:rPr lang="en-US" sz="1600" i="0" dirty="0">
                <a:latin typeface="+mn-lt"/>
                <a:cs typeface="Calibri" pitchFamily="34" charset="0"/>
              </a:rPr>
              <a:t>If the radius of a vessel increases, R decreases and flow increases.</a:t>
            </a:r>
          </a:p>
          <a:p>
            <a:pPr marL="342900" indent="-342900" algn="just">
              <a:buSzPct val="100000"/>
              <a:buFont typeface="Arial" charset="0"/>
              <a:buChar char="•"/>
            </a:pPr>
            <a:r>
              <a:rPr lang="en-US" sz="1600" i="0" dirty="0">
                <a:latin typeface="+mn-lt"/>
                <a:cs typeface="Calibri" pitchFamily="34" charset="0"/>
              </a:rPr>
              <a:t>Vessel radius can have a tremendous influence on blood </a:t>
            </a:r>
            <a:r>
              <a:rPr lang="en-US" sz="1600" i="0" dirty="0" smtClean="0">
                <a:latin typeface="+mn-lt"/>
                <a:cs typeface="Calibri" pitchFamily="34" charset="0"/>
              </a:rPr>
              <a:t>flow because </a:t>
            </a:r>
            <a:r>
              <a:rPr lang="en-US" sz="1600" i="0" dirty="0">
                <a:latin typeface="+mn-lt"/>
                <a:cs typeface="Calibri" pitchFamily="34" charset="0"/>
              </a:rPr>
              <a:t>resistance is dependent upon </a:t>
            </a:r>
            <a:r>
              <a:rPr lang="en-US" sz="1600" i="0" dirty="0">
                <a:cs typeface="Calibri" pitchFamily="34" charset="0"/>
              </a:rPr>
              <a:t>r</a:t>
            </a:r>
            <a:r>
              <a:rPr lang="en-US" sz="1600" i="0" baseline="30000" dirty="0">
                <a:cs typeface="Calibri" pitchFamily="34" charset="0"/>
              </a:rPr>
              <a:t>4</a:t>
            </a:r>
            <a:r>
              <a:rPr lang="en-US" sz="1600" i="0" dirty="0" smtClean="0">
                <a:latin typeface="+mn-lt"/>
                <a:cs typeface="Calibri" pitchFamily="34" charset="0"/>
              </a:rPr>
              <a:t> </a:t>
            </a:r>
            <a:r>
              <a:rPr lang="en-US" sz="1600" i="0" dirty="0">
                <a:latin typeface="+mn-lt"/>
                <a:cs typeface="Calibri" pitchFamily="34" charset="0"/>
              </a:rPr>
              <a:t>not just r. If r is doubled, TPR is reduced by 16, and flow increases 16 </a:t>
            </a:r>
            <a:r>
              <a:rPr lang="en-US" sz="1600" i="0" dirty="0" smtClean="0">
                <a:latin typeface="+mn-lt"/>
                <a:cs typeface="Calibri" pitchFamily="34" charset="0"/>
              </a:rPr>
              <a:t>times</a:t>
            </a:r>
            <a:r>
              <a:rPr lang="en-US" sz="1600" i="0" dirty="0">
                <a:latin typeface="+mn-lt"/>
                <a:cs typeface="Calibri" pitchFamily="34" charset="0"/>
              </a:rPr>
              <a:t>.</a:t>
            </a:r>
          </a:p>
          <a:p>
            <a:pPr marL="342900" indent="-342900" algn="just" eaLnBrk="1" hangingPunct="1">
              <a:buSzPct val="135000"/>
              <a:buFont typeface="Arial" charset="0"/>
              <a:buChar char="•"/>
            </a:pPr>
            <a:endParaRPr lang="en-US" sz="1600" i="0" dirty="0">
              <a:latin typeface="+mn-lt"/>
              <a:cs typeface="Calibri" pitchFamily="34" charset="0"/>
            </a:endParaRPr>
          </a:p>
        </p:txBody>
      </p:sp>
      <p:sp>
        <p:nvSpPr>
          <p:cNvPr id="9" name="Text Box 8"/>
          <p:cNvSpPr txBox="1">
            <a:spLocks noChangeArrowheads="1"/>
          </p:cNvSpPr>
          <p:nvPr/>
        </p:nvSpPr>
        <p:spPr bwMode="auto">
          <a:xfrm>
            <a:off x="6817218" y="4769857"/>
            <a:ext cx="497541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400" i="1">
                <a:solidFill>
                  <a:schemeClr val="tx1"/>
                </a:solidFill>
                <a:latin typeface="Trebuchet MS" pitchFamily="34" charset="0"/>
              </a:defRPr>
            </a:lvl1pPr>
            <a:lvl2pPr marL="742950" indent="-285750">
              <a:defRPr sz="3400" i="1">
                <a:solidFill>
                  <a:schemeClr val="tx1"/>
                </a:solidFill>
                <a:latin typeface="Trebuchet MS" pitchFamily="34" charset="0"/>
              </a:defRPr>
            </a:lvl2pPr>
            <a:lvl3pPr marL="1143000" indent="-228600">
              <a:defRPr sz="3400" i="1">
                <a:solidFill>
                  <a:schemeClr val="tx1"/>
                </a:solidFill>
                <a:latin typeface="Trebuchet MS" pitchFamily="34" charset="0"/>
              </a:defRPr>
            </a:lvl3pPr>
            <a:lvl4pPr marL="1600200" indent="-228600">
              <a:defRPr sz="3400" i="1">
                <a:solidFill>
                  <a:schemeClr val="tx1"/>
                </a:solidFill>
                <a:latin typeface="Trebuchet MS" pitchFamily="34" charset="0"/>
              </a:defRPr>
            </a:lvl4pPr>
            <a:lvl5pPr marL="2057400" indent="-228600">
              <a:defRPr sz="3400" i="1">
                <a:solidFill>
                  <a:schemeClr val="tx1"/>
                </a:solidFill>
                <a:latin typeface="Trebuchet MS" pitchFamily="34" charset="0"/>
              </a:defRPr>
            </a:lvl5pPr>
            <a:lvl6pPr marL="2514600" indent="-228600" algn="l" rtl="0" eaLnBrk="0" fontAlgn="base" hangingPunct="0">
              <a:spcBef>
                <a:spcPct val="0"/>
              </a:spcBef>
              <a:spcAft>
                <a:spcPct val="0"/>
              </a:spcAft>
              <a:defRPr sz="3400" i="1">
                <a:solidFill>
                  <a:schemeClr val="tx1"/>
                </a:solidFill>
                <a:latin typeface="Trebuchet MS" pitchFamily="34" charset="0"/>
              </a:defRPr>
            </a:lvl6pPr>
            <a:lvl7pPr marL="2971800" indent="-228600" algn="l" rtl="0" eaLnBrk="0" fontAlgn="base" hangingPunct="0">
              <a:spcBef>
                <a:spcPct val="0"/>
              </a:spcBef>
              <a:spcAft>
                <a:spcPct val="0"/>
              </a:spcAft>
              <a:defRPr sz="3400" i="1">
                <a:solidFill>
                  <a:schemeClr val="tx1"/>
                </a:solidFill>
                <a:latin typeface="Trebuchet MS" pitchFamily="34" charset="0"/>
              </a:defRPr>
            </a:lvl7pPr>
            <a:lvl8pPr marL="3429000" indent="-228600" algn="l" rtl="0" eaLnBrk="0" fontAlgn="base" hangingPunct="0">
              <a:spcBef>
                <a:spcPct val="0"/>
              </a:spcBef>
              <a:spcAft>
                <a:spcPct val="0"/>
              </a:spcAft>
              <a:defRPr sz="3400" i="1">
                <a:solidFill>
                  <a:schemeClr val="tx1"/>
                </a:solidFill>
                <a:latin typeface="Trebuchet MS" pitchFamily="34" charset="0"/>
              </a:defRPr>
            </a:lvl8pPr>
            <a:lvl9pPr marL="3886200" indent="-228600" algn="l" rtl="0" eaLnBrk="0" fontAlgn="base" hangingPunct="0">
              <a:spcBef>
                <a:spcPct val="0"/>
              </a:spcBef>
              <a:spcAft>
                <a:spcPct val="0"/>
              </a:spcAft>
              <a:defRPr sz="3400" i="1">
                <a:solidFill>
                  <a:schemeClr val="tx1"/>
                </a:solidFill>
                <a:latin typeface="Trebuchet MS" pitchFamily="34" charset="0"/>
              </a:defRPr>
            </a:lvl9pPr>
          </a:lstStyle>
          <a:p>
            <a:endParaRPr lang="en-US" sz="2000" i="0" dirty="0">
              <a:latin typeface="+mn-lt"/>
              <a:cs typeface="Calibri" pitchFamily="34" charset="0"/>
            </a:endParaRPr>
          </a:p>
          <a:p>
            <a:endParaRPr lang="en-US" sz="2000" i="0" dirty="0">
              <a:latin typeface="+mn-lt"/>
              <a:cs typeface="Calibri" pitchFamily="34" charset="0"/>
            </a:endParaRPr>
          </a:p>
          <a:p>
            <a:endParaRPr lang="en-US" sz="2000" i="0" dirty="0">
              <a:latin typeface="+mn-lt"/>
              <a:cs typeface="Calibri" pitchFamily="34" charset="0"/>
            </a:endParaRPr>
          </a:p>
          <a:p>
            <a:r>
              <a:rPr lang="en-US" sz="2000" i="0" dirty="0">
                <a:latin typeface="+mn-lt"/>
                <a:cs typeface="Calibri" pitchFamily="34" charset="0"/>
              </a:rPr>
              <a:t>  </a:t>
            </a: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753" y="4997472"/>
            <a:ext cx="3528948" cy="1095824"/>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944" t="8670" r="11244" b="14586"/>
          <a:stretch/>
        </p:blipFill>
        <p:spPr>
          <a:xfrm>
            <a:off x="3259207" y="1925940"/>
            <a:ext cx="794047" cy="416140"/>
          </a:xfrm>
          <a:prstGeom prst="rect">
            <a:avLst/>
          </a:prstGeom>
        </p:spPr>
      </p:pic>
      <p:sp>
        <p:nvSpPr>
          <p:cNvPr id="6" name="TextBox 5"/>
          <p:cNvSpPr txBox="1"/>
          <p:nvPr/>
        </p:nvSpPr>
        <p:spPr>
          <a:xfrm>
            <a:off x="8134191" y="786190"/>
            <a:ext cx="3312368" cy="338554"/>
          </a:xfrm>
          <a:prstGeom prst="rect">
            <a:avLst/>
          </a:prstGeom>
          <a:noFill/>
        </p:spPr>
        <p:txBody>
          <a:bodyPr wrap="square" rtlCol="0">
            <a:spAutoFit/>
          </a:bodyPr>
          <a:lstStyle/>
          <a:p>
            <a:pPr algn="ctr"/>
            <a:r>
              <a:rPr lang="en-US" sz="1600" dirty="0" smtClean="0">
                <a:solidFill>
                  <a:srgbClr val="FF0000"/>
                </a:solidFill>
              </a:rPr>
              <a:t>Doctor said this is very important!</a:t>
            </a:r>
            <a:endParaRPr lang="en-US" sz="1600" dirty="0">
              <a:solidFill>
                <a:srgbClr val="FF0000"/>
              </a:solidFill>
            </a:endParaRPr>
          </a:p>
        </p:txBody>
      </p:sp>
      <p:sp>
        <p:nvSpPr>
          <p:cNvPr id="7" name="Rectangle 6"/>
          <p:cNvSpPr/>
          <p:nvPr/>
        </p:nvSpPr>
        <p:spPr>
          <a:xfrm>
            <a:off x="4305404" y="4650018"/>
            <a:ext cx="7229380" cy="646331"/>
          </a:xfrm>
          <a:prstGeom prst="rect">
            <a:avLst/>
          </a:prstGeom>
        </p:spPr>
        <p:txBody>
          <a:bodyPr wrap="square">
            <a:spAutoFit/>
          </a:bodyPr>
          <a:lstStyle/>
          <a:p>
            <a:pPr algn="just"/>
            <a:r>
              <a:rPr lang="en-US" altLang="en-US" sz="1200" dirty="0">
                <a:solidFill>
                  <a:srgbClr val="DDE9EC">
                    <a:lumMod val="50000"/>
                  </a:srgbClr>
                </a:solidFill>
              </a:rPr>
              <a:t>Determinants of resistance are (Length, Viscosity and Radius)</a:t>
            </a:r>
          </a:p>
          <a:p>
            <a:pPr algn="just"/>
            <a:r>
              <a:rPr lang="en-US" altLang="en-US" sz="1200" dirty="0">
                <a:solidFill>
                  <a:srgbClr val="DDE9EC">
                    <a:lumMod val="50000"/>
                  </a:srgbClr>
                </a:solidFill>
              </a:rPr>
              <a:t>Radius is most important why? Because radius changes (constriction or dilation ), Length doesn't change, Viscosity doesn't change ( physiologically ) Anemia lowers viscosity </a:t>
            </a:r>
          </a:p>
        </p:txBody>
      </p:sp>
      <p:sp>
        <p:nvSpPr>
          <p:cNvPr id="11" name="Rectangle 10"/>
          <p:cNvSpPr/>
          <p:nvPr/>
        </p:nvSpPr>
        <p:spPr>
          <a:xfrm>
            <a:off x="4308413" y="5427420"/>
            <a:ext cx="7141155" cy="646331"/>
          </a:xfrm>
          <a:prstGeom prst="rect">
            <a:avLst/>
          </a:prstGeom>
        </p:spPr>
        <p:txBody>
          <a:bodyPr wrap="square">
            <a:spAutoFit/>
          </a:bodyPr>
          <a:lstStyle/>
          <a:p>
            <a:pPr algn="just"/>
            <a:r>
              <a:rPr lang="en-US" sz="1200" dirty="0">
                <a:solidFill>
                  <a:srgbClr val="DDE9EC">
                    <a:lumMod val="50000"/>
                  </a:srgbClr>
                </a:solidFill>
              </a:rPr>
              <a:t>Note: polycythemia: lead to increase  blood cell which lead to increase viscosity which lead to increase  resistance.</a:t>
            </a:r>
          </a:p>
          <a:p>
            <a:pPr algn="just"/>
            <a:r>
              <a:rPr lang="en-US" sz="1200" dirty="0">
                <a:solidFill>
                  <a:srgbClr val="DDE9EC">
                    <a:lumMod val="50000"/>
                  </a:srgbClr>
                </a:solidFill>
              </a:rPr>
              <a:t>Anemia : lead to decrease  blood cell which lead to decrease viscosity which lead to decrease  resistance.</a:t>
            </a:r>
          </a:p>
        </p:txBody>
      </p:sp>
    </p:spTree>
    <p:extLst>
      <p:ext uri="{BB962C8B-B14F-4D97-AF65-F5344CB8AC3E}">
        <p14:creationId xmlns:p14="http://schemas.microsoft.com/office/powerpoint/2010/main" val="283251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2581094" y="4725202"/>
            <a:ext cx="4273136" cy="1444526"/>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rtlCol="0" anchor="ctr"/>
          <a:lstStyle/>
          <a:p>
            <a:pPr algn="ctr"/>
            <a:endParaRPr lang="en-US"/>
          </a:p>
        </p:txBody>
      </p:sp>
      <p:sp>
        <p:nvSpPr>
          <p:cNvPr id="2" name="Title 1"/>
          <p:cNvSpPr>
            <a:spLocks noGrp="1"/>
          </p:cNvSpPr>
          <p:nvPr>
            <p:ph type="title"/>
          </p:nvPr>
        </p:nvSpPr>
        <p:spPr/>
        <p:txBody>
          <a:bodyPr>
            <a:normAutofit/>
          </a:bodyPr>
          <a:lstStyle/>
          <a:p>
            <a:r>
              <a:rPr lang="en-US" sz="3200" dirty="0"/>
              <a:t>Total Peripheral Resistance (TPR) </a:t>
            </a:r>
          </a:p>
        </p:txBody>
      </p:sp>
      <p:sp>
        <p:nvSpPr>
          <p:cNvPr id="3" name="Slide Number Placeholder 2"/>
          <p:cNvSpPr>
            <a:spLocks noGrp="1"/>
          </p:cNvSpPr>
          <p:nvPr>
            <p:ph type="sldNum" sz="quarter" idx="12"/>
          </p:nvPr>
        </p:nvSpPr>
        <p:spPr>
          <a:xfrm>
            <a:off x="816669" y="6402483"/>
            <a:ext cx="2640913" cy="365760"/>
          </a:xfrm>
        </p:spPr>
        <p:txBody>
          <a:bodyPr/>
          <a:lstStyle/>
          <a:p>
            <a:fld id="{4929A69E-7D8F-4515-9605-0315ABD4F316}" type="slidenum">
              <a:rPr lang="en-US" smtClean="0"/>
              <a:t>18</a:t>
            </a:fld>
            <a:endParaRPr lang="en-US" dirty="0"/>
          </a:p>
        </p:txBody>
      </p:sp>
      <p:sp>
        <p:nvSpPr>
          <p:cNvPr id="6" name="TextBox 5"/>
          <p:cNvSpPr txBox="1"/>
          <p:nvPr/>
        </p:nvSpPr>
        <p:spPr>
          <a:xfrm>
            <a:off x="6943724" y="5071289"/>
            <a:ext cx="4665303" cy="707886"/>
          </a:xfrm>
          <a:prstGeom prst="rect">
            <a:avLst/>
          </a:prstGeom>
          <a:noFill/>
        </p:spPr>
        <p:txBody>
          <a:bodyPr wrap="square" rtlCol="0">
            <a:spAutoFit/>
          </a:bodyPr>
          <a:lstStyle/>
          <a:p>
            <a:r>
              <a:rPr lang="en-US" dirty="0" smtClean="0">
                <a:solidFill>
                  <a:schemeClr val="bg1">
                    <a:lumMod val="65000"/>
                  </a:schemeClr>
                </a:solidFill>
              </a:rPr>
              <a:t>RAP= Right Atrial pressure.</a:t>
            </a:r>
          </a:p>
          <a:p>
            <a:r>
              <a:rPr lang="en-US" dirty="0" smtClean="0">
                <a:solidFill>
                  <a:schemeClr val="bg1">
                    <a:lumMod val="65000"/>
                  </a:schemeClr>
                </a:solidFill>
              </a:rPr>
              <a:t>LAP= Left Atrial Pressure.</a:t>
            </a:r>
          </a:p>
        </p:txBody>
      </p:sp>
      <p:sp>
        <p:nvSpPr>
          <p:cNvPr id="8" name="object 13"/>
          <p:cNvSpPr txBox="1"/>
          <p:nvPr/>
        </p:nvSpPr>
        <p:spPr>
          <a:xfrm>
            <a:off x="1670928" y="1602934"/>
            <a:ext cx="607060" cy="1102866"/>
          </a:xfrm>
          <a:prstGeom prst="rect">
            <a:avLst/>
          </a:prstGeom>
        </p:spPr>
        <p:txBody>
          <a:bodyPr vert="horz" wrap="square" lIns="0" tIns="0" rIns="0" bIns="0" rtlCol="0">
            <a:spAutoFit/>
          </a:bodyPr>
          <a:lstStyle/>
          <a:p>
            <a:pPr marL="12700">
              <a:lnSpc>
                <a:spcPts val="4310"/>
              </a:lnSpc>
            </a:pPr>
            <a:r>
              <a:rPr sz="3600" u="sng" dirty="0">
                <a:solidFill>
                  <a:srgbClr val="C76B9B"/>
                </a:solidFill>
              </a:rPr>
              <a:t>∆</a:t>
            </a:r>
            <a:r>
              <a:rPr sz="3600" u="sng" dirty="0" smtClean="0">
                <a:solidFill>
                  <a:srgbClr val="C76B9B"/>
                </a:solidFill>
              </a:rPr>
              <a:t>P</a:t>
            </a:r>
            <a:r>
              <a:rPr sz="3600" dirty="0" smtClean="0">
                <a:solidFill>
                  <a:srgbClr val="C76B9B"/>
                </a:solidFill>
              </a:rPr>
              <a:t>Q</a:t>
            </a:r>
            <a:endParaRPr sz="3600" dirty="0">
              <a:solidFill>
                <a:srgbClr val="C76B9B"/>
              </a:solidFill>
            </a:endParaRPr>
          </a:p>
        </p:txBody>
      </p:sp>
      <p:sp>
        <p:nvSpPr>
          <p:cNvPr id="9" name="object 18"/>
          <p:cNvSpPr txBox="1"/>
          <p:nvPr/>
        </p:nvSpPr>
        <p:spPr>
          <a:xfrm>
            <a:off x="762539" y="1741223"/>
            <a:ext cx="807720" cy="615553"/>
          </a:xfrm>
          <a:prstGeom prst="rect">
            <a:avLst/>
          </a:prstGeom>
        </p:spPr>
        <p:txBody>
          <a:bodyPr vert="horz" wrap="square" lIns="0" tIns="0" rIns="0" bIns="0" rtlCol="0">
            <a:spAutoFit/>
          </a:bodyPr>
          <a:lstStyle/>
          <a:p>
            <a:pPr marL="12700">
              <a:lnSpc>
                <a:spcPct val="100000"/>
              </a:lnSpc>
            </a:pPr>
            <a:r>
              <a:rPr sz="4000" dirty="0">
                <a:solidFill>
                  <a:srgbClr val="C76B9B"/>
                </a:solidFill>
              </a:rPr>
              <a:t>R =</a:t>
            </a:r>
          </a:p>
        </p:txBody>
      </p:sp>
      <p:sp>
        <p:nvSpPr>
          <p:cNvPr id="10" name="object 4"/>
          <p:cNvSpPr txBox="1"/>
          <p:nvPr/>
        </p:nvSpPr>
        <p:spPr>
          <a:xfrm>
            <a:off x="2752191" y="2307361"/>
            <a:ext cx="744224" cy="307777"/>
          </a:xfrm>
          <a:prstGeom prst="rect">
            <a:avLst/>
          </a:prstGeom>
        </p:spPr>
        <p:txBody>
          <a:bodyPr vert="horz" wrap="square" lIns="0" tIns="0" rIns="0" bIns="0" rtlCol="0">
            <a:spAutoFit/>
          </a:bodyPr>
          <a:lstStyle/>
          <a:p>
            <a:pPr marL="12700">
              <a:lnSpc>
                <a:spcPct val="100000"/>
              </a:lnSpc>
            </a:pPr>
            <a:r>
              <a:rPr spc="-20" dirty="0">
                <a:cs typeface="Times New Roman"/>
              </a:rPr>
              <a:t>TPR</a:t>
            </a:r>
            <a:r>
              <a:rPr spc="-45" dirty="0">
                <a:cs typeface="Times New Roman"/>
              </a:rPr>
              <a:t> </a:t>
            </a:r>
            <a:r>
              <a:rPr dirty="0">
                <a:cs typeface="Times New Roman"/>
              </a:rPr>
              <a:t>=</a:t>
            </a:r>
          </a:p>
        </p:txBody>
      </p:sp>
      <p:sp>
        <p:nvSpPr>
          <p:cNvPr id="11" name="object 5"/>
          <p:cNvSpPr txBox="1"/>
          <p:nvPr/>
        </p:nvSpPr>
        <p:spPr>
          <a:xfrm>
            <a:off x="2781335" y="3113735"/>
            <a:ext cx="744224" cy="307777"/>
          </a:xfrm>
          <a:prstGeom prst="rect">
            <a:avLst/>
          </a:prstGeom>
        </p:spPr>
        <p:txBody>
          <a:bodyPr vert="horz" wrap="square" lIns="0" tIns="0" rIns="0" bIns="0" rtlCol="0">
            <a:spAutoFit/>
          </a:bodyPr>
          <a:lstStyle/>
          <a:p>
            <a:pPr marL="12700">
              <a:lnSpc>
                <a:spcPct val="100000"/>
              </a:lnSpc>
            </a:pPr>
            <a:r>
              <a:rPr spc="-20" dirty="0">
                <a:cs typeface="Times New Roman"/>
              </a:rPr>
              <a:t>TPR</a:t>
            </a:r>
            <a:r>
              <a:rPr spc="-45" dirty="0">
                <a:cs typeface="Times New Roman"/>
              </a:rPr>
              <a:t> </a:t>
            </a:r>
            <a:r>
              <a:rPr dirty="0">
                <a:cs typeface="Times New Roman"/>
              </a:rPr>
              <a:t>=</a:t>
            </a:r>
            <a:endParaRPr>
              <a:cs typeface="Times New Roman"/>
            </a:endParaRPr>
          </a:p>
        </p:txBody>
      </p:sp>
      <p:sp>
        <p:nvSpPr>
          <p:cNvPr id="12" name="object 6"/>
          <p:cNvSpPr txBox="1"/>
          <p:nvPr/>
        </p:nvSpPr>
        <p:spPr>
          <a:xfrm>
            <a:off x="3635414" y="2220506"/>
            <a:ext cx="2444214" cy="1397819"/>
          </a:xfrm>
          <a:prstGeom prst="rect">
            <a:avLst/>
          </a:prstGeom>
        </p:spPr>
        <p:txBody>
          <a:bodyPr vert="horz" wrap="square" lIns="0" tIns="0" rIns="0" bIns="0" rtlCol="0">
            <a:spAutoFit/>
          </a:bodyPr>
          <a:lstStyle/>
          <a:p>
            <a:pPr marL="952500" marR="5080" indent="-939800">
              <a:lnSpc>
                <a:spcPct val="100000"/>
              </a:lnSpc>
            </a:pPr>
            <a:r>
              <a:rPr u="sng" spc="5" dirty="0">
                <a:cs typeface="Times New Roman"/>
              </a:rPr>
              <a:t>Aortic </a:t>
            </a:r>
            <a:r>
              <a:rPr u="sng" dirty="0">
                <a:cs typeface="Times New Roman"/>
              </a:rPr>
              <a:t>Pressure -</a:t>
            </a:r>
            <a:r>
              <a:rPr u="sng" spc="-220" dirty="0">
                <a:cs typeface="Times New Roman"/>
              </a:rPr>
              <a:t> </a:t>
            </a:r>
            <a:r>
              <a:rPr u="sng" spc="-45" dirty="0">
                <a:cs typeface="Times New Roman"/>
              </a:rPr>
              <a:t>RAP  </a:t>
            </a:r>
            <a:r>
              <a:rPr dirty="0">
                <a:cs typeface="Times New Roman"/>
              </a:rPr>
              <a:t>Flow</a:t>
            </a:r>
          </a:p>
          <a:p>
            <a:pPr marL="75565">
              <a:lnSpc>
                <a:spcPct val="100000"/>
              </a:lnSpc>
              <a:spcBef>
                <a:spcPts val="1325"/>
              </a:spcBef>
              <a:tabLst>
                <a:tab pos="392430" algn="l"/>
                <a:tab pos="2360930" algn="l"/>
              </a:tabLst>
            </a:pPr>
            <a:r>
              <a:rPr u="sng" dirty="0">
                <a:cs typeface="Times New Roman"/>
              </a:rPr>
              <a:t> 	</a:t>
            </a:r>
            <a:r>
              <a:rPr u="sng" dirty="0">
                <a:solidFill>
                  <a:schemeClr val="accent4">
                    <a:lumMod val="75000"/>
                  </a:schemeClr>
                </a:solidFill>
                <a:cs typeface="Times New Roman"/>
              </a:rPr>
              <a:t>120 - 2</a:t>
            </a:r>
            <a:r>
              <a:rPr u="sng" spc="-75" dirty="0">
                <a:solidFill>
                  <a:schemeClr val="accent4">
                    <a:lumMod val="75000"/>
                  </a:schemeClr>
                </a:solidFill>
                <a:cs typeface="Times New Roman"/>
              </a:rPr>
              <a:t> </a:t>
            </a:r>
            <a:r>
              <a:rPr u="sng" spc="25" dirty="0">
                <a:cs typeface="Times New Roman"/>
              </a:rPr>
              <a:t>mmHg	</a:t>
            </a:r>
            <a:endParaRPr dirty="0">
              <a:cs typeface="Times New Roman"/>
            </a:endParaRPr>
          </a:p>
          <a:p>
            <a:pPr marL="75565">
              <a:lnSpc>
                <a:spcPct val="100000"/>
              </a:lnSpc>
            </a:pPr>
            <a:r>
              <a:rPr dirty="0">
                <a:solidFill>
                  <a:schemeClr val="accent4">
                    <a:lumMod val="75000"/>
                  </a:schemeClr>
                </a:solidFill>
                <a:cs typeface="Times New Roman"/>
              </a:rPr>
              <a:t>83.3</a:t>
            </a:r>
            <a:r>
              <a:rPr dirty="0">
                <a:cs typeface="Times New Roman"/>
              </a:rPr>
              <a:t> </a:t>
            </a:r>
            <a:r>
              <a:rPr spc="20" dirty="0">
                <a:cs typeface="Times New Roman"/>
              </a:rPr>
              <a:t>ml/sec </a:t>
            </a:r>
            <a:r>
              <a:rPr spc="15" dirty="0">
                <a:solidFill>
                  <a:srgbClr val="C00000"/>
                </a:solidFill>
                <a:cs typeface="Times New Roman"/>
              </a:rPr>
              <a:t>(5</a:t>
            </a:r>
            <a:r>
              <a:rPr spc="-295" dirty="0">
                <a:solidFill>
                  <a:srgbClr val="C00000"/>
                </a:solidFill>
                <a:cs typeface="Times New Roman"/>
              </a:rPr>
              <a:t> </a:t>
            </a:r>
            <a:r>
              <a:rPr spc="10" dirty="0">
                <a:solidFill>
                  <a:srgbClr val="C00000"/>
                </a:solidFill>
                <a:cs typeface="Times New Roman"/>
              </a:rPr>
              <a:t>L/min)</a:t>
            </a:r>
            <a:endParaRPr dirty="0">
              <a:cs typeface="Times New Roman"/>
            </a:endParaRPr>
          </a:p>
        </p:txBody>
      </p:sp>
      <p:sp>
        <p:nvSpPr>
          <p:cNvPr id="13" name="object 7"/>
          <p:cNvSpPr txBox="1"/>
          <p:nvPr/>
        </p:nvSpPr>
        <p:spPr>
          <a:xfrm>
            <a:off x="3703994" y="3977836"/>
            <a:ext cx="1334250" cy="307777"/>
          </a:xfrm>
          <a:prstGeom prst="rect">
            <a:avLst/>
          </a:prstGeom>
        </p:spPr>
        <p:txBody>
          <a:bodyPr vert="horz" wrap="square" lIns="0" tIns="0" rIns="0" bIns="0" rtlCol="0">
            <a:spAutoFit/>
          </a:bodyPr>
          <a:lstStyle/>
          <a:p>
            <a:pPr marL="12700">
              <a:lnSpc>
                <a:spcPct val="100000"/>
              </a:lnSpc>
            </a:pPr>
            <a:r>
              <a:rPr dirty="0">
                <a:solidFill>
                  <a:schemeClr val="accent4">
                    <a:lumMod val="75000"/>
                  </a:schemeClr>
                </a:solidFill>
                <a:cs typeface="Times New Roman"/>
              </a:rPr>
              <a:t>1.2</a:t>
            </a:r>
            <a:r>
              <a:rPr spc="405" dirty="0">
                <a:cs typeface="Times New Roman"/>
              </a:rPr>
              <a:t> </a:t>
            </a:r>
            <a:r>
              <a:rPr spc="-20" dirty="0">
                <a:cs typeface="Times New Roman"/>
              </a:rPr>
              <a:t>(PRU’s)</a:t>
            </a:r>
            <a:endParaRPr dirty="0">
              <a:cs typeface="Times New Roman"/>
            </a:endParaRPr>
          </a:p>
        </p:txBody>
      </p:sp>
      <p:sp>
        <p:nvSpPr>
          <p:cNvPr id="14" name="object 17"/>
          <p:cNvSpPr txBox="1"/>
          <p:nvPr/>
        </p:nvSpPr>
        <p:spPr>
          <a:xfrm>
            <a:off x="2797118" y="3934404"/>
            <a:ext cx="749958" cy="307777"/>
          </a:xfrm>
          <a:prstGeom prst="rect">
            <a:avLst/>
          </a:prstGeom>
        </p:spPr>
        <p:txBody>
          <a:bodyPr vert="horz" wrap="square" lIns="0" tIns="0" rIns="0" bIns="0" rtlCol="0">
            <a:spAutoFit/>
          </a:bodyPr>
          <a:lstStyle/>
          <a:p>
            <a:pPr marL="12700">
              <a:lnSpc>
                <a:spcPct val="100000"/>
              </a:lnSpc>
            </a:pPr>
            <a:r>
              <a:rPr spc="-20" dirty="0">
                <a:cs typeface="Times New Roman"/>
              </a:rPr>
              <a:t>TPR</a:t>
            </a:r>
            <a:r>
              <a:rPr spc="-5" dirty="0">
                <a:cs typeface="Times New Roman"/>
              </a:rPr>
              <a:t> </a:t>
            </a:r>
            <a:r>
              <a:rPr baseline="-9722" dirty="0">
                <a:cs typeface="Times New Roman"/>
              </a:rPr>
              <a:t>=</a:t>
            </a:r>
            <a:endParaRPr baseline="-9722">
              <a:cs typeface="Times New Roman"/>
            </a:endParaRPr>
          </a:p>
        </p:txBody>
      </p:sp>
      <p:sp>
        <p:nvSpPr>
          <p:cNvPr id="15" name="object 11"/>
          <p:cNvSpPr txBox="1"/>
          <p:nvPr/>
        </p:nvSpPr>
        <p:spPr>
          <a:xfrm>
            <a:off x="6943724" y="3243453"/>
            <a:ext cx="970280" cy="316865"/>
          </a:xfrm>
          <a:prstGeom prst="rect">
            <a:avLst/>
          </a:prstGeom>
        </p:spPr>
        <p:txBody>
          <a:bodyPr vert="horz" wrap="square" lIns="0" tIns="0" rIns="0" bIns="0" rtlCol="0">
            <a:spAutoFit/>
          </a:bodyPr>
          <a:lstStyle/>
          <a:p>
            <a:pPr marL="12700">
              <a:lnSpc>
                <a:spcPct val="100000"/>
              </a:lnSpc>
            </a:pPr>
            <a:r>
              <a:rPr dirty="0">
                <a:cs typeface="Times New Roman"/>
              </a:rPr>
              <a:t>Pul. </a:t>
            </a:r>
            <a:r>
              <a:rPr spc="-25" dirty="0">
                <a:cs typeface="Times New Roman"/>
              </a:rPr>
              <a:t>R.</a:t>
            </a:r>
            <a:r>
              <a:rPr spc="-95" dirty="0">
                <a:cs typeface="Times New Roman"/>
              </a:rPr>
              <a:t> </a:t>
            </a:r>
            <a:r>
              <a:rPr dirty="0">
                <a:cs typeface="Times New Roman"/>
              </a:rPr>
              <a:t>=</a:t>
            </a:r>
            <a:endParaRPr>
              <a:cs typeface="Times New Roman"/>
            </a:endParaRPr>
          </a:p>
        </p:txBody>
      </p:sp>
      <p:sp>
        <p:nvSpPr>
          <p:cNvPr id="16" name="object 12"/>
          <p:cNvSpPr txBox="1"/>
          <p:nvPr/>
        </p:nvSpPr>
        <p:spPr>
          <a:xfrm>
            <a:off x="6943724" y="2307361"/>
            <a:ext cx="3759200" cy="2117090"/>
          </a:xfrm>
          <a:prstGeom prst="rect">
            <a:avLst/>
          </a:prstGeom>
        </p:spPr>
        <p:txBody>
          <a:bodyPr vert="horz" wrap="square" lIns="0" tIns="0" rIns="0" bIns="0" rtlCol="0">
            <a:spAutoFit/>
          </a:bodyPr>
          <a:lstStyle/>
          <a:p>
            <a:pPr marL="12700">
              <a:lnSpc>
                <a:spcPct val="100000"/>
              </a:lnSpc>
            </a:pPr>
            <a:r>
              <a:rPr dirty="0">
                <a:cs typeface="Times New Roman"/>
              </a:rPr>
              <a:t>Pul. R. =  </a:t>
            </a:r>
            <a:r>
              <a:rPr u="sng" dirty="0">
                <a:cs typeface="Times New Roman"/>
              </a:rPr>
              <a:t>Pulmonary </a:t>
            </a:r>
            <a:r>
              <a:rPr u="sng" spc="-5" dirty="0">
                <a:cs typeface="Times New Roman"/>
              </a:rPr>
              <a:t>Art. </a:t>
            </a:r>
            <a:r>
              <a:rPr u="sng" spc="-114" dirty="0">
                <a:cs typeface="Times New Roman"/>
              </a:rPr>
              <a:t>P. </a:t>
            </a:r>
            <a:r>
              <a:rPr lang="en-US" u="sng" spc="-114" dirty="0" smtClean="0">
                <a:cs typeface="Times New Roman"/>
              </a:rPr>
              <a:t> </a:t>
            </a:r>
            <a:r>
              <a:rPr u="sng" dirty="0" smtClean="0">
                <a:cs typeface="Times New Roman"/>
              </a:rPr>
              <a:t>-</a:t>
            </a:r>
            <a:r>
              <a:rPr u="sng" spc="-130" dirty="0" smtClean="0">
                <a:cs typeface="Times New Roman"/>
              </a:rPr>
              <a:t> </a:t>
            </a:r>
            <a:r>
              <a:rPr u="sng" spc="-30" dirty="0">
                <a:cs typeface="Times New Roman"/>
              </a:rPr>
              <a:t>LAP</a:t>
            </a:r>
            <a:endParaRPr dirty="0">
              <a:cs typeface="Times New Roman"/>
            </a:endParaRPr>
          </a:p>
          <a:p>
            <a:pPr marL="2143125">
              <a:lnSpc>
                <a:spcPct val="100000"/>
              </a:lnSpc>
            </a:pPr>
            <a:r>
              <a:rPr dirty="0">
                <a:cs typeface="Times New Roman"/>
              </a:rPr>
              <a:t>Flow</a:t>
            </a:r>
          </a:p>
          <a:p>
            <a:pPr marL="1570990">
              <a:lnSpc>
                <a:spcPct val="100000"/>
              </a:lnSpc>
              <a:spcBef>
                <a:spcPts val="1664"/>
              </a:spcBef>
            </a:pPr>
            <a:r>
              <a:rPr u="sng" dirty="0">
                <a:solidFill>
                  <a:schemeClr val="accent4">
                    <a:lumMod val="75000"/>
                  </a:schemeClr>
                </a:solidFill>
                <a:cs typeface="Times New Roman"/>
              </a:rPr>
              <a:t>15 - 3</a:t>
            </a:r>
            <a:r>
              <a:rPr u="sng" spc="-75" dirty="0">
                <a:solidFill>
                  <a:schemeClr val="accent4">
                    <a:lumMod val="75000"/>
                  </a:schemeClr>
                </a:solidFill>
                <a:cs typeface="Times New Roman"/>
              </a:rPr>
              <a:t> </a:t>
            </a:r>
            <a:r>
              <a:rPr u="sng" spc="25" dirty="0">
                <a:cs typeface="Times New Roman"/>
              </a:rPr>
              <a:t>mmHg</a:t>
            </a:r>
            <a:endParaRPr dirty="0">
              <a:cs typeface="Times New Roman"/>
            </a:endParaRPr>
          </a:p>
          <a:p>
            <a:pPr marL="1139190">
              <a:lnSpc>
                <a:spcPct val="100000"/>
              </a:lnSpc>
            </a:pPr>
            <a:r>
              <a:rPr dirty="0">
                <a:cs typeface="Times New Roman"/>
              </a:rPr>
              <a:t>83.3 </a:t>
            </a:r>
            <a:r>
              <a:rPr spc="20" dirty="0">
                <a:cs typeface="Times New Roman"/>
              </a:rPr>
              <a:t>ml/sec </a:t>
            </a:r>
            <a:r>
              <a:rPr spc="15" dirty="0">
                <a:solidFill>
                  <a:srgbClr val="C00000"/>
                </a:solidFill>
                <a:cs typeface="Times New Roman"/>
              </a:rPr>
              <a:t>(5</a:t>
            </a:r>
            <a:r>
              <a:rPr spc="-295" dirty="0">
                <a:solidFill>
                  <a:srgbClr val="C00000"/>
                </a:solidFill>
                <a:cs typeface="Times New Roman"/>
              </a:rPr>
              <a:t> </a:t>
            </a:r>
            <a:r>
              <a:rPr spc="10" dirty="0">
                <a:solidFill>
                  <a:srgbClr val="C00000"/>
                </a:solidFill>
                <a:cs typeface="Times New Roman"/>
              </a:rPr>
              <a:t>L/min)</a:t>
            </a:r>
            <a:endParaRPr dirty="0">
              <a:cs typeface="Times New Roman"/>
            </a:endParaRPr>
          </a:p>
          <a:p>
            <a:pPr>
              <a:lnSpc>
                <a:spcPct val="100000"/>
              </a:lnSpc>
              <a:spcBef>
                <a:spcPts val="30"/>
              </a:spcBef>
            </a:pPr>
            <a:endParaRPr dirty="0">
              <a:cs typeface="Times New Roman"/>
            </a:endParaRPr>
          </a:p>
          <a:p>
            <a:pPr marL="1134745">
              <a:lnSpc>
                <a:spcPct val="100000"/>
              </a:lnSpc>
            </a:pPr>
            <a:r>
              <a:rPr dirty="0">
                <a:solidFill>
                  <a:schemeClr val="accent4">
                    <a:lumMod val="75000"/>
                  </a:schemeClr>
                </a:solidFill>
                <a:cs typeface="Times New Roman"/>
              </a:rPr>
              <a:t>0.12</a:t>
            </a:r>
            <a:r>
              <a:rPr spc="405" dirty="0">
                <a:cs typeface="Times New Roman"/>
              </a:rPr>
              <a:t> </a:t>
            </a:r>
            <a:r>
              <a:rPr spc="-20" dirty="0">
                <a:cs typeface="Times New Roman"/>
              </a:rPr>
              <a:t>(PRU’s)</a:t>
            </a:r>
            <a:endParaRPr dirty="0">
              <a:cs typeface="Times New Roman"/>
            </a:endParaRPr>
          </a:p>
        </p:txBody>
      </p:sp>
      <p:sp>
        <p:nvSpPr>
          <p:cNvPr id="17" name="object 16"/>
          <p:cNvSpPr txBox="1"/>
          <p:nvPr/>
        </p:nvSpPr>
        <p:spPr>
          <a:xfrm>
            <a:off x="6943724" y="4064690"/>
            <a:ext cx="962660" cy="307777"/>
          </a:xfrm>
          <a:prstGeom prst="rect">
            <a:avLst/>
          </a:prstGeom>
        </p:spPr>
        <p:txBody>
          <a:bodyPr vert="horz" wrap="square" lIns="0" tIns="0" rIns="0" bIns="0" rtlCol="0">
            <a:spAutoFit/>
          </a:bodyPr>
          <a:lstStyle/>
          <a:p>
            <a:pPr marL="12700">
              <a:lnSpc>
                <a:spcPct val="100000"/>
              </a:lnSpc>
            </a:pPr>
            <a:r>
              <a:rPr dirty="0">
                <a:cs typeface="Times New Roman"/>
              </a:rPr>
              <a:t>Pul. </a:t>
            </a:r>
            <a:r>
              <a:rPr spc="-25" dirty="0">
                <a:cs typeface="Times New Roman"/>
              </a:rPr>
              <a:t>R.</a:t>
            </a:r>
            <a:r>
              <a:rPr spc="-160" dirty="0">
                <a:cs typeface="Times New Roman"/>
              </a:rPr>
              <a:t> </a:t>
            </a:r>
            <a:r>
              <a:rPr baseline="-9722" dirty="0">
                <a:cs typeface="Times New Roman"/>
              </a:rPr>
              <a:t>=</a:t>
            </a:r>
          </a:p>
        </p:txBody>
      </p:sp>
      <p:sp>
        <p:nvSpPr>
          <p:cNvPr id="18" name="TextBox 17"/>
          <p:cNvSpPr txBox="1"/>
          <p:nvPr/>
        </p:nvSpPr>
        <p:spPr>
          <a:xfrm>
            <a:off x="3148833" y="1418551"/>
            <a:ext cx="2406684" cy="40011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a:t>Systemic Circulation: </a:t>
            </a:r>
          </a:p>
        </p:txBody>
      </p:sp>
      <p:sp>
        <p:nvSpPr>
          <p:cNvPr id="19" name="TextBox 18"/>
          <p:cNvSpPr txBox="1"/>
          <p:nvPr/>
        </p:nvSpPr>
        <p:spPr>
          <a:xfrm>
            <a:off x="7303764" y="1412776"/>
            <a:ext cx="2616101" cy="400110"/>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a:t>Pulmonary Circulation: </a:t>
            </a:r>
          </a:p>
        </p:txBody>
      </p:sp>
      <p:sp>
        <p:nvSpPr>
          <p:cNvPr id="20" name="TextBox 19"/>
          <p:cNvSpPr txBox="1"/>
          <p:nvPr/>
        </p:nvSpPr>
        <p:spPr>
          <a:xfrm>
            <a:off x="9527505" y="0"/>
            <a:ext cx="2661320" cy="307777"/>
          </a:xfrm>
          <a:prstGeom prst="rect">
            <a:avLst/>
          </a:prstGeom>
          <a:solidFill>
            <a:srgbClr val="D8B3DC"/>
          </a:solidFill>
          <a:ln>
            <a:solidFill>
              <a:srgbClr val="A954AB"/>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a:t>
            </a:r>
            <a:r>
              <a:rPr lang="en-US" sz="1400" b="1" u="sng" dirty="0" smtClean="0"/>
              <a:t>FEMALES</a:t>
            </a:r>
            <a:r>
              <a:rPr lang="en-US" sz="1400" b="1" u="sng" dirty="0"/>
              <a:t>’ SLIDES </a:t>
            </a:r>
          </a:p>
        </p:txBody>
      </p:sp>
      <p:sp>
        <p:nvSpPr>
          <p:cNvPr id="21" name="object 10"/>
          <p:cNvSpPr txBox="1"/>
          <p:nvPr/>
        </p:nvSpPr>
        <p:spPr>
          <a:xfrm>
            <a:off x="2991449" y="5155674"/>
            <a:ext cx="676275" cy="498475"/>
          </a:xfrm>
          <a:prstGeom prst="rect">
            <a:avLst/>
          </a:prstGeom>
        </p:spPr>
        <p:txBody>
          <a:bodyPr vert="horz" wrap="square" lIns="0" tIns="0" rIns="0" bIns="0" rtlCol="0">
            <a:spAutoFit/>
          </a:bodyPr>
          <a:lstStyle/>
          <a:p>
            <a:pPr marL="12700">
              <a:lnSpc>
                <a:spcPct val="100000"/>
              </a:lnSpc>
            </a:pPr>
            <a:r>
              <a:rPr sz="3200" b="1" dirty="0">
                <a:latin typeface="Times New Roman"/>
                <a:cs typeface="Times New Roman"/>
              </a:rPr>
              <a:t>Q</a:t>
            </a:r>
            <a:r>
              <a:rPr sz="3200" b="1" spc="-90" dirty="0">
                <a:latin typeface="Times New Roman"/>
                <a:cs typeface="Times New Roman"/>
              </a:rPr>
              <a:t> </a:t>
            </a:r>
            <a:r>
              <a:rPr sz="3200" b="1" dirty="0">
                <a:latin typeface="Times New Roman"/>
                <a:cs typeface="Times New Roman"/>
              </a:rPr>
              <a:t>=</a:t>
            </a:r>
            <a:endParaRPr sz="3200">
              <a:latin typeface="Times New Roman"/>
              <a:cs typeface="Times New Roman"/>
            </a:endParaRPr>
          </a:p>
        </p:txBody>
      </p:sp>
      <p:sp>
        <p:nvSpPr>
          <p:cNvPr id="22" name="object 11"/>
          <p:cNvSpPr txBox="1"/>
          <p:nvPr/>
        </p:nvSpPr>
        <p:spPr>
          <a:xfrm>
            <a:off x="4118307" y="4884212"/>
            <a:ext cx="2130425" cy="541020"/>
          </a:xfrm>
          <a:prstGeom prst="rect">
            <a:avLst/>
          </a:prstGeom>
        </p:spPr>
        <p:txBody>
          <a:bodyPr vert="horz" wrap="square" lIns="0" tIns="0" rIns="0" bIns="0" rtlCol="0">
            <a:spAutoFit/>
          </a:bodyPr>
          <a:lstStyle/>
          <a:p>
            <a:pPr marL="12700">
              <a:lnSpc>
                <a:spcPct val="100000"/>
              </a:lnSpc>
            </a:pPr>
            <a:r>
              <a:rPr sz="3200" b="1" spc="20" dirty="0">
                <a:latin typeface="Times New Roman"/>
                <a:cs typeface="Times New Roman"/>
              </a:rPr>
              <a:t>(Pi </a:t>
            </a:r>
            <a:r>
              <a:rPr sz="3200" b="1" dirty="0">
                <a:latin typeface="Times New Roman"/>
                <a:cs typeface="Times New Roman"/>
              </a:rPr>
              <a:t>- </a:t>
            </a:r>
            <a:r>
              <a:rPr sz="3200" b="1" spc="15" dirty="0">
                <a:latin typeface="Times New Roman"/>
                <a:cs typeface="Times New Roman"/>
              </a:rPr>
              <a:t>Po) </a:t>
            </a:r>
            <a:r>
              <a:rPr sz="3200" b="1" spc="-5" dirty="0">
                <a:latin typeface="Symbol"/>
                <a:cs typeface="Symbol"/>
              </a:rPr>
              <a:t></a:t>
            </a:r>
            <a:r>
              <a:rPr sz="3200" b="1" spc="-315" dirty="0">
                <a:latin typeface="Times New Roman"/>
                <a:cs typeface="Times New Roman"/>
              </a:rPr>
              <a:t> </a:t>
            </a:r>
            <a:r>
              <a:rPr sz="3200" b="1" spc="-125" dirty="0">
                <a:latin typeface="Times New Roman"/>
                <a:cs typeface="Times New Roman"/>
              </a:rPr>
              <a:t>r</a:t>
            </a:r>
            <a:r>
              <a:rPr sz="2700" b="1" spc="-187" baseline="49382" dirty="0">
                <a:latin typeface="Times New Roman"/>
                <a:cs typeface="Times New Roman"/>
              </a:rPr>
              <a:t>4</a:t>
            </a:r>
            <a:endParaRPr sz="2700" baseline="49382" dirty="0">
              <a:latin typeface="Times New Roman"/>
              <a:cs typeface="Times New Roman"/>
            </a:endParaRPr>
          </a:p>
        </p:txBody>
      </p:sp>
      <p:sp>
        <p:nvSpPr>
          <p:cNvPr id="23" name="object 12"/>
          <p:cNvSpPr txBox="1"/>
          <p:nvPr/>
        </p:nvSpPr>
        <p:spPr>
          <a:xfrm>
            <a:off x="4723145" y="5484287"/>
            <a:ext cx="741045" cy="541020"/>
          </a:xfrm>
          <a:prstGeom prst="rect">
            <a:avLst/>
          </a:prstGeom>
        </p:spPr>
        <p:txBody>
          <a:bodyPr vert="horz" wrap="square" lIns="0" tIns="0" rIns="0" bIns="0" rtlCol="0">
            <a:spAutoFit/>
          </a:bodyPr>
          <a:lstStyle/>
          <a:p>
            <a:pPr marL="12700">
              <a:lnSpc>
                <a:spcPct val="100000"/>
              </a:lnSpc>
            </a:pPr>
            <a:r>
              <a:rPr sz="3200" b="1" dirty="0">
                <a:latin typeface="Times New Roman"/>
                <a:cs typeface="Times New Roman"/>
              </a:rPr>
              <a:t>8</a:t>
            </a:r>
            <a:r>
              <a:rPr sz="3200" b="1" spc="-35" dirty="0">
                <a:latin typeface="Symbol"/>
                <a:cs typeface="Symbol"/>
              </a:rPr>
              <a:t></a:t>
            </a:r>
            <a:r>
              <a:rPr sz="3200" b="1" dirty="0">
                <a:latin typeface="Times New Roman"/>
                <a:cs typeface="Times New Roman"/>
              </a:rPr>
              <a:t>L</a:t>
            </a:r>
            <a:endParaRPr sz="3200">
              <a:latin typeface="Times New Roman"/>
              <a:cs typeface="Times New Roman"/>
            </a:endParaRPr>
          </a:p>
        </p:txBody>
      </p:sp>
      <p:sp>
        <p:nvSpPr>
          <p:cNvPr id="24" name="object 13"/>
          <p:cNvSpPr/>
          <p:nvPr/>
        </p:nvSpPr>
        <p:spPr>
          <a:xfrm>
            <a:off x="3948445" y="5443012"/>
            <a:ext cx="2438400" cy="0"/>
          </a:xfrm>
          <a:custGeom>
            <a:avLst/>
            <a:gdLst/>
            <a:ahLst/>
            <a:cxnLst/>
            <a:rect l="l" t="t" r="r" b="b"/>
            <a:pathLst>
              <a:path w="2438400">
                <a:moveTo>
                  <a:pt x="0" y="0"/>
                </a:moveTo>
                <a:lnTo>
                  <a:pt x="2438401" y="0"/>
                </a:lnTo>
              </a:path>
            </a:pathLst>
          </a:custGeom>
          <a:ln w="12700">
            <a:solidFill>
              <a:srgbClr val="000000"/>
            </a:solidFill>
          </a:ln>
        </p:spPr>
        <p:txBody>
          <a:bodyPr wrap="square" lIns="0" tIns="0" rIns="0" bIns="0" rtlCol="0"/>
          <a:lstStyle/>
          <a:p>
            <a:endParaRPr/>
          </a:p>
        </p:txBody>
      </p:sp>
      <p:sp>
        <p:nvSpPr>
          <p:cNvPr id="29" name="TextBox 28"/>
          <p:cNvSpPr txBox="1"/>
          <p:nvPr/>
        </p:nvSpPr>
        <p:spPr>
          <a:xfrm>
            <a:off x="609460" y="3673447"/>
            <a:ext cx="2201343" cy="307777"/>
          </a:xfrm>
          <a:prstGeom prst="rect">
            <a:avLst/>
          </a:prstGeom>
          <a:noFill/>
        </p:spPr>
        <p:txBody>
          <a:bodyPr wrap="square" rtlCol="0">
            <a:spAutoFit/>
          </a:bodyPr>
          <a:lstStyle/>
          <a:p>
            <a:r>
              <a:rPr lang="en-US" sz="1400" dirty="0">
                <a:solidFill>
                  <a:srgbClr val="528693"/>
                </a:solidFill>
              </a:rPr>
              <a:t> </a:t>
            </a:r>
            <a:r>
              <a:rPr lang="en-US" sz="1400" smtClean="0">
                <a:solidFill>
                  <a:srgbClr val="528693"/>
                </a:solidFill>
              </a:rPr>
              <a:t>Using </a:t>
            </a:r>
            <a:r>
              <a:rPr lang="en-US" sz="1400" dirty="0" err="1" smtClean="0">
                <a:solidFill>
                  <a:srgbClr val="528693"/>
                </a:solidFill>
                <a:cs typeface="Calibri" pitchFamily="34" charset="0"/>
              </a:rPr>
              <a:t>Poiseuille’s</a:t>
            </a:r>
            <a:r>
              <a:rPr lang="en-US" sz="1400" dirty="0" smtClean="0">
                <a:solidFill>
                  <a:srgbClr val="528693"/>
                </a:solidFill>
                <a:cs typeface="Calibri" pitchFamily="34" charset="0"/>
              </a:rPr>
              <a:t> law</a:t>
            </a:r>
            <a:endParaRPr lang="en-US" sz="1400" dirty="0">
              <a:solidFill>
                <a:srgbClr val="528693"/>
              </a:solidFill>
            </a:endParaRPr>
          </a:p>
        </p:txBody>
      </p:sp>
      <p:cxnSp>
        <p:nvCxnSpPr>
          <p:cNvPr id="32" name="Curved Connector 31"/>
          <p:cNvCxnSpPr>
            <a:endCxn id="27" idx="1"/>
          </p:cNvCxnSpPr>
          <p:nvPr/>
        </p:nvCxnSpPr>
        <p:spPr>
          <a:xfrm rot="16200000" flipH="1">
            <a:off x="603287" y="3469658"/>
            <a:ext cx="2754954" cy="1200660"/>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951393" y="1827746"/>
            <a:ext cx="2801563" cy="400110"/>
          </a:xfrm>
          <a:prstGeom prst="rect">
            <a:avLst/>
          </a:prstGeom>
          <a:noFill/>
          <a:ln w="6350">
            <a:noFill/>
          </a:ln>
        </p:spPr>
        <p:txBody>
          <a:bodyPr wrap="square" rtlCol="0">
            <a:spAutoFit/>
          </a:bodyPr>
          <a:lstStyle/>
          <a:p>
            <a:pPr algn="ctr" rtl="1"/>
            <a:r>
              <a:rPr lang="ar-SA" sz="1000" dirty="0">
                <a:solidFill>
                  <a:schemeClr val="bg1">
                    <a:lumMod val="50000"/>
                  </a:schemeClr>
                </a:solidFill>
              </a:rPr>
              <a:t>عملية الطرح هذي عشان الدم </a:t>
            </a:r>
            <a:r>
              <a:rPr lang="ar-SA" sz="1000" dirty="0" err="1">
                <a:solidFill>
                  <a:schemeClr val="bg1">
                    <a:lumMod val="50000"/>
                  </a:schemeClr>
                </a:solidFill>
              </a:rPr>
              <a:t>بيطلع</a:t>
            </a:r>
            <a:r>
              <a:rPr lang="ar-SA" sz="1000" dirty="0">
                <a:solidFill>
                  <a:schemeClr val="bg1">
                    <a:lumMod val="50000"/>
                  </a:schemeClr>
                </a:solidFill>
              </a:rPr>
              <a:t> من </a:t>
            </a:r>
            <a:r>
              <a:rPr lang="ar-SA" sz="1000" dirty="0" err="1">
                <a:solidFill>
                  <a:schemeClr val="bg1">
                    <a:lumMod val="50000"/>
                  </a:schemeClr>
                </a:solidFill>
              </a:rPr>
              <a:t>الأورطا</a:t>
            </a:r>
            <a:r>
              <a:rPr lang="ar-SA" sz="1000" dirty="0">
                <a:solidFill>
                  <a:schemeClr val="bg1">
                    <a:lumMod val="50000"/>
                  </a:schemeClr>
                </a:solidFill>
              </a:rPr>
              <a:t> </a:t>
            </a:r>
            <a:r>
              <a:rPr lang="ar-SA" sz="1000" dirty="0" err="1">
                <a:solidFill>
                  <a:schemeClr val="bg1">
                    <a:lumMod val="50000"/>
                  </a:schemeClr>
                </a:solidFill>
              </a:rPr>
              <a:t>وبيمشي</a:t>
            </a:r>
            <a:r>
              <a:rPr lang="ar-SA" sz="1000" dirty="0">
                <a:solidFill>
                  <a:schemeClr val="bg1">
                    <a:lumMod val="50000"/>
                  </a:schemeClr>
                </a:solidFill>
              </a:rPr>
              <a:t> لكل الجسم لحد ما ينتهي في </a:t>
            </a:r>
            <a:r>
              <a:rPr lang="ar-SA" sz="1000" dirty="0" err="1">
                <a:solidFill>
                  <a:schemeClr val="bg1">
                    <a:lumMod val="50000"/>
                  </a:schemeClr>
                </a:solidFill>
              </a:rPr>
              <a:t>الright</a:t>
            </a:r>
            <a:r>
              <a:rPr lang="ar-SA" sz="1000" dirty="0">
                <a:solidFill>
                  <a:schemeClr val="bg1">
                    <a:lumMod val="50000"/>
                  </a:schemeClr>
                </a:solidFill>
              </a:rPr>
              <a:t> </a:t>
            </a:r>
            <a:r>
              <a:rPr lang="ar-SA" sz="1000" dirty="0" err="1">
                <a:solidFill>
                  <a:schemeClr val="bg1">
                    <a:lumMod val="50000"/>
                  </a:schemeClr>
                </a:solidFill>
              </a:rPr>
              <a:t>atrium</a:t>
            </a:r>
            <a:endParaRPr lang="en-US" sz="1000" dirty="0">
              <a:solidFill>
                <a:schemeClr val="bg1">
                  <a:lumMod val="50000"/>
                </a:schemeClr>
              </a:solidFill>
            </a:endParaRPr>
          </a:p>
        </p:txBody>
      </p:sp>
      <p:sp>
        <p:nvSpPr>
          <p:cNvPr id="7" name="Rectangle 6"/>
          <p:cNvSpPr/>
          <p:nvPr/>
        </p:nvSpPr>
        <p:spPr>
          <a:xfrm>
            <a:off x="1220529" y="6441176"/>
            <a:ext cx="10727317" cy="276999"/>
          </a:xfrm>
          <a:prstGeom prst="rect">
            <a:avLst/>
          </a:prstGeom>
        </p:spPr>
        <p:txBody>
          <a:bodyPr wrap="square">
            <a:spAutoFit/>
          </a:bodyPr>
          <a:lstStyle/>
          <a:p>
            <a:r>
              <a:rPr lang="en-US" sz="1200" dirty="0">
                <a:solidFill>
                  <a:srgbClr val="528693"/>
                </a:solidFill>
              </a:rPr>
              <a:t>Just understand from this slide that ‘systemic circulation has higher resistance than pulmonary circulation, due to the higher pressure difference in systemic circulation’</a:t>
            </a:r>
          </a:p>
        </p:txBody>
      </p:sp>
    </p:spTree>
    <p:extLst>
      <p:ext uri="{BB962C8B-B14F-4D97-AF65-F5344CB8AC3E}">
        <p14:creationId xmlns:p14="http://schemas.microsoft.com/office/powerpoint/2010/main" val="19570728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590356" y="3933056"/>
            <a:ext cx="5989047" cy="2160240"/>
          </a:xfrm>
          <a:prstGeom prst="rect">
            <a:avLst/>
          </a:prstGeom>
          <a:solidFill>
            <a:schemeClr val="bg1"/>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3200" dirty="0"/>
              <a:t>Blood Flow and Pressure </a:t>
            </a:r>
          </a:p>
        </p:txBody>
      </p:sp>
      <p:sp>
        <p:nvSpPr>
          <p:cNvPr id="3" name="Slide Number Placeholder 2"/>
          <p:cNvSpPr>
            <a:spLocks noGrp="1"/>
          </p:cNvSpPr>
          <p:nvPr>
            <p:ph type="sldNum" sz="quarter" idx="12"/>
          </p:nvPr>
        </p:nvSpPr>
        <p:spPr/>
        <p:txBody>
          <a:bodyPr/>
          <a:lstStyle/>
          <a:p>
            <a:fld id="{4929A69E-7D8F-4515-9605-0315ABD4F316}" type="slidenum">
              <a:rPr lang="en-US" smtClean="0"/>
              <a:t>19</a:t>
            </a:fld>
            <a:endParaRPr lang="en-US" dirty="0"/>
          </a:p>
        </p:txBody>
      </p:sp>
      <p:sp>
        <p:nvSpPr>
          <p:cNvPr id="4" name="Content Placeholder 3"/>
          <p:cNvSpPr>
            <a:spLocks noGrp="1"/>
          </p:cNvSpPr>
          <p:nvPr>
            <p:ph sz="quarter" idx="1"/>
          </p:nvPr>
        </p:nvSpPr>
        <p:spPr>
          <a:xfrm>
            <a:off x="689926" y="1533727"/>
            <a:ext cx="4608512" cy="2020535"/>
          </a:xfrm>
          <a:noFill/>
          <a:ln>
            <a:noFill/>
          </a:ln>
        </p:spPr>
        <p:style>
          <a:lnRef idx="2">
            <a:schemeClr val="accent3"/>
          </a:lnRef>
          <a:fillRef idx="1">
            <a:schemeClr val="lt1"/>
          </a:fillRef>
          <a:effectRef idx="0">
            <a:schemeClr val="accent3"/>
          </a:effectRef>
          <a:fontRef idx="minor">
            <a:schemeClr val="dk1"/>
          </a:fontRef>
        </p:style>
        <p:txBody>
          <a:bodyPr>
            <a:normAutofit/>
          </a:bodyPr>
          <a:lstStyle/>
          <a:p>
            <a:pPr algn="just"/>
            <a:r>
              <a:rPr lang="en-US" sz="1800" dirty="0"/>
              <a:t>P directly proportional to F </a:t>
            </a:r>
            <a:r>
              <a:rPr lang="en-US" sz="1800" dirty="0" smtClean="0"/>
              <a:t> </a:t>
            </a:r>
          </a:p>
          <a:p>
            <a:pPr algn="just"/>
            <a:r>
              <a:rPr lang="en-US" sz="1800" dirty="0"/>
              <a:t>Blood flows down a pressure gradient.</a:t>
            </a:r>
          </a:p>
          <a:p>
            <a:pPr algn="just"/>
            <a:r>
              <a:rPr lang="en-US" sz="1800" dirty="0"/>
              <a:t>Absolute value of pressure is not important to flow, but the difference in pressure (DP or gradient) is important to determining flow</a:t>
            </a:r>
            <a:r>
              <a:rPr lang="en-US" sz="1800" dirty="0" smtClean="0"/>
              <a:t>.</a:t>
            </a:r>
            <a:endParaRPr lang="en-US" sz="1800" dirty="0"/>
          </a:p>
        </p:txBody>
      </p:sp>
      <p:sp>
        <p:nvSpPr>
          <p:cNvPr id="5" name="object 8"/>
          <p:cNvSpPr/>
          <p:nvPr/>
        </p:nvSpPr>
        <p:spPr>
          <a:xfrm>
            <a:off x="5590356" y="1528758"/>
            <a:ext cx="5989047" cy="2016224"/>
          </a:xfrm>
          <a:prstGeom prst="rect">
            <a:avLst/>
          </a:prstGeom>
          <a:blipFill>
            <a:blip r:embed="rId2" cstate="print"/>
            <a:stretch>
              <a:fillRect/>
            </a:stretch>
          </a:blipFill>
        </p:spPr>
        <p:txBody>
          <a:bodyPr wrap="square" lIns="0" tIns="0" rIns="0" bIns="0" rtlCol="0"/>
          <a:lstStyle/>
          <a:p>
            <a:endParaRPr/>
          </a:p>
        </p:txBody>
      </p:sp>
      <p:sp>
        <p:nvSpPr>
          <p:cNvPr id="12" name="TextBox 11"/>
          <p:cNvSpPr txBox="1"/>
          <p:nvPr/>
        </p:nvSpPr>
        <p:spPr>
          <a:xfrm>
            <a:off x="689926" y="3930740"/>
            <a:ext cx="4260817" cy="1938992"/>
          </a:xfrm>
          <a:prstGeom prst="rect">
            <a:avLst/>
          </a:prstGeom>
          <a:noFill/>
        </p:spPr>
        <p:txBody>
          <a:bodyPr wrap="square" rtlCol="0">
            <a:spAutoFit/>
          </a:bodyPr>
          <a:lstStyle/>
          <a:p>
            <a:pPr algn="just"/>
            <a:r>
              <a:rPr lang="en-US" dirty="0" smtClean="0"/>
              <a:t>*What happens to pressure if we decrease the fluid volume? As in ventricles during systole.</a:t>
            </a:r>
          </a:p>
          <a:p>
            <a:pPr algn="just"/>
            <a:r>
              <a:rPr lang="en-US" dirty="0"/>
              <a:t>Resulting pressure is called the driving pressure  in vascular </a:t>
            </a:r>
            <a:r>
              <a:rPr lang="en-US" dirty="0" smtClean="0"/>
              <a:t>system.</a:t>
            </a:r>
            <a:endParaRPr lang="en-US" dirty="0"/>
          </a:p>
          <a:p>
            <a:pPr algn="just"/>
            <a:endParaRPr lang="en-US" dirty="0"/>
          </a:p>
        </p:txBody>
      </p:sp>
      <p:sp>
        <p:nvSpPr>
          <p:cNvPr id="13" name="object 8"/>
          <p:cNvSpPr/>
          <p:nvPr/>
        </p:nvSpPr>
        <p:spPr>
          <a:xfrm>
            <a:off x="8101705" y="4005064"/>
            <a:ext cx="3358859" cy="1938992"/>
          </a:xfrm>
          <a:prstGeom prst="rect">
            <a:avLst/>
          </a:prstGeom>
          <a:blipFill>
            <a:blip r:embed="rId3" cstate="print"/>
            <a:stretch>
              <a:fillRect/>
            </a:stretch>
          </a:blipFill>
        </p:spPr>
        <p:txBody>
          <a:bodyPr wrap="square" lIns="0" tIns="0" rIns="0" bIns="0" rtlCol="0"/>
          <a:lstStyle/>
          <a:p>
            <a:endParaRPr/>
          </a:p>
        </p:txBody>
      </p:sp>
      <p:sp>
        <p:nvSpPr>
          <p:cNvPr id="15" name="TextBox 14"/>
          <p:cNvSpPr txBox="1"/>
          <p:nvPr/>
        </p:nvSpPr>
        <p:spPr>
          <a:xfrm>
            <a:off x="5664843" y="4321897"/>
            <a:ext cx="2318024" cy="1384995"/>
          </a:xfrm>
          <a:prstGeom prst="rect">
            <a:avLst/>
          </a:prstGeom>
          <a:noFill/>
        </p:spPr>
        <p:txBody>
          <a:bodyPr wrap="square" rtlCol="0">
            <a:spAutoFit/>
          </a:bodyPr>
          <a:lstStyle/>
          <a:p>
            <a:pPr algn="just"/>
            <a:r>
              <a:rPr lang="en-US" sz="1400" dirty="0"/>
              <a:t>How does the flow differ in these two vessels? </a:t>
            </a:r>
            <a:endParaRPr lang="en-US" sz="1400" dirty="0" smtClean="0"/>
          </a:p>
          <a:p>
            <a:pPr algn="just"/>
            <a:endParaRPr lang="en-US" sz="1400" dirty="0"/>
          </a:p>
          <a:p>
            <a:pPr algn="just"/>
            <a:r>
              <a:rPr lang="en-US" sz="1400" dirty="0" smtClean="0">
                <a:solidFill>
                  <a:schemeClr val="bg1">
                    <a:lumMod val="65000"/>
                  </a:schemeClr>
                </a:solidFill>
              </a:rPr>
              <a:t>Flow outcome is equal due to the changes in pressure and diameter.</a:t>
            </a:r>
            <a:endParaRPr lang="en-US" sz="1400" dirty="0">
              <a:solidFill>
                <a:schemeClr val="bg1">
                  <a:lumMod val="65000"/>
                </a:schemeClr>
              </a:solidFill>
            </a:endParaRPr>
          </a:p>
        </p:txBody>
      </p:sp>
      <p:sp>
        <p:nvSpPr>
          <p:cNvPr id="16" name="TextBox 15"/>
          <p:cNvSpPr txBox="1"/>
          <p:nvPr/>
        </p:nvSpPr>
        <p:spPr>
          <a:xfrm>
            <a:off x="9527505" y="0"/>
            <a:ext cx="2661320" cy="307777"/>
          </a:xfrm>
          <a:prstGeom prst="rect">
            <a:avLst/>
          </a:prstGeom>
          <a:solidFill>
            <a:srgbClr val="D8B3DC"/>
          </a:solidFill>
          <a:ln>
            <a:solidFill>
              <a:srgbClr val="A954AB"/>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a:t>
            </a:r>
            <a:r>
              <a:rPr lang="en-US" sz="1400" b="1" u="sng" dirty="0" smtClean="0"/>
              <a:t>FEMALES</a:t>
            </a:r>
            <a:r>
              <a:rPr lang="en-US" sz="1400" b="1" u="sng" dirty="0"/>
              <a:t>’ SLIDES </a:t>
            </a:r>
          </a:p>
        </p:txBody>
      </p:sp>
    </p:spTree>
    <p:extLst>
      <p:ext uri="{BB962C8B-B14F-4D97-AF65-F5344CB8AC3E}">
        <p14:creationId xmlns:p14="http://schemas.microsoft.com/office/powerpoint/2010/main" val="17704829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09458" y="134144"/>
            <a:ext cx="10969943" cy="990600"/>
          </a:xfrm>
        </p:spPr>
        <p:txBody>
          <a:bodyPr/>
          <a:lstStyle/>
          <a:p>
            <a:r>
              <a:rPr lang="en-US" dirty="0" smtClean="0"/>
              <a:t>Objectives</a:t>
            </a:r>
            <a:endParaRPr lang="en-US" dirty="0"/>
          </a:p>
        </p:txBody>
      </p:sp>
      <p:sp>
        <p:nvSpPr>
          <p:cNvPr id="3" name="عنصر نائب لرقم الشريحة 2"/>
          <p:cNvSpPr>
            <a:spLocks noGrp="1"/>
          </p:cNvSpPr>
          <p:nvPr>
            <p:ph type="sldNum" sz="quarter" idx="12"/>
          </p:nvPr>
        </p:nvSpPr>
        <p:spPr/>
        <p:txBody>
          <a:bodyPr/>
          <a:lstStyle/>
          <a:p>
            <a:fld id="{4929A69E-7D8F-4515-9605-0315ABD4F316}" type="slidenum">
              <a:rPr lang="en-US" smtClean="0">
                <a:solidFill>
                  <a:srgbClr val="464653"/>
                </a:solidFill>
              </a:rPr>
              <a:pPr/>
              <a:t>2</a:t>
            </a:fld>
            <a:endParaRPr lang="en-US" dirty="0">
              <a:solidFill>
                <a:srgbClr val="464653"/>
              </a:solidFill>
            </a:endParaRPr>
          </a:p>
        </p:txBody>
      </p:sp>
      <p:sp>
        <p:nvSpPr>
          <p:cNvPr id="5" name="مربع نص 4"/>
          <p:cNvSpPr txBox="1"/>
          <p:nvPr/>
        </p:nvSpPr>
        <p:spPr>
          <a:xfrm>
            <a:off x="609458" y="1454692"/>
            <a:ext cx="10969943" cy="4524315"/>
          </a:xfrm>
          <a:prstGeom prst="rect">
            <a:avLst/>
          </a:prstGeom>
          <a:noFill/>
        </p:spPr>
        <p:txBody>
          <a:bodyPr wrap="square" rtlCol="0">
            <a:spAutoFit/>
          </a:bodyPr>
          <a:lstStyle/>
          <a:p>
            <a:pPr marL="342900" indent="-342900" algn="just">
              <a:spcBef>
                <a:spcPct val="20000"/>
              </a:spcBef>
              <a:buClr>
                <a:schemeClr val="bg2">
                  <a:lumMod val="75000"/>
                </a:schemeClr>
              </a:buClr>
              <a:buSzPct val="75000"/>
              <a:buFont typeface="Courier New" charset="0"/>
              <a:buChar char="o"/>
            </a:pPr>
            <a:r>
              <a:rPr lang="en-US" sz="1800" dirty="0" smtClean="0">
                <a:solidFill>
                  <a:schemeClr val="tx1">
                    <a:lumMod val="95000"/>
                    <a:lumOff val="5000"/>
                  </a:schemeClr>
                </a:solidFill>
                <a:cs typeface="Calibri" pitchFamily="34" charset="0"/>
              </a:rPr>
              <a:t>Describe systemic and pulmonary vascular resistances and explain physiological significance if arterial blood pressure in overcoming the vascular resistance.</a:t>
            </a:r>
            <a:endParaRPr lang="en-US" sz="1800" b="1" dirty="0">
              <a:solidFill>
                <a:schemeClr val="tx1">
                  <a:lumMod val="95000"/>
                  <a:lumOff val="5000"/>
                </a:schemeClr>
              </a:solidFill>
              <a:cs typeface="Calibri" pitchFamily="34" charset="0"/>
            </a:endParaRPr>
          </a:p>
          <a:p>
            <a:pPr marL="342900" indent="-342900" algn="just">
              <a:spcBef>
                <a:spcPct val="20000"/>
              </a:spcBef>
              <a:buClr>
                <a:schemeClr val="bg2">
                  <a:lumMod val="75000"/>
                </a:schemeClr>
              </a:buClr>
              <a:buSzPct val="75000"/>
              <a:buFont typeface="Courier New" charset="0"/>
              <a:buChar char="o"/>
            </a:pPr>
            <a:r>
              <a:rPr lang="en-US" sz="1800" dirty="0" smtClean="0">
                <a:solidFill>
                  <a:schemeClr val="tx1">
                    <a:lumMod val="95000"/>
                    <a:lumOff val="5000"/>
                  </a:schemeClr>
                </a:solidFill>
                <a:cs typeface="Calibri" pitchFamily="34" charset="0"/>
              </a:rPr>
              <a:t>Compare and contrast measurement of arterial blood pressure in systemic and pulmonary circulations and state normative data for pulmonary and systemic circulations.</a:t>
            </a:r>
          </a:p>
          <a:p>
            <a:pPr marL="342900" indent="-342900" algn="just">
              <a:spcBef>
                <a:spcPct val="20000"/>
              </a:spcBef>
              <a:buClr>
                <a:schemeClr val="bg2">
                  <a:lumMod val="75000"/>
                </a:schemeClr>
              </a:buClr>
              <a:buSzPct val="75000"/>
              <a:buFont typeface="Courier New" charset="0"/>
              <a:buChar char="o"/>
            </a:pPr>
            <a:r>
              <a:rPr lang="en-US" sz="1800" dirty="0" smtClean="0">
                <a:solidFill>
                  <a:schemeClr val="tx1">
                    <a:lumMod val="95000"/>
                    <a:lumOff val="5000"/>
                  </a:schemeClr>
                </a:solidFill>
                <a:cs typeface="Calibri" pitchFamily="34" charset="0"/>
              </a:rPr>
              <a:t>Describe physiological variation in arterial blood pressure.</a:t>
            </a:r>
          </a:p>
          <a:p>
            <a:pPr marL="342900" indent="-342900" algn="just">
              <a:spcBef>
                <a:spcPct val="20000"/>
              </a:spcBef>
              <a:buClr>
                <a:schemeClr val="bg2">
                  <a:lumMod val="75000"/>
                </a:schemeClr>
              </a:buClr>
              <a:buSzPct val="75000"/>
              <a:buFont typeface="Courier New" charset="0"/>
              <a:buChar char="o"/>
            </a:pPr>
            <a:r>
              <a:rPr lang="en-US" sz="1800" dirty="0" smtClean="0">
                <a:solidFill>
                  <a:schemeClr val="tx1">
                    <a:lumMod val="95000"/>
                    <a:lumOff val="5000"/>
                  </a:schemeClr>
                </a:solidFill>
                <a:cs typeface="Calibri" pitchFamily="34" charset="0"/>
              </a:rPr>
              <a:t>Explain the effect of gravity on arterial blood pressure.</a:t>
            </a:r>
          </a:p>
          <a:p>
            <a:pPr marL="342900" indent="-342900" algn="just">
              <a:spcBef>
                <a:spcPct val="20000"/>
              </a:spcBef>
              <a:buClr>
                <a:schemeClr val="bg2">
                  <a:lumMod val="75000"/>
                </a:schemeClr>
              </a:buClr>
              <a:buSzPct val="75000"/>
              <a:buFont typeface="Courier New" charset="0"/>
              <a:buChar char="o"/>
            </a:pPr>
            <a:r>
              <a:rPr lang="en-US" sz="1800" dirty="0" smtClean="0">
                <a:solidFill>
                  <a:schemeClr val="tx1">
                    <a:lumMod val="95000"/>
                    <a:lumOff val="5000"/>
                  </a:schemeClr>
                </a:solidFill>
                <a:cs typeface="Calibri" pitchFamily="34" charset="0"/>
              </a:rPr>
              <a:t>Define mean arterial blood pressure and describe how it is</a:t>
            </a:r>
            <a:r>
              <a:rPr lang="en-US" sz="1800" dirty="0">
                <a:solidFill>
                  <a:schemeClr val="tx1">
                    <a:lumMod val="95000"/>
                    <a:lumOff val="5000"/>
                  </a:schemeClr>
                </a:solidFill>
                <a:cs typeface="Calibri" pitchFamily="34" charset="0"/>
              </a:rPr>
              <a:t> </a:t>
            </a:r>
            <a:r>
              <a:rPr lang="en-US" sz="1800" dirty="0" smtClean="0">
                <a:solidFill>
                  <a:schemeClr val="tx1">
                    <a:lumMod val="95000"/>
                    <a:lumOff val="5000"/>
                  </a:schemeClr>
                </a:solidFill>
                <a:cs typeface="Calibri" pitchFamily="34" charset="0"/>
              </a:rPr>
              <a:t>calculated.</a:t>
            </a:r>
          </a:p>
          <a:p>
            <a:pPr marL="342900" indent="-342900" algn="just">
              <a:spcBef>
                <a:spcPct val="20000"/>
              </a:spcBef>
              <a:buClr>
                <a:schemeClr val="bg2">
                  <a:lumMod val="75000"/>
                </a:schemeClr>
              </a:buClr>
              <a:buSzPct val="75000"/>
              <a:buFont typeface="Courier New" charset="0"/>
              <a:buChar char="o"/>
            </a:pPr>
            <a:r>
              <a:rPr lang="en-US" sz="1800" dirty="0" smtClean="0">
                <a:solidFill>
                  <a:schemeClr val="tx1">
                    <a:lumMod val="95000"/>
                    <a:lumOff val="5000"/>
                  </a:schemeClr>
                </a:solidFill>
                <a:cs typeface="Calibri" pitchFamily="34" charset="0"/>
              </a:rPr>
              <a:t>Define pulse pressure and state how it is affected in aortic stenosis, aortic regurgitation and arteriolosclerosis.</a:t>
            </a:r>
          </a:p>
          <a:p>
            <a:pPr marL="342900" indent="-342900" algn="just">
              <a:spcBef>
                <a:spcPct val="20000"/>
              </a:spcBef>
              <a:buClr>
                <a:schemeClr val="bg2">
                  <a:lumMod val="75000"/>
                </a:schemeClr>
              </a:buClr>
              <a:buSzPct val="75000"/>
              <a:buFont typeface="Courier New" charset="0"/>
              <a:buChar char="o"/>
            </a:pPr>
            <a:r>
              <a:rPr lang="en-US" sz="1800" dirty="0" smtClean="0">
                <a:solidFill>
                  <a:schemeClr val="tx1">
                    <a:lumMod val="95000"/>
                    <a:lumOff val="5000"/>
                  </a:schemeClr>
                </a:solidFill>
                <a:cs typeface="Calibri" pitchFamily="34" charset="0"/>
              </a:rPr>
              <a:t>List factors which determine arterial blood pressure and explain how they influence arterial blood pressure.</a:t>
            </a:r>
          </a:p>
          <a:p>
            <a:pPr marL="342900" indent="-342900" algn="just">
              <a:spcBef>
                <a:spcPct val="20000"/>
              </a:spcBef>
              <a:buClr>
                <a:schemeClr val="bg2">
                  <a:lumMod val="75000"/>
                </a:schemeClr>
              </a:buClr>
              <a:buSzPct val="75000"/>
              <a:buFont typeface="Courier New" charset="0"/>
              <a:buChar char="o"/>
            </a:pPr>
            <a:r>
              <a:rPr lang="en-US" sz="1800" dirty="0" smtClean="0">
                <a:solidFill>
                  <a:schemeClr val="tx1">
                    <a:lumMod val="95000"/>
                    <a:lumOff val="5000"/>
                  </a:schemeClr>
                </a:solidFill>
                <a:cs typeface="Calibri" pitchFamily="34" charset="0"/>
              </a:rPr>
              <a:t>Outline synthesis of NO and state its physiological significance.</a:t>
            </a:r>
          </a:p>
          <a:p>
            <a:pPr marL="342900" indent="-342900" algn="just">
              <a:spcBef>
                <a:spcPct val="20000"/>
              </a:spcBef>
              <a:buClr>
                <a:schemeClr val="bg2">
                  <a:lumMod val="75000"/>
                </a:schemeClr>
              </a:buClr>
              <a:buSzPct val="75000"/>
              <a:buFont typeface="Courier New" charset="0"/>
              <a:buChar char="o"/>
            </a:pPr>
            <a:r>
              <a:rPr lang="en-US" sz="1800" dirty="0" smtClean="0">
                <a:solidFill>
                  <a:schemeClr val="tx1">
                    <a:lumMod val="95000"/>
                    <a:lumOff val="5000"/>
                  </a:schemeClr>
                </a:solidFill>
                <a:cs typeface="Calibri" pitchFamily="34" charset="0"/>
              </a:rPr>
              <a:t>Explain the physiological importance of regulating arterial blood pressure.</a:t>
            </a:r>
          </a:p>
          <a:p>
            <a:pPr marL="342900" indent="-342900" algn="just">
              <a:spcBef>
                <a:spcPct val="20000"/>
              </a:spcBef>
              <a:buClr>
                <a:schemeClr val="bg2">
                  <a:lumMod val="75000"/>
                </a:schemeClr>
              </a:buClr>
              <a:buSzPct val="75000"/>
              <a:buFont typeface="Courier New" charset="0"/>
              <a:buChar char="o"/>
            </a:pPr>
            <a:r>
              <a:rPr lang="en-US" sz="1800" dirty="0" smtClean="0">
                <a:solidFill>
                  <a:schemeClr val="tx1">
                    <a:lumMod val="95000"/>
                    <a:lumOff val="5000"/>
                  </a:schemeClr>
                </a:solidFill>
                <a:cs typeface="Calibri" pitchFamily="34" charset="0"/>
              </a:rPr>
              <a:t>Discuss short-, intermediate- and long-term regulation of blood pressure; nervous, hormonal and renal regulation of arterial blood pressure.</a:t>
            </a:r>
          </a:p>
          <a:p>
            <a:pPr marL="342900" indent="-342900" algn="just">
              <a:spcBef>
                <a:spcPct val="20000"/>
              </a:spcBef>
              <a:buClr>
                <a:schemeClr val="bg2">
                  <a:lumMod val="75000"/>
                </a:schemeClr>
              </a:buClr>
              <a:buSzPct val="75000"/>
              <a:buFont typeface="Courier New" charset="0"/>
              <a:buChar char="o"/>
            </a:pPr>
            <a:r>
              <a:rPr lang="en-US" sz="1800" dirty="0" smtClean="0">
                <a:solidFill>
                  <a:schemeClr val="tx1">
                    <a:lumMod val="95000"/>
                    <a:lumOff val="5000"/>
                  </a:schemeClr>
                </a:solidFill>
                <a:cs typeface="Calibri" pitchFamily="34" charset="0"/>
              </a:rPr>
              <a:t>Define systemic hypertension and state its complications.</a:t>
            </a:r>
          </a:p>
        </p:txBody>
      </p:sp>
      <p:sp>
        <p:nvSpPr>
          <p:cNvPr id="6" name="Rectangle 5"/>
          <p:cNvSpPr/>
          <p:nvPr/>
        </p:nvSpPr>
        <p:spPr>
          <a:xfrm>
            <a:off x="4098275" y="634275"/>
            <a:ext cx="3992311" cy="400110"/>
          </a:xfrm>
          <a:prstGeom prst="rect">
            <a:avLst/>
          </a:prstGeom>
        </p:spPr>
        <p:txBody>
          <a:bodyPr wrap="none">
            <a:spAutoFit/>
          </a:bodyPr>
          <a:lstStyle/>
          <a:p>
            <a:r>
              <a:rPr lang="en-US" u="sng" dirty="0">
                <a:solidFill>
                  <a:srgbClr val="FF0000"/>
                </a:solidFill>
                <a:latin typeface="GillSansMT" charset="0"/>
              </a:rPr>
              <a:t>Study Smart: focus on mutual topics. </a:t>
            </a:r>
            <a:endParaRPr lang="en-US" u="sng" dirty="0">
              <a:effectLst/>
            </a:endParaRPr>
          </a:p>
        </p:txBody>
      </p:sp>
      <p:sp>
        <p:nvSpPr>
          <p:cNvPr id="7" name="TextBox 6"/>
          <p:cNvSpPr txBox="1"/>
          <p:nvPr/>
        </p:nvSpPr>
        <p:spPr>
          <a:xfrm>
            <a:off x="8902724" y="0"/>
            <a:ext cx="3286101" cy="430887"/>
          </a:xfrm>
          <a:prstGeom prst="rect">
            <a:avLst/>
          </a:prstGeom>
          <a:solidFill>
            <a:schemeClr val="accent3">
              <a:lumMod val="40000"/>
              <a:lumOff val="60000"/>
            </a:schemeClr>
          </a:solidFill>
          <a:ln>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100" b="1" u="sng" dirty="0"/>
              <a:t>ONLY IN MALES’ </a:t>
            </a:r>
            <a:r>
              <a:rPr lang="en-US" sz="1100" b="1" u="sng" dirty="0" smtClean="0"/>
              <a:t>SLIDES</a:t>
            </a:r>
          </a:p>
          <a:p>
            <a:pPr algn="ctr"/>
            <a:r>
              <a:rPr lang="en-US" sz="1100" b="1" u="sng" dirty="0" smtClean="0"/>
              <a:t>(Since their Doctor combined the two lecture) </a:t>
            </a:r>
            <a:endParaRPr lang="en-US" sz="1100" b="1" u="sng" dirty="0"/>
          </a:p>
        </p:txBody>
      </p:sp>
    </p:spTree>
    <p:extLst>
      <p:ext uri="{BB962C8B-B14F-4D97-AF65-F5344CB8AC3E}">
        <p14:creationId xmlns:p14="http://schemas.microsoft.com/office/powerpoint/2010/main" val="25505076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Resistance to Flow in the Cardiovascular System </a:t>
            </a:r>
          </a:p>
        </p:txBody>
      </p:sp>
      <p:sp>
        <p:nvSpPr>
          <p:cNvPr id="3" name="Slide Number Placeholder 2"/>
          <p:cNvSpPr>
            <a:spLocks noGrp="1"/>
          </p:cNvSpPr>
          <p:nvPr>
            <p:ph type="sldNum" sz="quarter" idx="12"/>
          </p:nvPr>
        </p:nvSpPr>
        <p:spPr/>
        <p:txBody>
          <a:bodyPr/>
          <a:lstStyle/>
          <a:p>
            <a:fld id="{4929A69E-7D8F-4515-9605-0315ABD4F316}" type="slidenum">
              <a:rPr lang="en-US" smtClean="0"/>
              <a:t>20</a:t>
            </a:fld>
            <a:endParaRPr lang="en-US" dirty="0"/>
          </a:p>
        </p:txBody>
      </p:sp>
      <p:sp>
        <p:nvSpPr>
          <p:cNvPr id="6" name="object 11"/>
          <p:cNvSpPr txBox="1"/>
          <p:nvPr/>
        </p:nvSpPr>
        <p:spPr>
          <a:xfrm>
            <a:off x="676144" y="1653297"/>
            <a:ext cx="1994137" cy="309700"/>
          </a:xfrm>
          <a:prstGeom prst="rect">
            <a:avLst/>
          </a:prstGeom>
          <a:ln w="12700">
            <a:noFill/>
          </a:ln>
        </p:spPr>
        <p:txBody>
          <a:bodyPr vert="horz" wrap="square" lIns="0" tIns="1905" rIns="0" bIns="0" rtlCol="0">
            <a:spAutoFit/>
          </a:bodyPr>
          <a:lstStyle/>
          <a:p>
            <a:pPr marL="83185">
              <a:lnSpc>
                <a:spcPct val="100000"/>
              </a:lnSpc>
              <a:spcBef>
                <a:spcPts val="15"/>
              </a:spcBef>
            </a:pPr>
            <a:r>
              <a:rPr b="1" spc="10">
                <a:cs typeface="Arial Black"/>
              </a:rPr>
              <a:t>Basic</a:t>
            </a:r>
            <a:r>
              <a:rPr b="1" spc="-200">
                <a:cs typeface="Arial Black"/>
              </a:rPr>
              <a:t> </a:t>
            </a:r>
            <a:r>
              <a:rPr b="1" spc="5" smtClean="0">
                <a:cs typeface="Arial Black"/>
              </a:rPr>
              <a:t>Concepts</a:t>
            </a:r>
            <a:r>
              <a:rPr lang="en-US" b="1" spc="5" smtClean="0">
                <a:cs typeface="Arial Black"/>
              </a:rPr>
              <a:t>:</a:t>
            </a:r>
            <a:endParaRPr dirty="0">
              <a:cs typeface="Arial Black"/>
            </a:endParaRPr>
          </a:p>
        </p:txBody>
      </p:sp>
      <p:sp>
        <p:nvSpPr>
          <p:cNvPr id="8" name="object 13"/>
          <p:cNvSpPr txBox="1"/>
          <p:nvPr/>
        </p:nvSpPr>
        <p:spPr>
          <a:xfrm>
            <a:off x="5220317" y="1662860"/>
            <a:ext cx="2778760" cy="307777"/>
          </a:xfrm>
          <a:prstGeom prst="rect">
            <a:avLst/>
          </a:prstGeom>
        </p:spPr>
        <p:txBody>
          <a:bodyPr vert="horz" wrap="square" lIns="0" tIns="0" rIns="0" bIns="0" rtlCol="0">
            <a:spAutoFit/>
          </a:bodyPr>
          <a:lstStyle/>
          <a:p>
            <a:pPr marL="12700">
              <a:lnSpc>
                <a:spcPct val="100000"/>
              </a:lnSpc>
            </a:pPr>
            <a:r>
              <a:rPr b="1" spc="5" dirty="0">
                <a:solidFill>
                  <a:srgbClr val="141516"/>
                </a:solidFill>
                <a:cs typeface="Arial Black"/>
              </a:rPr>
              <a:t>Series</a:t>
            </a:r>
            <a:r>
              <a:rPr b="1" spc="-155" dirty="0">
                <a:solidFill>
                  <a:srgbClr val="141516"/>
                </a:solidFill>
                <a:cs typeface="Arial Black"/>
              </a:rPr>
              <a:t> </a:t>
            </a:r>
            <a:r>
              <a:rPr b="1" spc="-10" dirty="0">
                <a:solidFill>
                  <a:srgbClr val="141516"/>
                </a:solidFill>
                <a:cs typeface="Arial Black"/>
              </a:rPr>
              <a:t>Resistance</a:t>
            </a:r>
            <a:endParaRPr dirty="0">
              <a:cs typeface="Arial Black"/>
            </a:endParaRPr>
          </a:p>
        </p:txBody>
      </p:sp>
      <p:sp>
        <p:nvSpPr>
          <p:cNvPr id="9" name="object 14"/>
          <p:cNvSpPr txBox="1"/>
          <p:nvPr/>
        </p:nvSpPr>
        <p:spPr>
          <a:xfrm>
            <a:off x="2844624" y="1635542"/>
            <a:ext cx="4208145" cy="1231106"/>
          </a:xfrm>
          <a:prstGeom prst="rect">
            <a:avLst/>
          </a:prstGeom>
        </p:spPr>
        <p:txBody>
          <a:bodyPr vert="horz" wrap="square" lIns="0" tIns="0" rIns="0" bIns="0" rtlCol="0">
            <a:spAutoFit/>
          </a:bodyPr>
          <a:lstStyle/>
          <a:p>
            <a:pPr marL="12700">
              <a:lnSpc>
                <a:spcPct val="100000"/>
              </a:lnSpc>
              <a:tabLst>
                <a:tab pos="3796665" algn="l"/>
              </a:tabLst>
            </a:pPr>
            <a:r>
              <a:rPr dirty="0">
                <a:solidFill>
                  <a:srgbClr val="C76B9B"/>
                </a:solidFill>
              </a:rPr>
              <a:t>Rt = R1 + R2 + R3</a:t>
            </a:r>
            <a:r>
              <a:rPr dirty="0"/>
              <a:t>….</a:t>
            </a:r>
          </a:p>
          <a:p>
            <a:pPr>
              <a:lnSpc>
                <a:spcPct val="100000"/>
              </a:lnSpc>
              <a:spcBef>
                <a:spcPts val="30"/>
              </a:spcBef>
            </a:pPr>
            <a:endParaRPr lang="en-US" dirty="0">
              <a:solidFill>
                <a:srgbClr val="C76B9B"/>
              </a:solidFill>
            </a:endParaRPr>
          </a:p>
          <a:p>
            <a:pPr>
              <a:lnSpc>
                <a:spcPct val="100000"/>
              </a:lnSpc>
              <a:spcBef>
                <a:spcPts val="30"/>
              </a:spcBef>
            </a:pPr>
            <a:endParaRPr dirty="0">
              <a:solidFill>
                <a:srgbClr val="C76B9B"/>
              </a:solidFill>
            </a:endParaRPr>
          </a:p>
          <a:p>
            <a:pPr marL="12700">
              <a:lnSpc>
                <a:spcPct val="100000"/>
              </a:lnSpc>
            </a:pPr>
            <a:r>
              <a:rPr dirty="0">
                <a:solidFill>
                  <a:srgbClr val="C76B9B"/>
                </a:solidFill>
              </a:rPr>
              <a:t>1/Rt = 1/R1 + 1/R2 + 1/R3 </a:t>
            </a:r>
            <a:r>
              <a:rPr b="1" dirty="0">
                <a:solidFill>
                  <a:srgbClr val="141516"/>
                </a:solidFill>
                <a:cs typeface="Arial Black"/>
              </a:rPr>
              <a:t>….</a:t>
            </a:r>
            <a:endParaRPr dirty="0">
              <a:cs typeface="Arial Black"/>
            </a:endParaRPr>
          </a:p>
        </p:txBody>
      </p:sp>
      <p:sp>
        <p:nvSpPr>
          <p:cNvPr id="10" name="object 15"/>
          <p:cNvSpPr txBox="1"/>
          <p:nvPr/>
        </p:nvSpPr>
        <p:spPr>
          <a:xfrm>
            <a:off x="6077445" y="2564566"/>
            <a:ext cx="2981960" cy="307777"/>
          </a:xfrm>
          <a:prstGeom prst="rect">
            <a:avLst/>
          </a:prstGeom>
        </p:spPr>
        <p:txBody>
          <a:bodyPr vert="horz" wrap="square" lIns="0" tIns="0" rIns="0" bIns="0" rtlCol="0">
            <a:spAutoFit/>
          </a:bodyPr>
          <a:lstStyle/>
          <a:p>
            <a:pPr marL="12700">
              <a:lnSpc>
                <a:spcPct val="100000"/>
              </a:lnSpc>
            </a:pPr>
            <a:r>
              <a:rPr b="1" spc="5" dirty="0">
                <a:solidFill>
                  <a:srgbClr val="141516"/>
                </a:solidFill>
                <a:cs typeface="Arial Black"/>
              </a:rPr>
              <a:t>Parallel</a:t>
            </a:r>
            <a:r>
              <a:rPr b="1" spc="-160" dirty="0">
                <a:solidFill>
                  <a:srgbClr val="141516"/>
                </a:solidFill>
                <a:cs typeface="Arial Black"/>
              </a:rPr>
              <a:t> </a:t>
            </a:r>
            <a:r>
              <a:rPr b="1" spc="-10" dirty="0">
                <a:solidFill>
                  <a:srgbClr val="141516"/>
                </a:solidFill>
                <a:cs typeface="Arial Black"/>
              </a:rPr>
              <a:t>Resistance</a:t>
            </a:r>
            <a:endParaRPr dirty="0">
              <a:cs typeface="Arial Black"/>
            </a:endParaRPr>
          </a:p>
        </p:txBody>
      </p:sp>
      <p:sp>
        <p:nvSpPr>
          <p:cNvPr id="11" name="object 16"/>
          <p:cNvSpPr txBox="1"/>
          <p:nvPr/>
        </p:nvSpPr>
        <p:spPr>
          <a:xfrm>
            <a:off x="609460" y="3292176"/>
            <a:ext cx="10954445" cy="2660985"/>
          </a:xfrm>
          <a:prstGeom prst="rect">
            <a:avLst/>
          </a:prstGeom>
          <a:solidFill>
            <a:schemeClr val="bg1">
              <a:lumMod val="95000"/>
            </a:schemeClr>
          </a:solidFill>
          <a:ln>
            <a:solidFill>
              <a:schemeClr val="bg2"/>
            </a:solidFill>
          </a:ln>
        </p:spPr>
        <p:style>
          <a:lnRef idx="2">
            <a:schemeClr val="accent2"/>
          </a:lnRef>
          <a:fillRef idx="1">
            <a:schemeClr val="lt1"/>
          </a:fillRef>
          <a:effectRef idx="0">
            <a:schemeClr val="accent2"/>
          </a:effectRef>
          <a:fontRef idx="minor">
            <a:schemeClr val="dk1"/>
          </a:fontRef>
        </p:style>
        <p:txBody>
          <a:bodyPr vert="horz" wrap="square" lIns="0" tIns="19050" rIns="0" bIns="0" rtlCol="0">
            <a:spAutoFit/>
          </a:bodyPr>
          <a:lstStyle/>
          <a:p>
            <a:pPr marL="98425">
              <a:lnSpc>
                <a:spcPct val="100000"/>
              </a:lnSpc>
              <a:spcBef>
                <a:spcPts val="150"/>
              </a:spcBef>
            </a:pPr>
            <a:r>
              <a:rPr sz="2000" b="1" spc="5" dirty="0">
                <a:solidFill>
                  <a:srgbClr val="141516"/>
                </a:solidFill>
                <a:cs typeface="Calibri"/>
              </a:rPr>
              <a:t>What</a:t>
            </a:r>
            <a:r>
              <a:rPr sz="2000" b="1" spc="-70" dirty="0">
                <a:solidFill>
                  <a:srgbClr val="141516"/>
                </a:solidFill>
                <a:cs typeface="Calibri"/>
              </a:rPr>
              <a:t> </a:t>
            </a:r>
            <a:r>
              <a:rPr sz="2000" b="1" spc="-5" dirty="0">
                <a:solidFill>
                  <a:srgbClr val="141516"/>
                </a:solidFill>
                <a:cs typeface="Calibri"/>
              </a:rPr>
              <a:t>Really</a:t>
            </a:r>
            <a:r>
              <a:rPr sz="2000" b="1" spc="-20" dirty="0">
                <a:solidFill>
                  <a:srgbClr val="141516"/>
                </a:solidFill>
                <a:cs typeface="Calibri"/>
              </a:rPr>
              <a:t> </a:t>
            </a:r>
            <a:r>
              <a:rPr sz="2000" b="1" spc="15" dirty="0">
                <a:solidFill>
                  <a:srgbClr val="141516"/>
                </a:solidFill>
                <a:cs typeface="Calibri"/>
              </a:rPr>
              <a:t>Happens</a:t>
            </a:r>
            <a:r>
              <a:rPr sz="2000" b="1" spc="-165" dirty="0">
                <a:solidFill>
                  <a:srgbClr val="141516"/>
                </a:solidFill>
                <a:cs typeface="Calibri"/>
              </a:rPr>
              <a:t> </a:t>
            </a:r>
            <a:r>
              <a:rPr sz="2000" b="1" dirty="0">
                <a:solidFill>
                  <a:srgbClr val="141516"/>
                </a:solidFill>
                <a:cs typeface="Calibri"/>
              </a:rPr>
              <a:t>in</a:t>
            </a:r>
            <a:r>
              <a:rPr sz="2000" b="1" spc="-50" dirty="0">
                <a:solidFill>
                  <a:srgbClr val="141516"/>
                </a:solidFill>
                <a:cs typeface="Calibri"/>
              </a:rPr>
              <a:t> </a:t>
            </a:r>
            <a:r>
              <a:rPr sz="2000" b="1" spc="10" dirty="0">
                <a:solidFill>
                  <a:srgbClr val="141516"/>
                </a:solidFill>
                <a:cs typeface="Calibri"/>
              </a:rPr>
              <a:t>the</a:t>
            </a:r>
            <a:r>
              <a:rPr sz="2000" b="1" spc="-75" dirty="0">
                <a:solidFill>
                  <a:srgbClr val="141516"/>
                </a:solidFill>
                <a:cs typeface="Calibri"/>
              </a:rPr>
              <a:t> </a:t>
            </a:r>
            <a:r>
              <a:rPr sz="2000" b="1" dirty="0">
                <a:solidFill>
                  <a:srgbClr val="141516"/>
                </a:solidFill>
                <a:cs typeface="Calibri"/>
              </a:rPr>
              <a:t>CVS</a:t>
            </a:r>
            <a:r>
              <a:rPr sz="2000" b="1" dirty="0" smtClean="0">
                <a:solidFill>
                  <a:srgbClr val="141516"/>
                </a:solidFill>
                <a:cs typeface="Calibri"/>
              </a:rPr>
              <a:t>?</a:t>
            </a:r>
            <a:endParaRPr lang="en-US" sz="2000" b="1" dirty="0" smtClean="0">
              <a:solidFill>
                <a:srgbClr val="141516"/>
              </a:solidFill>
              <a:cs typeface="Calibri"/>
            </a:endParaRPr>
          </a:p>
          <a:p>
            <a:pPr marL="98425">
              <a:lnSpc>
                <a:spcPct val="100000"/>
              </a:lnSpc>
              <a:spcBef>
                <a:spcPts val="150"/>
              </a:spcBef>
            </a:pPr>
            <a:endParaRPr lang="en-US" b="1" dirty="0">
              <a:solidFill>
                <a:srgbClr val="141516"/>
              </a:solidFill>
              <a:latin typeface="Calibri"/>
              <a:cs typeface="Calibri"/>
            </a:endParaRPr>
          </a:p>
          <a:p>
            <a:pPr marL="98425">
              <a:lnSpc>
                <a:spcPct val="100000"/>
              </a:lnSpc>
              <a:spcBef>
                <a:spcPts val="150"/>
              </a:spcBef>
            </a:pPr>
            <a:endParaRPr lang="en-US" sz="2000" b="1" dirty="0" smtClean="0">
              <a:solidFill>
                <a:srgbClr val="141516"/>
              </a:solidFill>
              <a:latin typeface="Calibri"/>
              <a:cs typeface="Calibri"/>
            </a:endParaRPr>
          </a:p>
          <a:p>
            <a:pPr marL="98425">
              <a:lnSpc>
                <a:spcPct val="100000"/>
              </a:lnSpc>
              <a:spcBef>
                <a:spcPts val="150"/>
              </a:spcBef>
            </a:pPr>
            <a:endParaRPr lang="en-US" b="1" dirty="0">
              <a:solidFill>
                <a:srgbClr val="141516"/>
              </a:solidFill>
              <a:latin typeface="Calibri"/>
              <a:cs typeface="Calibri"/>
            </a:endParaRPr>
          </a:p>
          <a:p>
            <a:pPr marL="98425">
              <a:lnSpc>
                <a:spcPct val="100000"/>
              </a:lnSpc>
              <a:spcBef>
                <a:spcPts val="150"/>
              </a:spcBef>
            </a:pPr>
            <a:endParaRPr lang="en-US" sz="2000" b="1" dirty="0" smtClean="0">
              <a:solidFill>
                <a:srgbClr val="141516"/>
              </a:solidFill>
              <a:latin typeface="Calibri"/>
              <a:cs typeface="Calibri"/>
            </a:endParaRPr>
          </a:p>
          <a:p>
            <a:pPr marL="98425">
              <a:lnSpc>
                <a:spcPct val="100000"/>
              </a:lnSpc>
              <a:spcBef>
                <a:spcPts val="150"/>
              </a:spcBef>
            </a:pPr>
            <a:endParaRPr lang="en-US" b="1" dirty="0">
              <a:solidFill>
                <a:srgbClr val="141516"/>
              </a:solidFill>
              <a:latin typeface="Calibri"/>
              <a:cs typeface="Calibri"/>
            </a:endParaRPr>
          </a:p>
          <a:p>
            <a:pPr marL="98425">
              <a:lnSpc>
                <a:spcPct val="100000"/>
              </a:lnSpc>
              <a:spcBef>
                <a:spcPts val="150"/>
              </a:spcBef>
            </a:pPr>
            <a:endParaRPr lang="en-US" sz="2000" b="1" dirty="0" smtClean="0">
              <a:solidFill>
                <a:srgbClr val="141516"/>
              </a:solidFill>
              <a:latin typeface="Calibri"/>
              <a:cs typeface="Calibri"/>
            </a:endParaRPr>
          </a:p>
          <a:p>
            <a:pPr marL="98425">
              <a:lnSpc>
                <a:spcPct val="100000"/>
              </a:lnSpc>
              <a:spcBef>
                <a:spcPts val="150"/>
              </a:spcBef>
            </a:pPr>
            <a:endParaRPr sz="2000" dirty="0">
              <a:latin typeface="Calibri"/>
              <a:cs typeface="Calibri"/>
            </a:endParaRPr>
          </a:p>
        </p:txBody>
      </p:sp>
      <p:sp>
        <p:nvSpPr>
          <p:cNvPr id="14" name="object 19"/>
          <p:cNvSpPr/>
          <p:nvPr/>
        </p:nvSpPr>
        <p:spPr>
          <a:xfrm>
            <a:off x="4895082" y="3981617"/>
            <a:ext cx="1816100" cy="1206500"/>
          </a:xfrm>
          <a:custGeom>
            <a:avLst/>
            <a:gdLst/>
            <a:ahLst/>
            <a:cxnLst/>
            <a:rect l="l" t="t" r="r" b="b"/>
            <a:pathLst>
              <a:path w="1816100" h="1206500">
                <a:moveTo>
                  <a:pt x="0" y="150758"/>
                </a:moveTo>
                <a:lnTo>
                  <a:pt x="907969" y="150758"/>
                </a:lnTo>
                <a:lnTo>
                  <a:pt x="907969" y="0"/>
                </a:lnTo>
                <a:lnTo>
                  <a:pt x="1816101" y="603250"/>
                </a:lnTo>
                <a:lnTo>
                  <a:pt x="907969" y="1206500"/>
                </a:lnTo>
                <a:lnTo>
                  <a:pt x="907969" y="1055740"/>
                </a:lnTo>
                <a:lnTo>
                  <a:pt x="0" y="1055740"/>
                </a:lnTo>
                <a:lnTo>
                  <a:pt x="0" y="150758"/>
                </a:lnTo>
                <a:close/>
              </a:path>
            </a:pathLst>
          </a:custGeom>
          <a:ln w="12700">
            <a:solidFill>
              <a:srgbClr val="DAABAB"/>
            </a:solidFill>
          </a:ln>
        </p:spPr>
        <p:txBody>
          <a:bodyPr wrap="square" lIns="0" tIns="0" rIns="0" bIns="0" rtlCol="0"/>
          <a:lstStyle/>
          <a:p>
            <a:endParaRPr/>
          </a:p>
        </p:txBody>
      </p:sp>
      <p:sp>
        <p:nvSpPr>
          <p:cNvPr id="15" name="object 20"/>
          <p:cNvSpPr txBox="1"/>
          <p:nvPr/>
        </p:nvSpPr>
        <p:spPr>
          <a:xfrm>
            <a:off x="5390031" y="4407068"/>
            <a:ext cx="762000" cy="307777"/>
          </a:xfrm>
          <a:prstGeom prst="rect">
            <a:avLst/>
          </a:prstGeom>
        </p:spPr>
        <p:txBody>
          <a:bodyPr vert="horz" wrap="square" lIns="0" tIns="0" rIns="0" bIns="0" rtlCol="0">
            <a:spAutoFit/>
          </a:bodyPr>
          <a:lstStyle/>
          <a:p>
            <a:pPr marL="12700">
              <a:lnSpc>
                <a:spcPct val="100000"/>
              </a:lnSpc>
            </a:pPr>
            <a:r>
              <a:rPr sz="2000" spc="-45" dirty="0">
                <a:solidFill>
                  <a:srgbClr val="0D0D0D"/>
                </a:solidFill>
                <a:cs typeface="Times New Roman"/>
              </a:rPr>
              <a:t>A</a:t>
            </a:r>
            <a:r>
              <a:rPr sz="2000" spc="10" dirty="0">
                <a:solidFill>
                  <a:srgbClr val="0D0D0D"/>
                </a:solidFill>
                <a:cs typeface="Times New Roman"/>
              </a:rPr>
              <a:t>r</a:t>
            </a:r>
            <a:r>
              <a:rPr sz="2000" spc="30" dirty="0">
                <a:solidFill>
                  <a:srgbClr val="0D0D0D"/>
                </a:solidFill>
                <a:cs typeface="Times New Roman"/>
              </a:rPr>
              <a:t>t</a:t>
            </a:r>
            <a:r>
              <a:rPr sz="2000" spc="10" dirty="0">
                <a:solidFill>
                  <a:srgbClr val="0D0D0D"/>
                </a:solidFill>
                <a:cs typeface="Times New Roman"/>
              </a:rPr>
              <a:t>er</a:t>
            </a:r>
            <a:r>
              <a:rPr sz="2000" dirty="0">
                <a:solidFill>
                  <a:srgbClr val="0D0D0D"/>
                </a:solidFill>
                <a:cs typeface="Times New Roman"/>
              </a:rPr>
              <a:t>y</a:t>
            </a:r>
            <a:endParaRPr sz="2000" dirty="0">
              <a:cs typeface="Times New Roman"/>
            </a:endParaRPr>
          </a:p>
        </p:txBody>
      </p:sp>
      <p:sp>
        <p:nvSpPr>
          <p:cNvPr id="16" name="object 21"/>
          <p:cNvSpPr/>
          <p:nvPr/>
        </p:nvSpPr>
        <p:spPr>
          <a:xfrm>
            <a:off x="6932010" y="4541999"/>
            <a:ext cx="1587500" cy="139700"/>
          </a:xfrm>
          <a:custGeom>
            <a:avLst/>
            <a:gdLst/>
            <a:ahLst/>
            <a:cxnLst/>
            <a:rect l="l" t="t" r="r" b="b"/>
            <a:pathLst>
              <a:path w="1587500" h="139700">
                <a:moveTo>
                  <a:pt x="793673" y="0"/>
                </a:moveTo>
                <a:lnTo>
                  <a:pt x="793673" y="34925"/>
                </a:lnTo>
                <a:lnTo>
                  <a:pt x="0" y="34925"/>
                </a:lnTo>
                <a:lnTo>
                  <a:pt x="0" y="104775"/>
                </a:lnTo>
                <a:lnTo>
                  <a:pt x="793673" y="104775"/>
                </a:lnTo>
                <a:lnTo>
                  <a:pt x="793673" y="139700"/>
                </a:lnTo>
                <a:lnTo>
                  <a:pt x="1587500" y="69851"/>
                </a:lnTo>
                <a:lnTo>
                  <a:pt x="793673" y="0"/>
                </a:lnTo>
                <a:close/>
              </a:path>
            </a:pathLst>
          </a:custGeom>
          <a:solidFill>
            <a:srgbClr val="E46416"/>
          </a:solidFill>
        </p:spPr>
        <p:txBody>
          <a:bodyPr wrap="square" lIns="0" tIns="0" rIns="0" bIns="0" rtlCol="0"/>
          <a:lstStyle/>
          <a:p>
            <a:endParaRPr/>
          </a:p>
        </p:txBody>
      </p:sp>
      <p:sp>
        <p:nvSpPr>
          <p:cNvPr id="17" name="object 22"/>
          <p:cNvSpPr/>
          <p:nvPr/>
        </p:nvSpPr>
        <p:spPr>
          <a:xfrm>
            <a:off x="6932010" y="4541999"/>
            <a:ext cx="1587500" cy="139700"/>
          </a:xfrm>
          <a:custGeom>
            <a:avLst/>
            <a:gdLst/>
            <a:ahLst/>
            <a:cxnLst/>
            <a:rect l="l" t="t" r="r" b="b"/>
            <a:pathLst>
              <a:path w="1587500" h="139700">
                <a:moveTo>
                  <a:pt x="0" y="34925"/>
                </a:moveTo>
                <a:lnTo>
                  <a:pt x="793679" y="34925"/>
                </a:lnTo>
                <a:lnTo>
                  <a:pt x="793679" y="0"/>
                </a:lnTo>
                <a:lnTo>
                  <a:pt x="1587500" y="69850"/>
                </a:lnTo>
                <a:lnTo>
                  <a:pt x="793679" y="139700"/>
                </a:lnTo>
                <a:lnTo>
                  <a:pt x="793679" y="104775"/>
                </a:lnTo>
                <a:lnTo>
                  <a:pt x="0" y="104775"/>
                </a:lnTo>
                <a:lnTo>
                  <a:pt x="0" y="34925"/>
                </a:lnTo>
                <a:close/>
              </a:path>
            </a:pathLst>
          </a:custGeom>
          <a:solidFill>
            <a:srgbClr val="C00000"/>
          </a:solidFill>
          <a:ln w="12700">
            <a:solidFill>
              <a:srgbClr val="C00000"/>
            </a:solidFill>
          </a:ln>
        </p:spPr>
        <p:txBody>
          <a:bodyPr wrap="square" lIns="0" tIns="0" rIns="0" bIns="0" rtlCol="0"/>
          <a:lstStyle/>
          <a:p>
            <a:endParaRPr/>
          </a:p>
        </p:txBody>
      </p:sp>
      <p:sp>
        <p:nvSpPr>
          <p:cNvPr id="18" name="object 23"/>
          <p:cNvSpPr/>
          <p:nvPr/>
        </p:nvSpPr>
        <p:spPr>
          <a:xfrm>
            <a:off x="6932010" y="4846799"/>
            <a:ext cx="1511300" cy="139700"/>
          </a:xfrm>
          <a:custGeom>
            <a:avLst/>
            <a:gdLst/>
            <a:ahLst/>
            <a:cxnLst/>
            <a:rect l="l" t="t" r="r" b="b"/>
            <a:pathLst>
              <a:path w="1511300" h="139700">
                <a:moveTo>
                  <a:pt x="755586" y="0"/>
                </a:moveTo>
                <a:lnTo>
                  <a:pt x="755586" y="34925"/>
                </a:lnTo>
                <a:lnTo>
                  <a:pt x="0" y="34925"/>
                </a:lnTo>
                <a:lnTo>
                  <a:pt x="0" y="104775"/>
                </a:lnTo>
                <a:lnTo>
                  <a:pt x="755586" y="104775"/>
                </a:lnTo>
                <a:lnTo>
                  <a:pt x="755586" y="139700"/>
                </a:lnTo>
                <a:lnTo>
                  <a:pt x="1511300" y="69850"/>
                </a:lnTo>
                <a:lnTo>
                  <a:pt x="755586" y="0"/>
                </a:lnTo>
                <a:close/>
              </a:path>
            </a:pathLst>
          </a:custGeom>
          <a:solidFill>
            <a:srgbClr val="E46416"/>
          </a:solidFill>
        </p:spPr>
        <p:txBody>
          <a:bodyPr wrap="square" lIns="0" tIns="0" rIns="0" bIns="0" rtlCol="0"/>
          <a:lstStyle/>
          <a:p>
            <a:endParaRPr/>
          </a:p>
        </p:txBody>
      </p:sp>
      <p:sp>
        <p:nvSpPr>
          <p:cNvPr id="19" name="object 24"/>
          <p:cNvSpPr/>
          <p:nvPr/>
        </p:nvSpPr>
        <p:spPr>
          <a:xfrm>
            <a:off x="6932010" y="4846799"/>
            <a:ext cx="1511300" cy="139700"/>
          </a:xfrm>
          <a:custGeom>
            <a:avLst/>
            <a:gdLst/>
            <a:ahLst/>
            <a:cxnLst/>
            <a:rect l="l" t="t" r="r" b="b"/>
            <a:pathLst>
              <a:path w="1511300" h="139700">
                <a:moveTo>
                  <a:pt x="0" y="34925"/>
                </a:moveTo>
                <a:lnTo>
                  <a:pt x="755584" y="34925"/>
                </a:lnTo>
                <a:lnTo>
                  <a:pt x="755584" y="0"/>
                </a:lnTo>
                <a:lnTo>
                  <a:pt x="1511300" y="69850"/>
                </a:lnTo>
                <a:lnTo>
                  <a:pt x="755584" y="139700"/>
                </a:lnTo>
                <a:lnTo>
                  <a:pt x="755584" y="104775"/>
                </a:lnTo>
                <a:lnTo>
                  <a:pt x="0" y="104775"/>
                </a:lnTo>
                <a:lnTo>
                  <a:pt x="0" y="34925"/>
                </a:lnTo>
                <a:close/>
              </a:path>
            </a:pathLst>
          </a:custGeom>
          <a:solidFill>
            <a:srgbClr val="C00000"/>
          </a:solidFill>
          <a:ln w="12700">
            <a:solidFill>
              <a:srgbClr val="C00000"/>
            </a:solidFill>
          </a:ln>
        </p:spPr>
        <p:txBody>
          <a:bodyPr wrap="square" lIns="0" tIns="0" rIns="0" bIns="0" rtlCol="0"/>
          <a:lstStyle/>
          <a:p>
            <a:endParaRPr/>
          </a:p>
        </p:txBody>
      </p:sp>
      <p:sp>
        <p:nvSpPr>
          <p:cNvPr id="22" name="object 27"/>
          <p:cNvSpPr/>
          <p:nvPr/>
        </p:nvSpPr>
        <p:spPr>
          <a:xfrm>
            <a:off x="6884349" y="5151599"/>
            <a:ext cx="1368152" cy="478954"/>
          </a:xfrm>
          <a:custGeom>
            <a:avLst/>
            <a:gdLst/>
            <a:ahLst/>
            <a:cxnLst/>
            <a:rect l="l" t="t" r="r" b="b"/>
            <a:pathLst>
              <a:path w="1181100" h="381000">
                <a:moveTo>
                  <a:pt x="0" y="0"/>
                </a:moveTo>
                <a:lnTo>
                  <a:pt x="1181100" y="0"/>
                </a:lnTo>
                <a:lnTo>
                  <a:pt x="1181100" y="381000"/>
                </a:lnTo>
                <a:lnTo>
                  <a:pt x="0" y="381000"/>
                </a:lnTo>
                <a:lnTo>
                  <a:pt x="0" y="0"/>
                </a:lnTo>
                <a:close/>
              </a:path>
            </a:pathLst>
          </a:custGeom>
          <a:ln w="12700">
            <a:solidFill>
              <a:srgbClr val="C00000"/>
            </a:solidFill>
          </a:ln>
        </p:spPr>
        <p:txBody>
          <a:bodyPr wrap="square" lIns="0" tIns="0" rIns="0" bIns="0" rtlCol="0"/>
          <a:lstStyle/>
          <a:p>
            <a:endParaRPr/>
          </a:p>
        </p:txBody>
      </p:sp>
      <p:sp>
        <p:nvSpPr>
          <p:cNvPr id="23" name="object 28"/>
          <p:cNvSpPr/>
          <p:nvPr/>
        </p:nvSpPr>
        <p:spPr>
          <a:xfrm>
            <a:off x="8728634" y="4003938"/>
            <a:ext cx="2044700" cy="63500"/>
          </a:xfrm>
          <a:custGeom>
            <a:avLst/>
            <a:gdLst/>
            <a:ahLst/>
            <a:cxnLst/>
            <a:rect l="l" t="t" r="r" b="b"/>
            <a:pathLst>
              <a:path w="2044700" h="63500">
                <a:moveTo>
                  <a:pt x="1022273" y="0"/>
                </a:moveTo>
                <a:lnTo>
                  <a:pt x="1022273" y="15875"/>
                </a:lnTo>
                <a:lnTo>
                  <a:pt x="0" y="15875"/>
                </a:lnTo>
                <a:lnTo>
                  <a:pt x="0" y="47625"/>
                </a:lnTo>
                <a:lnTo>
                  <a:pt x="1022273" y="47625"/>
                </a:lnTo>
                <a:lnTo>
                  <a:pt x="1022273" y="63500"/>
                </a:lnTo>
                <a:lnTo>
                  <a:pt x="2044700" y="31750"/>
                </a:lnTo>
                <a:lnTo>
                  <a:pt x="1022273" y="0"/>
                </a:lnTo>
                <a:close/>
              </a:path>
            </a:pathLst>
          </a:custGeom>
          <a:solidFill>
            <a:srgbClr val="C00000"/>
          </a:solidFill>
          <a:ln>
            <a:solidFill>
              <a:srgbClr val="C00000"/>
            </a:solidFill>
          </a:ln>
        </p:spPr>
        <p:txBody>
          <a:bodyPr wrap="square" lIns="0" tIns="0" rIns="0" bIns="0" rtlCol="0"/>
          <a:lstStyle/>
          <a:p>
            <a:endParaRPr/>
          </a:p>
        </p:txBody>
      </p:sp>
      <p:sp>
        <p:nvSpPr>
          <p:cNvPr id="24" name="object 29"/>
          <p:cNvSpPr/>
          <p:nvPr/>
        </p:nvSpPr>
        <p:spPr>
          <a:xfrm>
            <a:off x="8728634" y="4003938"/>
            <a:ext cx="2044700" cy="63500"/>
          </a:xfrm>
          <a:custGeom>
            <a:avLst/>
            <a:gdLst/>
            <a:ahLst/>
            <a:cxnLst/>
            <a:rect l="l" t="t" r="r" b="b"/>
            <a:pathLst>
              <a:path w="2044700" h="63500">
                <a:moveTo>
                  <a:pt x="0" y="15874"/>
                </a:moveTo>
                <a:lnTo>
                  <a:pt x="1022270" y="15874"/>
                </a:lnTo>
                <a:lnTo>
                  <a:pt x="1022270" y="0"/>
                </a:lnTo>
                <a:lnTo>
                  <a:pt x="2044701" y="31751"/>
                </a:lnTo>
                <a:lnTo>
                  <a:pt x="1022270" y="63500"/>
                </a:lnTo>
                <a:lnTo>
                  <a:pt x="1022270" y="47625"/>
                </a:lnTo>
                <a:lnTo>
                  <a:pt x="0" y="47625"/>
                </a:lnTo>
                <a:lnTo>
                  <a:pt x="0" y="15874"/>
                </a:lnTo>
                <a:close/>
              </a:path>
            </a:pathLst>
          </a:custGeom>
          <a:ln w="12700">
            <a:solidFill>
              <a:srgbClr val="000000"/>
            </a:solidFill>
          </a:ln>
        </p:spPr>
        <p:txBody>
          <a:bodyPr wrap="square" lIns="0" tIns="0" rIns="0" bIns="0" rtlCol="0"/>
          <a:lstStyle/>
          <a:p>
            <a:endParaRPr/>
          </a:p>
        </p:txBody>
      </p:sp>
      <p:sp>
        <p:nvSpPr>
          <p:cNvPr id="25" name="object 30"/>
          <p:cNvSpPr/>
          <p:nvPr/>
        </p:nvSpPr>
        <p:spPr>
          <a:xfrm>
            <a:off x="8728634" y="4308738"/>
            <a:ext cx="2044700" cy="63500"/>
          </a:xfrm>
          <a:custGeom>
            <a:avLst/>
            <a:gdLst/>
            <a:ahLst/>
            <a:cxnLst/>
            <a:rect l="l" t="t" r="r" b="b"/>
            <a:pathLst>
              <a:path w="2044700" h="63500">
                <a:moveTo>
                  <a:pt x="1022273" y="0"/>
                </a:moveTo>
                <a:lnTo>
                  <a:pt x="1022273" y="15875"/>
                </a:lnTo>
                <a:lnTo>
                  <a:pt x="0" y="15875"/>
                </a:lnTo>
                <a:lnTo>
                  <a:pt x="0" y="47625"/>
                </a:lnTo>
                <a:lnTo>
                  <a:pt x="1022273" y="47625"/>
                </a:lnTo>
                <a:lnTo>
                  <a:pt x="1022273" y="63500"/>
                </a:lnTo>
                <a:lnTo>
                  <a:pt x="2044700" y="31751"/>
                </a:lnTo>
                <a:lnTo>
                  <a:pt x="1022273" y="0"/>
                </a:lnTo>
                <a:close/>
              </a:path>
            </a:pathLst>
          </a:custGeom>
          <a:solidFill>
            <a:srgbClr val="C00000"/>
          </a:solidFill>
          <a:ln>
            <a:solidFill>
              <a:srgbClr val="C00000"/>
            </a:solidFill>
          </a:ln>
        </p:spPr>
        <p:txBody>
          <a:bodyPr wrap="square" lIns="0" tIns="0" rIns="0" bIns="0" rtlCol="0"/>
          <a:lstStyle/>
          <a:p>
            <a:endParaRPr/>
          </a:p>
        </p:txBody>
      </p:sp>
      <p:sp>
        <p:nvSpPr>
          <p:cNvPr id="26" name="object 31"/>
          <p:cNvSpPr/>
          <p:nvPr/>
        </p:nvSpPr>
        <p:spPr>
          <a:xfrm>
            <a:off x="8728634" y="4308738"/>
            <a:ext cx="2044700" cy="63500"/>
          </a:xfrm>
          <a:custGeom>
            <a:avLst/>
            <a:gdLst/>
            <a:ahLst/>
            <a:cxnLst/>
            <a:rect l="l" t="t" r="r" b="b"/>
            <a:pathLst>
              <a:path w="2044700" h="63500">
                <a:moveTo>
                  <a:pt x="0" y="15874"/>
                </a:moveTo>
                <a:lnTo>
                  <a:pt x="1022270" y="15874"/>
                </a:lnTo>
                <a:lnTo>
                  <a:pt x="1022270" y="0"/>
                </a:lnTo>
                <a:lnTo>
                  <a:pt x="2044701" y="31751"/>
                </a:lnTo>
                <a:lnTo>
                  <a:pt x="1022270" y="63500"/>
                </a:lnTo>
                <a:lnTo>
                  <a:pt x="1022270" y="47625"/>
                </a:lnTo>
                <a:lnTo>
                  <a:pt x="0" y="47625"/>
                </a:lnTo>
                <a:lnTo>
                  <a:pt x="0" y="15874"/>
                </a:lnTo>
                <a:close/>
              </a:path>
            </a:pathLst>
          </a:custGeom>
          <a:ln w="12700">
            <a:solidFill>
              <a:srgbClr val="000000"/>
            </a:solidFill>
          </a:ln>
        </p:spPr>
        <p:txBody>
          <a:bodyPr wrap="square" lIns="0" tIns="0" rIns="0" bIns="0" rtlCol="0"/>
          <a:lstStyle/>
          <a:p>
            <a:endParaRPr/>
          </a:p>
        </p:txBody>
      </p:sp>
      <p:sp>
        <p:nvSpPr>
          <p:cNvPr id="27" name="object 32"/>
          <p:cNvSpPr/>
          <p:nvPr/>
        </p:nvSpPr>
        <p:spPr>
          <a:xfrm>
            <a:off x="8728634" y="4613538"/>
            <a:ext cx="1968500" cy="63500"/>
          </a:xfrm>
          <a:custGeom>
            <a:avLst/>
            <a:gdLst/>
            <a:ahLst/>
            <a:cxnLst/>
            <a:rect l="l" t="t" r="r" b="b"/>
            <a:pathLst>
              <a:path w="1968500" h="63500">
                <a:moveTo>
                  <a:pt x="984186" y="0"/>
                </a:moveTo>
                <a:lnTo>
                  <a:pt x="984186" y="15875"/>
                </a:lnTo>
                <a:lnTo>
                  <a:pt x="0" y="15875"/>
                </a:lnTo>
                <a:lnTo>
                  <a:pt x="0" y="47625"/>
                </a:lnTo>
                <a:lnTo>
                  <a:pt x="984186" y="47625"/>
                </a:lnTo>
                <a:lnTo>
                  <a:pt x="984186" y="63500"/>
                </a:lnTo>
                <a:lnTo>
                  <a:pt x="1968500" y="31750"/>
                </a:lnTo>
                <a:lnTo>
                  <a:pt x="984186" y="0"/>
                </a:lnTo>
                <a:close/>
              </a:path>
            </a:pathLst>
          </a:custGeom>
          <a:solidFill>
            <a:srgbClr val="C00000"/>
          </a:solidFill>
          <a:ln>
            <a:solidFill>
              <a:srgbClr val="C00000"/>
            </a:solidFill>
          </a:ln>
        </p:spPr>
        <p:txBody>
          <a:bodyPr wrap="square" lIns="0" tIns="0" rIns="0" bIns="0" rtlCol="0"/>
          <a:lstStyle/>
          <a:p>
            <a:endParaRPr/>
          </a:p>
        </p:txBody>
      </p:sp>
      <p:sp>
        <p:nvSpPr>
          <p:cNvPr id="28" name="object 33"/>
          <p:cNvSpPr/>
          <p:nvPr/>
        </p:nvSpPr>
        <p:spPr>
          <a:xfrm>
            <a:off x="8728634" y="4613538"/>
            <a:ext cx="1968500" cy="63500"/>
          </a:xfrm>
          <a:custGeom>
            <a:avLst/>
            <a:gdLst/>
            <a:ahLst/>
            <a:cxnLst/>
            <a:rect l="l" t="t" r="r" b="b"/>
            <a:pathLst>
              <a:path w="1968500" h="63500">
                <a:moveTo>
                  <a:pt x="0" y="15875"/>
                </a:moveTo>
                <a:lnTo>
                  <a:pt x="984185" y="15875"/>
                </a:lnTo>
                <a:lnTo>
                  <a:pt x="984185" y="0"/>
                </a:lnTo>
                <a:lnTo>
                  <a:pt x="1968501" y="31750"/>
                </a:lnTo>
                <a:lnTo>
                  <a:pt x="984185" y="63500"/>
                </a:lnTo>
                <a:lnTo>
                  <a:pt x="984185" y="47625"/>
                </a:lnTo>
                <a:lnTo>
                  <a:pt x="0" y="47625"/>
                </a:lnTo>
                <a:lnTo>
                  <a:pt x="0" y="15875"/>
                </a:lnTo>
                <a:close/>
              </a:path>
            </a:pathLst>
          </a:custGeom>
          <a:ln w="12700">
            <a:solidFill>
              <a:srgbClr val="000000"/>
            </a:solidFill>
          </a:ln>
        </p:spPr>
        <p:txBody>
          <a:bodyPr wrap="square" lIns="0" tIns="0" rIns="0" bIns="0" rtlCol="0"/>
          <a:lstStyle/>
          <a:p>
            <a:endParaRPr/>
          </a:p>
        </p:txBody>
      </p:sp>
      <p:sp>
        <p:nvSpPr>
          <p:cNvPr id="29" name="object 34"/>
          <p:cNvSpPr/>
          <p:nvPr/>
        </p:nvSpPr>
        <p:spPr>
          <a:xfrm>
            <a:off x="8728634" y="4918338"/>
            <a:ext cx="1892300" cy="63500"/>
          </a:xfrm>
          <a:custGeom>
            <a:avLst/>
            <a:gdLst/>
            <a:ahLst/>
            <a:cxnLst/>
            <a:rect l="l" t="t" r="r" b="b"/>
            <a:pathLst>
              <a:path w="1892300" h="63500">
                <a:moveTo>
                  <a:pt x="946073" y="0"/>
                </a:moveTo>
                <a:lnTo>
                  <a:pt x="946073" y="15875"/>
                </a:lnTo>
                <a:lnTo>
                  <a:pt x="0" y="15875"/>
                </a:lnTo>
                <a:lnTo>
                  <a:pt x="0" y="47625"/>
                </a:lnTo>
                <a:lnTo>
                  <a:pt x="946073" y="47625"/>
                </a:lnTo>
                <a:lnTo>
                  <a:pt x="946073" y="63500"/>
                </a:lnTo>
                <a:lnTo>
                  <a:pt x="1892300" y="31750"/>
                </a:lnTo>
                <a:lnTo>
                  <a:pt x="946073" y="0"/>
                </a:lnTo>
                <a:close/>
              </a:path>
            </a:pathLst>
          </a:custGeom>
          <a:solidFill>
            <a:srgbClr val="C00000"/>
          </a:solidFill>
          <a:ln>
            <a:solidFill>
              <a:srgbClr val="C00000"/>
            </a:solidFill>
          </a:ln>
        </p:spPr>
        <p:txBody>
          <a:bodyPr wrap="square" lIns="0" tIns="0" rIns="0" bIns="0" rtlCol="0"/>
          <a:lstStyle/>
          <a:p>
            <a:endParaRPr/>
          </a:p>
        </p:txBody>
      </p:sp>
      <p:sp>
        <p:nvSpPr>
          <p:cNvPr id="30" name="object 35"/>
          <p:cNvSpPr/>
          <p:nvPr/>
        </p:nvSpPr>
        <p:spPr>
          <a:xfrm>
            <a:off x="8728634" y="4918338"/>
            <a:ext cx="1892300" cy="63500"/>
          </a:xfrm>
          <a:custGeom>
            <a:avLst/>
            <a:gdLst/>
            <a:ahLst/>
            <a:cxnLst/>
            <a:rect l="l" t="t" r="r" b="b"/>
            <a:pathLst>
              <a:path w="1892300" h="63500">
                <a:moveTo>
                  <a:pt x="0" y="15875"/>
                </a:moveTo>
                <a:lnTo>
                  <a:pt x="946079" y="15875"/>
                </a:lnTo>
                <a:lnTo>
                  <a:pt x="946079" y="0"/>
                </a:lnTo>
                <a:lnTo>
                  <a:pt x="1892301" y="31750"/>
                </a:lnTo>
                <a:lnTo>
                  <a:pt x="946079" y="63500"/>
                </a:lnTo>
                <a:lnTo>
                  <a:pt x="946079" y="47625"/>
                </a:lnTo>
                <a:lnTo>
                  <a:pt x="0" y="47625"/>
                </a:lnTo>
                <a:lnTo>
                  <a:pt x="0" y="15875"/>
                </a:lnTo>
                <a:close/>
              </a:path>
            </a:pathLst>
          </a:custGeom>
          <a:ln w="12700">
            <a:solidFill>
              <a:srgbClr val="000000"/>
            </a:solidFill>
          </a:ln>
        </p:spPr>
        <p:txBody>
          <a:bodyPr wrap="square" lIns="0" tIns="0" rIns="0" bIns="0" rtlCol="0"/>
          <a:lstStyle/>
          <a:p>
            <a:endParaRPr/>
          </a:p>
        </p:txBody>
      </p:sp>
      <p:sp>
        <p:nvSpPr>
          <p:cNvPr id="31" name="object 36"/>
          <p:cNvSpPr/>
          <p:nvPr/>
        </p:nvSpPr>
        <p:spPr>
          <a:xfrm>
            <a:off x="8728634" y="5070738"/>
            <a:ext cx="1892300" cy="63500"/>
          </a:xfrm>
          <a:custGeom>
            <a:avLst/>
            <a:gdLst/>
            <a:ahLst/>
            <a:cxnLst/>
            <a:rect l="l" t="t" r="r" b="b"/>
            <a:pathLst>
              <a:path w="1892300" h="63500">
                <a:moveTo>
                  <a:pt x="946073" y="0"/>
                </a:moveTo>
                <a:lnTo>
                  <a:pt x="946073" y="15875"/>
                </a:lnTo>
                <a:lnTo>
                  <a:pt x="0" y="15875"/>
                </a:lnTo>
                <a:lnTo>
                  <a:pt x="0" y="47625"/>
                </a:lnTo>
                <a:lnTo>
                  <a:pt x="946073" y="47625"/>
                </a:lnTo>
                <a:lnTo>
                  <a:pt x="946073" y="63500"/>
                </a:lnTo>
                <a:lnTo>
                  <a:pt x="1892300" y="31750"/>
                </a:lnTo>
                <a:lnTo>
                  <a:pt x="946073" y="0"/>
                </a:lnTo>
                <a:close/>
              </a:path>
            </a:pathLst>
          </a:custGeom>
          <a:solidFill>
            <a:srgbClr val="C00000"/>
          </a:solidFill>
          <a:ln>
            <a:solidFill>
              <a:srgbClr val="C00000"/>
            </a:solidFill>
          </a:ln>
        </p:spPr>
        <p:txBody>
          <a:bodyPr wrap="square" lIns="0" tIns="0" rIns="0" bIns="0" rtlCol="0"/>
          <a:lstStyle/>
          <a:p>
            <a:endParaRPr/>
          </a:p>
        </p:txBody>
      </p:sp>
      <p:sp>
        <p:nvSpPr>
          <p:cNvPr id="32" name="object 37"/>
          <p:cNvSpPr/>
          <p:nvPr/>
        </p:nvSpPr>
        <p:spPr>
          <a:xfrm>
            <a:off x="8728634" y="5070738"/>
            <a:ext cx="1892300" cy="63500"/>
          </a:xfrm>
          <a:custGeom>
            <a:avLst/>
            <a:gdLst/>
            <a:ahLst/>
            <a:cxnLst/>
            <a:rect l="l" t="t" r="r" b="b"/>
            <a:pathLst>
              <a:path w="1892300" h="63500">
                <a:moveTo>
                  <a:pt x="0" y="15875"/>
                </a:moveTo>
                <a:lnTo>
                  <a:pt x="946079" y="15875"/>
                </a:lnTo>
                <a:lnTo>
                  <a:pt x="946079" y="0"/>
                </a:lnTo>
                <a:lnTo>
                  <a:pt x="1892301" y="31750"/>
                </a:lnTo>
                <a:lnTo>
                  <a:pt x="946079" y="63500"/>
                </a:lnTo>
                <a:lnTo>
                  <a:pt x="946079" y="47625"/>
                </a:lnTo>
                <a:lnTo>
                  <a:pt x="0" y="47625"/>
                </a:lnTo>
                <a:lnTo>
                  <a:pt x="0" y="15875"/>
                </a:lnTo>
                <a:close/>
              </a:path>
            </a:pathLst>
          </a:custGeom>
          <a:ln w="12700">
            <a:solidFill>
              <a:srgbClr val="000000"/>
            </a:solidFill>
          </a:ln>
        </p:spPr>
        <p:txBody>
          <a:bodyPr wrap="square" lIns="0" tIns="0" rIns="0" bIns="0" rtlCol="0"/>
          <a:lstStyle/>
          <a:p>
            <a:endParaRPr/>
          </a:p>
        </p:txBody>
      </p:sp>
      <p:sp>
        <p:nvSpPr>
          <p:cNvPr id="33" name="object 38"/>
          <p:cNvSpPr/>
          <p:nvPr/>
        </p:nvSpPr>
        <p:spPr>
          <a:xfrm>
            <a:off x="8728634" y="5223138"/>
            <a:ext cx="1892300" cy="63500"/>
          </a:xfrm>
          <a:custGeom>
            <a:avLst/>
            <a:gdLst/>
            <a:ahLst/>
            <a:cxnLst/>
            <a:rect l="l" t="t" r="r" b="b"/>
            <a:pathLst>
              <a:path w="1892300" h="63500">
                <a:moveTo>
                  <a:pt x="946073" y="0"/>
                </a:moveTo>
                <a:lnTo>
                  <a:pt x="946073" y="15875"/>
                </a:lnTo>
                <a:lnTo>
                  <a:pt x="0" y="15875"/>
                </a:lnTo>
                <a:lnTo>
                  <a:pt x="0" y="47625"/>
                </a:lnTo>
                <a:lnTo>
                  <a:pt x="946073" y="47625"/>
                </a:lnTo>
                <a:lnTo>
                  <a:pt x="946073" y="63500"/>
                </a:lnTo>
                <a:lnTo>
                  <a:pt x="1892300" y="31750"/>
                </a:lnTo>
                <a:lnTo>
                  <a:pt x="946073" y="0"/>
                </a:lnTo>
                <a:close/>
              </a:path>
            </a:pathLst>
          </a:custGeom>
          <a:solidFill>
            <a:srgbClr val="C00000"/>
          </a:solidFill>
          <a:ln>
            <a:solidFill>
              <a:srgbClr val="C00000"/>
            </a:solidFill>
          </a:ln>
        </p:spPr>
        <p:txBody>
          <a:bodyPr wrap="square" lIns="0" tIns="0" rIns="0" bIns="0" rtlCol="0"/>
          <a:lstStyle/>
          <a:p>
            <a:endParaRPr/>
          </a:p>
        </p:txBody>
      </p:sp>
      <p:sp>
        <p:nvSpPr>
          <p:cNvPr id="34" name="object 39"/>
          <p:cNvSpPr/>
          <p:nvPr/>
        </p:nvSpPr>
        <p:spPr>
          <a:xfrm>
            <a:off x="8728634" y="5223138"/>
            <a:ext cx="1892300" cy="63500"/>
          </a:xfrm>
          <a:custGeom>
            <a:avLst/>
            <a:gdLst/>
            <a:ahLst/>
            <a:cxnLst/>
            <a:rect l="l" t="t" r="r" b="b"/>
            <a:pathLst>
              <a:path w="1892300" h="63500">
                <a:moveTo>
                  <a:pt x="0" y="15875"/>
                </a:moveTo>
                <a:lnTo>
                  <a:pt x="946079" y="15875"/>
                </a:lnTo>
                <a:lnTo>
                  <a:pt x="946079" y="0"/>
                </a:lnTo>
                <a:lnTo>
                  <a:pt x="1892301" y="31750"/>
                </a:lnTo>
                <a:lnTo>
                  <a:pt x="946079" y="63500"/>
                </a:lnTo>
                <a:lnTo>
                  <a:pt x="946079" y="47625"/>
                </a:lnTo>
                <a:lnTo>
                  <a:pt x="0" y="47625"/>
                </a:lnTo>
                <a:lnTo>
                  <a:pt x="0" y="15875"/>
                </a:lnTo>
                <a:close/>
              </a:path>
            </a:pathLst>
          </a:custGeom>
          <a:ln w="12700">
            <a:solidFill>
              <a:srgbClr val="000000"/>
            </a:solidFill>
          </a:ln>
        </p:spPr>
        <p:txBody>
          <a:bodyPr wrap="square" lIns="0" tIns="0" rIns="0" bIns="0" rtlCol="0"/>
          <a:lstStyle/>
          <a:p>
            <a:endParaRPr/>
          </a:p>
        </p:txBody>
      </p:sp>
      <p:sp>
        <p:nvSpPr>
          <p:cNvPr id="35" name="object 40"/>
          <p:cNvSpPr/>
          <p:nvPr/>
        </p:nvSpPr>
        <p:spPr>
          <a:xfrm>
            <a:off x="8728634" y="4156338"/>
            <a:ext cx="1968500" cy="63500"/>
          </a:xfrm>
          <a:custGeom>
            <a:avLst/>
            <a:gdLst/>
            <a:ahLst/>
            <a:cxnLst/>
            <a:rect l="l" t="t" r="r" b="b"/>
            <a:pathLst>
              <a:path w="1968500" h="63500">
                <a:moveTo>
                  <a:pt x="984186" y="0"/>
                </a:moveTo>
                <a:lnTo>
                  <a:pt x="984186" y="15875"/>
                </a:lnTo>
                <a:lnTo>
                  <a:pt x="0" y="15875"/>
                </a:lnTo>
                <a:lnTo>
                  <a:pt x="0" y="47625"/>
                </a:lnTo>
                <a:lnTo>
                  <a:pt x="984186" y="47625"/>
                </a:lnTo>
                <a:lnTo>
                  <a:pt x="984186" y="63500"/>
                </a:lnTo>
                <a:lnTo>
                  <a:pt x="1968500" y="31750"/>
                </a:lnTo>
                <a:lnTo>
                  <a:pt x="984186" y="0"/>
                </a:lnTo>
                <a:close/>
              </a:path>
            </a:pathLst>
          </a:custGeom>
          <a:solidFill>
            <a:srgbClr val="C00000"/>
          </a:solidFill>
          <a:ln>
            <a:solidFill>
              <a:srgbClr val="C00000"/>
            </a:solidFill>
          </a:ln>
        </p:spPr>
        <p:txBody>
          <a:bodyPr wrap="square" lIns="0" tIns="0" rIns="0" bIns="0" rtlCol="0"/>
          <a:lstStyle/>
          <a:p>
            <a:endParaRPr/>
          </a:p>
        </p:txBody>
      </p:sp>
      <p:sp>
        <p:nvSpPr>
          <p:cNvPr id="36" name="object 41"/>
          <p:cNvSpPr/>
          <p:nvPr/>
        </p:nvSpPr>
        <p:spPr>
          <a:xfrm>
            <a:off x="8728634" y="4156338"/>
            <a:ext cx="1968500" cy="63500"/>
          </a:xfrm>
          <a:custGeom>
            <a:avLst/>
            <a:gdLst/>
            <a:ahLst/>
            <a:cxnLst/>
            <a:rect l="l" t="t" r="r" b="b"/>
            <a:pathLst>
              <a:path w="1968500" h="63500">
                <a:moveTo>
                  <a:pt x="0" y="15875"/>
                </a:moveTo>
                <a:lnTo>
                  <a:pt x="984185" y="15875"/>
                </a:lnTo>
                <a:lnTo>
                  <a:pt x="984185" y="0"/>
                </a:lnTo>
                <a:lnTo>
                  <a:pt x="1968501" y="31750"/>
                </a:lnTo>
                <a:lnTo>
                  <a:pt x="984185" y="63500"/>
                </a:lnTo>
                <a:lnTo>
                  <a:pt x="984185" y="47625"/>
                </a:lnTo>
                <a:lnTo>
                  <a:pt x="0" y="47625"/>
                </a:lnTo>
                <a:lnTo>
                  <a:pt x="0" y="15875"/>
                </a:lnTo>
                <a:close/>
              </a:path>
            </a:pathLst>
          </a:custGeom>
          <a:ln w="12700">
            <a:solidFill>
              <a:srgbClr val="000000"/>
            </a:solidFill>
          </a:ln>
        </p:spPr>
        <p:txBody>
          <a:bodyPr wrap="square" lIns="0" tIns="0" rIns="0" bIns="0" rtlCol="0"/>
          <a:lstStyle/>
          <a:p>
            <a:endParaRPr/>
          </a:p>
        </p:txBody>
      </p:sp>
      <p:sp>
        <p:nvSpPr>
          <p:cNvPr id="37" name="object 42"/>
          <p:cNvSpPr/>
          <p:nvPr/>
        </p:nvSpPr>
        <p:spPr>
          <a:xfrm>
            <a:off x="8728634" y="4461138"/>
            <a:ext cx="1968500" cy="63500"/>
          </a:xfrm>
          <a:custGeom>
            <a:avLst/>
            <a:gdLst/>
            <a:ahLst/>
            <a:cxnLst/>
            <a:rect l="l" t="t" r="r" b="b"/>
            <a:pathLst>
              <a:path w="1968500" h="63500">
                <a:moveTo>
                  <a:pt x="984186" y="0"/>
                </a:moveTo>
                <a:lnTo>
                  <a:pt x="984186" y="15875"/>
                </a:lnTo>
                <a:lnTo>
                  <a:pt x="0" y="15875"/>
                </a:lnTo>
                <a:lnTo>
                  <a:pt x="0" y="47625"/>
                </a:lnTo>
                <a:lnTo>
                  <a:pt x="984186" y="47625"/>
                </a:lnTo>
                <a:lnTo>
                  <a:pt x="984186" y="63500"/>
                </a:lnTo>
                <a:lnTo>
                  <a:pt x="1968500" y="31750"/>
                </a:lnTo>
                <a:lnTo>
                  <a:pt x="984186" y="0"/>
                </a:lnTo>
                <a:close/>
              </a:path>
            </a:pathLst>
          </a:custGeom>
          <a:solidFill>
            <a:srgbClr val="E46416"/>
          </a:solidFill>
        </p:spPr>
        <p:txBody>
          <a:bodyPr wrap="square" lIns="0" tIns="0" rIns="0" bIns="0" rtlCol="0"/>
          <a:lstStyle/>
          <a:p>
            <a:endParaRPr/>
          </a:p>
        </p:txBody>
      </p:sp>
      <p:sp>
        <p:nvSpPr>
          <p:cNvPr id="38" name="object 43"/>
          <p:cNvSpPr/>
          <p:nvPr/>
        </p:nvSpPr>
        <p:spPr>
          <a:xfrm>
            <a:off x="8728634" y="4461138"/>
            <a:ext cx="1968500" cy="63500"/>
          </a:xfrm>
          <a:custGeom>
            <a:avLst/>
            <a:gdLst/>
            <a:ahLst/>
            <a:cxnLst/>
            <a:rect l="l" t="t" r="r" b="b"/>
            <a:pathLst>
              <a:path w="1968500" h="63500">
                <a:moveTo>
                  <a:pt x="0" y="15875"/>
                </a:moveTo>
                <a:lnTo>
                  <a:pt x="984185" y="15875"/>
                </a:lnTo>
                <a:lnTo>
                  <a:pt x="984185" y="0"/>
                </a:lnTo>
                <a:lnTo>
                  <a:pt x="1968501" y="31750"/>
                </a:lnTo>
                <a:lnTo>
                  <a:pt x="984185" y="63500"/>
                </a:lnTo>
                <a:lnTo>
                  <a:pt x="984185" y="47625"/>
                </a:lnTo>
                <a:lnTo>
                  <a:pt x="0" y="47625"/>
                </a:lnTo>
                <a:lnTo>
                  <a:pt x="0" y="15875"/>
                </a:lnTo>
                <a:close/>
              </a:path>
            </a:pathLst>
          </a:custGeom>
          <a:solidFill>
            <a:srgbClr val="C00000"/>
          </a:solidFill>
          <a:ln w="12700">
            <a:solidFill>
              <a:srgbClr val="C00000"/>
            </a:solidFill>
          </a:ln>
        </p:spPr>
        <p:txBody>
          <a:bodyPr wrap="square" lIns="0" tIns="0" rIns="0" bIns="0" rtlCol="0"/>
          <a:lstStyle/>
          <a:p>
            <a:endParaRPr/>
          </a:p>
        </p:txBody>
      </p:sp>
      <p:sp>
        <p:nvSpPr>
          <p:cNvPr id="39" name="object 44"/>
          <p:cNvSpPr/>
          <p:nvPr/>
        </p:nvSpPr>
        <p:spPr>
          <a:xfrm>
            <a:off x="8715934" y="4765938"/>
            <a:ext cx="1968500" cy="63500"/>
          </a:xfrm>
          <a:custGeom>
            <a:avLst/>
            <a:gdLst/>
            <a:ahLst/>
            <a:cxnLst/>
            <a:rect l="l" t="t" r="r" b="b"/>
            <a:pathLst>
              <a:path w="1968500" h="63500">
                <a:moveTo>
                  <a:pt x="984186" y="0"/>
                </a:moveTo>
                <a:lnTo>
                  <a:pt x="984186" y="15875"/>
                </a:lnTo>
                <a:lnTo>
                  <a:pt x="0" y="15875"/>
                </a:lnTo>
                <a:lnTo>
                  <a:pt x="0" y="47625"/>
                </a:lnTo>
                <a:lnTo>
                  <a:pt x="984186" y="47625"/>
                </a:lnTo>
                <a:lnTo>
                  <a:pt x="984186" y="63500"/>
                </a:lnTo>
                <a:lnTo>
                  <a:pt x="1968500" y="31750"/>
                </a:lnTo>
                <a:lnTo>
                  <a:pt x="984186" y="0"/>
                </a:lnTo>
                <a:close/>
              </a:path>
            </a:pathLst>
          </a:custGeom>
          <a:solidFill>
            <a:srgbClr val="E46416"/>
          </a:solidFill>
        </p:spPr>
        <p:txBody>
          <a:bodyPr wrap="square" lIns="0" tIns="0" rIns="0" bIns="0" rtlCol="0"/>
          <a:lstStyle/>
          <a:p>
            <a:endParaRPr/>
          </a:p>
        </p:txBody>
      </p:sp>
      <p:sp>
        <p:nvSpPr>
          <p:cNvPr id="40" name="object 45"/>
          <p:cNvSpPr/>
          <p:nvPr/>
        </p:nvSpPr>
        <p:spPr>
          <a:xfrm>
            <a:off x="8715934" y="4765938"/>
            <a:ext cx="1968500" cy="63500"/>
          </a:xfrm>
          <a:custGeom>
            <a:avLst/>
            <a:gdLst/>
            <a:ahLst/>
            <a:cxnLst/>
            <a:rect l="l" t="t" r="r" b="b"/>
            <a:pathLst>
              <a:path w="1968500" h="63500">
                <a:moveTo>
                  <a:pt x="0" y="15875"/>
                </a:moveTo>
                <a:lnTo>
                  <a:pt x="984185" y="15875"/>
                </a:lnTo>
                <a:lnTo>
                  <a:pt x="984185" y="0"/>
                </a:lnTo>
                <a:lnTo>
                  <a:pt x="1968501" y="31750"/>
                </a:lnTo>
                <a:lnTo>
                  <a:pt x="984185" y="63500"/>
                </a:lnTo>
                <a:lnTo>
                  <a:pt x="984185" y="47625"/>
                </a:lnTo>
                <a:lnTo>
                  <a:pt x="0" y="47625"/>
                </a:lnTo>
                <a:lnTo>
                  <a:pt x="0" y="15875"/>
                </a:lnTo>
                <a:close/>
              </a:path>
            </a:pathLst>
          </a:custGeom>
          <a:solidFill>
            <a:srgbClr val="C00000"/>
          </a:solidFill>
          <a:ln w="12700">
            <a:solidFill>
              <a:srgbClr val="C00000"/>
            </a:solidFill>
          </a:ln>
        </p:spPr>
        <p:txBody>
          <a:bodyPr wrap="square" lIns="0" tIns="0" rIns="0" bIns="0" rtlCol="0"/>
          <a:lstStyle/>
          <a:p>
            <a:endParaRPr/>
          </a:p>
        </p:txBody>
      </p:sp>
      <p:sp>
        <p:nvSpPr>
          <p:cNvPr id="43" name="object 48"/>
          <p:cNvSpPr txBox="1"/>
          <p:nvPr/>
        </p:nvSpPr>
        <p:spPr>
          <a:xfrm>
            <a:off x="9039746" y="5437647"/>
            <a:ext cx="1513978" cy="369909"/>
          </a:xfrm>
          <a:prstGeom prst="rect">
            <a:avLst/>
          </a:prstGeom>
          <a:ln w="12700">
            <a:solidFill>
              <a:srgbClr val="C00000"/>
            </a:solidFill>
          </a:ln>
        </p:spPr>
        <p:txBody>
          <a:bodyPr vert="horz" wrap="square" lIns="0" tIns="3175" rIns="0" bIns="0" rtlCol="0">
            <a:spAutoFit/>
          </a:bodyPr>
          <a:lstStyle/>
          <a:p>
            <a:pPr marL="83820" algn="ctr">
              <a:lnSpc>
                <a:spcPct val="150000"/>
              </a:lnSpc>
              <a:spcBef>
                <a:spcPts val="25"/>
              </a:spcBef>
            </a:pPr>
            <a:r>
              <a:rPr sz="1800" spc="-10" dirty="0">
                <a:solidFill>
                  <a:srgbClr val="0D0D0D"/>
                </a:solidFill>
                <a:cs typeface="Corbel"/>
              </a:rPr>
              <a:t>Capillaries</a:t>
            </a:r>
            <a:endParaRPr sz="1800" dirty="0">
              <a:cs typeface="Corbel"/>
            </a:endParaRPr>
          </a:p>
        </p:txBody>
      </p:sp>
      <p:sp>
        <p:nvSpPr>
          <p:cNvPr id="44" name="object 49"/>
          <p:cNvSpPr/>
          <p:nvPr/>
        </p:nvSpPr>
        <p:spPr>
          <a:xfrm>
            <a:off x="6932010" y="4237199"/>
            <a:ext cx="1511300" cy="139700"/>
          </a:xfrm>
          <a:custGeom>
            <a:avLst/>
            <a:gdLst/>
            <a:ahLst/>
            <a:cxnLst/>
            <a:rect l="l" t="t" r="r" b="b"/>
            <a:pathLst>
              <a:path w="1511300" h="139700">
                <a:moveTo>
                  <a:pt x="755586" y="0"/>
                </a:moveTo>
                <a:lnTo>
                  <a:pt x="755586" y="34925"/>
                </a:lnTo>
                <a:lnTo>
                  <a:pt x="0" y="34925"/>
                </a:lnTo>
                <a:lnTo>
                  <a:pt x="0" y="104775"/>
                </a:lnTo>
                <a:lnTo>
                  <a:pt x="755586" y="104775"/>
                </a:lnTo>
                <a:lnTo>
                  <a:pt x="755586" y="139700"/>
                </a:lnTo>
                <a:lnTo>
                  <a:pt x="1511300" y="69850"/>
                </a:lnTo>
                <a:lnTo>
                  <a:pt x="755586" y="0"/>
                </a:lnTo>
                <a:close/>
              </a:path>
            </a:pathLst>
          </a:custGeom>
          <a:solidFill>
            <a:srgbClr val="E46416"/>
          </a:solidFill>
        </p:spPr>
        <p:txBody>
          <a:bodyPr wrap="square" lIns="0" tIns="0" rIns="0" bIns="0" rtlCol="0"/>
          <a:lstStyle/>
          <a:p>
            <a:endParaRPr/>
          </a:p>
        </p:txBody>
      </p:sp>
      <p:sp>
        <p:nvSpPr>
          <p:cNvPr id="45" name="object 50"/>
          <p:cNvSpPr/>
          <p:nvPr/>
        </p:nvSpPr>
        <p:spPr>
          <a:xfrm>
            <a:off x="6932010" y="4237199"/>
            <a:ext cx="1511300" cy="139700"/>
          </a:xfrm>
          <a:custGeom>
            <a:avLst/>
            <a:gdLst/>
            <a:ahLst/>
            <a:cxnLst/>
            <a:rect l="l" t="t" r="r" b="b"/>
            <a:pathLst>
              <a:path w="1511300" h="139700">
                <a:moveTo>
                  <a:pt x="0" y="34925"/>
                </a:moveTo>
                <a:lnTo>
                  <a:pt x="755584" y="34925"/>
                </a:lnTo>
                <a:lnTo>
                  <a:pt x="755584" y="0"/>
                </a:lnTo>
                <a:lnTo>
                  <a:pt x="1511300" y="69850"/>
                </a:lnTo>
                <a:lnTo>
                  <a:pt x="755584" y="139700"/>
                </a:lnTo>
                <a:lnTo>
                  <a:pt x="755584" y="104775"/>
                </a:lnTo>
                <a:lnTo>
                  <a:pt x="0" y="104775"/>
                </a:lnTo>
                <a:lnTo>
                  <a:pt x="0" y="34925"/>
                </a:lnTo>
                <a:close/>
              </a:path>
            </a:pathLst>
          </a:custGeom>
          <a:solidFill>
            <a:srgbClr val="C00000"/>
          </a:solidFill>
          <a:ln w="12700">
            <a:solidFill>
              <a:srgbClr val="C00000"/>
            </a:solidFill>
          </a:ln>
        </p:spPr>
        <p:txBody>
          <a:bodyPr wrap="square" lIns="0" tIns="0" rIns="0" bIns="0" rtlCol="0"/>
          <a:lstStyle/>
          <a:p>
            <a:endParaRPr/>
          </a:p>
        </p:txBody>
      </p:sp>
      <p:sp>
        <p:nvSpPr>
          <p:cNvPr id="46" name="object 51"/>
          <p:cNvSpPr/>
          <p:nvPr/>
        </p:nvSpPr>
        <p:spPr>
          <a:xfrm>
            <a:off x="4930644" y="3491199"/>
            <a:ext cx="10541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lIns="0" tIns="0" rIns="0" bIns="0" rtlCol="0"/>
          <a:lstStyle/>
          <a:p>
            <a:endParaRPr/>
          </a:p>
        </p:txBody>
      </p:sp>
      <p:sp>
        <p:nvSpPr>
          <p:cNvPr id="47" name="object 52"/>
          <p:cNvSpPr txBox="1"/>
          <p:nvPr/>
        </p:nvSpPr>
        <p:spPr>
          <a:xfrm>
            <a:off x="4930644" y="3500015"/>
            <a:ext cx="1054100" cy="381000"/>
          </a:xfrm>
          <a:prstGeom prst="rect">
            <a:avLst/>
          </a:prstGeom>
          <a:ln w="12700">
            <a:solidFill>
              <a:srgbClr val="DAABAB"/>
            </a:solidFill>
          </a:ln>
        </p:spPr>
        <p:txBody>
          <a:bodyPr vert="horz" wrap="square" lIns="0" tIns="12700" rIns="0" bIns="0" rtlCol="0">
            <a:spAutoFit/>
          </a:bodyPr>
          <a:lstStyle/>
          <a:p>
            <a:pPr marL="81915">
              <a:lnSpc>
                <a:spcPct val="100000"/>
              </a:lnSpc>
              <a:spcBef>
                <a:spcPts val="100"/>
              </a:spcBef>
            </a:pPr>
            <a:r>
              <a:rPr sz="1800" b="1" spc="-10" dirty="0">
                <a:solidFill>
                  <a:srgbClr val="0D0D0D"/>
                </a:solidFill>
                <a:latin typeface="Corbel"/>
                <a:cs typeface="Corbel"/>
              </a:rPr>
              <a:t>Lower</a:t>
            </a:r>
            <a:r>
              <a:rPr sz="1800" b="1" spc="-100" dirty="0">
                <a:solidFill>
                  <a:srgbClr val="0D0D0D"/>
                </a:solidFill>
                <a:latin typeface="Corbel"/>
                <a:cs typeface="Corbel"/>
              </a:rPr>
              <a:t> </a:t>
            </a:r>
            <a:r>
              <a:rPr sz="1800" b="1" dirty="0">
                <a:solidFill>
                  <a:srgbClr val="0D0D0D"/>
                </a:solidFill>
                <a:latin typeface="Corbel"/>
                <a:cs typeface="Corbel"/>
              </a:rPr>
              <a:t>R</a:t>
            </a:r>
            <a:endParaRPr sz="1800">
              <a:latin typeface="Corbel"/>
              <a:cs typeface="Corbel"/>
            </a:endParaRPr>
          </a:p>
        </p:txBody>
      </p:sp>
      <p:sp>
        <p:nvSpPr>
          <p:cNvPr id="48" name="object 53"/>
          <p:cNvSpPr/>
          <p:nvPr/>
        </p:nvSpPr>
        <p:spPr>
          <a:xfrm>
            <a:off x="7105171" y="3484304"/>
            <a:ext cx="10541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lstStyle/>
          <a:p>
            <a:endParaRPr/>
          </a:p>
        </p:txBody>
      </p:sp>
      <p:sp>
        <p:nvSpPr>
          <p:cNvPr id="49" name="object 54"/>
          <p:cNvSpPr txBox="1"/>
          <p:nvPr/>
        </p:nvSpPr>
        <p:spPr>
          <a:xfrm>
            <a:off x="7105171" y="3519915"/>
            <a:ext cx="1054100" cy="381000"/>
          </a:xfrm>
          <a:prstGeom prst="rect">
            <a:avLst/>
          </a:prstGeom>
          <a:ln w="12700">
            <a:noFill/>
          </a:ln>
        </p:spPr>
        <p:txBody>
          <a:bodyPr vert="horz" wrap="square" lIns="0" tIns="12700" rIns="0" bIns="0" rtlCol="0">
            <a:spAutoFit/>
          </a:bodyPr>
          <a:lstStyle/>
          <a:p>
            <a:pPr marL="77470">
              <a:lnSpc>
                <a:spcPct val="100000"/>
              </a:lnSpc>
              <a:spcBef>
                <a:spcPts val="100"/>
              </a:spcBef>
            </a:pPr>
            <a:r>
              <a:rPr sz="1800" b="1" spc="-10" dirty="0">
                <a:solidFill>
                  <a:srgbClr val="0D0D0D"/>
                </a:solidFill>
                <a:latin typeface="Corbel"/>
                <a:cs typeface="Corbel"/>
              </a:rPr>
              <a:t>Higher</a:t>
            </a:r>
            <a:r>
              <a:rPr sz="1800" b="1" spc="-80" dirty="0">
                <a:solidFill>
                  <a:srgbClr val="0D0D0D"/>
                </a:solidFill>
                <a:latin typeface="Corbel"/>
                <a:cs typeface="Corbel"/>
              </a:rPr>
              <a:t> </a:t>
            </a:r>
            <a:r>
              <a:rPr sz="1800" b="1" dirty="0">
                <a:solidFill>
                  <a:srgbClr val="0D0D0D"/>
                </a:solidFill>
                <a:latin typeface="Corbel"/>
                <a:cs typeface="Corbel"/>
              </a:rPr>
              <a:t>R</a:t>
            </a:r>
            <a:endParaRPr sz="1800">
              <a:latin typeface="Corbel"/>
              <a:cs typeface="Corbel"/>
            </a:endParaRPr>
          </a:p>
        </p:txBody>
      </p:sp>
      <p:sp>
        <p:nvSpPr>
          <p:cNvPr id="51" name="object 56"/>
          <p:cNvSpPr txBox="1"/>
          <p:nvPr/>
        </p:nvSpPr>
        <p:spPr>
          <a:xfrm>
            <a:off x="9373607" y="3484439"/>
            <a:ext cx="965200" cy="368300"/>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vert="horz" wrap="square" lIns="0" tIns="15875" rIns="0" bIns="0" rtlCol="0">
            <a:spAutoFit/>
          </a:bodyPr>
          <a:lstStyle/>
          <a:p>
            <a:pPr marL="81915">
              <a:lnSpc>
                <a:spcPct val="100000"/>
              </a:lnSpc>
              <a:spcBef>
                <a:spcPts val="125"/>
              </a:spcBef>
            </a:pPr>
            <a:r>
              <a:rPr sz="1800" b="1" dirty="0">
                <a:solidFill>
                  <a:srgbClr val="0D0D0D"/>
                </a:solidFill>
                <a:latin typeface="Calibri"/>
                <a:cs typeface="Calibri"/>
              </a:rPr>
              <a:t>Lower</a:t>
            </a:r>
            <a:r>
              <a:rPr sz="1800" b="1" spc="-140" dirty="0">
                <a:solidFill>
                  <a:srgbClr val="0D0D0D"/>
                </a:solidFill>
                <a:latin typeface="Calibri"/>
                <a:cs typeface="Calibri"/>
              </a:rPr>
              <a:t> </a:t>
            </a:r>
            <a:r>
              <a:rPr sz="1800" b="1" dirty="0">
                <a:solidFill>
                  <a:srgbClr val="0D0D0D"/>
                </a:solidFill>
                <a:latin typeface="Calibri"/>
                <a:cs typeface="Calibri"/>
              </a:rPr>
              <a:t>R</a:t>
            </a:r>
            <a:endParaRPr sz="1800">
              <a:latin typeface="Calibri"/>
              <a:cs typeface="Calibri"/>
            </a:endParaRPr>
          </a:p>
        </p:txBody>
      </p:sp>
      <p:sp>
        <p:nvSpPr>
          <p:cNvPr id="54" name="object 59"/>
          <p:cNvSpPr/>
          <p:nvPr/>
        </p:nvSpPr>
        <p:spPr>
          <a:xfrm>
            <a:off x="7491712" y="1699485"/>
            <a:ext cx="673100" cy="63500"/>
          </a:xfrm>
          <a:custGeom>
            <a:avLst/>
            <a:gdLst/>
            <a:ahLst/>
            <a:cxnLst/>
            <a:rect l="l" t="t" r="r" b="b"/>
            <a:pathLst>
              <a:path w="673100" h="63500">
                <a:moveTo>
                  <a:pt x="385787" y="55105"/>
                </a:moveTo>
                <a:lnTo>
                  <a:pt x="287312" y="55105"/>
                </a:lnTo>
                <a:lnTo>
                  <a:pt x="336550" y="63500"/>
                </a:lnTo>
                <a:lnTo>
                  <a:pt x="385787" y="55105"/>
                </a:lnTo>
                <a:close/>
              </a:path>
              <a:path w="673100" h="63500">
                <a:moveTo>
                  <a:pt x="476783" y="51549"/>
                </a:moveTo>
                <a:lnTo>
                  <a:pt x="196316" y="51549"/>
                </a:lnTo>
                <a:lnTo>
                  <a:pt x="207759" y="61087"/>
                </a:lnTo>
                <a:lnTo>
                  <a:pt x="287312" y="55105"/>
                </a:lnTo>
                <a:lnTo>
                  <a:pt x="472517" y="55105"/>
                </a:lnTo>
                <a:lnTo>
                  <a:pt x="476783" y="51549"/>
                </a:lnTo>
                <a:close/>
              </a:path>
              <a:path w="673100" h="63500">
                <a:moveTo>
                  <a:pt x="472517" y="55105"/>
                </a:moveTo>
                <a:lnTo>
                  <a:pt x="385787" y="55105"/>
                </a:lnTo>
                <a:lnTo>
                  <a:pt x="465340" y="61087"/>
                </a:lnTo>
                <a:lnTo>
                  <a:pt x="472517" y="55105"/>
                </a:lnTo>
                <a:close/>
              </a:path>
              <a:path w="673100" h="63500">
                <a:moveTo>
                  <a:pt x="98577" y="9296"/>
                </a:moveTo>
                <a:lnTo>
                  <a:pt x="126669" y="18516"/>
                </a:lnTo>
                <a:lnTo>
                  <a:pt x="25615" y="19596"/>
                </a:lnTo>
                <a:lnTo>
                  <a:pt x="88988" y="27101"/>
                </a:lnTo>
                <a:lnTo>
                  <a:pt x="0" y="31750"/>
                </a:lnTo>
                <a:lnTo>
                  <a:pt x="88988" y="36398"/>
                </a:lnTo>
                <a:lnTo>
                  <a:pt x="25615" y="43903"/>
                </a:lnTo>
                <a:lnTo>
                  <a:pt x="126669" y="44983"/>
                </a:lnTo>
                <a:lnTo>
                  <a:pt x="98577" y="54203"/>
                </a:lnTo>
                <a:lnTo>
                  <a:pt x="196316" y="51549"/>
                </a:lnTo>
                <a:lnTo>
                  <a:pt x="566435" y="51549"/>
                </a:lnTo>
                <a:lnTo>
                  <a:pt x="546430" y="44983"/>
                </a:lnTo>
                <a:lnTo>
                  <a:pt x="647484" y="43903"/>
                </a:lnTo>
                <a:lnTo>
                  <a:pt x="584111" y="36398"/>
                </a:lnTo>
                <a:lnTo>
                  <a:pt x="673100" y="31750"/>
                </a:lnTo>
                <a:lnTo>
                  <a:pt x="584111" y="27101"/>
                </a:lnTo>
                <a:lnTo>
                  <a:pt x="647484" y="19596"/>
                </a:lnTo>
                <a:lnTo>
                  <a:pt x="546430" y="18516"/>
                </a:lnTo>
                <a:lnTo>
                  <a:pt x="566435" y="11950"/>
                </a:lnTo>
                <a:lnTo>
                  <a:pt x="196316" y="11950"/>
                </a:lnTo>
                <a:lnTo>
                  <a:pt x="98577" y="9296"/>
                </a:lnTo>
                <a:close/>
              </a:path>
              <a:path w="673100" h="63500">
                <a:moveTo>
                  <a:pt x="566435" y="51549"/>
                </a:moveTo>
                <a:lnTo>
                  <a:pt x="476783" y="51549"/>
                </a:lnTo>
                <a:lnTo>
                  <a:pt x="574522" y="54203"/>
                </a:lnTo>
                <a:lnTo>
                  <a:pt x="566435" y="51549"/>
                </a:lnTo>
                <a:close/>
              </a:path>
              <a:path w="673100" h="63500">
                <a:moveTo>
                  <a:pt x="207759" y="2412"/>
                </a:moveTo>
                <a:lnTo>
                  <a:pt x="196316" y="11950"/>
                </a:lnTo>
                <a:lnTo>
                  <a:pt x="476783" y="11950"/>
                </a:lnTo>
                <a:lnTo>
                  <a:pt x="472517" y="8394"/>
                </a:lnTo>
                <a:lnTo>
                  <a:pt x="287312" y="8394"/>
                </a:lnTo>
                <a:lnTo>
                  <a:pt x="207759" y="2412"/>
                </a:lnTo>
                <a:close/>
              </a:path>
              <a:path w="673100" h="63500">
                <a:moveTo>
                  <a:pt x="574522" y="9296"/>
                </a:moveTo>
                <a:lnTo>
                  <a:pt x="476783" y="11950"/>
                </a:lnTo>
                <a:lnTo>
                  <a:pt x="566435" y="11950"/>
                </a:lnTo>
                <a:lnTo>
                  <a:pt x="574522" y="9296"/>
                </a:lnTo>
                <a:close/>
              </a:path>
              <a:path w="673100" h="63500">
                <a:moveTo>
                  <a:pt x="336550" y="0"/>
                </a:moveTo>
                <a:lnTo>
                  <a:pt x="287312" y="8394"/>
                </a:lnTo>
                <a:lnTo>
                  <a:pt x="385787" y="8394"/>
                </a:lnTo>
                <a:lnTo>
                  <a:pt x="336550" y="0"/>
                </a:lnTo>
                <a:close/>
              </a:path>
              <a:path w="673100" h="63500">
                <a:moveTo>
                  <a:pt x="465340" y="2412"/>
                </a:moveTo>
                <a:lnTo>
                  <a:pt x="385787" y="8394"/>
                </a:lnTo>
                <a:lnTo>
                  <a:pt x="472517" y="8394"/>
                </a:lnTo>
                <a:lnTo>
                  <a:pt x="465340" y="2412"/>
                </a:lnTo>
                <a:close/>
              </a:path>
            </a:pathLst>
          </a:custGeom>
          <a:solidFill>
            <a:srgbClr val="FF5050"/>
          </a:solidFill>
        </p:spPr>
        <p:txBody>
          <a:bodyPr wrap="square" lIns="0" tIns="0" rIns="0" bIns="0" rtlCol="0"/>
          <a:lstStyle/>
          <a:p>
            <a:endParaRPr/>
          </a:p>
        </p:txBody>
      </p:sp>
      <p:sp>
        <p:nvSpPr>
          <p:cNvPr id="55" name="object 60"/>
          <p:cNvSpPr/>
          <p:nvPr/>
        </p:nvSpPr>
        <p:spPr>
          <a:xfrm>
            <a:off x="7491712" y="1699485"/>
            <a:ext cx="673100" cy="63500"/>
          </a:xfrm>
          <a:custGeom>
            <a:avLst/>
            <a:gdLst/>
            <a:ahLst/>
            <a:cxnLst/>
            <a:rect l="l" t="t" r="r" b="b"/>
            <a:pathLst>
              <a:path w="673100" h="63500">
                <a:moveTo>
                  <a:pt x="0" y="31750"/>
                </a:moveTo>
                <a:lnTo>
                  <a:pt x="88986" y="27104"/>
                </a:lnTo>
                <a:lnTo>
                  <a:pt x="25618" y="19600"/>
                </a:lnTo>
                <a:lnTo>
                  <a:pt x="126677" y="18520"/>
                </a:lnTo>
                <a:lnTo>
                  <a:pt x="98571" y="9299"/>
                </a:lnTo>
                <a:lnTo>
                  <a:pt x="196317" y="11950"/>
                </a:lnTo>
                <a:lnTo>
                  <a:pt x="207759" y="2416"/>
                </a:lnTo>
                <a:lnTo>
                  <a:pt x="287307" y="8394"/>
                </a:lnTo>
                <a:lnTo>
                  <a:pt x="336550" y="0"/>
                </a:lnTo>
                <a:lnTo>
                  <a:pt x="385793" y="8394"/>
                </a:lnTo>
                <a:lnTo>
                  <a:pt x="465341" y="2416"/>
                </a:lnTo>
                <a:lnTo>
                  <a:pt x="476783" y="11950"/>
                </a:lnTo>
                <a:lnTo>
                  <a:pt x="574528" y="9299"/>
                </a:lnTo>
                <a:lnTo>
                  <a:pt x="546423" y="18520"/>
                </a:lnTo>
                <a:lnTo>
                  <a:pt x="647482" y="19600"/>
                </a:lnTo>
                <a:lnTo>
                  <a:pt x="584114" y="27104"/>
                </a:lnTo>
                <a:lnTo>
                  <a:pt x="673100" y="31750"/>
                </a:lnTo>
                <a:lnTo>
                  <a:pt x="584114" y="36395"/>
                </a:lnTo>
                <a:lnTo>
                  <a:pt x="647482" y="43900"/>
                </a:lnTo>
                <a:lnTo>
                  <a:pt x="546423" y="44979"/>
                </a:lnTo>
                <a:lnTo>
                  <a:pt x="574528" y="54200"/>
                </a:lnTo>
                <a:lnTo>
                  <a:pt x="476783" y="51549"/>
                </a:lnTo>
                <a:lnTo>
                  <a:pt x="465341" y="61083"/>
                </a:lnTo>
                <a:lnTo>
                  <a:pt x="385793" y="55105"/>
                </a:lnTo>
                <a:lnTo>
                  <a:pt x="336550" y="63500"/>
                </a:lnTo>
                <a:lnTo>
                  <a:pt x="287307" y="55105"/>
                </a:lnTo>
                <a:lnTo>
                  <a:pt x="207759" y="61083"/>
                </a:lnTo>
                <a:lnTo>
                  <a:pt x="196317" y="51549"/>
                </a:lnTo>
                <a:lnTo>
                  <a:pt x="98571" y="54200"/>
                </a:lnTo>
                <a:lnTo>
                  <a:pt x="126677" y="44979"/>
                </a:lnTo>
                <a:lnTo>
                  <a:pt x="25618" y="43900"/>
                </a:lnTo>
                <a:lnTo>
                  <a:pt x="88986" y="36395"/>
                </a:lnTo>
                <a:lnTo>
                  <a:pt x="0" y="31750"/>
                </a:lnTo>
                <a:close/>
              </a:path>
            </a:pathLst>
          </a:custGeom>
          <a:solidFill>
            <a:srgbClr val="C00000"/>
          </a:solidFill>
          <a:ln w="12700">
            <a:solidFill>
              <a:srgbClr val="C00000"/>
            </a:solidFill>
          </a:ln>
        </p:spPr>
        <p:txBody>
          <a:bodyPr wrap="square" lIns="0" tIns="0" rIns="0" bIns="0" rtlCol="0"/>
          <a:lstStyle/>
          <a:p>
            <a:endParaRPr/>
          </a:p>
        </p:txBody>
      </p:sp>
      <p:sp>
        <p:nvSpPr>
          <p:cNvPr id="56" name="object 61"/>
          <p:cNvSpPr/>
          <p:nvPr/>
        </p:nvSpPr>
        <p:spPr>
          <a:xfrm>
            <a:off x="8177512" y="1699485"/>
            <a:ext cx="825500" cy="63500"/>
          </a:xfrm>
          <a:custGeom>
            <a:avLst/>
            <a:gdLst/>
            <a:ahLst/>
            <a:cxnLst/>
            <a:rect l="l" t="t" r="r" b="b"/>
            <a:pathLst>
              <a:path w="825500" h="63500">
                <a:moveTo>
                  <a:pt x="473138" y="55105"/>
                </a:moveTo>
                <a:lnTo>
                  <a:pt x="352361" y="55105"/>
                </a:lnTo>
                <a:lnTo>
                  <a:pt x="412750" y="63500"/>
                </a:lnTo>
                <a:lnTo>
                  <a:pt x="473138" y="55105"/>
                </a:lnTo>
                <a:close/>
              </a:path>
              <a:path w="825500" h="63500">
                <a:moveTo>
                  <a:pt x="584733" y="51549"/>
                </a:moveTo>
                <a:lnTo>
                  <a:pt x="240766" y="51549"/>
                </a:lnTo>
                <a:lnTo>
                  <a:pt x="254800" y="61087"/>
                </a:lnTo>
                <a:lnTo>
                  <a:pt x="352361" y="55105"/>
                </a:lnTo>
                <a:lnTo>
                  <a:pt x="579501" y="55105"/>
                </a:lnTo>
                <a:lnTo>
                  <a:pt x="584733" y="51549"/>
                </a:lnTo>
                <a:close/>
              </a:path>
              <a:path w="825500" h="63500">
                <a:moveTo>
                  <a:pt x="579501" y="55105"/>
                </a:moveTo>
                <a:lnTo>
                  <a:pt x="473138" y="55105"/>
                </a:lnTo>
                <a:lnTo>
                  <a:pt x="570699" y="61087"/>
                </a:lnTo>
                <a:lnTo>
                  <a:pt x="579501" y="55105"/>
                </a:lnTo>
                <a:close/>
              </a:path>
              <a:path w="825500" h="63500">
                <a:moveTo>
                  <a:pt x="120891" y="9296"/>
                </a:moveTo>
                <a:lnTo>
                  <a:pt x="155359" y="18516"/>
                </a:lnTo>
                <a:lnTo>
                  <a:pt x="31419" y="19596"/>
                </a:lnTo>
                <a:lnTo>
                  <a:pt x="109131" y="27101"/>
                </a:lnTo>
                <a:lnTo>
                  <a:pt x="0" y="31750"/>
                </a:lnTo>
                <a:lnTo>
                  <a:pt x="109131" y="36398"/>
                </a:lnTo>
                <a:lnTo>
                  <a:pt x="31419" y="43903"/>
                </a:lnTo>
                <a:lnTo>
                  <a:pt x="155359" y="44983"/>
                </a:lnTo>
                <a:lnTo>
                  <a:pt x="120891" y="54203"/>
                </a:lnTo>
                <a:lnTo>
                  <a:pt x="240766" y="51549"/>
                </a:lnTo>
                <a:lnTo>
                  <a:pt x="694686" y="51549"/>
                </a:lnTo>
                <a:lnTo>
                  <a:pt x="670140" y="44983"/>
                </a:lnTo>
                <a:lnTo>
                  <a:pt x="794080" y="43903"/>
                </a:lnTo>
                <a:lnTo>
                  <a:pt x="716368" y="36398"/>
                </a:lnTo>
                <a:lnTo>
                  <a:pt x="825500" y="31750"/>
                </a:lnTo>
                <a:lnTo>
                  <a:pt x="716368" y="27101"/>
                </a:lnTo>
                <a:lnTo>
                  <a:pt x="794080" y="19596"/>
                </a:lnTo>
                <a:lnTo>
                  <a:pt x="670140" y="18516"/>
                </a:lnTo>
                <a:lnTo>
                  <a:pt x="694686" y="11950"/>
                </a:lnTo>
                <a:lnTo>
                  <a:pt x="240766" y="11950"/>
                </a:lnTo>
                <a:lnTo>
                  <a:pt x="120891" y="9296"/>
                </a:lnTo>
                <a:close/>
              </a:path>
              <a:path w="825500" h="63500">
                <a:moveTo>
                  <a:pt x="694686" y="51549"/>
                </a:moveTo>
                <a:lnTo>
                  <a:pt x="584733" y="51549"/>
                </a:lnTo>
                <a:lnTo>
                  <a:pt x="704608" y="54203"/>
                </a:lnTo>
                <a:lnTo>
                  <a:pt x="694686" y="51549"/>
                </a:lnTo>
                <a:close/>
              </a:path>
              <a:path w="825500" h="63500">
                <a:moveTo>
                  <a:pt x="254800" y="2412"/>
                </a:moveTo>
                <a:lnTo>
                  <a:pt x="240766" y="11950"/>
                </a:lnTo>
                <a:lnTo>
                  <a:pt x="584733" y="11950"/>
                </a:lnTo>
                <a:lnTo>
                  <a:pt x="579501" y="8394"/>
                </a:lnTo>
                <a:lnTo>
                  <a:pt x="352361" y="8394"/>
                </a:lnTo>
                <a:lnTo>
                  <a:pt x="254800" y="2412"/>
                </a:lnTo>
                <a:close/>
              </a:path>
              <a:path w="825500" h="63500">
                <a:moveTo>
                  <a:pt x="704608" y="9296"/>
                </a:moveTo>
                <a:lnTo>
                  <a:pt x="584733" y="11950"/>
                </a:lnTo>
                <a:lnTo>
                  <a:pt x="694686" y="11950"/>
                </a:lnTo>
                <a:lnTo>
                  <a:pt x="704608" y="9296"/>
                </a:lnTo>
                <a:close/>
              </a:path>
              <a:path w="825500" h="63500">
                <a:moveTo>
                  <a:pt x="412750" y="0"/>
                </a:moveTo>
                <a:lnTo>
                  <a:pt x="352361" y="8394"/>
                </a:lnTo>
                <a:lnTo>
                  <a:pt x="473138" y="8394"/>
                </a:lnTo>
                <a:lnTo>
                  <a:pt x="412750" y="0"/>
                </a:lnTo>
                <a:close/>
              </a:path>
              <a:path w="825500" h="63500">
                <a:moveTo>
                  <a:pt x="570699" y="2412"/>
                </a:moveTo>
                <a:lnTo>
                  <a:pt x="473138" y="8394"/>
                </a:lnTo>
                <a:lnTo>
                  <a:pt x="579501" y="8394"/>
                </a:lnTo>
                <a:lnTo>
                  <a:pt x="570699" y="2412"/>
                </a:lnTo>
                <a:close/>
              </a:path>
            </a:pathLst>
          </a:custGeom>
          <a:solidFill>
            <a:srgbClr val="C00000"/>
          </a:solidFill>
          <a:ln>
            <a:solidFill>
              <a:srgbClr val="C00000"/>
            </a:solidFill>
          </a:ln>
        </p:spPr>
        <p:txBody>
          <a:bodyPr wrap="square" lIns="0" tIns="0" rIns="0" bIns="0" rtlCol="0"/>
          <a:lstStyle/>
          <a:p>
            <a:endParaRPr/>
          </a:p>
        </p:txBody>
      </p:sp>
      <p:sp>
        <p:nvSpPr>
          <p:cNvPr id="57" name="object 62"/>
          <p:cNvSpPr/>
          <p:nvPr/>
        </p:nvSpPr>
        <p:spPr>
          <a:xfrm>
            <a:off x="8177512" y="1699485"/>
            <a:ext cx="825500" cy="63500"/>
          </a:xfrm>
          <a:custGeom>
            <a:avLst/>
            <a:gdLst/>
            <a:ahLst/>
            <a:cxnLst/>
            <a:rect l="l" t="t" r="r" b="b"/>
            <a:pathLst>
              <a:path w="825500" h="63500">
                <a:moveTo>
                  <a:pt x="0" y="31750"/>
                </a:moveTo>
                <a:lnTo>
                  <a:pt x="109134" y="27104"/>
                </a:lnTo>
                <a:lnTo>
                  <a:pt x="31418" y="19600"/>
                </a:lnTo>
                <a:lnTo>
                  <a:pt x="155358" y="18520"/>
                </a:lnTo>
                <a:lnTo>
                  <a:pt x="120890" y="9299"/>
                </a:lnTo>
                <a:lnTo>
                  <a:pt x="240766" y="11950"/>
                </a:lnTo>
                <a:lnTo>
                  <a:pt x="254799" y="2416"/>
                </a:lnTo>
                <a:lnTo>
                  <a:pt x="352358" y="8394"/>
                </a:lnTo>
                <a:lnTo>
                  <a:pt x="412750" y="0"/>
                </a:lnTo>
                <a:lnTo>
                  <a:pt x="473142" y="8394"/>
                </a:lnTo>
                <a:lnTo>
                  <a:pt x="570701" y="2416"/>
                </a:lnTo>
                <a:lnTo>
                  <a:pt x="584734" y="11950"/>
                </a:lnTo>
                <a:lnTo>
                  <a:pt x="704610" y="9299"/>
                </a:lnTo>
                <a:lnTo>
                  <a:pt x="670142" y="18520"/>
                </a:lnTo>
                <a:lnTo>
                  <a:pt x="794082" y="19600"/>
                </a:lnTo>
                <a:lnTo>
                  <a:pt x="716366" y="27104"/>
                </a:lnTo>
                <a:lnTo>
                  <a:pt x="825500" y="31750"/>
                </a:lnTo>
                <a:lnTo>
                  <a:pt x="716366" y="36395"/>
                </a:lnTo>
                <a:lnTo>
                  <a:pt x="794082" y="43900"/>
                </a:lnTo>
                <a:lnTo>
                  <a:pt x="670142" y="44979"/>
                </a:lnTo>
                <a:lnTo>
                  <a:pt x="704610" y="54200"/>
                </a:lnTo>
                <a:lnTo>
                  <a:pt x="584734" y="51549"/>
                </a:lnTo>
                <a:lnTo>
                  <a:pt x="570701" y="61083"/>
                </a:lnTo>
                <a:lnTo>
                  <a:pt x="473142" y="55105"/>
                </a:lnTo>
                <a:lnTo>
                  <a:pt x="412750" y="63500"/>
                </a:lnTo>
                <a:lnTo>
                  <a:pt x="352358" y="55105"/>
                </a:lnTo>
                <a:lnTo>
                  <a:pt x="254799" y="61083"/>
                </a:lnTo>
                <a:lnTo>
                  <a:pt x="240766" y="51549"/>
                </a:lnTo>
                <a:lnTo>
                  <a:pt x="120890" y="54200"/>
                </a:lnTo>
                <a:lnTo>
                  <a:pt x="155358" y="44979"/>
                </a:lnTo>
                <a:lnTo>
                  <a:pt x="31418" y="43900"/>
                </a:lnTo>
                <a:lnTo>
                  <a:pt x="109134" y="36395"/>
                </a:lnTo>
                <a:lnTo>
                  <a:pt x="0" y="31750"/>
                </a:lnTo>
                <a:close/>
              </a:path>
            </a:pathLst>
          </a:custGeom>
          <a:ln w="12700">
            <a:solidFill>
              <a:srgbClr val="000000"/>
            </a:solidFill>
          </a:ln>
        </p:spPr>
        <p:txBody>
          <a:bodyPr wrap="square" lIns="0" tIns="0" rIns="0" bIns="0" rtlCol="0"/>
          <a:lstStyle/>
          <a:p>
            <a:endParaRPr/>
          </a:p>
        </p:txBody>
      </p:sp>
      <p:sp>
        <p:nvSpPr>
          <p:cNvPr id="58" name="object 63"/>
          <p:cNvSpPr/>
          <p:nvPr/>
        </p:nvSpPr>
        <p:spPr>
          <a:xfrm>
            <a:off x="8939512" y="1699485"/>
            <a:ext cx="749300" cy="63500"/>
          </a:xfrm>
          <a:custGeom>
            <a:avLst/>
            <a:gdLst/>
            <a:ahLst/>
            <a:cxnLst/>
            <a:rect l="l" t="t" r="r" b="b"/>
            <a:pathLst>
              <a:path w="749300" h="63500">
                <a:moveTo>
                  <a:pt x="429463" y="55105"/>
                </a:moveTo>
                <a:lnTo>
                  <a:pt x="319836" y="55105"/>
                </a:lnTo>
                <a:lnTo>
                  <a:pt x="374650" y="63500"/>
                </a:lnTo>
                <a:lnTo>
                  <a:pt x="429463" y="55105"/>
                </a:lnTo>
                <a:close/>
              </a:path>
              <a:path w="749300" h="63500">
                <a:moveTo>
                  <a:pt x="530758" y="51549"/>
                </a:moveTo>
                <a:lnTo>
                  <a:pt x="218541" y="51549"/>
                </a:lnTo>
                <a:lnTo>
                  <a:pt x="231279" y="61087"/>
                </a:lnTo>
                <a:lnTo>
                  <a:pt x="319836" y="55105"/>
                </a:lnTo>
                <a:lnTo>
                  <a:pt x="526009" y="55105"/>
                </a:lnTo>
                <a:lnTo>
                  <a:pt x="530758" y="51549"/>
                </a:lnTo>
                <a:close/>
              </a:path>
              <a:path w="749300" h="63500">
                <a:moveTo>
                  <a:pt x="526009" y="55105"/>
                </a:moveTo>
                <a:lnTo>
                  <a:pt x="429463" y="55105"/>
                </a:lnTo>
                <a:lnTo>
                  <a:pt x="518020" y="61087"/>
                </a:lnTo>
                <a:lnTo>
                  <a:pt x="526009" y="55105"/>
                </a:lnTo>
                <a:close/>
              </a:path>
              <a:path w="749300" h="63500">
                <a:moveTo>
                  <a:pt x="109727" y="9296"/>
                </a:moveTo>
                <a:lnTo>
                  <a:pt x="141020" y="18516"/>
                </a:lnTo>
                <a:lnTo>
                  <a:pt x="28511" y="19596"/>
                </a:lnTo>
                <a:lnTo>
                  <a:pt x="99060" y="27101"/>
                </a:lnTo>
                <a:lnTo>
                  <a:pt x="0" y="31750"/>
                </a:lnTo>
                <a:lnTo>
                  <a:pt x="99060" y="36398"/>
                </a:lnTo>
                <a:lnTo>
                  <a:pt x="28511" y="43903"/>
                </a:lnTo>
                <a:lnTo>
                  <a:pt x="141020" y="44983"/>
                </a:lnTo>
                <a:lnTo>
                  <a:pt x="109727" y="54203"/>
                </a:lnTo>
                <a:lnTo>
                  <a:pt x="218541" y="51549"/>
                </a:lnTo>
                <a:lnTo>
                  <a:pt x="630563" y="51549"/>
                </a:lnTo>
                <a:lnTo>
                  <a:pt x="608279" y="44983"/>
                </a:lnTo>
                <a:lnTo>
                  <a:pt x="720775" y="43903"/>
                </a:lnTo>
                <a:lnTo>
                  <a:pt x="650239" y="36398"/>
                </a:lnTo>
                <a:lnTo>
                  <a:pt x="749300" y="31750"/>
                </a:lnTo>
                <a:lnTo>
                  <a:pt x="650239" y="27101"/>
                </a:lnTo>
                <a:lnTo>
                  <a:pt x="720775" y="19596"/>
                </a:lnTo>
                <a:lnTo>
                  <a:pt x="608279" y="18516"/>
                </a:lnTo>
                <a:lnTo>
                  <a:pt x="630563" y="11950"/>
                </a:lnTo>
                <a:lnTo>
                  <a:pt x="218541" y="11950"/>
                </a:lnTo>
                <a:lnTo>
                  <a:pt x="109727" y="9296"/>
                </a:lnTo>
                <a:close/>
              </a:path>
              <a:path w="749300" h="63500">
                <a:moveTo>
                  <a:pt x="630563" y="51549"/>
                </a:moveTo>
                <a:lnTo>
                  <a:pt x="530758" y="51549"/>
                </a:lnTo>
                <a:lnTo>
                  <a:pt x="639572" y="54203"/>
                </a:lnTo>
                <a:lnTo>
                  <a:pt x="630563" y="51549"/>
                </a:lnTo>
                <a:close/>
              </a:path>
              <a:path w="749300" h="63500">
                <a:moveTo>
                  <a:pt x="231279" y="2412"/>
                </a:moveTo>
                <a:lnTo>
                  <a:pt x="218541" y="11950"/>
                </a:lnTo>
                <a:lnTo>
                  <a:pt x="530758" y="11950"/>
                </a:lnTo>
                <a:lnTo>
                  <a:pt x="526009" y="8394"/>
                </a:lnTo>
                <a:lnTo>
                  <a:pt x="319836" y="8394"/>
                </a:lnTo>
                <a:lnTo>
                  <a:pt x="231279" y="2412"/>
                </a:lnTo>
                <a:close/>
              </a:path>
              <a:path w="749300" h="63500">
                <a:moveTo>
                  <a:pt x="639572" y="9296"/>
                </a:moveTo>
                <a:lnTo>
                  <a:pt x="530758" y="11950"/>
                </a:lnTo>
                <a:lnTo>
                  <a:pt x="630563" y="11950"/>
                </a:lnTo>
                <a:lnTo>
                  <a:pt x="639572" y="9296"/>
                </a:lnTo>
                <a:close/>
              </a:path>
              <a:path w="749300" h="63500">
                <a:moveTo>
                  <a:pt x="374650" y="0"/>
                </a:moveTo>
                <a:lnTo>
                  <a:pt x="319836" y="8394"/>
                </a:lnTo>
                <a:lnTo>
                  <a:pt x="429463" y="8394"/>
                </a:lnTo>
                <a:lnTo>
                  <a:pt x="374650" y="0"/>
                </a:lnTo>
                <a:close/>
              </a:path>
              <a:path w="749300" h="63500">
                <a:moveTo>
                  <a:pt x="518020" y="2412"/>
                </a:moveTo>
                <a:lnTo>
                  <a:pt x="429463" y="8394"/>
                </a:lnTo>
                <a:lnTo>
                  <a:pt x="526009" y="8394"/>
                </a:lnTo>
                <a:lnTo>
                  <a:pt x="518020" y="2412"/>
                </a:lnTo>
                <a:close/>
              </a:path>
            </a:pathLst>
          </a:custGeom>
          <a:solidFill>
            <a:srgbClr val="C00000"/>
          </a:solidFill>
          <a:ln>
            <a:solidFill>
              <a:srgbClr val="C00000"/>
            </a:solidFill>
          </a:ln>
        </p:spPr>
        <p:txBody>
          <a:bodyPr wrap="square" lIns="0" tIns="0" rIns="0" bIns="0" rtlCol="0"/>
          <a:lstStyle/>
          <a:p>
            <a:endParaRPr/>
          </a:p>
        </p:txBody>
      </p:sp>
      <p:sp>
        <p:nvSpPr>
          <p:cNvPr id="59" name="object 64"/>
          <p:cNvSpPr/>
          <p:nvPr/>
        </p:nvSpPr>
        <p:spPr>
          <a:xfrm>
            <a:off x="8939512" y="1699485"/>
            <a:ext cx="749300" cy="63500"/>
          </a:xfrm>
          <a:custGeom>
            <a:avLst/>
            <a:gdLst/>
            <a:ahLst/>
            <a:cxnLst/>
            <a:rect l="l" t="t" r="r" b="b"/>
            <a:pathLst>
              <a:path w="749300" h="63500">
                <a:moveTo>
                  <a:pt x="0" y="31750"/>
                </a:moveTo>
                <a:lnTo>
                  <a:pt x="99060" y="27104"/>
                </a:lnTo>
                <a:lnTo>
                  <a:pt x="28518" y="19600"/>
                </a:lnTo>
                <a:lnTo>
                  <a:pt x="141017" y="18520"/>
                </a:lnTo>
                <a:lnTo>
                  <a:pt x="109731" y="9299"/>
                </a:lnTo>
                <a:lnTo>
                  <a:pt x="218542" y="11950"/>
                </a:lnTo>
                <a:lnTo>
                  <a:pt x="231279" y="2416"/>
                </a:lnTo>
                <a:lnTo>
                  <a:pt x="319832" y="8394"/>
                </a:lnTo>
                <a:lnTo>
                  <a:pt x="374650" y="0"/>
                </a:lnTo>
                <a:lnTo>
                  <a:pt x="429468" y="8394"/>
                </a:lnTo>
                <a:lnTo>
                  <a:pt x="518021" y="2416"/>
                </a:lnTo>
                <a:lnTo>
                  <a:pt x="530758" y="11950"/>
                </a:lnTo>
                <a:lnTo>
                  <a:pt x="639569" y="9299"/>
                </a:lnTo>
                <a:lnTo>
                  <a:pt x="608283" y="18520"/>
                </a:lnTo>
                <a:lnTo>
                  <a:pt x="720782" y="19600"/>
                </a:lnTo>
                <a:lnTo>
                  <a:pt x="650240" y="27104"/>
                </a:lnTo>
                <a:lnTo>
                  <a:pt x="749300" y="31750"/>
                </a:lnTo>
                <a:lnTo>
                  <a:pt x="650240" y="36395"/>
                </a:lnTo>
                <a:lnTo>
                  <a:pt x="720782" y="43900"/>
                </a:lnTo>
                <a:lnTo>
                  <a:pt x="608283" y="44979"/>
                </a:lnTo>
                <a:lnTo>
                  <a:pt x="639569" y="54200"/>
                </a:lnTo>
                <a:lnTo>
                  <a:pt x="530758" y="51549"/>
                </a:lnTo>
                <a:lnTo>
                  <a:pt x="518021" y="61083"/>
                </a:lnTo>
                <a:lnTo>
                  <a:pt x="429468" y="55105"/>
                </a:lnTo>
                <a:lnTo>
                  <a:pt x="374650" y="63500"/>
                </a:lnTo>
                <a:lnTo>
                  <a:pt x="319832" y="55105"/>
                </a:lnTo>
                <a:lnTo>
                  <a:pt x="231279" y="61083"/>
                </a:lnTo>
                <a:lnTo>
                  <a:pt x="218542" y="51549"/>
                </a:lnTo>
                <a:lnTo>
                  <a:pt x="109731" y="54200"/>
                </a:lnTo>
                <a:lnTo>
                  <a:pt x="141017" y="44979"/>
                </a:lnTo>
                <a:lnTo>
                  <a:pt x="28518" y="43900"/>
                </a:lnTo>
                <a:lnTo>
                  <a:pt x="99060" y="36395"/>
                </a:lnTo>
                <a:lnTo>
                  <a:pt x="0" y="31750"/>
                </a:lnTo>
                <a:close/>
              </a:path>
            </a:pathLst>
          </a:custGeom>
          <a:ln w="12700">
            <a:solidFill>
              <a:srgbClr val="000000"/>
            </a:solidFill>
          </a:ln>
        </p:spPr>
        <p:txBody>
          <a:bodyPr wrap="square" lIns="0" tIns="0" rIns="0" bIns="0" rtlCol="0"/>
          <a:lstStyle/>
          <a:p>
            <a:endParaRPr/>
          </a:p>
        </p:txBody>
      </p:sp>
      <p:sp>
        <p:nvSpPr>
          <p:cNvPr id="60" name="object 65"/>
          <p:cNvSpPr txBox="1"/>
          <p:nvPr/>
        </p:nvSpPr>
        <p:spPr>
          <a:xfrm>
            <a:off x="7688562" y="1774097"/>
            <a:ext cx="292100" cy="286385"/>
          </a:xfrm>
          <a:prstGeom prst="rect">
            <a:avLst/>
          </a:prstGeom>
        </p:spPr>
        <p:txBody>
          <a:bodyPr vert="horz" wrap="square" lIns="0" tIns="0" rIns="0" bIns="0" rtlCol="0">
            <a:spAutoFit/>
          </a:bodyPr>
          <a:lstStyle/>
          <a:p>
            <a:pPr marL="12700">
              <a:lnSpc>
                <a:spcPct val="100000"/>
              </a:lnSpc>
            </a:pPr>
            <a:r>
              <a:rPr sz="1800" spc="-5" dirty="0">
                <a:solidFill>
                  <a:srgbClr val="212121"/>
                </a:solidFill>
                <a:latin typeface="Times New Roman"/>
                <a:cs typeface="Times New Roman"/>
              </a:rPr>
              <a:t>R1</a:t>
            </a:r>
            <a:endParaRPr sz="1800">
              <a:latin typeface="Times New Roman"/>
              <a:cs typeface="Times New Roman"/>
            </a:endParaRPr>
          </a:p>
        </p:txBody>
      </p:sp>
      <p:sp>
        <p:nvSpPr>
          <p:cNvPr id="61" name="object 66"/>
          <p:cNvSpPr txBox="1"/>
          <p:nvPr/>
        </p:nvSpPr>
        <p:spPr>
          <a:xfrm>
            <a:off x="8374362" y="1774097"/>
            <a:ext cx="1054100" cy="286385"/>
          </a:xfrm>
          <a:prstGeom prst="rect">
            <a:avLst/>
          </a:prstGeom>
        </p:spPr>
        <p:txBody>
          <a:bodyPr vert="horz" wrap="square" lIns="0" tIns="0" rIns="0" bIns="0" rtlCol="0">
            <a:spAutoFit/>
          </a:bodyPr>
          <a:lstStyle/>
          <a:p>
            <a:pPr marL="12700">
              <a:lnSpc>
                <a:spcPct val="100000"/>
              </a:lnSpc>
              <a:tabLst>
                <a:tab pos="774065" algn="l"/>
              </a:tabLst>
            </a:pPr>
            <a:r>
              <a:rPr sz="1800" spc="-5" dirty="0">
                <a:solidFill>
                  <a:srgbClr val="212121"/>
                </a:solidFill>
                <a:latin typeface="Times New Roman"/>
                <a:cs typeface="Times New Roman"/>
              </a:rPr>
              <a:t>R</a:t>
            </a:r>
            <a:r>
              <a:rPr sz="1800" dirty="0">
                <a:solidFill>
                  <a:srgbClr val="212121"/>
                </a:solidFill>
                <a:latin typeface="Times New Roman"/>
                <a:cs typeface="Times New Roman"/>
              </a:rPr>
              <a:t>2	</a:t>
            </a:r>
            <a:r>
              <a:rPr sz="1800" spc="-5" dirty="0">
                <a:solidFill>
                  <a:srgbClr val="212121"/>
                </a:solidFill>
                <a:latin typeface="Times New Roman"/>
                <a:cs typeface="Times New Roman"/>
              </a:rPr>
              <a:t>R3</a:t>
            </a:r>
            <a:endParaRPr sz="1800">
              <a:latin typeface="Times New Roman"/>
              <a:cs typeface="Times New Roman"/>
            </a:endParaRPr>
          </a:p>
        </p:txBody>
      </p:sp>
      <p:sp>
        <p:nvSpPr>
          <p:cNvPr id="62" name="object 67"/>
          <p:cNvSpPr/>
          <p:nvPr/>
        </p:nvSpPr>
        <p:spPr>
          <a:xfrm>
            <a:off x="9232881" y="2402686"/>
            <a:ext cx="825500" cy="63500"/>
          </a:xfrm>
          <a:custGeom>
            <a:avLst/>
            <a:gdLst/>
            <a:ahLst/>
            <a:cxnLst/>
            <a:rect l="l" t="t" r="r" b="b"/>
            <a:pathLst>
              <a:path w="825500" h="63500">
                <a:moveTo>
                  <a:pt x="473138" y="55105"/>
                </a:moveTo>
                <a:lnTo>
                  <a:pt x="352361" y="55105"/>
                </a:lnTo>
                <a:lnTo>
                  <a:pt x="412750" y="63500"/>
                </a:lnTo>
                <a:lnTo>
                  <a:pt x="473138" y="55105"/>
                </a:lnTo>
                <a:close/>
              </a:path>
              <a:path w="825500" h="63500">
                <a:moveTo>
                  <a:pt x="584733" y="51549"/>
                </a:moveTo>
                <a:lnTo>
                  <a:pt x="240766" y="51549"/>
                </a:lnTo>
                <a:lnTo>
                  <a:pt x="254800" y="61087"/>
                </a:lnTo>
                <a:lnTo>
                  <a:pt x="352361" y="55105"/>
                </a:lnTo>
                <a:lnTo>
                  <a:pt x="579501" y="55105"/>
                </a:lnTo>
                <a:lnTo>
                  <a:pt x="584733" y="51549"/>
                </a:lnTo>
                <a:close/>
              </a:path>
              <a:path w="825500" h="63500">
                <a:moveTo>
                  <a:pt x="579501" y="55105"/>
                </a:moveTo>
                <a:lnTo>
                  <a:pt x="473138" y="55105"/>
                </a:lnTo>
                <a:lnTo>
                  <a:pt x="570699" y="61087"/>
                </a:lnTo>
                <a:lnTo>
                  <a:pt x="579501" y="55105"/>
                </a:lnTo>
                <a:close/>
              </a:path>
              <a:path w="825500" h="63500">
                <a:moveTo>
                  <a:pt x="120891" y="9296"/>
                </a:moveTo>
                <a:lnTo>
                  <a:pt x="155359" y="18516"/>
                </a:lnTo>
                <a:lnTo>
                  <a:pt x="31419" y="19596"/>
                </a:lnTo>
                <a:lnTo>
                  <a:pt x="109131" y="27101"/>
                </a:lnTo>
                <a:lnTo>
                  <a:pt x="0" y="31750"/>
                </a:lnTo>
                <a:lnTo>
                  <a:pt x="109131" y="36398"/>
                </a:lnTo>
                <a:lnTo>
                  <a:pt x="31419" y="43903"/>
                </a:lnTo>
                <a:lnTo>
                  <a:pt x="155359" y="44983"/>
                </a:lnTo>
                <a:lnTo>
                  <a:pt x="120891" y="54203"/>
                </a:lnTo>
                <a:lnTo>
                  <a:pt x="240766" y="51549"/>
                </a:lnTo>
                <a:lnTo>
                  <a:pt x="694686" y="51549"/>
                </a:lnTo>
                <a:lnTo>
                  <a:pt x="670140" y="44983"/>
                </a:lnTo>
                <a:lnTo>
                  <a:pt x="794080" y="43903"/>
                </a:lnTo>
                <a:lnTo>
                  <a:pt x="716368" y="36398"/>
                </a:lnTo>
                <a:lnTo>
                  <a:pt x="825500" y="31750"/>
                </a:lnTo>
                <a:lnTo>
                  <a:pt x="716368" y="27101"/>
                </a:lnTo>
                <a:lnTo>
                  <a:pt x="794080" y="19596"/>
                </a:lnTo>
                <a:lnTo>
                  <a:pt x="670140" y="18516"/>
                </a:lnTo>
                <a:lnTo>
                  <a:pt x="694686" y="11950"/>
                </a:lnTo>
                <a:lnTo>
                  <a:pt x="240766" y="11950"/>
                </a:lnTo>
                <a:lnTo>
                  <a:pt x="120891" y="9296"/>
                </a:lnTo>
                <a:close/>
              </a:path>
              <a:path w="825500" h="63500">
                <a:moveTo>
                  <a:pt x="694686" y="51549"/>
                </a:moveTo>
                <a:lnTo>
                  <a:pt x="584733" y="51549"/>
                </a:lnTo>
                <a:lnTo>
                  <a:pt x="704608" y="54203"/>
                </a:lnTo>
                <a:lnTo>
                  <a:pt x="694686" y="51549"/>
                </a:lnTo>
                <a:close/>
              </a:path>
              <a:path w="825500" h="63500">
                <a:moveTo>
                  <a:pt x="254800" y="2412"/>
                </a:moveTo>
                <a:lnTo>
                  <a:pt x="240766" y="11950"/>
                </a:lnTo>
                <a:lnTo>
                  <a:pt x="584733" y="11950"/>
                </a:lnTo>
                <a:lnTo>
                  <a:pt x="579501" y="8394"/>
                </a:lnTo>
                <a:lnTo>
                  <a:pt x="352361" y="8394"/>
                </a:lnTo>
                <a:lnTo>
                  <a:pt x="254800" y="2412"/>
                </a:lnTo>
                <a:close/>
              </a:path>
              <a:path w="825500" h="63500">
                <a:moveTo>
                  <a:pt x="704608" y="9296"/>
                </a:moveTo>
                <a:lnTo>
                  <a:pt x="584733" y="11950"/>
                </a:lnTo>
                <a:lnTo>
                  <a:pt x="694686" y="11950"/>
                </a:lnTo>
                <a:lnTo>
                  <a:pt x="704608" y="9296"/>
                </a:lnTo>
                <a:close/>
              </a:path>
              <a:path w="825500" h="63500">
                <a:moveTo>
                  <a:pt x="412750" y="0"/>
                </a:moveTo>
                <a:lnTo>
                  <a:pt x="352361" y="8394"/>
                </a:lnTo>
                <a:lnTo>
                  <a:pt x="473138" y="8394"/>
                </a:lnTo>
                <a:lnTo>
                  <a:pt x="412750" y="0"/>
                </a:lnTo>
                <a:close/>
              </a:path>
              <a:path w="825500" h="63500">
                <a:moveTo>
                  <a:pt x="570699" y="2412"/>
                </a:moveTo>
                <a:lnTo>
                  <a:pt x="473138" y="8394"/>
                </a:lnTo>
                <a:lnTo>
                  <a:pt x="579501" y="8394"/>
                </a:lnTo>
                <a:lnTo>
                  <a:pt x="570699" y="2412"/>
                </a:lnTo>
                <a:close/>
              </a:path>
            </a:pathLst>
          </a:custGeom>
          <a:solidFill>
            <a:srgbClr val="C00000"/>
          </a:solidFill>
          <a:ln>
            <a:solidFill>
              <a:srgbClr val="C00000"/>
            </a:solidFill>
          </a:ln>
        </p:spPr>
        <p:txBody>
          <a:bodyPr wrap="square" lIns="0" tIns="0" rIns="0" bIns="0" rtlCol="0"/>
          <a:lstStyle/>
          <a:p>
            <a:endParaRPr/>
          </a:p>
        </p:txBody>
      </p:sp>
      <p:sp>
        <p:nvSpPr>
          <p:cNvPr id="63" name="object 68"/>
          <p:cNvSpPr/>
          <p:nvPr/>
        </p:nvSpPr>
        <p:spPr>
          <a:xfrm>
            <a:off x="9232881" y="2402686"/>
            <a:ext cx="825500" cy="63500"/>
          </a:xfrm>
          <a:custGeom>
            <a:avLst/>
            <a:gdLst/>
            <a:ahLst/>
            <a:cxnLst/>
            <a:rect l="l" t="t" r="r" b="b"/>
            <a:pathLst>
              <a:path w="825500" h="63500">
                <a:moveTo>
                  <a:pt x="0" y="31750"/>
                </a:moveTo>
                <a:lnTo>
                  <a:pt x="109134" y="27104"/>
                </a:lnTo>
                <a:lnTo>
                  <a:pt x="31418" y="19600"/>
                </a:lnTo>
                <a:lnTo>
                  <a:pt x="155358" y="18520"/>
                </a:lnTo>
                <a:lnTo>
                  <a:pt x="120890" y="9299"/>
                </a:lnTo>
                <a:lnTo>
                  <a:pt x="240767" y="11950"/>
                </a:lnTo>
                <a:lnTo>
                  <a:pt x="254799" y="2416"/>
                </a:lnTo>
                <a:lnTo>
                  <a:pt x="352358" y="8394"/>
                </a:lnTo>
                <a:lnTo>
                  <a:pt x="412750" y="0"/>
                </a:lnTo>
                <a:lnTo>
                  <a:pt x="473142" y="8394"/>
                </a:lnTo>
                <a:lnTo>
                  <a:pt x="570701" y="2416"/>
                </a:lnTo>
                <a:lnTo>
                  <a:pt x="584734" y="11950"/>
                </a:lnTo>
                <a:lnTo>
                  <a:pt x="704610" y="9299"/>
                </a:lnTo>
                <a:lnTo>
                  <a:pt x="670142" y="18520"/>
                </a:lnTo>
                <a:lnTo>
                  <a:pt x="794082" y="19600"/>
                </a:lnTo>
                <a:lnTo>
                  <a:pt x="716366" y="27104"/>
                </a:lnTo>
                <a:lnTo>
                  <a:pt x="825500" y="31750"/>
                </a:lnTo>
                <a:lnTo>
                  <a:pt x="716366" y="36395"/>
                </a:lnTo>
                <a:lnTo>
                  <a:pt x="794082" y="43900"/>
                </a:lnTo>
                <a:lnTo>
                  <a:pt x="670142" y="44979"/>
                </a:lnTo>
                <a:lnTo>
                  <a:pt x="704610" y="54201"/>
                </a:lnTo>
                <a:lnTo>
                  <a:pt x="584734" y="51549"/>
                </a:lnTo>
                <a:lnTo>
                  <a:pt x="570701" y="61083"/>
                </a:lnTo>
                <a:lnTo>
                  <a:pt x="473142" y="55105"/>
                </a:lnTo>
                <a:lnTo>
                  <a:pt x="412750" y="63500"/>
                </a:lnTo>
                <a:lnTo>
                  <a:pt x="352358" y="55105"/>
                </a:lnTo>
                <a:lnTo>
                  <a:pt x="254799" y="61083"/>
                </a:lnTo>
                <a:lnTo>
                  <a:pt x="240767" y="51549"/>
                </a:lnTo>
                <a:lnTo>
                  <a:pt x="120890" y="54201"/>
                </a:lnTo>
                <a:lnTo>
                  <a:pt x="155358" y="44979"/>
                </a:lnTo>
                <a:lnTo>
                  <a:pt x="31418" y="43900"/>
                </a:lnTo>
                <a:lnTo>
                  <a:pt x="109134" y="36395"/>
                </a:lnTo>
                <a:lnTo>
                  <a:pt x="0" y="31750"/>
                </a:lnTo>
                <a:close/>
              </a:path>
            </a:pathLst>
          </a:custGeom>
          <a:ln w="12700">
            <a:solidFill>
              <a:srgbClr val="000000"/>
            </a:solidFill>
          </a:ln>
        </p:spPr>
        <p:txBody>
          <a:bodyPr wrap="square" lIns="0" tIns="0" rIns="0" bIns="0" rtlCol="0"/>
          <a:lstStyle/>
          <a:p>
            <a:endParaRPr/>
          </a:p>
        </p:txBody>
      </p:sp>
      <p:sp>
        <p:nvSpPr>
          <p:cNvPr id="64" name="object 69"/>
          <p:cNvSpPr/>
          <p:nvPr/>
        </p:nvSpPr>
        <p:spPr>
          <a:xfrm>
            <a:off x="9232881" y="3012286"/>
            <a:ext cx="825500" cy="63500"/>
          </a:xfrm>
          <a:custGeom>
            <a:avLst/>
            <a:gdLst/>
            <a:ahLst/>
            <a:cxnLst/>
            <a:rect l="l" t="t" r="r" b="b"/>
            <a:pathLst>
              <a:path w="825500" h="63500">
                <a:moveTo>
                  <a:pt x="473138" y="55105"/>
                </a:moveTo>
                <a:lnTo>
                  <a:pt x="352361" y="55105"/>
                </a:lnTo>
                <a:lnTo>
                  <a:pt x="412750" y="63500"/>
                </a:lnTo>
                <a:lnTo>
                  <a:pt x="473138" y="55105"/>
                </a:lnTo>
                <a:close/>
              </a:path>
              <a:path w="825500" h="63500">
                <a:moveTo>
                  <a:pt x="584733" y="51549"/>
                </a:moveTo>
                <a:lnTo>
                  <a:pt x="240766" y="51549"/>
                </a:lnTo>
                <a:lnTo>
                  <a:pt x="254800" y="61087"/>
                </a:lnTo>
                <a:lnTo>
                  <a:pt x="352361" y="55105"/>
                </a:lnTo>
                <a:lnTo>
                  <a:pt x="579501" y="55105"/>
                </a:lnTo>
                <a:lnTo>
                  <a:pt x="584733" y="51549"/>
                </a:lnTo>
                <a:close/>
              </a:path>
              <a:path w="825500" h="63500">
                <a:moveTo>
                  <a:pt x="579501" y="55105"/>
                </a:moveTo>
                <a:lnTo>
                  <a:pt x="473138" y="55105"/>
                </a:lnTo>
                <a:lnTo>
                  <a:pt x="570699" y="61087"/>
                </a:lnTo>
                <a:lnTo>
                  <a:pt x="579501" y="55105"/>
                </a:lnTo>
                <a:close/>
              </a:path>
              <a:path w="825500" h="63500">
                <a:moveTo>
                  <a:pt x="120891" y="9296"/>
                </a:moveTo>
                <a:lnTo>
                  <a:pt x="155359" y="18516"/>
                </a:lnTo>
                <a:lnTo>
                  <a:pt x="31419" y="19596"/>
                </a:lnTo>
                <a:lnTo>
                  <a:pt x="109131" y="27101"/>
                </a:lnTo>
                <a:lnTo>
                  <a:pt x="0" y="31750"/>
                </a:lnTo>
                <a:lnTo>
                  <a:pt x="109131" y="36398"/>
                </a:lnTo>
                <a:lnTo>
                  <a:pt x="31419" y="43903"/>
                </a:lnTo>
                <a:lnTo>
                  <a:pt x="155359" y="44983"/>
                </a:lnTo>
                <a:lnTo>
                  <a:pt x="120891" y="54203"/>
                </a:lnTo>
                <a:lnTo>
                  <a:pt x="240766" y="51549"/>
                </a:lnTo>
                <a:lnTo>
                  <a:pt x="694686" y="51549"/>
                </a:lnTo>
                <a:lnTo>
                  <a:pt x="670140" y="44983"/>
                </a:lnTo>
                <a:lnTo>
                  <a:pt x="794080" y="43903"/>
                </a:lnTo>
                <a:lnTo>
                  <a:pt x="716368" y="36398"/>
                </a:lnTo>
                <a:lnTo>
                  <a:pt x="825500" y="31750"/>
                </a:lnTo>
                <a:lnTo>
                  <a:pt x="716368" y="27101"/>
                </a:lnTo>
                <a:lnTo>
                  <a:pt x="794080" y="19596"/>
                </a:lnTo>
                <a:lnTo>
                  <a:pt x="670140" y="18516"/>
                </a:lnTo>
                <a:lnTo>
                  <a:pt x="694686" y="11950"/>
                </a:lnTo>
                <a:lnTo>
                  <a:pt x="240766" y="11950"/>
                </a:lnTo>
                <a:lnTo>
                  <a:pt x="120891" y="9296"/>
                </a:lnTo>
                <a:close/>
              </a:path>
              <a:path w="825500" h="63500">
                <a:moveTo>
                  <a:pt x="694686" y="51549"/>
                </a:moveTo>
                <a:lnTo>
                  <a:pt x="584733" y="51549"/>
                </a:lnTo>
                <a:lnTo>
                  <a:pt x="704608" y="54203"/>
                </a:lnTo>
                <a:lnTo>
                  <a:pt x="694686" y="51549"/>
                </a:lnTo>
                <a:close/>
              </a:path>
              <a:path w="825500" h="63500">
                <a:moveTo>
                  <a:pt x="254800" y="2412"/>
                </a:moveTo>
                <a:lnTo>
                  <a:pt x="240766" y="11950"/>
                </a:lnTo>
                <a:lnTo>
                  <a:pt x="584733" y="11950"/>
                </a:lnTo>
                <a:lnTo>
                  <a:pt x="579501" y="8394"/>
                </a:lnTo>
                <a:lnTo>
                  <a:pt x="352361" y="8394"/>
                </a:lnTo>
                <a:lnTo>
                  <a:pt x="254800" y="2412"/>
                </a:lnTo>
                <a:close/>
              </a:path>
              <a:path w="825500" h="63500">
                <a:moveTo>
                  <a:pt x="704608" y="9296"/>
                </a:moveTo>
                <a:lnTo>
                  <a:pt x="584733" y="11950"/>
                </a:lnTo>
                <a:lnTo>
                  <a:pt x="694686" y="11950"/>
                </a:lnTo>
                <a:lnTo>
                  <a:pt x="704608" y="9296"/>
                </a:lnTo>
                <a:close/>
              </a:path>
              <a:path w="825500" h="63500">
                <a:moveTo>
                  <a:pt x="412750" y="0"/>
                </a:moveTo>
                <a:lnTo>
                  <a:pt x="352361" y="8394"/>
                </a:lnTo>
                <a:lnTo>
                  <a:pt x="473138" y="8394"/>
                </a:lnTo>
                <a:lnTo>
                  <a:pt x="412750" y="0"/>
                </a:lnTo>
                <a:close/>
              </a:path>
              <a:path w="825500" h="63500">
                <a:moveTo>
                  <a:pt x="570699" y="2412"/>
                </a:moveTo>
                <a:lnTo>
                  <a:pt x="473138" y="8394"/>
                </a:lnTo>
                <a:lnTo>
                  <a:pt x="579501" y="8394"/>
                </a:lnTo>
                <a:lnTo>
                  <a:pt x="570699" y="2412"/>
                </a:lnTo>
                <a:close/>
              </a:path>
            </a:pathLst>
          </a:custGeom>
          <a:solidFill>
            <a:srgbClr val="C00000"/>
          </a:solidFill>
          <a:ln>
            <a:solidFill>
              <a:srgbClr val="C00000"/>
            </a:solidFill>
          </a:ln>
        </p:spPr>
        <p:txBody>
          <a:bodyPr wrap="square" lIns="0" tIns="0" rIns="0" bIns="0" rtlCol="0"/>
          <a:lstStyle/>
          <a:p>
            <a:endParaRPr/>
          </a:p>
        </p:txBody>
      </p:sp>
      <p:sp>
        <p:nvSpPr>
          <p:cNvPr id="65" name="object 70"/>
          <p:cNvSpPr/>
          <p:nvPr/>
        </p:nvSpPr>
        <p:spPr>
          <a:xfrm>
            <a:off x="9232881" y="3012286"/>
            <a:ext cx="825500" cy="63500"/>
          </a:xfrm>
          <a:custGeom>
            <a:avLst/>
            <a:gdLst/>
            <a:ahLst/>
            <a:cxnLst/>
            <a:rect l="l" t="t" r="r" b="b"/>
            <a:pathLst>
              <a:path w="825500" h="63500">
                <a:moveTo>
                  <a:pt x="0" y="31750"/>
                </a:moveTo>
                <a:lnTo>
                  <a:pt x="109134" y="27104"/>
                </a:lnTo>
                <a:lnTo>
                  <a:pt x="31418" y="19600"/>
                </a:lnTo>
                <a:lnTo>
                  <a:pt x="155358" y="18520"/>
                </a:lnTo>
                <a:lnTo>
                  <a:pt x="120890" y="9299"/>
                </a:lnTo>
                <a:lnTo>
                  <a:pt x="240767" y="11950"/>
                </a:lnTo>
                <a:lnTo>
                  <a:pt x="254799" y="2416"/>
                </a:lnTo>
                <a:lnTo>
                  <a:pt x="352358" y="8394"/>
                </a:lnTo>
                <a:lnTo>
                  <a:pt x="412750" y="0"/>
                </a:lnTo>
                <a:lnTo>
                  <a:pt x="473142" y="8394"/>
                </a:lnTo>
                <a:lnTo>
                  <a:pt x="570701" y="2416"/>
                </a:lnTo>
                <a:lnTo>
                  <a:pt x="584734" y="11950"/>
                </a:lnTo>
                <a:lnTo>
                  <a:pt x="704610" y="9299"/>
                </a:lnTo>
                <a:lnTo>
                  <a:pt x="670142" y="18520"/>
                </a:lnTo>
                <a:lnTo>
                  <a:pt x="794082" y="19600"/>
                </a:lnTo>
                <a:lnTo>
                  <a:pt x="716366" y="27104"/>
                </a:lnTo>
                <a:lnTo>
                  <a:pt x="825500" y="31750"/>
                </a:lnTo>
                <a:lnTo>
                  <a:pt x="716366" y="36395"/>
                </a:lnTo>
                <a:lnTo>
                  <a:pt x="794082" y="43900"/>
                </a:lnTo>
                <a:lnTo>
                  <a:pt x="670142" y="44979"/>
                </a:lnTo>
                <a:lnTo>
                  <a:pt x="704610" y="54200"/>
                </a:lnTo>
                <a:lnTo>
                  <a:pt x="584734" y="51549"/>
                </a:lnTo>
                <a:lnTo>
                  <a:pt x="570701" y="61083"/>
                </a:lnTo>
                <a:lnTo>
                  <a:pt x="473142" y="55105"/>
                </a:lnTo>
                <a:lnTo>
                  <a:pt x="412750" y="63500"/>
                </a:lnTo>
                <a:lnTo>
                  <a:pt x="352358" y="55105"/>
                </a:lnTo>
                <a:lnTo>
                  <a:pt x="254799" y="61083"/>
                </a:lnTo>
                <a:lnTo>
                  <a:pt x="240767" y="51549"/>
                </a:lnTo>
                <a:lnTo>
                  <a:pt x="120890" y="54200"/>
                </a:lnTo>
                <a:lnTo>
                  <a:pt x="155358" y="44979"/>
                </a:lnTo>
                <a:lnTo>
                  <a:pt x="31418" y="43900"/>
                </a:lnTo>
                <a:lnTo>
                  <a:pt x="109134" y="36395"/>
                </a:lnTo>
                <a:lnTo>
                  <a:pt x="0" y="31750"/>
                </a:lnTo>
                <a:close/>
              </a:path>
            </a:pathLst>
          </a:custGeom>
          <a:ln w="12700">
            <a:solidFill>
              <a:srgbClr val="000000"/>
            </a:solidFill>
          </a:ln>
        </p:spPr>
        <p:txBody>
          <a:bodyPr wrap="square" lIns="0" tIns="0" rIns="0" bIns="0" rtlCol="0"/>
          <a:lstStyle/>
          <a:p>
            <a:endParaRPr/>
          </a:p>
        </p:txBody>
      </p:sp>
      <p:sp>
        <p:nvSpPr>
          <p:cNvPr id="66" name="object 71"/>
          <p:cNvSpPr/>
          <p:nvPr/>
        </p:nvSpPr>
        <p:spPr>
          <a:xfrm>
            <a:off x="9232881" y="2707486"/>
            <a:ext cx="825500" cy="63500"/>
          </a:xfrm>
          <a:custGeom>
            <a:avLst/>
            <a:gdLst/>
            <a:ahLst/>
            <a:cxnLst/>
            <a:rect l="l" t="t" r="r" b="b"/>
            <a:pathLst>
              <a:path w="825500" h="63500">
                <a:moveTo>
                  <a:pt x="473138" y="55105"/>
                </a:moveTo>
                <a:lnTo>
                  <a:pt x="352361" y="55105"/>
                </a:lnTo>
                <a:lnTo>
                  <a:pt x="412750" y="63500"/>
                </a:lnTo>
                <a:lnTo>
                  <a:pt x="473138" y="55105"/>
                </a:lnTo>
                <a:close/>
              </a:path>
              <a:path w="825500" h="63500">
                <a:moveTo>
                  <a:pt x="584733" y="51549"/>
                </a:moveTo>
                <a:lnTo>
                  <a:pt x="240766" y="51549"/>
                </a:lnTo>
                <a:lnTo>
                  <a:pt x="254800" y="61087"/>
                </a:lnTo>
                <a:lnTo>
                  <a:pt x="352361" y="55105"/>
                </a:lnTo>
                <a:lnTo>
                  <a:pt x="579501" y="55105"/>
                </a:lnTo>
                <a:lnTo>
                  <a:pt x="584733" y="51549"/>
                </a:lnTo>
                <a:close/>
              </a:path>
              <a:path w="825500" h="63500">
                <a:moveTo>
                  <a:pt x="579501" y="55105"/>
                </a:moveTo>
                <a:lnTo>
                  <a:pt x="473138" y="55105"/>
                </a:lnTo>
                <a:lnTo>
                  <a:pt x="570699" y="61087"/>
                </a:lnTo>
                <a:lnTo>
                  <a:pt x="579501" y="55105"/>
                </a:lnTo>
                <a:close/>
              </a:path>
              <a:path w="825500" h="63500">
                <a:moveTo>
                  <a:pt x="120891" y="9296"/>
                </a:moveTo>
                <a:lnTo>
                  <a:pt x="155359" y="18516"/>
                </a:lnTo>
                <a:lnTo>
                  <a:pt x="31419" y="19596"/>
                </a:lnTo>
                <a:lnTo>
                  <a:pt x="109131" y="27101"/>
                </a:lnTo>
                <a:lnTo>
                  <a:pt x="0" y="31750"/>
                </a:lnTo>
                <a:lnTo>
                  <a:pt x="109131" y="36398"/>
                </a:lnTo>
                <a:lnTo>
                  <a:pt x="31419" y="43903"/>
                </a:lnTo>
                <a:lnTo>
                  <a:pt x="155359" y="44983"/>
                </a:lnTo>
                <a:lnTo>
                  <a:pt x="120891" y="54203"/>
                </a:lnTo>
                <a:lnTo>
                  <a:pt x="240766" y="51549"/>
                </a:lnTo>
                <a:lnTo>
                  <a:pt x="694686" y="51549"/>
                </a:lnTo>
                <a:lnTo>
                  <a:pt x="670140" y="44983"/>
                </a:lnTo>
                <a:lnTo>
                  <a:pt x="794080" y="43903"/>
                </a:lnTo>
                <a:lnTo>
                  <a:pt x="716368" y="36398"/>
                </a:lnTo>
                <a:lnTo>
                  <a:pt x="825500" y="31750"/>
                </a:lnTo>
                <a:lnTo>
                  <a:pt x="716368" y="27101"/>
                </a:lnTo>
                <a:lnTo>
                  <a:pt x="794080" y="19596"/>
                </a:lnTo>
                <a:lnTo>
                  <a:pt x="670140" y="18516"/>
                </a:lnTo>
                <a:lnTo>
                  <a:pt x="694686" y="11950"/>
                </a:lnTo>
                <a:lnTo>
                  <a:pt x="240766" y="11950"/>
                </a:lnTo>
                <a:lnTo>
                  <a:pt x="120891" y="9296"/>
                </a:lnTo>
                <a:close/>
              </a:path>
              <a:path w="825500" h="63500">
                <a:moveTo>
                  <a:pt x="694686" y="51549"/>
                </a:moveTo>
                <a:lnTo>
                  <a:pt x="584733" y="51549"/>
                </a:lnTo>
                <a:lnTo>
                  <a:pt x="704608" y="54203"/>
                </a:lnTo>
                <a:lnTo>
                  <a:pt x="694686" y="51549"/>
                </a:lnTo>
                <a:close/>
              </a:path>
              <a:path w="825500" h="63500">
                <a:moveTo>
                  <a:pt x="254800" y="2412"/>
                </a:moveTo>
                <a:lnTo>
                  <a:pt x="240766" y="11950"/>
                </a:lnTo>
                <a:lnTo>
                  <a:pt x="584733" y="11950"/>
                </a:lnTo>
                <a:lnTo>
                  <a:pt x="579501" y="8394"/>
                </a:lnTo>
                <a:lnTo>
                  <a:pt x="352361" y="8394"/>
                </a:lnTo>
                <a:lnTo>
                  <a:pt x="254800" y="2412"/>
                </a:lnTo>
                <a:close/>
              </a:path>
              <a:path w="825500" h="63500">
                <a:moveTo>
                  <a:pt x="704608" y="9296"/>
                </a:moveTo>
                <a:lnTo>
                  <a:pt x="584733" y="11950"/>
                </a:lnTo>
                <a:lnTo>
                  <a:pt x="694686" y="11950"/>
                </a:lnTo>
                <a:lnTo>
                  <a:pt x="704608" y="9296"/>
                </a:lnTo>
                <a:close/>
              </a:path>
              <a:path w="825500" h="63500">
                <a:moveTo>
                  <a:pt x="412750" y="0"/>
                </a:moveTo>
                <a:lnTo>
                  <a:pt x="352361" y="8394"/>
                </a:lnTo>
                <a:lnTo>
                  <a:pt x="473138" y="8394"/>
                </a:lnTo>
                <a:lnTo>
                  <a:pt x="412750" y="0"/>
                </a:lnTo>
                <a:close/>
              </a:path>
              <a:path w="825500" h="63500">
                <a:moveTo>
                  <a:pt x="570699" y="2412"/>
                </a:moveTo>
                <a:lnTo>
                  <a:pt x="473138" y="8394"/>
                </a:lnTo>
                <a:lnTo>
                  <a:pt x="579501" y="8394"/>
                </a:lnTo>
                <a:lnTo>
                  <a:pt x="570699" y="2412"/>
                </a:lnTo>
                <a:close/>
              </a:path>
            </a:pathLst>
          </a:custGeom>
          <a:solidFill>
            <a:srgbClr val="C00000"/>
          </a:solidFill>
          <a:ln>
            <a:solidFill>
              <a:srgbClr val="C00000"/>
            </a:solidFill>
          </a:ln>
        </p:spPr>
        <p:txBody>
          <a:bodyPr wrap="square" lIns="0" tIns="0" rIns="0" bIns="0" rtlCol="0"/>
          <a:lstStyle/>
          <a:p>
            <a:endParaRPr/>
          </a:p>
        </p:txBody>
      </p:sp>
      <p:sp>
        <p:nvSpPr>
          <p:cNvPr id="67" name="object 72"/>
          <p:cNvSpPr/>
          <p:nvPr/>
        </p:nvSpPr>
        <p:spPr>
          <a:xfrm>
            <a:off x="9232881" y="2707486"/>
            <a:ext cx="825500" cy="63500"/>
          </a:xfrm>
          <a:custGeom>
            <a:avLst/>
            <a:gdLst/>
            <a:ahLst/>
            <a:cxnLst/>
            <a:rect l="l" t="t" r="r" b="b"/>
            <a:pathLst>
              <a:path w="825500" h="63500">
                <a:moveTo>
                  <a:pt x="0" y="31750"/>
                </a:moveTo>
                <a:lnTo>
                  <a:pt x="109134" y="27104"/>
                </a:lnTo>
                <a:lnTo>
                  <a:pt x="31418" y="19600"/>
                </a:lnTo>
                <a:lnTo>
                  <a:pt x="155358" y="18520"/>
                </a:lnTo>
                <a:lnTo>
                  <a:pt x="120890" y="9299"/>
                </a:lnTo>
                <a:lnTo>
                  <a:pt x="240767" y="11950"/>
                </a:lnTo>
                <a:lnTo>
                  <a:pt x="254799" y="2416"/>
                </a:lnTo>
                <a:lnTo>
                  <a:pt x="352358" y="8394"/>
                </a:lnTo>
                <a:lnTo>
                  <a:pt x="412750" y="0"/>
                </a:lnTo>
                <a:lnTo>
                  <a:pt x="473142" y="8394"/>
                </a:lnTo>
                <a:lnTo>
                  <a:pt x="570701" y="2416"/>
                </a:lnTo>
                <a:lnTo>
                  <a:pt x="584734" y="11950"/>
                </a:lnTo>
                <a:lnTo>
                  <a:pt x="704610" y="9299"/>
                </a:lnTo>
                <a:lnTo>
                  <a:pt x="670142" y="18520"/>
                </a:lnTo>
                <a:lnTo>
                  <a:pt x="794082" y="19600"/>
                </a:lnTo>
                <a:lnTo>
                  <a:pt x="716366" y="27104"/>
                </a:lnTo>
                <a:lnTo>
                  <a:pt x="825500" y="31750"/>
                </a:lnTo>
                <a:lnTo>
                  <a:pt x="716366" y="36395"/>
                </a:lnTo>
                <a:lnTo>
                  <a:pt x="794082" y="43900"/>
                </a:lnTo>
                <a:lnTo>
                  <a:pt x="670142" y="44979"/>
                </a:lnTo>
                <a:lnTo>
                  <a:pt x="704610" y="54200"/>
                </a:lnTo>
                <a:lnTo>
                  <a:pt x="584734" y="51549"/>
                </a:lnTo>
                <a:lnTo>
                  <a:pt x="570701" y="61083"/>
                </a:lnTo>
                <a:lnTo>
                  <a:pt x="473142" y="55105"/>
                </a:lnTo>
                <a:lnTo>
                  <a:pt x="412750" y="63500"/>
                </a:lnTo>
                <a:lnTo>
                  <a:pt x="352358" y="55105"/>
                </a:lnTo>
                <a:lnTo>
                  <a:pt x="254799" y="61083"/>
                </a:lnTo>
                <a:lnTo>
                  <a:pt x="240767" y="51549"/>
                </a:lnTo>
                <a:lnTo>
                  <a:pt x="120890" y="54200"/>
                </a:lnTo>
                <a:lnTo>
                  <a:pt x="155358" y="44979"/>
                </a:lnTo>
                <a:lnTo>
                  <a:pt x="31418" y="43900"/>
                </a:lnTo>
                <a:lnTo>
                  <a:pt x="109134" y="36395"/>
                </a:lnTo>
                <a:lnTo>
                  <a:pt x="0" y="31750"/>
                </a:lnTo>
                <a:close/>
              </a:path>
            </a:pathLst>
          </a:custGeom>
          <a:ln w="12700">
            <a:solidFill>
              <a:srgbClr val="000000"/>
            </a:solidFill>
          </a:ln>
        </p:spPr>
        <p:txBody>
          <a:bodyPr wrap="square" lIns="0" tIns="0" rIns="0" bIns="0" rtlCol="0"/>
          <a:lstStyle/>
          <a:p>
            <a:endParaRPr/>
          </a:p>
        </p:txBody>
      </p:sp>
      <p:sp>
        <p:nvSpPr>
          <p:cNvPr id="68" name="object 73"/>
          <p:cNvSpPr/>
          <p:nvPr/>
        </p:nvSpPr>
        <p:spPr>
          <a:xfrm>
            <a:off x="9220181" y="2466186"/>
            <a:ext cx="0" cy="533400"/>
          </a:xfrm>
          <a:custGeom>
            <a:avLst/>
            <a:gdLst/>
            <a:ahLst/>
            <a:cxnLst/>
            <a:rect l="l" t="t" r="r" b="b"/>
            <a:pathLst>
              <a:path h="533400">
                <a:moveTo>
                  <a:pt x="0" y="0"/>
                </a:moveTo>
                <a:lnTo>
                  <a:pt x="0" y="533400"/>
                </a:lnTo>
              </a:path>
            </a:pathLst>
          </a:custGeom>
          <a:ln w="12700">
            <a:solidFill>
              <a:srgbClr val="000000"/>
            </a:solidFill>
          </a:ln>
        </p:spPr>
        <p:txBody>
          <a:bodyPr wrap="square" lIns="0" tIns="0" rIns="0" bIns="0" rtlCol="0"/>
          <a:lstStyle/>
          <a:p>
            <a:endParaRPr/>
          </a:p>
        </p:txBody>
      </p:sp>
      <p:sp>
        <p:nvSpPr>
          <p:cNvPr id="69" name="object 74"/>
          <p:cNvSpPr/>
          <p:nvPr/>
        </p:nvSpPr>
        <p:spPr>
          <a:xfrm>
            <a:off x="10058381" y="2466186"/>
            <a:ext cx="0" cy="533400"/>
          </a:xfrm>
          <a:custGeom>
            <a:avLst/>
            <a:gdLst/>
            <a:ahLst/>
            <a:cxnLst/>
            <a:rect l="l" t="t" r="r" b="b"/>
            <a:pathLst>
              <a:path h="533400">
                <a:moveTo>
                  <a:pt x="0" y="0"/>
                </a:moveTo>
                <a:lnTo>
                  <a:pt x="0" y="533400"/>
                </a:lnTo>
              </a:path>
            </a:pathLst>
          </a:custGeom>
          <a:ln w="12700">
            <a:solidFill>
              <a:srgbClr val="000000"/>
            </a:solidFill>
          </a:ln>
        </p:spPr>
        <p:txBody>
          <a:bodyPr wrap="square" lIns="0" tIns="0" rIns="0" bIns="0" rtlCol="0"/>
          <a:lstStyle/>
          <a:p>
            <a:endParaRPr/>
          </a:p>
        </p:txBody>
      </p:sp>
      <p:sp>
        <p:nvSpPr>
          <p:cNvPr id="70" name="object 75"/>
          <p:cNvSpPr/>
          <p:nvPr/>
        </p:nvSpPr>
        <p:spPr>
          <a:xfrm>
            <a:off x="8451831" y="2764636"/>
            <a:ext cx="762000" cy="0"/>
          </a:xfrm>
          <a:custGeom>
            <a:avLst/>
            <a:gdLst/>
            <a:ahLst/>
            <a:cxnLst/>
            <a:rect l="l" t="t" r="r" b="b"/>
            <a:pathLst>
              <a:path w="762000">
                <a:moveTo>
                  <a:pt x="0" y="0"/>
                </a:moveTo>
                <a:lnTo>
                  <a:pt x="762000" y="0"/>
                </a:lnTo>
              </a:path>
            </a:pathLst>
          </a:custGeom>
          <a:ln w="50800">
            <a:solidFill>
              <a:srgbClr val="000000"/>
            </a:solidFill>
          </a:ln>
        </p:spPr>
        <p:txBody>
          <a:bodyPr wrap="square" lIns="0" tIns="0" rIns="0" bIns="0" rtlCol="0"/>
          <a:lstStyle/>
          <a:p>
            <a:endParaRPr/>
          </a:p>
        </p:txBody>
      </p:sp>
      <p:sp>
        <p:nvSpPr>
          <p:cNvPr id="71" name="object 76"/>
          <p:cNvSpPr txBox="1"/>
          <p:nvPr/>
        </p:nvSpPr>
        <p:spPr>
          <a:xfrm>
            <a:off x="10098068" y="2286511"/>
            <a:ext cx="304800" cy="926465"/>
          </a:xfrm>
          <a:prstGeom prst="rect">
            <a:avLst/>
          </a:prstGeom>
        </p:spPr>
        <p:txBody>
          <a:bodyPr vert="horz" wrap="square" lIns="0" tIns="0" rIns="0" bIns="0" rtlCol="0">
            <a:spAutoFit/>
          </a:bodyPr>
          <a:lstStyle/>
          <a:p>
            <a:pPr marL="12700" marR="5080" algn="just">
              <a:lnSpc>
                <a:spcPct val="111100"/>
              </a:lnSpc>
            </a:pPr>
            <a:r>
              <a:rPr sz="1800" b="1" dirty="0">
                <a:solidFill>
                  <a:srgbClr val="0D0D0D"/>
                </a:solidFill>
                <a:latin typeface="Times New Roman"/>
                <a:cs typeface="Times New Roman"/>
              </a:rPr>
              <a:t>R1  R2  R3</a:t>
            </a:r>
            <a:endParaRPr sz="1800" dirty="0">
              <a:latin typeface="Times New Roman"/>
              <a:cs typeface="Times New Roman"/>
            </a:endParaRPr>
          </a:p>
        </p:txBody>
      </p:sp>
      <p:sp>
        <p:nvSpPr>
          <p:cNvPr id="72" name="object 77"/>
          <p:cNvSpPr/>
          <p:nvPr/>
        </p:nvSpPr>
        <p:spPr>
          <a:xfrm>
            <a:off x="10433031" y="2764636"/>
            <a:ext cx="685800" cy="0"/>
          </a:xfrm>
          <a:custGeom>
            <a:avLst/>
            <a:gdLst/>
            <a:ahLst/>
            <a:cxnLst/>
            <a:rect l="l" t="t" r="r" b="b"/>
            <a:pathLst>
              <a:path w="685800">
                <a:moveTo>
                  <a:pt x="0" y="0"/>
                </a:moveTo>
                <a:lnTo>
                  <a:pt x="685800" y="0"/>
                </a:lnTo>
              </a:path>
            </a:pathLst>
          </a:custGeom>
          <a:ln w="50800">
            <a:solidFill>
              <a:srgbClr val="000000"/>
            </a:solidFill>
          </a:ln>
        </p:spPr>
        <p:txBody>
          <a:bodyPr wrap="square" lIns="0" tIns="0" rIns="0" bIns="0" rtlCol="0"/>
          <a:lstStyle/>
          <a:p>
            <a:endParaRPr/>
          </a:p>
        </p:txBody>
      </p:sp>
      <p:sp>
        <p:nvSpPr>
          <p:cNvPr id="73" name="object 79"/>
          <p:cNvSpPr txBox="1"/>
          <p:nvPr/>
        </p:nvSpPr>
        <p:spPr>
          <a:xfrm>
            <a:off x="7020910" y="5267722"/>
            <a:ext cx="986155" cy="230832"/>
          </a:xfrm>
          <a:prstGeom prst="rect">
            <a:avLst/>
          </a:prstGeom>
        </p:spPr>
        <p:txBody>
          <a:bodyPr vert="horz" wrap="square" lIns="0" tIns="0" rIns="0" bIns="0" rtlCol="0">
            <a:spAutoFit/>
          </a:bodyPr>
          <a:lstStyle/>
          <a:p>
            <a:pPr marL="12700">
              <a:lnSpc>
                <a:spcPts val="1800"/>
              </a:lnSpc>
            </a:pPr>
            <a:r>
              <a:rPr sz="1800" spc="15" dirty="0">
                <a:solidFill>
                  <a:srgbClr val="0D0D0D"/>
                </a:solidFill>
                <a:cs typeface="Corbel"/>
              </a:rPr>
              <a:t>A</a:t>
            </a:r>
            <a:r>
              <a:rPr sz="1800" spc="-30" dirty="0">
                <a:solidFill>
                  <a:srgbClr val="0D0D0D"/>
                </a:solidFill>
                <a:cs typeface="Corbel"/>
              </a:rPr>
              <a:t>r</a:t>
            </a:r>
            <a:r>
              <a:rPr sz="1800" spc="15" dirty="0">
                <a:solidFill>
                  <a:srgbClr val="0D0D0D"/>
                </a:solidFill>
                <a:cs typeface="Corbel"/>
              </a:rPr>
              <a:t>t</a:t>
            </a:r>
            <a:r>
              <a:rPr sz="1800" spc="-25" dirty="0">
                <a:solidFill>
                  <a:srgbClr val="0D0D0D"/>
                </a:solidFill>
                <a:cs typeface="Corbel"/>
              </a:rPr>
              <a:t>e</a:t>
            </a:r>
            <a:r>
              <a:rPr sz="1800" spc="-30" dirty="0">
                <a:solidFill>
                  <a:srgbClr val="0D0D0D"/>
                </a:solidFill>
                <a:cs typeface="Corbel"/>
              </a:rPr>
              <a:t>r</a:t>
            </a:r>
            <a:r>
              <a:rPr sz="1800" spc="-50" dirty="0">
                <a:solidFill>
                  <a:srgbClr val="0D0D0D"/>
                </a:solidFill>
                <a:cs typeface="Corbel"/>
              </a:rPr>
              <a:t>i</a:t>
            </a:r>
            <a:r>
              <a:rPr sz="1800" dirty="0">
                <a:solidFill>
                  <a:srgbClr val="0D0D0D"/>
                </a:solidFill>
                <a:cs typeface="Corbel"/>
              </a:rPr>
              <a:t>o</a:t>
            </a:r>
            <a:r>
              <a:rPr sz="1800" spc="45" dirty="0">
                <a:solidFill>
                  <a:srgbClr val="0D0D0D"/>
                </a:solidFill>
                <a:cs typeface="Corbel"/>
              </a:rPr>
              <a:t>l</a:t>
            </a:r>
            <a:r>
              <a:rPr sz="1800" spc="-25" dirty="0">
                <a:solidFill>
                  <a:srgbClr val="0D0D0D"/>
                </a:solidFill>
                <a:cs typeface="Corbel"/>
              </a:rPr>
              <a:t>e</a:t>
            </a:r>
            <a:r>
              <a:rPr sz="1800" dirty="0">
                <a:solidFill>
                  <a:srgbClr val="0D0D0D"/>
                </a:solidFill>
                <a:cs typeface="Corbel"/>
              </a:rPr>
              <a:t>s</a:t>
            </a:r>
            <a:endParaRPr sz="1800" dirty="0">
              <a:cs typeface="Corbel"/>
            </a:endParaRPr>
          </a:p>
        </p:txBody>
      </p:sp>
      <p:sp>
        <p:nvSpPr>
          <p:cNvPr id="75" name="TextBox 74"/>
          <p:cNvSpPr txBox="1"/>
          <p:nvPr/>
        </p:nvSpPr>
        <p:spPr>
          <a:xfrm>
            <a:off x="9527505" y="-7838"/>
            <a:ext cx="2661320" cy="307777"/>
          </a:xfrm>
          <a:prstGeom prst="rect">
            <a:avLst/>
          </a:prstGeom>
          <a:solidFill>
            <a:srgbClr val="D8B3DC"/>
          </a:solidFill>
          <a:ln>
            <a:solidFill>
              <a:srgbClr val="A954AB"/>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a:t>
            </a:r>
            <a:r>
              <a:rPr lang="en-US" sz="1400" b="1" u="sng" dirty="0" smtClean="0"/>
              <a:t>FEMALES</a:t>
            </a:r>
            <a:r>
              <a:rPr lang="en-US" sz="1400" b="1" u="sng" dirty="0"/>
              <a:t>’ SLIDES </a:t>
            </a:r>
          </a:p>
        </p:txBody>
      </p:sp>
      <p:sp>
        <p:nvSpPr>
          <p:cNvPr id="76" name="TextBox 75"/>
          <p:cNvSpPr txBox="1"/>
          <p:nvPr/>
        </p:nvSpPr>
        <p:spPr>
          <a:xfrm>
            <a:off x="5390031" y="1328483"/>
            <a:ext cx="1631280" cy="338554"/>
          </a:xfrm>
          <a:prstGeom prst="rect">
            <a:avLst/>
          </a:prstGeom>
          <a:noFill/>
        </p:spPr>
        <p:txBody>
          <a:bodyPr wrap="none" rtlCol="0">
            <a:spAutoFit/>
          </a:bodyPr>
          <a:lstStyle/>
          <a:p>
            <a:r>
              <a:rPr lang="en-US" sz="1600" dirty="0" smtClean="0">
                <a:solidFill>
                  <a:srgbClr val="FF0000"/>
                </a:solidFill>
              </a:rPr>
              <a:t>Higher resistance</a:t>
            </a:r>
            <a:endParaRPr lang="en-US" sz="1600" dirty="0">
              <a:solidFill>
                <a:srgbClr val="FF0000"/>
              </a:solidFill>
            </a:endParaRPr>
          </a:p>
        </p:txBody>
      </p:sp>
      <p:sp>
        <p:nvSpPr>
          <p:cNvPr id="5" name="Rectangle 4"/>
          <p:cNvSpPr/>
          <p:nvPr/>
        </p:nvSpPr>
        <p:spPr>
          <a:xfrm>
            <a:off x="1460389" y="5955871"/>
            <a:ext cx="10298615" cy="338554"/>
          </a:xfrm>
          <a:prstGeom prst="rect">
            <a:avLst/>
          </a:prstGeom>
        </p:spPr>
        <p:txBody>
          <a:bodyPr wrap="square">
            <a:spAutoFit/>
          </a:bodyPr>
          <a:lstStyle/>
          <a:p>
            <a:r>
              <a:rPr lang="en-US" sz="1600">
                <a:solidFill>
                  <a:srgbClr val="528693"/>
                </a:solidFill>
              </a:rPr>
              <a:t>Just understand from this slide that ‘the resistance is higher in series, and arterioles have the highest resistance’</a:t>
            </a:r>
            <a:endParaRPr lang="en-US" sz="1600" dirty="0">
              <a:solidFill>
                <a:srgbClr val="528693"/>
              </a:solidFill>
            </a:endParaRPr>
          </a:p>
        </p:txBody>
      </p:sp>
    </p:spTree>
    <p:extLst>
      <p:ext uri="{BB962C8B-B14F-4D97-AF65-F5344CB8AC3E}">
        <p14:creationId xmlns:p14="http://schemas.microsoft.com/office/powerpoint/2010/main" val="9344690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652695" y="1556792"/>
            <a:ext cx="5179812" cy="443574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fontScale="90000"/>
          </a:bodyPr>
          <a:lstStyle/>
          <a:p>
            <a:r>
              <a:rPr lang="en-US" dirty="0"/>
              <a:t>Resistance to Flow in the Cardiovascular System </a:t>
            </a:r>
          </a:p>
        </p:txBody>
      </p:sp>
      <p:sp>
        <p:nvSpPr>
          <p:cNvPr id="3" name="Slide Number Placeholder 2"/>
          <p:cNvSpPr>
            <a:spLocks noGrp="1"/>
          </p:cNvSpPr>
          <p:nvPr>
            <p:ph type="sldNum" sz="quarter" idx="12"/>
          </p:nvPr>
        </p:nvSpPr>
        <p:spPr/>
        <p:txBody>
          <a:bodyPr/>
          <a:lstStyle/>
          <a:p>
            <a:fld id="{4929A69E-7D8F-4515-9605-0315ABD4F316}" type="slidenum">
              <a:rPr lang="en-US" smtClean="0"/>
              <a:t>21</a:t>
            </a:fld>
            <a:endParaRPr lang="en-US" dirty="0"/>
          </a:p>
        </p:txBody>
      </p:sp>
      <p:sp>
        <p:nvSpPr>
          <p:cNvPr id="5" name="object 9"/>
          <p:cNvSpPr txBox="1"/>
          <p:nvPr/>
        </p:nvSpPr>
        <p:spPr>
          <a:xfrm>
            <a:off x="951477" y="2750200"/>
            <a:ext cx="4297045" cy="1344792"/>
          </a:xfrm>
          <a:prstGeom prst="rect">
            <a:avLst/>
          </a:prstGeom>
        </p:spPr>
        <p:txBody>
          <a:bodyPr vert="horz" wrap="square" lIns="0" tIns="0" rIns="0" bIns="0" rtlCol="0">
            <a:spAutoFit/>
          </a:bodyPr>
          <a:lstStyle/>
          <a:p>
            <a:pPr marL="12700">
              <a:lnSpc>
                <a:spcPct val="100000"/>
              </a:lnSpc>
              <a:tabLst>
                <a:tab pos="634365" algn="l"/>
              </a:tabLst>
            </a:pPr>
            <a:r>
              <a:rPr spc="10" dirty="0" smtClean="0">
                <a:cs typeface="Cooper Black"/>
              </a:rPr>
              <a:t>Series </a:t>
            </a:r>
            <a:r>
              <a:rPr dirty="0">
                <a:cs typeface="Cooper Black"/>
              </a:rPr>
              <a:t>arrangement</a:t>
            </a:r>
            <a:r>
              <a:rPr spc="-229" dirty="0">
                <a:cs typeface="Cooper Black"/>
              </a:rPr>
              <a:t> </a:t>
            </a:r>
            <a:r>
              <a:rPr spc="-10" dirty="0">
                <a:cs typeface="Cooper Black"/>
              </a:rPr>
              <a:t>gives</a:t>
            </a:r>
            <a:r>
              <a:rPr b="1" spc="-10" dirty="0">
                <a:cs typeface="Arial Black"/>
              </a:rPr>
              <a:t>:</a:t>
            </a:r>
            <a:endParaRPr dirty="0">
              <a:cs typeface="Arial Black"/>
            </a:endParaRPr>
          </a:p>
          <a:p>
            <a:pPr marL="1434465" marR="955040" indent="12700">
              <a:lnSpc>
                <a:spcPct val="179200"/>
              </a:lnSpc>
              <a:spcBef>
                <a:spcPts val="60"/>
              </a:spcBef>
            </a:pPr>
            <a:r>
              <a:rPr b="1" spc="-75" dirty="0">
                <a:cs typeface="Times New Roman"/>
              </a:rPr>
              <a:t>R</a:t>
            </a:r>
            <a:r>
              <a:rPr b="1" spc="-112" baseline="-17094" dirty="0">
                <a:cs typeface="Times New Roman"/>
              </a:rPr>
              <a:t>T </a:t>
            </a:r>
            <a:r>
              <a:rPr b="1" dirty="0">
                <a:cs typeface="Times New Roman"/>
              </a:rPr>
              <a:t>= </a:t>
            </a:r>
            <a:r>
              <a:rPr b="1" spc="-25" dirty="0">
                <a:cs typeface="Times New Roman"/>
              </a:rPr>
              <a:t>R</a:t>
            </a:r>
            <a:r>
              <a:rPr b="1" spc="-37" baseline="-17094" dirty="0">
                <a:cs typeface="Times New Roman"/>
              </a:rPr>
              <a:t>1 </a:t>
            </a:r>
            <a:r>
              <a:rPr b="1" dirty="0">
                <a:cs typeface="Times New Roman"/>
              </a:rPr>
              <a:t>+ </a:t>
            </a:r>
            <a:r>
              <a:rPr b="1" spc="-25" dirty="0">
                <a:cs typeface="Times New Roman"/>
              </a:rPr>
              <a:t>R</a:t>
            </a:r>
            <a:r>
              <a:rPr b="1" spc="-37" baseline="-17094" dirty="0">
                <a:cs typeface="Times New Roman"/>
              </a:rPr>
              <a:t>2 </a:t>
            </a:r>
            <a:r>
              <a:rPr b="1" dirty="0">
                <a:cs typeface="Times New Roman"/>
              </a:rPr>
              <a:t>+ </a:t>
            </a:r>
            <a:r>
              <a:rPr b="1" spc="-25" dirty="0">
                <a:cs typeface="Times New Roman"/>
              </a:rPr>
              <a:t>R</a:t>
            </a:r>
            <a:r>
              <a:rPr b="1" spc="-37" baseline="-17094" dirty="0">
                <a:cs typeface="Times New Roman"/>
              </a:rPr>
              <a:t>3  </a:t>
            </a:r>
            <a:r>
              <a:rPr b="1" spc="-75" dirty="0">
                <a:cs typeface="Times New Roman"/>
              </a:rPr>
              <a:t>R</a:t>
            </a:r>
            <a:r>
              <a:rPr b="1" spc="-112" baseline="-17094" dirty="0">
                <a:cs typeface="Times New Roman"/>
              </a:rPr>
              <a:t>T </a:t>
            </a:r>
            <a:r>
              <a:rPr b="1" dirty="0">
                <a:cs typeface="Times New Roman"/>
              </a:rPr>
              <a:t>= 12 </a:t>
            </a:r>
            <a:r>
              <a:rPr b="1" spc="65" dirty="0">
                <a:cs typeface="Times New Roman"/>
              </a:rPr>
              <a:t> </a:t>
            </a:r>
            <a:r>
              <a:rPr b="1" spc="-20" dirty="0">
                <a:cs typeface="Times New Roman"/>
              </a:rPr>
              <a:t>(PRU’s)</a:t>
            </a:r>
            <a:endParaRPr dirty="0">
              <a:cs typeface="Times New Roman"/>
            </a:endParaRPr>
          </a:p>
        </p:txBody>
      </p:sp>
      <p:sp>
        <p:nvSpPr>
          <p:cNvPr id="7" name="object 11"/>
          <p:cNvSpPr txBox="1"/>
          <p:nvPr/>
        </p:nvSpPr>
        <p:spPr>
          <a:xfrm>
            <a:off x="951477" y="4427729"/>
            <a:ext cx="3906520" cy="307777"/>
          </a:xfrm>
          <a:prstGeom prst="rect">
            <a:avLst/>
          </a:prstGeom>
        </p:spPr>
        <p:txBody>
          <a:bodyPr vert="horz" wrap="square" lIns="0" tIns="0" rIns="0" bIns="0" rtlCol="0">
            <a:spAutoFit/>
          </a:bodyPr>
          <a:lstStyle/>
          <a:p>
            <a:pPr marL="12700">
              <a:lnSpc>
                <a:spcPct val="100000"/>
              </a:lnSpc>
            </a:pPr>
            <a:r>
              <a:rPr spc="-10" dirty="0">
                <a:cs typeface="Cooper Black"/>
              </a:rPr>
              <a:t>Parallel </a:t>
            </a:r>
            <a:r>
              <a:rPr dirty="0">
                <a:cs typeface="Cooper Black"/>
              </a:rPr>
              <a:t>arrangement</a:t>
            </a:r>
            <a:r>
              <a:rPr spc="-140" dirty="0">
                <a:cs typeface="Cooper Black"/>
              </a:rPr>
              <a:t> </a:t>
            </a:r>
            <a:r>
              <a:rPr spc="-15" dirty="0">
                <a:cs typeface="Cooper Black"/>
              </a:rPr>
              <a:t>gives:</a:t>
            </a:r>
            <a:endParaRPr>
              <a:cs typeface="Cooper Black"/>
            </a:endParaRPr>
          </a:p>
        </p:txBody>
      </p:sp>
      <p:sp>
        <p:nvSpPr>
          <p:cNvPr id="8" name="object 12"/>
          <p:cNvSpPr txBox="1"/>
          <p:nvPr/>
        </p:nvSpPr>
        <p:spPr>
          <a:xfrm>
            <a:off x="2221473" y="5010800"/>
            <a:ext cx="513080" cy="307777"/>
          </a:xfrm>
          <a:prstGeom prst="rect">
            <a:avLst/>
          </a:prstGeom>
        </p:spPr>
        <p:txBody>
          <a:bodyPr vert="horz" wrap="square" lIns="0" tIns="0" rIns="0" bIns="0" rtlCol="0">
            <a:spAutoFit/>
          </a:bodyPr>
          <a:lstStyle/>
          <a:p>
            <a:pPr marL="12700">
              <a:lnSpc>
                <a:spcPct val="100000"/>
              </a:lnSpc>
            </a:pPr>
            <a:r>
              <a:rPr b="1" spc="-75" dirty="0">
                <a:cs typeface="Times New Roman"/>
              </a:rPr>
              <a:t>R</a:t>
            </a:r>
            <a:r>
              <a:rPr b="1" spc="-112" baseline="-17094" dirty="0">
                <a:cs typeface="Times New Roman"/>
              </a:rPr>
              <a:t>T </a:t>
            </a:r>
            <a:r>
              <a:rPr b="1" dirty="0">
                <a:cs typeface="Times New Roman"/>
              </a:rPr>
              <a:t>=</a:t>
            </a:r>
            <a:endParaRPr>
              <a:cs typeface="Times New Roman"/>
            </a:endParaRPr>
          </a:p>
        </p:txBody>
      </p:sp>
      <p:sp>
        <p:nvSpPr>
          <p:cNvPr id="9" name="object 13"/>
          <p:cNvSpPr txBox="1"/>
          <p:nvPr/>
        </p:nvSpPr>
        <p:spPr>
          <a:xfrm>
            <a:off x="4621774" y="5010800"/>
            <a:ext cx="1659889" cy="615553"/>
          </a:xfrm>
          <a:prstGeom prst="rect">
            <a:avLst/>
          </a:prstGeom>
        </p:spPr>
        <p:txBody>
          <a:bodyPr vert="horz" wrap="square" lIns="0" tIns="0" rIns="0" bIns="0" rtlCol="0">
            <a:spAutoFit/>
          </a:bodyPr>
          <a:lstStyle/>
          <a:p>
            <a:pPr marL="12700">
              <a:lnSpc>
                <a:spcPct val="100000"/>
              </a:lnSpc>
            </a:pPr>
            <a:r>
              <a:rPr b="1" dirty="0">
                <a:cs typeface="Times New Roman"/>
              </a:rPr>
              <a:t>= 1.94</a:t>
            </a:r>
            <a:r>
              <a:rPr b="1" spc="365" dirty="0">
                <a:cs typeface="Times New Roman"/>
              </a:rPr>
              <a:t> </a:t>
            </a:r>
            <a:r>
              <a:rPr b="1" spc="-20" dirty="0">
                <a:cs typeface="Times New Roman"/>
              </a:rPr>
              <a:t>(PRU’s)</a:t>
            </a:r>
            <a:endParaRPr dirty="0">
              <a:cs typeface="Times New Roman"/>
            </a:endParaRPr>
          </a:p>
        </p:txBody>
      </p:sp>
      <p:sp>
        <p:nvSpPr>
          <p:cNvPr id="10" name="object 14"/>
          <p:cNvSpPr txBox="1"/>
          <p:nvPr/>
        </p:nvSpPr>
        <p:spPr>
          <a:xfrm>
            <a:off x="3518893" y="4813163"/>
            <a:ext cx="152400" cy="316865"/>
          </a:xfrm>
          <a:prstGeom prst="rect">
            <a:avLst/>
          </a:prstGeom>
        </p:spPr>
        <p:txBody>
          <a:bodyPr vert="horz" wrap="square" lIns="0" tIns="0" rIns="0" bIns="0" rtlCol="0">
            <a:spAutoFit/>
          </a:bodyPr>
          <a:lstStyle/>
          <a:p>
            <a:pPr marL="12700">
              <a:lnSpc>
                <a:spcPct val="100000"/>
              </a:lnSpc>
            </a:pPr>
            <a:r>
              <a:rPr b="1" dirty="0">
                <a:cs typeface="Times New Roman"/>
              </a:rPr>
              <a:t>1</a:t>
            </a:r>
            <a:endParaRPr>
              <a:cs typeface="Times New Roman"/>
            </a:endParaRPr>
          </a:p>
        </p:txBody>
      </p:sp>
      <p:sp>
        <p:nvSpPr>
          <p:cNvPr id="11" name="object 15"/>
          <p:cNvSpPr txBox="1"/>
          <p:nvPr/>
        </p:nvSpPr>
        <p:spPr>
          <a:xfrm>
            <a:off x="2800771" y="5245204"/>
            <a:ext cx="1725930" cy="615553"/>
          </a:xfrm>
          <a:prstGeom prst="rect">
            <a:avLst/>
          </a:prstGeom>
        </p:spPr>
        <p:txBody>
          <a:bodyPr vert="horz" wrap="square" lIns="0" tIns="0" rIns="0" bIns="0" rtlCol="0">
            <a:spAutoFit/>
          </a:bodyPr>
          <a:lstStyle/>
          <a:p>
            <a:pPr marL="12700">
              <a:lnSpc>
                <a:spcPct val="100000"/>
              </a:lnSpc>
              <a:tabLst>
                <a:tab pos="660400" algn="l"/>
                <a:tab pos="1452245" algn="l"/>
              </a:tabLst>
            </a:pPr>
            <a:r>
              <a:rPr b="1" u="sng" dirty="0">
                <a:cs typeface="Times New Roman"/>
              </a:rPr>
              <a:t> 1 </a:t>
            </a:r>
            <a:r>
              <a:rPr b="1" u="sng" spc="165" dirty="0">
                <a:cs typeface="Times New Roman"/>
              </a:rPr>
              <a:t> </a:t>
            </a:r>
            <a:r>
              <a:rPr b="1" baseline="-31944" dirty="0">
                <a:cs typeface="Times New Roman"/>
              </a:rPr>
              <a:t>+	</a:t>
            </a:r>
            <a:r>
              <a:rPr b="1" u="sng" dirty="0">
                <a:cs typeface="Times New Roman"/>
              </a:rPr>
              <a:t>1</a:t>
            </a:r>
            <a:r>
              <a:rPr b="1" dirty="0">
                <a:cs typeface="Times New Roman"/>
              </a:rPr>
              <a:t>	</a:t>
            </a:r>
            <a:r>
              <a:rPr b="1" u="sng" dirty="0">
                <a:cs typeface="Times New Roman"/>
              </a:rPr>
              <a:t>1</a:t>
            </a:r>
            <a:endParaRPr dirty="0">
              <a:cs typeface="Times New Roman"/>
            </a:endParaRPr>
          </a:p>
          <a:p>
            <a:pPr marL="12700">
              <a:lnSpc>
                <a:spcPct val="100000"/>
              </a:lnSpc>
              <a:tabLst>
                <a:tab pos="660400" algn="l"/>
                <a:tab pos="1452245" algn="l"/>
              </a:tabLst>
            </a:pPr>
            <a:r>
              <a:rPr b="1" spc="-45" dirty="0">
                <a:cs typeface="Times New Roman"/>
              </a:rPr>
              <a:t>R</a:t>
            </a:r>
            <a:r>
              <a:rPr b="1" baseline="-17094" dirty="0">
                <a:cs typeface="Times New Roman"/>
              </a:rPr>
              <a:t>1	</a:t>
            </a:r>
            <a:r>
              <a:rPr b="1" spc="-45" dirty="0">
                <a:cs typeface="Times New Roman"/>
              </a:rPr>
              <a:t>R</a:t>
            </a:r>
            <a:r>
              <a:rPr b="1" baseline="-17094" dirty="0">
                <a:cs typeface="Times New Roman"/>
              </a:rPr>
              <a:t>2	</a:t>
            </a:r>
            <a:r>
              <a:rPr b="1" spc="-45" dirty="0">
                <a:cs typeface="Times New Roman"/>
              </a:rPr>
              <a:t>R</a:t>
            </a:r>
            <a:r>
              <a:rPr b="1" baseline="-17094" dirty="0">
                <a:cs typeface="Times New Roman"/>
              </a:rPr>
              <a:t>3</a:t>
            </a:r>
            <a:endParaRPr baseline="-17094" dirty="0">
              <a:cs typeface="Times New Roman"/>
            </a:endParaRPr>
          </a:p>
        </p:txBody>
      </p:sp>
      <p:sp>
        <p:nvSpPr>
          <p:cNvPr id="12" name="object 16"/>
          <p:cNvSpPr txBox="1"/>
          <p:nvPr/>
        </p:nvSpPr>
        <p:spPr>
          <a:xfrm>
            <a:off x="3902826" y="5389221"/>
            <a:ext cx="170180" cy="316865"/>
          </a:xfrm>
          <a:prstGeom prst="rect">
            <a:avLst/>
          </a:prstGeom>
        </p:spPr>
        <p:txBody>
          <a:bodyPr vert="horz" wrap="square" lIns="0" tIns="0" rIns="0" bIns="0" rtlCol="0">
            <a:spAutoFit/>
          </a:bodyPr>
          <a:lstStyle/>
          <a:p>
            <a:pPr marL="12700">
              <a:lnSpc>
                <a:spcPct val="100000"/>
              </a:lnSpc>
            </a:pPr>
            <a:r>
              <a:rPr b="1" dirty="0">
                <a:cs typeface="Times New Roman"/>
              </a:rPr>
              <a:t>+</a:t>
            </a:r>
            <a:endParaRPr>
              <a:cs typeface="Times New Roman"/>
            </a:endParaRPr>
          </a:p>
        </p:txBody>
      </p:sp>
      <p:sp>
        <p:nvSpPr>
          <p:cNvPr id="13" name="object 17"/>
          <p:cNvSpPr/>
          <p:nvPr/>
        </p:nvSpPr>
        <p:spPr>
          <a:xfrm>
            <a:off x="2773619" y="5192144"/>
            <a:ext cx="1790700" cy="0"/>
          </a:xfrm>
          <a:custGeom>
            <a:avLst/>
            <a:gdLst/>
            <a:ahLst/>
            <a:cxnLst/>
            <a:rect l="l" t="t" r="r" b="b"/>
            <a:pathLst>
              <a:path w="1790700">
                <a:moveTo>
                  <a:pt x="0" y="0"/>
                </a:moveTo>
                <a:lnTo>
                  <a:pt x="1790701" y="0"/>
                </a:lnTo>
              </a:path>
            </a:pathLst>
          </a:custGeom>
          <a:ln w="38100">
            <a:solidFill>
              <a:srgbClr val="000000"/>
            </a:solidFill>
          </a:ln>
        </p:spPr>
        <p:txBody>
          <a:bodyPr wrap="square" lIns="0" tIns="0" rIns="0" bIns="0" rtlCol="0"/>
          <a:lstStyle/>
          <a:p>
            <a:endParaRPr/>
          </a:p>
        </p:txBody>
      </p:sp>
      <p:sp>
        <p:nvSpPr>
          <p:cNvPr id="14" name="object 18"/>
          <p:cNvSpPr txBox="1"/>
          <p:nvPr/>
        </p:nvSpPr>
        <p:spPr>
          <a:xfrm>
            <a:off x="981809" y="1788823"/>
            <a:ext cx="1367790" cy="307777"/>
          </a:xfrm>
          <a:prstGeom prst="rect">
            <a:avLst/>
          </a:prstGeom>
        </p:spPr>
        <p:txBody>
          <a:bodyPr vert="horz" wrap="square" lIns="0" tIns="0" rIns="0" bIns="0" rtlCol="0">
            <a:spAutoFit/>
          </a:bodyPr>
          <a:lstStyle/>
          <a:p>
            <a:pPr marL="12700">
              <a:lnSpc>
                <a:spcPct val="100000"/>
              </a:lnSpc>
              <a:tabLst>
                <a:tab pos="469265" algn="l"/>
              </a:tabLst>
            </a:pPr>
            <a:r>
              <a:rPr b="1" spc="10" dirty="0">
                <a:solidFill>
                  <a:srgbClr val="0D0D0D"/>
                </a:solidFill>
                <a:cs typeface="Arial Black"/>
              </a:rPr>
              <a:t>If:	</a:t>
            </a:r>
            <a:r>
              <a:rPr b="1" spc="20" dirty="0">
                <a:solidFill>
                  <a:srgbClr val="0D0D0D"/>
                </a:solidFill>
                <a:cs typeface="Arial Black"/>
              </a:rPr>
              <a:t>R</a:t>
            </a:r>
            <a:r>
              <a:rPr b="1" spc="30" baseline="-17094" dirty="0">
                <a:solidFill>
                  <a:srgbClr val="0D0D0D"/>
                </a:solidFill>
                <a:cs typeface="Arial Black"/>
              </a:rPr>
              <a:t>1 </a:t>
            </a:r>
            <a:r>
              <a:rPr b="1" dirty="0">
                <a:solidFill>
                  <a:srgbClr val="0D0D0D"/>
                </a:solidFill>
                <a:cs typeface="Arial Black"/>
              </a:rPr>
              <a:t>=</a:t>
            </a:r>
            <a:r>
              <a:rPr b="1" spc="-195" dirty="0">
                <a:solidFill>
                  <a:srgbClr val="0D0D0D"/>
                </a:solidFill>
                <a:cs typeface="Arial Black"/>
              </a:rPr>
              <a:t> </a:t>
            </a:r>
            <a:r>
              <a:rPr b="1" spc="-20" dirty="0">
                <a:solidFill>
                  <a:srgbClr val="0D0D0D"/>
                </a:solidFill>
                <a:cs typeface="Arial Black"/>
              </a:rPr>
              <a:t>2;</a:t>
            </a:r>
            <a:endParaRPr dirty="0">
              <a:cs typeface="Arial Black"/>
            </a:endParaRPr>
          </a:p>
        </p:txBody>
      </p:sp>
      <p:sp>
        <p:nvSpPr>
          <p:cNvPr id="15" name="object 19"/>
          <p:cNvSpPr txBox="1"/>
          <p:nvPr/>
        </p:nvSpPr>
        <p:spPr>
          <a:xfrm>
            <a:off x="2505814" y="1788823"/>
            <a:ext cx="910590" cy="307777"/>
          </a:xfrm>
          <a:prstGeom prst="rect">
            <a:avLst/>
          </a:prstGeom>
        </p:spPr>
        <p:txBody>
          <a:bodyPr vert="horz" wrap="square" lIns="0" tIns="0" rIns="0" bIns="0" rtlCol="0">
            <a:spAutoFit/>
          </a:bodyPr>
          <a:lstStyle/>
          <a:p>
            <a:pPr marL="12700">
              <a:lnSpc>
                <a:spcPct val="100000"/>
              </a:lnSpc>
            </a:pPr>
            <a:r>
              <a:rPr b="1" spc="20" dirty="0">
                <a:solidFill>
                  <a:srgbClr val="0D0D0D"/>
                </a:solidFill>
                <a:cs typeface="Arial Black"/>
              </a:rPr>
              <a:t>R</a:t>
            </a:r>
            <a:r>
              <a:rPr b="1" spc="30" baseline="-17094" dirty="0">
                <a:solidFill>
                  <a:srgbClr val="0D0D0D"/>
                </a:solidFill>
                <a:cs typeface="Arial Black"/>
              </a:rPr>
              <a:t>2 </a:t>
            </a:r>
            <a:r>
              <a:rPr b="1" dirty="0">
                <a:solidFill>
                  <a:srgbClr val="0D0D0D"/>
                </a:solidFill>
                <a:cs typeface="Arial Black"/>
              </a:rPr>
              <a:t>=</a:t>
            </a:r>
            <a:r>
              <a:rPr b="1" spc="-229" dirty="0">
                <a:solidFill>
                  <a:srgbClr val="0D0D0D"/>
                </a:solidFill>
                <a:cs typeface="Arial Black"/>
              </a:rPr>
              <a:t> </a:t>
            </a:r>
            <a:r>
              <a:rPr b="1" spc="-20" dirty="0">
                <a:solidFill>
                  <a:srgbClr val="0D0D0D"/>
                </a:solidFill>
                <a:cs typeface="Arial Black"/>
              </a:rPr>
              <a:t>4;</a:t>
            </a:r>
            <a:endParaRPr dirty="0">
              <a:cs typeface="Arial Black"/>
            </a:endParaRPr>
          </a:p>
        </p:txBody>
      </p:sp>
      <p:sp>
        <p:nvSpPr>
          <p:cNvPr id="16" name="object 20"/>
          <p:cNvSpPr txBox="1"/>
          <p:nvPr/>
        </p:nvSpPr>
        <p:spPr>
          <a:xfrm>
            <a:off x="3572614" y="1788823"/>
            <a:ext cx="1675908" cy="307777"/>
          </a:xfrm>
          <a:prstGeom prst="rect">
            <a:avLst/>
          </a:prstGeom>
        </p:spPr>
        <p:txBody>
          <a:bodyPr vert="horz" wrap="square" lIns="0" tIns="0" rIns="0" bIns="0" rtlCol="0">
            <a:spAutoFit/>
          </a:bodyPr>
          <a:lstStyle/>
          <a:p>
            <a:pPr marL="12700">
              <a:lnSpc>
                <a:spcPct val="100000"/>
              </a:lnSpc>
            </a:pPr>
            <a:r>
              <a:rPr b="1" spc="20" dirty="0">
                <a:solidFill>
                  <a:srgbClr val="0D0D0D"/>
                </a:solidFill>
                <a:cs typeface="Arial Black"/>
              </a:rPr>
              <a:t>R</a:t>
            </a:r>
            <a:r>
              <a:rPr b="1" spc="30" baseline="-17094" dirty="0">
                <a:solidFill>
                  <a:srgbClr val="0D0D0D"/>
                </a:solidFill>
                <a:cs typeface="Arial Black"/>
              </a:rPr>
              <a:t>3 </a:t>
            </a:r>
            <a:r>
              <a:rPr b="1" dirty="0">
                <a:solidFill>
                  <a:srgbClr val="0D0D0D"/>
                </a:solidFill>
                <a:cs typeface="Arial Black"/>
              </a:rPr>
              <a:t>= 6 </a:t>
            </a:r>
            <a:endParaRPr lang="en-US" b="1" dirty="0" smtClean="0">
              <a:solidFill>
                <a:srgbClr val="0D0D0D"/>
              </a:solidFill>
              <a:cs typeface="Arial Black"/>
            </a:endParaRPr>
          </a:p>
        </p:txBody>
      </p:sp>
      <p:sp>
        <p:nvSpPr>
          <p:cNvPr id="18" name="TextBox 17"/>
          <p:cNvSpPr txBox="1"/>
          <p:nvPr/>
        </p:nvSpPr>
        <p:spPr>
          <a:xfrm>
            <a:off x="789877" y="2164576"/>
            <a:ext cx="3119444" cy="615553"/>
          </a:xfrm>
          <a:prstGeom prst="rect">
            <a:avLst/>
          </a:prstGeom>
          <a:noFill/>
        </p:spPr>
        <p:txBody>
          <a:bodyPr wrap="none" rtlCol="0">
            <a:spAutoFit/>
          </a:bodyPr>
          <a:lstStyle/>
          <a:p>
            <a:r>
              <a:rPr lang="en-US" sz="1400" b="1" spc="-5" dirty="0">
                <a:solidFill>
                  <a:schemeClr val="bg1">
                    <a:lumMod val="50000"/>
                  </a:schemeClr>
                </a:solidFill>
                <a:cs typeface="Arial Black"/>
              </a:rPr>
              <a:t>Peripheral Resistance Units</a:t>
            </a:r>
            <a:r>
              <a:rPr lang="en-US" sz="1400" b="1" spc="-160" dirty="0">
                <a:solidFill>
                  <a:schemeClr val="bg1">
                    <a:lumMod val="50000"/>
                  </a:schemeClr>
                </a:solidFill>
                <a:cs typeface="Arial Black"/>
              </a:rPr>
              <a:t> </a:t>
            </a:r>
            <a:r>
              <a:rPr lang="en-US" sz="1400" b="1" dirty="0">
                <a:solidFill>
                  <a:schemeClr val="bg1">
                    <a:lumMod val="50000"/>
                  </a:schemeClr>
                </a:solidFill>
                <a:cs typeface="Arial Black"/>
              </a:rPr>
              <a:t>(PRU’s)</a:t>
            </a:r>
            <a:endParaRPr lang="en-US" sz="1400" dirty="0">
              <a:solidFill>
                <a:schemeClr val="bg1">
                  <a:lumMod val="50000"/>
                </a:schemeClr>
              </a:solidFill>
              <a:cs typeface="Arial Black"/>
            </a:endParaRPr>
          </a:p>
          <a:p>
            <a:endParaRPr lang="en-US" dirty="0"/>
          </a:p>
        </p:txBody>
      </p:sp>
      <p:sp>
        <p:nvSpPr>
          <p:cNvPr id="20" name="object 8"/>
          <p:cNvSpPr/>
          <p:nvPr/>
        </p:nvSpPr>
        <p:spPr>
          <a:xfrm>
            <a:off x="5903318" y="1556792"/>
            <a:ext cx="5676085" cy="3599424"/>
          </a:xfrm>
          <a:prstGeom prst="rect">
            <a:avLst/>
          </a:prstGeom>
          <a:blipFill>
            <a:blip r:embed="rId2" cstate="print"/>
            <a:srcRect/>
            <a:stretch>
              <a:fillRect t="-10689" b="-8236"/>
            </a:stretch>
          </a:blipFill>
        </p:spPr>
        <p:txBody>
          <a:bodyPr wrap="square" lIns="0" tIns="0" rIns="0" bIns="0" rtlCol="0"/>
          <a:lstStyle/>
          <a:p>
            <a:endParaRPr/>
          </a:p>
        </p:txBody>
      </p:sp>
      <p:sp>
        <p:nvSpPr>
          <p:cNvPr id="21" name="TextBox 20"/>
          <p:cNvSpPr txBox="1"/>
          <p:nvPr/>
        </p:nvSpPr>
        <p:spPr>
          <a:xfrm>
            <a:off x="5960227" y="5130759"/>
            <a:ext cx="5337359" cy="861774"/>
          </a:xfrm>
          <a:prstGeom prst="rect">
            <a:avLst/>
          </a:prstGeom>
          <a:noFill/>
        </p:spPr>
        <p:txBody>
          <a:bodyPr wrap="none" rtlCol="0">
            <a:spAutoFit/>
          </a:bodyPr>
          <a:lstStyle/>
          <a:p>
            <a:r>
              <a:rPr lang="en-US" sz="1800" dirty="0">
                <a:solidFill>
                  <a:srgbClr val="FF0000"/>
                </a:solidFill>
              </a:rPr>
              <a:t>As diameter of vessels ↓, the total cross-sectional area</a:t>
            </a:r>
          </a:p>
          <a:p>
            <a:r>
              <a:rPr lang="en-US" sz="1800" dirty="0">
                <a:solidFill>
                  <a:srgbClr val="FF0000"/>
                </a:solidFill>
              </a:rPr>
              <a:t>↑ &amp; velocity of blood flow </a:t>
            </a:r>
            <a:r>
              <a:rPr lang="en-US" sz="1800" dirty="0" smtClean="0">
                <a:solidFill>
                  <a:srgbClr val="FF0000"/>
                </a:solidFill>
              </a:rPr>
              <a:t>↓</a:t>
            </a:r>
          </a:p>
          <a:p>
            <a:r>
              <a:rPr lang="en-US" sz="1400" dirty="0" smtClean="0">
                <a:solidFill>
                  <a:schemeClr val="tx2">
                    <a:lumMod val="60000"/>
                    <a:lumOff val="40000"/>
                  </a:schemeClr>
                </a:solidFill>
              </a:rPr>
              <a:t>*So the velocity in capillaries is less</a:t>
            </a:r>
            <a:endParaRPr lang="en-US" sz="1400" dirty="0">
              <a:solidFill>
                <a:schemeClr val="tx2">
                  <a:lumMod val="60000"/>
                  <a:lumOff val="40000"/>
                </a:schemeClr>
              </a:solidFill>
            </a:endParaRPr>
          </a:p>
        </p:txBody>
      </p:sp>
      <p:sp>
        <p:nvSpPr>
          <p:cNvPr id="22" name="TextBox 21"/>
          <p:cNvSpPr txBox="1"/>
          <p:nvPr/>
        </p:nvSpPr>
        <p:spPr>
          <a:xfrm>
            <a:off x="9527505" y="0"/>
            <a:ext cx="2661320" cy="307777"/>
          </a:xfrm>
          <a:prstGeom prst="rect">
            <a:avLst/>
          </a:prstGeom>
          <a:solidFill>
            <a:srgbClr val="D8B3DC"/>
          </a:solidFill>
          <a:ln>
            <a:solidFill>
              <a:srgbClr val="A954AB"/>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a:t>
            </a:r>
            <a:r>
              <a:rPr lang="en-US" sz="1400" b="1" u="sng" dirty="0" smtClean="0"/>
              <a:t>FEMALES</a:t>
            </a:r>
            <a:r>
              <a:rPr lang="en-US" sz="1400" b="1" u="sng" dirty="0"/>
              <a:t>’ SLIDES </a:t>
            </a:r>
          </a:p>
        </p:txBody>
      </p:sp>
      <p:sp>
        <p:nvSpPr>
          <p:cNvPr id="19" name="Rectangle 18"/>
          <p:cNvSpPr/>
          <p:nvPr/>
        </p:nvSpPr>
        <p:spPr>
          <a:xfrm>
            <a:off x="5921497" y="1614125"/>
            <a:ext cx="1489767" cy="276999"/>
          </a:xfrm>
          <a:prstGeom prst="rect">
            <a:avLst/>
          </a:prstGeom>
        </p:spPr>
        <p:txBody>
          <a:bodyPr wrap="none">
            <a:spAutoFit/>
          </a:bodyPr>
          <a:lstStyle/>
          <a:p>
            <a:r>
              <a:rPr lang="en-US" sz="1200" u="sng" dirty="0"/>
              <a:t>Cross-Sectional Area</a:t>
            </a:r>
          </a:p>
        </p:txBody>
      </p:sp>
    </p:spTree>
    <p:extLst>
      <p:ext uri="{BB962C8B-B14F-4D97-AF65-F5344CB8AC3E}">
        <p14:creationId xmlns:p14="http://schemas.microsoft.com/office/powerpoint/2010/main" val="7380556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60" y="152400"/>
            <a:ext cx="11245591" cy="990600"/>
          </a:xfrm>
        </p:spPr>
        <p:txBody>
          <a:bodyPr>
            <a:normAutofit/>
          </a:bodyPr>
          <a:lstStyle/>
          <a:p>
            <a:r>
              <a:rPr lang="en-US" sz="2800" dirty="0"/>
              <a:t>Velocity and Cross Sectional </a:t>
            </a:r>
            <a:r>
              <a:rPr lang="en-US" sz="2800" dirty="0" smtClean="0"/>
              <a:t>Area/</a:t>
            </a:r>
            <a:r>
              <a:rPr lang="en-US" sz="2800" dirty="0"/>
              <a:t>Effect of Radius on Pressure </a:t>
            </a:r>
          </a:p>
        </p:txBody>
      </p:sp>
      <p:sp>
        <p:nvSpPr>
          <p:cNvPr id="3" name="Slide Number Placeholder 2"/>
          <p:cNvSpPr>
            <a:spLocks noGrp="1"/>
          </p:cNvSpPr>
          <p:nvPr>
            <p:ph type="sldNum" sz="quarter" idx="12"/>
          </p:nvPr>
        </p:nvSpPr>
        <p:spPr/>
        <p:txBody>
          <a:bodyPr/>
          <a:lstStyle/>
          <a:p>
            <a:fld id="{4929A69E-7D8F-4515-9605-0315ABD4F316}" type="slidenum">
              <a:rPr lang="en-US" smtClean="0"/>
              <a:t>22</a:t>
            </a:fld>
            <a:endParaRPr lang="en-US" dirty="0"/>
          </a:p>
        </p:txBody>
      </p:sp>
      <p:sp>
        <p:nvSpPr>
          <p:cNvPr id="5" name="object 9"/>
          <p:cNvSpPr txBox="1"/>
          <p:nvPr/>
        </p:nvSpPr>
        <p:spPr>
          <a:xfrm>
            <a:off x="698303" y="3507683"/>
            <a:ext cx="1562100" cy="331501"/>
          </a:xfrm>
          <a:prstGeom prst="rect">
            <a:avLst/>
          </a:prstGeom>
          <a:ln/>
        </p:spPr>
        <p:style>
          <a:lnRef idx="2">
            <a:schemeClr val="accent3"/>
          </a:lnRef>
          <a:fillRef idx="1">
            <a:schemeClr val="lt1"/>
          </a:fillRef>
          <a:effectRef idx="0">
            <a:schemeClr val="accent3"/>
          </a:effectRef>
          <a:fontRef idx="minor">
            <a:schemeClr val="dk1"/>
          </a:fontRef>
        </p:style>
        <p:txBody>
          <a:bodyPr vert="horz" wrap="square" lIns="0" tIns="23495" rIns="0" bIns="0" rtlCol="0">
            <a:spAutoFit/>
          </a:bodyPr>
          <a:lstStyle/>
          <a:p>
            <a:pPr marL="76200">
              <a:lnSpc>
                <a:spcPct val="100000"/>
              </a:lnSpc>
              <a:spcBef>
                <a:spcPts val="185"/>
              </a:spcBef>
            </a:pPr>
            <a:r>
              <a:rPr sz="2000" b="1" dirty="0">
                <a:solidFill>
                  <a:srgbClr val="0D0D0D"/>
                </a:solidFill>
                <a:latin typeface="Gill Sans MT" charset="0"/>
                <a:ea typeface="Gill Sans MT" charset="0"/>
                <a:cs typeface="Gill Sans MT" charset="0"/>
              </a:rPr>
              <a:t>Q</a:t>
            </a:r>
            <a:r>
              <a:rPr sz="2000" b="1" spc="-125" dirty="0">
                <a:solidFill>
                  <a:srgbClr val="0D0D0D"/>
                </a:solidFill>
                <a:latin typeface="Gill Sans MT" charset="0"/>
                <a:ea typeface="Gill Sans MT" charset="0"/>
                <a:cs typeface="Gill Sans MT" charset="0"/>
              </a:rPr>
              <a:t> </a:t>
            </a:r>
            <a:r>
              <a:rPr sz="2000" b="1" spc="-5" dirty="0">
                <a:solidFill>
                  <a:srgbClr val="0D0D0D"/>
                </a:solidFill>
                <a:latin typeface="Gill Sans MT" charset="0"/>
                <a:ea typeface="Gill Sans MT" charset="0"/>
                <a:cs typeface="Gill Sans MT" charset="0"/>
              </a:rPr>
              <a:t>=10ml/s</a:t>
            </a:r>
            <a:endParaRPr sz="2000" dirty="0">
              <a:latin typeface="Gill Sans MT" charset="0"/>
              <a:ea typeface="Gill Sans MT" charset="0"/>
              <a:cs typeface="Gill Sans MT" charset="0"/>
            </a:endParaRPr>
          </a:p>
        </p:txBody>
      </p:sp>
      <p:sp>
        <p:nvSpPr>
          <p:cNvPr id="6" name="object 10"/>
          <p:cNvSpPr txBox="1"/>
          <p:nvPr/>
        </p:nvSpPr>
        <p:spPr>
          <a:xfrm>
            <a:off x="2326956" y="2226496"/>
            <a:ext cx="4749800" cy="337913"/>
          </a:xfrm>
          <a:prstGeom prst="rect">
            <a:avLst/>
          </a:prstGeom>
          <a:ln>
            <a:solidFill>
              <a:schemeClr val="bg2"/>
            </a:solidFill>
          </a:ln>
        </p:spPr>
        <p:style>
          <a:lnRef idx="2">
            <a:schemeClr val="accent6"/>
          </a:lnRef>
          <a:fillRef idx="1">
            <a:schemeClr val="lt1"/>
          </a:fillRef>
          <a:effectRef idx="0">
            <a:schemeClr val="accent6"/>
          </a:effectRef>
          <a:fontRef idx="minor">
            <a:schemeClr val="dk1"/>
          </a:fontRef>
        </p:style>
        <p:txBody>
          <a:bodyPr vert="horz" wrap="square" lIns="0" tIns="29845" rIns="0" bIns="0" rtlCol="0">
            <a:spAutoFit/>
          </a:bodyPr>
          <a:lstStyle/>
          <a:p>
            <a:pPr marL="95250">
              <a:lnSpc>
                <a:spcPct val="100000"/>
              </a:lnSpc>
              <a:spcBef>
                <a:spcPts val="235"/>
              </a:spcBef>
              <a:tabLst>
                <a:tab pos="2190115" algn="l"/>
                <a:tab pos="3904615" algn="l"/>
              </a:tabLst>
            </a:pPr>
            <a:r>
              <a:rPr sz="2000" dirty="0">
                <a:solidFill>
                  <a:schemeClr val="bg2">
                    <a:lumMod val="10000"/>
                  </a:schemeClr>
                </a:solidFill>
                <a:latin typeface="Gill Sans MT" charset="0"/>
                <a:ea typeface="Gill Sans MT" charset="0"/>
                <a:cs typeface="Gill Sans MT" charset="0"/>
              </a:rPr>
              <a:t>A</a:t>
            </a:r>
            <a:r>
              <a:rPr sz="2000" spc="-25" dirty="0">
                <a:solidFill>
                  <a:schemeClr val="bg2">
                    <a:lumMod val="10000"/>
                  </a:schemeClr>
                </a:solidFill>
                <a:latin typeface="Gill Sans MT" charset="0"/>
                <a:ea typeface="Gill Sans MT" charset="0"/>
                <a:cs typeface="Gill Sans MT" charset="0"/>
              </a:rPr>
              <a:t> </a:t>
            </a:r>
            <a:r>
              <a:rPr sz="2000" dirty="0">
                <a:solidFill>
                  <a:schemeClr val="bg2">
                    <a:lumMod val="10000"/>
                  </a:schemeClr>
                </a:solidFill>
                <a:latin typeface="Gill Sans MT" charset="0"/>
                <a:ea typeface="Gill Sans MT" charset="0"/>
                <a:cs typeface="Gill Sans MT" charset="0"/>
              </a:rPr>
              <a:t>=</a:t>
            </a:r>
            <a:r>
              <a:rPr sz="2000" spc="10" dirty="0">
                <a:solidFill>
                  <a:schemeClr val="bg2">
                    <a:lumMod val="10000"/>
                  </a:schemeClr>
                </a:solidFill>
                <a:latin typeface="Gill Sans MT" charset="0"/>
                <a:ea typeface="Gill Sans MT" charset="0"/>
                <a:cs typeface="Gill Sans MT" charset="0"/>
              </a:rPr>
              <a:t> </a:t>
            </a:r>
            <a:r>
              <a:rPr sz="2000" spc="-20" dirty="0">
                <a:solidFill>
                  <a:schemeClr val="bg2">
                    <a:lumMod val="10000"/>
                  </a:schemeClr>
                </a:solidFill>
                <a:latin typeface="Gill Sans MT" charset="0"/>
                <a:ea typeface="Gill Sans MT" charset="0"/>
                <a:cs typeface="Gill Sans MT" charset="0"/>
              </a:rPr>
              <a:t>2cm</a:t>
            </a:r>
            <a:r>
              <a:rPr sz="1950" spc="-30" baseline="25641" dirty="0">
                <a:solidFill>
                  <a:schemeClr val="bg2">
                    <a:lumMod val="10000"/>
                  </a:schemeClr>
                </a:solidFill>
                <a:latin typeface="Gill Sans MT" charset="0"/>
                <a:ea typeface="Gill Sans MT" charset="0"/>
                <a:cs typeface="Gill Sans MT" charset="0"/>
              </a:rPr>
              <a:t>2	</a:t>
            </a:r>
            <a:r>
              <a:rPr sz="2000" spc="-25" dirty="0">
                <a:solidFill>
                  <a:schemeClr val="bg2">
                    <a:lumMod val="10000"/>
                  </a:schemeClr>
                </a:solidFill>
                <a:latin typeface="Gill Sans MT" charset="0"/>
                <a:ea typeface="Gill Sans MT" charset="0"/>
                <a:cs typeface="Gill Sans MT" charset="0"/>
              </a:rPr>
              <a:t>10cm</a:t>
            </a:r>
            <a:r>
              <a:rPr sz="1950" spc="-37" baseline="25641" dirty="0">
                <a:solidFill>
                  <a:schemeClr val="bg2">
                    <a:lumMod val="10000"/>
                  </a:schemeClr>
                </a:solidFill>
                <a:latin typeface="Gill Sans MT" charset="0"/>
                <a:ea typeface="Gill Sans MT" charset="0"/>
                <a:cs typeface="Gill Sans MT" charset="0"/>
              </a:rPr>
              <a:t>2	</a:t>
            </a:r>
            <a:r>
              <a:rPr sz="2000" spc="-20" dirty="0">
                <a:solidFill>
                  <a:schemeClr val="bg2">
                    <a:lumMod val="10000"/>
                  </a:schemeClr>
                </a:solidFill>
                <a:latin typeface="Gill Sans MT" charset="0"/>
                <a:ea typeface="Gill Sans MT" charset="0"/>
                <a:cs typeface="Gill Sans MT" charset="0"/>
              </a:rPr>
              <a:t>1cm</a:t>
            </a:r>
            <a:r>
              <a:rPr sz="1950" spc="-30" baseline="25641" dirty="0">
                <a:solidFill>
                  <a:schemeClr val="bg2">
                    <a:lumMod val="10000"/>
                  </a:schemeClr>
                </a:solidFill>
                <a:latin typeface="Gill Sans MT" charset="0"/>
                <a:ea typeface="Gill Sans MT" charset="0"/>
                <a:cs typeface="Gill Sans MT" charset="0"/>
              </a:rPr>
              <a:t>2</a:t>
            </a:r>
            <a:endParaRPr sz="1950" baseline="25641" dirty="0">
              <a:solidFill>
                <a:schemeClr val="bg2">
                  <a:lumMod val="10000"/>
                </a:schemeClr>
              </a:solidFill>
              <a:latin typeface="Gill Sans MT" charset="0"/>
              <a:ea typeface="Gill Sans MT" charset="0"/>
              <a:cs typeface="Gill Sans MT" charset="0"/>
            </a:endParaRPr>
          </a:p>
        </p:txBody>
      </p:sp>
      <p:sp>
        <p:nvSpPr>
          <p:cNvPr id="7" name="object 12"/>
          <p:cNvSpPr/>
          <p:nvPr/>
        </p:nvSpPr>
        <p:spPr>
          <a:xfrm>
            <a:off x="2426688" y="4739228"/>
            <a:ext cx="4813300" cy="393700"/>
          </a:xfrm>
          <a:prstGeom prst="rect">
            <a:avLst/>
          </a:prstGeom>
          <a:blipFill>
            <a:blip r:embed="rId3" cstate="print"/>
            <a:stretch>
              <a:fillRect/>
            </a:stretch>
          </a:blipFill>
        </p:spPr>
        <p:txBody>
          <a:bodyPr wrap="square" lIns="0" tIns="0" rIns="0" bIns="0" rtlCol="0"/>
          <a:lstStyle/>
          <a:p>
            <a:endParaRPr/>
          </a:p>
        </p:txBody>
      </p:sp>
      <p:sp>
        <p:nvSpPr>
          <p:cNvPr id="8" name="object 13"/>
          <p:cNvSpPr txBox="1"/>
          <p:nvPr/>
        </p:nvSpPr>
        <p:spPr>
          <a:xfrm>
            <a:off x="2426688" y="4739228"/>
            <a:ext cx="4813300" cy="325089"/>
          </a:xfrm>
          <a:prstGeom prst="rect">
            <a:avLst/>
          </a:prstGeom>
          <a:ln w="12700">
            <a:solidFill>
              <a:schemeClr val="bg2"/>
            </a:solidFill>
          </a:ln>
        </p:spPr>
        <p:txBody>
          <a:bodyPr vert="horz" wrap="square" lIns="0" tIns="17145" rIns="0" bIns="0" rtlCol="0">
            <a:spAutoFit/>
          </a:bodyPr>
          <a:lstStyle/>
          <a:p>
            <a:pPr marL="74295">
              <a:lnSpc>
                <a:spcPct val="100000"/>
              </a:lnSpc>
              <a:spcBef>
                <a:spcPts val="135"/>
              </a:spcBef>
              <a:tabLst>
                <a:tab pos="2182495" algn="l"/>
                <a:tab pos="3592195" algn="l"/>
              </a:tabLst>
            </a:pPr>
            <a:r>
              <a:rPr sz="2000" dirty="0">
                <a:solidFill>
                  <a:schemeClr val="bg2">
                    <a:lumMod val="10000"/>
                  </a:schemeClr>
                </a:solidFill>
                <a:latin typeface="Gill Sans MT" charset="0"/>
                <a:ea typeface="Gill Sans MT" charset="0"/>
                <a:cs typeface="Gill Sans MT" charset="0"/>
              </a:rPr>
              <a:t>V</a:t>
            </a:r>
            <a:r>
              <a:rPr sz="2000" spc="-25" dirty="0">
                <a:solidFill>
                  <a:schemeClr val="bg2">
                    <a:lumMod val="10000"/>
                  </a:schemeClr>
                </a:solidFill>
                <a:latin typeface="Gill Sans MT" charset="0"/>
                <a:ea typeface="Gill Sans MT" charset="0"/>
                <a:cs typeface="Gill Sans MT" charset="0"/>
              </a:rPr>
              <a:t> </a:t>
            </a:r>
            <a:r>
              <a:rPr sz="2000" dirty="0">
                <a:solidFill>
                  <a:schemeClr val="bg2">
                    <a:lumMod val="10000"/>
                  </a:schemeClr>
                </a:solidFill>
                <a:latin typeface="Gill Sans MT" charset="0"/>
                <a:ea typeface="Gill Sans MT" charset="0"/>
                <a:cs typeface="Gill Sans MT" charset="0"/>
              </a:rPr>
              <a:t>=</a:t>
            </a:r>
            <a:r>
              <a:rPr sz="2000" spc="15" dirty="0">
                <a:solidFill>
                  <a:schemeClr val="bg2">
                    <a:lumMod val="10000"/>
                  </a:schemeClr>
                </a:solidFill>
                <a:latin typeface="Gill Sans MT" charset="0"/>
                <a:ea typeface="Gill Sans MT" charset="0"/>
                <a:cs typeface="Gill Sans MT" charset="0"/>
              </a:rPr>
              <a:t> </a:t>
            </a:r>
            <a:r>
              <a:rPr sz="2000" spc="-10" dirty="0">
                <a:solidFill>
                  <a:schemeClr val="bg2">
                    <a:lumMod val="10000"/>
                  </a:schemeClr>
                </a:solidFill>
                <a:latin typeface="Gill Sans MT" charset="0"/>
                <a:ea typeface="Gill Sans MT" charset="0"/>
                <a:cs typeface="Gill Sans MT" charset="0"/>
              </a:rPr>
              <a:t>5cm/s	1cm/s	</a:t>
            </a:r>
            <a:r>
              <a:rPr sz="2000" spc="-15" dirty="0">
                <a:solidFill>
                  <a:schemeClr val="bg2">
                    <a:lumMod val="10000"/>
                  </a:schemeClr>
                </a:solidFill>
                <a:latin typeface="Gill Sans MT" charset="0"/>
                <a:ea typeface="Gill Sans MT" charset="0"/>
                <a:cs typeface="Gill Sans MT" charset="0"/>
              </a:rPr>
              <a:t>10cm/s</a:t>
            </a:r>
            <a:endParaRPr sz="2000" dirty="0">
              <a:solidFill>
                <a:schemeClr val="bg2">
                  <a:lumMod val="10000"/>
                </a:schemeClr>
              </a:solidFill>
              <a:latin typeface="Gill Sans MT" charset="0"/>
              <a:ea typeface="Gill Sans MT" charset="0"/>
              <a:cs typeface="Gill Sans MT" charset="0"/>
            </a:endParaRPr>
          </a:p>
        </p:txBody>
      </p:sp>
      <p:sp>
        <p:nvSpPr>
          <p:cNvPr id="9" name="object 15"/>
          <p:cNvSpPr/>
          <p:nvPr/>
        </p:nvSpPr>
        <p:spPr>
          <a:xfrm>
            <a:off x="3734788" y="5386928"/>
            <a:ext cx="2336800" cy="647700"/>
          </a:xfrm>
          <a:prstGeom prst="rect">
            <a:avLst/>
          </a:prstGeom>
          <a:blipFill>
            <a:blip r:embed="rId4" cstate="print"/>
            <a:stretch>
              <a:fillRect/>
            </a:stretch>
          </a:blipFill>
        </p:spPr>
        <p:txBody>
          <a:bodyPr wrap="square" lIns="0" tIns="0" rIns="0" bIns="0" rtlCol="0"/>
          <a:lstStyle/>
          <a:p>
            <a:endParaRPr/>
          </a:p>
        </p:txBody>
      </p:sp>
      <p:sp>
        <p:nvSpPr>
          <p:cNvPr id="10" name="object 16"/>
          <p:cNvSpPr txBox="1"/>
          <p:nvPr/>
        </p:nvSpPr>
        <p:spPr>
          <a:xfrm>
            <a:off x="3734788" y="5386928"/>
            <a:ext cx="2336800" cy="559127"/>
          </a:xfrm>
          <a:prstGeom prst="rect">
            <a:avLst/>
          </a:prstGeom>
          <a:ln w="12700">
            <a:solidFill>
              <a:srgbClr val="DAABAB"/>
            </a:solidFill>
          </a:ln>
        </p:spPr>
        <p:txBody>
          <a:bodyPr vert="horz" wrap="square" lIns="0" tIns="5080" rIns="0" bIns="0" rtlCol="0">
            <a:spAutoFit/>
          </a:bodyPr>
          <a:lstStyle/>
          <a:p>
            <a:pPr marL="81915">
              <a:lnSpc>
                <a:spcPct val="100000"/>
              </a:lnSpc>
              <a:spcBef>
                <a:spcPts val="40"/>
              </a:spcBef>
            </a:pPr>
            <a:r>
              <a:rPr sz="3600" b="1" dirty="0">
                <a:solidFill>
                  <a:schemeClr val="bg2">
                    <a:lumMod val="10000"/>
                  </a:schemeClr>
                </a:solidFill>
                <a:latin typeface="Gill Sans MT" charset="0"/>
                <a:ea typeface="Gill Sans MT" charset="0"/>
                <a:cs typeface="Gill Sans MT" charset="0"/>
              </a:rPr>
              <a:t>V = Q /</a:t>
            </a:r>
            <a:r>
              <a:rPr sz="3600" b="1" spc="-75" dirty="0">
                <a:solidFill>
                  <a:schemeClr val="bg2">
                    <a:lumMod val="10000"/>
                  </a:schemeClr>
                </a:solidFill>
                <a:latin typeface="Gill Sans MT" charset="0"/>
                <a:ea typeface="Gill Sans MT" charset="0"/>
                <a:cs typeface="Gill Sans MT" charset="0"/>
              </a:rPr>
              <a:t> </a:t>
            </a:r>
            <a:r>
              <a:rPr sz="3600" b="1" dirty="0">
                <a:solidFill>
                  <a:schemeClr val="bg2">
                    <a:lumMod val="10000"/>
                  </a:schemeClr>
                </a:solidFill>
                <a:latin typeface="Gill Sans MT" charset="0"/>
                <a:ea typeface="Gill Sans MT" charset="0"/>
                <a:cs typeface="Gill Sans MT" charset="0"/>
              </a:rPr>
              <a:t>A</a:t>
            </a:r>
            <a:endParaRPr sz="3600" dirty="0">
              <a:solidFill>
                <a:schemeClr val="bg2">
                  <a:lumMod val="10000"/>
                </a:schemeClr>
              </a:solidFill>
              <a:latin typeface="Gill Sans MT" charset="0"/>
              <a:ea typeface="Gill Sans MT" charset="0"/>
              <a:cs typeface="Gill Sans MT" charset="0"/>
            </a:endParaRPr>
          </a:p>
        </p:txBody>
      </p:sp>
      <p:sp>
        <p:nvSpPr>
          <p:cNvPr id="11" name="object 17"/>
          <p:cNvSpPr/>
          <p:nvPr/>
        </p:nvSpPr>
        <p:spPr>
          <a:xfrm>
            <a:off x="3068038" y="3297778"/>
            <a:ext cx="762000" cy="0"/>
          </a:xfrm>
          <a:custGeom>
            <a:avLst/>
            <a:gdLst/>
            <a:ahLst/>
            <a:cxnLst/>
            <a:rect l="l" t="t" r="r" b="b"/>
            <a:pathLst>
              <a:path w="762000">
                <a:moveTo>
                  <a:pt x="0" y="0"/>
                </a:moveTo>
                <a:lnTo>
                  <a:pt x="762000" y="1"/>
                </a:lnTo>
              </a:path>
            </a:pathLst>
          </a:custGeom>
          <a:ln w="50800">
            <a:solidFill>
              <a:srgbClr val="993300"/>
            </a:solidFill>
          </a:ln>
        </p:spPr>
        <p:txBody>
          <a:bodyPr wrap="square" lIns="0" tIns="0" rIns="0" bIns="0" rtlCol="0"/>
          <a:lstStyle/>
          <a:p>
            <a:endParaRPr/>
          </a:p>
        </p:txBody>
      </p:sp>
      <p:sp>
        <p:nvSpPr>
          <p:cNvPr id="12" name="object 18"/>
          <p:cNvSpPr/>
          <p:nvPr/>
        </p:nvSpPr>
        <p:spPr>
          <a:xfrm>
            <a:off x="3830038" y="2764377"/>
            <a:ext cx="0" cy="533400"/>
          </a:xfrm>
          <a:custGeom>
            <a:avLst/>
            <a:gdLst/>
            <a:ahLst/>
            <a:cxnLst/>
            <a:rect l="l" t="t" r="r" b="b"/>
            <a:pathLst>
              <a:path h="533400">
                <a:moveTo>
                  <a:pt x="0" y="533400"/>
                </a:moveTo>
                <a:lnTo>
                  <a:pt x="0" y="0"/>
                </a:lnTo>
              </a:path>
            </a:pathLst>
          </a:custGeom>
          <a:ln w="50800">
            <a:solidFill>
              <a:srgbClr val="993300"/>
            </a:solidFill>
          </a:ln>
        </p:spPr>
        <p:txBody>
          <a:bodyPr wrap="square" lIns="0" tIns="0" rIns="0" bIns="0" rtlCol="0"/>
          <a:lstStyle/>
          <a:p>
            <a:endParaRPr/>
          </a:p>
        </p:txBody>
      </p:sp>
      <p:sp>
        <p:nvSpPr>
          <p:cNvPr id="13" name="object 19"/>
          <p:cNvSpPr/>
          <p:nvPr/>
        </p:nvSpPr>
        <p:spPr>
          <a:xfrm>
            <a:off x="3830038" y="2764378"/>
            <a:ext cx="1981200" cy="0"/>
          </a:xfrm>
          <a:custGeom>
            <a:avLst/>
            <a:gdLst/>
            <a:ahLst/>
            <a:cxnLst/>
            <a:rect l="l" t="t" r="r" b="b"/>
            <a:pathLst>
              <a:path w="1981200">
                <a:moveTo>
                  <a:pt x="0" y="0"/>
                </a:moveTo>
                <a:lnTo>
                  <a:pt x="1981201" y="1"/>
                </a:lnTo>
              </a:path>
            </a:pathLst>
          </a:custGeom>
          <a:ln w="50800">
            <a:solidFill>
              <a:srgbClr val="993300"/>
            </a:solidFill>
          </a:ln>
        </p:spPr>
        <p:txBody>
          <a:bodyPr wrap="square" lIns="0" tIns="0" rIns="0" bIns="0" rtlCol="0"/>
          <a:lstStyle/>
          <a:p>
            <a:endParaRPr/>
          </a:p>
        </p:txBody>
      </p:sp>
      <p:sp>
        <p:nvSpPr>
          <p:cNvPr id="14" name="object 20"/>
          <p:cNvSpPr/>
          <p:nvPr/>
        </p:nvSpPr>
        <p:spPr>
          <a:xfrm>
            <a:off x="5811238" y="2764377"/>
            <a:ext cx="0" cy="685800"/>
          </a:xfrm>
          <a:custGeom>
            <a:avLst/>
            <a:gdLst/>
            <a:ahLst/>
            <a:cxnLst/>
            <a:rect l="l" t="t" r="r" b="b"/>
            <a:pathLst>
              <a:path h="685800">
                <a:moveTo>
                  <a:pt x="0" y="685800"/>
                </a:moveTo>
                <a:lnTo>
                  <a:pt x="1" y="0"/>
                </a:lnTo>
              </a:path>
            </a:pathLst>
          </a:custGeom>
          <a:ln w="50800">
            <a:solidFill>
              <a:srgbClr val="993300"/>
            </a:solidFill>
          </a:ln>
        </p:spPr>
        <p:txBody>
          <a:bodyPr wrap="square" lIns="0" tIns="0" rIns="0" bIns="0" rtlCol="0"/>
          <a:lstStyle/>
          <a:p>
            <a:endParaRPr/>
          </a:p>
        </p:txBody>
      </p:sp>
      <p:sp>
        <p:nvSpPr>
          <p:cNvPr id="15" name="object 21"/>
          <p:cNvSpPr/>
          <p:nvPr/>
        </p:nvSpPr>
        <p:spPr>
          <a:xfrm>
            <a:off x="5811238" y="3450178"/>
            <a:ext cx="762000" cy="0"/>
          </a:xfrm>
          <a:custGeom>
            <a:avLst/>
            <a:gdLst/>
            <a:ahLst/>
            <a:cxnLst/>
            <a:rect l="l" t="t" r="r" b="b"/>
            <a:pathLst>
              <a:path w="762000">
                <a:moveTo>
                  <a:pt x="0" y="0"/>
                </a:moveTo>
                <a:lnTo>
                  <a:pt x="762000" y="0"/>
                </a:lnTo>
              </a:path>
            </a:pathLst>
          </a:custGeom>
          <a:ln w="50800">
            <a:solidFill>
              <a:srgbClr val="993300"/>
            </a:solidFill>
          </a:ln>
        </p:spPr>
        <p:txBody>
          <a:bodyPr wrap="square" lIns="0" tIns="0" rIns="0" bIns="0" rtlCol="0"/>
          <a:lstStyle/>
          <a:p>
            <a:endParaRPr/>
          </a:p>
        </p:txBody>
      </p:sp>
      <p:sp>
        <p:nvSpPr>
          <p:cNvPr id="16" name="object 22"/>
          <p:cNvSpPr/>
          <p:nvPr/>
        </p:nvSpPr>
        <p:spPr>
          <a:xfrm>
            <a:off x="5811238" y="3907378"/>
            <a:ext cx="762000" cy="0"/>
          </a:xfrm>
          <a:custGeom>
            <a:avLst/>
            <a:gdLst/>
            <a:ahLst/>
            <a:cxnLst/>
            <a:rect l="l" t="t" r="r" b="b"/>
            <a:pathLst>
              <a:path w="762000">
                <a:moveTo>
                  <a:pt x="0" y="0"/>
                </a:moveTo>
                <a:lnTo>
                  <a:pt x="762000" y="0"/>
                </a:lnTo>
              </a:path>
            </a:pathLst>
          </a:custGeom>
          <a:ln w="50800">
            <a:solidFill>
              <a:srgbClr val="993300"/>
            </a:solidFill>
          </a:ln>
        </p:spPr>
        <p:txBody>
          <a:bodyPr wrap="square" lIns="0" tIns="0" rIns="0" bIns="0" rtlCol="0"/>
          <a:lstStyle/>
          <a:p>
            <a:endParaRPr/>
          </a:p>
        </p:txBody>
      </p:sp>
      <p:sp>
        <p:nvSpPr>
          <p:cNvPr id="17" name="object 23"/>
          <p:cNvSpPr/>
          <p:nvPr/>
        </p:nvSpPr>
        <p:spPr>
          <a:xfrm>
            <a:off x="3068038" y="3983578"/>
            <a:ext cx="762000" cy="0"/>
          </a:xfrm>
          <a:custGeom>
            <a:avLst/>
            <a:gdLst/>
            <a:ahLst/>
            <a:cxnLst/>
            <a:rect l="l" t="t" r="r" b="b"/>
            <a:pathLst>
              <a:path w="762000">
                <a:moveTo>
                  <a:pt x="0" y="0"/>
                </a:moveTo>
                <a:lnTo>
                  <a:pt x="762000" y="0"/>
                </a:lnTo>
              </a:path>
            </a:pathLst>
          </a:custGeom>
          <a:ln w="50800">
            <a:solidFill>
              <a:srgbClr val="993300"/>
            </a:solidFill>
          </a:ln>
        </p:spPr>
        <p:txBody>
          <a:bodyPr wrap="square" lIns="0" tIns="0" rIns="0" bIns="0" rtlCol="0"/>
          <a:lstStyle/>
          <a:p>
            <a:endParaRPr/>
          </a:p>
        </p:txBody>
      </p:sp>
      <p:sp>
        <p:nvSpPr>
          <p:cNvPr id="18" name="object 24"/>
          <p:cNvSpPr/>
          <p:nvPr/>
        </p:nvSpPr>
        <p:spPr>
          <a:xfrm>
            <a:off x="3830038" y="3983577"/>
            <a:ext cx="0" cy="609600"/>
          </a:xfrm>
          <a:custGeom>
            <a:avLst/>
            <a:gdLst/>
            <a:ahLst/>
            <a:cxnLst/>
            <a:rect l="l" t="t" r="r" b="b"/>
            <a:pathLst>
              <a:path h="609600">
                <a:moveTo>
                  <a:pt x="0" y="609600"/>
                </a:moveTo>
                <a:lnTo>
                  <a:pt x="0" y="0"/>
                </a:lnTo>
              </a:path>
            </a:pathLst>
          </a:custGeom>
          <a:ln w="50800">
            <a:solidFill>
              <a:srgbClr val="993300"/>
            </a:solidFill>
          </a:ln>
        </p:spPr>
        <p:txBody>
          <a:bodyPr wrap="square" lIns="0" tIns="0" rIns="0" bIns="0" rtlCol="0"/>
          <a:lstStyle/>
          <a:p>
            <a:endParaRPr/>
          </a:p>
        </p:txBody>
      </p:sp>
      <p:sp>
        <p:nvSpPr>
          <p:cNvPr id="19" name="object 25"/>
          <p:cNvSpPr/>
          <p:nvPr/>
        </p:nvSpPr>
        <p:spPr>
          <a:xfrm>
            <a:off x="5811238" y="3907377"/>
            <a:ext cx="0" cy="685800"/>
          </a:xfrm>
          <a:custGeom>
            <a:avLst/>
            <a:gdLst/>
            <a:ahLst/>
            <a:cxnLst/>
            <a:rect l="l" t="t" r="r" b="b"/>
            <a:pathLst>
              <a:path h="685800">
                <a:moveTo>
                  <a:pt x="0" y="685800"/>
                </a:moveTo>
                <a:lnTo>
                  <a:pt x="1" y="0"/>
                </a:lnTo>
              </a:path>
            </a:pathLst>
          </a:custGeom>
          <a:ln w="50800">
            <a:solidFill>
              <a:srgbClr val="993300"/>
            </a:solidFill>
          </a:ln>
        </p:spPr>
        <p:txBody>
          <a:bodyPr wrap="square" lIns="0" tIns="0" rIns="0" bIns="0" rtlCol="0"/>
          <a:lstStyle/>
          <a:p>
            <a:endParaRPr/>
          </a:p>
        </p:txBody>
      </p:sp>
      <p:sp>
        <p:nvSpPr>
          <p:cNvPr id="20" name="object 26"/>
          <p:cNvSpPr/>
          <p:nvPr/>
        </p:nvSpPr>
        <p:spPr>
          <a:xfrm>
            <a:off x="3830038" y="4593178"/>
            <a:ext cx="1981200" cy="0"/>
          </a:xfrm>
          <a:custGeom>
            <a:avLst/>
            <a:gdLst/>
            <a:ahLst/>
            <a:cxnLst/>
            <a:rect l="l" t="t" r="r" b="b"/>
            <a:pathLst>
              <a:path w="1981200">
                <a:moveTo>
                  <a:pt x="0" y="0"/>
                </a:moveTo>
                <a:lnTo>
                  <a:pt x="1981201" y="0"/>
                </a:lnTo>
              </a:path>
            </a:pathLst>
          </a:custGeom>
          <a:ln w="50800">
            <a:solidFill>
              <a:srgbClr val="993300"/>
            </a:solidFill>
          </a:ln>
        </p:spPr>
        <p:txBody>
          <a:bodyPr wrap="square" lIns="0" tIns="0" rIns="0" bIns="0" rtlCol="0"/>
          <a:lstStyle/>
          <a:p>
            <a:endParaRPr/>
          </a:p>
        </p:txBody>
      </p:sp>
      <p:sp>
        <p:nvSpPr>
          <p:cNvPr id="21" name="object 27"/>
          <p:cNvSpPr txBox="1"/>
          <p:nvPr/>
        </p:nvSpPr>
        <p:spPr>
          <a:xfrm>
            <a:off x="3266475" y="3420015"/>
            <a:ext cx="229235" cy="384810"/>
          </a:xfrm>
          <a:prstGeom prst="rect">
            <a:avLst/>
          </a:prstGeom>
        </p:spPr>
        <p:txBody>
          <a:bodyPr vert="horz" wrap="square" lIns="0" tIns="0" rIns="0" bIns="0" rtlCol="0">
            <a:spAutoFit/>
          </a:bodyPr>
          <a:lstStyle/>
          <a:p>
            <a:pPr marL="12700">
              <a:lnSpc>
                <a:spcPct val="100000"/>
              </a:lnSpc>
            </a:pPr>
            <a:r>
              <a:rPr sz="2400" b="1" dirty="0">
                <a:latin typeface="Arial Black"/>
                <a:cs typeface="Arial Black"/>
              </a:rPr>
              <a:t>a</a:t>
            </a:r>
            <a:endParaRPr sz="2400">
              <a:latin typeface="Arial Black"/>
              <a:cs typeface="Arial Black"/>
            </a:endParaRPr>
          </a:p>
        </p:txBody>
      </p:sp>
      <p:sp>
        <p:nvSpPr>
          <p:cNvPr id="22" name="object 28"/>
          <p:cNvSpPr txBox="1"/>
          <p:nvPr/>
        </p:nvSpPr>
        <p:spPr>
          <a:xfrm>
            <a:off x="4676175" y="3454940"/>
            <a:ext cx="229235" cy="384810"/>
          </a:xfrm>
          <a:prstGeom prst="rect">
            <a:avLst/>
          </a:prstGeom>
        </p:spPr>
        <p:txBody>
          <a:bodyPr vert="horz" wrap="square" lIns="0" tIns="0" rIns="0" bIns="0" rtlCol="0">
            <a:spAutoFit/>
          </a:bodyPr>
          <a:lstStyle/>
          <a:p>
            <a:pPr marL="12700">
              <a:lnSpc>
                <a:spcPct val="100000"/>
              </a:lnSpc>
            </a:pPr>
            <a:r>
              <a:rPr sz="2400" b="1" dirty="0">
                <a:latin typeface="Arial Black"/>
                <a:cs typeface="Arial Black"/>
              </a:rPr>
              <a:t>b</a:t>
            </a:r>
            <a:endParaRPr sz="2400">
              <a:latin typeface="Arial Black"/>
              <a:cs typeface="Arial Black"/>
            </a:endParaRPr>
          </a:p>
        </p:txBody>
      </p:sp>
      <p:sp>
        <p:nvSpPr>
          <p:cNvPr id="23" name="object 29"/>
          <p:cNvSpPr txBox="1"/>
          <p:nvPr/>
        </p:nvSpPr>
        <p:spPr>
          <a:xfrm>
            <a:off x="6103338" y="3454940"/>
            <a:ext cx="229235" cy="384810"/>
          </a:xfrm>
          <a:prstGeom prst="rect">
            <a:avLst/>
          </a:prstGeom>
        </p:spPr>
        <p:txBody>
          <a:bodyPr vert="horz" wrap="square" lIns="0" tIns="0" rIns="0" bIns="0" rtlCol="0">
            <a:spAutoFit/>
          </a:bodyPr>
          <a:lstStyle/>
          <a:p>
            <a:pPr marL="12700">
              <a:lnSpc>
                <a:spcPct val="100000"/>
              </a:lnSpc>
            </a:pPr>
            <a:r>
              <a:rPr sz="2400" b="1" dirty="0">
                <a:latin typeface="Arial Black"/>
                <a:cs typeface="Arial Black"/>
              </a:rPr>
              <a:t>c</a:t>
            </a:r>
            <a:endParaRPr sz="2400">
              <a:latin typeface="Arial Black"/>
              <a:cs typeface="Arial Black"/>
            </a:endParaRPr>
          </a:p>
        </p:txBody>
      </p:sp>
      <p:sp>
        <p:nvSpPr>
          <p:cNvPr id="24" name="object 30"/>
          <p:cNvSpPr/>
          <p:nvPr/>
        </p:nvSpPr>
        <p:spPr>
          <a:xfrm>
            <a:off x="2286988" y="3545428"/>
            <a:ext cx="901700" cy="215900"/>
          </a:xfrm>
          <a:custGeom>
            <a:avLst/>
            <a:gdLst/>
            <a:ahLst/>
            <a:cxnLst/>
            <a:rect l="l" t="t" r="r" b="b"/>
            <a:pathLst>
              <a:path w="901700" h="215900">
                <a:moveTo>
                  <a:pt x="450811" y="0"/>
                </a:moveTo>
                <a:lnTo>
                  <a:pt x="450811" y="53975"/>
                </a:lnTo>
                <a:lnTo>
                  <a:pt x="0" y="53975"/>
                </a:lnTo>
                <a:lnTo>
                  <a:pt x="0" y="161925"/>
                </a:lnTo>
                <a:lnTo>
                  <a:pt x="450811" y="161925"/>
                </a:lnTo>
                <a:lnTo>
                  <a:pt x="450811" y="215900"/>
                </a:lnTo>
                <a:lnTo>
                  <a:pt x="901700" y="107950"/>
                </a:lnTo>
                <a:lnTo>
                  <a:pt x="450811" y="0"/>
                </a:lnTo>
                <a:close/>
              </a:path>
            </a:pathLst>
          </a:custGeom>
          <a:solidFill>
            <a:srgbClr val="FF0000"/>
          </a:solidFill>
        </p:spPr>
        <p:txBody>
          <a:bodyPr wrap="square" lIns="0" tIns="0" rIns="0" bIns="0" rtlCol="0"/>
          <a:lstStyle/>
          <a:p>
            <a:endParaRPr/>
          </a:p>
        </p:txBody>
      </p:sp>
      <p:sp>
        <p:nvSpPr>
          <p:cNvPr id="25" name="object 31"/>
          <p:cNvSpPr/>
          <p:nvPr/>
        </p:nvSpPr>
        <p:spPr>
          <a:xfrm>
            <a:off x="2286988" y="3545428"/>
            <a:ext cx="901700" cy="215900"/>
          </a:xfrm>
          <a:custGeom>
            <a:avLst/>
            <a:gdLst/>
            <a:ahLst/>
            <a:cxnLst/>
            <a:rect l="l" t="t" r="r" b="b"/>
            <a:pathLst>
              <a:path w="901700" h="215900">
                <a:moveTo>
                  <a:pt x="0" y="53975"/>
                </a:moveTo>
                <a:lnTo>
                  <a:pt x="450809" y="53975"/>
                </a:lnTo>
                <a:lnTo>
                  <a:pt x="450809" y="0"/>
                </a:lnTo>
                <a:lnTo>
                  <a:pt x="901700" y="107950"/>
                </a:lnTo>
                <a:lnTo>
                  <a:pt x="450809" y="215900"/>
                </a:lnTo>
                <a:lnTo>
                  <a:pt x="450809" y="161925"/>
                </a:lnTo>
                <a:lnTo>
                  <a:pt x="0" y="161925"/>
                </a:lnTo>
                <a:lnTo>
                  <a:pt x="0" y="53975"/>
                </a:lnTo>
                <a:close/>
              </a:path>
            </a:pathLst>
          </a:custGeom>
          <a:ln w="12700">
            <a:solidFill>
              <a:srgbClr val="000000"/>
            </a:solidFill>
          </a:ln>
        </p:spPr>
        <p:txBody>
          <a:bodyPr wrap="square" lIns="0" tIns="0" rIns="0" bIns="0" rtlCol="0"/>
          <a:lstStyle/>
          <a:p>
            <a:endParaRPr/>
          </a:p>
        </p:txBody>
      </p:sp>
      <p:sp>
        <p:nvSpPr>
          <p:cNvPr id="26" name="object 32"/>
          <p:cNvSpPr/>
          <p:nvPr/>
        </p:nvSpPr>
        <p:spPr>
          <a:xfrm>
            <a:off x="6668488" y="3545428"/>
            <a:ext cx="673100" cy="215900"/>
          </a:xfrm>
          <a:custGeom>
            <a:avLst/>
            <a:gdLst/>
            <a:ahLst/>
            <a:cxnLst/>
            <a:rect l="l" t="t" r="r" b="b"/>
            <a:pathLst>
              <a:path w="673100" h="215900">
                <a:moveTo>
                  <a:pt x="336511" y="0"/>
                </a:moveTo>
                <a:lnTo>
                  <a:pt x="336511" y="53975"/>
                </a:lnTo>
                <a:lnTo>
                  <a:pt x="0" y="53975"/>
                </a:lnTo>
                <a:lnTo>
                  <a:pt x="0" y="161925"/>
                </a:lnTo>
                <a:lnTo>
                  <a:pt x="336511" y="161925"/>
                </a:lnTo>
                <a:lnTo>
                  <a:pt x="336511" y="215900"/>
                </a:lnTo>
                <a:lnTo>
                  <a:pt x="673100" y="107950"/>
                </a:lnTo>
                <a:lnTo>
                  <a:pt x="336511" y="0"/>
                </a:lnTo>
                <a:close/>
              </a:path>
            </a:pathLst>
          </a:custGeom>
          <a:solidFill>
            <a:srgbClr val="FF0000"/>
          </a:solidFill>
        </p:spPr>
        <p:txBody>
          <a:bodyPr wrap="square" lIns="0" tIns="0" rIns="0" bIns="0" rtlCol="0"/>
          <a:lstStyle/>
          <a:p>
            <a:endParaRPr/>
          </a:p>
        </p:txBody>
      </p:sp>
      <p:sp>
        <p:nvSpPr>
          <p:cNvPr id="27" name="object 33"/>
          <p:cNvSpPr/>
          <p:nvPr/>
        </p:nvSpPr>
        <p:spPr>
          <a:xfrm>
            <a:off x="6668488" y="3545428"/>
            <a:ext cx="673100" cy="215900"/>
          </a:xfrm>
          <a:custGeom>
            <a:avLst/>
            <a:gdLst/>
            <a:ahLst/>
            <a:cxnLst/>
            <a:rect l="l" t="t" r="r" b="b"/>
            <a:pathLst>
              <a:path w="673100" h="215900">
                <a:moveTo>
                  <a:pt x="0" y="53975"/>
                </a:moveTo>
                <a:lnTo>
                  <a:pt x="336518" y="53975"/>
                </a:lnTo>
                <a:lnTo>
                  <a:pt x="336518" y="0"/>
                </a:lnTo>
                <a:lnTo>
                  <a:pt x="673100" y="107950"/>
                </a:lnTo>
                <a:lnTo>
                  <a:pt x="336518" y="215900"/>
                </a:lnTo>
                <a:lnTo>
                  <a:pt x="336518" y="161925"/>
                </a:lnTo>
                <a:lnTo>
                  <a:pt x="0" y="161925"/>
                </a:lnTo>
                <a:lnTo>
                  <a:pt x="0" y="53975"/>
                </a:lnTo>
                <a:close/>
              </a:path>
            </a:pathLst>
          </a:custGeom>
          <a:ln w="12700">
            <a:solidFill>
              <a:srgbClr val="000000"/>
            </a:solidFill>
          </a:ln>
        </p:spPr>
        <p:txBody>
          <a:bodyPr wrap="square" lIns="0" tIns="0" rIns="0" bIns="0" rtlCol="0"/>
          <a:lstStyle/>
          <a:p>
            <a:endParaRPr/>
          </a:p>
        </p:txBody>
      </p:sp>
      <p:sp>
        <p:nvSpPr>
          <p:cNvPr id="28" name="TextBox 27"/>
          <p:cNvSpPr txBox="1"/>
          <p:nvPr/>
        </p:nvSpPr>
        <p:spPr>
          <a:xfrm>
            <a:off x="674088" y="1553306"/>
            <a:ext cx="3669531" cy="400110"/>
          </a:xfrm>
          <a:prstGeom prst="rect">
            <a:avLst/>
          </a:prstGeom>
          <a:noFill/>
        </p:spPr>
        <p:txBody>
          <a:bodyPr wrap="none" rtlCol="0">
            <a:spAutoFit/>
          </a:bodyPr>
          <a:lstStyle/>
          <a:p>
            <a:r>
              <a:rPr lang="en-US"/>
              <a:t>Velocity and Cross Sectional Area</a:t>
            </a:r>
          </a:p>
        </p:txBody>
      </p:sp>
      <p:sp>
        <p:nvSpPr>
          <p:cNvPr id="30" name="Rectangle 29"/>
          <p:cNvSpPr/>
          <p:nvPr/>
        </p:nvSpPr>
        <p:spPr>
          <a:xfrm>
            <a:off x="8045829" y="1555959"/>
            <a:ext cx="3163302" cy="400110"/>
          </a:xfrm>
          <a:prstGeom prst="rect">
            <a:avLst/>
          </a:prstGeom>
        </p:spPr>
        <p:txBody>
          <a:bodyPr wrap="none">
            <a:spAutoFit/>
          </a:bodyPr>
          <a:lstStyle/>
          <a:p>
            <a:r>
              <a:rPr lang="en-US"/>
              <a:t>Effect of Radius on Pressure </a:t>
            </a:r>
          </a:p>
        </p:txBody>
      </p:sp>
      <p:sp>
        <p:nvSpPr>
          <p:cNvPr id="31" name="object 9"/>
          <p:cNvSpPr/>
          <p:nvPr/>
        </p:nvSpPr>
        <p:spPr>
          <a:xfrm>
            <a:off x="7737459" y="2070756"/>
            <a:ext cx="3717106" cy="2949343"/>
          </a:xfrm>
          <a:prstGeom prst="rect">
            <a:avLst/>
          </a:prstGeom>
          <a:blipFill>
            <a:blip r:embed="rId5" cstate="print"/>
            <a:stretch>
              <a:fillRect/>
            </a:stretch>
          </a:blipFill>
        </p:spPr>
        <p:txBody>
          <a:bodyPr wrap="square" lIns="0" tIns="0" rIns="0" bIns="0" rtlCol="0"/>
          <a:lstStyle/>
          <a:p>
            <a:endParaRPr/>
          </a:p>
        </p:txBody>
      </p:sp>
      <p:sp>
        <p:nvSpPr>
          <p:cNvPr id="32" name="Rectangle 31"/>
          <p:cNvSpPr/>
          <p:nvPr/>
        </p:nvSpPr>
        <p:spPr>
          <a:xfrm>
            <a:off x="7684367" y="1484784"/>
            <a:ext cx="3882654" cy="4640079"/>
          </a:xfrm>
          <a:prstGeom prst="rect">
            <a:avLst/>
          </a:prstGeom>
          <a:solidFill>
            <a:schemeClr val="accent5">
              <a:lumMod val="60000"/>
              <a:lumOff val="4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9527505" y="0"/>
            <a:ext cx="2661320" cy="307777"/>
          </a:xfrm>
          <a:prstGeom prst="rect">
            <a:avLst/>
          </a:prstGeom>
          <a:solidFill>
            <a:srgbClr val="D8B3DC"/>
          </a:solidFill>
          <a:ln>
            <a:solidFill>
              <a:srgbClr val="A954AB"/>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a:t>
            </a:r>
            <a:r>
              <a:rPr lang="en-US" sz="1400" b="1" u="sng" dirty="0" smtClean="0"/>
              <a:t>FEMALES</a:t>
            </a:r>
            <a:r>
              <a:rPr lang="en-US" sz="1400" b="1" u="sng" dirty="0"/>
              <a:t>’ SLIDES </a:t>
            </a:r>
          </a:p>
        </p:txBody>
      </p:sp>
      <p:sp>
        <p:nvSpPr>
          <p:cNvPr id="29" name="Rectangle 28"/>
          <p:cNvSpPr/>
          <p:nvPr/>
        </p:nvSpPr>
        <p:spPr>
          <a:xfrm>
            <a:off x="651678" y="1484784"/>
            <a:ext cx="6954902" cy="4640079"/>
          </a:xfrm>
          <a:prstGeom prst="rect">
            <a:avLst/>
          </a:prstGeom>
          <a:solidFill>
            <a:schemeClr val="accent3">
              <a:lumMod val="60000"/>
              <a:lumOff val="4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503696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Compliance of Blood Vessels </a:t>
            </a:r>
          </a:p>
        </p:txBody>
      </p:sp>
      <p:sp>
        <p:nvSpPr>
          <p:cNvPr id="3" name="Slide Number Placeholder 2"/>
          <p:cNvSpPr>
            <a:spLocks noGrp="1"/>
          </p:cNvSpPr>
          <p:nvPr>
            <p:ph type="sldNum" sz="quarter" idx="12"/>
          </p:nvPr>
        </p:nvSpPr>
        <p:spPr/>
        <p:txBody>
          <a:bodyPr/>
          <a:lstStyle/>
          <a:p>
            <a:fld id="{4929A69E-7D8F-4515-9605-0315ABD4F316}" type="slidenum">
              <a:rPr lang="en-US" smtClean="0"/>
              <a:t>23</a:t>
            </a:fld>
            <a:endParaRPr lang="en-US" dirty="0"/>
          </a:p>
        </p:txBody>
      </p:sp>
      <p:sp>
        <p:nvSpPr>
          <p:cNvPr id="4" name="Content Placeholder 3"/>
          <p:cNvSpPr>
            <a:spLocks noGrp="1"/>
          </p:cNvSpPr>
          <p:nvPr>
            <p:ph sz="quarter" idx="1"/>
          </p:nvPr>
        </p:nvSpPr>
        <p:spPr>
          <a:xfrm>
            <a:off x="613957" y="1346932"/>
            <a:ext cx="10969943" cy="1201688"/>
          </a:xfrm>
        </p:spPr>
        <p:txBody>
          <a:bodyPr/>
          <a:lstStyle/>
          <a:p>
            <a:r>
              <a:rPr lang="en-US" sz="2000" dirty="0" smtClean="0"/>
              <a:t>Compliance </a:t>
            </a:r>
            <a:r>
              <a:rPr lang="en-US" sz="2000" dirty="0"/>
              <a:t>= </a:t>
            </a:r>
            <a:r>
              <a:rPr lang="en-US" sz="2000" dirty="0" err="1" smtClean="0"/>
              <a:t>distensibility</a:t>
            </a:r>
            <a:r>
              <a:rPr lang="en-US" sz="2000" dirty="0" smtClean="0"/>
              <a:t>.</a:t>
            </a:r>
          </a:p>
          <a:p>
            <a:r>
              <a:rPr lang="en-US" sz="2000" dirty="0" smtClean="0"/>
              <a:t>Compliance </a:t>
            </a:r>
            <a:r>
              <a:rPr lang="en-US" sz="2000" dirty="0"/>
              <a:t>is the </a:t>
            </a:r>
            <a:r>
              <a:rPr lang="en-US" sz="2000" b="1" dirty="0"/>
              <a:t>volume</a:t>
            </a:r>
            <a:r>
              <a:rPr lang="en-US" sz="2000" dirty="0"/>
              <a:t> of blood that the vessel can hold </a:t>
            </a:r>
            <a:r>
              <a:rPr lang="en-US" sz="2000" dirty="0" smtClean="0"/>
              <a:t>at </a:t>
            </a:r>
            <a:r>
              <a:rPr lang="en-US" sz="2000" dirty="0"/>
              <a:t>a given </a:t>
            </a:r>
            <a:r>
              <a:rPr lang="en-US" sz="2000" b="1" dirty="0"/>
              <a:t>pressure</a:t>
            </a:r>
            <a:r>
              <a:rPr lang="en-US" sz="2000" dirty="0"/>
              <a:t>. </a:t>
            </a:r>
          </a:p>
          <a:p>
            <a:endParaRPr lang="en-US" dirty="0"/>
          </a:p>
        </p:txBody>
      </p:sp>
      <p:sp>
        <p:nvSpPr>
          <p:cNvPr id="6" name="Rectangle 5"/>
          <p:cNvSpPr/>
          <p:nvPr/>
        </p:nvSpPr>
        <p:spPr>
          <a:xfrm>
            <a:off x="7007426" y="3821333"/>
            <a:ext cx="3298283" cy="1323439"/>
          </a:xfrm>
          <a:prstGeom prst="rect">
            <a:avLst/>
          </a:prstGeom>
        </p:spPr>
        <p:txBody>
          <a:bodyPr wrap="square">
            <a:spAutoFit/>
          </a:bodyPr>
          <a:lstStyle/>
          <a:p>
            <a:pPr algn="just"/>
            <a:r>
              <a:rPr lang="en-US" dirty="0"/>
              <a:t>Venous system has a large compliance &amp; acts as a blood reservoir (high volume &amp; low pressure</a:t>
            </a:r>
            <a:r>
              <a:rPr lang="en-US" dirty="0" smtClean="0"/>
              <a:t>). </a:t>
            </a:r>
            <a:endParaRPr lang="en-US" dirty="0"/>
          </a:p>
        </p:txBody>
      </p:sp>
      <p:sp>
        <p:nvSpPr>
          <p:cNvPr id="7" name="object 2"/>
          <p:cNvSpPr/>
          <p:nvPr/>
        </p:nvSpPr>
        <p:spPr>
          <a:xfrm>
            <a:off x="1927566" y="2400327"/>
            <a:ext cx="4798268" cy="3752091"/>
          </a:xfrm>
          <a:prstGeom prst="rect">
            <a:avLst/>
          </a:prstGeom>
          <a:blipFill>
            <a:blip r:embed="rId2" cstate="print"/>
            <a:stretch>
              <a:fillRect/>
            </a:stretch>
          </a:blipFill>
        </p:spPr>
        <p:txBody>
          <a:bodyPr wrap="square" lIns="0" tIns="0" rIns="0" bIns="0" rtlCol="0"/>
          <a:lstStyle/>
          <a:p>
            <a:endParaRPr/>
          </a:p>
        </p:txBody>
      </p:sp>
      <p:sp>
        <p:nvSpPr>
          <p:cNvPr id="8" name="object 5"/>
          <p:cNvSpPr txBox="1"/>
          <p:nvPr/>
        </p:nvSpPr>
        <p:spPr>
          <a:xfrm>
            <a:off x="7019291" y="2400327"/>
            <a:ext cx="3286418" cy="1115690"/>
          </a:xfrm>
          <a:prstGeom prst="rect">
            <a:avLst/>
          </a:prstGeom>
          <a:solidFill>
            <a:srgbClr val="FFFFFF"/>
          </a:solidFill>
          <a:ln w="12700">
            <a:solidFill>
              <a:schemeClr val="bg2"/>
            </a:solidFill>
          </a:ln>
        </p:spPr>
        <p:txBody>
          <a:bodyPr vert="horz" wrap="square" lIns="0" tIns="15240" rIns="0" bIns="0" rtlCol="0">
            <a:spAutoFit/>
          </a:bodyPr>
          <a:lstStyle/>
          <a:p>
            <a:pPr marL="73025">
              <a:lnSpc>
                <a:spcPct val="100000"/>
              </a:lnSpc>
              <a:spcBef>
                <a:spcPts val="120"/>
              </a:spcBef>
            </a:pPr>
            <a:r>
              <a:rPr sz="1800" dirty="0">
                <a:solidFill>
                  <a:srgbClr val="0D0D0D"/>
                </a:solidFill>
                <a:latin typeface="Gill Sans MT" charset="0"/>
                <a:ea typeface="Gill Sans MT" charset="0"/>
                <a:cs typeface="Gill Sans MT" charset="0"/>
              </a:rPr>
              <a:t>C =</a:t>
            </a:r>
            <a:r>
              <a:rPr sz="1800" spc="-50" dirty="0">
                <a:solidFill>
                  <a:srgbClr val="0D0D0D"/>
                </a:solidFill>
                <a:latin typeface="Gill Sans MT" charset="0"/>
                <a:ea typeface="Gill Sans MT" charset="0"/>
                <a:cs typeface="Gill Sans MT" charset="0"/>
              </a:rPr>
              <a:t> </a:t>
            </a:r>
            <a:r>
              <a:rPr sz="1800" spc="-10" dirty="0">
                <a:solidFill>
                  <a:srgbClr val="0D0D0D"/>
                </a:solidFill>
                <a:latin typeface="Gill Sans MT" charset="0"/>
                <a:ea typeface="Gill Sans MT" charset="0"/>
                <a:cs typeface="Gill Sans MT" charset="0"/>
              </a:rPr>
              <a:t>Compliance</a:t>
            </a:r>
            <a:endParaRPr sz="1800" dirty="0">
              <a:latin typeface="Gill Sans MT" charset="0"/>
              <a:ea typeface="Gill Sans MT" charset="0"/>
              <a:cs typeface="Gill Sans MT" charset="0"/>
            </a:endParaRPr>
          </a:p>
          <a:p>
            <a:pPr marL="73025">
              <a:lnSpc>
                <a:spcPct val="100000"/>
              </a:lnSpc>
              <a:spcBef>
                <a:spcPts val="1040"/>
              </a:spcBef>
            </a:pPr>
            <a:r>
              <a:rPr sz="1800" dirty="0">
                <a:solidFill>
                  <a:srgbClr val="0D0D0D"/>
                </a:solidFill>
                <a:latin typeface="Gill Sans MT" charset="0"/>
                <a:ea typeface="Gill Sans MT" charset="0"/>
                <a:cs typeface="Gill Sans MT" charset="0"/>
              </a:rPr>
              <a:t>V =</a:t>
            </a:r>
            <a:r>
              <a:rPr sz="1800" spc="-85" dirty="0">
                <a:solidFill>
                  <a:srgbClr val="0D0D0D"/>
                </a:solidFill>
                <a:latin typeface="Gill Sans MT" charset="0"/>
                <a:ea typeface="Gill Sans MT" charset="0"/>
                <a:cs typeface="Gill Sans MT" charset="0"/>
              </a:rPr>
              <a:t> </a:t>
            </a:r>
            <a:r>
              <a:rPr sz="1800" spc="-25" dirty="0">
                <a:solidFill>
                  <a:srgbClr val="0D0D0D"/>
                </a:solidFill>
                <a:latin typeface="Gill Sans MT" charset="0"/>
                <a:ea typeface="Gill Sans MT" charset="0"/>
                <a:cs typeface="Gill Sans MT" charset="0"/>
              </a:rPr>
              <a:t>Volume</a:t>
            </a:r>
            <a:endParaRPr sz="1800" dirty="0">
              <a:latin typeface="Gill Sans MT" charset="0"/>
              <a:ea typeface="Gill Sans MT" charset="0"/>
              <a:cs typeface="Gill Sans MT" charset="0"/>
            </a:endParaRPr>
          </a:p>
          <a:p>
            <a:pPr marL="73025">
              <a:lnSpc>
                <a:spcPct val="100000"/>
              </a:lnSpc>
              <a:spcBef>
                <a:spcPts val="1140"/>
              </a:spcBef>
            </a:pPr>
            <a:r>
              <a:rPr sz="1800" dirty="0">
                <a:solidFill>
                  <a:srgbClr val="0D0D0D"/>
                </a:solidFill>
                <a:latin typeface="Gill Sans MT" charset="0"/>
                <a:ea typeface="Gill Sans MT" charset="0"/>
                <a:cs typeface="Gill Sans MT" charset="0"/>
              </a:rPr>
              <a:t>P =</a:t>
            </a:r>
            <a:r>
              <a:rPr sz="1800" spc="-85" dirty="0">
                <a:solidFill>
                  <a:srgbClr val="0D0D0D"/>
                </a:solidFill>
                <a:latin typeface="Gill Sans MT" charset="0"/>
                <a:ea typeface="Gill Sans MT" charset="0"/>
                <a:cs typeface="Gill Sans MT" charset="0"/>
              </a:rPr>
              <a:t> </a:t>
            </a:r>
            <a:r>
              <a:rPr sz="1800" spc="-15" dirty="0">
                <a:solidFill>
                  <a:srgbClr val="0D0D0D"/>
                </a:solidFill>
                <a:latin typeface="Gill Sans MT" charset="0"/>
                <a:ea typeface="Gill Sans MT" charset="0"/>
                <a:cs typeface="Gill Sans MT" charset="0"/>
              </a:rPr>
              <a:t>Pressure</a:t>
            </a:r>
            <a:endParaRPr sz="1800" dirty="0">
              <a:latin typeface="Gill Sans MT" charset="0"/>
              <a:ea typeface="Gill Sans MT" charset="0"/>
              <a:cs typeface="Gill Sans MT" charset="0"/>
            </a:endParaRPr>
          </a:p>
        </p:txBody>
      </p:sp>
      <p:sp>
        <p:nvSpPr>
          <p:cNvPr id="9" name="TextBox 8"/>
          <p:cNvSpPr txBox="1"/>
          <p:nvPr/>
        </p:nvSpPr>
        <p:spPr>
          <a:xfrm>
            <a:off x="9527505" y="0"/>
            <a:ext cx="2661320" cy="307777"/>
          </a:xfrm>
          <a:prstGeom prst="rect">
            <a:avLst/>
          </a:prstGeom>
          <a:solidFill>
            <a:srgbClr val="D8B3DC"/>
          </a:solidFill>
          <a:ln>
            <a:solidFill>
              <a:srgbClr val="A954AB"/>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a:t>
            </a:r>
            <a:r>
              <a:rPr lang="en-US" sz="1400" b="1" u="sng" dirty="0" smtClean="0"/>
              <a:t>FEMALES</a:t>
            </a:r>
            <a:r>
              <a:rPr lang="en-US" sz="1400" b="1" u="sng" dirty="0"/>
              <a:t>’ SLIDES </a:t>
            </a:r>
          </a:p>
        </p:txBody>
      </p:sp>
      <p:sp>
        <p:nvSpPr>
          <p:cNvPr id="10" name="TextBox 9"/>
          <p:cNvSpPr txBox="1"/>
          <p:nvPr/>
        </p:nvSpPr>
        <p:spPr>
          <a:xfrm>
            <a:off x="6977171" y="5149641"/>
            <a:ext cx="3321844" cy="1015663"/>
          </a:xfrm>
          <a:prstGeom prst="rect">
            <a:avLst/>
          </a:prstGeom>
          <a:noFill/>
        </p:spPr>
        <p:txBody>
          <a:bodyPr wrap="square" rtlCol="0">
            <a:spAutoFit/>
          </a:bodyPr>
          <a:lstStyle/>
          <a:p>
            <a:pPr algn="just"/>
            <a:r>
              <a:rPr lang="en-US" dirty="0" smtClean="0">
                <a:solidFill>
                  <a:srgbClr val="528693"/>
                </a:solidFill>
              </a:rPr>
              <a:t>Veins have higher compliance unlike arteries which are thicker and more strict.</a:t>
            </a:r>
            <a:endParaRPr lang="en-US" dirty="0">
              <a:solidFill>
                <a:srgbClr val="528693"/>
              </a:solidFill>
            </a:endParaRPr>
          </a:p>
        </p:txBody>
      </p:sp>
      <p:sp>
        <p:nvSpPr>
          <p:cNvPr id="5" name="Rectangle 4"/>
          <p:cNvSpPr/>
          <p:nvPr/>
        </p:nvSpPr>
        <p:spPr>
          <a:xfrm>
            <a:off x="6432377" y="2521690"/>
            <a:ext cx="5494683" cy="830997"/>
          </a:xfrm>
          <a:prstGeom prst="rect">
            <a:avLst/>
          </a:prstGeom>
        </p:spPr>
        <p:txBody>
          <a:bodyPr wrap="square">
            <a:spAutoFit/>
          </a:bodyPr>
          <a:lstStyle/>
          <a:p>
            <a:pPr marL="2481580">
              <a:lnSpc>
                <a:spcPct val="100000"/>
              </a:lnSpc>
              <a:spcBef>
                <a:spcPts val="1330"/>
              </a:spcBef>
            </a:pPr>
            <a:r>
              <a:rPr lang="mr-IN" sz="2400" dirty="0">
                <a:solidFill>
                  <a:srgbClr val="C76B9B"/>
                </a:solidFill>
              </a:rPr>
              <a:t>C </a:t>
            </a:r>
            <a:r>
              <a:rPr lang="mr-IN" sz="2400" dirty="0" smtClean="0">
                <a:solidFill>
                  <a:srgbClr val="C76B9B"/>
                </a:solidFill>
              </a:rPr>
              <a:t>=</a:t>
            </a:r>
            <a:r>
              <a:rPr lang="en-US" sz="2400" dirty="0" smtClean="0">
                <a:solidFill>
                  <a:srgbClr val="C76B9B"/>
                </a:solidFill>
              </a:rPr>
              <a:t> </a:t>
            </a:r>
            <a:r>
              <a:rPr lang="mr-IN" sz="2400" dirty="0" smtClean="0">
                <a:solidFill>
                  <a:srgbClr val="C76B9B"/>
                </a:solidFill>
              </a:rPr>
              <a:t> </a:t>
            </a:r>
            <a:r>
              <a:rPr lang="mr-IN" sz="2400" u="sng" dirty="0">
                <a:solidFill>
                  <a:srgbClr val="C76B9B"/>
                </a:solidFill>
              </a:rPr>
              <a:t>V</a:t>
            </a:r>
          </a:p>
          <a:p>
            <a:pPr marR="1356995" algn="ctr">
              <a:lnSpc>
                <a:spcPct val="100000"/>
              </a:lnSpc>
              <a:spcBef>
                <a:spcPts val="20"/>
              </a:spcBef>
            </a:pPr>
            <a:r>
              <a:rPr lang="mr-IN" sz="2400" dirty="0">
                <a:solidFill>
                  <a:srgbClr val="C76B9B"/>
                </a:solidFill>
              </a:rPr>
              <a:t>  </a:t>
            </a:r>
            <a:r>
              <a:rPr lang="en-US" sz="2400" dirty="0" smtClean="0">
                <a:solidFill>
                  <a:srgbClr val="C76B9B"/>
                </a:solidFill>
              </a:rPr>
              <a:t>     </a:t>
            </a:r>
            <a:r>
              <a:rPr lang="en-US" sz="2400" b="1" dirty="0" smtClean="0">
                <a:solidFill>
                  <a:srgbClr val="C76B9B"/>
                </a:solidFill>
              </a:rPr>
              <a:t>         </a:t>
            </a:r>
            <a:r>
              <a:rPr lang="mr-IN" sz="2400" b="1" dirty="0" smtClean="0">
                <a:solidFill>
                  <a:srgbClr val="C76B9B"/>
                </a:solidFill>
              </a:rPr>
              <a:t> </a:t>
            </a:r>
            <a:r>
              <a:rPr lang="en-US" sz="2400" dirty="0" smtClean="0">
                <a:solidFill>
                  <a:srgbClr val="C76B9B"/>
                </a:solidFill>
              </a:rPr>
              <a:t>            </a:t>
            </a:r>
            <a:r>
              <a:rPr lang="mr-IN" sz="2400" dirty="0" err="1" smtClean="0">
                <a:solidFill>
                  <a:srgbClr val="C76B9B"/>
                </a:solidFill>
              </a:rPr>
              <a:t>P</a:t>
            </a:r>
            <a:endParaRPr lang="mr-IN" sz="2400" dirty="0">
              <a:solidFill>
                <a:srgbClr val="C76B9B"/>
              </a:solidFill>
            </a:endParaRPr>
          </a:p>
        </p:txBody>
      </p:sp>
    </p:spTree>
    <p:extLst>
      <p:ext uri="{BB962C8B-B14F-4D97-AF65-F5344CB8AC3E}">
        <p14:creationId xmlns:p14="http://schemas.microsoft.com/office/powerpoint/2010/main" val="8193897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207" y="29546"/>
            <a:ext cx="11267829" cy="990600"/>
          </a:xfrm>
        </p:spPr>
        <p:txBody>
          <a:bodyPr>
            <a:normAutofit/>
          </a:bodyPr>
          <a:lstStyle/>
          <a:p>
            <a:r>
              <a:rPr lang="en-US" sz="1600" dirty="0"/>
              <a:t>Vascular </a:t>
            </a:r>
            <a:r>
              <a:rPr lang="en-US" sz="1600" dirty="0" smtClean="0"/>
              <a:t>System </a:t>
            </a:r>
            <a:r>
              <a:rPr lang="en-US" sz="1600" dirty="0"/>
              <a:t>P</a:t>
            </a:r>
            <a:r>
              <a:rPr lang="en-US" sz="1600" dirty="0" smtClean="0"/>
              <a:t>ossesses </a:t>
            </a:r>
            <a:r>
              <a:rPr lang="en-US" sz="1600" dirty="0"/>
              <a:t>D</a:t>
            </a:r>
            <a:r>
              <a:rPr lang="en-US" sz="1600" dirty="0" smtClean="0"/>
              <a:t>ifferent </a:t>
            </a:r>
            <a:r>
              <a:rPr lang="en-US" sz="1600" dirty="0"/>
              <a:t>M</a:t>
            </a:r>
            <a:r>
              <a:rPr lang="en-US" sz="1600" dirty="0" smtClean="0"/>
              <a:t>echanisms </a:t>
            </a:r>
            <a:r>
              <a:rPr lang="en-US" sz="1600" dirty="0"/>
              <a:t>for </a:t>
            </a:r>
            <a:r>
              <a:rPr lang="en-US" sz="1600" dirty="0" smtClean="0"/>
              <a:t>Promoting </a:t>
            </a:r>
            <a:r>
              <a:rPr lang="en-US" sz="1600" dirty="0"/>
              <a:t>C</a:t>
            </a:r>
            <a:r>
              <a:rPr lang="en-US" sz="1600" dirty="0" smtClean="0"/>
              <a:t>ontinuous </a:t>
            </a:r>
            <a:r>
              <a:rPr lang="en-US" sz="1600" dirty="0"/>
              <a:t>F</a:t>
            </a:r>
            <a:r>
              <a:rPr lang="en-US" sz="1600" dirty="0" smtClean="0"/>
              <a:t>low </a:t>
            </a:r>
            <a:r>
              <a:rPr lang="en-US" sz="1600" dirty="0"/>
              <a:t>of </a:t>
            </a:r>
            <a:r>
              <a:rPr lang="en-US" sz="1600" dirty="0" smtClean="0"/>
              <a:t>Blood </a:t>
            </a:r>
            <a:r>
              <a:rPr lang="en-US" sz="1600" dirty="0"/>
              <a:t>to </a:t>
            </a:r>
            <a:r>
              <a:rPr lang="en-US" sz="1600"/>
              <a:t>the </a:t>
            </a:r>
            <a:r>
              <a:rPr lang="en-US" sz="1600" smtClean="0"/>
              <a:t>Capillaries</a:t>
            </a:r>
            <a:endParaRPr lang="en-US" sz="1600" dirty="0"/>
          </a:p>
        </p:txBody>
      </p:sp>
      <p:sp>
        <p:nvSpPr>
          <p:cNvPr id="3" name="Slide Number Placeholder 2"/>
          <p:cNvSpPr>
            <a:spLocks noGrp="1"/>
          </p:cNvSpPr>
          <p:nvPr>
            <p:ph type="sldNum" sz="quarter" idx="12"/>
          </p:nvPr>
        </p:nvSpPr>
        <p:spPr/>
        <p:txBody>
          <a:bodyPr/>
          <a:lstStyle/>
          <a:p>
            <a:fld id="{4929A69E-7D8F-4515-9605-0315ABD4F316}" type="slidenum">
              <a:rPr lang="en-US" smtClean="0"/>
              <a:t>24</a:t>
            </a:fld>
            <a:endParaRPr lang="en-US" dirty="0"/>
          </a:p>
        </p:txBody>
      </p:sp>
      <p:sp>
        <p:nvSpPr>
          <p:cNvPr id="6" name="object 8"/>
          <p:cNvSpPr/>
          <p:nvPr/>
        </p:nvSpPr>
        <p:spPr>
          <a:xfrm>
            <a:off x="3070076" y="1275980"/>
            <a:ext cx="8640960" cy="4824536"/>
          </a:xfrm>
          <a:prstGeom prst="rect">
            <a:avLst/>
          </a:prstGeom>
          <a:blipFill>
            <a:blip r:embed="rId2" cstate="print"/>
            <a:srcRect/>
            <a:stretch>
              <a:fillRect t="-3711" b="-5797"/>
            </a:stretch>
          </a:blipFill>
        </p:spPr>
        <p:txBody>
          <a:bodyPr wrap="square" lIns="0" tIns="0" rIns="0" bIns="0" rtlCol="0"/>
          <a:lstStyle/>
          <a:p>
            <a:endParaRPr/>
          </a:p>
        </p:txBody>
      </p:sp>
      <p:sp>
        <p:nvSpPr>
          <p:cNvPr id="7" name="object 11"/>
          <p:cNvSpPr txBox="1"/>
          <p:nvPr/>
        </p:nvSpPr>
        <p:spPr>
          <a:xfrm>
            <a:off x="621803" y="1442111"/>
            <a:ext cx="2232249" cy="318036"/>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vert="horz" wrap="square" lIns="0" tIns="10160" rIns="0" bIns="0" rtlCol="0">
            <a:spAutoFit/>
          </a:bodyPr>
          <a:lstStyle/>
          <a:p>
            <a:pPr marL="27305">
              <a:lnSpc>
                <a:spcPct val="100000"/>
              </a:lnSpc>
              <a:spcBef>
                <a:spcPts val="80"/>
              </a:spcBef>
            </a:pPr>
            <a:r>
              <a:rPr lang="en-US" spc="-5" dirty="0" smtClean="0">
                <a:latin typeface="Gill Sans MT" charset="0"/>
                <a:ea typeface="Gill Sans MT" charset="0"/>
                <a:cs typeface="Gill Sans MT" charset="0"/>
              </a:rPr>
              <a:t>1)</a:t>
            </a:r>
            <a:r>
              <a:rPr spc="-5" dirty="0" smtClean="0">
                <a:latin typeface="Gill Sans MT" charset="0"/>
                <a:ea typeface="Gill Sans MT" charset="0"/>
                <a:cs typeface="Gill Sans MT" charset="0"/>
              </a:rPr>
              <a:t>Elastic</a:t>
            </a:r>
            <a:r>
              <a:rPr spc="-125" dirty="0" smtClean="0">
                <a:latin typeface="Gill Sans MT" charset="0"/>
                <a:ea typeface="Gill Sans MT" charset="0"/>
                <a:cs typeface="Gill Sans MT" charset="0"/>
              </a:rPr>
              <a:t> </a:t>
            </a:r>
            <a:r>
              <a:rPr dirty="0" smtClean="0">
                <a:latin typeface="Gill Sans MT" charset="0"/>
                <a:ea typeface="Gill Sans MT" charset="0"/>
                <a:cs typeface="Gill Sans MT" charset="0"/>
              </a:rPr>
              <a:t>recoil</a:t>
            </a:r>
            <a:r>
              <a:rPr lang="en-US" dirty="0" smtClean="0">
                <a:latin typeface="Gill Sans MT" charset="0"/>
                <a:ea typeface="Gill Sans MT" charset="0"/>
                <a:cs typeface="Gill Sans MT" charset="0"/>
              </a:rPr>
              <a:t> </a:t>
            </a:r>
            <a:r>
              <a:rPr lang="en-US" sz="1200" dirty="0" smtClean="0">
                <a:solidFill>
                  <a:schemeClr val="tx2">
                    <a:lumMod val="60000"/>
                    <a:lumOff val="40000"/>
                  </a:schemeClr>
                </a:solidFill>
                <a:latin typeface="Gill Sans MT" charset="0"/>
                <a:ea typeface="Gill Sans MT" charset="0"/>
                <a:cs typeface="Gill Sans MT" charset="0"/>
              </a:rPr>
              <a:t>(Arteries)</a:t>
            </a:r>
            <a:endParaRPr sz="1200" dirty="0">
              <a:solidFill>
                <a:schemeClr val="tx2">
                  <a:lumMod val="60000"/>
                  <a:lumOff val="40000"/>
                </a:schemeClr>
              </a:solidFill>
              <a:latin typeface="Gill Sans MT" charset="0"/>
              <a:ea typeface="Gill Sans MT" charset="0"/>
              <a:cs typeface="Gill Sans MT" charset="0"/>
            </a:endParaRPr>
          </a:p>
        </p:txBody>
      </p:sp>
      <p:sp>
        <p:nvSpPr>
          <p:cNvPr id="8" name="object 12"/>
          <p:cNvSpPr txBox="1"/>
          <p:nvPr/>
        </p:nvSpPr>
        <p:spPr>
          <a:xfrm>
            <a:off x="621803" y="1995235"/>
            <a:ext cx="2232249" cy="93358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vert="horz" wrap="square" lIns="0" tIns="10160" rIns="0" bIns="0" rtlCol="0">
            <a:spAutoFit/>
          </a:bodyPr>
          <a:lstStyle/>
          <a:p>
            <a:pPr marL="52705">
              <a:lnSpc>
                <a:spcPct val="100000"/>
              </a:lnSpc>
              <a:spcBef>
                <a:spcPts val="80"/>
              </a:spcBef>
            </a:pPr>
            <a:r>
              <a:rPr lang="en-US" spc="-5" dirty="0" smtClean="0">
                <a:latin typeface="Gill Sans MT" charset="0"/>
                <a:ea typeface="Gill Sans MT" charset="0"/>
                <a:cs typeface="Gill Sans MT" charset="0"/>
              </a:rPr>
              <a:t>2)</a:t>
            </a:r>
            <a:r>
              <a:rPr spc="-5" dirty="0" smtClean="0">
                <a:latin typeface="Gill Sans MT" charset="0"/>
                <a:ea typeface="Gill Sans MT" charset="0"/>
                <a:cs typeface="Gill Sans MT" charset="0"/>
              </a:rPr>
              <a:t>Smooth </a:t>
            </a:r>
            <a:r>
              <a:rPr dirty="0" smtClean="0">
                <a:latin typeface="Gill Sans MT" charset="0"/>
                <a:ea typeface="Gill Sans MT" charset="0"/>
                <a:cs typeface="Gill Sans MT" charset="0"/>
              </a:rPr>
              <a:t>m</a:t>
            </a:r>
            <a:r>
              <a:rPr lang="en-US" dirty="0" smtClean="0">
                <a:latin typeface="Gill Sans MT" charset="0"/>
                <a:ea typeface="Gill Sans MT" charset="0"/>
                <a:cs typeface="Gill Sans MT" charset="0"/>
              </a:rPr>
              <a:t>uscle </a:t>
            </a:r>
            <a:r>
              <a:rPr spc="-5" dirty="0" smtClean="0">
                <a:latin typeface="Gill Sans MT" charset="0"/>
                <a:ea typeface="Gill Sans MT" charset="0"/>
                <a:cs typeface="Gill Sans MT" charset="0"/>
              </a:rPr>
              <a:t>regulation </a:t>
            </a:r>
            <a:r>
              <a:rPr dirty="0">
                <a:latin typeface="Gill Sans MT" charset="0"/>
                <a:ea typeface="Gill Sans MT" charset="0"/>
                <a:cs typeface="Gill Sans MT" charset="0"/>
              </a:rPr>
              <a:t>of</a:t>
            </a:r>
            <a:r>
              <a:rPr spc="-45" dirty="0">
                <a:latin typeface="Gill Sans MT" charset="0"/>
                <a:ea typeface="Gill Sans MT" charset="0"/>
                <a:cs typeface="Gill Sans MT" charset="0"/>
              </a:rPr>
              <a:t> </a:t>
            </a:r>
            <a:r>
              <a:rPr spc="-5" dirty="0" smtClean="0">
                <a:latin typeface="Gill Sans MT" charset="0"/>
                <a:ea typeface="Gill Sans MT" charset="0"/>
                <a:cs typeface="Gill Sans MT" charset="0"/>
              </a:rPr>
              <a:t>diameter</a:t>
            </a:r>
            <a:r>
              <a:rPr lang="en-US" spc="-5" dirty="0" smtClean="0">
                <a:latin typeface="Gill Sans MT" charset="0"/>
                <a:ea typeface="Gill Sans MT" charset="0"/>
                <a:cs typeface="Gill Sans MT" charset="0"/>
              </a:rPr>
              <a:t> </a:t>
            </a:r>
            <a:r>
              <a:rPr lang="en-US" sz="1200" spc="-5" dirty="0" smtClean="0">
                <a:solidFill>
                  <a:schemeClr val="tx2">
                    <a:lumMod val="60000"/>
                    <a:lumOff val="40000"/>
                  </a:schemeClr>
                </a:solidFill>
                <a:latin typeface="Gill Sans MT" charset="0"/>
                <a:ea typeface="Gill Sans MT" charset="0"/>
                <a:cs typeface="Gill Sans MT" charset="0"/>
              </a:rPr>
              <a:t>(arterioles)</a:t>
            </a:r>
            <a:endParaRPr dirty="0">
              <a:latin typeface="Gill Sans MT" charset="0"/>
              <a:ea typeface="Gill Sans MT" charset="0"/>
              <a:cs typeface="Gill Sans MT" charset="0"/>
            </a:endParaRPr>
          </a:p>
        </p:txBody>
      </p:sp>
      <p:sp>
        <p:nvSpPr>
          <p:cNvPr id="9" name="object 13"/>
          <p:cNvSpPr txBox="1"/>
          <p:nvPr/>
        </p:nvSpPr>
        <p:spPr>
          <a:xfrm>
            <a:off x="621804" y="3163910"/>
            <a:ext cx="2232248" cy="318036"/>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vert="horz" wrap="square" lIns="0" tIns="10160" rIns="0" bIns="0" rtlCol="0">
            <a:spAutoFit/>
          </a:bodyPr>
          <a:lstStyle/>
          <a:p>
            <a:pPr marL="65405">
              <a:lnSpc>
                <a:spcPct val="100000"/>
              </a:lnSpc>
              <a:spcBef>
                <a:spcPts val="80"/>
              </a:spcBef>
            </a:pPr>
            <a:r>
              <a:rPr lang="en-US" spc="-5" dirty="0" smtClean="0">
                <a:latin typeface="Gill Sans MT" charset="0"/>
                <a:ea typeface="Gill Sans MT" charset="0"/>
                <a:cs typeface="Gill Sans MT" charset="0"/>
              </a:rPr>
              <a:t>3)</a:t>
            </a:r>
            <a:r>
              <a:rPr spc="-5" dirty="0" smtClean="0">
                <a:latin typeface="Gill Sans MT" charset="0"/>
                <a:ea typeface="Gill Sans MT" charset="0"/>
                <a:cs typeface="Gill Sans MT" charset="0"/>
              </a:rPr>
              <a:t>Sphincters</a:t>
            </a:r>
            <a:r>
              <a:rPr lang="en-US" spc="-5" dirty="0">
                <a:latin typeface="Gill Sans MT" charset="0"/>
                <a:ea typeface="Gill Sans MT" charset="0"/>
                <a:cs typeface="Gill Sans MT" charset="0"/>
              </a:rPr>
              <a:t> </a:t>
            </a:r>
            <a:r>
              <a:rPr lang="en-US" sz="1200" spc="-5" dirty="0" smtClean="0">
                <a:solidFill>
                  <a:schemeClr val="bg1">
                    <a:lumMod val="50000"/>
                  </a:schemeClr>
                </a:solidFill>
                <a:latin typeface="Gill Sans MT" charset="0"/>
                <a:ea typeface="Gill Sans MT" charset="0"/>
                <a:cs typeface="Gill Sans MT" charset="0"/>
              </a:rPr>
              <a:t>(capillaries)</a:t>
            </a:r>
            <a:endParaRPr sz="1200" dirty="0">
              <a:solidFill>
                <a:schemeClr val="bg1">
                  <a:lumMod val="50000"/>
                </a:schemeClr>
              </a:solidFill>
              <a:latin typeface="Gill Sans MT" charset="0"/>
              <a:ea typeface="Gill Sans MT" charset="0"/>
              <a:cs typeface="Gill Sans MT" charset="0"/>
            </a:endParaRPr>
          </a:p>
        </p:txBody>
      </p:sp>
      <p:sp>
        <p:nvSpPr>
          <p:cNvPr id="10" name="object 14"/>
          <p:cNvSpPr txBox="1"/>
          <p:nvPr/>
        </p:nvSpPr>
        <p:spPr>
          <a:xfrm>
            <a:off x="621804" y="3717032"/>
            <a:ext cx="2232248" cy="318036"/>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vert="horz" wrap="square" lIns="0" tIns="10160" rIns="0" bIns="0" rtlCol="0">
            <a:spAutoFit/>
          </a:bodyPr>
          <a:lstStyle/>
          <a:p>
            <a:pPr marL="52705">
              <a:lnSpc>
                <a:spcPct val="100000"/>
              </a:lnSpc>
              <a:spcBef>
                <a:spcPts val="80"/>
              </a:spcBef>
            </a:pPr>
            <a:r>
              <a:rPr lang="en-US" spc="-35" dirty="0" smtClean="0">
                <a:latin typeface="Gill Sans MT" charset="0"/>
                <a:ea typeface="Gill Sans MT" charset="0"/>
                <a:cs typeface="Gill Sans MT" charset="0"/>
              </a:rPr>
              <a:t>4)</a:t>
            </a:r>
            <a:r>
              <a:rPr spc="-35" dirty="0" smtClean="0">
                <a:latin typeface="Gill Sans MT" charset="0"/>
                <a:ea typeface="Gill Sans MT" charset="0"/>
                <a:cs typeface="Gill Sans MT" charset="0"/>
              </a:rPr>
              <a:t>Valves</a:t>
            </a:r>
            <a:r>
              <a:rPr lang="en-US" spc="-35" dirty="0" smtClean="0">
                <a:latin typeface="Gill Sans MT" charset="0"/>
                <a:ea typeface="Gill Sans MT" charset="0"/>
                <a:cs typeface="Gill Sans MT" charset="0"/>
              </a:rPr>
              <a:t> </a:t>
            </a:r>
            <a:r>
              <a:rPr lang="en-US" sz="1200" spc="-35" dirty="0" smtClean="0">
                <a:solidFill>
                  <a:schemeClr val="tx2">
                    <a:lumMod val="60000"/>
                    <a:lumOff val="40000"/>
                  </a:schemeClr>
                </a:solidFill>
                <a:latin typeface="Gill Sans MT" charset="0"/>
                <a:ea typeface="Gill Sans MT" charset="0"/>
                <a:cs typeface="Gill Sans MT" charset="0"/>
              </a:rPr>
              <a:t>(veins and the heart)</a:t>
            </a:r>
            <a:endParaRPr dirty="0">
              <a:latin typeface="Gill Sans MT" charset="0"/>
              <a:ea typeface="Gill Sans MT" charset="0"/>
              <a:cs typeface="Gill Sans MT" charset="0"/>
            </a:endParaRPr>
          </a:p>
        </p:txBody>
      </p:sp>
      <p:sp>
        <p:nvSpPr>
          <p:cNvPr id="11" name="TextBox 10"/>
          <p:cNvSpPr txBox="1"/>
          <p:nvPr/>
        </p:nvSpPr>
        <p:spPr>
          <a:xfrm>
            <a:off x="9527505" y="0"/>
            <a:ext cx="2661320" cy="307777"/>
          </a:xfrm>
          <a:prstGeom prst="rect">
            <a:avLst/>
          </a:prstGeom>
          <a:solidFill>
            <a:srgbClr val="D8B3DC"/>
          </a:solidFill>
          <a:ln>
            <a:solidFill>
              <a:srgbClr val="A954AB"/>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a:t>
            </a:r>
            <a:r>
              <a:rPr lang="en-US" sz="1400" b="1" u="sng" dirty="0" smtClean="0"/>
              <a:t>FEMALES</a:t>
            </a:r>
            <a:r>
              <a:rPr lang="en-US" sz="1400" b="1" u="sng" dirty="0"/>
              <a:t>’ SLIDES </a:t>
            </a:r>
          </a:p>
        </p:txBody>
      </p:sp>
    </p:spTree>
    <p:extLst>
      <p:ext uri="{BB962C8B-B14F-4D97-AF65-F5344CB8AC3E}">
        <p14:creationId xmlns:p14="http://schemas.microsoft.com/office/powerpoint/2010/main" val="16976322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8654" y="1241294"/>
            <a:ext cx="5734505" cy="4937760"/>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a:bodyPr>
          <a:lstStyle/>
          <a:p>
            <a:r>
              <a:rPr lang="en-US" sz="3200" dirty="0"/>
              <a:t>Laminar and Turbulent </a:t>
            </a:r>
            <a:r>
              <a:rPr lang="en-US" sz="3200" dirty="0" smtClean="0"/>
              <a:t>Flow/BP </a:t>
            </a:r>
            <a:endParaRPr lang="en-US" sz="3200" dirty="0"/>
          </a:p>
        </p:txBody>
      </p:sp>
      <p:sp>
        <p:nvSpPr>
          <p:cNvPr id="3" name="Slide Number Placeholder 2"/>
          <p:cNvSpPr>
            <a:spLocks noGrp="1"/>
          </p:cNvSpPr>
          <p:nvPr>
            <p:ph type="sldNum" sz="quarter" idx="12"/>
          </p:nvPr>
        </p:nvSpPr>
        <p:spPr/>
        <p:txBody>
          <a:bodyPr/>
          <a:lstStyle/>
          <a:p>
            <a:fld id="{4929A69E-7D8F-4515-9605-0315ABD4F316}" type="slidenum">
              <a:rPr lang="en-US" smtClean="0"/>
              <a:t>25</a:t>
            </a:fld>
            <a:endParaRPr lang="en-US" dirty="0"/>
          </a:p>
        </p:txBody>
      </p:sp>
      <p:sp>
        <p:nvSpPr>
          <p:cNvPr id="4" name="Content Placeholder 3"/>
          <p:cNvSpPr>
            <a:spLocks noGrp="1"/>
          </p:cNvSpPr>
          <p:nvPr>
            <p:ph sz="quarter" idx="1"/>
          </p:nvPr>
        </p:nvSpPr>
        <p:spPr>
          <a:xfrm>
            <a:off x="778945" y="1296889"/>
            <a:ext cx="5467057" cy="4937760"/>
          </a:xfrm>
        </p:spPr>
        <p:txBody>
          <a:bodyPr>
            <a:normAutofit/>
          </a:bodyPr>
          <a:lstStyle/>
          <a:p>
            <a:r>
              <a:rPr lang="en-US" sz="2000" b="1" dirty="0"/>
              <a:t>Laminar flow</a:t>
            </a:r>
          </a:p>
          <a:p>
            <a:pPr>
              <a:buFont typeface="Arial" charset="0"/>
              <a:buChar char="•"/>
            </a:pPr>
            <a:r>
              <a:rPr lang="en-US" sz="1800" dirty="0"/>
              <a:t>Stream-lined</a:t>
            </a:r>
          </a:p>
          <a:p>
            <a:pPr>
              <a:buFont typeface="Arial" charset="0"/>
              <a:buChar char="•"/>
            </a:pPr>
            <a:r>
              <a:rPr lang="en-US" sz="1800" dirty="0"/>
              <a:t>Outermost layer moving  slowest &amp; center moving  fastest</a:t>
            </a:r>
          </a:p>
          <a:p>
            <a:r>
              <a:rPr lang="en-US" sz="2000" b="1" dirty="0"/>
              <a:t>Turbulent flow</a:t>
            </a:r>
          </a:p>
          <a:p>
            <a:pPr>
              <a:buFont typeface="Arial" charset="0"/>
              <a:buChar char="•"/>
            </a:pPr>
            <a:r>
              <a:rPr lang="en-US" sz="1800" dirty="0"/>
              <a:t>Interrupted</a:t>
            </a:r>
          </a:p>
          <a:p>
            <a:pPr>
              <a:buFont typeface="Arial" charset="0"/>
              <a:buChar char="•"/>
            </a:pPr>
            <a:r>
              <a:rPr lang="en-US" sz="1800" dirty="0"/>
              <a:t>Fluid passes a constriction,  sharp turn, rough surface</a:t>
            </a:r>
          </a:p>
          <a:p>
            <a:pPr>
              <a:buFont typeface="Arial" charset="0"/>
              <a:buChar char="•"/>
            </a:pPr>
            <a:r>
              <a:rPr lang="en-US" sz="1800" dirty="0"/>
              <a:t>Rate of flow exceeds critical  velocity</a:t>
            </a:r>
          </a:p>
          <a:p>
            <a:endParaRPr lang="en-US" sz="2000" dirty="0"/>
          </a:p>
        </p:txBody>
      </p:sp>
      <p:sp>
        <p:nvSpPr>
          <p:cNvPr id="5" name="object 8"/>
          <p:cNvSpPr/>
          <p:nvPr/>
        </p:nvSpPr>
        <p:spPr>
          <a:xfrm>
            <a:off x="1116416" y="4255427"/>
            <a:ext cx="4905987" cy="1791856"/>
          </a:xfrm>
          <a:prstGeom prst="rect">
            <a:avLst/>
          </a:prstGeom>
          <a:blipFill>
            <a:blip r:embed="rId2" cstate="print"/>
            <a:stretch>
              <a:fillRect/>
            </a:stretch>
          </a:blipFill>
        </p:spPr>
        <p:txBody>
          <a:bodyPr wrap="square" lIns="0" tIns="0" rIns="0" bIns="0" rtlCol="0"/>
          <a:lstStyle/>
          <a:p>
            <a:endParaRPr/>
          </a:p>
        </p:txBody>
      </p:sp>
      <p:sp>
        <p:nvSpPr>
          <p:cNvPr id="7" name="Rectangle 6"/>
          <p:cNvSpPr/>
          <p:nvPr/>
        </p:nvSpPr>
        <p:spPr>
          <a:xfrm>
            <a:off x="7068085" y="1235825"/>
            <a:ext cx="3963586" cy="400110"/>
          </a:xfrm>
          <a:prstGeom prst="rect">
            <a:avLst/>
          </a:prstGeom>
        </p:spPr>
        <p:txBody>
          <a:bodyPr wrap="none">
            <a:spAutoFit/>
          </a:bodyPr>
          <a:lstStyle/>
          <a:p>
            <a:r>
              <a:rPr lang="en-US"/>
              <a:t>Blood Pressure (BP):  Measurements</a:t>
            </a:r>
          </a:p>
        </p:txBody>
      </p:sp>
      <p:sp>
        <p:nvSpPr>
          <p:cNvPr id="8" name="Rectangle 7"/>
          <p:cNvSpPr/>
          <p:nvPr/>
        </p:nvSpPr>
        <p:spPr>
          <a:xfrm>
            <a:off x="6513450" y="1742802"/>
            <a:ext cx="5465034" cy="1631216"/>
          </a:xfrm>
          <a:prstGeom prst="rect">
            <a:avLst/>
          </a:prstGeom>
        </p:spPr>
        <p:txBody>
          <a:bodyPr wrap="square">
            <a:spAutoFit/>
          </a:bodyPr>
          <a:lstStyle/>
          <a:p>
            <a:r>
              <a:rPr lang="en-US" sz="1800" dirty="0"/>
              <a:t>BP is measured by listening </a:t>
            </a:r>
            <a:r>
              <a:rPr lang="en-US" sz="1800" dirty="0" smtClean="0"/>
              <a:t>for </a:t>
            </a:r>
            <a:r>
              <a:rPr lang="en-US" sz="1800" dirty="0" err="1" smtClean="0"/>
              <a:t>Korotkoff</a:t>
            </a:r>
            <a:r>
              <a:rPr lang="en-US" sz="1800" dirty="0"/>
              <a:t> </a:t>
            </a:r>
            <a:r>
              <a:rPr lang="en-US" sz="1800" dirty="0" smtClean="0"/>
              <a:t>sounds </a:t>
            </a:r>
            <a:r>
              <a:rPr lang="en-US" sz="1800" dirty="0"/>
              <a:t>produced by </a:t>
            </a:r>
            <a:r>
              <a:rPr lang="en-US" sz="1800" dirty="0" smtClean="0"/>
              <a:t>turbulent </a:t>
            </a:r>
            <a:r>
              <a:rPr lang="en-US" sz="1800" dirty="0"/>
              <a:t>flow in arteries:</a:t>
            </a:r>
          </a:p>
          <a:p>
            <a:r>
              <a:rPr lang="en-US" sz="1600" dirty="0"/>
              <a:t>Systolic </a:t>
            </a:r>
            <a:r>
              <a:rPr lang="en-US" sz="1600" dirty="0" smtClean="0"/>
              <a:t>pressure:</a:t>
            </a:r>
            <a:endParaRPr lang="en-US" sz="1600" dirty="0"/>
          </a:p>
          <a:p>
            <a:pPr marL="342900" indent="-342900">
              <a:buFont typeface="Arial" charset="0"/>
              <a:buChar char="•"/>
            </a:pPr>
            <a:r>
              <a:rPr lang="en-US" sz="1600" dirty="0" smtClean="0"/>
              <a:t>when </a:t>
            </a:r>
            <a:r>
              <a:rPr lang="en-US" sz="1600" dirty="0"/>
              <a:t>1st sound is heard.</a:t>
            </a:r>
          </a:p>
          <a:p>
            <a:r>
              <a:rPr lang="en-US" sz="1600" dirty="0"/>
              <a:t>Diastolic </a:t>
            </a:r>
            <a:r>
              <a:rPr lang="en-US" sz="1600" dirty="0" smtClean="0"/>
              <a:t>pressure:</a:t>
            </a:r>
            <a:endParaRPr lang="en-US" sz="1600" dirty="0"/>
          </a:p>
          <a:p>
            <a:pPr marL="342900" indent="-342900">
              <a:buFont typeface="Arial" charset="0"/>
              <a:buChar char="•"/>
            </a:pPr>
            <a:r>
              <a:rPr lang="en-US" sz="1600" dirty="0" smtClean="0"/>
              <a:t>when </a:t>
            </a:r>
            <a:r>
              <a:rPr lang="en-US" sz="1600" dirty="0"/>
              <a:t>last sound is heard.</a:t>
            </a:r>
          </a:p>
        </p:txBody>
      </p:sp>
      <p:sp>
        <p:nvSpPr>
          <p:cNvPr id="9" name="object 10"/>
          <p:cNvSpPr/>
          <p:nvPr/>
        </p:nvSpPr>
        <p:spPr>
          <a:xfrm>
            <a:off x="6513451" y="3527365"/>
            <a:ext cx="5065952" cy="2651689"/>
          </a:xfrm>
          <a:prstGeom prst="rect">
            <a:avLst/>
          </a:prstGeom>
          <a:blipFill>
            <a:blip r:embed="rId3" cstate="print"/>
            <a:stretch>
              <a:fillRect/>
            </a:stretch>
          </a:blipFill>
        </p:spPr>
        <p:txBody>
          <a:bodyPr wrap="square" lIns="0" tIns="0" rIns="0" bIns="0" rtlCol="0"/>
          <a:lstStyle/>
          <a:p>
            <a:endParaRPr/>
          </a:p>
        </p:txBody>
      </p:sp>
      <p:sp>
        <p:nvSpPr>
          <p:cNvPr id="10" name="TextBox 9"/>
          <p:cNvSpPr txBox="1"/>
          <p:nvPr/>
        </p:nvSpPr>
        <p:spPr>
          <a:xfrm>
            <a:off x="9516280" y="-1489"/>
            <a:ext cx="2661320" cy="307777"/>
          </a:xfrm>
          <a:prstGeom prst="rect">
            <a:avLst/>
          </a:prstGeom>
          <a:solidFill>
            <a:srgbClr val="D8B3DC"/>
          </a:solidFill>
          <a:ln>
            <a:solidFill>
              <a:srgbClr val="A954AB"/>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a:t>
            </a:r>
            <a:r>
              <a:rPr lang="en-US" sz="1400" b="1" u="sng" dirty="0" smtClean="0"/>
              <a:t>FEMALES</a:t>
            </a:r>
            <a:r>
              <a:rPr lang="en-US" sz="1400" b="1" u="sng" dirty="0"/>
              <a:t>’ SLIDES </a:t>
            </a:r>
          </a:p>
        </p:txBody>
      </p:sp>
      <p:sp>
        <p:nvSpPr>
          <p:cNvPr id="11" name="TextBox 10"/>
          <p:cNvSpPr txBox="1"/>
          <p:nvPr/>
        </p:nvSpPr>
        <p:spPr>
          <a:xfrm>
            <a:off x="2746236" y="1358936"/>
            <a:ext cx="3603546" cy="276999"/>
          </a:xfrm>
          <a:prstGeom prst="rect">
            <a:avLst/>
          </a:prstGeom>
          <a:noFill/>
        </p:spPr>
        <p:txBody>
          <a:bodyPr wrap="square" rtlCol="0">
            <a:spAutoFit/>
          </a:bodyPr>
          <a:lstStyle/>
          <a:p>
            <a:pPr algn="just"/>
            <a:r>
              <a:rPr lang="en-US" sz="1200" dirty="0" smtClean="0">
                <a:solidFill>
                  <a:srgbClr val="528693"/>
                </a:solidFill>
              </a:rPr>
              <a:t>(Normally the flow is laminar and it</a:t>
            </a:r>
            <a:r>
              <a:rPr lang="en-US" sz="1200" dirty="0">
                <a:solidFill>
                  <a:srgbClr val="528693"/>
                </a:solidFill>
              </a:rPr>
              <a:t> </a:t>
            </a:r>
            <a:r>
              <a:rPr lang="en-US" sz="1200" dirty="0" smtClean="0">
                <a:solidFill>
                  <a:srgbClr val="528693"/>
                </a:solidFill>
              </a:rPr>
              <a:t>is the fastest flow.)</a:t>
            </a:r>
            <a:endParaRPr lang="en-US" sz="1200" dirty="0">
              <a:solidFill>
                <a:srgbClr val="528693"/>
              </a:solidFill>
            </a:endParaRPr>
          </a:p>
        </p:txBody>
      </p:sp>
      <p:sp>
        <p:nvSpPr>
          <p:cNvPr id="12" name="TextBox 11"/>
          <p:cNvSpPr txBox="1"/>
          <p:nvPr/>
        </p:nvSpPr>
        <p:spPr>
          <a:xfrm>
            <a:off x="10846940" y="2708920"/>
            <a:ext cx="184731" cy="400110"/>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2649323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Measuring Blood Pressure Turbulent Flow </a:t>
            </a:r>
          </a:p>
        </p:txBody>
      </p:sp>
      <p:sp>
        <p:nvSpPr>
          <p:cNvPr id="3" name="Slide Number Placeholder 2"/>
          <p:cNvSpPr>
            <a:spLocks noGrp="1"/>
          </p:cNvSpPr>
          <p:nvPr>
            <p:ph type="sldNum" sz="quarter" idx="12"/>
          </p:nvPr>
        </p:nvSpPr>
        <p:spPr/>
        <p:txBody>
          <a:bodyPr/>
          <a:lstStyle/>
          <a:p>
            <a:fld id="{4929A69E-7D8F-4515-9605-0315ABD4F316}" type="slidenum">
              <a:rPr lang="en-US" smtClean="0"/>
              <a:t>26</a:t>
            </a:fld>
            <a:endParaRPr lang="en-US" dirty="0"/>
          </a:p>
        </p:txBody>
      </p:sp>
      <p:sp>
        <p:nvSpPr>
          <p:cNvPr id="4" name="Content Placeholder 3"/>
          <p:cNvSpPr>
            <a:spLocks noGrp="1"/>
          </p:cNvSpPr>
          <p:nvPr>
            <p:ph sz="quarter" idx="1"/>
          </p:nvPr>
        </p:nvSpPr>
        <p:spPr>
          <a:xfrm>
            <a:off x="609460" y="1484784"/>
            <a:ext cx="7213143" cy="1921768"/>
          </a:xfrm>
        </p:spPr>
        <p:txBody>
          <a:bodyPr>
            <a:normAutofit/>
          </a:bodyPr>
          <a:lstStyle/>
          <a:p>
            <a:pPr marL="0" indent="0" algn="just">
              <a:buNone/>
            </a:pPr>
            <a:r>
              <a:rPr lang="en-US" sz="1800" dirty="0" smtClean="0">
                <a:solidFill>
                  <a:schemeClr val="bg2">
                    <a:lumMod val="75000"/>
                  </a:schemeClr>
                </a:solidFill>
              </a:rPr>
              <a:t>1. </a:t>
            </a:r>
            <a:r>
              <a:rPr lang="en-US" sz="1800" dirty="0" smtClean="0"/>
              <a:t>Cuff </a:t>
            </a:r>
            <a:r>
              <a:rPr lang="en-US" sz="1800" dirty="0"/>
              <a:t>pressure &gt; systolic blood </a:t>
            </a:r>
            <a:r>
              <a:rPr lang="en-US" sz="1800" dirty="0" smtClean="0"/>
              <a:t>pressure</a:t>
            </a:r>
            <a:r>
              <a:rPr lang="en-US" sz="1800" dirty="0"/>
              <a:t>:</a:t>
            </a:r>
            <a:r>
              <a:rPr lang="en-US" sz="1800" dirty="0" smtClean="0"/>
              <a:t> </a:t>
            </a:r>
            <a:r>
              <a:rPr lang="en-US" sz="1800" b="1" dirty="0"/>
              <a:t>No sound </a:t>
            </a:r>
            <a:endParaRPr lang="en-US" sz="1800" b="1" dirty="0" smtClean="0"/>
          </a:p>
          <a:p>
            <a:pPr marL="0" indent="0" algn="just">
              <a:buNone/>
            </a:pPr>
            <a:r>
              <a:rPr lang="en-US" sz="1800" dirty="0" smtClean="0">
                <a:solidFill>
                  <a:schemeClr val="bg2">
                    <a:lumMod val="75000"/>
                  </a:schemeClr>
                </a:solidFill>
              </a:rPr>
              <a:t>2</a:t>
            </a:r>
            <a:r>
              <a:rPr lang="en-US" sz="1800" dirty="0">
                <a:solidFill>
                  <a:schemeClr val="bg2">
                    <a:lumMod val="75000"/>
                  </a:schemeClr>
                </a:solidFill>
              </a:rPr>
              <a:t>. </a:t>
            </a:r>
            <a:r>
              <a:rPr lang="en-US" sz="1800" dirty="0"/>
              <a:t>The </a:t>
            </a:r>
            <a:r>
              <a:rPr lang="en-US" sz="1800" b="1" dirty="0"/>
              <a:t>first sound </a:t>
            </a:r>
            <a:r>
              <a:rPr lang="en-US" sz="1800" dirty="0"/>
              <a:t>is heard at peak systolic pressure. </a:t>
            </a:r>
          </a:p>
          <a:p>
            <a:pPr marL="0" indent="0" algn="just">
              <a:buNone/>
            </a:pPr>
            <a:r>
              <a:rPr lang="en-US" sz="1800" dirty="0">
                <a:solidFill>
                  <a:schemeClr val="bg2">
                    <a:lumMod val="75000"/>
                  </a:schemeClr>
                </a:solidFill>
              </a:rPr>
              <a:t>3. </a:t>
            </a:r>
            <a:r>
              <a:rPr lang="en-US" sz="1800" b="1" dirty="0"/>
              <a:t>Sounds</a:t>
            </a:r>
            <a:r>
              <a:rPr lang="en-US" sz="1800" dirty="0"/>
              <a:t> are heard while cuff pressure &lt; blood pressure.</a:t>
            </a:r>
            <a:br>
              <a:rPr lang="en-US" sz="1800" dirty="0"/>
            </a:br>
            <a:r>
              <a:rPr lang="en-US" sz="1800" dirty="0">
                <a:solidFill>
                  <a:schemeClr val="bg2">
                    <a:lumMod val="75000"/>
                  </a:schemeClr>
                </a:solidFill>
              </a:rPr>
              <a:t>4. </a:t>
            </a:r>
            <a:r>
              <a:rPr lang="en-US" sz="1800" b="1" dirty="0"/>
              <a:t>Sound disappears </a:t>
            </a:r>
            <a:r>
              <a:rPr lang="en-US" sz="1800" dirty="0"/>
              <a:t>when cuff pressure &lt; diastolic pressure </a:t>
            </a:r>
          </a:p>
          <a:p>
            <a:pPr algn="just"/>
            <a:endParaRPr lang="en-US" sz="1800" dirty="0"/>
          </a:p>
        </p:txBody>
      </p:sp>
      <p:sp>
        <p:nvSpPr>
          <p:cNvPr id="5" name="object 8"/>
          <p:cNvSpPr/>
          <p:nvPr/>
        </p:nvSpPr>
        <p:spPr>
          <a:xfrm>
            <a:off x="583863" y="3270923"/>
            <a:ext cx="7346956" cy="2943572"/>
          </a:xfrm>
          <a:prstGeom prst="rect">
            <a:avLst/>
          </a:prstGeom>
          <a:blipFill>
            <a:blip r:embed="rId2" cstate="print"/>
            <a:stretch>
              <a:fillRect/>
            </a:stretch>
          </a:blipFill>
        </p:spPr>
        <p:txBody>
          <a:bodyPr wrap="square" lIns="0" tIns="0" rIns="0" bIns="0" rtlCol="0"/>
          <a:lstStyle/>
          <a:p>
            <a:endParaRPr/>
          </a:p>
        </p:txBody>
      </p:sp>
      <p:sp>
        <p:nvSpPr>
          <p:cNvPr id="6" name="object 8"/>
          <p:cNvSpPr/>
          <p:nvPr/>
        </p:nvSpPr>
        <p:spPr>
          <a:xfrm>
            <a:off x="7930819" y="1349155"/>
            <a:ext cx="3718148" cy="4865340"/>
          </a:xfrm>
          <a:prstGeom prst="rect">
            <a:avLst/>
          </a:prstGeom>
          <a:blipFill>
            <a:blip r:embed="rId3" cstate="print"/>
            <a:stretch>
              <a:fillRect/>
            </a:stretch>
          </a:blipFill>
        </p:spPr>
        <p:txBody>
          <a:bodyPr wrap="square" lIns="0" tIns="0" rIns="0" bIns="0" rtlCol="0"/>
          <a:lstStyle/>
          <a:p>
            <a:endParaRPr/>
          </a:p>
        </p:txBody>
      </p:sp>
      <p:sp>
        <p:nvSpPr>
          <p:cNvPr id="7" name="TextBox 6"/>
          <p:cNvSpPr txBox="1"/>
          <p:nvPr/>
        </p:nvSpPr>
        <p:spPr>
          <a:xfrm>
            <a:off x="9527505" y="-1489"/>
            <a:ext cx="2661320" cy="307777"/>
          </a:xfrm>
          <a:prstGeom prst="rect">
            <a:avLst/>
          </a:prstGeom>
          <a:solidFill>
            <a:srgbClr val="D8B3DC"/>
          </a:solidFill>
          <a:ln>
            <a:solidFill>
              <a:srgbClr val="A954AB"/>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a:t>
            </a:r>
            <a:r>
              <a:rPr lang="en-US" sz="1400" b="1" u="sng" dirty="0" smtClean="0"/>
              <a:t>FEMALES</a:t>
            </a:r>
            <a:r>
              <a:rPr lang="en-US" sz="1400" b="1" u="sng" dirty="0"/>
              <a:t>’ SLIDES </a:t>
            </a:r>
          </a:p>
        </p:txBody>
      </p:sp>
    </p:spTree>
    <p:extLst>
      <p:ext uri="{BB962C8B-B14F-4D97-AF65-F5344CB8AC3E}">
        <p14:creationId xmlns:p14="http://schemas.microsoft.com/office/powerpoint/2010/main" val="14008462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Factors Affecting </a:t>
            </a:r>
            <a:r>
              <a:rPr lang="en-US" sz="3200" dirty="0"/>
              <a:t>V</a:t>
            </a:r>
            <a:r>
              <a:rPr lang="en-US" sz="3200" dirty="0" smtClean="0"/>
              <a:t>essels </a:t>
            </a:r>
            <a:r>
              <a:rPr lang="en-US" sz="3200" dirty="0"/>
              <a:t>D</a:t>
            </a:r>
            <a:r>
              <a:rPr lang="en-US" sz="3200" dirty="0" smtClean="0"/>
              <a:t>iameter </a:t>
            </a:r>
            <a:endParaRPr lang="ar-SA" sz="3200" dirty="0"/>
          </a:p>
        </p:txBody>
      </p:sp>
      <p:sp>
        <p:nvSpPr>
          <p:cNvPr id="3" name="Slide Number Placeholder 2"/>
          <p:cNvSpPr>
            <a:spLocks noGrp="1"/>
          </p:cNvSpPr>
          <p:nvPr>
            <p:ph type="sldNum" sz="quarter" idx="12"/>
          </p:nvPr>
        </p:nvSpPr>
        <p:spPr>
          <a:xfrm>
            <a:off x="837828" y="6375608"/>
            <a:ext cx="2640913" cy="365760"/>
          </a:xfrm>
        </p:spPr>
        <p:txBody>
          <a:bodyPr/>
          <a:lstStyle/>
          <a:p>
            <a:fld id="{4929A69E-7D8F-4515-9605-0315ABD4F316}" type="slidenum">
              <a:rPr lang="en-US" smtClean="0"/>
              <a:t>27</a:t>
            </a:fld>
            <a:endParaRPr lang="en-US" dirty="0"/>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1466121764"/>
              </p:ext>
            </p:extLst>
          </p:nvPr>
        </p:nvGraphicFramePr>
        <p:xfrm>
          <a:off x="609600" y="1219200"/>
          <a:ext cx="5387975" cy="4937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6"/>
          <p:cNvGraphicFramePr>
            <a:graphicFrameLocks noGrp="1"/>
          </p:cNvGraphicFramePr>
          <p:nvPr>
            <p:ph sz="quarter" idx="2"/>
            <p:extLst>
              <p:ext uri="{D42A27DB-BD31-4B8C-83A1-F6EECF244321}">
                <p14:modId xmlns:p14="http://schemas.microsoft.com/office/powerpoint/2010/main" val="682390787"/>
              </p:ext>
            </p:extLst>
          </p:nvPr>
        </p:nvGraphicFramePr>
        <p:xfrm>
          <a:off x="6175375" y="1216025"/>
          <a:ext cx="5386388" cy="49371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Rectangle 3"/>
          <p:cNvSpPr/>
          <p:nvPr/>
        </p:nvSpPr>
        <p:spPr>
          <a:xfrm>
            <a:off x="1289766" y="6372036"/>
            <a:ext cx="2013821" cy="369332"/>
          </a:xfrm>
          <a:prstGeom prst="rect">
            <a:avLst/>
          </a:prstGeom>
        </p:spPr>
        <p:txBody>
          <a:bodyPr wrap="none">
            <a:spAutoFit/>
          </a:bodyPr>
          <a:lstStyle/>
          <a:p>
            <a:r>
              <a:rPr lang="en-US" altLang="en-US" sz="1800" dirty="0">
                <a:solidFill>
                  <a:srgbClr val="DDE9EC">
                    <a:lumMod val="50000"/>
                  </a:srgbClr>
                </a:solidFill>
              </a:rPr>
              <a:t>Vasopressin = </a:t>
            </a:r>
            <a:r>
              <a:rPr lang="en-US" altLang="en-US" sz="1800" dirty="0" smtClean="0">
                <a:solidFill>
                  <a:srgbClr val="DDE9EC">
                    <a:lumMod val="50000"/>
                  </a:srgbClr>
                </a:solidFill>
              </a:rPr>
              <a:t>ADH</a:t>
            </a:r>
            <a:endParaRPr lang="en-US" altLang="en-US" sz="1800" dirty="0">
              <a:solidFill>
                <a:srgbClr val="DDE9EC">
                  <a:lumMod val="50000"/>
                </a:srgbClr>
              </a:solidFill>
            </a:endParaRPr>
          </a:p>
        </p:txBody>
      </p:sp>
      <p:sp>
        <p:nvSpPr>
          <p:cNvPr id="8" name="TextBox 7"/>
          <p:cNvSpPr txBox="1"/>
          <p:nvPr/>
        </p:nvSpPr>
        <p:spPr>
          <a:xfrm>
            <a:off x="9731275" y="0"/>
            <a:ext cx="2448272" cy="307777"/>
          </a:xfrm>
          <a:prstGeom prst="rect">
            <a:avLst/>
          </a:prstGeom>
          <a:solidFill>
            <a:schemeClr val="accent3">
              <a:lumMod val="40000"/>
              <a:lumOff val="60000"/>
            </a:schemeClr>
          </a:solidFill>
          <a:ln>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MALES’ SLIDES </a:t>
            </a:r>
          </a:p>
        </p:txBody>
      </p:sp>
    </p:spTree>
    <p:extLst>
      <p:ext uri="{BB962C8B-B14F-4D97-AF65-F5344CB8AC3E}">
        <p14:creationId xmlns:p14="http://schemas.microsoft.com/office/powerpoint/2010/main" val="33020124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346" y="194047"/>
            <a:ext cx="10969943" cy="914400"/>
          </a:xfrm>
        </p:spPr>
        <p:txBody>
          <a:bodyPr>
            <a:normAutofit/>
          </a:bodyPr>
          <a:lstStyle/>
          <a:p>
            <a:r>
              <a:rPr lang="en-US" dirty="0"/>
              <a:t>NIOTRIC OXIDE (NO)</a:t>
            </a:r>
            <a:endParaRPr lang="ar-SA" dirty="0"/>
          </a:p>
        </p:txBody>
      </p:sp>
      <p:sp>
        <p:nvSpPr>
          <p:cNvPr id="3" name="Slide Number Placeholder 2"/>
          <p:cNvSpPr>
            <a:spLocks noGrp="1"/>
          </p:cNvSpPr>
          <p:nvPr>
            <p:ph type="sldNum" sz="quarter" idx="12"/>
          </p:nvPr>
        </p:nvSpPr>
        <p:spPr>
          <a:xfrm>
            <a:off x="837828" y="6406467"/>
            <a:ext cx="2640912" cy="365760"/>
          </a:xfrm>
        </p:spPr>
        <p:txBody>
          <a:bodyPr/>
          <a:lstStyle/>
          <a:p>
            <a:fld id="{4929A69E-7D8F-4515-9605-0315ABD4F316}" type="slidenum">
              <a:rPr lang="en-US" smtClean="0">
                <a:solidFill>
                  <a:srgbClr val="464653"/>
                </a:solidFill>
              </a:rPr>
              <a:pPr/>
              <a:t>28</a:t>
            </a:fld>
            <a:endParaRPr lang="en-US" dirty="0">
              <a:solidFill>
                <a:srgbClr val="464653"/>
              </a:solidFill>
            </a:endParaRPr>
          </a:p>
        </p:txBody>
      </p:sp>
      <p:sp>
        <p:nvSpPr>
          <p:cNvPr id="4" name="Content Placeholder 3"/>
          <p:cNvSpPr>
            <a:spLocks noGrp="1"/>
          </p:cNvSpPr>
          <p:nvPr>
            <p:ph sz="quarter" idx="1"/>
          </p:nvPr>
        </p:nvSpPr>
        <p:spPr>
          <a:xfrm>
            <a:off x="597175" y="1306068"/>
            <a:ext cx="5028708" cy="2476376"/>
          </a:xfrm>
        </p:spPr>
        <p:txBody>
          <a:bodyPr>
            <a:noAutofit/>
          </a:bodyPr>
          <a:lstStyle/>
          <a:p>
            <a:pPr algn="just"/>
            <a:r>
              <a:rPr lang="en-US" altLang="en-US" sz="1600" dirty="0">
                <a:cs typeface="Calibri" pitchFamily="34" charset="0"/>
              </a:rPr>
              <a:t>Shear stress causes the endothelium to release NO.</a:t>
            </a:r>
          </a:p>
          <a:p>
            <a:pPr algn="just"/>
            <a:r>
              <a:rPr lang="en-US" altLang="en-US" sz="1600" dirty="0">
                <a:cs typeface="Calibri" pitchFamily="34" charset="0"/>
              </a:rPr>
              <a:t>NO allows large blood vessels like aorta to regulate flow in absence of any metabolic signals.</a:t>
            </a:r>
          </a:p>
          <a:p>
            <a:pPr algn="just"/>
            <a:r>
              <a:rPr lang="en-US" altLang="en-US" sz="1600" dirty="0">
                <a:cs typeface="Calibri" pitchFamily="34" charset="0"/>
              </a:rPr>
              <a:t>Increased velocity of flow increases shear stress </a:t>
            </a:r>
            <a:r>
              <a:rPr lang="en-US" altLang="en-US" sz="1600" dirty="0">
                <a:cs typeface="Calibri"/>
              </a:rPr>
              <a:t>→ ↑</a:t>
            </a:r>
            <a:r>
              <a:rPr lang="en-US" altLang="en-US" sz="1600" dirty="0">
                <a:cs typeface="Calibri" pitchFamily="34" charset="0"/>
              </a:rPr>
              <a:t> release of vasodilators.</a:t>
            </a:r>
          </a:p>
          <a:p>
            <a:pPr marL="0" indent="0" algn="just">
              <a:buNone/>
            </a:pPr>
            <a:r>
              <a:rPr lang="en-US" altLang="en-US" sz="1600" dirty="0">
                <a:cs typeface="Calibri" pitchFamily="34" charset="0"/>
              </a:rPr>
              <a:t> </a:t>
            </a:r>
            <a:endParaRPr lang="en-US" altLang="en-US" sz="1600" b="1" dirty="0">
              <a:cs typeface="Calibri" pitchFamily="34" charset="0"/>
            </a:endParaRPr>
          </a:p>
          <a:p>
            <a:pPr algn="just"/>
            <a:endParaRPr lang="en-US" altLang="en-US" sz="1600" b="1" dirty="0">
              <a:cs typeface="Calibri" pitchFamily="34" charset="0"/>
            </a:endParaRPr>
          </a:p>
          <a:p>
            <a:pPr algn="just"/>
            <a:endParaRPr lang="ar-SA" sz="1600" dirty="0"/>
          </a:p>
        </p:txBody>
      </p:sp>
      <p:sp>
        <p:nvSpPr>
          <p:cNvPr id="9" name="Rectangle 8"/>
          <p:cNvSpPr/>
          <p:nvPr/>
        </p:nvSpPr>
        <p:spPr>
          <a:xfrm>
            <a:off x="5992789" y="1302494"/>
            <a:ext cx="5458672" cy="4478149"/>
          </a:xfrm>
          <a:prstGeom prst="rect">
            <a:avLst/>
          </a:prstGeom>
        </p:spPr>
        <p:txBody>
          <a:bodyPr wrap="square">
            <a:spAutoFit/>
          </a:bodyPr>
          <a:lstStyle/>
          <a:p>
            <a:pPr algn="just"/>
            <a:r>
              <a:rPr lang="en-US" altLang="en-US" sz="1900" dirty="0">
                <a:latin typeface="Calibri" pitchFamily="34" charset="0"/>
                <a:cs typeface="Calibri" pitchFamily="34" charset="0"/>
              </a:rPr>
              <a:t>Mechanism of action of agonists, which work through production of nitric oxide</a:t>
            </a:r>
            <a:r>
              <a:rPr lang="en-US" altLang="en-US" sz="1900" dirty="0" smtClean="0">
                <a:latin typeface="Calibri" pitchFamily="34" charset="0"/>
                <a:cs typeface="Calibri" pitchFamily="34" charset="0"/>
              </a:rPr>
              <a:t>:</a:t>
            </a:r>
          </a:p>
          <a:p>
            <a:pPr algn="just"/>
            <a:endParaRPr lang="en-US" altLang="en-US" sz="1900" dirty="0">
              <a:latin typeface="Calibri" pitchFamily="34" charset="0"/>
              <a:cs typeface="Calibri" pitchFamily="34" charset="0"/>
            </a:endParaRPr>
          </a:p>
          <a:p>
            <a:pPr marL="685800" lvl="1" indent="-228600" algn="just">
              <a:spcBef>
                <a:spcPct val="0"/>
              </a:spcBef>
              <a:buFont typeface="Calibri" panose="020F0502020204030204" pitchFamily="34" charset="0"/>
              <a:buAutoNum type="arabicPeriod"/>
              <a:defRPr/>
            </a:pPr>
            <a:r>
              <a:rPr lang="en-US" altLang="en-US" sz="1900" dirty="0">
                <a:latin typeface="Calibri" pitchFamily="34" charset="0"/>
                <a:cs typeface="Calibri" pitchFamily="34" charset="0"/>
              </a:rPr>
              <a:t> Agonist binds to receptor on endothelial cell.</a:t>
            </a:r>
          </a:p>
          <a:p>
            <a:pPr marL="685800" lvl="1" indent="-228600" algn="just">
              <a:spcBef>
                <a:spcPct val="0"/>
              </a:spcBef>
              <a:buFont typeface="Calibri" panose="020F0502020204030204" pitchFamily="34" charset="0"/>
              <a:buAutoNum type="arabicPeriod"/>
              <a:defRPr/>
            </a:pPr>
            <a:r>
              <a:rPr lang="en-US" altLang="en-US" sz="1900" dirty="0">
                <a:latin typeface="Calibri" pitchFamily="34" charset="0"/>
                <a:cs typeface="Calibri" pitchFamily="34" charset="0"/>
              </a:rPr>
              <a:t> Binding stimulates production of nitric oxide synthase.</a:t>
            </a:r>
          </a:p>
          <a:p>
            <a:pPr marL="685800" lvl="1" indent="-228600" algn="just">
              <a:spcBef>
                <a:spcPct val="0"/>
              </a:spcBef>
              <a:buFont typeface="Calibri" panose="020F0502020204030204" pitchFamily="34" charset="0"/>
              <a:buAutoNum type="arabicPeriod"/>
              <a:defRPr/>
            </a:pPr>
            <a:r>
              <a:rPr lang="en-US" altLang="en-US" sz="1900" dirty="0">
                <a:latin typeface="Calibri" pitchFamily="34" charset="0"/>
                <a:cs typeface="Calibri" pitchFamily="34" charset="0"/>
              </a:rPr>
              <a:t> Nitric oxide synthase catalyzes production of nitric oxide from</a:t>
            </a:r>
            <a:r>
              <a:rPr lang="en-US" altLang="en-US" sz="1900" b="1" u="sng" dirty="0">
                <a:latin typeface="Calibri" pitchFamily="34" charset="0"/>
                <a:cs typeface="Calibri" pitchFamily="34" charset="0"/>
              </a:rPr>
              <a:t> </a:t>
            </a:r>
            <a:r>
              <a:rPr lang="en-US" altLang="en-US" sz="1900" b="1" u="sng" dirty="0" smtClean="0">
                <a:solidFill>
                  <a:srgbClr val="C00000"/>
                </a:solidFill>
                <a:latin typeface="Calibri" pitchFamily="34" charset="0"/>
                <a:cs typeface="Calibri" pitchFamily="34" charset="0"/>
              </a:rPr>
              <a:t>L-arginine</a:t>
            </a:r>
            <a:r>
              <a:rPr lang="en-US" altLang="en-US" sz="1900" dirty="0">
                <a:solidFill>
                  <a:srgbClr val="C00000"/>
                </a:solidFill>
                <a:latin typeface="Calibri" pitchFamily="34" charset="0"/>
                <a:cs typeface="Calibri" pitchFamily="34" charset="0"/>
              </a:rPr>
              <a:t>.</a:t>
            </a:r>
          </a:p>
          <a:p>
            <a:pPr marL="685800" lvl="1" indent="-228600" algn="just">
              <a:spcBef>
                <a:spcPct val="0"/>
              </a:spcBef>
              <a:buFont typeface="Calibri" panose="020F0502020204030204" pitchFamily="34" charset="0"/>
              <a:buAutoNum type="arabicPeriod"/>
              <a:defRPr/>
            </a:pPr>
            <a:r>
              <a:rPr lang="en-US" altLang="en-US" sz="1900" dirty="0">
                <a:latin typeface="Calibri" pitchFamily="34" charset="0"/>
                <a:cs typeface="Calibri" pitchFamily="34" charset="0"/>
              </a:rPr>
              <a:t> Nitric oxide diffuses through endothelial cell wall and acts to </a:t>
            </a:r>
            <a:r>
              <a:rPr lang="en-US" altLang="en-US" sz="1900" b="1" u="sng" dirty="0">
                <a:latin typeface="Calibri" pitchFamily="34" charset="0"/>
                <a:cs typeface="Calibri" pitchFamily="34" charset="0"/>
              </a:rPr>
              <a:t>stimulate  a guanylate cyclase </a:t>
            </a:r>
            <a:r>
              <a:rPr lang="en-US" altLang="en-US" sz="1900" dirty="0">
                <a:latin typeface="Calibri" pitchFamily="34" charset="0"/>
                <a:cs typeface="Calibri" pitchFamily="34" charset="0"/>
              </a:rPr>
              <a:t>in vascular smooth muscle.</a:t>
            </a:r>
          </a:p>
          <a:p>
            <a:pPr marL="685800" lvl="1" indent="-228600" algn="just">
              <a:spcBef>
                <a:spcPct val="0"/>
              </a:spcBef>
              <a:buFont typeface="Calibri" panose="020F0502020204030204" pitchFamily="34" charset="0"/>
              <a:buAutoNum type="arabicPeriod"/>
              <a:defRPr/>
            </a:pPr>
            <a:r>
              <a:rPr lang="en-US" altLang="en-US" sz="1900" dirty="0">
                <a:latin typeface="Calibri" pitchFamily="34" charset="0"/>
                <a:cs typeface="Calibri" pitchFamily="34" charset="0"/>
              </a:rPr>
              <a:t> The stimulated guanylate cyclase catalyzes the production of cGMP from GTP.</a:t>
            </a:r>
          </a:p>
          <a:p>
            <a:pPr marL="685800" lvl="1" indent="-228600" algn="just">
              <a:spcBef>
                <a:spcPct val="0"/>
              </a:spcBef>
              <a:buFont typeface="Calibri" panose="020F0502020204030204" pitchFamily="34" charset="0"/>
              <a:buAutoNum type="arabicPeriod"/>
              <a:defRPr/>
            </a:pPr>
            <a:r>
              <a:rPr lang="en-US" altLang="en-US" sz="1900" dirty="0">
                <a:latin typeface="Calibri" pitchFamily="34" charset="0"/>
                <a:cs typeface="Calibri" pitchFamily="34" charset="0"/>
              </a:rPr>
              <a:t> cGMP is an important smooth muscle relaxer, resulting in </a:t>
            </a:r>
            <a:r>
              <a:rPr lang="en-US" altLang="en-US" sz="1900" dirty="0" smtClean="0">
                <a:latin typeface="Calibri" pitchFamily="34" charset="0"/>
                <a:cs typeface="Calibri" pitchFamily="34" charset="0"/>
              </a:rPr>
              <a:t>vasodilation</a:t>
            </a:r>
            <a:endParaRPr lang="en-US" altLang="en-US" sz="1900" dirty="0">
              <a:latin typeface="Calibri" pitchFamily="34" charset="0"/>
              <a:cs typeface="Calibri" pitchFamily="34" charset="0"/>
            </a:endParaRPr>
          </a:p>
        </p:txBody>
      </p:sp>
      <p:sp>
        <p:nvSpPr>
          <p:cNvPr id="10" name="Rectangle 9"/>
          <p:cNvSpPr/>
          <p:nvPr/>
        </p:nvSpPr>
        <p:spPr>
          <a:xfrm>
            <a:off x="-512646" y="2902847"/>
            <a:ext cx="6264782" cy="1077218"/>
          </a:xfrm>
          <a:prstGeom prst="rect">
            <a:avLst/>
          </a:prstGeom>
        </p:spPr>
        <p:txBody>
          <a:bodyPr wrap="square">
            <a:spAutoFit/>
          </a:bodyPr>
          <a:lstStyle/>
          <a:p>
            <a:pPr marL="1358798" lvl="2" indent="-342900" algn="l">
              <a:spcBef>
                <a:spcPct val="0"/>
              </a:spcBef>
              <a:buFont typeface="Arial" charset="0"/>
              <a:buChar char="•"/>
              <a:defRPr/>
            </a:pPr>
            <a:r>
              <a:rPr lang="en-US" altLang="en-US" sz="1600" dirty="0" smtClean="0">
                <a:cs typeface="Calibri" pitchFamily="34" charset="0"/>
              </a:rPr>
              <a:t>Viagra </a:t>
            </a:r>
            <a:r>
              <a:rPr lang="en-US" altLang="en-US" sz="1600" dirty="0">
                <a:cs typeface="Calibri" pitchFamily="34" charset="0"/>
              </a:rPr>
              <a:t>works by </a:t>
            </a:r>
            <a:r>
              <a:rPr lang="en-US" altLang="en-US" sz="1600" u="sng" dirty="0">
                <a:cs typeface="Calibri" pitchFamily="34" charset="0"/>
              </a:rPr>
              <a:t>blocking the breakdown of cGMP</a:t>
            </a:r>
            <a:r>
              <a:rPr lang="en-US" altLang="en-US" sz="1600" dirty="0">
                <a:cs typeface="Calibri" pitchFamily="34" charset="0"/>
              </a:rPr>
              <a:t>, thereby increasing flow.</a:t>
            </a:r>
          </a:p>
          <a:p>
            <a:pPr marL="1358798" lvl="2" indent="-342900" algn="l">
              <a:spcBef>
                <a:spcPct val="0"/>
              </a:spcBef>
              <a:buFont typeface="Arial" charset="0"/>
              <a:buChar char="•"/>
              <a:defRPr/>
            </a:pPr>
            <a:r>
              <a:rPr lang="en-US" altLang="en-US" sz="1600" dirty="0">
                <a:cs typeface="Calibri" pitchFamily="34" charset="0"/>
              </a:rPr>
              <a:t> </a:t>
            </a:r>
            <a:r>
              <a:rPr lang="en-US" altLang="en-US" sz="1600" u="sng" dirty="0">
                <a:cs typeface="Calibri" pitchFamily="34" charset="0"/>
              </a:rPr>
              <a:t>Overproduction</a:t>
            </a:r>
            <a:r>
              <a:rPr lang="en-US" altLang="en-US" sz="1600" dirty="0">
                <a:cs typeface="Calibri" pitchFamily="34" charset="0"/>
              </a:rPr>
              <a:t> of nitric oxide </a:t>
            </a:r>
            <a:r>
              <a:rPr lang="en-US" altLang="en-US" sz="1600" u="sng" dirty="0">
                <a:cs typeface="Calibri" pitchFamily="34" charset="0"/>
              </a:rPr>
              <a:t>is dangerous</a:t>
            </a:r>
            <a:r>
              <a:rPr lang="en-US" altLang="en-US" sz="1600" dirty="0">
                <a:cs typeface="Calibri" pitchFamily="34" charset="0"/>
              </a:rPr>
              <a:t>, and can result in hypotension.</a:t>
            </a:r>
          </a:p>
        </p:txBody>
      </p:sp>
      <p:sp>
        <p:nvSpPr>
          <p:cNvPr id="11" name="TextBox 10"/>
          <p:cNvSpPr txBox="1"/>
          <p:nvPr/>
        </p:nvSpPr>
        <p:spPr>
          <a:xfrm>
            <a:off x="9740553" y="0"/>
            <a:ext cx="2448272" cy="307777"/>
          </a:xfrm>
          <a:prstGeom prst="rect">
            <a:avLst/>
          </a:prstGeom>
          <a:solidFill>
            <a:schemeClr val="accent3">
              <a:lumMod val="40000"/>
              <a:lumOff val="60000"/>
            </a:schemeClr>
          </a:solidFill>
          <a:ln>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MALES’ SLIDES </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30" t="4804"/>
          <a:stretch/>
        </p:blipFill>
        <p:spPr>
          <a:xfrm>
            <a:off x="597175" y="4232668"/>
            <a:ext cx="5207141" cy="1976178"/>
          </a:xfrm>
          <a:prstGeom prst="rect">
            <a:avLst/>
          </a:prstGeom>
          <a:solidFill>
            <a:srgbClr val="FFFFFF">
              <a:shade val="85000"/>
            </a:srgbClr>
          </a:solidFill>
          <a:ln w="9525" cap="sq">
            <a:solidFill>
              <a:schemeClr val="tx1">
                <a:lumMod val="95000"/>
                <a:lumOff val="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7" name="Straight Connector 6"/>
          <p:cNvCxnSpPr/>
          <p:nvPr/>
        </p:nvCxnSpPr>
        <p:spPr>
          <a:xfrm flipH="1">
            <a:off x="5936460" y="1412776"/>
            <a:ext cx="13936" cy="46805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37828" y="2852936"/>
            <a:ext cx="432048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2858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8308" y="165086"/>
            <a:ext cx="7067641" cy="990600"/>
          </a:xfrm>
        </p:spPr>
        <p:txBody>
          <a:bodyPr>
            <a:normAutofit/>
          </a:bodyPr>
          <a:lstStyle/>
          <a:p>
            <a:r>
              <a:rPr lang="en-US" sz="2400" dirty="0" smtClean="0"/>
              <a:t>Other Factors </a:t>
            </a:r>
            <a:r>
              <a:rPr lang="en-US" sz="2400" dirty="0"/>
              <a:t>D</a:t>
            </a:r>
            <a:r>
              <a:rPr lang="en-US" sz="2400" dirty="0" smtClean="0"/>
              <a:t>etermining </a:t>
            </a:r>
            <a:r>
              <a:rPr lang="en-US" sz="2400" dirty="0"/>
              <a:t>B</a:t>
            </a:r>
            <a:r>
              <a:rPr lang="en-US" sz="2400" dirty="0" smtClean="0"/>
              <a:t>lood </a:t>
            </a:r>
            <a:r>
              <a:rPr lang="en-US" sz="2400" dirty="0"/>
              <a:t>P</a:t>
            </a:r>
            <a:r>
              <a:rPr lang="en-US" sz="2400" dirty="0" smtClean="0"/>
              <a:t>ressure </a:t>
            </a:r>
            <a:endParaRPr lang="ar-SA" sz="2400" dirty="0"/>
          </a:p>
        </p:txBody>
      </p:sp>
      <p:sp>
        <p:nvSpPr>
          <p:cNvPr id="3" name="Slide Number Placeholder 2"/>
          <p:cNvSpPr>
            <a:spLocks noGrp="1"/>
          </p:cNvSpPr>
          <p:nvPr>
            <p:ph type="sldNum" sz="quarter" idx="12"/>
          </p:nvPr>
        </p:nvSpPr>
        <p:spPr/>
        <p:txBody>
          <a:bodyPr/>
          <a:lstStyle/>
          <a:p>
            <a:fld id="{4929A69E-7D8F-4515-9605-0315ABD4F316}" type="slidenum">
              <a:rPr lang="en-US" smtClean="0">
                <a:solidFill>
                  <a:srgbClr val="464653"/>
                </a:solidFill>
              </a:rPr>
              <a:pPr/>
              <a:t>29</a:t>
            </a:fld>
            <a:endParaRPr lang="en-US" dirty="0">
              <a:solidFill>
                <a:srgbClr val="464653"/>
              </a:solidFill>
            </a:endParaRPr>
          </a:p>
        </p:txBody>
      </p:sp>
      <p:sp>
        <p:nvSpPr>
          <p:cNvPr id="4" name="Content Placeholder 3"/>
          <p:cNvSpPr>
            <a:spLocks noGrp="1"/>
          </p:cNvSpPr>
          <p:nvPr>
            <p:ph sz="quarter" idx="1"/>
          </p:nvPr>
        </p:nvSpPr>
        <p:spPr>
          <a:xfrm>
            <a:off x="5302324" y="1916832"/>
            <a:ext cx="6264696" cy="2672139"/>
          </a:xfrm>
        </p:spPr>
        <p:txBody>
          <a:bodyPr>
            <a:noAutofit/>
          </a:bodyPr>
          <a:lstStyle/>
          <a:p>
            <a:pPr marL="0" indent="0" algn="just">
              <a:buNone/>
            </a:pPr>
            <a:r>
              <a:rPr lang="en-US" sz="1400" b="1" dirty="0"/>
              <a:t>3.Blood volume:</a:t>
            </a:r>
          </a:p>
          <a:p>
            <a:pPr marL="0" indent="0" algn="just">
              <a:buNone/>
            </a:pPr>
            <a:r>
              <a:rPr lang="en-US" sz="1400" dirty="0"/>
              <a:t>An increase in blood volume </a:t>
            </a:r>
            <a:r>
              <a:rPr lang="en-US" sz="1400" dirty="0">
                <a:cs typeface="Calibri"/>
              </a:rPr>
              <a:t>→ ↑cardiac output (</a:t>
            </a:r>
            <a:r>
              <a:rPr lang="en-US" sz="1400" dirty="0">
                <a:cs typeface="Calibri" pitchFamily="34" charset="0"/>
              </a:rPr>
              <a:t>CO ) </a:t>
            </a:r>
            <a:r>
              <a:rPr lang="en-US" sz="1400" dirty="0">
                <a:cs typeface="Calibri"/>
              </a:rPr>
              <a:t>→ ↑</a:t>
            </a:r>
            <a:r>
              <a:rPr lang="en-US" sz="1400" dirty="0">
                <a:cs typeface="Calibri" pitchFamily="34" charset="0"/>
              </a:rPr>
              <a:t>arterial blood pressure (ABP).</a:t>
            </a:r>
          </a:p>
          <a:p>
            <a:pPr marL="0" indent="0" algn="just">
              <a:buNone/>
            </a:pPr>
            <a:endParaRPr lang="en-US" sz="1400" dirty="0">
              <a:cs typeface="Calibri" pitchFamily="34" charset="0"/>
            </a:endParaRPr>
          </a:p>
          <a:p>
            <a:pPr marL="0" indent="0" algn="just">
              <a:buNone/>
            </a:pPr>
            <a:r>
              <a:rPr lang="en-US" sz="1400" dirty="0">
                <a:cs typeface="Calibri" pitchFamily="34" charset="0"/>
              </a:rPr>
              <a:t>A decrease in blood volume as in hemorrhage, dehydration </a:t>
            </a:r>
            <a:r>
              <a:rPr lang="en-US" sz="1400" dirty="0">
                <a:cs typeface="Calibri"/>
              </a:rPr>
              <a:t>→ ↓venous return (</a:t>
            </a:r>
            <a:r>
              <a:rPr lang="en-US" sz="1400" dirty="0">
                <a:cs typeface="Calibri" pitchFamily="34" charset="0"/>
              </a:rPr>
              <a:t>VR) </a:t>
            </a:r>
            <a:r>
              <a:rPr lang="en-US" sz="1400" dirty="0">
                <a:cs typeface="Calibri"/>
              </a:rPr>
              <a:t>→ ↓ cardiac output (</a:t>
            </a:r>
            <a:r>
              <a:rPr lang="en-US" sz="1400" dirty="0">
                <a:cs typeface="Calibri" pitchFamily="34" charset="0"/>
              </a:rPr>
              <a:t>CO) </a:t>
            </a:r>
            <a:r>
              <a:rPr lang="en-US" sz="1400" dirty="0">
                <a:cs typeface="Calibri"/>
              </a:rPr>
              <a:t>→ ↓</a:t>
            </a:r>
            <a:r>
              <a:rPr lang="en-US" sz="1400" dirty="0">
                <a:cs typeface="Calibri" pitchFamily="34" charset="0"/>
              </a:rPr>
              <a:t> arterial blood pressure(</a:t>
            </a:r>
            <a:r>
              <a:rPr lang="en-US" sz="1400" dirty="0">
                <a:cs typeface="Calibri"/>
              </a:rPr>
              <a:t> ABP)</a:t>
            </a:r>
            <a:r>
              <a:rPr lang="en-US" sz="1400" dirty="0">
                <a:cs typeface="Calibri" pitchFamily="34" charset="0"/>
              </a:rPr>
              <a:t>.</a:t>
            </a:r>
          </a:p>
          <a:p>
            <a:pPr marL="0" indent="0" algn="just">
              <a:buNone/>
            </a:pPr>
            <a:endParaRPr lang="ar-SA" sz="1400" dirty="0"/>
          </a:p>
        </p:txBody>
      </p:sp>
      <p:sp>
        <p:nvSpPr>
          <p:cNvPr id="5" name="Title 1"/>
          <p:cNvSpPr txBox="1">
            <a:spLocks/>
          </p:cNvSpPr>
          <p:nvPr/>
        </p:nvSpPr>
        <p:spPr>
          <a:xfrm>
            <a:off x="1255141" y="190500"/>
            <a:ext cx="4404844" cy="914400"/>
          </a:xfrm>
          <a:prstGeom prst="rect">
            <a:avLst/>
          </a:prstGeom>
        </p:spPr>
        <p:txBody>
          <a:bodyPr vert="horz" anchor="b" anchorCtr="0">
            <a:no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defTabSz="914400"/>
            <a:r>
              <a:rPr lang="en-US" sz="2400" dirty="0" err="1" smtClean="0"/>
              <a:t>Niotric</a:t>
            </a:r>
            <a:r>
              <a:rPr lang="en-US" sz="2400" dirty="0" smtClean="0"/>
              <a:t> Oxide (NO)</a:t>
            </a:r>
            <a:endParaRPr lang="ar-SA" sz="2400" dirty="0"/>
          </a:p>
        </p:txBody>
      </p:sp>
      <p:pic>
        <p:nvPicPr>
          <p:cNvPr id="6" name="Content Placeholder 5" descr="figure_15.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44200" y="1484784"/>
            <a:ext cx="4162757" cy="3384376"/>
          </a:xfrm>
          <a:prstGeom prst="rect">
            <a:avLst/>
          </a:prstGeom>
          <a:scene3d>
            <a:camera prst="orthographicFront"/>
            <a:lightRig rig="threePt" dir="t"/>
          </a:scene3d>
          <a:sp3d>
            <a:bevelT/>
            <a:bevelB/>
          </a:sp3d>
        </p:spPr>
      </p:pic>
      <p:sp>
        <p:nvSpPr>
          <p:cNvPr id="7" name="Rectangle 6"/>
          <p:cNvSpPr/>
          <p:nvPr/>
        </p:nvSpPr>
        <p:spPr>
          <a:xfrm>
            <a:off x="635511" y="4780309"/>
            <a:ext cx="4485673" cy="1384995"/>
          </a:xfrm>
          <a:prstGeom prst="rect">
            <a:avLst/>
          </a:prstGeom>
        </p:spPr>
        <p:txBody>
          <a:bodyPr wrap="square">
            <a:spAutoFit/>
          </a:bodyPr>
          <a:lstStyle/>
          <a:p>
            <a:endParaRPr lang="en-US" altLang="en-US" sz="1400" dirty="0">
              <a:sym typeface="Wingdings"/>
            </a:endParaRPr>
          </a:p>
          <a:p>
            <a:r>
              <a:rPr lang="en-US" altLang="en-US" sz="1400" dirty="0">
                <a:solidFill>
                  <a:srgbClr val="DDE9EC">
                    <a:lumMod val="50000"/>
                  </a:srgbClr>
                </a:solidFill>
                <a:sym typeface="Wingdings"/>
              </a:rPr>
              <a:t>(endothelium)</a:t>
            </a:r>
          </a:p>
          <a:p>
            <a:r>
              <a:rPr lang="en-US" altLang="en-US" sz="1400" dirty="0">
                <a:solidFill>
                  <a:srgbClr val="DDE9EC">
                    <a:lumMod val="50000"/>
                  </a:srgbClr>
                </a:solidFill>
                <a:sym typeface="Wingdings"/>
              </a:rPr>
              <a:t>L arginine  NO ( by an enzyme called NO synthase)</a:t>
            </a:r>
          </a:p>
          <a:p>
            <a:r>
              <a:rPr lang="en-US" altLang="en-US" sz="1400" dirty="0">
                <a:solidFill>
                  <a:srgbClr val="DDE9EC">
                    <a:lumMod val="50000"/>
                  </a:srgbClr>
                </a:solidFill>
                <a:sym typeface="Wingdings"/>
              </a:rPr>
              <a:t>(smooth muscle)</a:t>
            </a:r>
          </a:p>
          <a:p>
            <a:r>
              <a:rPr lang="en-US" altLang="en-US" sz="1400" dirty="0">
                <a:solidFill>
                  <a:srgbClr val="DDE9EC">
                    <a:lumMod val="50000"/>
                  </a:srgbClr>
                </a:solidFill>
                <a:sym typeface="Wingdings"/>
              </a:rPr>
              <a:t>NO stimulates GC  </a:t>
            </a:r>
            <a:r>
              <a:rPr lang="en-US" altLang="en-US" sz="1400" dirty="0" smtClean="0">
                <a:solidFill>
                  <a:srgbClr val="DDE9EC">
                    <a:lumMod val="50000"/>
                  </a:srgbClr>
                </a:solidFill>
                <a:sym typeface="Wingdings"/>
              </a:rPr>
              <a:t>GTP to </a:t>
            </a:r>
            <a:r>
              <a:rPr lang="en-US" altLang="en-US" sz="1400" dirty="0">
                <a:solidFill>
                  <a:srgbClr val="DDE9EC">
                    <a:lumMod val="50000"/>
                  </a:srgbClr>
                </a:solidFill>
                <a:sym typeface="Wingdings"/>
              </a:rPr>
              <a:t>cGMP  vasodilation </a:t>
            </a:r>
          </a:p>
          <a:p>
            <a:endParaRPr lang="en-US" altLang="en-US" sz="1400" dirty="0">
              <a:solidFill>
                <a:srgbClr val="DDE9EC">
                  <a:lumMod val="50000"/>
                </a:srgbClr>
              </a:solidFill>
              <a:sym typeface="Wingdings"/>
            </a:endParaRPr>
          </a:p>
        </p:txBody>
      </p:sp>
      <p:sp>
        <p:nvSpPr>
          <p:cNvPr id="8" name="Rectangle 7"/>
          <p:cNvSpPr/>
          <p:nvPr/>
        </p:nvSpPr>
        <p:spPr>
          <a:xfrm>
            <a:off x="5302324" y="4160710"/>
            <a:ext cx="6264696" cy="1600438"/>
          </a:xfrm>
          <a:prstGeom prst="rect">
            <a:avLst/>
          </a:prstGeom>
        </p:spPr>
        <p:txBody>
          <a:bodyPr wrap="square">
            <a:spAutoFit/>
          </a:bodyPr>
          <a:lstStyle/>
          <a:p>
            <a:pPr marL="137160" indent="0" algn="just" fontAlgn="auto">
              <a:spcAft>
                <a:spcPts val="0"/>
              </a:spcAft>
              <a:buClr>
                <a:schemeClr val="tx1">
                  <a:shade val="95000"/>
                </a:schemeClr>
              </a:buClr>
              <a:buNone/>
              <a:defRPr/>
            </a:pPr>
            <a:r>
              <a:rPr lang="en-US" sz="1400" b="1" dirty="0">
                <a:cs typeface="Calibri" pitchFamily="34" charset="0"/>
              </a:rPr>
              <a:t>4. Elasticity of blood vessels</a:t>
            </a:r>
            <a:r>
              <a:rPr lang="en-US" sz="1400" b="1" dirty="0" smtClean="0">
                <a:cs typeface="Calibri" pitchFamily="34" charset="0"/>
              </a:rPr>
              <a:t>:</a:t>
            </a:r>
          </a:p>
          <a:p>
            <a:pPr marL="137160" indent="0" algn="just" fontAlgn="auto">
              <a:spcAft>
                <a:spcPts val="0"/>
              </a:spcAft>
              <a:buClr>
                <a:schemeClr val="tx1">
                  <a:shade val="95000"/>
                </a:schemeClr>
              </a:buClr>
              <a:buNone/>
              <a:defRPr/>
            </a:pPr>
            <a:endParaRPr lang="en-US" sz="1400" dirty="0">
              <a:cs typeface="Calibri" pitchFamily="34" charset="0"/>
            </a:endParaRPr>
          </a:p>
          <a:p>
            <a:pPr marL="86411" algn="just">
              <a:buClr>
                <a:schemeClr val="tx1">
                  <a:shade val="95000"/>
                </a:schemeClr>
              </a:buClr>
              <a:defRPr/>
            </a:pPr>
            <a:r>
              <a:rPr lang="en-US" sz="1400" dirty="0">
                <a:cs typeface="Calibri" pitchFamily="34" charset="0"/>
              </a:rPr>
              <a:t>Changes in the elasticity of great vessels affects ABP. </a:t>
            </a:r>
          </a:p>
          <a:p>
            <a:pPr marL="86411" algn="just">
              <a:buClr>
                <a:schemeClr val="tx1">
                  <a:shade val="95000"/>
                </a:schemeClr>
              </a:buClr>
              <a:defRPr/>
            </a:pPr>
            <a:r>
              <a:rPr lang="en-US" sz="1400" dirty="0">
                <a:cs typeface="Calibri" pitchFamily="34" charset="0"/>
              </a:rPr>
              <a:t>In atherosclerosis, there is </a:t>
            </a:r>
            <a:r>
              <a:rPr lang="en-US" altLang="en-US" sz="1400" dirty="0"/>
              <a:t>decrease in arterial compliance ("hardening of the arteries"). This </a:t>
            </a:r>
            <a:r>
              <a:rPr lang="en-US" sz="1400" dirty="0">
                <a:cs typeface="Calibri" pitchFamily="34" charset="0"/>
              </a:rPr>
              <a:t>makes  arteries like a tube, so during systole, as blood is ejected into the arteries, they don’t distend as normal and pressure increases  significantly </a:t>
            </a:r>
            <a:r>
              <a:rPr lang="en-US" sz="1400" dirty="0">
                <a:cs typeface="Calibri"/>
              </a:rPr>
              <a:t>→ ↑ PP.</a:t>
            </a:r>
            <a:endParaRPr lang="en-US" sz="1400" dirty="0">
              <a:cs typeface="Calibri" pitchFamily="34" charset="0"/>
            </a:endParaRPr>
          </a:p>
        </p:txBody>
      </p:sp>
      <p:sp>
        <p:nvSpPr>
          <p:cNvPr id="13" name="TextBox 12"/>
          <p:cNvSpPr txBox="1"/>
          <p:nvPr/>
        </p:nvSpPr>
        <p:spPr>
          <a:xfrm>
            <a:off x="9740553" y="5755"/>
            <a:ext cx="2448272" cy="307777"/>
          </a:xfrm>
          <a:prstGeom prst="rect">
            <a:avLst/>
          </a:prstGeom>
          <a:solidFill>
            <a:schemeClr val="accent3">
              <a:lumMod val="40000"/>
              <a:lumOff val="60000"/>
            </a:schemeClr>
          </a:solidFill>
          <a:ln>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MALES’ SLIDES </a:t>
            </a:r>
          </a:p>
        </p:txBody>
      </p:sp>
      <p:cxnSp>
        <p:nvCxnSpPr>
          <p:cNvPr id="14" name="Straight Connector 13"/>
          <p:cNvCxnSpPr/>
          <p:nvPr/>
        </p:nvCxnSpPr>
        <p:spPr>
          <a:xfrm flipH="1">
            <a:off x="5033736" y="1484784"/>
            <a:ext cx="13936" cy="468052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81366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Arterial </a:t>
            </a:r>
            <a:r>
              <a:rPr lang="en-US" dirty="0" smtClean="0"/>
              <a:t>Blood </a:t>
            </a:r>
            <a:r>
              <a:rPr lang="en-US" dirty="0"/>
              <a:t>P</a:t>
            </a:r>
            <a:r>
              <a:rPr lang="en-US" dirty="0" smtClean="0"/>
              <a:t>ressure </a:t>
            </a:r>
            <a:r>
              <a:rPr lang="en-US" dirty="0"/>
              <a:t>(ABP)</a:t>
            </a:r>
          </a:p>
        </p:txBody>
      </p:sp>
      <p:sp>
        <p:nvSpPr>
          <p:cNvPr id="3" name="عنصر نائب لرقم الشريحة 2"/>
          <p:cNvSpPr>
            <a:spLocks noGrp="1"/>
          </p:cNvSpPr>
          <p:nvPr>
            <p:ph type="sldNum" sz="quarter" idx="12"/>
          </p:nvPr>
        </p:nvSpPr>
        <p:spPr/>
        <p:txBody>
          <a:bodyPr/>
          <a:lstStyle/>
          <a:p>
            <a:fld id="{4929A69E-7D8F-4515-9605-0315ABD4F316}" type="slidenum">
              <a:rPr lang="en-US" smtClean="0">
                <a:solidFill>
                  <a:srgbClr val="464653"/>
                </a:solidFill>
              </a:rPr>
              <a:pPr/>
              <a:t>3</a:t>
            </a:fld>
            <a:endParaRPr lang="en-US" dirty="0">
              <a:solidFill>
                <a:srgbClr val="464653"/>
              </a:solidFill>
            </a:endParaRPr>
          </a:p>
        </p:txBody>
      </p:sp>
      <p:sp>
        <p:nvSpPr>
          <p:cNvPr id="5" name="مربع نص 4"/>
          <p:cNvSpPr txBox="1"/>
          <p:nvPr/>
        </p:nvSpPr>
        <p:spPr>
          <a:xfrm>
            <a:off x="547262" y="3097280"/>
            <a:ext cx="11029595" cy="2677656"/>
          </a:xfrm>
          <a:prstGeom prst="rect">
            <a:avLst/>
          </a:prstGeom>
          <a:noFill/>
        </p:spPr>
        <p:txBody>
          <a:bodyPr wrap="square" rtlCol="0">
            <a:spAutoFit/>
          </a:bodyPr>
          <a:lstStyle/>
          <a:p>
            <a:pPr algn="just">
              <a:spcBef>
                <a:spcPct val="20000"/>
              </a:spcBef>
              <a:buClr>
                <a:schemeClr val="bg2">
                  <a:lumMod val="75000"/>
                </a:schemeClr>
              </a:buClr>
              <a:buSzPct val="75000"/>
            </a:pPr>
            <a:r>
              <a:rPr lang="en-GB" sz="1600" b="1" dirty="0">
                <a:solidFill>
                  <a:schemeClr val="tx1">
                    <a:lumMod val="95000"/>
                    <a:lumOff val="5000"/>
                  </a:schemeClr>
                </a:solidFill>
                <a:cs typeface="Calibri" pitchFamily="34" charset="0"/>
              </a:rPr>
              <a:t>Physiological significance of blood pressure:</a:t>
            </a:r>
            <a:endParaRPr lang="en-US" sz="1600" b="1" dirty="0">
              <a:solidFill>
                <a:schemeClr val="tx1">
                  <a:lumMod val="95000"/>
                  <a:lumOff val="5000"/>
                </a:schemeClr>
              </a:solidFill>
              <a:cs typeface="Calibri" pitchFamily="34" charset="0"/>
            </a:endParaRPr>
          </a:p>
          <a:p>
            <a:pPr marL="342900" indent="-342900" algn="just">
              <a:spcBef>
                <a:spcPct val="20000"/>
              </a:spcBef>
              <a:buClr>
                <a:schemeClr val="tx1"/>
              </a:buClr>
              <a:buSzPct val="75000"/>
              <a:buFont typeface="Arial" charset="0"/>
              <a:buChar char="•"/>
            </a:pPr>
            <a:r>
              <a:rPr lang="en-US" sz="1600" dirty="0">
                <a:cs typeface="Calibri" pitchFamily="34" charset="0"/>
              </a:rPr>
              <a:t>A</a:t>
            </a:r>
            <a:r>
              <a:rPr lang="en-US" sz="1600" dirty="0">
                <a:solidFill>
                  <a:schemeClr val="tx1">
                    <a:lumMod val="95000"/>
                    <a:lumOff val="5000"/>
                  </a:schemeClr>
                </a:solidFill>
                <a:cs typeface="Calibri" pitchFamily="34" charset="0"/>
              </a:rPr>
              <a:t>s blood flows through the systemic and pulmonary circulations </a:t>
            </a:r>
            <a:r>
              <a:rPr lang="en-US" sz="1600" b="1" dirty="0">
                <a:solidFill>
                  <a:srgbClr val="FF0000"/>
                </a:solidFill>
                <a:cs typeface="Calibri" pitchFamily="34" charset="0"/>
              </a:rPr>
              <a:t>friction develops</a:t>
            </a:r>
            <a:r>
              <a:rPr lang="en-US" sz="1600" dirty="0">
                <a:solidFill>
                  <a:srgbClr val="FF0000"/>
                </a:solidFill>
                <a:cs typeface="Calibri" pitchFamily="34" charset="0"/>
              </a:rPr>
              <a:t> </a:t>
            </a:r>
            <a:r>
              <a:rPr lang="en-US" sz="1600" dirty="0">
                <a:solidFill>
                  <a:schemeClr val="tx1">
                    <a:lumMod val="95000"/>
                    <a:lumOff val="5000"/>
                  </a:schemeClr>
                </a:solidFill>
                <a:cs typeface="Calibri" pitchFamily="34" charset="0"/>
              </a:rPr>
              <a:t>between the moving fluid and the stationary walls of the blood vessels. Thus, the </a:t>
            </a:r>
            <a:r>
              <a:rPr lang="en-US" sz="1600" u="sng" dirty="0">
                <a:solidFill>
                  <a:schemeClr val="tx1">
                    <a:lumMod val="95000"/>
                    <a:lumOff val="5000"/>
                  </a:schemeClr>
                </a:solidFill>
                <a:cs typeface="Calibri" pitchFamily="34" charset="0"/>
              </a:rPr>
              <a:t>vessels tend to resist fluid movement </a:t>
            </a:r>
            <a:r>
              <a:rPr lang="en-US" sz="1600" dirty="0">
                <a:solidFill>
                  <a:schemeClr val="tx1">
                    <a:lumMod val="95000"/>
                    <a:lumOff val="5000"/>
                  </a:schemeClr>
                </a:solidFill>
                <a:cs typeface="Calibri" pitchFamily="34" charset="0"/>
              </a:rPr>
              <a:t>through them. Such resistance is known as </a:t>
            </a:r>
            <a:r>
              <a:rPr lang="en-US" sz="1600" b="1" dirty="0">
                <a:solidFill>
                  <a:schemeClr val="tx1">
                    <a:lumMod val="95000"/>
                    <a:lumOff val="5000"/>
                  </a:schemeClr>
                </a:solidFill>
                <a:cs typeface="Calibri" pitchFamily="34" charset="0"/>
              </a:rPr>
              <a:t>vascular resistance.</a:t>
            </a:r>
          </a:p>
          <a:p>
            <a:pPr marL="342900" indent="-342900" algn="just">
              <a:spcBef>
                <a:spcPct val="20000"/>
              </a:spcBef>
              <a:buClr>
                <a:schemeClr val="tx1"/>
              </a:buClr>
              <a:buSzPct val="75000"/>
              <a:buFont typeface="Arial" charset="0"/>
              <a:buChar char="•"/>
            </a:pPr>
            <a:r>
              <a:rPr lang="en-US" sz="1600" dirty="0">
                <a:solidFill>
                  <a:schemeClr val="tx1">
                    <a:lumMod val="95000"/>
                    <a:lumOff val="5000"/>
                  </a:schemeClr>
                </a:solidFill>
                <a:cs typeface="Calibri" pitchFamily="34" charset="0"/>
              </a:rPr>
              <a:t>The resistance to the flow of the blood through the systemic circulation is known as </a:t>
            </a:r>
            <a:r>
              <a:rPr lang="en-US" sz="1600" b="1" dirty="0">
                <a:solidFill>
                  <a:schemeClr val="tx1">
                    <a:lumMod val="95000"/>
                    <a:lumOff val="5000"/>
                  </a:schemeClr>
                </a:solidFill>
                <a:cs typeface="Calibri" pitchFamily="34" charset="0"/>
              </a:rPr>
              <a:t>systemic vascular resistance</a:t>
            </a:r>
            <a:r>
              <a:rPr lang="en-US" sz="1600" dirty="0">
                <a:solidFill>
                  <a:schemeClr val="tx1">
                    <a:lumMod val="95000"/>
                    <a:lumOff val="5000"/>
                  </a:schemeClr>
                </a:solidFill>
                <a:cs typeface="Calibri" pitchFamily="34" charset="0"/>
              </a:rPr>
              <a:t> and the resistance to the flow of the blood through the pulmonary circulation is known as </a:t>
            </a:r>
            <a:r>
              <a:rPr lang="en-US" sz="1600" b="1" dirty="0">
                <a:solidFill>
                  <a:schemeClr val="tx1">
                    <a:lumMod val="95000"/>
                    <a:lumOff val="5000"/>
                  </a:schemeClr>
                </a:solidFill>
                <a:cs typeface="Calibri" pitchFamily="34" charset="0"/>
              </a:rPr>
              <a:t>pulmonary vascular resistance</a:t>
            </a:r>
            <a:r>
              <a:rPr lang="en-US" sz="1600" dirty="0">
                <a:solidFill>
                  <a:schemeClr val="tx1">
                    <a:lumMod val="95000"/>
                    <a:lumOff val="5000"/>
                  </a:schemeClr>
                </a:solidFill>
                <a:cs typeface="Calibri" pitchFamily="34" charset="0"/>
              </a:rPr>
              <a:t>. </a:t>
            </a:r>
          </a:p>
          <a:p>
            <a:pPr marL="342900" indent="-342900" algn="just">
              <a:lnSpc>
                <a:spcPct val="90000"/>
              </a:lnSpc>
              <a:spcBef>
                <a:spcPct val="20000"/>
              </a:spcBef>
              <a:buClr>
                <a:schemeClr val="tx1"/>
              </a:buClr>
              <a:buFont typeface="Arial" charset="0"/>
              <a:buChar char="•"/>
            </a:pPr>
            <a:r>
              <a:rPr lang="en-US" sz="1600" dirty="0">
                <a:solidFill>
                  <a:schemeClr val="tx1">
                    <a:lumMod val="95000"/>
                    <a:lumOff val="5000"/>
                  </a:schemeClr>
                </a:solidFill>
                <a:cs typeface="Calibri" pitchFamily="34" charset="0"/>
              </a:rPr>
              <a:t>The ratio of pulmonary to systemic vascular resistance is approximately </a:t>
            </a:r>
            <a:r>
              <a:rPr lang="en-US" sz="1600" b="1" u="sng" dirty="0">
                <a:solidFill>
                  <a:srgbClr val="FF0000"/>
                </a:solidFill>
                <a:cs typeface="Calibri" pitchFamily="34" charset="0"/>
              </a:rPr>
              <a:t>1:6</a:t>
            </a:r>
            <a:r>
              <a:rPr lang="en-US" sz="1600" dirty="0">
                <a:solidFill>
                  <a:schemeClr val="tx1">
                    <a:lumMod val="95000"/>
                    <a:lumOff val="5000"/>
                  </a:schemeClr>
                </a:solidFill>
                <a:cs typeface="Calibri" pitchFamily="34" charset="0"/>
              </a:rPr>
              <a:t>.</a:t>
            </a:r>
          </a:p>
          <a:p>
            <a:pPr marL="342900" indent="-342900" algn="just">
              <a:lnSpc>
                <a:spcPct val="90000"/>
              </a:lnSpc>
              <a:spcBef>
                <a:spcPct val="20000"/>
              </a:spcBef>
              <a:buClr>
                <a:schemeClr val="tx1"/>
              </a:buClr>
              <a:buFont typeface="Arial" charset="0"/>
              <a:buChar char="•"/>
            </a:pPr>
            <a:r>
              <a:rPr lang="en-US" sz="1600" dirty="0">
                <a:solidFill>
                  <a:schemeClr val="tx1">
                    <a:lumMod val="95000"/>
                    <a:lumOff val="5000"/>
                  </a:schemeClr>
                </a:solidFill>
                <a:cs typeface="Calibri" pitchFamily="34" charset="0"/>
              </a:rPr>
              <a:t>It is because the vascular resistance to flow that we need the heart in the cardiovascular system to generate flow with pressure to overcome the vascular resistance. </a:t>
            </a:r>
          </a:p>
          <a:p>
            <a:pPr marL="285750" indent="-285750" algn="just">
              <a:buFont typeface="Arial" charset="0"/>
              <a:buChar char="•"/>
            </a:pPr>
            <a:endParaRPr lang="en-US" sz="1600" dirty="0"/>
          </a:p>
        </p:txBody>
      </p:sp>
      <p:sp>
        <p:nvSpPr>
          <p:cNvPr id="6" name="Rectangle 5"/>
          <p:cNvSpPr/>
          <p:nvPr/>
        </p:nvSpPr>
        <p:spPr>
          <a:xfrm>
            <a:off x="547262" y="5774936"/>
            <a:ext cx="8640960" cy="338554"/>
          </a:xfrm>
          <a:prstGeom prst="rect">
            <a:avLst/>
          </a:prstGeom>
        </p:spPr>
        <p:txBody>
          <a:bodyPr wrap="square">
            <a:spAutoFit/>
          </a:bodyPr>
          <a:lstStyle/>
          <a:p>
            <a:r>
              <a:rPr lang="en-US" sz="1600" dirty="0">
                <a:solidFill>
                  <a:srgbClr val="DDE9EC">
                    <a:lumMod val="50000"/>
                  </a:srgbClr>
                </a:solidFill>
              </a:rPr>
              <a:t>Why is resistance in systemic circulation higher? Because </a:t>
            </a:r>
            <a:r>
              <a:rPr lang="en-US" sz="1600" dirty="0" smtClean="0">
                <a:solidFill>
                  <a:srgbClr val="DDE9EC">
                    <a:lumMod val="50000"/>
                  </a:srgbClr>
                </a:solidFill>
              </a:rPr>
              <a:t>it</a:t>
            </a:r>
            <a:r>
              <a:rPr lang="en-US" sz="1600" dirty="0">
                <a:solidFill>
                  <a:srgbClr val="DDE9EC">
                    <a:lumMod val="50000"/>
                  </a:srgbClr>
                </a:solidFill>
              </a:rPr>
              <a:t> </a:t>
            </a:r>
            <a:r>
              <a:rPr lang="en-US" sz="1600" dirty="0" smtClean="0">
                <a:solidFill>
                  <a:srgbClr val="DDE9EC">
                    <a:lumMod val="50000"/>
                  </a:srgbClr>
                </a:solidFill>
              </a:rPr>
              <a:t>is longer.</a:t>
            </a:r>
            <a:endParaRPr lang="en-US" sz="1600" dirty="0">
              <a:solidFill>
                <a:srgbClr val="DDE9EC">
                  <a:lumMod val="50000"/>
                </a:srgbClr>
              </a:solidFill>
            </a:endParaRPr>
          </a:p>
        </p:txBody>
      </p:sp>
      <p:sp>
        <p:nvSpPr>
          <p:cNvPr id="8" name="TextBox 7"/>
          <p:cNvSpPr txBox="1"/>
          <p:nvPr/>
        </p:nvSpPr>
        <p:spPr>
          <a:xfrm>
            <a:off x="9740553" y="0"/>
            <a:ext cx="2448272" cy="307777"/>
          </a:xfrm>
          <a:prstGeom prst="rect">
            <a:avLst/>
          </a:prstGeom>
          <a:solidFill>
            <a:schemeClr val="accent3">
              <a:lumMod val="40000"/>
              <a:lumOff val="60000"/>
            </a:schemeClr>
          </a:solidFill>
          <a:ln>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MALES’ SLIDES </a:t>
            </a:r>
          </a:p>
        </p:txBody>
      </p:sp>
      <p:sp>
        <p:nvSpPr>
          <p:cNvPr id="7" name="Rectangle 6"/>
          <p:cNvSpPr/>
          <p:nvPr/>
        </p:nvSpPr>
        <p:spPr>
          <a:xfrm>
            <a:off x="547262" y="1437580"/>
            <a:ext cx="11029595" cy="1323439"/>
          </a:xfrm>
          <a:prstGeom prst="rect">
            <a:avLst/>
          </a:prstGeom>
        </p:spPr>
        <p:txBody>
          <a:bodyPr wrap="square">
            <a:spAutoFit/>
          </a:bodyPr>
          <a:lstStyle/>
          <a:p>
            <a:pPr marL="285750" indent="-285750" algn="just">
              <a:spcBef>
                <a:spcPct val="50000"/>
              </a:spcBef>
              <a:buFont typeface="Arial" charset="0"/>
              <a:buChar char="•"/>
            </a:pPr>
            <a:r>
              <a:rPr lang="en-US" altLang="en-US" sz="1600" dirty="0" smtClean="0">
                <a:solidFill>
                  <a:schemeClr val="tx1">
                    <a:lumMod val="95000"/>
                    <a:lumOff val="5000"/>
                  </a:schemeClr>
                </a:solidFill>
              </a:rPr>
              <a:t>Blood </a:t>
            </a:r>
            <a:r>
              <a:rPr lang="en-US" altLang="en-US" sz="1600" dirty="0">
                <a:solidFill>
                  <a:schemeClr val="tx1">
                    <a:lumMod val="95000"/>
                    <a:lumOff val="5000"/>
                  </a:schemeClr>
                </a:solidFill>
              </a:rPr>
              <a:t>pressure is defined as the force exerted by the blood against a vessel wall.</a:t>
            </a:r>
          </a:p>
          <a:p>
            <a:pPr marL="285750" indent="-285750" algn="just">
              <a:buFont typeface="Arial" charset="0"/>
              <a:buChar char="•"/>
            </a:pPr>
            <a:r>
              <a:rPr lang="en-US" altLang="en-US" sz="1600" dirty="0" smtClean="0">
                <a:solidFill>
                  <a:schemeClr val="tx1">
                    <a:lumMod val="95000"/>
                    <a:lumOff val="5000"/>
                  </a:schemeClr>
                </a:solidFill>
              </a:rPr>
              <a:t>Blood </a:t>
            </a:r>
            <a:r>
              <a:rPr lang="en-US" altLang="en-US" sz="1600" dirty="0">
                <a:solidFill>
                  <a:schemeClr val="tx1">
                    <a:lumMod val="95000"/>
                    <a:lumOff val="5000"/>
                  </a:schemeClr>
                </a:solidFill>
              </a:rPr>
              <a:t>pressure is an important characteristic of our body since it is the </a:t>
            </a:r>
            <a:r>
              <a:rPr lang="en-US" altLang="en-US" sz="1600" u="sng" dirty="0">
                <a:solidFill>
                  <a:schemeClr val="tx1">
                    <a:lumMod val="95000"/>
                    <a:lumOff val="5000"/>
                  </a:schemeClr>
                </a:solidFill>
              </a:rPr>
              <a:t>force that drives blood along blood vessels </a:t>
            </a:r>
            <a:r>
              <a:rPr lang="en-US" altLang="en-US" sz="1600" dirty="0">
                <a:solidFill>
                  <a:schemeClr val="tx1">
                    <a:lumMod val="95000"/>
                    <a:lumOff val="5000"/>
                  </a:schemeClr>
                </a:solidFill>
              </a:rPr>
              <a:t>after it has left the heart.</a:t>
            </a:r>
          </a:p>
          <a:p>
            <a:pPr marL="285750" indent="-285750" algn="just">
              <a:buFont typeface="Arial" charset="0"/>
              <a:buChar char="•"/>
            </a:pPr>
            <a:r>
              <a:rPr lang="en-US" altLang="en-US" sz="1600" dirty="0">
                <a:solidFill>
                  <a:schemeClr val="tx1">
                    <a:lumMod val="95000"/>
                    <a:lumOff val="5000"/>
                  </a:schemeClr>
                </a:solidFill>
              </a:rPr>
              <a:t> </a:t>
            </a:r>
            <a:r>
              <a:rPr lang="en-US" altLang="en-US" sz="1600" dirty="0" smtClean="0">
                <a:solidFill>
                  <a:schemeClr val="tx1">
                    <a:lumMod val="95000"/>
                    <a:lumOff val="5000"/>
                  </a:schemeClr>
                </a:solidFill>
              </a:rPr>
              <a:t>Without </a:t>
            </a:r>
            <a:r>
              <a:rPr lang="en-US" altLang="en-US" sz="1600" dirty="0">
                <a:solidFill>
                  <a:schemeClr val="tx1">
                    <a:lumMod val="95000"/>
                    <a:lumOff val="5000"/>
                  </a:schemeClr>
                </a:solidFill>
              </a:rPr>
              <a:t>blood pressure, nutrients, oxygen, and proteins could not travel from the arterial side of the body to the venous side.</a:t>
            </a:r>
            <a:endParaRPr lang="ar-SA" altLang="en-US" sz="1600" dirty="0">
              <a:solidFill>
                <a:schemeClr val="tx1">
                  <a:lumMod val="95000"/>
                  <a:lumOff val="5000"/>
                </a:schemeClr>
              </a:solidFill>
            </a:endParaRPr>
          </a:p>
          <a:p>
            <a:pPr marL="285750" indent="-285750" algn="just">
              <a:buFont typeface="Arial" charset="0"/>
              <a:buChar char="•"/>
            </a:pPr>
            <a:r>
              <a:rPr lang="ar-SA" sz="1600" dirty="0"/>
              <a:t>عموما انتقال الدم بالجسم يكون باختلاف </a:t>
            </a:r>
            <a:r>
              <a:rPr lang="ar-SA" sz="1600" dirty="0" smtClean="0"/>
              <a:t>الضغوط</a:t>
            </a:r>
            <a:r>
              <a:rPr lang="en-US" sz="1600" dirty="0" smtClean="0"/>
              <a:t>   </a:t>
            </a:r>
            <a:endParaRPr lang="en-US" sz="1600" dirty="0"/>
          </a:p>
        </p:txBody>
      </p:sp>
    </p:spTree>
    <p:extLst>
      <p:ext uri="{BB962C8B-B14F-4D97-AF65-F5344CB8AC3E}">
        <p14:creationId xmlns:p14="http://schemas.microsoft.com/office/powerpoint/2010/main" val="14916593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Regulation of Blood Pressure</a:t>
            </a:r>
          </a:p>
        </p:txBody>
      </p:sp>
      <p:sp>
        <p:nvSpPr>
          <p:cNvPr id="3" name="Slide Number Placeholder 2"/>
          <p:cNvSpPr>
            <a:spLocks noGrp="1"/>
          </p:cNvSpPr>
          <p:nvPr>
            <p:ph type="sldNum" sz="quarter" idx="12"/>
          </p:nvPr>
        </p:nvSpPr>
        <p:spPr/>
        <p:txBody>
          <a:bodyPr/>
          <a:lstStyle/>
          <a:p>
            <a:fld id="{4929A69E-7D8F-4515-9605-0315ABD4F316}" type="slidenum">
              <a:rPr lang="en-US" smtClean="0">
                <a:solidFill>
                  <a:srgbClr val="464653"/>
                </a:solidFill>
              </a:rPr>
              <a:pPr/>
              <a:t>30</a:t>
            </a:fld>
            <a:endParaRPr lang="en-US" dirty="0">
              <a:solidFill>
                <a:srgbClr val="464653"/>
              </a:solidFill>
            </a:endParaRPr>
          </a:p>
        </p:txBody>
      </p:sp>
      <p:sp>
        <p:nvSpPr>
          <p:cNvPr id="4" name="Content Placeholder 3"/>
          <p:cNvSpPr>
            <a:spLocks noGrp="1"/>
          </p:cNvSpPr>
          <p:nvPr>
            <p:ph sz="quarter" idx="1"/>
          </p:nvPr>
        </p:nvSpPr>
        <p:spPr>
          <a:xfrm>
            <a:off x="672071" y="1260415"/>
            <a:ext cx="10966957" cy="4937760"/>
          </a:xfrm>
        </p:spPr>
        <p:txBody>
          <a:bodyPr>
            <a:normAutofit/>
          </a:bodyPr>
          <a:lstStyle/>
          <a:p>
            <a:pPr algn="just"/>
            <a:r>
              <a:rPr lang="en-US" sz="1600" dirty="0"/>
              <a:t>Blood pressure varies over 24 hours:</a:t>
            </a:r>
          </a:p>
          <a:p>
            <a:pPr algn="just">
              <a:buFont typeface="Arial" panose="020B0604020202020204" pitchFamily="34" charset="0"/>
              <a:buChar char="•"/>
            </a:pPr>
            <a:r>
              <a:rPr lang="en-US" sz="1600" dirty="0"/>
              <a:t>It is lower during sleep.</a:t>
            </a:r>
          </a:p>
          <a:p>
            <a:pPr algn="just">
              <a:buFont typeface="Arial" panose="020B0604020202020204" pitchFamily="34" charset="0"/>
              <a:buChar char="•"/>
            </a:pPr>
            <a:r>
              <a:rPr lang="en-US" sz="1600" dirty="0"/>
              <a:t>It is higher during waking, especially in stress</a:t>
            </a:r>
            <a:r>
              <a:rPr lang="en-US" sz="1600" dirty="0" smtClean="0"/>
              <a:t>.</a:t>
            </a:r>
            <a:endParaRPr lang="en-US" sz="1600" dirty="0"/>
          </a:p>
          <a:p>
            <a:pPr algn="just"/>
            <a:r>
              <a:rPr lang="en-US" sz="1600" dirty="0"/>
              <a:t>Blood pressure is well regulated due to various reasons:</a:t>
            </a:r>
          </a:p>
          <a:p>
            <a:pPr algn="just">
              <a:buFont typeface="Arial" panose="020B0604020202020204" pitchFamily="34" charset="0"/>
              <a:buChar char="•"/>
            </a:pPr>
            <a:r>
              <a:rPr lang="en-US" sz="1600" dirty="0"/>
              <a:t>To provide organs (especially the brain) with adequate perfusion pressure*.</a:t>
            </a:r>
          </a:p>
          <a:p>
            <a:pPr algn="just">
              <a:buFont typeface="Arial" panose="020B0604020202020204" pitchFamily="34" charset="0"/>
              <a:buChar char="•"/>
            </a:pPr>
            <a:r>
              <a:rPr lang="en-US" sz="1600" dirty="0"/>
              <a:t>To optimize cardiovascular work</a:t>
            </a:r>
            <a:r>
              <a:rPr lang="en-US" sz="1600" dirty="0" smtClean="0"/>
              <a:t>.</a:t>
            </a:r>
            <a:endParaRPr lang="ar-SA" sz="1600" dirty="0"/>
          </a:p>
          <a:p>
            <a:pPr algn="just">
              <a:buFont typeface="Arial" panose="020B0604020202020204" pitchFamily="34" charset="0"/>
              <a:buChar char="•"/>
            </a:pPr>
            <a:r>
              <a:rPr lang="en-US" sz="1600" dirty="0"/>
              <a:t>Inability to regulate blood pressure can contribute to diseases. </a:t>
            </a:r>
          </a:p>
        </p:txBody>
      </p:sp>
      <p:sp>
        <p:nvSpPr>
          <p:cNvPr id="5" name="TextBox 4"/>
          <p:cNvSpPr txBox="1"/>
          <p:nvPr/>
        </p:nvSpPr>
        <p:spPr>
          <a:xfrm>
            <a:off x="672071" y="5367178"/>
            <a:ext cx="4270213" cy="830997"/>
          </a:xfrm>
          <a:prstGeom prst="rect">
            <a:avLst/>
          </a:prstGeom>
          <a:noFill/>
        </p:spPr>
        <p:txBody>
          <a:bodyPr wrap="square" rtlCol="0">
            <a:spAutoFit/>
          </a:bodyPr>
          <a:lstStyle/>
          <a:p>
            <a:pPr algn="just"/>
            <a:r>
              <a:rPr lang="en-US" sz="1200" dirty="0">
                <a:solidFill>
                  <a:schemeClr val="bg1">
                    <a:lumMod val="65000"/>
                  </a:schemeClr>
                </a:solidFill>
              </a:rPr>
              <a:t>Perfusion pressure*: is pressure that drives the passage of fluid through the circulatory system or lymphatic system to an organ or a tissue, usually referring to the delivery of blood to a capillary bed in tissue. </a:t>
            </a:r>
          </a:p>
        </p:txBody>
      </p:sp>
      <p:graphicFrame>
        <p:nvGraphicFramePr>
          <p:cNvPr id="6" name="Diagram 5"/>
          <p:cNvGraphicFramePr/>
          <p:nvPr>
            <p:extLst>
              <p:ext uri="{D42A27DB-BD31-4B8C-83A1-F6EECF244321}">
                <p14:modId xmlns:p14="http://schemas.microsoft.com/office/powerpoint/2010/main" val="1972776375"/>
              </p:ext>
            </p:extLst>
          </p:nvPr>
        </p:nvGraphicFramePr>
        <p:xfrm>
          <a:off x="4798268" y="3511167"/>
          <a:ext cx="6781123" cy="28167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6958508" y="3172613"/>
            <a:ext cx="2590777" cy="338554"/>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1600" dirty="0">
                <a:solidFill>
                  <a:schemeClr val="bg1"/>
                </a:solidFill>
              </a:rPr>
              <a:t>If the regulation is disturbed</a:t>
            </a:r>
          </a:p>
        </p:txBody>
      </p:sp>
      <p:sp>
        <p:nvSpPr>
          <p:cNvPr id="8" name="Rectangle 7"/>
          <p:cNvSpPr/>
          <p:nvPr/>
        </p:nvSpPr>
        <p:spPr>
          <a:xfrm>
            <a:off x="672071" y="3639343"/>
            <a:ext cx="4201552" cy="1569660"/>
          </a:xfrm>
          <a:prstGeom prst="rect">
            <a:avLst/>
          </a:prstGeom>
        </p:spPr>
        <p:txBody>
          <a:bodyPr wrap="square">
            <a:spAutoFit/>
          </a:bodyPr>
          <a:lstStyle/>
          <a:p>
            <a:r>
              <a:rPr lang="en-US" altLang="en-US" sz="1600" dirty="0">
                <a:solidFill>
                  <a:srgbClr val="DDE9EC">
                    <a:lumMod val="50000"/>
                  </a:srgbClr>
                </a:solidFill>
              </a:rPr>
              <a:t>Hypertension:</a:t>
            </a:r>
          </a:p>
          <a:p>
            <a:r>
              <a:rPr lang="en-US" altLang="en-US" sz="1600" dirty="0">
                <a:solidFill>
                  <a:srgbClr val="DDE9EC">
                    <a:lumMod val="50000"/>
                  </a:srgbClr>
                </a:solidFill>
              </a:rPr>
              <a:t>Increase COP or increased resistance</a:t>
            </a:r>
          </a:p>
          <a:p>
            <a:r>
              <a:rPr lang="en-US" altLang="en-US" sz="1600" dirty="0">
                <a:solidFill>
                  <a:srgbClr val="DDE9EC">
                    <a:lumMod val="50000"/>
                  </a:srgbClr>
                </a:solidFill>
              </a:rPr>
              <a:t>Treatment: </a:t>
            </a:r>
          </a:p>
          <a:p>
            <a:r>
              <a:rPr lang="en-US" altLang="en-US" sz="1600" dirty="0">
                <a:solidFill>
                  <a:srgbClr val="DDE9EC">
                    <a:lumMod val="50000"/>
                  </a:srgbClr>
                </a:solidFill>
              </a:rPr>
              <a:t>Lower COP  </a:t>
            </a:r>
            <a:r>
              <a:rPr lang="en-US" altLang="en-US" sz="1600" dirty="0">
                <a:solidFill>
                  <a:srgbClr val="DDE9EC">
                    <a:lumMod val="50000"/>
                  </a:srgbClr>
                </a:solidFill>
                <a:sym typeface="Wingdings"/>
              </a:rPr>
              <a:t> give diuretics  less volume  less venous return </a:t>
            </a:r>
            <a:endParaRPr lang="en-US" altLang="en-US" sz="1600" dirty="0">
              <a:solidFill>
                <a:srgbClr val="DDE9EC">
                  <a:lumMod val="50000"/>
                </a:srgbClr>
              </a:solidFill>
            </a:endParaRPr>
          </a:p>
          <a:p>
            <a:r>
              <a:rPr lang="en-US" altLang="en-US" sz="1600" dirty="0">
                <a:solidFill>
                  <a:srgbClr val="DDE9EC">
                    <a:lumMod val="50000"/>
                  </a:srgbClr>
                </a:solidFill>
              </a:rPr>
              <a:t>Reduce resistance  ( by vasodilators )</a:t>
            </a:r>
          </a:p>
        </p:txBody>
      </p:sp>
      <p:sp>
        <p:nvSpPr>
          <p:cNvPr id="11" name="TextBox 10"/>
          <p:cNvSpPr txBox="1"/>
          <p:nvPr/>
        </p:nvSpPr>
        <p:spPr>
          <a:xfrm>
            <a:off x="9736938" y="-4348"/>
            <a:ext cx="2448272" cy="307777"/>
          </a:xfrm>
          <a:prstGeom prst="rect">
            <a:avLst/>
          </a:prstGeom>
          <a:solidFill>
            <a:schemeClr val="accent3">
              <a:lumMod val="40000"/>
              <a:lumOff val="60000"/>
            </a:schemeClr>
          </a:solidFill>
          <a:ln>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MALES’ SLIDES </a:t>
            </a:r>
          </a:p>
        </p:txBody>
      </p:sp>
    </p:spTree>
    <p:extLst>
      <p:ext uri="{BB962C8B-B14F-4D97-AF65-F5344CB8AC3E}">
        <p14:creationId xmlns:p14="http://schemas.microsoft.com/office/powerpoint/2010/main" val="22772631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216" y="184833"/>
            <a:ext cx="10969943" cy="990600"/>
          </a:xfrm>
        </p:spPr>
        <p:txBody>
          <a:bodyPr/>
          <a:lstStyle/>
          <a:p>
            <a:r>
              <a:rPr lang="en-US" dirty="0"/>
              <a:t>Regulation of Blood Pressure</a:t>
            </a:r>
          </a:p>
        </p:txBody>
      </p:sp>
      <p:sp>
        <p:nvSpPr>
          <p:cNvPr id="3" name="Slide Number Placeholder 2"/>
          <p:cNvSpPr>
            <a:spLocks noGrp="1"/>
          </p:cNvSpPr>
          <p:nvPr>
            <p:ph type="sldNum" sz="quarter" idx="12"/>
          </p:nvPr>
        </p:nvSpPr>
        <p:spPr/>
        <p:txBody>
          <a:bodyPr/>
          <a:lstStyle/>
          <a:p>
            <a:fld id="{4929A69E-7D8F-4515-9605-0315ABD4F316}" type="slidenum">
              <a:rPr lang="en-US" smtClean="0">
                <a:solidFill>
                  <a:srgbClr val="464653"/>
                </a:solidFill>
              </a:rPr>
              <a:pPr/>
              <a:t>31</a:t>
            </a:fld>
            <a:endParaRPr lang="en-US" dirty="0">
              <a:solidFill>
                <a:srgbClr val="464653"/>
              </a:solidFill>
            </a:endParaRPr>
          </a:p>
        </p:txBody>
      </p:sp>
      <p:sp>
        <p:nvSpPr>
          <p:cNvPr id="4" name="Content Placeholder 3"/>
          <p:cNvSpPr>
            <a:spLocks noGrp="1"/>
          </p:cNvSpPr>
          <p:nvPr>
            <p:ph sz="quarter" idx="1"/>
          </p:nvPr>
        </p:nvSpPr>
        <p:spPr>
          <a:xfrm>
            <a:off x="612222" y="1240020"/>
            <a:ext cx="10865773" cy="2110111"/>
          </a:xfrm>
        </p:spPr>
        <p:txBody>
          <a:bodyPr>
            <a:normAutofit/>
          </a:bodyPr>
          <a:lstStyle/>
          <a:p>
            <a:pPr algn="just"/>
            <a:r>
              <a:rPr lang="en-US" sz="1600" dirty="0"/>
              <a:t>Short term mechanisms (seconds to minutes): are largely neural. They regulate cardiac function and arteriolar diameter.</a:t>
            </a:r>
          </a:p>
          <a:p>
            <a:pPr algn="just"/>
            <a:r>
              <a:rPr lang="en-US" sz="1600" dirty="0" smtClean="0"/>
              <a:t>Intermediate </a:t>
            </a:r>
            <a:r>
              <a:rPr lang="en-US" sz="1600" dirty="0"/>
              <a:t>and long term mechanisms (minutes to days): are largely renal and hormonal. </a:t>
            </a:r>
            <a:r>
              <a:rPr lang="en-US" sz="1600" dirty="0" smtClean="0"/>
              <a:t>They </a:t>
            </a:r>
            <a:r>
              <a:rPr lang="en-US" sz="1600" dirty="0"/>
              <a:t>regulate blood volume.</a:t>
            </a:r>
          </a:p>
          <a:p>
            <a:pPr algn="just">
              <a:buFont typeface="Arial" panose="020B0604020202020204" pitchFamily="34" charset="0"/>
              <a:buChar char="•"/>
            </a:pPr>
            <a:endParaRPr lang="en-US" sz="1600" dirty="0"/>
          </a:p>
          <a:p>
            <a:pPr algn="just"/>
            <a:endParaRPr lang="en-US" sz="1600" dirty="0"/>
          </a:p>
        </p:txBody>
      </p:sp>
      <p:graphicFrame>
        <p:nvGraphicFramePr>
          <p:cNvPr id="6" name="Diagram 5"/>
          <p:cNvGraphicFramePr/>
          <p:nvPr>
            <p:extLst>
              <p:ext uri="{D42A27DB-BD31-4B8C-83A1-F6EECF244321}">
                <p14:modId xmlns:p14="http://schemas.microsoft.com/office/powerpoint/2010/main" val="555948325"/>
              </p:ext>
            </p:extLst>
          </p:nvPr>
        </p:nvGraphicFramePr>
        <p:xfrm>
          <a:off x="756944" y="1973812"/>
          <a:ext cx="10576330" cy="35111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756944" y="4649087"/>
            <a:ext cx="2298075" cy="1569660"/>
          </a:xfrm>
          <a:prstGeom prst="rect">
            <a:avLst/>
          </a:prstGeom>
          <a:solidFill>
            <a:schemeClr val="bg1"/>
          </a:solidFill>
          <a:ln w="28575">
            <a:solidFill>
              <a:srgbClr val="D8B3DC"/>
            </a:solidFill>
          </a:ln>
        </p:spPr>
        <p:txBody>
          <a:bodyPr wrap="square" rtlCol="0">
            <a:spAutoFit/>
          </a:bodyPr>
          <a:lstStyle/>
          <a:p>
            <a:endParaRPr lang="en-US" sz="1600" dirty="0" smtClean="0"/>
          </a:p>
          <a:p>
            <a:r>
              <a:rPr lang="en-US" sz="1600" dirty="0" smtClean="0"/>
              <a:t>Factors that affect BP:</a:t>
            </a:r>
          </a:p>
          <a:p>
            <a:pPr marL="342900" indent="-342900">
              <a:buFont typeface="Arial" charset="0"/>
              <a:buChar char="•"/>
            </a:pPr>
            <a:r>
              <a:rPr lang="en-US" sz="1600" dirty="0" smtClean="0"/>
              <a:t>Cardiac </a:t>
            </a:r>
            <a:r>
              <a:rPr lang="en-US" sz="1600" dirty="0"/>
              <a:t>output</a:t>
            </a:r>
            <a:r>
              <a:rPr lang="en-US" sz="1600" dirty="0" smtClean="0"/>
              <a:t>.</a:t>
            </a:r>
            <a:endParaRPr lang="en-US" sz="1600" dirty="0"/>
          </a:p>
          <a:p>
            <a:pPr marL="342900" indent="-342900">
              <a:buFont typeface="Arial" charset="0"/>
              <a:buChar char="•"/>
            </a:pPr>
            <a:r>
              <a:rPr lang="en-US" sz="1600" dirty="0"/>
              <a:t>Peripheral resistance.</a:t>
            </a:r>
          </a:p>
          <a:p>
            <a:pPr marL="342900" indent="-342900">
              <a:buFont typeface="Arial" charset="0"/>
              <a:buChar char="•"/>
            </a:pPr>
            <a:r>
              <a:rPr lang="en-US" sz="1600" dirty="0"/>
              <a:t>Blood volume</a:t>
            </a:r>
            <a:r>
              <a:rPr lang="en-US" sz="1600" dirty="0" smtClean="0"/>
              <a:t>.</a:t>
            </a:r>
            <a:endParaRPr lang="ar-SA" sz="1600" dirty="0" smtClean="0"/>
          </a:p>
          <a:p>
            <a:pPr marL="342900" indent="-342900">
              <a:buFont typeface="Arial" charset="0"/>
              <a:buChar char="•"/>
            </a:pPr>
            <a:endParaRPr lang="en-US" sz="1600" dirty="0"/>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312" y="4617931"/>
            <a:ext cx="1362660" cy="321183"/>
          </a:xfrm>
          <a:prstGeom prst="rect">
            <a:avLst/>
          </a:prstGeom>
        </p:spPr>
      </p:pic>
    </p:spTree>
    <p:extLst>
      <p:ext uri="{BB962C8B-B14F-4D97-AF65-F5344CB8AC3E}">
        <p14:creationId xmlns:p14="http://schemas.microsoft.com/office/powerpoint/2010/main" val="1165245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en-US" dirty="0" smtClean="0"/>
              <a:t>Rapidly Acting Control Mechanisms </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solidFill>
                  <a:srgbClr val="464653"/>
                </a:solidFill>
              </a:rPr>
              <a:pPr/>
              <a:t>32</a:t>
            </a:fld>
            <a:endParaRPr lang="en-US" dirty="0">
              <a:solidFill>
                <a:srgbClr val="464653"/>
              </a:solidFill>
            </a:endParaRPr>
          </a:p>
        </p:txBody>
      </p:sp>
      <p:sp>
        <p:nvSpPr>
          <p:cNvPr id="14" name="Content Placeholder 13"/>
          <p:cNvSpPr>
            <a:spLocks noGrp="1"/>
          </p:cNvSpPr>
          <p:nvPr>
            <p:ph sz="quarter" idx="1"/>
          </p:nvPr>
        </p:nvSpPr>
        <p:spPr>
          <a:xfrm>
            <a:off x="609448" y="1577653"/>
            <a:ext cx="6670306" cy="4937760"/>
          </a:xfrm>
        </p:spPr>
        <p:txBody>
          <a:bodyPr>
            <a:normAutofit/>
          </a:bodyPr>
          <a:lstStyle/>
          <a:p>
            <a:pPr algn="just"/>
            <a:r>
              <a:rPr lang="en-US" sz="2000" dirty="0">
                <a:cs typeface="Calibri"/>
              </a:rPr>
              <a:t>Acts within </a:t>
            </a:r>
            <a:r>
              <a:rPr lang="en-US" sz="2000" spc="10" dirty="0">
                <a:cs typeface="Calibri"/>
              </a:rPr>
              <a:t>seconds/</a:t>
            </a:r>
            <a:r>
              <a:rPr lang="en-US" sz="2000" spc="-165" dirty="0">
                <a:cs typeface="Calibri"/>
              </a:rPr>
              <a:t> </a:t>
            </a:r>
            <a:r>
              <a:rPr lang="en-US" sz="2000" spc="5" dirty="0">
                <a:cs typeface="Calibri"/>
              </a:rPr>
              <a:t>minutes</a:t>
            </a:r>
            <a:r>
              <a:rPr lang="en-US" sz="2000" spc="5" dirty="0" smtClean="0">
                <a:cs typeface="Calibri"/>
              </a:rPr>
              <a:t>.</a:t>
            </a:r>
            <a:endParaRPr lang="ar-SA" sz="2000" spc="5" dirty="0" smtClean="0">
              <a:cs typeface="Calibri"/>
            </a:endParaRPr>
          </a:p>
          <a:p>
            <a:pPr algn="just"/>
            <a:r>
              <a:rPr lang="en-US" sz="2000" spc="5" dirty="0">
                <a:cs typeface="Calibri"/>
              </a:rPr>
              <a:t>Concerned </a:t>
            </a:r>
            <a:r>
              <a:rPr lang="en-US" sz="2000" spc="5" dirty="0" smtClean="0">
                <a:cs typeface="Calibri"/>
              </a:rPr>
              <a:t>with </a:t>
            </a:r>
            <a:r>
              <a:rPr lang="en-US" sz="2000" dirty="0">
                <a:cs typeface="Calibri"/>
              </a:rPr>
              <a:t>regulating </a:t>
            </a:r>
            <a:r>
              <a:rPr lang="en-US" sz="2000" spc="10" dirty="0" smtClean="0">
                <a:cs typeface="Calibri"/>
              </a:rPr>
              <a:t>cardiac output</a:t>
            </a:r>
            <a:r>
              <a:rPr lang="en-US" sz="2000" spc="-375" dirty="0" smtClean="0">
                <a:cs typeface="Calibri"/>
              </a:rPr>
              <a:t> </a:t>
            </a:r>
            <a:r>
              <a:rPr lang="en-US" sz="2000" dirty="0">
                <a:cs typeface="Calibri"/>
              </a:rPr>
              <a:t>&amp; </a:t>
            </a:r>
            <a:r>
              <a:rPr lang="en-US" sz="2000" spc="20" dirty="0" smtClean="0">
                <a:cs typeface="Calibri"/>
              </a:rPr>
              <a:t>peripheral resistance.</a:t>
            </a:r>
            <a:endParaRPr lang="en-US" sz="2000" dirty="0">
              <a:cs typeface="Calibri"/>
            </a:endParaRPr>
          </a:p>
          <a:p>
            <a:pPr algn="just"/>
            <a:r>
              <a:rPr lang="en-US" sz="2000" spc="10" dirty="0">
                <a:cs typeface="Calibri"/>
              </a:rPr>
              <a:t>Reflex </a:t>
            </a:r>
            <a:r>
              <a:rPr lang="en-US" sz="2000" spc="15" dirty="0">
                <a:cs typeface="Calibri"/>
              </a:rPr>
              <a:t>mechanisms </a:t>
            </a:r>
            <a:r>
              <a:rPr lang="en-US" sz="2000" spc="-5" dirty="0">
                <a:cs typeface="Calibri"/>
              </a:rPr>
              <a:t>that </a:t>
            </a:r>
            <a:r>
              <a:rPr lang="en-US" sz="2000" dirty="0">
                <a:cs typeface="Calibri"/>
              </a:rPr>
              <a:t>act  </a:t>
            </a:r>
            <a:r>
              <a:rPr lang="en-US" sz="2000" spc="-5" dirty="0">
                <a:cs typeface="Calibri"/>
              </a:rPr>
              <a:t>through </a:t>
            </a:r>
            <a:r>
              <a:rPr lang="en-US" sz="2000" spc="5" dirty="0">
                <a:cs typeface="Calibri"/>
              </a:rPr>
              <a:t>autonomic</a:t>
            </a:r>
            <a:r>
              <a:rPr lang="en-US" sz="2000" spc="-200" dirty="0">
                <a:cs typeface="Calibri"/>
              </a:rPr>
              <a:t> </a:t>
            </a:r>
            <a:r>
              <a:rPr lang="en-US" sz="2000" dirty="0">
                <a:cs typeface="Calibri"/>
              </a:rPr>
              <a:t>nervous  </a:t>
            </a:r>
            <a:r>
              <a:rPr lang="en-US" sz="2000" spc="5" dirty="0">
                <a:cs typeface="Calibri"/>
              </a:rPr>
              <a:t>system</a:t>
            </a:r>
            <a:r>
              <a:rPr lang="en-US" sz="2000" spc="5" dirty="0" smtClean="0">
                <a:cs typeface="Calibri"/>
              </a:rPr>
              <a:t>:</a:t>
            </a:r>
            <a:endParaRPr lang="ar-SA" sz="2000" spc="5" dirty="0" smtClean="0">
              <a:cs typeface="Calibri"/>
            </a:endParaRPr>
          </a:p>
          <a:p>
            <a:pPr algn="just"/>
            <a:r>
              <a:rPr lang="en-US" sz="2000" dirty="0">
                <a:cs typeface="Calibri"/>
              </a:rPr>
              <a:t>Centers</a:t>
            </a:r>
            <a:r>
              <a:rPr lang="en-US" sz="2000" spc="-110" dirty="0">
                <a:cs typeface="Calibri"/>
              </a:rPr>
              <a:t> </a:t>
            </a:r>
            <a:r>
              <a:rPr lang="en-US" sz="2000" spc="20" dirty="0">
                <a:cs typeface="Calibri"/>
              </a:rPr>
              <a:t>in</a:t>
            </a:r>
            <a:r>
              <a:rPr lang="en-US" sz="2000" spc="-35" dirty="0">
                <a:cs typeface="Calibri"/>
              </a:rPr>
              <a:t> </a:t>
            </a:r>
            <a:r>
              <a:rPr lang="en-US" sz="2000" spc="30" dirty="0">
                <a:cs typeface="Calibri"/>
              </a:rPr>
              <a:t>Medulla</a:t>
            </a:r>
            <a:r>
              <a:rPr lang="en-US" sz="2000" spc="-310" dirty="0">
                <a:cs typeface="Calibri"/>
              </a:rPr>
              <a:t> </a:t>
            </a:r>
            <a:r>
              <a:rPr lang="en-US" sz="2000" dirty="0">
                <a:cs typeface="Calibri"/>
              </a:rPr>
              <a:t>Oblongata:</a:t>
            </a:r>
          </a:p>
          <a:p>
            <a:pPr lvl="3" algn="just">
              <a:buFont typeface="Arial" charset="0"/>
              <a:buChar char="•"/>
            </a:pPr>
            <a:r>
              <a:rPr lang="en-US" sz="2000" spc="5" dirty="0">
                <a:cs typeface="Calibri"/>
              </a:rPr>
              <a:t>Vasomotor </a:t>
            </a:r>
            <a:r>
              <a:rPr lang="en-US" sz="2000" spc="15" dirty="0">
                <a:cs typeface="Calibri"/>
              </a:rPr>
              <a:t>Center </a:t>
            </a:r>
            <a:r>
              <a:rPr lang="en-US" sz="2000" spc="-5" dirty="0">
                <a:cs typeface="Calibri"/>
              </a:rPr>
              <a:t>(</a:t>
            </a:r>
            <a:r>
              <a:rPr lang="en-US" sz="2000" spc="-5" dirty="0" smtClean="0">
                <a:cs typeface="Calibri"/>
              </a:rPr>
              <a:t>VMC):  </a:t>
            </a:r>
            <a:r>
              <a:rPr lang="en-US" sz="2000" dirty="0" smtClean="0">
                <a:solidFill>
                  <a:schemeClr val="bg1">
                    <a:lumMod val="50000"/>
                  </a:schemeClr>
                </a:solidFill>
                <a:cs typeface="Calibri"/>
              </a:rPr>
              <a:t>for </a:t>
            </a:r>
            <a:r>
              <a:rPr lang="en-US" sz="2000" spc="15" dirty="0" smtClean="0">
                <a:cs typeface="Calibri"/>
              </a:rPr>
              <a:t>Sympathetic</a:t>
            </a:r>
            <a:r>
              <a:rPr lang="en-US" sz="2000" spc="-215" dirty="0" smtClean="0">
                <a:cs typeface="Calibri"/>
              </a:rPr>
              <a:t> </a:t>
            </a:r>
            <a:r>
              <a:rPr lang="en-US" sz="2000" spc="15" dirty="0">
                <a:cs typeface="Calibri"/>
              </a:rPr>
              <a:t>nervous</a:t>
            </a:r>
            <a:r>
              <a:rPr lang="en-US" sz="2000" spc="-150" dirty="0">
                <a:cs typeface="Calibri"/>
              </a:rPr>
              <a:t> </a:t>
            </a:r>
            <a:r>
              <a:rPr lang="en-US" sz="2000" spc="5" dirty="0" smtClean="0">
                <a:cs typeface="Calibri"/>
              </a:rPr>
              <a:t>system.</a:t>
            </a:r>
            <a:endParaRPr lang="ar-SA" sz="2000" dirty="0" smtClean="0">
              <a:cs typeface="Calibri"/>
            </a:endParaRPr>
          </a:p>
          <a:p>
            <a:pPr lvl="3" algn="just">
              <a:buFont typeface="Arial" charset="0"/>
              <a:buChar char="•"/>
            </a:pPr>
            <a:r>
              <a:rPr lang="en-US" sz="2000" spc="25" dirty="0" smtClean="0">
                <a:cs typeface="Calibri"/>
              </a:rPr>
              <a:t>Cardiac</a:t>
            </a:r>
            <a:r>
              <a:rPr lang="en-US" sz="2000" spc="-204" dirty="0" smtClean="0">
                <a:cs typeface="Calibri"/>
              </a:rPr>
              <a:t> </a:t>
            </a:r>
            <a:r>
              <a:rPr lang="en-US" sz="2000" spc="15" dirty="0">
                <a:cs typeface="Calibri"/>
              </a:rPr>
              <a:t>Inhibitory</a:t>
            </a:r>
            <a:r>
              <a:rPr lang="en-US" sz="2000" spc="-165" dirty="0">
                <a:cs typeface="Calibri"/>
              </a:rPr>
              <a:t> </a:t>
            </a:r>
            <a:r>
              <a:rPr lang="en-US" sz="2000" spc="15" dirty="0">
                <a:cs typeface="Calibri"/>
              </a:rPr>
              <a:t>Center</a:t>
            </a:r>
            <a:r>
              <a:rPr lang="en-US" sz="2000" spc="-155" dirty="0">
                <a:cs typeface="Calibri"/>
              </a:rPr>
              <a:t> </a:t>
            </a:r>
            <a:r>
              <a:rPr lang="en-US" sz="2000" spc="5" dirty="0">
                <a:cs typeface="Calibri"/>
              </a:rPr>
              <a:t>(CIC</a:t>
            </a:r>
            <a:r>
              <a:rPr lang="en-US" sz="2000" spc="5" dirty="0" smtClean="0">
                <a:cs typeface="Calibri"/>
              </a:rPr>
              <a:t>)</a:t>
            </a:r>
            <a:r>
              <a:rPr lang="en-US" sz="2000" spc="-165" dirty="0" smtClean="0">
                <a:cs typeface="Calibri"/>
              </a:rPr>
              <a:t>: </a:t>
            </a:r>
            <a:r>
              <a:rPr lang="en-US" sz="2000" spc="-5" dirty="0" smtClean="0">
                <a:solidFill>
                  <a:schemeClr val="bg1">
                    <a:lumMod val="50000"/>
                  </a:schemeClr>
                </a:solidFill>
                <a:cs typeface="Calibri"/>
              </a:rPr>
              <a:t>for</a:t>
            </a:r>
            <a:r>
              <a:rPr lang="en-US" sz="2000" spc="-5" dirty="0" smtClean="0">
                <a:cs typeface="Calibri"/>
              </a:rPr>
              <a:t> </a:t>
            </a:r>
            <a:r>
              <a:rPr lang="en-US" sz="2000" spc="10" dirty="0" smtClean="0">
                <a:cs typeface="Calibri"/>
              </a:rPr>
              <a:t>Parasympathetic</a:t>
            </a:r>
            <a:r>
              <a:rPr lang="en-US" sz="2000" spc="-215" dirty="0" smtClean="0">
                <a:cs typeface="Calibri"/>
              </a:rPr>
              <a:t> </a:t>
            </a:r>
            <a:r>
              <a:rPr lang="en-US" sz="2000" spc="15" dirty="0">
                <a:cs typeface="Calibri"/>
              </a:rPr>
              <a:t>nervous</a:t>
            </a:r>
            <a:r>
              <a:rPr lang="en-US" sz="2000" spc="-155" dirty="0">
                <a:cs typeface="Calibri"/>
              </a:rPr>
              <a:t> </a:t>
            </a:r>
            <a:r>
              <a:rPr lang="en-US" sz="2000" spc="5" dirty="0" smtClean="0">
                <a:cs typeface="Calibri"/>
              </a:rPr>
              <a:t>system.</a:t>
            </a:r>
            <a:endParaRPr lang="en-US" sz="2000" dirty="0">
              <a:cs typeface="Calibri"/>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9754" y="1268760"/>
            <a:ext cx="4299637" cy="4937760"/>
          </a:xfrm>
          <a:prstGeom prst="rect">
            <a:avLst/>
          </a:prstGeom>
        </p:spPr>
      </p:pic>
      <p:sp>
        <p:nvSpPr>
          <p:cNvPr id="16" name="TextBox 15"/>
          <p:cNvSpPr txBox="1"/>
          <p:nvPr/>
        </p:nvSpPr>
        <p:spPr>
          <a:xfrm>
            <a:off x="9516280" y="-1489"/>
            <a:ext cx="2661320" cy="307777"/>
          </a:xfrm>
          <a:prstGeom prst="rect">
            <a:avLst/>
          </a:prstGeom>
          <a:solidFill>
            <a:srgbClr val="D8B3DC"/>
          </a:solidFill>
          <a:ln>
            <a:solidFill>
              <a:srgbClr val="A954AB"/>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a:t>
            </a:r>
            <a:r>
              <a:rPr lang="en-US" sz="1400" b="1" u="sng" dirty="0" smtClean="0"/>
              <a:t>FEMALES</a:t>
            </a:r>
            <a:r>
              <a:rPr lang="en-US" sz="1400" b="1" u="sng" dirty="0"/>
              <a:t>’ SLIDES </a:t>
            </a:r>
          </a:p>
        </p:txBody>
      </p:sp>
      <p:sp>
        <p:nvSpPr>
          <p:cNvPr id="5" name="TextBox 4"/>
          <p:cNvSpPr txBox="1"/>
          <p:nvPr/>
        </p:nvSpPr>
        <p:spPr>
          <a:xfrm>
            <a:off x="609448" y="5229200"/>
            <a:ext cx="6670306" cy="830997"/>
          </a:xfrm>
          <a:prstGeom prst="rect">
            <a:avLst/>
          </a:prstGeom>
          <a:noFill/>
        </p:spPr>
        <p:txBody>
          <a:bodyPr wrap="square" rtlCol="0">
            <a:spAutoFit/>
          </a:bodyPr>
          <a:lstStyle/>
          <a:p>
            <a:pPr algn="just"/>
            <a:r>
              <a:rPr lang="en-US" sz="1600" dirty="0" smtClean="0">
                <a:solidFill>
                  <a:schemeClr val="tx2">
                    <a:lumMod val="60000"/>
                    <a:lumOff val="40000"/>
                  </a:schemeClr>
                </a:solidFill>
              </a:rPr>
              <a:t>-</a:t>
            </a:r>
            <a:r>
              <a:rPr lang="en-US" sz="1600" dirty="0" smtClean="0">
                <a:solidFill>
                  <a:srgbClr val="528693"/>
                </a:solidFill>
              </a:rPr>
              <a:t>They never work together when the sympathetic system </a:t>
            </a:r>
            <a:r>
              <a:rPr lang="en-US" sz="1600" smtClean="0">
                <a:solidFill>
                  <a:srgbClr val="528693"/>
                </a:solidFill>
              </a:rPr>
              <a:t>gets stimulated, </a:t>
            </a:r>
            <a:r>
              <a:rPr lang="en-US" sz="1600" dirty="0" smtClean="0">
                <a:solidFill>
                  <a:srgbClr val="528693"/>
                </a:solidFill>
              </a:rPr>
              <a:t>parasympathetic system will get inhibited and act like the sympathetic system and vice versa.</a:t>
            </a:r>
            <a:endParaRPr lang="en-US" sz="1600" dirty="0">
              <a:solidFill>
                <a:srgbClr val="528693"/>
              </a:solidFill>
            </a:endParaRPr>
          </a:p>
        </p:txBody>
      </p:sp>
    </p:spTree>
    <p:extLst>
      <p:ext uri="{BB962C8B-B14F-4D97-AF65-F5344CB8AC3E}">
        <p14:creationId xmlns:p14="http://schemas.microsoft.com/office/powerpoint/2010/main" val="7996006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The Arterial </a:t>
            </a:r>
            <a:r>
              <a:rPr lang="en-US" dirty="0" smtClean="0"/>
              <a:t>Baroreceptors </a:t>
            </a:r>
            <a:r>
              <a:rPr lang="en-US" sz="1600" dirty="0" smtClean="0">
                <a:solidFill>
                  <a:srgbClr val="528693"/>
                </a:solidFill>
              </a:rPr>
              <a:t>(Increase and decrease blood pressure)</a:t>
            </a:r>
            <a:endParaRPr lang="en-US" sz="1600" dirty="0"/>
          </a:p>
        </p:txBody>
      </p:sp>
      <p:sp>
        <p:nvSpPr>
          <p:cNvPr id="3" name="Slide Number Placeholder 2"/>
          <p:cNvSpPr>
            <a:spLocks noGrp="1"/>
          </p:cNvSpPr>
          <p:nvPr>
            <p:ph type="sldNum" sz="quarter" idx="12"/>
          </p:nvPr>
        </p:nvSpPr>
        <p:spPr/>
        <p:txBody>
          <a:bodyPr/>
          <a:lstStyle/>
          <a:p>
            <a:fld id="{4929A69E-7D8F-4515-9605-0315ABD4F316}" type="slidenum">
              <a:rPr lang="en-US" smtClean="0">
                <a:solidFill>
                  <a:srgbClr val="464653"/>
                </a:solidFill>
              </a:rPr>
              <a:pPr/>
              <a:t>33</a:t>
            </a:fld>
            <a:endParaRPr lang="en-US" dirty="0">
              <a:solidFill>
                <a:srgbClr val="464653"/>
              </a:solidFill>
            </a:endParaRPr>
          </a:p>
        </p:txBody>
      </p:sp>
      <p:sp>
        <p:nvSpPr>
          <p:cNvPr id="4" name="Content Placeholder 3"/>
          <p:cNvSpPr>
            <a:spLocks noGrp="1"/>
          </p:cNvSpPr>
          <p:nvPr>
            <p:ph sz="quarter" idx="1"/>
          </p:nvPr>
        </p:nvSpPr>
        <p:spPr>
          <a:xfrm>
            <a:off x="679076" y="1394463"/>
            <a:ext cx="10815935" cy="4937760"/>
          </a:xfrm>
        </p:spPr>
        <p:txBody>
          <a:bodyPr>
            <a:normAutofit/>
          </a:bodyPr>
          <a:lstStyle/>
          <a:p>
            <a:pPr algn="just"/>
            <a:r>
              <a:rPr lang="en-US" sz="1800" dirty="0"/>
              <a:t>Changes in MAP are detected by baroreceptors (pressure receptors) in the carotid and aortic arteries. </a:t>
            </a:r>
            <a:r>
              <a:rPr lang="en-US" sz="1800" dirty="0" smtClean="0"/>
              <a:t> (</a:t>
            </a:r>
            <a:r>
              <a:rPr lang="en-US" sz="1800" spc="5" dirty="0">
                <a:cs typeface="Calibri"/>
              </a:rPr>
              <a:t>Stimulated </a:t>
            </a:r>
            <a:r>
              <a:rPr lang="en-US" sz="1800" spc="20" dirty="0">
                <a:cs typeface="Calibri"/>
              </a:rPr>
              <a:t>in</a:t>
            </a:r>
            <a:r>
              <a:rPr lang="en-US" sz="1800" spc="-280" dirty="0">
                <a:cs typeface="Calibri"/>
              </a:rPr>
              <a:t> </a:t>
            </a:r>
            <a:r>
              <a:rPr lang="en-US" sz="1800" spc="-10" dirty="0">
                <a:cs typeface="Calibri"/>
              </a:rPr>
              <a:t>response  </a:t>
            </a:r>
            <a:r>
              <a:rPr lang="en-US" sz="1800" spc="-5" dirty="0">
                <a:cs typeface="Calibri"/>
              </a:rPr>
              <a:t>to </a:t>
            </a:r>
            <a:r>
              <a:rPr lang="en-US" sz="1800" spc="25" dirty="0">
                <a:cs typeface="Calibri"/>
              </a:rPr>
              <a:t>blood </a:t>
            </a:r>
            <a:r>
              <a:rPr lang="en-US" sz="1800" spc="-15" dirty="0">
                <a:cs typeface="Calibri"/>
              </a:rPr>
              <a:t>pressure  </a:t>
            </a:r>
            <a:r>
              <a:rPr lang="en-US" sz="1800" spc="-5" dirty="0" smtClean="0">
                <a:cs typeface="Calibri"/>
              </a:rPr>
              <a:t>changes</a:t>
            </a:r>
            <a:r>
              <a:rPr lang="en-US" sz="1800" dirty="0" smtClean="0">
                <a:cs typeface="Calibri"/>
              </a:rPr>
              <a:t>)</a:t>
            </a:r>
          </a:p>
          <a:p>
            <a:pPr algn="just"/>
            <a:r>
              <a:rPr lang="en-US" sz="1800" dirty="0" smtClean="0">
                <a:cs typeface="Calibri"/>
              </a:rPr>
              <a:t>Fast + </a:t>
            </a:r>
            <a:r>
              <a:rPr lang="en-US" sz="1800" dirty="0" err="1" smtClean="0">
                <a:cs typeface="Calibri"/>
              </a:rPr>
              <a:t>neurally</a:t>
            </a:r>
            <a:r>
              <a:rPr lang="en-US" sz="1800" dirty="0" smtClean="0">
                <a:cs typeface="Calibri"/>
              </a:rPr>
              <a:t> mediated </a:t>
            </a:r>
            <a:endParaRPr lang="en-US" sz="1800" dirty="0"/>
          </a:p>
          <a:p>
            <a:pPr algn="just"/>
            <a:r>
              <a:rPr lang="en-US" sz="1800" spc="45" dirty="0" err="1">
                <a:cs typeface="Calibri"/>
              </a:rPr>
              <a:t>M</a:t>
            </a:r>
            <a:r>
              <a:rPr lang="en-US" sz="1800" spc="5" dirty="0" err="1">
                <a:cs typeface="Calibri"/>
              </a:rPr>
              <a:t>e</a:t>
            </a:r>
            <a:r>
              <a:rPr lang="en-US" sz="1800" spc="-15" dirty="0" err="1">
                <a:cs typeface="Calibri"/>
              </a:rPr>
              <a:t>c</a:t>
            </a:r>
            <a:r>
              <a:rPr lang="en-US" sz="1800" spc="35" dirty="0" err="1">
                <a:cs typeface="Calibri"/>
              </a:rPr>
              <a:t>h</a:t>
            </a:r>
            <a:r>
              <a:rPr lang="en-US" sz="1800" spc="-55" dirty="0" err="1">
                <a:cs typeface="Calibri"/>
              </a:rPr>
              <a:t>a</a:t>
            </a:r>
            <a:r>
              <a:rPr lang="en-US" sz="1800" spc="35" dirty="0" err="1">
                <a:cs typeface="Calibri"/>
              </a:rPr>
              <a:t>n</a:t>
            </a:r>
            <a:r>
              <a:rPr lang="en-US" sz="1800" spc="30" dirty="0" err="1">
                <a:cs typeface="Calibri"/>
              </a:rPr>
              <a:t>o</a:t>
            </a:r>
            <a:r>
              <a:rPr lang="en-US" sz="1800" spc="-35" dirty="0">
                <a:cs typeface="Calibri"/>
              </a:rPr>
              <a:t>-</a:t>
            </a:r>
            <a:r>
              <a:rPr lang="en-US" sz="1800" spc="-40" dirty="0">
                <a:cs typeface="Calibri"/>
              </a:rPr>
              <a:t>s</a:t>
            </a:r>
            <a:r>
              <a:rPr lang="en-US" sz="1800" spc="-5" dirty="0">
                <a:cs typeface="Calibri"/>
              </a:rPr>
              <a:t>t</a:t>
            </a:r>
            <a:r>
              <a:rPr lang="en-US" sz="1800" spc="-40" dirty="0">
                <a:cs typeface="Calibri"/>
              </a:rPr>
              <a:t>r</a:t>
            </a:r>
            <a:r>
              <a:rPr lang="en-US" sz="1800" spc="5" dirty="0">
                <a:cs typeface="Calibri"/>
              </a:rPr>
              <a:t>e</a:t>
            </a:r>
            <a:r>
              <a:rPr lang="en-US" sz="1800" spc="-5" dirty="0">
                <a:cs typeface="Calibri"/>
              </a:rPr>
              <a:t>t</a:t>
            </a:r>
            <a:r>
              <a:rPr lang="en-US" sz="1800" spc="-15" dirty="0">
                <a:cs typeface="Calibri"/>
              </a:rPr>
              <a:t>c</a:t>
            </a:r>
            <a:r>
              <a:rPr lang="en-US" sz="1800" dirty="0">
                <a:cs typeface="Calibri"/>
              </a:rPr>
              <a:t>h  </a:t>
            </a:r>
            <a:r>
              <a:rPr lang="en-US" sz="1800" spc="-15" dirty="0">
                <a:cs typeface="Calibri"/>
              </a:rPr>
              <a:t>receptors</a:t>
            </a:r>
            <a:endParaRPr lang="en-US" sz="1800" dirty="0"/>
          </a:p>
          <a:p>
            <a:pPr algn="just"/>
            <a:r>
              <a:rPr lang="en-US" sz="1800" dirty="0"/>
              <a:t> These receptors provide information to the cardiovascular centers in the medulla oblongata about the degree of stretch because of pressure changes</a:t>
            </a:r>
            <a:r>
              <a:rPr lang="en-US" sz="1800" dirty="0" smtClean="0"/>
              <a:t>.</a:t>
            </a:r>
            <a:endParaRPr lang="en-US" sz="1800" dirty="0"/>
          </a:p>
          <a:p>
            <a:pPr algn="just"/>
            <a:r>
              <a:rPr lang="en-US" sz="1800" dirty="0"/>
              <a:t> Carotid baroreceptors are located in the carotid sinus on both sides of the neck. </a:t>
            </a:r>
            <a:r>
              <a:rPr lang="en-US" sz="1800" dirty="0" smtClean="0"/>
              <a:t> Aortic </a:t>
            </a:r>
            <a:r>
              <a:rPr lang="en-US" sz="1800" dirty="0"/>
              <a:t>baroreceptors are located in the aortic arch.</a:t>
            </a:r>
          </a:p>
          <a:p>
            <a:pPr algn="just"/>
            <a:r>
              <a:rPr lang="en-US" sz="1800" spc="5" dirty="0">
                <a:cs typeface="Calibri"/>
              </a:rPr>
              <a:t>Provide </a:t>
            </a:r>
            <a:r>
              <a:rPr lang="en-US" sz="1800" dirty="0">
                <a:cs typeface="Calibri"/>
              </a:rPr>
              <a:t>powerful  </a:t>
            </a:r>
            <a:r>
              <a:rPr lang="en-US" sz="1800" spc="-10" dirty="0">
                <a:cs typeface="Calibri"/>
              </a:rPr>
              <a:t>moment-to-moment  </a:t>
            </a:r>
            <a:r>
              <a:rPr lang="en-US" sz="1800" spc="5" dirty="0">
                <a:cs typeface="Calibri"/>
              </a:rPr>
              <a:t>control </a:t>
            </a:r>
            <a:r>
              <a:rPr lang="en-US" sz="1800" spc="15" dirty="0">
                <a:cs typeface="Calibri"/>
              </a:rPr>
              <a:t>of </a:t>
            </a:r>
            <a:r>
              <a:rPr lang="en-US" sz="1800" spc="-20" dirty="0">
                <a:cs typeface="Calibri"/>
              </a:rPr>
              <a:t>arterial</a:t>
            </a:r>
            <a:r>
              <a:rPr lang="en-US" sz="1800" spc="-145" dirty="0">
                <a:cs typeface="Calibri"/>
              </a:rPr>
              <a:t> </a:t>
            </a:r>
            <a:r>
              <a:rPr lang="en-US" sz="1800" spc="25" dirty="0">
                <a:cs typeface="Calibri"/>
              </a:rPr>
              <a:t>blood  </a:t>
            </a:r>
            <a:r>
              <a:rPr lang="en-US" sz="1800" spc="-15" dirty="0" smtClean="0">
                <a:cs typeface="Calibri"/>
              </a:rPr>
              <a:t>pressure</a:t>
            </a:r>
            <a:endParaRPr lang="en-US" sz="1800" dirty="0">
              <a:cs typeface="Calibri"/>
            </a:endParaRPr>
          </a:p>
        </p:txBody>
      </p:sp>
      <p:sp>
        <p:nvSpPr>
          <p:cNvPr id="8" name="Rectangle 7"/>
          <p:cNvSpPr/>
          <p:nvPr/>
        </p:nvSpPr>
        <p:spPr>
          <a:xfrm>
            <a:off x="621623" y="4232291"/>
            <a:ext cx="10239872" cy="1200329"/>
          </a:xfrm>
          <a:prstGeom prst="rect">
            <a:avLst/>
          </a:prstGeom>
        </p:spPr>
        <p:txBody>
          <a:bodyPr wrap="square">
            <a:spAutoFit/>
          </a:bodyPr>
          <a:lstStyle/>
          <a:p>
            <a:r>
              <a:rPr lang="en-US" altLang="en-US" sz="1800" dirty="0" smtClean="0">
                <a:solidFill>
                  <a:srgbClr val="DDE9EC">
                    <a:lumMod val="50000"/>
                  </a:srgbClr>
                </a:solidFill>
              </a:rPr>
              <a:t>The cardiovascular </a:t>
            </a:r>
            <a:r>
              <a:rPr lang="en-US" altLang="en-US" sz="1800" dirty="0">
                <a:solidFill>
                  <a:srgbClr val="DDE9EC">
                    <a:lumMod val="50000"/>
                  </a:srgbClr>
                </a:solidFill>
              </a:rPr>
              <a:t>center is located </a:t>
            </a:r>
            <a:r>
              <a:rPr lang="en-US" altLang="en-US" sz="1800" dirty="0" smtClean="0">
                <a:solidFill>
                  <a:srgbClr val="DDE9EC">
                    <a:lumMod val="50000"/>
                  </a:srgbClr>
                </a:solidFill>
              </a:rPr>
              <a:t>on </a:t>
            </a:r>
            <a:r>
              <a:rPr lang="en-US" altLang="en-US" sz="1800" dirty="0">
                <a:solidFill>
                  <a:srgbClr val="DDE9EC">
                    <a:lumMod val="50000"/>
                  </a:srgbClr>
                </a:solidFill>
              </a:rPr>
              <a:t>medulla </a:t>
            </a:r>
            <a:r>
              <a:rPr lang="en-US" altLang="en-US" sz="1800" dirty="0" smtClean="0">
                <a:solidFill>
                  <a:srgbClr val="DDE9EC">
                    <a:lumMod val="50000"/>
                  </a:srgbClr>
                </a:solidFill>
              </a:rPr>
              <a:t>oblongata and are stimulated in response to blood pressure changes. It consists </a:t>
            </a:r>
            <a:r>
              <a:rPr lang="en-US" altLang="en-US" sz="1800" dirty="0">
                <a:solidFill>
                  <a:srgbClr val="DDE9EC">
                    <a:lumMod val="50000"/>
                  </a:srgbClr>
                </a:solidFill>
              </a:rPr>
              <a:t>of:</a:t>
            </a:r>
            <a:endParaRPr lang="en-US" altLang="en-US" sz="1800" dirty="0">
              <a:solidFill>
                <a:srgbClr val="DDE9EC">
                  <a:lumMod val="50000"/>
                </a:srgbClr>
              </a:solidFill>
              <a:sym typeface="Wingdings"/>
            </a:endParaRPr>
          </a:p>
          <a:p>
            <a:r>
              <a:rPr lang="en-US" altLang="en-US" sz="1800" dirty="0">
                <a:solidFill>
                  <a:srgbClr val="DDE9EC">
                    <a:lumMod val="50000"/>
                  </a:srgbClr>
                </a:solidFill>
                <a:sym typeface="Wingdings"/>
              </a:rPr>
              <a:t>1- cardioacceleratory = vasomotor center ( sympathetic ) </a:t>
            </a:r>
          </a:p>
          <a:p>
            <a:r>
              <a:rPr lang="en-US" altLang="en-US" sz="1800" dirty="0">
                <a:solidFill>
                  <a:srgbClr val="DDE9EC">
                    <a:lumMod val="50000"/>
                  </a:srgbClr>
                </a:solidFill>
                <a:sym typeface="Wingdings"/>
              </a:rPr>
              <a:t>2- </a:t>
            </a:r>
            <a:r>
              <a:rPr lang="en-US" altLang="en-US" sz="1800" dirty="0" err="1">
                <a:solidFill>
                  <a:srgbClr val="DDE9EC">
                    <a:lumMod val="50000"/>
                  </a:srgbClr>
                </a:solidFill>
                <a:sym typeface="Wingdings"/>
              </a:rPr>
              <a:t>cardioinhibitory</a:t>
            </a:r>
            <a:r>
              <a:rPr lang="en-US" altLang="en-US" sz="1800" dirty="0">
                <a:solidFill>
                  <a:srgbClr val="DDE9EC">
                    <a:lumMod val="50000"/>
                  </a:srgbClr>
                </a:solidFill>
                <a:sym typeface="Wingdings"/>
              </a:rPr>
              <a:t> center (vagal / parasympathetic) </a:t>
            </a:r>
          </a:p>
        </p:txBody>
      </p:sp>
      <p:sp>
        <p:nvSpPr>
          <p:cNvPr id="9" name="Rectangle 8"/>
          <p:cNvSpPr/>
          <p:nvPr/>
        </p:nvSpPr>
        <p:spPr>
          <a:xfrm>
            <a:off x="679076" y="5448975"/>
            <a:ext cx="10525524" cy="646331"/>
          </a:xfrm>
          <a:prstGeom prst="rect">
            <a:avLst/>
          </a:prstGeom>
        </p:spPr>
        <p:txBody>
          <a:bodyPr wrap="square">
            <a:spAutoFit/>
          </a:bodyPr>
          <a:lstStyle/>
          <a:p>
            <a:r>
              <a:rPr lang="en-US" altLang="en-US" sz="1800" dirty="0">
                <a:solidFill>
                  <a:srgbClr val="DDE9EC">
                    <a:lumMod val="50000"/>
                  </a:srgbClr>
                </a:solidFill>
                <a:sym typeface="Wingdings"/>
              </a:rPr>
              <a:t>Why is it called cardioaccleratory center  because it gives sympathetic innervation to heart </a:t>
            </a:r>
          </a:p>
          <a:p>
            <a:r>
              <a:rPr lang="en-US" altLang="en-US" sz="1800" dirty="0">
                <a:solidFill>
                  <a:srgbClr val="DDE9EC">
                    <a:lumMod val="50000"/>
                  </a:srgbClr>
                </a:solidFill>
                <a:sym typeface="Wingdings"/>
              </a:rPr>
              <a:t>Why others call it vasomotor center  because it gives sympathetic innervation to vessels </a:t>
            </a:r>
          </a:p>
        </p:txBody>
      </p:sp>
      <p:sp>
        <p:nvSpPr>
          <p:cNvPr id="10" name="Rectangle 9"/>
          <p:cNvSpPr/>
          <p:nvPr/>
        </p:nvSpPr>
        <p:spPr>
          <a:xfrm>
            <a:off x="679076" y="6009680"/>
            <a:ext cx="9087744" cy="369332"/>
          </a:xfrm>
          <a:prstGeom prst="rect">
            <a:avLst/>
          </a:prstGeom>
        </p:spPr>
        <p:txBody>
          <a:bodyPr wrap="square">
            <a:spAutoFit/>
          </a:bodyPr>
          <a:lstStyle/>
          <a:p>
            <a:r>
              <a:rPr lang="en-US" altLang="en-US" sz="1800" dirty="0">
                <a:solidFill>
                  <a:srgbClr val="DDE9EC">
                    <a:lumMod val="50000"/>
                  </a:srgbClr>
                </a:solidFill>
                <a:sym typeface="Wingdings"/>
              </a:rPr>
              <a:t>Medulla o</a:t>
            </a:r>
            <a:r>
              <a:rPr lang="en-US" altLang="en-US" sz="1800" dirty="0" smtClean="0">
                <a:solidFill>
                  <a:srgbClr val="DDE9EC">
                    <a:lumMod val="50000"/>
                  </a:srgbClr>
                </a:solidFill>
                <a:sym typeface="Wingdings"/>
              </a:rPr>
              <a:t>blongata </a:t>
            </a:r>
            <a:r>
              <a:rPr lang="en-US" altLang="en-US" sz="1800" dirty="0">
                <a:solidFill>
                  <a:srgbClr val="DDE9EC">
                    <a:lumMod val="50000"/>
                  </a:srgbClr>
                </a:solidFill>
                <a:sym typeface="Wingdings"/>
              </a:rPr>
              <a:t>will activate one center, if one center is activated the other one is inhibited </a:t>
            </a:r>
          </a:p>
        </p:txBody>
      </p:sp>
    </p:spTree>
    <p:extLst>
      <p:ext uri="{BB962C8B-B14F-4D97-AF65-F5344CB8AC3E}">
        <p14:creationId xmlns:p14="http://schemas.microsoft.com/office/powerpoint/2010/main" val="37007525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Increased Arterial pressure Increases Baroreceptor activity</a:t>
            </a:r>
          </a:p>
        </p:txBody>
      </p:sp>
      <p:sp>
        <p:nvSpPr>
          <p:cNvPr id="3" name="Slide Number Placeholder 2"/>
          <p:cNvSpPr>
            <a:spLocks noGrp="1"/>
          </p:cNvSpPr>
          <p:nvPr>
            <p:ph type="sldNum" sz="quarter" idx="12"/>
          </p:nvPr>
        </p:nvSpPr>
        <p:spPr/>
        <p:txBody>
          <a:bodyPr/>
          <a:lstStyle/>
          <a:p>
            <a:fld id="{4929A69E-7D8F-4515-9605-0315ABD4F316}" type="slidenum">
              <a:rPr lang="en-US" smtClean="0">
                <a:solidFill>
                  <a:srgbClr val="464653"/>
                </a:solidFill>
              </a:rPr>
              <a:pPr/>
              <a:t>34</a:t>
            </a:fld>
            <a:endParaRPr lang="en-US" dirty="0">
              <a:solidFill>
                <a:srgbClr val="464653"/>
              </a:solidFill>
            </a:endParaRPr>
          </a:p>
        </p:txBody>
      </p:sp>
      <p:sp>
        <p:nvSpPr>
          <p:cNvPr id="4" name="Content Placeholder 3"/>
          <p:cNvSpPr>
            <a:spLocks noGrp="1"/>
          </p:cNvSpPr>
          <p:nvPr>
            <p:ph sz="quarter" idx="1"/>
          </p:nvPr>
        </p:nvSpPr>
        <p:spPr>
          <a:xfrm>
            <a:off x="609448" y="1418590"/>
            <a:ext cx="10969943" cy="4937760"/>
          </a:xfrm>
        </p:spPr>
        <p:txBody>
          <a:bodyPr>
            <a:normAutofit/>
          </a:bodyPr>
          <a:lstStyle/>
          <a:p>
            <a:pPr algn="just"/>
            <a:r>
              <a:rPr lang="en-US" sz="1800" dirty="0"/>
              <a:t>At normal arterial pressure the baroreceptors are active. </a:t>
            </a:r>
          </a:p>
          <a:p>
            <a:pPr algn="just"/>
            <a:r>
              <a:rPr lang="en-US" sz="1800" dirty="0"/>
              <a:t>Increased pressure increases their rate of fire, while decreased pressure decreases the rate of fire</a:t>
            </a:r>
            <a:r>
              <a:rPr lang="en-US" sz="1800" dirty="0" smtClean="0"/>
              <a:t>.</a:t>
            </a:r>
            <a:endParaRPr lang="en-US" sz="1800" dirty="0"/>
          </a:p>
          <a:p>
            <a:pPr algn="just"/>
            <a:r>
              <a:rPr lang="en-US" sz="1800" dirty="0"/>
              <a:t> They play an important role in maintaining relatively constant blood flow to vital organs (such as brain) during rapid changes in pressure, such as standing up after lying down. That is why they are called “pressure buffers”. </a:t>
            </a:r>
          </a:p>
          <a:p>
            <a:pPr algn="just"/>
            <a:endParaRPr lang="en-US" sz="2400" dirty="0"/>
          </a:p>
        </p:txBody>
      </p:sp>
      <p:pic>
        <p:nvPicPr>
          <p:cNvPr id="5" name="Picture 4"/>
          <p:cNvPicPr>
            <a:picLocks noChangeAspect="1"/>
          </p:cNvPicPr>
          <p:nvPr/>
        </p:nvPicPr>
        <p:blipFill>
          <a:blip r:embed="rId2"/>
          <a:stretch>
            <a:fillRect/>
          </a:stretch>
        </p:blipFill>
        <p:spPr>
          <a:xfrm>
            <a:off x="7976357" y="2906424"/>
            <a:ext cx="3528392" cy="2603475"/>
          </a:xfrm>
          <a:prstGeom prst="rect">
            <a:avLst/>
          </a:prstGeom>
        </p:spPr>
      </p:pic>
      <p:pic>
        <p:nvPicPr>
          <p:cNvPr id="6" name="Picture 5"/>
          <p:cNvPicPr>
            <a:picLocks noChangeAspect="1"/>
          </p:cNvPicPr>
          <p:nvPr/>
        </p:nvPicPr>
        <p:blipFill>
          <a:blip r:embed="rId3"/>
          <a:stretch>
            <a:fillRect/>
          </a:stretch>
        </p:blipFill>
        <p:spPr>
          <a:xfrm>
            <a:off x="4701236" y="2906423"/>
            <a:ext cx="2786365" cy="3278839"/>
          </a:xfrm>
          <a:prstGeom prst="rect">
            <a:avLst/>
          </a:prstGeom>
        </p:spPr>
      </p:pic>
      <p:pic>
        <p:nvPicPr>
          <p:cNvPr id="8" name="Picture 7"/>
          <p:cNvPicPr>
            <a:picLocks noChangeAspect="1"/>
          </p:cNvPicPr>
          <p:nvPr/>
        </p:nvPicPr>
        <p:blipFill>
          <a:blip r:embed="rId4"/>
          <a:stretch>
            <a:fillRect/>
          </a:stretch>
        </p:blipFill>
        <p:spPr>
          <a:xfrm>
            <a:off x="1117096" y="3356993"/>
            <a:ext cx="3011786" cy="2799968"/>
          </a:xfrm>
          <a:prstGeom prst="rect">
            <a:avLst/>
          </a:prstGeom>
        </p:spPr>
      </p:pic>
      <p:sp>
        <p:nvSpPr>
          <p:cNvPr id="9" name="TextBox 8"/>
          <p:cNvSpPr txBox="1"/>
          <p:nvPr/>
        </p:nvSpPr>
        <p:spPr>
          <a:xfrm>
            <a:off x="7976357" y="5538932"/>
            <a:ext cx="3528392"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1200" dirty="0">
                <a:solidFill>
                  <a:schemeClr val="bg1">
                    <a:lumMod val="75000"/>
                  </a:schemeClr>
                </a:solidFill>
              </a:rPr>
              <a:t>As the arterial pressure increase as shown in the graph, the nerve activity increases(the baroreceptor firing rate increases)</a:t>
            </a:r>
          </a:p>
        </p:txBody>
      </p:sp>
      <p:sp>
        <p:nvSpPr>
          <p:cNvPr id="10" name="TextBox 9"/>
          <p:cNvSpPr txBox="1"/>
          <p:nvPr/>
        </p:nvSpPr>
        <p:spPr>
          <a:xfrm>
            <a:off x="9740553" y="0"/>
            <a:ext cx="2448272" cy="307777"/>
          </a:xfrm>
          <a:prstGeom prst="rect">
            <a:avLst/>
          </a:prstGeom>
          <a:solidFill>
            <a:schemeClr val="accent3">
              <a:lumMod val="40000"/>
              <a:lumOff val="60000"/>
            </a:schemeClr>
          </a:solidFill>
          <a:ln>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MALES’ SLIDES </a:t>
            </a:r>
          </a:p>
        </p:txBody>
      </p:sp>
    </p:spTree>
    <p:extLst>
      <p:ext uri="{BB962C8B-B14F-4D97-AF65-F5344CB8AC3E}">
        <p14:creationId xmlns:p14="http://schemas.microsoft.com/office/powerpoint/2010/main" val="10594768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228" y="119482"/>
            <a:ext cx="10969943" cy="990342"/>
          </a:xfrm>
        </p:spPr>
        <p:txBody>
          <a:bodyPr>
            <a:noAutofit/>
          </a:bodyPr>
          <a:lstStyle/>
          <a:p>
            <a:r>
              <a:rPr lang="en-US" altLang="en-US" dirty="0"/>
              <a:t>Arterial Baroreceptor Reflex</a:t>
            </a:r>
            <a:endParaRPr lang="en-US" dirty="0"/>
          </a:p>
        </p:txBody>
      </p:sp>
      <p:sp>
        <p:nvSpPr>
          <p:cNvPr id="3" name="Slide Number Placeholder 2"/>
          <p:cNvSpPr>
            <a:spLocks noGrp="1"/>
          </p:cNvSpPr>
          <p:nvPr>
            <p:ph type="sldNum" sz="quarter" idx="12"/>
          </p:nvPr>
        </p:nvSpPr>
        <p:spPr>
          <a:xfrm>
            <a:off x="816651" y="6374841"/>
            <a:ext cx="2640912" cy="365665"/>
          </a:xfrm>
        </p:spPr>
        <p:txBody>
          <a:bodyPr/>
          <a:lstStyle/>
          <a:p>
            <a:fld id="{4929A69E-7D8F-4515-9605-0315ABD4F316}" type="slidenum">
              <a:rPr lang="en-US" smtClean="0"/>
              <a:t>35</a:t>
            </a:fld>
            <a:endParaRPr lang="en-US" dirty="0"/>
          </a:p>
        </p:txBody>
      </p:sp>
      <p:sp>
        <p:nvSpPr>
          <p:cNvPr id="14" name="TextBox 13"/>
          <p:cNvSpPr txBox="1"/>
          <p:nvPr/>
        </p:nvSpPr>
        <p:spPr>
          <a:xfrm>
            <a:off x="1415073" y="1628800"/>
            <a:ext cx="3406041" cy="70744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en-US" sz="1999" b="1" dirty="0">
                <a:solidFill>
                  <a:srgbClr val="FF0000"/>
                </a:solidFill>
                <a:latin typeface="Calibri" panose="020F0502020204030204" pitchFamily="34" charset="0"/>
                <a:cs typeface="Times New Roman" panose="02020603050405020304" pitchFamily="18" charset="0"/>
              </a:rPr>
              <a:t>↑</a:t>
            </a:r>
            <a:r>
              <a:rPr lang="en-US" altLang="en-US" sz="1999" b="1" dirty="0">
                <a:latin typeface="Calibri" panose="020F0502020204030204" pitchFamily="34" charset="0"/>
                <a:cs typeface="Times New Roman" panose="02020603050405020304" pitchFamily="18" charset="0"/>
              </a:rPr>
              <a:t> Mean Arterial Pressure (MAP)</a:t>
            </a:r>
          </a:p>
        </p:txBody>
      </p:sp>
      <p:sp>
        <p:nvSpPr>
          <p:cNvPr id="15" name="TextBox 14"/>
          <p:cNvSpPr txBox="1"/>
          <p:nvPr/>
        </p:nvSpPr>
        <p:spPr>
          <a:xfrm>
            <a:off x="263245" y="3245561"/>
            <a:ext cx="2758138" cy="3076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en-US" sz="1400" b="1" dirty="0">
                <a:solidFill>
                  <a:srgbClr val="FF0000"/>
                </a:solidFill>
                <a:latin typeface="Calibri" panose="020F0502020204030204" pitchFamily="34" charset="0"/>
                <a:cs typeface="Times New Roman" panose="02020603050405020304" pitchFamily="18" charset="0"/>
              </a:rPr>
              <a:t>↑</a:t>
            </a:r>
            <a:r>
              <a:rPr lang="en-US" altLang="en-US" sz="1400" b="1" dirty="0">
                <a:latin typeface="Calibri" panose="020F0502020204030204" pitchFamily="34" charset="0"/>
                <a:cs typeface="Times New Roman" panose="02020603050405020304" pitchFamily="18" charset="0"/>
              </a:rPr>
              <a:t> Parasympathetic (vagal) activity</a:t>
            </a:r>
          </a:p>
        </p:txBody>
      </p:sp>
      <p:sp>
        <p:nvSpPr>
          <p:cNvPr id="16" name="TextBox 15"/>
          <p:cNvSpPr txBox="1"/>
          <p:nvPr/>
        </p:nvSpPr>
        <p:spPr>
          <a:xfrm>
            <a:off x="2106222" y="2464129"/>
            <a:ext cx="2116432" cy="70744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en-US" sz="1999" b="1" dirty="0">
                <a:solidFill>
                  <a:srgbClr val="FF0000"/>
                </a:solidFill>
                <a:latin typeface="Calibri" panose="020F0502020204030204" pitchFamily="34" charset="0"/>
                <a:cs typeface="Times New Roman" panose="02020603050405020304" pitchFamily="18" charset="0"/>
              </a:rPr>
              <a:t>Baroreceptor Reflex </a:t>
            </a:r>
            <a:endParaRPr lang="en-US" altLang="en-US" sz="1999" b="1" dirty="0">
              <a:latin typeface="Calibri" panose="020F0502020204030204" pitchFamily="34" charset="0"/>
              <a:cs typeface="Times New Roman" panose="02020603050405020304" pitchFamily="18" charset="0"/>
            </a:endParaRPr>
          </a:p>
        </p:txBody>
      </p:sp>
      <p:sp>
        <p:nvSpPr>
          <p:cNvPr id="17" name="TextBox 16"/>
          <p:cNvSpPr txBox="1"/>
          <p:nvPr/>
        </p:nvSpPr>
        <p:spPr>
          <a:xfrm>
            <a:off x="3718729" y="3245561"/>
            <a:ext cx="1924378" cy="3076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en-US" sz="1400" b="1" dirty="0">
                <a:solidFill>
                  <a:srgbClr val="FF0000"/>
                </a:solidFill>
                <a:latin typeface="Calibri" panose="020F0502020204030204" pitchFamily="34" charset="0"/>
                <a:cs typeface="Times New Roman" panose="02020603050405020304" pitchFamily="18" charset="0"/>
              </a:rPr>
              <a:t>↓</a:t>
            </a:r>
            <a:r>
              <a:rPr lang="en-US" altLang="en-US" sz="1400" b="1" dirty="0">
                <a:latin typeface="Calibri" panose="020F0502020204030204" pitchFamily="34" charset="0"/>
                <a:cs typeface="Times New Roman" panose="02020603050405020304" pitchFamily="18" charset="0"/>
              </a:rPr>
              <a:t> Sympathetic activity</a:t>
            </a:r>
          </a:p>
        </p:txBody>
      </p:sp>
      <p:sp>
        <p:nvSpPr>
          <p:cNvPr id="18" name="Text Box 6"/>
          <p:cNvSpPr txBox="1">
            <a:spLocks noChangeArrowheads="1"/>
          </p:cNvSpPr>
          <p:nvPr/>
        </p:nvSpPr>
        <p:spPr bwMode="auto">
          <a:xfrm>
            <a:off x="3502762" y="4057182"/>
            <a:ext cx="662189" cy="338466"/>
          </a:xfrm>
          <a:prstGeom prst="rect">
            <a:avLst/>
          </a:prstGeom>
          <a:ln/>
          <a:extLst/>
        </p:spPr>
        <p:style>
          <a:lnRef idx="2">
            <a:schemeClr val="accent2"/>
          </a:lnRef>
          <a:fillRef idx="1">
            <a:schemeClr val="lt1"/>
          </a:fillRef>
          <a:effectRef idx="0">
            <a:schemeClr val="accent2"/>
          </a:effectRef>
          <a:fontRef idx="minor">
            <a:schemeClr val="dk1"/>
          </a:fontRef>
        </p:style>
        <p:txBody>
          <a:bodyPr wrap="non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algn="ctr" eaLnBrk="1" hangingPunct="1"/>
            <a:r>
              <a:rPr lang="en-US" altLang="en-US" sz="1600" b="1" i="0" dirty="0">
                <a:solidFill>
                  <a:srgbClr val="FF0000"/>
                </a:solidFill>
                <a:latin typeface="Calibri" panose="020F0502020204030204" pitchFamily="34" charset="0"/>
                <a:cs typeface="Times New Roman" panose="02020603050405020304" pitchFamily="18" charset="0"/>
              </a:rPr>
              <a:t>↓</a:t>
            </a:r>
            <a:r>
              <a:rPr lang="en-US" altLang="en-US" sz="1600" b="1" i="0" dirty="0">
                <a:latin typeface="Calibri" panose="020F0502020204030204" pitchFamily="34" charset="0"/>
                <a:cs typeface="Times New Roman" panose="02020603050405020304" pitchFamily="18" charset="0"/>
              </a:rPr>
              <a:t> HR</a:t>
            </a:r>
          </a:p>
        </p:txBody>
      </p:sp>
      <p:sp>
        <p:nvSpPr>
          <p:cNvPr id="19" name="Text Box 7"/>
          <p:cNvSpPr txBox="1">
            <a:spLocks noChangeArrowheads="1"/>
          </p:cNvSpPr>
          <p:nvPr/>
        </p:nvSpPr>
        <p:spPr bwMode="auto">
          <a:xfrm>
            <a:off x="4294643" y="4057182"/>
            <a:ext cx="634432" cy="338466"/>
          </a:xfrm>
          <a:prstGeom prst="rect">
            <a:avLst/>
          </a:prstGeom>
          <a:ln/>
          <a:extLst/>
        </p:spPr>
        <p:style>
          <a:lnRef idx="2">
            <a:schemeClr val="accent2"/>
          </a:lnRef>
          <a:fillRef idx="1">
            <a:schemeClr val="lt1"/>
          </a:fillRef>
          <a:effectRef idx="0">
            <a:schemeClr val="accent2"/>
          </a:effectRef>
          <a:fontRef idx="minor">
            <a:schemeClr val="dk1"/>
          </a:fontRef>
        </p:style>
        <p:txBody>
          <a:bodyPr wrap="non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algn="ctr" eaLnBrk="1" hangingPunct="1"/>
            <a:r>
              <a:rPr lang="en-US" altLang="en-US" sz="1600" b="1" i="0" dirty="0">
                <a:solidFill>
                  <a:srgbClr val="FF0000"/>
                </a:solidFill>
                <a:latin typeface="Calibri" panose="020F0502020204030204" pitchFamily="34" charset="0"/>
              </a:rPr>
              <a:t>↓</a:t>
            </a:r>
            <a:r>
              <a:rPr lang="en-US" altLang="en-US" sz="1600" b="1" i="0" dirty="0">
                <a:latin typeface="Calibri" panose="020F0502020204030204" pitchFamily="34" charset="0"/>
                <a:cs typeface="Times New Roman" panose="02020603050405020304" pitchFamily="18" charset="0"/>
              </a:rPr>
              <a:t> SV</a:t>
            </a:r>
          </a:p>
        </p:txBody>
      </p:sp>
      <p:sp>
        <p:nvSpPr>
          <p:cNvPr id="20" name="Text Box 8"/>
          <p:cNvSpPr txBox="1">
            <a:spLocks noChangeArrowheads="1"/>
          </p:cNvSpPr>
          <p:nvPr/>
        </p:nvSpPr>
        <p:spPr bwMode="auto">
          <a:xfrm>
            <a:off x="5089613" y="4057182"/>
            <a:ext cx="860783" cy="338466"/>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algn="ctr" eaLnBrk="1" hangingPunct="1"/>
            <a:r>
              <a:rPr lang="en-US" altLang="en-US" sz="1600" b="1" i="0" dirty="0">
                <a:solidFill>
                  <a:srgbClr val="FF0000"/>
                </a:solidFill>
                <a:latin typeface="Calibri" panose="020F0502020204030204" pitchFamily="34" charset="0"/>
              </a:rPr>
              <a:t>↓</a:t>
            </a:r>
            <a:r>
              <a:rPr lang="en-US" altLang="en-US" sz="1600" b="1" i="0" dirty="0">
                <a:latin typeface="Calibri" panose="020F0502020204030204" pitchFamily="34" charset="0"/>
                <a:cs typeface="Times New Roman" panose="02020603050405020304" pitchFamily="18" charset="0"/>
              </a:rPr>
              <a:t> TPR</a:t>
            </a:r>
          </a:p>
        </p:txBody>
      </p:sp>
      <p:sp>
        <p:nvSpPr>
          <p:cNvPr id="28" name="TextBox 27"/>
          <p:cNvSpPr txBox="1"/>
          <p:nvPr/>
        </p:nvSpPr>
        <p:spPr>
          <a:xfrm>
            <a:off x="1487062" y="5065032"/>
            <a:ext cx="3406041" cy="3998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en-US" sz="1999" b="1" dirty="0">
                <a:latin typeface="Calibri" panose="020F0502020204030204" pitchFamily="34" charset="0"/>
                <a:cs typeface="Times New Roman" panose="02020603050405020304" pitchFamily="18" charset="0"/>
              </a:rPr>
              <a:t> </a:t>
            </a:r>
            <a:r>
              <a:rPr lang="en-US" altLang="en-US" sz="1999" b="1" dirty="0">
                <a:solidFill>
                  <a:srgbClr val="FF0000"/>
                </a:solidFill>
                <a:latin typeface="Calibri" panose="020F0502020204030204" pitchFamily="34" charset="0"/>
                <a:cs typeface="Times New Roman" panose="02020603050405020304" pitchFamily="18" charset="0"/>
              </a:rPr>
              <a:t>↓  </a:t>
            </a:r>
            <a:r>
              <a:rPr lang="en-US" altLang="en-US" sz="1999" b="1" dirty="0">
                <a:latin typeface="Calibri" panose="020F0502020204030204" pitchFamily="34" charset="0"/>
                <a:cs typeface="Times New Roman" panose="02020603050405020304" pitchFamily="18" charset="0"/>
              </a:rPr>
              <a:t>MAP </a:t>
            </a:r>
            <a:r>
              <a:rPr lang="en-US" altLang="en-US" sz="1999" b="1">
                <a:latin typeface="Calibri" panose="020F0502020204030204" pitchFamily="34" charset="0"/>
                <a:cs typeface="Times New Roman" panose="02020603050405020304" pitchFamily="18" charset="0"/>
              </a:rPr>
              <a:t>(</a:t>
            </a:r>
            <a:r>
              <a:rPr lang="en-US" altLang="en-US" sz="1999" b="1" smtClean="0">
                <a:latin typeface="Calibri" panose="020F0502020204030204" pitchFamily="34" charset="0"/>
                <a:cs typeface="Times New Roman" panose="02020603050405020304" pitchFamily="18" charset="0"/>
              </a:rPr>
              <a:t>becomes normal)</a:t>
            </a:r>
            <a:endParaRPr lang="en-US" altLang="en-US" sz="1999" b="1" dirty="0">
              <a:latin typeface="Calibri" panose="020F0502020204030204" pitchFamily="34" charset="0"/>
              <a:cs typeface="Times New Roman" panose="02020603050405020304" pitchFamily="18" charset="0"/>
            </a:endParaRPr>
          </a:p>
        </p:txBody>
      </p:sp>
      <p:sp>
        <p:nvSpPr>
          <p:cNvPr id="29" name="Text Box 6"/>
          <p:cNvSpPr txBox="1">
            <a:spLocks noChangeArrowheads="1"/>
          </p:cNvSpPr>
          <p:nvPr/>
        </p:nvSpPr>
        <p:spPr bwMode="auto">
          <a:xfrm>
            <a:off x="1271095" y="3985192"/>
            <a:ext cx="721484" cy="369236"/>
          </a:xfrm>
          <a:prstGeom prst="rect">
            <a:avLst/>
          </a:prstGeom>
          <a:ln/>
          <a:extLst/>
        </p:spPr>
        <p:style>
          <a:lnRef idx="2">
            <a:schemeClr val="accent2"/>
          </a:lnRef>
          <a:fillRef idx="1">
            <a:schemeClr val="lt1"/>
          </a:fillRef>
          <a:effectRef idx="0">
            <a:schemeClr val="accent2"/>
          </a:effectRef>
          <a:fontRef idx="minor">
            <a:schemeClr val="dk1"/>
          </a:fontRef>
        </p:style>
        <p:txBody>
          <a:bodyPr wrap="non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eaLnBrk="1" hangingPunct="1"/>
            <a:r>
              <a:rPr lang="en-US" altLang="en-US" sz="1799" b="1" i="0" dirty="0">
                <a:solidFill>
                  <a:srgbClr val="FF0000"/>
                </a:solidFill>
                <a:latin typeface="Calibri" panose="020F0502020204030204" pitchFamily="34" charset="0"/>
                <a:cs typeface="Times New Roman" panose="02020603050405020304" pitchFamily="18" charset="0"/>
              </a:rPr>
              <a:t>↓</a:t>
            </a:r>
            <a:r>
              <a:rPr lang="en-US" altLang="en-US" sz="1799" b="1" i="0" dirty="0">
                <a:latin typeface="Calibri" panose="020F0502020204030204" pitchFamily="34" charset="0"/>
                <a:cs typeface="Times New Roman" panose="02020603050405020304" pitchFamily="18" charset="0"/>
              </a:rPr>
              <a:t> HR</a:t>
            </a:r>
          </a:p>
        </p:txBody>
      </p:sp>
      <p:cxnSp>
        <p:nvCxnSpPr>
          <p:cNvPr id="31" name="Straight Arrow Connector 30"/>
          <p:cNvCxnSpPr/>
          <p:nvPr/>
        </p:nvCxnSpPr>
        <p:spPr>
          <a:xfrm>
            <a:off x="3125822" y="2215788"/>
            <a:ext cx="0" cy="32928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2" name="Straight Arrow Connector 31"/>
          <p:cNvCxnSpPr/>
          <p:nvPr/>
        </p:nvCxnSpPr>
        <p:spPr>
          <a:xfrm>
            <a:off x="1610048" y="3625246"/>
            <a:ext cx="0" cy="32928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3" name="Straight Arrow Connector 32"/>
          <p:cNvCxnSpPr/>
          <p:nvPr/>
        </p:nvCxnSpPr>
        <p:spPr>
          <a:xfrm>
            <a:off x="4680917" y="3625246"/>
            <a:ext cx="0" cy="32928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4" name="Straight Arrow Connector 33"/>
          <p:cNvCxnSpPr/>
          <p:nvPr/>
        </p:nvCxnSpPr>
        <p:spPr>
          <a:xfrm>
            <a:off x="5446471" y="3625246"/>
            <a:ext cx="0" cy="32928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5" name="Straight Arrow Connector 34"/>
          <p:cNvCxnSpPr/>
          <p:nvPr/>
        </p:nvCxnSpPr>
        <p:spPr>
          <a:xfrm>
            <a:off x="3934697" y="3625246"/>
            <a:ext cx="0" cy="32928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4" name="Elbow Connector 43"/>
          <p:cNvCxnSpPr/>
          <p:nvPr/>
        </p:nvCxnSpPr>
        <p:spPr>
          <a:xfrm>
            <a:off x="4222654" y="2833365"/>
            <a:ext cx="647903" cy="287957"/>
          </a:xfrm>
          <a:prstGeom prst="bentConnector3">
            <a:avLst>
              <a:gd name="adj1" fmla="val 10040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Elbow Connector 45"/>
          <p:cNvCxnSpPr/>
          <p:nvPr/>
        </p:nvCxnSpPr>
        <p:spPr>
          <a:xfrm rot="10800000" flipV="1">
            <a:off x="1487063" y="2833364"/>
            <a:ext cx="647903" cy="308560"/>
          </a:xfrm>
          <a:prstGeom prst="bentConnector3">
            <a:avLst>
              <a:gd name="adj1" fmla="val 10040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4053018" y="4457715"/>
            <a:ext cx="457593" cy="53532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53" name="Straight Arrow Connector 52"/>
          <p:cNvCxnSpPr/>
          <p:nvPr/>
        </p:nvCxnSpPr>
        <p:spPr>
          <a:xfrm>
            <a:off x="1918998" y="4457715"/>
            <a:ext cx="456656" cy="50677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60" name="TextBox 59"/>
          <p:cNvSpPr txBox="1"/>
          <p:nvPr/>
        </p:nvSpPr>
        <p:spPr>
          <a:xfrm>
            <a:off x="7463745" y="1628800"/>
            <a:ext cx="3406041" cy="70744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en-US" sz="1999" b="1" dirty="0">
                <a:solidFill>
                  <a:srgbClr val="FF0000"/>
                </a:solidFill>
                <a:latin typeface="Calibri" panose="020F0502020204030204" pitchFamily="34" charset="0"/>
                <a:cs typeface="Times New Roman" panose="02020603050405020304" pitchFamily="18" charset="0"/>
              </a:rPr>
              <a:t>↓</a:t>
            </a:r>
            <a:r>
              <a:rPr lang="en-US" altLang="en-US" sz="1999" b="1" dirty="0">
                <a:latin typeface="Calibri" panose="020F0502020204030204" pitchFamily="34" charset="0"/>
                <a:cs typeface="Times New Roman" panose="02020603050405020304" pitchFamily="18" charset="0"/>
              </a:rPr>
              <a:t> Mean Arterial Pressure (MAP)</a:t>
            </a:r>
          </a:p>
        </p:txBody>
      </p:sp>
      <p:sp>
        <p:nvSpPr>
          <p:cNvPr id="61" name="TextBox 60"/>
          <p:cNvSpPr txBox="1"/>
          <p:nvPr/>
        </p:nvSpPr>
        <p:spPr>
          <a:xfrm>
            <a:off x="6311917" y="3245561"/>
            <a:ext cx="2758138" cy="3076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en-US" sz="1400" b="1" dirty="0">
                <a:solidFill>
                  <a:srgbClr val="FF0000"/>
                </a:solidFill>
                <a:latin typeface="Calibri" panose="020F0502020204030204" pitchFamily="34" charset="0"/>
                <a:cs typeface="Times New Roman" panose="02020603050405020304" pitchFamily="18" charset="0"/>
              </a:rPr>
              <a:t>↓</a:t>
            </a:r>
            <a:r>
              <a:rPr lang="en-US" altLang="en-US" sz="1400" b="1" dirty="0">
                <a:latin typeface="Calibri" panose="020F0502020204030204" pitchFamily="34" charset="0"/>
                <a:cs typeface="Times New Roman" panose="02020603050405020304" pitchFamily="18" charset="0"/>
              </a:rPr>
              <a:t> Parasympathetic (vagal) activity</a:t>
            </a:r>
          </a:p>
        </p:txBody>
      </p:sp>
      <p:sp>
        <p:nvSpPr>
          <p:cNvPr id="62" name="TextBox 61"/>
          <p:cNvSpPr txBox="1"/>
          <p:nvPr/>
        </p:nvSpPr>
        <p:spPr>
          <a:xfrm>
            <a:off x="8154894" y="2464129"/>
            <a:ext cx="2116432" cy="70744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en-US" sz="1999" b="1" dirty="0">
                <a:solidFill>
                  <a:srgbClr val="FF0000"/>
                </a:solidFill>
                <a:latin typeface="Calibri" panose="020F0502020204030204" pitchFamily="34" charset="0"/>
                <a:cs typeface="Times New Roman" panose="02020603050405020304" pitchFamily="18" charset="0"/>
              </a:rPr>
              <a:t>Baroreceptor Reflex </a:t>
            </a:r>
            <a:endParaRPr lang="en-US" altLang="en-US" sz="1999" b="1" dirty="0">
              <a:latin typeface="Calibri" panose="020F0502020204030204" pitchFamily="34" charset="0"/>
              <a:cs typeface="Times New Roman" panose="02020603050405020304" pitchFamily="18" charset="0"/>
            </a:endParaRPr>
          </a:p>
        </p:txBody>
      </p:sp>
      <p:sp>
        <p:nvSpPr>
          <p:cNvPr id="63" name="TextBox 62"/>
          <p:cNvSpPr txBox="1"/>
          <p:nvPr/>
        </p:nvSpPr>
        <p:spPr>
          <a:xfrm>
            <a:off x="9767401" y="3245561"/>
            <a:ext cx="1924378" cy="3076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en-US" sz="1400" b="1" dirty="0">
                <a:solidFill>
                  <a:srgbClr val="FF0000"/>
                </a:solidFill>
                <a:latin typeface="Calibri" panose="020F0502020204030204" pitchFamily="34" charset="0"/>
                <a:cs typeface="Times New Roman" panose="02020603050405020304" pitchFamily="18" charset="0"/>
              </a:rPr>
              <a:t>↑</a:t>
            </a:r>
            <a:r>
              <a:rPr lang="en-US" altLang="en-US" sz="1400" b="1" dirty="0">
                <a:latin typeface="Calibri" panose="020F0502020204030204" pitchFamily="34" charset="0"/>
                <a:cs typeface="Times New Roman" panose="02020603050405020304" pitchFamily="18" charset="0"/>
              </a:rPr>
              <a:t> Sympathetic activity</a:t>
            </a:r>
          </a:p>
        </p:txBody>
      </p:sp>
      <p:sp>
        <p:nvSpPr>
          <p:cNvPr id="64" name="Text Box 6"/>
          <p:cNvSpPr txBox="1">
            <a:spLocks noChangeArrowheads="1"/>
          </p:cNvSpPr>
          <p:nvPr/>
        </p:nvSpPr>
        <p:spPr bwMode="auto">
          <a:xfrm>
            <a:off x="9551433" y="4057182"/>
            <a:ext cx="662189" cy="338466"/>
          </a:xfrm>
          <a:prstGeom prst="rect">
            <a:avLst/>
          </a:prstGeom>
          <a:ln/>
          <a:extLst/>
        </p:spPr>
        <p:style>
          <a:lnRef idx="2">
            <a:schemeClr val="accent2"/>
          </a:lnRef>
          <a:fillRef idx="1">
            <a:schemeClr val="lt1"/>
          </a:fillRef>
          <a:effectRef idx="0">
            <a:schemeClr val="accent2"/>
          </a:effectRef>
          <a:fontRef idx="minor">
            <a:schemeClr val="dk1"/>
          </a:fontRef>
        </p:style>
        <p:txBody>
          <a:bodyPr wrap="non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algn="ctr"/>
            <a:r>
              <a:rPr lang="en-US" altLang="en-US" sz="1600" b="1" dirty="0">
                <a:solidFill>
                  <a:srgbClr val="FF0000"/>
                </a:solidFill>
                <a:latin typeface="Calibri" panose="020F0502020204030204" pitchFamily="34" charset="0"/>
                <a:cs typeface="Times New Roman" panose="02020603050405020304" pitchFamily="18" charset="0"/>
              </a:rPr>
              <a:t>↑</a:t>
            </a:r>
            <a:r>
              <a:rPr lang="en-US" altLang="en-US" sz="1600" b="1" i="0" dirty="0">
                <a:latin typeface="Calibri" panose="020F0502020204030204" pitchFamily="34" charset="0"/>
                <a:cs typeface="Times New Roman" panose="02020603050405020304" pitchFamily="18" charset="0"/>
              </a:rPr>
              <a:t> HR</a:t>
            </a:r>
          </a:p>
        </p:txBody>
      </p:sp>
      <p:sp>
        <p:nvSpPr>
          <p:cNvPr id="65" name="Text Box 7"/>
          <p:cNvSpPr txBox="1">
            <a:spLocks noChangeArrowheads="1"/>
          </p:cNvSpPr>
          <p:nvPr/>
        </p:nvSpPr>
        <p:spPr bwMode="auto">
          <a:xfrm>
            <a:off x="10343315" y="4057182"/>
            <a:ext cx="634432" cy="338466"/>
          </a:xfrm>
          <a:prstGeom prst="rect">
            <a:avLst/>
          </a:prstGeom>
          <a:ln/>
          <a:extLst/>
        </p:spPr>
        <p:style>
          <a:lnRef idx="2">
            <a:schemeClr val="accent2"/>
          </a:lnRef>
          <a:fillRef idx="1">
            <a:schemeClr val="lt1"/>
          </a:fillRef>
          <a:effectRef idx="0">
            <a:schemeClr val="accent2"/>
          </a:effectRef>
          <a:fontRef idx="minor">
            <a:schemeClr val="dk1"/>
          </a:fontRef>
        </p:style>
        <p:txBody>
          <a:bodyPr wrap="non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algn="ctr"/>
            <a:r>
              <a:rPr lang="en-US" altLang="en-US" sz="1600" b="1" dirty="0">
                <a:solidFill>
                  <a:srgbClr val="FF0000"/>
                </a:solidFill>
                <a:latin typeface="Calibri" panose="020F0502020204030204" pitchFamily="34" charset="0"/>
                <a:cs typeface="Times New Roman" panose="02020603050405020304" pitchFamily="18" charset="0"/>
              </a:rPr>
              <a:t>↑</a:t>
            </a:r>
            <a:r>
              <a:rPr lang="en-US" altLang="en-US" sz="1600" b="1" i="0" dirty="0">
                <a:latin typeface="Calibri" panose="020F0502020204030204" pitchFamily="34" charset="0"/>
                <a:cs typeface="Times New Roman" panose="02020603050405020304" pitchFamily="18" charset="0"/>
              </a:rPr>
              <a:t> SV</a:t>
            </a:r>
          </a:p>
        </p:txBody>
      </p:sp>
      <p:sp>
        <p:nvSpPr>
          <p:cNvPr id="66" name="Text Box 8"/>
          <p:cNvSpPr txBox="1">
            <a:spLocks noChangeArrowheads="1"/>
          </p:cNvSpPr>
          <p:nvPr/>
        </p:nvSpPr>
        <p:spPr bwMode="auto">
          <a:xfrm>
            <a:off x="11138285" y="4057182"/>
            <a:ext cx="860783" cy="338466"/>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algn="ctr"/>
            <a:r>
              <a:rPr lang="en-US" altLang="en-US" sz="1600" b="1" dirty="0">
                <a:solidFill>
                  <a:srgbClr val="FF0000"/>
                </a:solidFill>
                <a:latin typeface="Calibri" panose="020F0502020204030204" pitchFamily="34" charset="0"/>
                <a:cs typeface="Times New Roman" panose="02020603050405020304" pitchFamily="18" charset="0"/>
              </a:rPr>
              <a:t>↑</a:t>
            </a:r>
            <a:r>
              <a:rPr lang="en-US" altLang="en-US" sz="1600" b="1" i="0" dirty="0">
                <a:latin typeface="Calibri" panose="020F0502020204030204" pitchFamily="34" charset="0"/>
                <a:cs typeface="Times New Roman" panose="02020603050405020304" pitchFamily="18" charset="0"/>
              </a:rPr>
              <a:t> TPR</a:t>
            </a:r>
          </a:p>
        </p:txBody>
      </p:sp>
      <p:sp>
        <p:nvSpPr>
          <p:cNvPr id="67" name="TextBox 66"/>
          <p:cNvSpPr txBox="1"/>
          <p:nvPr/>
        </p:nvSpPr>
        <p:spPr>
          <a:xfrm>
            <a:off x="7535734" y="5065032"/>
            <a:ext cx="3406041" cy="3998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en-US" sz="1999" b="1" dirty="0">
                <a:latin typeface="Calibri" panose="020F0502020204030204" pitchFamily="34" charset="0"/>
                <a:cs typeface="Times New Roman" panose="02020603050405020304" pitchFamily="18" charset="0"/>
              </a:rPr>
              <a:t> </a:t>
            </a:r>
            <a:r>
              <a:rPr lang="en-US" altLang="en-US" sz="1999" b="1" dirty="0">
                <a:solidFill>
                  <a:srgbClr val="FF0000"/>
                </a:solidFill>
                <a:latin typeface="Calibri" panose="020F0502020204030204" pitchFamily="34" charset="0"/>
                <a:cs typeface="Times New Roman" panose="02020603050405020304" pitchFamily="18" charset="0"/>
              </a:rPr>
              <a:t>↑    </a:t>
            </a:r>
            <a:r>
              <a:rPr lang="en-US" altLang="en-US" sz="1999" b="1" dirty="0">
                <a:latin typeface="Calibri" panose="020F0502020204030204" pitchFamily="34" charset="0"/>
                <a:cs typeface="Times New Roman" panose="02020603050405020304" pitchFamily="18" charset="0"/>
              </a:rPr>
              <a:t>MAP (</a:t>
            </a:r>
            <a:r>
              <a:rPr lang="en-US" altLang="en-US" sz="1999" b="1" smtClean="0">
                <a:latin typeface="Calibri" panose="020F0502020204030204" pitchFamily="34" charset="0"/>
                <a:cs typeface="Times New Roman" panose="02020603050405020304" pitchFamily="18" charset="0"/>
              </a:rPr>
              <a:t>becomes normal)</a:t>
            </a:r>
            <a:endParaRPr lang="en-US" altLang="en-US" sz="1999" b="1" dirty="0">
              <a:latin typeface="Calibri" panose="020F0502020204030204" pitchFamily="34" charset="0"/>
              <a:cs typeface="Times New Roman" panose="02020603050405020304" pitchFamily="18" charset="0"/>
            </a:endParaRPr>
          </a:p>
        </p:txBody>
      </p:sp>
      <p:sp>
        <p:nvSpPr>
          <p:cNvPr id="68" name="Text Box 6"/>
          <p:cNvSpPr txBox="1">
            <a:spLocks noChangeArrowheads="1"/>
          </p:cNvSpPr>
          <p:nvPr/>
        </p:nvSpPr>
        <p:spPr bwMode="auto">
          <a:xfrm>
            <a:off x="7319767" y="3985192"/>
            <a:ext cx="721484" cy="369236"/>
          </a:xfrm>
          <a:prstGeom prst="rect">
            <a:avLst/>
          </a:prstGeom>
          <a:ln/>
          <a:extLst/>
        </p:spPr>
        <p:style>
          <a:lnRef idx="2">
            <a:schemeClr val="accent2"/>
          </a:lnRef>
          <a:fillRef idx="1">
            <a:schemeClr val="lt1"/>
          </a:fillRef>
          <a:effectRef idx="0">
            <a:schemeClr val="accent2"/>
          </a:effectRef>
          <a:fontRef idx="minor">
            <a:schemeClr val="dk1"/>
          </a:fontRef>
        </p:style>
        <p:txBody>
          <a:bodyPr wrap="non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r>
              <a:rPr lang="en-US" altLang="en-US" sz="1799" b="1" dirty="0">
                <a:solidFill>
                  <a:srgbClr val="FF0000"/>
                </a:solidFill>
                <a:latin typeface="Calibri" panose="020F0502020204030204" pitchFamily="34" charset="0"/>
                <a:cs typeface="Times New Roman" panose="02020603050405020304" pitchFamily="18" charset="0"/>
              </a:rPr>
              <a:t>↑</a:t>
            </a:r>
            <a:r>
              <a:rPr lang="en-US" altLang="en-US" sz="1799" b="1" i="0" dirty="0">
                <a:latin typeface="Calibri" panose="020F0502020204030204" pitchFamily="34" charset="0"/>
                <a:cs typeface="Times New Roman" panose="02020603050405020304" pitchFamily="18" charset="0"/>
              </a:rPr>
              <a:t> HR</a:t>
            </a:r>
          </a:p>
        </p:txBody>
      </p:sp>
      <p:cxnSp>
        <p:nvCxnSpPr>
          <p:cNvPr id="69" name="Straight Arrow Connector 68"/>
          <p:cNvCxnSpPr/>
          <p:nvPr/>
        </p:nvCxnSpPr>
        <p:spPr>
          <a:xfrm>
            <a:off x="9197923" y="2215788"/>
            <a:ext cx="0" cy="32928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70" name="Straight Arrow Connector 69"/>
          <p:cNvCxnSpPr/>
          <p:nvPr/>
        </p:nvCxnSpPr>
        <p:spPr>
          <a:xfrm>
            <a:off x="7658720" y="3625246"/>
            <a:ext cx="0" cy="32928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71" name="Straight Arrow Connector 70"/>
          <p:cNvCxnSpPr/>
          <p:nvPr/>
        </p:nvCxnSpPr>
        <p:spPr>
          <a:xfrm>
            <a:off x="10729589" y="3625246"/>
            <a:ext cx="0" cy="32928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72" name="Straight Arrow Connector 71"/>
          <p:cNvCxnSpPr/>
          <p:nvPr/>
        </p:nvCxnSpPr>
        <p:spPr>
          <a:xfrm>
            <a:off x="11495143" y="3625246"/>
            <a:ext cx="0" cy="32928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73" name="Straight Arrow Connector 72"/>
          <p:cNvCxnSpPr/>
          <p:nvPr/>
        </p:nvCxnSpPr>
        <p:spPr>
          <a:xfrm>
            <a:off x="9983369" y="3625246"/>
            <a:ext cx="0" cy="32928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74" name="Elbow Connector 73"/>
          <p:cNvCxnSpPr/>
          <p:nvPr/>
        </p:nvCxnSpPr>
        <p:spPr>
          <a:xfrm>
            <a:off x="10271326" y="2833365"/>
            <a:ext cx="647903" cy="287957"/>
          </a:xfrm>
          <a:prstGeom prst="bentConnector3">
            <a:avLst>
              <a:gd name="adj1" fmla="val 10040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Elbow Connector 74"/>
          <p:cNvCxnSpPr/>
          <p:nvPr/>
        </p:nvCxnSpPr>
        <p:spPr>
          <a:xfrm rot="10800000" flipV="1">
            <a:off x="7535734" y="2833364"/>
            <a:ext cx="647903" cy="308560"/>
          </a:xfrm>
          <a:prstGeom prst="bentConnector3">
            <a:avLst>
              <a:gd name="adj1" fmla="val 10040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a:off x="10101690" y="4457715"/>
            <a:ext cx="457593" cy="53532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77" name="Straight Arrow Connector 76"/>
          <p:cNvCxnSpPr/>
          <p:nvPr/>
        </p:nvCxnSpPr>
        <p:spPr>
          <a:xfrm>
            <a:off x="7967670" y="4457715"/>
            <a:ext cx="456656" cy="50677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78" name="TextBox 77"/>
          <p:cNvSpPr txBox="1"/>
          <p:nvPr/>
        </p:nvSpPr>
        <p:spPr>
          <a:xfrm>
            <a:off x="536467" y="5704789"/>
            <a:ext cx="4405133" cy="953859"/>
          </a:xfrm>
          <a:prstGeom prst="rect">
            <a:avLst/>
          </a:prstGeom>
          <a:noFill/>
        </p:spPr>
        <p:txBody>
          <a:bodyPr wrap="square" rtlCol="0">
            <a:spAutoFit/>
          </a:bodyPr>
          <a:lstStyle/>
          <a:p>
            <a:r>
              <a:rPr lang="en-US" sz="1400" b="1" dirty="0">
                <a:solidFill>
                  <a:schemeClr val="bg1">
                    <a:lumMod val="65000"/>
                  </a:schemeClr>
                </a:solidFill>
              </a:rPr>
              <a:t>Note:</a:t>
            </a:r>
          </a:p>
          <a:p>
            <a:r>
              <a:rPr lang="en-US" altLang="en-US" sz="1400" b="1" dirty="0">
                <a:solidFill>
                  <a:srgbClr val="FF0000"/>
                </a:solidFill>
                <a:latin typeface="Calibri" panose="020F0502020204030204" pitchFamily="34" charset="0"/>
                <a:cs typeface="Times New Roman" panose="02020603050405020304" pitchFamily="18" charset="0"/>
              </a:rPr>
              <a:t>↓</a:t>
            </a:r>
            <a:r>
              <a:rPr lang="en-US" altLang="en-US" sz="1400" b="1" dirty="0">
                <a:solidFill>
                  <a:schemeClr val="bg1">
                    <a:lumMod val="65000"/>
                  </a:schemeClr>
                </a:solidFill>
                <a:latin typeface="Calibri" panose="020F0502020204030204" pitchFamily="34" charset="0"/>
                <a:cs typeface="Times New Roman" panose="02020603050405020304" pitchFamily="18" charset="0"/>
              </a:rPr>
              <a:t> Sympathetic activity  </a:t>
            </a:r>
            <a:r>
              <a:rPr lang="en-US" altLang="en-US" sz="1400" b="1" dirty="0">
                <a:solidFill>
                  <a:schemeClr val="bg1">
                    <a:lumMod val="65000"/>
                  </a:schemeClr>
                </a:solidFill>
                <a:latin typeface="Calibri" panose="020F0502020204030204" pitchFamily="34" charset="0"/>
                <a:cs typeface="Times New Roman" panose="02020603050405020304" pitchFamily="18" charset="0"/>
                <a:sym typeface="Wingdings" panose="05000000000000000000" pitchFamily="2" charset="2"/>
              </a:rPr>
              <a:t>  vasodilatation   </a:t>
            </a:r>
            <a:r>
              <a:rPr lang="en-US" altLang="en-US" sz="1400" b="1" dirty="0">
                <a:solidFill>
                  <a:srgbClr val="FF0000"/>
                </a:solidFill>
                <a:latin typeface="Calibri" panose="020F0502020204030204" pitchFamily="34" charset="0"/>
              </a:rPr>
              <a:t>↓</a:t>
            </a:r>
            <a:r>
              <a:rPr lang="en-US" altLang="en-US" sz="1400" b="1" dirty="0">
                <a:solidFill>
                  <a:schemeClr val="bg1">
                    <a:lumMod val="65000"/>
                  </a:schemeClr>
                </a:solidFill>
                <a:latin typeface="Calibri" panose="020F0502020204030204" pitchFamily="34" charset="0"/>
                <a:cs typeface="Times New Roman" panose="02020603050405020304" pitchFamily="18" charset="0"/>
              </a:rPr>
              <a:t> TPR.</a:t>
            </a:r>
          </a:p>
          <a:p>
            <a:r>
              <a:rPr lang="en-US" altLang="en-US" sz="1400" b="1" dirty="0">
                <a:latin typeface="Calibri" panose="020F0502020204030204" pitchFamily="34" charset="0"/>
                <a:cs typeface="Times New Roman" panose="02020603050405020304" pitchFamily="18" charset="0"/>
                <a:sym typeface="Wingdings" panose="05000000000000000000" pitchFamily="2" charset="2"/>
              </a:rPr>
              <a:t> </a:t>
            </a:r>
            <a:endParaRPr lang="en-US" altLang="en-US" sz="1400" b="1" dirty="0">
              <a:latin typeface="Calibri" panose="020F0502020204030204" pitchFamily="34" charset="0"/>
              <a:cs typeface="Times New Roman" panose="02020603050405020304" pitchFamily="18" charset="0"/>
            </a:endParaRPr>
          </a:p>
          <a:p>
            <a:endParaRPr lang="en-US" sz="1400" b="1" dirty="0"/>
          </a:p>
        </p:txBody>
      </p:sp>
      <p:sp>
        <p:nvSpPr>
          <p:cNvPr id="79" name="TextBox 78"/>
          <p:cNvSpPr txBox="1"/>
          <p:nvPr/>
        </p:nvSpPr>
        <p:spPr>
          <a:xfrm>
            <a:off x="6411394" y="5704788"/>
            <a:ext cx="4405133" cy="953859"/>
          </a:xfrm>
          <a:prstGeom prst="rect">
            <a:avLst/>
          </a:prstGeom>
          <a:noFill/>
        </p:spPr>
        <p:txBody>
          <a:bodyPr wrap="square" rtlCol="0">
            <a:spAutoFit/>
          </a:bodyPr>
          <a:lstStyle/>
          <a:p>
            <a:r>
              <a:rPr lang="en-US" sz="1400" b="1" dirty="0">
                <a:solidFill>
                  <a:schemeClr val="bg1">
                    <a:lumMod val="65000"/>
                  </a:schemeClr>
                </a:solidFill>
              </a:rPr>
              <a:t>Note:</a:t>
            </a:r>
          </a:p>
          <a:p>
            <a:r>
              <a:rPr lang="en-US" altLang="en-US" sz="1400" b="1" dirty="0">
                <a:solidFill>
                  <a:srgbClr val="FF0000"/>
                </a:solidFill>
                <a:latin typeface="Calibri" panose="020F0502020204030204" pitchFamily="34" charset="0"/>
                <a:cs typeface="Times New Roman" panose="02020603050405020304" pitchFamily="18" charset="0"/>
              </a:rPr>
              <a:t>↑</a:t>
            </a:r>
            <a:r>
              <a:rPr lang="en-US" altLang="en-US" sz="1400" b="1" dirty="0">
                <a:solidFill>
                  <a:schemeClr val="bg1">
                    <a:lumMod val="65000"/>
                  </a:schemeClr>
                </a:solidFill>
                <a:latin typeface="Calibri" panose="020F0502020204030204" pitchFamily="34" charset="0"/>
                <a:cs typeface="Times New Roman" panose="02020603050405020304" pitchFamily="18" charset="0"/>
              </a:rPr>
              <a:t> Sympathetic activity  </a:t>
            </a:r>
            <a:r>
              <a:rPr lang="en-US" altLang="en-US" sz="1400" b="1" dirty="0">
                <a:solidFill>
                  <a:schemeClr val="bg1">
                    <a:lumMod val="65000"/>
                  </a:schemeClr>
                </a:solidFill>
                <a:latin typeface="Calibri" panose="020F0502020204030204" pitchFamily="34" charset="0"/>
                <a:cs typeface="Times New Roman" panose="02020603050405020304" pitchFamily="18" charset="0"/>
                <a:sym typeface="Wingdings" panose="05000000000000000000" pitchFamily="2" charset="2"/>
              </a:rPr>
              <a:t>  vasoconstriction   </a:t>
            </a:r>
            <a:r>
              <a:rPr lang="en-US" altLang="en-US" sz="1400" b="1" dirty="0">
                <a:solidFill>
                  <a:srgbClr val="FF0000"/>
                </a:solidFill>
                <a:latin typeface="Calibri" panose="020F0502020204030204" pitchFamily="34" charset="0"/>
                <a:cs typeface="Times New Roman" panose="02020603050405020304" pitchFamily="18" charset="0"/>
              </a:rPr>
              <a:t>↑</a:t>
            </a:r>
            <a:r>
              <a:rPr lang="en-US" altLang="en-US" sz="1400" b="1" dirty="0">
                <a:solidFill>
                  <a:schemeClr val="bg1">
                    <a:lumMod val="65000"/>
                  </a:schemeClr>
                </a:solidFill>
                <a:latin typeface="Calibri" panose="020F0502020204030204" pitchFamily="34" charset="0"/>
                <a:cs typeface="Times New Roman" panose="02020603050405020304" pitchFamily="18" charset="0"/>
              </a:rPr>
              <a:t> TPR.</a:t>
            </a:r>
          </a:p>
          <a:p>
            <a:r>
              <a:rPr lang="en-US" altLang="en-US" sz="1400" b="1" dirty="0">
                <a:latin typeface="Calibri" panose="020F0502020204030204" pitchFamily="34" charset="0"/>
                <a:cs typeface="Times New Roman" panose="02020603050405020304" pitchFamily="18" charset="0"/>
                <a:sym typeface="Wingdings" panose="05000000000000000000" pitchFamily="2" charset="2"/>
              </a:rPr>
              <a:t> </a:t>
            </a:r>
            <a:endParaRPr lang="en-US" altLang="en-US" sz="1400" b="1" dirty="0">
              <a:latin typeface="Calibri" panose="020F0502020204030204" pitchFamily="34" charset="0"/>
              <a:cs typeface="Times New Roman" panose="02020603050405020304" pitchFamily="18" charset="0"/>
            </a:endParaRPr>
          </a:p>
          <a:p>
            <a:endParaRPr lang="en-US" sz="1400" b="1" dirty="0"/>
          </a:p>
        </p:txBody>
      </p:sp>
      <p:cxnSp>
        <p:nvCxnSpPr>
          <p:cNvPr id="5" name="Straight Connector 4"/>
          <p:cNvCxnSpPr/>
          <p:nvPr/>
        </p:nvCxnSpPr>
        <p:spPr>
          <a:xfrm>
            <a:off x="6094412" y="1268760"/>
            <a:ext cx="0" cy="4948718"/>
          </a:xfrm>
          <a:prstGeom prst="line">
            <a:avLst/>
          </a:prstGeom>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6720988" y="512360"/>
            <a:ext cx="6092825" cy="461665"/>
          </a:xfrm>
          <a:prstGeom prst="rect">
            <a:avLst/>
          </a:prstGeom>
        </p:spPr>
        <p:txBody>
          <a:bodyPr>
            <a:spAutoFit/>
          </a:bodyPr>
          <a:lstStyle/>
          <a:p>
            <a:r>
              <a:rPr lang="en-US" sz="1200" dirty="0">
                <a:solidFill>
                  <a:srgbClr val="C00000"/>
                </a:solidFill>
              </a:rPr>
              <a:t>• Flow to the heart and brain is maintained; reductions in flow to other organs.</a:t>
            </a:r>
            <a:br>
              <a:rPr lang="en-US" sz="1200" dirty="0">
                <a:solidFill>
                  <a:srgbClr val="C00000"/>
                </a:solidFill>
              </a:rPr>
            </a:br>
            <a:r>
              <a:rPr lang="en-US" sz="1200" dirty="0">
                <a:solidFill>
                  <a:srgbClr val="C00000"/>
                </a:solidFill>
              </a:rPr>
              <a:t>The cerebral arteries are relatively insensitive to adrenergic neural stimuli. </a:t>
            </a:r>
            <a:endParaRPr lang="en-US" sz="1200" dirty="0">
              <a:solidFill>
                <a:srgbClr val="C00000"/>
              </a:solidFill>
              <a:effectLst/>
            </a:endParaRPr>
          </a:p>
        </p:txBody>
      </p:sp>
    </p:spTree>
    <p:extLst>
      <p:ext uri="{BB962C8B-B14F-4D97-AF65-F5344CB8AC3E}">
        <p14:creationId xmlns:p14="http://schemas.microsoft.com/office/powerpoint/2010/main" val="523024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t>Arterial Baroreceptor Reflex</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36</a:t>
            </a:fld>
            <a:endParaRPr lang="en-US" dirty="0"/>
          </a:p>
        </p:txBody>
      </p:sp>
      <p:sp>
        <p:nvSpPr>
          <p:cNvPr id="4" name="Content Placeholder 3"/>
          <p:cNvSpPr>
            <a:spLocks noGrp="1"/>
          </p:cNvSpPr>
          <p:nvPr>
            <p:ph sz="quarter" idx="1"/>
          </p:nvPr>
        </p:nvSpPr>
        <p:spPr>
          <a:xfrm>
            <a:off x="609440" y="1601470"/>
            <a:ext cx="10969943" cy="4937760"/>
          </a:xfrm>
        </p:spPr>
        <p:txBody>
          <a:bodyPr>
            <a:normAutofit/>
          </a:bodyPr>
          <a:lstStyle/>
          <a:p>
            <a:pPr>
              <a:buFont typeface="Arial" charset="0"/>
              <a:buChar char="•"/>
            </a:pPr>
            <a:r>
              <a:rPr lang="en-US" sz="1999" dirty="0">
                <a:cs typeface="Calibri" pitchFamily="34" charset="0"/>
              </a:rPr>
              <a:t>Baroreceptors are important in maintaining MAP constant during changes in body posture.</a:t>
            </a:r>
          </a:p>
          <a:p>
            <a:pPr>
              <a:buFont typeface="Arial" charset="0"/>
              <a:buChar char="•"/>
            </a:pPr>
            <a:endParaRPr lang="en-US" sz="1999" dirty="0">
              <a:cs typeface="Calibri" pitchFamily="34" charset="0"/>
            </a:endParaRPr>
          </a:p>
          <a:p>
            <a:pPr>
              <a:buFont typeface="Arial" charset="0"/>
              <a:buChar char="•"/>
            </a:pPr>
            <a:r>
              <a:rPr lang="en-US" sz="1999" dirty="0">
                <a:cs typeface="Calibri" pitchFamily="34" charset="0"/>
              </a:rPr>
              <a:t>When you change your posture from supine to erect, a drop in the MAP in the head and upper part of the body will occur.</a:t>
            </a:r>
          </a:p>
          <a:p>
            <a:pPr>
              <a:buFont typeface="Arial" charset="0"/>
              <a:buChar char="•"/>
            </a:pPr>
            <a:endParaRPr lang="en-US" sz="1999" dirty="0">
              <a:cs typeface="Calibri" pitchFamily="34" charset="0"/>
            </a:endParaRPr>
          </a:p>
          <a:p>
            <a:pPr>
              <a:buFont typeface="Arial" charset="0"/>
              <a:buChar char="•"/>
            </a:pPr>
            <a:endParaRPr lang="en-US" sz="1999" dirty="0">
              <a:cs typeface="Calibri" pitchFamily="34" charset="0"/>
            </a:endParaRPr>
          </a:p>
          <a:p>
            <a:pPr>
              <a:buFont typeface="Arial" charset="0"/>
              <a:buChar char="•"/>
            </a:pPr>
            <a:r>
              <a:rPr lang="en-US" sz="1999" dirty="0">
                <a:cs typeface="Calibri" pitchFamily="34" charset="0"/>
              </a:rPr>
              <a:t>The baroreceptor reflex is activated </a:t>
            </a:r>
            <a:r>
              <a:rPr lang="en-US" sz="1999" dirty="0">
                <a:cs typeface="Calibri"/>
              </a:rPr>
              <a:t>→ </a:t>
            </a:r>
            <a:r>
              <a:rPr lang="en-US" sz="1999" dirty="0">
                <a:cs typeface="Calibri" pitchFamily="34" charset="0"/>
              </a:rPr>
              <a:t>strong sympathetic impulses </a:t>
            </a:r>
            <a:r>
              <a:rPr lang="en-US" sz="1999" dirty="0">
                <a:cs typeface="Calibri"/>
              </a:rPr>
              <a:t>→ </a:t>
            </a:r>
            <a:r>
              <a:rPr lang="en-US" sz="1999" dirty="0">
                <a:cs typeface="Calibri" pitchFamily="34" charset="0"/>
              </a:rPr>
              <a:t>vasoconstriction.                                              This minimizes the drop in MAP.</a:t>
            </a:r>
            <a:endParaRPr lang="en-US" sz="1999" dirty="0"/>
          </a:p>
        </p:txBody>
      </p:sp>
      <p:sp>
        <p:nvSpPr>
          <p:cNvPr id="5" name="TextBox 4"/>
          <p:cNvSpPr txBox="1"/>
          <p:nvPr/>
        </p:nvSpPr>
        <p:spPr>
          <a:xfrm>
            <a:off x="1016990" y="3192349"/>
            <a:ext cx="9934516" cy="276999"/>
          </a:xfrm>
          <a:prstGeom prst="rect">
            <a:avLst/>
          </a:prstGeom>
          <a:noFill/>
        </p:spPr>
        <p:txBody>
          <a:bodyPr wrap="square" rtlCol="0">
            <a:spAutoFit/>
          </a:bodyPr>
          <a:lstStyle/>
          <a:p>
            <a:r>
              <a:rPr lang="en-US" sz="1200" b="1" dirty="0">
                <a:solidFill>
                  <a:schemeClr val="bg1">
                    <a:lumMod val="65000"/>
                  </a:schemeClr>
                </a:solidFill>
                <a:latin typeface="Calibri" pitchFamily="34" charset="0"/>
                <a:cs typeface="Calibri" pitchFamily="34" charset="0"/>
              </a:rPr>
              <a:t>Posture from supine to erect   </a:t>
            </a:r>
            <a:r>
              <a:rPr lang="en-US" sz="1200" b="1" dirty="0">
                <a:solidFill>
                  <a:schemeClr val="bg1">
                    <a:lumMod val="65000"/>
                  </a:schemeClr>
                </a:solidFill>
                <a:latin typeface="Calibri" pitchFamily="34" charset="0"/>
                <a:cs typeface="Calibri" pitchFamily="34" charset="0"/>
                <a:sym typeface="Wingdings" panose="05000000000000000000" pitchFamily="2" charset="2"/>
              </a:rPr>
              <a:t>   Accumulation of blood in the lower extremities (due to gravity)   </a:t>
            </a:r>
            <a:r>
              <a:rPr lang="en-US" altLang="en-US" sz="1200" b="1" dirty="0">
                <a:solidFill>
                  <a:srgbClr val="FF0000"/>
                </a:solidFill>
                <a:latin typeface="Calibri" panose="020F0502020204030204" pitchFamily="34" charset="0"/>
              </a:rPr>
              <a:t>↓</a:t>
            </a:r>
            <a:r>
              <a:rPr lang="en-US" sz="1200" b="1" dirty="0">
                <a:solidFill>
                  <a:schemeClr val="bg1">
                    <a:lumMod val="65000"/>
                  </a:schemeClr>
                </a:solidFill>
                <a:latin typeface="Calibri" pitchFamily="34" charset="0"/>
                <a:cs typeface="Calibri" pitchFamily="34" charset="0"/>
                <a:sym typeface="Wingdings" panose="05000000000000000000" pitchFamily="2" charset="2"/>
              </a:rPr>
              <a:t> Venous Return   </a:t>
            </a:r>
            <a:r>
              <a:rPr lang="en-US" altLang="en-US" sz="1200" b="1" dirty="0">
                <a:solidFill>
                  <a:srgbClr val="FF0000"/>
                </a:solidFill>
                <a:latin typeface="Calibri" panose="020F0502020204030204" pitchFamily="34" charset="0"/>
              </a:rPr>
              <a:t>↓</a:t>
            </a:r>
            <a:r>
              <a:rPr lang="en-US" sz="1200" b="1" dirty="0">
                <a:solidFill>
                  <a:schemeClr val="bg1">
                    <a:lumMod val="65000"/>
                  </a:schemeClr>
                </a:solidFill>
                <a:latin typeface="Calibri" pitchFamily="34" charset="0"/>
                <a:cs typeface="Calibri" pitchFamily="34" charset="0"/>
                <a:sym typeface="Wingdings" panose="05000000000000000000" pitchFamily="2" charset="2"/>
              </a:rPr>
              <a:t> Cardiac Output    </a:t>
            </a:r>
            <a:r>
              <a:rPr lang="en-US" altLang="en-US" sz="1200" b="1" dirty="0">
                <a:solidFill>
                  <a:srgbClr val="FF0000"/>
                </a:solidFill>
                <a:latin typeface="Calibri" panose="020F0502020204030204" pitchFamily="34" charset="0"/>
              </a:rPr>
              <a:t>↓ </a:t>
            </a:r>
            <a:r>
              <a:rPr lang="en-US" sz="1200" b="1" dirty="0">
                <a:solidFill>
                  <a:schemeClr val="bg1">
                    <a:lumMod val="65000"/>
                  </a:schemeClr>
                </a:solidFill>
                <a:latin typeface="Calibri" pitchFamily="34" charset="0"/>
                <a:cs typeface="Calibri" pitchFamily="34" charset="0"/>
                <a:sym typeface="Wingdings" panose="05000000000000000000" pitchFamily="2" charset="2"/>
              </a:rPr>
              <a:t>MAP.</a:t>
            </a:r>
            <a:endParaRPr lang="en-US" sz="1200" dirty="0">
              <a:solidFill>
                <a:schemeClr val="bg1">
                  <a:lumMod val="65000"/>
                </a:schemeClr>
              </a:solidFill>
            </a:endParaRPr>
          </a:p>
        </p:txBody>
      </p:sp>
      <p:pic>
        <p:nvPicPr>
          <p:cNvPr id="6" name="Picture 5"/>
          <p:cNvPicPr>
            <a:picLocks noChangeAspect="1"/>
          </p:cNvPicPr>
          <p:nvPr/>
        </p:nvPicPr>
        <p:blipFill rotWithShape="1">
          <a:blip r:embed="rId2"/>
          <a:srcRect l="55178" t="31942" r="10336" b="16558"/>
          <a:stretch/>
        </p:blipFill>
        <p:spPr>
          <a:xfrm>
            <a:off x="8038629" y="4530584"/>
            <a:ext cx="3265410" cy="1329125"/>
          </a:xfrm>
          <a:prstGeom prst="rect">
            <a:avLst/>
          </a:prstGeom>
        </p:spPr>
      </p:pic>
      <p:sp>
        <p:nvSpPr>
          <p:cNvPr id="7" name="TextBox 6"/>
          <p:cNvSpPr txBox="1"/>
          <p:nvPr/>
        </p:nvSpPr>
        <p:spPr>
          <a:xfrm>
            <a:off x="8038628" y="5859709"/>
            <a:ext cx="3421790" cy="430887"/>
          </a:xfrm>
          <a:prstGeom prst="rect">
            <a:avLst/>
          </a:prstGeom>
          <a:noFill/>
        </p:spPr>
        <p:txBody>
          <a:bodyPr wrap="square" rtlCol="0">
            <a:spAutoFit/>
          </a:bodyPr>
          <a:lstStyle/>
          <a:p>
            <a:pPr algn="just"/>
            <a:r>
              <a:rPr lang="en-US" sz="1050" b="1" dirty="0" smtClean="0">
                <a:solidFill>
                  <a:schemeClr val="bg1">
                    <a:lumMod val="65000"/>
                  </a:schemeClr>
                </a:solidFill>
              </a:rPr>
              <a:t>Remember</a:t>
            </a:r>
            <a:endParaRPr lang="en-US" sz="1050" dirty="0">
              <a:solidFill>
                <a:schemeClr val="bg1">
                  <a:lumMod val="65000"/>
                </a:schemeClr>
              </a:solidFill>
            </a:endParaRPr>
          </a:p>
          <a:p>
            <a:pPr algn="just"/>
            <a:r>
              <a:rPr lang="en-US" sz="1050" dirty="0" smtClean="0">
                <a:solidFill>
                  <a:schemeClr val="bg1">
                    <a:lumMod val="65000"/>
                  </a:schemeClr>
                </a:solidFill>
              </a:rPr>
              <a:t> </a:t>
            </a:r>
            <a:r>
              <a:rPr lang="en-US" sz="1050" dirty="0">
                <a:solidFill>
                  <a:schemeClr val="bg1">
                    <a:lumMod val="65000"/>
                  </a:schemeClr>
                </a:solidFill>
              </a:rPr>
              <a:t>we mentioned the exact mechanism in </a:t>
            </a:r>
            <a:r>
              <a:rPr lang="en-US" sz="1050" dirty="0" smtClean="0">
                <a:solidFill>
                  <a:schemeClr val="bg1">
                    <a:lumMod val="65000"/>
                  </a:schemeClr>
                </a:solidFill>
              </a:rPr>
              <a:t>the. </a:t>
            </a:r>
            <a:r>
              <a:rPr lang="en-US" sz="1050" dirty="0">
                <a:solidFill>
                  <a:schemeClr val="bg1">
                    <a:lumMod val="65000"/>
                  </a:schemeClr>
                </a:solidFill>
              </a:rPr>
              <a:t>previous slide</a:t>
            </a:r>
          </a:p>
        </p:txBody>
      </p:sp>
      <p:sp>
        <p:nvSpPr>
          <p:cNvPr id="8" name="TextBox 7"/>
          <p:cNvSpPr txBox="1"/>
          <p:nvPr/>
        </p:nvSpPr>
        <p:spPr>
          <a:xfrm>
            <a:off x="9740553" y="0"/>
            <a:ext cx="2448272" cy="307777"/>
          </a:xfrm>
          <a:prstGeom prst="rect">
            <a:avLst/>
          </a:prstGeom>
          <a:solidFill>
            <a:schemeClr val="accent3">
              <a:lumMod val="40000"/>
              <a:lumOff val="60000"/>
            </a:schemeClr>
          </a:solidFill>
          <a:ln>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MALES’ SLIDES </a:t>
            </a:r>
          </a:p>
        </p:txBody>
      </p:sp>
    </p:spTree>
    <p:extLst>
      <p:ext uri="{BB962C8B-B14F-4D97-AF65-F5344CB8AC3E}">
        <p14:creationId xmlns:p14="http://schemas.microsoft.com/office/powerpoint/2010/main" val="7264151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756" y="96691"/>
            <a:ext cx="12109707" cy="990342"/>
          </a:xfrm>
        </p:spPr>
        <p:txBody>
          <a:bodyPr>
            <a:noAutofit/>
          </a:bodyPr>
          <a:lstStyle/>
          <a:p>
            <a:pPr>
              <a:defRPr/>
            </a:pPr>
            <a:r>
              <a:rPr lang="en-US" dirty="0">
                <a:solidFill>
                  <a:schemeClr val="tx2">
                    <a:lumMod val="75000"/>
                  </a:schemeClr>
                </a:solidFill>
                <a:latin typeface="Calibri" panose="020F0502020204030204" pitchFamily="34" charset="0"/>
              </a:rPr>
              <a:t/>
            </a:r>
            <a:br>
              <a:rPr lang="en-US" dirty="0">
                <a:solidFill>
                  <a:schemeClr val="tx2">
                    <a:lumMod val="75000"/>
                  </a:schemeClr>
                </a:solidFill>
                <a:latin typeface="Calibri" panose="020F0502020204030204" pitchFamily="34" charset="0"/>
              </a:rPr>
            </a:br>
            <a:r>
              <a:rPr lang="en-US" sz="2799" dirty="0"/>
              <a:t>Cardiovascular Changes Initiated by The Baroreflex in Hemorrhage</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37</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939" y="1356669"/>
            <a:ext cx="3666170" cy="4180175"/>
          </a:xfrm>
          <a:prstGeom prst="rect">
            <a:avLst/>
          </a:prstGeom>
          <a:scene3d>
            <a:camera prst="orthographicFront"/>
            <a:lightRig rig="threePt" dir="t"/>
          </a:scene3d>
          <a:sp3d>
            <a:bevelT/>
            <a:bevelB/>
          </a:sp3d>
        </p:spPr>
      </p:pic>
      <p:pic>
        <p:nvPicPr>
          <p:cNvPr id="8" name="Picture 7"/>
          <p:cNvPicPr>
            <a:picLocks noChangeAspect="1"/>
          </p:cNvPicPr>
          <p:nvPr/>
        </p:nvPicPr>
        <p:blipFill rotWithShape="1">
          <a:blip r:embed="rId3"/>
          <a:srcRect l="55178" t="31942" r="10336" b="16558"/>
          <a:stretch/>
        </p:blipFill>
        <p:spPr>
          <a:xfrm>
            <a:off x="6231496" y="2703083"/>
            <a:ext cx="5416925" cy="3383495"/>
          </a:xfrm>
          <a:prstGeom prst="rect">
            <a:avLst/>
          </a:prstGeom>
        </p:spPr>
      </p:pic>
      <p:sp>
        <p:nvSpPr>
          <p:cNvPr id="10" name="TextBox 9"/>
          <p:cNvSpPr txBox="1"/>
          <p:nvPr/>
        </p:nvSpPr>
        <p:spPr>
          <a:xfrm>
            <a:off x="6231495" y="1475568"/>
            <a:ext cx="5416925"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1800" dirty="0">
                <a:solidFill>
                  <a:srgbClr val="FF0000"/>
                </a:solidFill>
              </a:rPr>
              <a:t>Because of </a:t>
            </a:r>
            <a:r>
              <a:rPr lang="en-US" sz="1800" dirty="0" smtClean="0">
                <a:solidFill>
                  <a:srgbClr val="FF0000"/>
                </a:solidFill>
              </a:rPr>
              <a:t>hemorrhage: the </a:t>
            </a:r>
            <a:r>
              <a:rPr lang="en-US" sz="1800" dirty="0">
                <a:solidFill>
                  <a:srgbClr val="FF0000"/>
                </a:solidFill>
              </a:rPr>
              <a:t>arterial blood pressure (MAP) decreased. Then, the body will restore the normal MAP by the mechanism below:</a:t>
            </a:r>
          </a:p>
        </p:txBody>
      </p:sp>
      <p:sp>
        <p:nvSpPr>
          <p:cNvPr id="6" name="Rectangle 5"/>
          <p:cNvSpPr/>
          <p:nvPr/>
        </p:nvSpPr>
        <p:spPr>
          <a:xfrm>
            <a:off x="801743" y="5623431"/>
            <a:ext cx="4819166" cy="646331"/>
          </a:xfrm>
          <a:prstGeom prst="rect">
            <a:avLst/>
          </a:prstGeom>
        </p:spPr>
        <p:txBody>
          <a:bodyPr wrap="square">
            <a:spAutoFit/>
          </a:bodyPr>
          <a:lstStyle/>
          <a:p>
            <a:pPr algn="ctr"/>
            <a:r>
              <a:rPr lang="en-US" altLang="en-US" sz="1800" dirty="0">
                <a:solidFill>
                  <a:srgbClr val="DDE9EC">
                    <a:lumMod val="50000"/>
                  </a:srgbClr>
                </a:solidFill>
              </a:rPr>
              <a:t>Less blood volume </a:t>
            </a:r>
            <a:r>
              <a:rPr lang="en-US" altLang="en-US" sz="1800" dirty="0">
                <a:solidFill>
                  <a:srgbClr val="DDE9EC">
                    <a:lumMod val="50000"/>
                  </a:srgbClr>
                </a:solidFill>
                <a:sym typeface="Wingdings"/>
              </a:rPr>
              <a:t> less MCP  less VR  less preload  less CO  less </a:t>
            </a:r>
            <a:r>
              <a:rPr lang="en-US" altLang="en-US" sz="1800" dirty="0" smtClean="0">
                <a:solidFill>
                  <a:srgbClr val="DDE9EC">
                    <a:lumMod val="50000"/>
                  </a:srgbClr>
                </a:solidFill>
                <a:sym typeface="Wingdings"/>
              </a:rPr>
              <a:t>pressure (MAP) </a:t>
            </a:r>
            <a:endParaRPr lang="en-US" altLang="en-US" sz="1800" dirty="0">
              <a:solidFill>
                <a:srgbClr val="DDE9EC">
                  <a:lumMod val="50000"/>
                </a:srgbClr>
              </a:solidFill>
              <a:sym typeface="Wingdings"/>
            </a:endParaRPr>
          </a:p>
        </p:txBody>
      </p:sp>
      <p:sp>
        <p:nvSpPr>
          <p:cNvPr id="9" name="TextBox 8"/>
          <p:cNvSpPr txBox="1"/>
          <p:nvPr/>
        </p:nvSpPr>
        <p:spPr>
          <a:xfrm>
            <a:off x="9740553" y="0"/>
            <a:ext cx="2448272" cy="307777"/>
          </a:xfrm>
          <a:prstGeom prst="rect">
            <a:avLst/>
          </a:prstGeom>
          <a:solidFill>
            <a:schemeClr val="accent3">
              <a:lumMod val="40000"/>
              <a:lumOff val="60000"/>
            </a:schemeClr>
          </a:solidFill>
          <a:ln>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MALES’ SLIDES </a:t>
            </a:r>
          </a:p>
        </p:txBody>
      </p:sp>
      <p:cxnSp>
        <p:nvCxnSpPr>
          <p:cNvPr id="11" name="Straight Connector 10"/>
          <p:cNvCxnSpPr/>
          <p:nvPr/>
        </p:nvCxnSpPr>
        <p:spPr>
          <a:xfrm>
            <a:off x="5806380" y="1268760"/>
            <a:ext cx="0" cy="494871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1533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429" y="153888"/>
            <a:ext cx="11907804" cy="990342"/>
          </a:xfrm>
        </p:spPr>
        <p:txBody>
          <a:bodyPr>
            <a:normAutofit/>
          </a:bodyPr>
          <a:lstStyle/>
          <a:p>
            <a:r>
              <a:rPr lang="en-US" dirty="0" smtClean="0">
                <a:solidFill>
                  <a:schemeClr val="tx2">
                    <a:lumMod val="75000"/>
                  </a:schemeClr>
                </a:solidFill>
              </a:rPr>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38</a:t>
            </a:fld>
            <a:endParaRPr lang="en-US" dirty="0"/>
          </a:p>
        </p:txBody>
      </p:sp>
      <p:grpSp>
        <p:nvGrpSpPr>
          <p:cNvPr id="5" name="Group 3"/>
          <p:cNvGrpSpPr>
            <a:grpSpLocks/>
          </p:cNvGrpSpPr>
          <p:nvPr/>
        </p:nvGrpSpPr>
        <p:grpSpPr bwMode="auto">
          <a:xfrm>
            <a:off x="5590356" y="1364048"/>
            <a:ext cx="5716667" cy="4679465"/>
            <a:chOff x="1777" y="349"/>
            <a:chExt cx="3264" cy="3567"/>
          </a:xfrm>
        </p:grpSpPr>
        <p:pic>
          <p:nvPicPr>
            <p:cNvPr id="6" name="Picture 4" descr="gr1lf1405_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 y="404"/>
              <a:ext cx="3264" cy="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5"/>
            <p:cNvGrpSpPr>
              <a:grpSpLocks/>
            </p:cNvGrpSpPr>
            <p:nvPr/>
          </p:nvGrpSpPr>
          <p:grpSpPr bwMode="auto">
            <a:xfrm>
              <a:off x="1795" y="349"/>
              <a:ext cx="3140" cy="3263"/>
              <a:chOff x="1610" y="349"/>
              <a:chExt cx="3140" cy="3263"/>
            </a:xfrm>
          </p:grpSpPr>
          <p:sp>
            <p:nvSpPr>
              <p:cNvPr id="8" name="Rectangle 6"/>
              <p:cNvSpPr>
                <a:spLocks noChangeArrowheads="1"/>
              </p:cNvSpPr>
              <p:nvPr/>
            </p:nvSpPr>
            <p:spPr bwMode="auto">
              <a:xfrm>
                <a:off x="1610" y="935"/>
                <a:ext cx="544" cy="2677"/>
              </a:xfrm>
              <a:prstGeom prst="rect">
                <a:avLst/>
              </a:prstGeom>
              <a:solidFill>
                <a:schemeClr val="bg1"/>
              </a:solidFill>
              <a:ln w="9525">
                <a:solidFill>
                  <a:schemeClr val="bg1"/>
                </a:solidFill>
                <a:miter lim="800000"/>
                <a:headEnd/>
                <a:tailEnd/>
              </a:ln>
            </p:spPr>
            <p:txBody>
              <a:bodyPr wrap="none" anchor="ct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endParaRPr lang="en-US" altLang="en-US" sz="3399" dirty="0">
                  <a:latin typeface="Calibri" panose="020F0502020204030204" pitchFamily="34" charset="0"/>
                </a:endParaRPr>
              </a:p>
            </p:txBody>
          </p:sp>
          <p:sp>
            <p:nvSpPr>
              <p:cNvPr id="9" name="Text Box 7"/>
              <p:cNvSpPr txBox="1">
                <a:spLocks noChangeArrowheads="1"/>
              </p:cNvSpPr>
              <p:nvPr/>
            </p:nvSpPr>
            <p:spPr bwMode="auto">
              <a:xfrm>
                <a:off x="1825" y="934"/>
                <a:ext cx="280"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eaLnBrk="1" hangingPunct="1"/>
                <a:r>
                  <a:rPr lang="en-US" altLang="en-US" sz="1999" b="1" i="0" dirty="0">
                    <a:latin typeface="Calibri" panose="020F0502020204030204" pitchFamily="34" charset="0"/>
                  </a:rPr>
                  <a:t>HR</a:t>
                </a:r>
              </a:p>
            </p:txBody>
          </p:sp>
          <p:sp>
            <p:nvSpPr>
              <p:cNvPr id="10" name="Text Box 8"/>
              <p:cNvSpPr txBox="1">
                <a:spLocks noChangeArrowheads="1"/>
              </p:cNvSpPr>
              <p:nvPr/>
            </p:nvSpPr>
            <p:spPr bwMode="auto">
              <a:xfrm>
                <a:off x="1855" y="1297"/>
                <a:ext cx="293"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eaLnBrk="1" hangingPunct="1"/>
                <a:r>
                  <a:rPr lang="en-US" altLang="en-US" sz="1999" b="1" i="0" dirty="0">
                    <a:latin typeface="Calibri" panose="020F0502020204030204" pitchFamily="34" charset="0"/>
                  </a:rPr>
                  <a:t>SV </a:t>
                </a:r>
              </a:p>
            </p:txBody>
          </p:sp>
          <p:sp>
            <p:nvSpPr>
              <p:cNvPr id="11" name="Text Box 9"/>
              <p:cNvSpPr txBox="1">
                <a:spLocks noChangeArrowheads="1"/>
              </p:cNvSpPr>
              <p:nvPr/>
            </p:nvSpPr>
            <p:spPr bwMode="auto">
              <a:xfrm>
                <a:off x="1824" y="1909"/>
                <a:ext cx="281"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eaLnBrk="1" hangingPunct="1"/>
                <a:r>
                  <a:rPr lang="en-US" altLang="en-US" sz="1999" b="1" i="0" dirty="0">
                    <a:latin typeface="Calibri" panose="020F0502020204030204" pitchFamily="34" charset="0"/>
                  </a:rPr>
                  <a:t>CO</a:t>
                </a:r>
              </a:p>
            </p:txBody>
          </p:sp>
          <p:sp>
            <p:nvSpPr>
              <p:cNvPr id="12" name="Text Box 10"/>
              <p:cNvSpPr txBox="1">
                <a:spLocks noChangeArrowheads="1"/>
              </p:cNvSpPr>
              <p:nvPr/>
            </p:nvSpPr>
            <p:spPr bwMode="auto">
              <a:xfrm>
                <a:off x="1761" y="2522"/>
                <a:ext cx="338"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eaLnBrk="1" hangingPunct="1"/>
                <a:r>
                  <a:rPr lang="en-US" altLang="en-US" sz="1999" b="1" i="0" dirty="0">
                    <a:latin typeface="Calibri" panose="020F0502020204030204" pitchFamily="34" charset="0"/>
                  </a:rPr>
                  <a:t>TPR</a:t>
                </a:r>
              </a:p>
            </p:txBody>
          </p:sp>
          <p:sp>
            <p:nvSpPr>
              <p:cNvPr id="13" name="Text Box 11"/>
              <p:cNvSpPr txBox="1">
                <a:spLocks noChangeArrowheads="1"/>
              </p:cNvSpPr>
              <p:nvPr/>
            </p:nvSpPr>
            <p:spPr bwMode="auto">
              <a:xfrm>
                <a:off x="1692" y="3157"/>
                <a:ext cx="400"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eaLnBrk="1" hangingPunct="1"/>
                <a:r>
                  <a:rPr lang="en-US" altLang="en-US" sz="1999" b="1" i="0" dirty="0">
                    <a:latin typeface="Calibri" panose="020F0502020204030204" pitchFamily="34" charset="0"/>
                  </a:rPr>
                  <a:t>MAP</a:t>
                </a:r>
              </a:p>
            </p:txBody>
          </p:sp>
          <p:sp>
            <p:nvSpPr>
              <p:cNvPr id="14" name="Rectangle 12"/>
              <p:cNvSpPr>
                <a:spLocks noChangeArrowheads="1"/>
              </p:cNvSpPr>
              <p:nvPr/>
            </p:nvSpPr>
            <p:spPr bwMode="auto">
              <a:xfrm>
                <a:off x="2381" y="436"/>
                <a:ext cx="2313" cy="273"/>
              </a:xfrm>
              <a:prstGeom prst="rect">
                <a:avLst/>
              </a:prstGeom>
              <a:solidFill>
                <a:schemeClr val="bg1"/>
              </a:solidFill>
              <a:ln w="9525">
                <a:solidFill>
                  <a:schemeClr val="bg1"/>
                </a:solidFill>
                <a:miter lim="800000"/>
                <a:headEnd/>
                <a:tailEnd/>
              </a:ln>
            </p:spPr>
            <p:txBody>
              <a:bodyPr wrap="none" anchor="ct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endParaRPr lang="en-US" altLang="en-US" sz="3399" dirty="0">
                  <a:latin typeface="Calibri" panose="020F0502020204030204" pitchFamily="34" charset="0"/>
                </a:endParaRPr>
              </a:p>
            </p:txBody>
          </p:sp>
          <p:sp>
            <p:nvSpPr>
              <p:cNvPr id="15" name="Text Box 13"/>
              <p:cNvSpPr txBox="1">
                <a:spLocks noChangeArrowheads="1"/>
              </p:cNvSpPr>
              <p:nvPr/>
            </p:nvSpPr>
            <p:spPr bwMode="auto">
              <a:xfrm>
                <a:off x="2381" y="387"/>
                <a:ext cx="465"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eaLnBrk="1" hangingPunct="1"/>
                <a:r>
                  <a:rPr lang="en-US" altLang="en-US" sz="1600" b="1" i="0" dirty="0">
                    <a:latin typeface="Calibri" panose="020F0502020204030204" pitchFamily="34" charset="0"/>
                  </a:rPr>
                  <a:t>Control</a:t>
                </a:r>
              </a:p>
            </p:txBody>
          </p:sp>
          <p:sp>
            <p:nvSpPr>
              <p:cNvPr id="16" name="Text Box 14"/>
              <p:cNvSpPr txBox="1">
                <a:spLocks noChangeArrowheads="1"/>
              </p:cNvSpPr>
              <p:nvPr/>
            </p:nvSpPr>
            <p:spPr bwMode="auto">
              <a:xfrm>
                <a:off x="3098" y="367"/>
                <a:ext cx="715"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eaLnBrk="1" hangingPunct="1"/>
                <a:r>
                  <a:rPr lang="en-US" altLang="en-US" sz="1600" b="1" i="0" dirty="0">
                    <a:latin typeface="Calibri" panose="020F0502020204030204" pitchFamily="34" charset="0"/>
                  </a:rPr>
                  <a:t>Hemorrhage</a:t>
                </a:r>
              </a:p>
            </p:txBody>
          </p:sp>
          <p:sp>
            <p:nvSpPr>
              <p:cNvPr id="17" name="Text Box 15"/>
              <p:cNvSpPr txBox="1">
                <a:spLocks noChangeArrowheads="1"/>
              </p:cNvSpPr>
              <p:nvPr/>
            </p:nvSpPr>
            <p:spPr bwMode="auto">
              <a:xfrm>
                <a:off x="4030" y="349"/>
                <a:ext cx="720"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algn="ctr" eaLnBrk="1" hangingPunct="1"/>
                <a:r>
                  <a:rPr lang="en-US" altLang="en-US" sz="1400" b="1" i="0" dirty="0">
                    <a:latin typeface="Calibri" panose="020F0502020204030204" pitchFamily="34" charset="0"/>
                  </a:rPr>
                  <a:t>Reflex</a:t>
                </a:r>
              </a:p>
              <a:p>
                <a:pPr algn="ctr" eaLnBrk="1" hangingPunct="1"/>
                <a:r>
                  <a:rPr lang="en-US" altLang="en-US" sz="1400" b="1" i="0" dirty="0">
                    <a:latin typeface="Calibri" panose="020F0502020204030204" pitchFamily="34" charset="0"/>
                  </a:rPr>
                  <a:t>Compensation</a:t>
                </a:r>
              </a:p>
            </p:txBody>
          </p:sp>
        </p:grpSp>
      </p:grpSp>
      <p:graphicFrame>
        <p:nvGraphicFramePr>
          <p:cNvPr id="24" name="Diagram 23"/>
          <p:cNvGraphicFramePr/>
          <p:nvPr>
            <p:extLst>
              <p:ext uri="{D42A27DB-BD31-4B8C-83A1-F6EECF244321}">
                <p14:modId xmlns:p14="http://schemas.microsoft.com/office/powerpoint/2010/main" val="1490340585"/>
              </p:ext>
            </p:extLst>
          </p:nvPr>
        </p:nvGraphicFramePr>
        <p:xfrm>
          <a:off x="-891523" y="1155920"/>
          <a:ext cx="7837926" cy="50531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Rectangle 18"/>
          <p:cNvSpPr/>
          <p:nvPr/>
        </p:nvSpPr>
        <p:spPr>
          <a:xfrm>
            <a:off x="2429786" y="6402814"/>
            <a:ext cx="10361370" cy="338554"/>
          </a:xfrm>
          <a:prstGeom prst="rect">
            <a:avLst/>
          </a:prstGeom>
        </p:spPr>
        <p:txBody>
          <a:bodyPr wrap="square">
            <a:spAutoFit/>
          </a:bodyPr>
          <a:lstStyle/>
          <a:p>
            <a:r>
              <a:rPr lang="en-US" altLang="en-US" sz="1600" dirty="0">
                <a:solidFill>
                  <a:schemeClr val="bg1">
                    <a:lumMod val="75000"/>
                  </a:schemeClr>
                </a:solidFill>
              </a:rPr>
              <a:t>Control = before </a:t>
            </a:r>
            <a:r>
              <a:rPr lang="en-US" altLang="en-US" sz="1600" dirty="0" smtClean="0">
                <a:solidFill>
                  <a:schemeClr val="bg1">
                    <a:lumMod val="75000"/>
                  </a:schemeClr>
                </a:solidFill>
              </a:rPr>
              <a:t>bleeding - Hemorrhage </a:t>
            </a:r>
            <a:r>
              <a:rPr lang="en-US" altLang="en-US" sz="1600" dirty="0">
                <a:solidFill>
                  <a:schemeClr val="bg1">
                    <a:lumMod val="75000"/>
                  </a:schemeClr>
                </a:solidFill>
              </a:rPr>
              <a:t>= </a:t>
            </a:r>
            <a:r>
              <a:rPr lang="en-US" altLang="en-US" sz="1600" dirty="0" smtClean="0">
                <a:solidFill>
                  <a:schemeClr val="bg1">
                    <a:lumMod val="75000"/>
                  </a:schemeClr>
                </a:solidFill>
              </a:rPr>
              <a:t>bleeding - Reflex = Baroreceptor </a:t>
            </a:r>
            <a:r>
              <a:rPr lang="en-US" altLang="en-US" sz="1600" dirty="0">
                <a:solidFill>
                  <a:schemeClr val="bg1">
                    <a:lumMod val="75000"/>
                  </a:schemeClr>
                </a:solidFill>
              </a:rPr>
              <a:t>reflex </a:t>
            </a:r>
          </a:p>
        </p:txBody>
      </p:sp>
      <p:sp>
        <p:nvSpPr>
          <p:cNvPr id="20" name="TextBox 19"/>
          <p:cNvSpPr txBox="1"/>
          <p:nvPr/>
        </p:nvSpPr>
        <p:spPr>
          <a:xfrm>
            <a:off x="9740553" y="0"/>
            <a:ext cx="2448272" cy="307777"/>
          </a:xfrm>
          <a:prstGeom prst="rect">
            <a:avLst/>
          </a:prstGeom>
          <a:solidFill>
            <a:schemeClr val="accent3">
              <a:lumMod val="40000"/>
              <a:lumOff val="60000"/>
            </a:schemeClr>
          </a:solidFill>
          <a:ln>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MALES’ SLIDES </a:t>
            </a:r>
          </a:p>
        </p:txBody>
      </p:sp>
    </p:spTree>
    <p:extLst>
      <p:ext uri="{BB962C8B-B14F-4D97-AF65-F5344CB8AC3E}">
        <p14:creationId xmlns:p14="http://schemas.microsoft.com/office/powerpoint/2010/main" val="6808031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3"/>
          <p:cNvGrpSpPr>
            <a:grpSpLocks/>
          </p:cNvGrpSpPr>
          <p:nvPr/>
        </p:nvGrpSpPr>
        <p:grpSpPr bwMode="auto">
          <a:xfrm>
            <a:off x="5119862" y="1215409"/>
            <a:ext cx="6459529" cy="4978428"/>
            <a:chOff x="1174" y="529"/>
            <a:chExt cx="3618" cy="3309"/>
          </a:xfrm>
        </p:grpSpPr>
        <p:pic>
          <p:nvPicPr>
            <p:cNvPr id="20" name="Picture 4" descr="gr1lf1406_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8" y="529"/>
              <a:ext cx="3384" cy="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5"/>
            <p:cNvSpPr>
              <a:spLocks noChangeArrowheads="1"/>
            </p:cNvSpPr>
            <p:nvPr/>
          </p:nvSpPr>
          <p:spPr bwMode="auto">
            <a:xfrm>
              <a:off x="2251" y="609"/>
              <a:ext cx="2541" cy="227"/>
            </a:xfrm>
            <a:prstGeom prst="rect">
              <a:avLst/>
            </a:prstGeom>
            <a:solidFill>
              <a:schemeClr val="bg1"/>
            </a:solidFill>
            <a:ln w="9525">
              <a:solidFill>
                <a:schemeClr val="bg1"/>
              </a:solidFill>
              <a:miter lim="800000"/>
              <a:headEnd/>
              <a:tailEnd/>
            </a:ln>
          </p:spPr>
          <p:txBody>
            <a:bodyPr wrap="none" anchor="ct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endParaRPr lang="en-US" altLang="en-US" sz="3399" dirty="0">
                <a:latin typeface="Calibri" panose="020F0502020204030204" pitchFamily="34" charset="0"/>
              </a:endParaRPr>
            </a:p>
          </p:txBody>
        </p:sp>
        <p:grpSp>
          <p:nvGrpSpPr>
            <p:cNvPr id="22" name="Group 6"/>
            <p:cNvGrpSpPr>
              <a:grpSpLocks/>
            </p:cNvGrpSpPr>
            <p:nvPr/>
          </p:nvGrpSpPr>
          <p:grpSpPr bwMode="auto">
            <a:xfrm>
              <a:off x="1174" y="709"/>
              <a:ext cx="3581" cy="2993"/>
              <a:chOff x="1174" y="709"/>
              <a:chExt cx="3581" cy="2993"/>
            </a:xfrm>
          </p:grpSpPr>
          <p:sp>
            <p:nvSpPr>
              <p:cNvPr id="23" name="Rectangle 7"/>
              <p:cNvSpPr>
                <a:spLocks noChangeArrowheads="1"/>
              </p:cNvSpPr>
              <p:nvPr/>
            </p:nvSpPr>
            <p:spPr bwMode="auto">
              <a:xfrm>
                <a:off x="2206" y="709"/>
                <a:ext cx="2313" cy="273"/>
              </a:xfrm>
              <a:prstGeom prst="rect">
                <a:avLst/>
              </a:prstGeom>
              <a:solidFill>
                <a:schemeClr val="bg1"/>
              </a:solidFill>
              <a:ln w="9525">
                <a:solidFill>
                  <a:schemeClr val="bg1"/>
                </a:solidFill>
                <a:miter lim="800000"/>
                <a:headEnd/>
                <a:tailEnd/>
              </a:ln>
            </p:spPr>
            <p:txBody>
              <a:bodyPr wrap="none" anchor="ct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endParaRPr lang="en-US" altLang="en-US" sz="3399" dirty="0">
                  <a:latin typeface="Calibri" panose="020F0502020204030204" pitchFamily="34" charset="0"/>
                </a:endParaRPr>
              </a:p>
            </p:txBody>
          </p:sp>
          <p:sp>
            <p:nvSpPr>
              <p:cNvPr id="25" name="Text Box 8"/>
              <p:cNvSpPr txBox="1">
                <a:spLocks noChangeArrowheads="1"/>
              </p:cNvSpPr>
              <p:nvPr/>
            </p:nvSpPr>
            <p:spPr bwMode="auto">
              <a:xfrm>
                <a:off x="2200" y="769"/>
                <a:ext cx="498"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eaLnBrk="1" hangingPunct="1"/>
                <a:r>
                  <a:rPr lang="en-US" altLang="en-US" sz="1799" b="1" i="0" dirty="0">
                    <a:latin typeface="Calibri" panose="020F0502020204030204" pitchFamily="34" charset="0"/>
                  </a:rPr>
                  <a:t>Control</a:t>
                </a:r>
              </a:p>
            </p:txBody>
          </p:sp>
          <p:sp>
            <p:nvSpPr>
              <p:cNvPr id="26" name="Text Box 9"/>
              <p:cNvSpPr txBox="1">
                <a:spLocks noChangeArrowheads="1"/>
              </p:cNvSpPr>
              <p:nvPr/>
            </p:nvSpPr>
            <p:spPr bwMode="auto">
              <a:xfrm>
                <a:off x="2900" y="769"/>
                <a:ext cx="773"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eaLnBrk="1" hangingPunct="1"/>
                <a:r>
                  <a:rPr lang="en-US" altLang="en-US" sz="1799" b="1" i="0" dirty="0">
                    <a:latin typeface="Calibri" panose="020F0502020204030204" pitchFamily="34" charset="0"/>
                  </a:rPr>
                  <a:t>Hemorrhage</a:t>
                </a:r>
              </a:p>
            </p:txBody>
          </p:sp>
          <p:sp>
            <p:nvSpPr>
              <p:cNvPr id="27" name="Text Box 10"/>
              <p:cNvSpPr txBox="1">
                <a:spLocks noChangeArrowheads="1"/>
              </p:cNvSpPr>
              <p:nvPr/>
            </p:nvSpPr>
            <p:spPr bwMode="auto">
              <a:xfrm>
                <a:off x="3878" y="709"/>
                <a:ext cx="877" cy="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algn="ctr" eaLnBrk="1" hangingPunct="1"/>
                <a:r>
                  <a:rPr lang="en-US" altLang="en-US" sz="1799" b="1" i="0" dirty="0">
                    <a:latin typeface="Calibri" panose="020F0502020204030204" pitchFamily="34" charset="0"/>
                  </a:rPr>
                  <a:t>Reflex</a:t>
                </a:r>
              </a:p>
              <a:p>
                <a:pPr algn="ctr" eaLnBrk="1" hangingPunct="1"/>
                <a:r>
                  <a:rPr lang="en-US" altLang="en-US" sz="1799" b="1" i="0" dirty="0">
                    <a:latin typeface="Calibri" panose="020F0502020204030204" pitchFamily="34" charset="0"/>
                  </a:rPr>
                  <a:t>Compensation</a:t>
                </a:r>
              </a:p>
            </p:txBody>
          </p:sp>
          <p:sp>
            <p:nvSpPr>
              <p:cNvPr id="28" name="Rectangle 11"/>
              <p:cNvSpPr>
                <a:spLocks noChangeArrowheads="1"/>
              </p:cNvSpPr>
              <p:nvPr/>
            </p:nvSpPr>
            <p:spPr bwMode="auto">
              <a:xfrm>
                <a:off x="1299" y="1071"/>
                <a:ext cx="635" cy="2631"/>
              </a:xfrm>
              <a:prstGeom prst="rect">
                <a:avLst/>
              </a:prstGeom>
              <a:solidFill>
                <a:schemeClr val="bg1"/>
              </a:solidFill>
              <a:ln w="9525">
                <a:solidFill>
                  <a:schemeClr val="bg1"/>
                </a:solidFill>
                <a:miter lim="800000"/>
                <a:headEnd/>
                <a:tailEnd/>
              </a:ln>
            </p:spPr>
            <p:txBody>
              <a:bodyPr wrap="none" anchor="ct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endParaRPr lang="en-US" altLang="en-US" sz="3399" dirty="0">
                  <a:latin typeface="Calibri" panose="020F0502020204030204" pitchFamily="34" charset="0"/>
                </a:endParaRPr>
              </a:p>
            </p:txBody>
          </p:sp>
          <p:sp>
            <p:nvSpPr>
              <p:cNvPr id="29" name="Text Box 12"/>
              <p:cNvSpPr txBox="1">
                <a:spLocks noChangeArrowheads="1"/>
              </p:cNvSpPr>
              <p:nvPr/>
            </p:nvSpPr>
            <p:spPr bwMode="auto">
              <a:xfrm>
                <a:off x="1578" y="1092"/>
                <a:ext cx="392"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eaLnBrk="1" hangingPunct="1"/>
                <a:r>
                  <a:rPr lang="en-US" altLang="en-US" sz="1999" b="1" i="0" dirty="0">
                    <a:latin typeface="Calibri" panose="020F0502020204030204" pitchFamily="34" charset="0"/>
                  </a:rPr>
                  <a:t>MAP</a:t>
                </a:r>
              </a:p>
            </p:txBody>
          </p:sp>
          <p:sp>
            <p:nvSpPr>
              <p:cNvPr id="31" name="Text Box 14"/>
              <p:cNvSpPr txBox="1">
                <a:spLocks noChangeArrowheads="1"/>
              </p:cNvSpPr>
              <p:nvPr/>
            </p:nvSpPr>
            <p:spPr bwMode="auto">
              <a:xfrm>
                <a:off x="1185" y="2090"/>
                <a:ext cx="807"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eaLnBrk="1" hangingPunct="1"/>
                <a:r>
                  <a:rPr lang="en-US" altLang="en-US" sz="1400" b="1" i="0" dirty="0">
                    <a:latin typeface="Calibri" panose="020F0502020204030204" pitchFamily="34" charset="0"/>
                  </a:rPr>
                  <a:t>Brain Resistance </a:t>
                </a:r>
              </a:p>
            </p:txBody>
          </p:sp>
          <p:sp>
            <p:nvSpPr>
              <p:cNvPr id="32" name="Text Box 15"/>
              <p:cNvSpPr txBox="1">
                <a:spLocks noChangeArrowheads="1"/>
              </p:cNvSpPr>
              <p:nvPr/>
            </p:nvSpPr>
            <p:spPr bwMode="auto">
              <a:xfrm>
                <a:off x="1247" y="2430"/>
                <a:ext cx="741"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eaLnBrk="1" hangingPunct="1"/>
                <a:r>
                  <a:rPr lang="en-US" altLang="en-US" sz="1400" b="1" i="0" dirty="0">
                    <a:latin typeface="Calibri" panose="020F0502020204030204" pitchFamily="34" charset="0"/>
                  </a:rPr>
                  <a:t>Gut Resistance </a:t>
                </a:r>
              </a:p>
            </p:txBody>
          </p:sp>
          <p:sp>
            <p:nvSpPr>
              <p:cNvPr id="34" name="Text Box 17"/>
              <p:cNvSpPr txBox="1">
                <a:spLocks noChangeArrowheads="1"/>
              </p:cNvSpPr>
              <p:nvPr/>
            </p:nvSpPr>
            <p:spPr bwMode="auto">
              <a:xfrm>
                <a:off x="1174" y="2775"/>
                <a:ext cx="832"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eaLnBrk="1" hangingPunct="1"/>
                <a:r>
                  <a:rPr lang="en-US" altLang="en-US" sz="1400" b="1" i="0" dirty="0">
                    <a:latin typeface="Calibri" panose="020F0502020204030204" pitchFamily="34" charset="0"/>
                  </a:rPr>
                  <a:t>Brain Blood Flow </a:t>
                </a:r>
              </a:p>
            </p:txBody>
          </p:sp>
          <p:sp>
            <p:nvSpPr>
              <p:cNvPr id="35" name="Text Box 18"/>
              <p:cNvSpPr txBox="1">
                <a:spLocks noChangeArrowheads="1"/>
              </p:cNvSpPr>
              <p:nvPr/>
            </p:nvSpPr>
            <p:spPr bwMode="auto">
              <a:xfrm>
                <a:off x="1240" y="3059"/>
                <a:ext cx="766"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eaLnBrk="1" hangingPunct="1"/>
                <a:r>
                  <a:rPr lang="en-US" altLang="en-US" sz="1400" b="1" i="0" dirty="0">
                    <a:latin typeface="Calibri" panose="020F0502020204030204" pitchFamily="34" charset="0"/>
                  </a:rPr>
                  <a:t>Gut Blood Flow </a:t>
                </a:r>
              </a:p>
            </p:txBody>
          </p:sp>
        </p:grpSp>
      </p:grpSp>
      <p:sp>
        <p:nvSpPr>
          <p:cNvPr id="2" name="Title 1"/>
          <p:cNvSpPr>
            <a:spLocks noGrp="1"/>
          </p:cNvSpPr>
          <p:nvPr>
            <p:ph type="title"/>
          </p:nvPr>
        </p:nvSpPr>
        <p:spPr/>
        <p:txBody>
          <a:bodyPr>
            <a:normAutofit/>
          </a:bodyPr>
          <a:lstStyle/>
          <a:p>
            <a:r>
              <a:rPr lang="en-US" smtClean="0">
                <a:solidFill>
                  <a:schemeClr val="tx2">
                    <a:lumMod val="75000"/>
                  </a:schemeClr>
                </a:solidFill>
              </a:rPr>
              <a:t>Cont.</a:t>
            </a:r>
            <a:endParaRPr lang="en-US" sz="2699" dirty="0"/>
          </a:p>
        </p:txBody>
      </p:sp>
      <p:sp>
        <p:nvSpPr>
          <p:cNvPr id="3" name="Slide Number Placeholder 2"/>
          <p:cNvSpPr>
            <a:spLocks noGrp="1"/>
          </p:cNvSpPr>
          <p:nvPr>
            <p:ph type="sldNum" sz="quarter" idx="12"/>
          </p:nvPr>
        </p:nvSpPr>
        <p:spPr/>
        <p:txBody>
          <a:bodyPr/>
          <a:lstStyle/>
          <a:p>
            <a:fld id="{4929A69E-7D8F-4515-9605-0315ABD4F316}" type="slidenum">
              <a:rPr lang="en-US" smtClean="0"/>
              <a:t>39</a:t>
            </a:fld>
            <a:endParaRPr lang="en-US" dirty="0"/>
          </a:p>
        </p:txBody>
      </p:sp>
      <p:sp>
        <p:nvSpPr>
          <p:cNvPr id="18" name="TextBox 17"/>
          <p:cNvSpPr txBox="1"/>
          <p:nvPr/>
        </p:nvSpPr>
        <p:spPr>
          <a:xfrm>
            <a:off x="2191163" y="6427036"/>
            <a:ext cx="8494731" cy="307697"/>
          </a:xfrm>
          <a:prstGeom prst="rect">
            <a:avLst/>
          </a:prstGeom>
          <a:noFill/>
        </p:spPr>
        <p:txBody>
          <a:bodyPr wrap="square" rtlCol="0">
            <a:spAutoFit/>
          </a:bodyPr>
          <a:lstStyle/>
          <a:p>
            <a:r>
              <a:rPr lang="en-US" sz="1400" b="1" smtClean="0">
                <a:solidFill>
                  <a:schemeClr val="bg1">
                    <a:lumMod val="65000"/>
                  </a:schemeClr>
                </a:solidFill>
              </a:rPr>
              <a:t>Remember: </a:t>
            </a:r>
            <a:r>
              <a:rPr lang="en-US" sz="1400" b="1" dirty="0">
                <a:solidFill>
                  <a:schemeClr val="bg1">
                    <a:lumMod val="65000"/>
                  </a:schemeClr>
                </a:solidFill>
              </a:rPr>
              <a:t>sympathetic activity will not cause vasoconstriction to the blood vessels of the brain.</a:t>
            </a:r>
          </a:p>
        </p:txBody>
      </p:sp>
      <p:graphicFrame>
        <p:nvGraphicFramePr>
          <p:cNvPr id="24" name="Diagram 23"/>
          <p:cNvGraphicFramePr/>
          <p:nvPr>
            <p:extLst>
              <p:ext uri="{D42A27DB-BD31-4B8C-83A1-F6EECF244321}">
                <p14:modId xmlns:p14="http://schemas.microsoft.com/office/powerpoint/2010/main" val="1001979047"/>
              </p:ext>
            </p:extLst>
          </p:nvPr>
        </p:nvGraphicFramePr>
        <p:xfrm>
          <a:off x="-1464459" y="1266050"/>
          <a:ext cx="8546310" cy="52354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 name="TextBox 29"/>
          <p:cNvSpPr txBox="1"/>
          <p:nvPr/>
        </p:nvSpPr>
        <p:spPr>
          <a:xfrm>
            <a:off x="9740553" y="0"/>
            <a:ext cx="2448272" cy="307777"/>
          </a:xfrm>
          <a:prstGeom prst="rect">
            <a:avLst/>
          </a:prstGeom>
          <a:solidFill>
            <a:schemeClr val="accent3">
              <a:lumMod val="40000"/>
              <a:lumOff val="60000"/>
            </a:schemeClr>
          </a:solidFill>
          <a:ln>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MALES’ SLIDES </a:t>
            </a:r>
          </a:p>
        </p:txBody>
      </p:sp>
    </p:spTree>
    <p:extLst>
      <p:ext uri="{BB962C8B-B14F-4D97-AF65-F5344CB8AC3E}">
        <p14:creationId xmlns:p14="http://schemas.microsoft.com/office/powerpoint/2010/main" val="4648640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GB" dirty="0"/>
              <a:t>Measurement of ABP </a:t>
            </a:r>
            <a:r>
              <a:rPr lang="en-GB" dirty="0" smtClean="0"/>
              <a:t>In </a:t>
            </a:r>
            <a:r>
              <a:rPr lang="en-GB" dirty="0"/>
              <a:t>T</a:t>
            </a:r>
            <a:r>
              <a:rPr lang="en-GB" dirty="0" smtClean="0"/>
              <a:t>he </a:t>
            </a:r>
            <a:r>
              <a:rPr lang="en-GB" dirty="0"/>
              <a:t>S</a:t>
            </a:r>
            <a:r>
              <a:rPr lang="en-GB" dirty="0" smtClean="0"/>
              <a:t>ystemic </a:t>
            </a:r>
            <a:r>
              <a:rPr lang="en-GB" dirty="0"/>
              <a:t>C</a:t>
            </a:r>
            <a:r>
              <a:rPr lang="en-GB" dirty="0" smtClean="0"/>
              <a:t>irculation</a:t>
            </a:r>
            <a:endParaRPr lang="en-US" dirty="0"/>
          </a:p>
        </p:txBody>
      </p:sp>
      <p:sp>
        <p:nvSpPr>
          <p:cNvPr id="3" name="عنصر نائب لرقم الشريحة 2"/>
          <p:cNvSpPr>
            <a:spLocks noGrp="1"/>
          </p:cNvSpPr>
          <p:nvPr>
            <p:ph type="sldNum" sz="quarter" idx="12"/>
          </p:nvPr>
        </p:nvSpPr>
        <p:spPr/>
        <p:txBody>
          <a:bodyPr/>
          <a:lstStyle/>
          <a:p>
            <a:fld id="{4929A69E-7D8F-4515-9605-0315ABD4F316}" type="slidenum">
              <a:rPr lang="en-US" smtClean="0">
                <a:solidFill>
                  <a:srgbClr val="464653"/>
                </a:solidFill>
              </a:rPr>
              <a:pPr/>
              <a:t>4</a:t>
            </a:fld>
            <a:endParaRPr lang="en-US" dirty="0">
              <a:solidFill>
                <a:srgbClr val="464653"/>
              </a:solidFill>
            </a:endParaRPr>
          </a:p>
        </p:txBody>
      </p:sp>
      <p:sp>
        <p:nvSpPr>
          <p:cNvPr id="4" name="عنصر نائب للمحتوى 3"/>
          <p:cNvSpPr>
            <a:spLocks noGrp="1"/>
          </p:cNvSpPr>
          <p:nvPr>
            <p:ph sz="quarter" idx="1"/>
          </p:nvPr>
        </p:nvSpPr>
        <p:spPr>
          <a:xfrm>
            <a:off x="9469698" y="1236752"/>
            <a:ext cx="2051615" cy="1757003"/>
          </a:xfrm>
        </p:spPr>
        <p:style>
          <a:lnRef idx="1">
            <a:schemeClr val="accent2"/>
          </a:lnRef>
          <a:fillRef idx="3">
            <a:schemeClr val="accent2"/>
          </a:fillRef>
          <a:effectRef idx="2">
            <a:schemeClr val="accent2"/>
          </a:effectRef>
          <a:fontRef idx="minor">
            <a:schemeClr val="lt1"/>
          </a:fontRef>
        </p:style>
        <p:txBody>
          <a:bodyPr>
            <a:normAutofit/>
          </a:bodyPr>
          <a:lstStyle/>
          <a:p>
            <a:pPr marL="0" indent="0">
              <a:buNone/>
            </a:pPr>
            <a:r>
              <a:rPr lang="en-GB" sz="1200" dirty="0">
                <a:solidFill>
                  <a:schemeClr val="tx1">
                    <a:lumMod val="95000"/>
                    <a:lumOff val="5000"/>
                  </a:schemeClr>
                </a:solidFill>
              </a:rPr>
              <a:t>Direct (e.g. arterial catheter):</a:t>
            </a:r>
          </a:p>
        </p:txBody>
      </p:sp>
      <p:pic>
        <p:nvPicPr>
          <p:cNvPr id="7"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4530" y="1536927"/>
            <a:ext cx="1844775" cy="950605"/>
          </a:xfrm>
          <a:prstGeom prst="rect">
            <a:avLst/>
          </a:prstGeom>
          <a:scene3d>
            <a:camera prst="orthographicFront"/>
            <a:lightRig rig="threePt" dir="t"/>
          </a:scene3d>
          <a:sp3d>
            <a:bevelT/>
            <a:bevelB/>
          </a:sp3d>
        </p:spPr>
      </p:pic>
      <p:sp>
        <p:nvSpPr>
          <p:cNvPr id="8" name="AutoShape 2" descr="Image result for arterial catheter"/>
          <p:cNvSpPr>
            <a:spLocks noChangeAspect="1" noChangeArrowheads="1"/>
          </p:cNvSpPr>
          <p:nvPr/>
        </p:nvSpPr>
        <p:spPr bwMode="auto">
          <a:xfrm>
            <a:off x="2002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30" name="Picture 6" descr="Image result for arterial cath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3324" y="2546463"/>
            <a:ext cx="1814122" cy="413843"/>
          </a:xfrm>
          <a:prstGeom prst="rect">
            <a:avLst/>
          </a:prstGeom>
          <a:noFill/>
          <a:extLst>
            <a:ext uri="{909E8E84-426E-40DD-AFC4-6F175D3DCCD1}">
              <a14:hiddenFill xmlns:a14="http://schemas.microsoft.com/office/drawing/2010/main">
                <a:solidFill>
                  <a:srgbClr val="FFFFFF"/>
                </a:solidFill>
              </a14:hiddenFill>
            </a:ext>
          </a:extLst>
        </p:spPr>
      </p:pic>
      <p:sp>
        <p:nvSpPr>
          <p:cNvPr id="12" name="مربع نص 11"/>
          <p:cNvSpPr txBox="1"/>
          <p:nvPr/>
        </p:nvSpPr>
        <p:spPr>
          <a:xfrm>
            <a:off x="5631495" y="2887009"/>
            <a:ext cx="5885913" cy="830997"/>
          </a:xfrm>
          <a:prstGeom prst="rect">
            <a:avLst/>
          </a:prstGeom>
          <a:noFill/>
        </p:spPr>
        <p:txBody>
          <a:bodyPr wrap="square" rtlCol="0">
            <a:spAutoFit/>
          </a:bodyPr>
          <a:lstStyle/>
          <a:p>
            <a:pPr marL="171450" indent="-171450" algn="just">
              <a:buFont typeface="Arial" charset="0"/>
              <a:buChar char="•"/>
            </a:pPr>
            <a:r>
              <a:rPr lang="en-GB" sz="1200" dirty="0"/>
              <a:t>Indirect (e.g. stethoscope and pressure cuff):</a:t>
            </a:r>
          </a:p>
          <a:p>
            <a:pPr algn="just"/>
            <a:r>
              <a:rPr lang="en-US" sz="1200" dirty="0" smtClean="0"/>
              <a:t>“</a:t>
            </a:r>
            <a:r>
              <a:rPr lang="en-US" sz="1200" dirty="0" smtClean="0">
                <a:cs typeface="Calibri" pitchFamily="34" charset="0"/>
              </a:rPr>
              <a:t>note </a:t>
            </a:r>
            <a:r>
              <a:rPr lang="en-US" sz="1200" dirty="0">
                <a:cs typeface="Calibri" pitchFamily="34" charset="0"/>
              </a:rPr>
              <a:t>that there are three different </a:t>
            </a:r>
            <a:r>
              <a:rPr lang="en-US" sz="1200" dirty="0" err="1" smtClean="0">
                <a:cs typeface="Calibri" pitchFamily="34" charset="0"/>
              </a:rPr>
              <a:t>typesof</a:t>
            </a:r>
            <a:r>
              <a:rPr lang="en-US" sz="1200" dirty="0" smtClean="0">
                <a:cs typeface="Calibri" pitchFamily="34" charset="0"/>
              </a:rPr>
              <a:t> </a:t>
            </a:r>
            <a:r>
              <a:rPr lang="en-US" sz="1200" dirty="0">
                <a:cs typeface="Calibri" pitchFamily="34" charset="0"/>
              </a:rPr>
              <a:t>sphygmomanometers: mercury, aneroid, and digital”</a:t>
            </a:r>
            <a:endParaRPr lang="ar-SA" sz="1200" dirty="0"/>
          </a:p>
          <a:p>
            <a:pPr algn="just"/>
            <a:endParaRPr lang="en-US" sz="1200" dirty="0"/>
          </a:p>
        </p:txBody>
      </p:sp>
      <p:pic>
        <p:nvPicPr>
          <p:cNvPr id="14" name="Picture 5" descr="947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7027" y="3505811"/>
            <a:ext cx="957335" cy="639191"/>
          </a:xfrm>
          <a:prstGeom prst="rect">
            <a:avLst/>
          </a:prstGeom>
          <a:noFill/>
          <a:ln w="50800">
            <a:noFill/>
            <a:miter lim="800000"/>
            <a:headEnd/>
            <a:tailEnd/>
          </a:ln>
          <a:scene3d>
            <a:camera prst="orthographicFront"/>
            <a:lightRig rig="threePt" dir="t"/>
          </a:scene3d>
          <a:sp3d>
            <a:bevelT/>
            <a:bevelB/>
          </a:sp3d>
          <a:extLst>
            <a:ext uri="{909E8E84-426E-40DD-AFC4-6F175D3DCCD1}">
              <a14:hiddenFill xmlns:a14="http://schemas.microsoft.com/office/drawing/2010/main">
                <a:solidFill>
                  <a:srgbClr val="FFFFFF"/>
                </a:solidFill>
              </a14:hiddenFill>
            </a:ext>
          </a:extLst>
        </p:spPr>
      </p:pic>
      <p:cxnSp>
        <p:nvCxnSpPr>
          <p:cNvPr id="15" name="رابط كسهم مستقيم 14"/>
          <p:cNvCxnSpPr/>
          <p:nvPr/>
        </p:nvCxnSpPr>
        <p:spPr>
          <a:xfrm>
            <a:off x="6131453" y="3393717"/>
            <a:ext cx="2483239" cy="1532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3477" y="4223442"/>
            <a:ext cx="5885913" cy="2085877"/>
          </a:xfrm>
          <a:prstGeom prst="rect">
            <a:avLst/>
          </a:prstGeom>
          <a:scene3d>
            <a:camera prst="orthographicFront"/>
            <a:lightRig rig="threePt" dir="t"/>
          </a:scene3d>
          <a:sp3d>
            <a:bevelT/>
            <a:bevelB/>
          </a:sp3d>
        </p:spPr>
      </p:pic>
      <p:pic>
        <p:nvPicPr>
          <p:cNvPr id="19" name="Picture 4" descr="Aneroid Sphygmomanome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2616" y="3505811"/>
            <a:ext cx="924792" cy="631171"/>
          </a:xfrm>
          <a:prstGeom prst="rect">
            <a:avLst/>
          </a:prstGeom>
          <a:noFill/>
          <a:ln w="50800">
            <a:noFill/>
            <a:miter lim="800000"/>
            <a:headEnd/>
            <a:tailEnd/>
          </a:ln>
          <a:scene3d>
            <a:camera prst="orthographicFront"/>
            <a:lightRig rig="threePt" dir="t"/>
          </a:scene3d>
          <a:sp3d>
            <a:bevelT/>
            <a:bevelB/>
          </a:sp3d>
          <a:extLst>
            <a:ext uri="{909E8E84-426E-40DD-AFC4-6F175D3DCCD1}">
              <a14:hiddenFill xmlns:a14="http://schemas.microsoft.com/office/drawing/2010/main">
                <a:solidFill>
                  <a:srgbClr val="FFFFFF"/>
                </a:solidFill>
              </a14:hiddenFill>
            </a:ext>
          </a:extLst>
        </p:spPr>
      </p:pic>
      <p:cxnSp>
        <p:nvCxnSpPr>
          <p:cNvPr id="20" name="رابط كسهم مستقيم 19"/>
          <p:cNvCxnSpPr/>
          <p:nvPr/>
        </p:nvCxnSpPr>
        <p:spPr>
          <a:xfrm>
            <a:off x="11044887" y="3289787"/>
            <a:ext cx="0" cy="2572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2" name="Picture 3" descr="Mercury Sphygmomanomet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23504" y="3499192"/>
            <a:ext cx="986881" cy="649888"/>
          </a:xfrm>
          <a:prstGeom prst="rect">
            <a:avLst/>
          </a:prstGeom>
          <a:noFill/>
          <a:ln w="50800">
            <a:noFill/>
            <a:miter lim="800000"/>
            <a:headEnd/>
            <a:tailEnd/>
          </a:ln>
          <a:scene3d>
            <a:camera prst="orthographicFront"/>
            <a:lightRig rig="threePt" dir="t"/>
          </a:scene3d>
          <a:sp3d>
            <a:bevelT/>
            <a:bevelB/>
          </a:sp3d>
          <a:extLst>
            <a:ext uri="{909E8E84-426E-40DD-AFC4-6F175D3DCCD1}">
              <a14:hiddenFill xmlns:a14="http://schemas.microsoft.com/office/drawing/2010/main">
                <a:solidFill>
                  <a:srgbClr val="FFFFFF"/>
                </a:solidFill>
              </a14:hiddenFill>
            </a:ext>
          </a:extLst>
        </p:spPr>
      </p:pic>
      <p:cxnSp>
        <p:nvCxnSpPr>
          <p:cNvPr id="23" name="رابط كسهم مستقيم 22"/>
          <p:cNvCxnSpPr/>
          <p:nvPr/>
        </p:nvCxnSpPr>
        <p:spPr>
          <a:xfrm flipH="1">
            <a:off x="10129743" y="3289787"/>
            <a:ext cx="181665" cy="3261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object 11"/>
          <p:cNvSpPr txBox="1">
            <a:spLocks/>
          </p:cNvSpPr>
          <p:nvPr/>
        </p:nvSpPr>
        <p:spPr>
          <a:xfrm>
            <a:off x="726236" y="1067539"/>
            <a:ext cx="4841141" cy="5167248"/>
          </a:xfrm>
          <a:prstGeom prst="rect">
            <a:avLst/>
          </a:prstGeom>
          <a:noFill/>
          <a:ln>
            <a:noFill/>
          </a:ln>
        </p:spPr>
        <p:txBody>
          <a:bodyPr vert="horz" wrap="square" lIns="0" tIns="0" rIns="0" bIns="0" rtlCol="0">
            <a:sp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defTabSz="914400">
              <a:lnSpc>
                <a:spcPct val="200000"/>
              </a:lnSpc>
              <a:buNone/>
              <a:tabLst>
                <a:tab pos="558165" algn="l"/>
              </a:tabLst>
            </a:pPr>
            <a:r>
              <a:rPr lang="en-US" sz="1800" b="1" spc="-5" dirty="0" smtClean="0">
                <a:latin typeface="Gill Sans MT" charset="0"/>
                <a:ea typeface="Gill Sans MT" charset="0"/>
                <a:cs typeface="Gill Sans MT" charset="0"/>
              </a:rPr>
              <a:t>Sphygmomanometer:</a:t>
            </a:r>
            <a:endParaRPr lang="en-US" sz="1800" b="1" dirty="0" smtClean="0">
              <a:latin typeface="Gill Sans MT" charset="0"/>
              <a:ea typeface="Gill Sans MT" charset="0"/>
              <a:cs typeface="Gill Sans MT" charset="0"/>
            </a:endParaRPr>
          </a:p>
          <a:p>
            <a:pPr marL="723900" defTabSz="914400">
              <a:lnSpc>
                <a:spcPct val="200000"/>
              </a:lnSpc>
              <a:buClr>
                <a:schemeClr val="accent2">
                  <a:lumMod val="75000"/>
                </a:schemeClr>
              </a:buClr>
              <a:buSzPct val="145454"/>
              <a:tabLst>
                <a:tab pos="1078865" algn="l"/>
                <a:tab pos="1079500" algn="l"/>
              </a:tabLst>
            </a:pPr>
            <a:r>
              <a:rPr lang="en-US" sz="1600" spc="30" dirty="0" err="1" smtClean="0">
                <a:latin typeface="Gill Sans MT" charset="0"/>
                <a:ea typeface="Gill Sans MT" charset="0"/>
                <a:cs typeface="Gill Sans MT" charset="0"/>
              </a:rPr>
              <a:t>Indirectmethod</a:t>
            </a:r>
            <a:r>
              <a:rPr lang="en-US" sz="1600" spc="30" dirty="0" smtClean="0">
                <a:latin typeface="Gill Sans MT" charset="0"/>
                <a:ea typeface="Gill Sans MT" charset="0"/>
                <a:cs typeface="Gill Sans MT" charset="0"/>
              </a:rPr>
              <a:t>, </a:t>
            </a:r>
            <a:r>
              <a:rPr lang="en-US" sz="1600" spc="5" dirty="0" smtClean="0">
                <a:latin typeface="Gill Sans MT" charset="0"/>
                <a:ea typeface="Gill Sans MT" charset="0"/>
                <a:cs typeface="Gill Sans MT" charset="0"/>
              </a:rPr>
              <a:t>"Estimate </a:t>
            </a:r>
            <a:r>
              <a:rPr lang="en-US" sz="1600" spc="20" dirty="0" smtClean="0">
                <a:latin typeface="Gill Sans MT" charset="0"/>
                <a:ea typeface="Gill Sans MT" charset="0"/>
                <a:cs typeface="Gill Sans MT" charset="0"/>
              </a:rPr>
              <a:t>of</a:t>
            </a:r>
            <a:r>
              <a:rPr lang="en-US" sz="1600" spc="-345" dirty="0" smtClean="0">
                <a:latin typeface="Gill Sans MT" charset="0"/>
                <a:ea typeface="Gill Sans MT" charset="0"/>
                <a:cs typeface="Gill Sans MT" charset="0"/>
              </a:rPr>
              <a:t> </a:t>
            </a:r>
            <a:r>
              <a:rPr lang="en-US" sz="1600" spc="20" dirty="0" smtClean="0">
                <a:latin typeface="Gill Sans MT" charset="0"/>
                <a:ea typeface="Gill Sans MT" charset="0"/>
                <a:cs typeface="Gill Sans MT" charset="0"/>
              </a:rPr>
              <a:t>pressure"</a:t>
            </a:r>
            <a:endParaRPr lang="en-US" sz="1600" dirty="0" smtClean="0">
              <a:latin typeface="Gill Sans MT" charset="0"/>
              <a:ea typeface="Gill Sans MT" charset="0"/>
              <a:cs typeface="Gill Sans MT" charset="0"/>
            </a:endParaRPr>
          </a:p>
          <a:p>
            <a:pPr marL="723900" defTabSz="914400">
              <a:lnSpc>
                <a:spcPct val="200000"/>
              </a:lnSpc>
              <a:buClr>
                <a:schemeClr val="accent2">
                  <a:lumMod val="75000"/>
                </a:schemeClr>
              </a:buClr>
              <a:buSzPct val="145454"/>
              <a:tabLst>
                <a:tab pos="1078865" algn="l"/>
                <a:tab pos="1079500" algn="l"/>
              </a:tabLst>
            </a:pPr>
            <a:r>
              <a:rPr lang="en-US" sz="1600" b="1" dirty="0" smtClean="0">
                <a:latin typeface="Gill Sans MT" charset="0"/>
                <a:ea typeface="Gill Sans MT" charset="0"/>
                <a:cs typeface="Gill Sans MT" charset="0"/>
              </a:rPr>
              <a:t>Many</a:t>
            </a:r>
            <a:r>
              <a:rPr lang="en-US" sz="1600" b="1" spc="-125" dirty="0" smtClean="0">
                <a:latin typeface="Gill Sans MT" charset="0"/>
                <a:ea typeface="Gill Sans MT" charset="0"/>
                <a:cs typeface="Gill Sans MT" charset="0"/>
              </a:rPr>
              <a:t> </a:t>
            </a:r>
            <a:r>
              <a:rPr lang="en-US" sz="1600" b="1" dirty="0" smtClean="0">
                <a:latin typeface="Gill Sans MT" charset="0"/>
                <a:ea typeface="Gill Sans MT" charset="0"/>
                <a:cs typeface="Gill Sans MT" charset="0"/>
              </a:rPr>
              <a:t>types:</a:t>
            </a:r>
            <a:endParaRPr lang="en-US" sz="1600" dirty="0" smtClean="0">
              <a:latin typeface="Gill Sans MT" charset="0"/>
              <a:ea typeface="Gill Sans MT" charset="0"/>
              <a:cs typeface="Gill Sans MT" charset="0"/>
            </a:endParaRPr>
          </a:p>
          <a:p>
            <a:pPr marL="1282700" lvl="1" defTabSz="914400">
              <a:lnSpc>
                <a:spcPct val="200000"/>
              </a:lnSpc>
              <a:buClr>
                <a:schemeClr val="bg2">
                  <a:lumMod val="50000"/>
                </a:schemeClr>
              </a:buClr>
              <a:buSzPct val="144444"/>
              <a:tabLst>
                <a:tab pos="1612900" algn="l"/>
              </a:tabLst>
            </a:pPr>
            <a:r>
              <a:rPr lang="en-US" sz="1400" spc="-20" dirty="0" smtClean="0">
                <a:latin typeface="Gill Sans MT" charset="0"/>
                <a:ea typeface="Gill Sans MT" charset="0"/>
                <a:cs typeface="Gill Sans MT" charset="0"/>
              </a:rPr>
              <a:t>Mercury</a:t>
            </a:r>
            <a:r>
              <a:rPr lang="en-US" sz="1400" spc="5" dirty="0" smtClean="0">
                <a:latin typeface="Gill Sans MT" charset="0"/>
                <a:ea typeface="Gill Sans MT" charset="0"/>
                <a:cs typeface="Gill Sans MT" charset="0"/>
              </a:rPr>
              <a:t> </a:t>
            </a:r>
            <a:r>
              <a:rPr lang="en-US" sz="1400" spc="-25" dirty="0" smtClean="0">
                <a:latin typeface="Gill Sans MT" charset="0"/>
                <a:ea typeface="Gill Sans MT" charset="0"/>
                <a:cs typeface="Gill Sans MT" charset="0"/>
              </a:rPr>
              <a:t>sphygmomanometer (most </a:t>
            </a:r>
            <a:r>
              <a:rPr lang="en-US" sz="1400" spc="-25" dirty="0" err="1" smtClean="0">
                <a:latin typeface="Gill Sans MT" charset="0"/>
                <a:ea typeface="Gill Sans MT" charset="0"/>
                <a:cs typeface="Gill Sans MT" charset="0"/>
              </a:rPr>
              <a:t>acurite</a:t>
            </a:r>
            <a:r>
              <a:rPr lang="en-US" sz="1400" spc="-25" dirty="0" smtClean="0">
                <a:latin typeface="Gill Sans MT" charset="0"/>
                <a:ea typeface="Gill Sans MT" charset="0"/>
                <a:cs typeface="Gill Sans MT" charset="0"/>
              </a:rPr>
              <a:t>)</a:t>
            </a:r>
            <a:endParaRPr lang="en-US" sz="1400" dirty="0" smtClean="0">
              <a:latin typeface="Gill Sans MT" charset="0"/>
              <a:ea typeface="Gill Sans MT" charset="0"/>
              <a:cs typeface="Gill Sans MT" charset="0"/>
            </a:endParaRPr>
          </a:p>
          <a:p>
            <a:pPr marL="1282700" lvl="1" defTabSz="914400">
              <a:lnSpc>
                <a:spcPct val="200000"/>
              </a:lnSpc>
              <a:buClr>
                <a:schemeClr val="bg2">
                  <a:lumMod val="50000"/>
                </a:schemeClr>
              </a:buClr>
              <a:buSzPct val="144444"/>
              <a:tabLst>
                <a:tab pos="1612900" algn="l"/>
              </a:tabLst>
            </a:pPr>
            <a:r>
              <a:rPr lang="en-US" sz="1400" spc="-30" dirty="0" smtClean="0">
                <a:latin typeface="Gill Sans MT" charset="0"/>
                <a:ea typeface="Gill Sans MT" charset="0"/>
                <a:cs typeface="Gill Sans MT" charset="0"/>
              </a:rPr>
              <a:t>Aneroid</a:t>
            </a:r>
            <a:r>
              <a:rPr lang="en-US" sz="1400" spc="80" dirty="0" smtClean="0">
                <a:latin typeface="Gill Sans MT" charset="0"/>
                <a:ea typeface="Gill Sans MT" charset="0"/>
                <a:cs typeface="Gill Sans MT" charset="0"/>
              </a:rPr>
              <a:t> </a:t>
            </a:r>
            <a:r>
              <a:rPr lang="en-US" sz="1400" spc="-30" dirty="0" smtClean="0">
                <a:latin typeface="Gill Sans MT" charset="0"/>
                <a:ea typeface="Gill Sans MT" charset="0"/>
                <a:cs typeface="Gill Sans MT" charset="0"/>
              </a:rPr>
              <a:t>equipment</a:t>
            </a:r>
            <a:endParaRPr lang="en-US" sz="1400" dirty="0" smtClean="0">
              <a:latin typeface="Gill Sans MT" charset="0"/>
              <a:ea typeface="Gill Sans MT" charset="0"/>
              <a:cs typeface="Gill Sans MT" charset="0"/>
            </a:endParaRPr>
          </a:p>
          <a:p>
            <a:pPr marL="1282700" lvl="1" defTabSz="914400">
              <a:lnSpc>
                <a:spcPct val="200000"/>
              </a:lnSpc>
              <a:buClr>
                <a:schemeClr val="bg2">
                  <a:lumMod val="50000"/>
                </a:schemeClr>
              </a:buClr>
              <a:buSzPct val="144444"/>
              <a:tabLst>
                <a:tab pos="1612900" algn="l"/>
              </a:tabLst>
            </a:pPr>
            <a:r>
              <a:rPr lang="en-US" sz="1400" spc="-20" dirty="0" smtClean="0">
                <a:latin typeface="Gill Sans MT" charset="0"/>
                <a:ea typeface="Gill Sans MT" charset="0"/>
                <a:cs typeface="Gill Sans MT" charset="0"/>
              </a:rPr>
              <a:t>Automatic</a:t>
            </a:r>
            <a:r>
              <a:rPr lang="en-US" sz="1400" spc="50" dirty="0" smtClean="0">
                <a:latin typeface="Gill Sans MT" charset="0"/>
                <a:ea typeface="Gill Sans MT" charset="0"/>
                <a:cs typeface="Gill Sans MT" charset="0"/>
              </a:rPr>
              <a:t> </a:t>
            </a:r>
            <a:r>
              <a:rPr lang="en-US" sz="1400" spc="-30" dirty="0" smtClean="0">
                <a:latin typeface="Gill Sans MT" charset="0"/>
                <a:ea typeface="Gill Sans MT" charset="0"/>
                <a:cs typeface="Gill Sans MT" charset="0"/>
              </a:rPr>
              <a:t>equipment</a:t>
            </a:r>
            <a:endParaRPr lang="en-US" sz="1400" dirty="0" smtClean="0">
              <a:latin typeface="Gill Sans MT" charset="0"/>
              <a:ea typeface="Gill Sans MT" charset="0"/>
              <a:cs typeface="Gill Sans MT" charset="0"/>
            </a:endParaRPr>
          </a:p>
          <a:p>
            <a:pPr marL="723900" defTabSz="914400">
              <a:lnSpc>
                <a:spcPct val="200000"/>
              </a:lnSpc>
              <a:buClr>
                <a:schemeClr val="accent2">
                  <a:lumMod val="75000"/>
                </a:schemeClr>
              </a:buClr>
              <a:buSzPct val="145454"/>
              <a:tabLst>
                <a:tab pos="1078865" algn="l"/>
                <a:tab pos="1079500" algn="l"/>
              </a:tabLst>
            </a:pPr>
            <a:r>
              <a:rPr lang="en-US" sz="1600" b="1" spc="-10" dirty="0" smtClean="0">
                <a:latin typeface="Gill Sans MT" charset="0"/>
                <a:ea typeface="Gill Sans MT" charset="0"/>
                <a:cs typeface="Gill Sans MT" charset="0"/>
              </a:rPr>
              <a:t>Blood </a:t>
            </a:r>
            <a:r>
              <a:rPr lang="en-US" sz="1600" b="1" spc="10" dirty="0" smtClean="0">
                <a:latin typeface="Gill Sans MT" charset="0"/>
                <a:ea typeface="Gill Sans MT" charset="0"/>
                <a:cs typeface="Gill Sans MT" charset="0"/>
              </a:rPr>
              <a:t>Pressure Cuff</a:t>
            </a:r>
            <a:r>
              <a:rPr lang="en-US" sz="1600" b="1" spc="-240" dirty="0" smtClean="0">
                <a:latin typeface="Gill Sans MT" charset="0"/>
                <a:ea typeface="Gill Sans MT" charset="0"/>
                <a:cs typeface="Gill Sans MT" charset="0"/>
              </a:rPr>
              <a:t> </a:t>
            </a:r>
            <a:r>
              <a:rPr lang="en-US" sz="1600" b="1" spc="-15" dirty="0" smtClean="0">
                <a:latin typeface="Gill Sans MT" charset="0"/>
                <a:ea typeface="Gill Sans MT" charset="0"/>
                <a:cs typeface="Gill Sans MT" charset="0"/>
              </a:rPr>
              <a:t>Size:</a:t>
            </a:r>
            <a:endParaRPr lang="en-US" sz="1600" dirty="0" smtClean="0">
              <a:latin typeface="Gill Sans MT" charset="0"/>
              <a:ea typeface="Gill Sans MT" charset="0"/>
              <a:cs typeface="Gill Sans MT" charset="0"/>
            </a:endParaRPr>
          </a:p>
          <a:p>
            <a:pPr marL="1282700" lvl="1" defTabSz="914400">
              <a:lnSpc>
                <a:spcPct val="200000"/>
              </a:lnSpc>
              <a:buClr>
                <a:schemeClr val="bg2">
                  <a:lumMod val="50000"/>
                </a:schemeClr>
              </a:buClr>
              <a:buSzPct val="144444"/>
              <a:tabLst>
                <a:tab pos="1612900" algn="l"/>
              </a:tabLst>
            </a:pPr>
            <a:r>
              <a:rPr lang="en-US" sz="1400" spc="-10" dirty="0" smtClean="0">
                <a:latin typeface="Gill Sans MT" charset="0"/>
                <a:ea typeface="Gill Sans MT" charset="0"/>
                <a:cs typeface="Gill Sans MT" charset="0"/>
              </a:rPr>
              <a:t>Small </a:t>
            </a:r>
            <a:r>
              <a:rPr lang="en-US" sz="1400" dirty="0" smtClean="0">
                <a:latin typeface="Gill Sans MT" charset="0"/>
                <a:ea typeface="Gill Sans MT" charset="0"/>
                <a:cs typeface="Gill Sans MT" charset="0"/>
              </a:rPr>
              <a:t>– </a:t>
            </a:r>
            <a:r>
              <a:rPr lang="en-US" sz="1400" spc="-15" dirty="0" smtClean="0">
                <a:latin typeface="Gill Sans MT" charset="0"/>
                <a:ea typeface="Gill Sans MT" charset="0"/>
                <a:cs typeface="Gill Sans MT" charset="0"/>
              </a:rPr>
              <a:t>children </a:t>
            </a:r>
            <a:r>
              <a:rPr lang="en-US" sz="1400" dirty="0" smtClean="0">
                <a:latin typeface="Gill Sans MT" charset="0"/>
                <a:ea typeface="Gill Sans MT" charset="0"/>
                <a:cs typeface="Gill Sans MT" charset="0"/>
              </a:rPr>
              <a:t>&amp; </a:t>
            </a:r>
            <a:r>
              <a:rPr lang="en-US" sz="1400" spc="-5" dirty="0" smtClean="0">
                <a:latin typeface="Gill Sans MT" charset="0"/>
                <a:ea typeface="Gill Sans MT" charset="0"/>
                <a:cs typeface="Gill Sans MT" charset="0"/>
              </a:rPr>
              <a:t>small</a:t>
            </a:r>
            <a:r>
              <a:rPr lang="en-US" sz="1400" spc="105" dirty="0" smtClean="0">
                <a:latin typeface="Gill Sans MT" charset="0"/>
                <a:ea typeface="Gill Sans MT" charset="0"/>
                <a:cs typeface="Gill Sans MT" charset="0"/>
              </a:rPr>
              <a:t> </a:t>
            </a:r>
            <a:r>
              <a:rPr lang="en-US" sz="1400" spc="-15" dirty="0" smtClean="0">
                <a:latin typeface="Gill Sans MT" charset="0"/>
                <a:ea typeface="Gill Sans MT" charset="0"/>
                <a:cs typeface="Gill Sans MT" charset="0"/>
              </a:rPr>
              <a:t>adults</a:t>
            </a:r>
            <a:endParaRPr lang="en-US" sz="1400" dirty="0" smtClean="0">
              <a:latin typeface="Gill Sans MT" charset="0"/>
              <a:ea typeface="Gill Sans MT" charset="0"/>
              <a:cs typeface="Gill Sans MT" charset="0"/>
            </a:endParaRPr>
          </a:p>
          <a:p>
            <a:pPr marL="1282700" lvl="1" defTabSz="914400">
              <a:lnSpc>
                <a:spcPct val="200000"/>
              </a:lnSpc>
              <a:buClr>
                <a:schemeClr val="bg2">
                  <a:lumMod val="50000"/>
                </a:schemeClr>
              </a:buClr>
              <a:buSzPct val="144444"/>
              <a:tabLst>
                <a:tab pos="1612900" algn="l"/>
              </a:tabLst>
            </a:pPr>
            <a:r>
              <a:rPr lang="en-US" sz="1400" spc="-15" dirty="0" smtClean="0">
                <a:latin typeface="Gill Sans MT" charset="0"/>
                <a:ea typeface="Gill Sans MT" charset="0"/>
                <a:cs typeface="Gill Sans MT" charset="0"/>
              </a:rPr>
              <a:t>Average</a:t>
            </a:r>
            <a:endParaRPr lang="en-US" sz="1400" dirty="0" smtClean="0">
              <a:latin typeface="Gill Sans MT" charset="0"/>
              <a:ea typeface="Gill Sans MT" charset="0"/>
              <a:cs typeface="Gill Sans MT" charset="0"/>
            </a:endParaRPr>
          </a:p>
          <a:p>
            <a:pPr marL="1282700" lvl="1" defTabSz="914400">
              <a:lnSpc>
                <a:spcPct val="200000"/>
              </a:lnSpc>
              <a:buClr>
                <a:schemeClr val="bg2">
                  <a:lumMod val="50000"/>
                </a:schemeClr>
              </a:buClr>
              <a:buSzPct val="144444"/>
              <a:tabLst>
                <a:tab pos="1612900" algn="l"/>
              </a:tabLst>
            </a:pPr>
            <a:r>
              <a:rPr lang="en-US" sz="1400" spc="-5" dirty="0" smtClean="0">
                <a:latin typeface="Gill Sans MT" charset="0"/>
                <a:ea typeface="Gill Sans MT" charset="0"/>
                <a:cs typeface="Gill Sans MT" charset="0"/>
              </a:rPr>
              <a:t>Large </a:t>
            </a:r>
            <a:r>
              <a:rPr lang="en-US" sz="1400" dirty="0" smtClean="0">
                <a:latin typeface="Gill Sans MT" charset="0"/>
                <a:ea typeface="Gill Sans MT" charset="0"/>
                <a:cs typeface="Gill Sans MT" charset="0"/>
              </a:rPr>
              <a:t>– </a:t>
            </a:r>
            <a:r>
              <a:rPr lang="en-US" sz="1400" spc="-20" dirty="0" smtClean="0">
                <a:latin typeface="Gill Sans MT" charset="0"/>
                <a:ea typeface="Gill Sans MT" charset="0"/>
                <a:cs typeface="Gill Sans MT" charset="0"/>
              </a:rPr>
              <a:t>overweight </a:t>
            </a:r>
            <a:r>
              <a:rPr lang="en-US" sz="1400" dirty="0" smtClean="0">
                <a:latin typeface="Gill Sans MT" charset="0"/>
                <a:ea typeface="Gill Sans MT" charset="0"/>
                <a:cs typeface="Gill Sans MT" charset="0"/>
              </a:rPr>
              <a:t>&amp; </a:t>
            </a:r>
            <a:r>
              <a:rPr lang="en-US" sz="1400" spc="-15" dirty="0" smtClean="0">
                <a:latin typeface="Gill Sans MT" charset="0"/>
                <a:ea typeface="Gill Sans MT" charset="0"/>
                <a:cs typeface="Gill Sans MT" charset="0"/>
              </a:rPr>
              <a:t>large</a:t>
            </a:r>
            <a:r>
              <a:rPr lang="en-US" sz="1400" spc="105" dirty="0" smtClean="0">
                <a:latin typeface="Gill Sans MT" charset="0"/>
                <a:ea typeface="Gill Sans MT" charset="0"/>
                <a:cs typeface="Gill Sans MT" charset="0"/>
              </a:rPr>
              <a:t> </a:t>
            </a:r>
            <a:r>
              <a:rPr lang="en-US" sz="1400" spc="-15" dirty="0" smtClean="0">
                <a:latin typeface="Gill Sans MT" charset="0"/>
                <a:ea typeface="Gill Sans MT" charset="0"/>
                <a:cs typeface="Gill Sans MT" charset="0"/>
              </a:rPr>
              <a:t>adults</a:t>
            </a:r>
            <a:endParaRPr lang="en-US" sz="1400" dirty="0">
              <a:latin typeface="Gill Sans MT" charset="0"/>
              <a:ea typeface="Gill Sans MT" charset="0"/>
              <a:cs typeface="Gill Sans MT" charset="0"/>
            </a:endParaRPr>
          </a:p>
        </p:txBody>
      </p:sp>
      <p:sp>
        <p:nvSpPr>
          <p:cNvPr id="21" name="Rectangle 20"/>
          <p:cNvSpPr/>
          <p:nvPr/>
        </p:nvSpPr>
        <p:spPr>
          <a:xfrm>
            <a:off x="5525214" y="1067539"/>
            <a:ext cx="4716291" cy="630942"/>
          </a:xfrm>
          <a:prstGeom prst="rect">
            <a:avLst/>
          </a:prstGeom>
        </p:spPr>
        <p:txBody>
          <a:bodyPr wrap="none">
            <a:spAutoFit/>
          </a:bodyPr>
          <a:lstStyle/>
          <a:p>
            <a:pPr marR="1067435" algn="ctr">
              <a:lnSpc>
                <a:spcPts val="4150"/>
              </a:lnSpc>
              <a:tabLst>
                <a:tab pos="2488565" algn="l"/>
              </a:tabLst>
            </a:pPr>
            <a:r>
              <a:rPr lang="en-US" b="1" spc="-30" dirty="0">
                <a:latin typeface="Gill Sans MT" charset="0"/>
                <a:ea typeface="Gill Sans MT" charset="0"/>
                <a:cs typeface="Gill Sans MT" charset="0"/>
              </a:rPr>
              <a:t>Two </a:t>
            </a:r>
            <a:r>
              <a:rPr lang="en-US" b="1" spc="5" dirty="0">
                <a:latin typeface="Gill Sans MT" charset="0"/>
                <a:ea typeface="Gill Sans MT" charset="0"/>
                <a:cs typeface="Gill Sans MT" charset="0"/>
              </a:rPr>
              <a:t>methods: </a:t>
            </a:r>
            <a:r>
              <a:rPr lang="en-US" dirty="0">
                <a:latin typeface="Gill Sans MT" charset="0"/>
                <a:ea typeface="Gill Sans MT" charset="0"/>
                <a:cs typeface="Gill Sans MT" charset="0"/>
              </a:rPr>
              <a:t>Direct &amp;</a:t>
            </a:r>
            <a:r>
              <a:rPr lang="en-US" spc="-190" dirty="0">
                <a:latin typeface="Gill Sans MT" charset="0"/>
                <a:ea typeface="Gill Sans MT" charset="0"/>
                <a:cs typeface="Gill Sans MT" charset="0"/>
              </a:rPr>
              <a:t> </a:t>
            </a:r>
            <a:r>
              <a:rPr lang="en-US" spc="10" dirty="0">
                <a:latin typeface="Gill Sans MT" charset="0"/>
                <a:ea typeface="Gill Sans MT" charset="0"/>
                <a:cs typeface="Gill Sans MT" charset="0"/>
              </a:rPr>
              <a:t>indirect</a:t>
            </a:r>
            <a:endParaRPr lang="en-US" dirty="0">
              <a:latin typeface="Gill Sans MT" charset="0"/>
              <a:ea typeface="Gill Sans MT" charset="0"/>
              <a:cs typeface="Gill Sans MT" charset="0"/>
            </a:endParaRPr>
          </a:p>
        </p:txBody>
      </p:sp>
      <p:sp>
        <p:nvSpPr>
          <p:cNvPr id="27" name="TextBox 26"/>
          <p:cNvSpPr txBox="1"/>
          <p:nvPr/>
        </p:nvSpPr>
        <p:spPr>
          <a:xfrm>
            <a:off x="5531982" y="1692621"/>
            <a:ext cx="3833850" cy="1015663"/>
          </a:xfrm>
          <a:prstGeom prst="rect">
            <a:avLst/>
          </a:prstGeom>
          <a:noFill/>
        </p:spPr>
        <p:txBody>
          <a:bodyPr wrap="square" rtlCol="0">
            <a:spAutoFit/>
          </a:bodyPr>
          <a:lstStyle/>
          <a:p>
            <a:pPr marL="171450" indent="-171450" algn="just">
              <a:buFont typeface="Arial" charset="0"/>
              <a:buChar char="•"/>
            </a:pPr>
            <a:r>
              <a:rPr lang="en-US" sz="1200" dirty="0" smtClean="0">
                <a:solidFill>
                  <a:schemeClr val="bg1">
                    <a:lumMod val="50000"/>
                  </a:schemeClr>
                </a:solidFill>
              </a:rPr>
              <a:t>In the </a:t>
            </a:r>
            <a:r>
              <a:rPr lang="en-US" sz="1200" b="1" u="sng" dirty="0" smtClean="0">
                <a:solidFill>
                  <a:schemeClr val="bg1">
                    <a:lumMod val="50000"/>
                  </a:schemeClr>
                </a:solidFill>
              </a:rPr>
              <a:t>direct</a:t>
            </a:r>
            <a:r>
              <a:rPr lang="en-US" sz="1200" dirty="0" smtClean="0">
                <a:solidFill>
                  <a:schemeClr val="bg1">
                    <a:lumMod val="50000"/>
                  </a:schemeClr>
                </a:solidFill>
              </a:rPr>
              <a:t> </a:t>
            </a:r>
            <a:r>
              <a:rPr lang="en-US" sz="1200" dirty="0">
                <a:solidFill>
                  <a:schemeClr val="bg1">
                    <a:lumMod val="50000"/>
                  </a:schemeClr>
                </a:solidFill>
              </a:rPr>
              <a:t>method: we use central IV line to </a:t>
            </a:r>
            <a:r>
              <a:rPr lang="en-US" sz="1200" dirty="0" smtClean="0">
                <a:solidFill>
                  <a:schemeClr val="bg1">
                    <a:lumMod val="50000"/>
                  </a:schemeClr>
                </a:solidFill>
              </a:rPr>
              <a:t>invade </a:t>
            </a:r>
            <a:r>
              <a:rPr lang="en-US" sz="1200" dirty="0">
                <a:solidFill>
                  <a:schemeClr val="bg1">
                    <a:lumMod val="50000"/>
                  </a:schemeClr>
                </a:solidFill>
              </a:rPr>
              <a:t>the blood vessel and measure the BP (</a:t>
            </a:r>
            <a:r>
              <a:rPr lang="en-US" sz="1200" dirty="0" smtClean="0">
                <a:solidFill>
                  <a:schemeClr val="bg1">
                    <a:lumMod val="50000"/>
                  </a:schemeClr>
                </a:solidFill>
              </a:rPr>
              <a:t>it is </a:t>
            </a:r>
            <a:r>
              <a:rPr lang="en-US" sz="1200" dirty="0">
                <a:solidFill>
                  <a:schemeClr val="bg1">
                    <a:lumMod val="50000"/>
                  </a:schemeClr>
                </a:solidFill>
              </a:rPr>
              <a:t>very </a:t>
            </a:r>
            <a:r>
              <a:rPr lang="en-US" sz="1200" dirty="0" smtClean="0">
                <a:solidFill>
                  <a:schemeClr val="bg1">
                    <a:lumMod val="50000"/>
                  </a:schemeClr>
                </a:solidFill>
              </a:rPr>
              <a:t>accurate </a:t>
            </a:r>
            <a:r>
              <a:rPr lang="en-US" sz="1200" dirty="0">
                <a:solidFill>
                  <a:schemeClr val="bg1">
                    <a:lumMod val="50000"/>
                  </a:schemeClr>
                </a:solidFill>
              </a:rPr>
              <a:t>but it has </a:t>
            </a:r>
            <a:r>
              <a:rPr lang="en-US" sz="1200" dirty="0" smtClean="0">
                <a:solidFill>
                  <a:schemeClr val="bg1">
                    <a:lumMod val="50000"/>
                  </a:schemeClr>
                </a:solidFill>
              </a:rPr>
              <a:t>complications: e.g</a:t>
            </a:r>
            <a:r>
              <a:rPr lang="en-US" sz="1200" dirty="0">
                <a:solidFill>
                  <a:schemeClr val="bg1">
                    <a:lumMod val="50000"/>
                  </a:schemeClr>
                </a:solidFill>
              </a:rPr>
              <a:t>. it may cause </a:t>
            </a:r>
            <a:r>
              <a:rPr lang="en-US" sz="1200" dirty="0" smtClean="0">
                <a:solidFill>
                  <a:schemeClr val="bg1">
                    <a:lumMod val="50000"/>
                  </a:schemeClr>
                </a:solidFill>
              </a:rPr>
              <a:t>inflammation, </a:t>
            </a:r>
            <a:r>
              <a:rPr lang="en-US" sz="1200" dirty="0">
                <a:solidFill>
                  <a:schemeClr val="bg1">
                    <a:lumMod val="50000"/>
                  </a:schemeClr>
                </a:solidFill>
              </a:rPr>
              <a:t>so we use it in emergency </a:t>
            </a:r>
            <a:r>
              <a:rPr lang="en-US" sz="1200" dirty="0" smtClean="0">
                <a:solidFill>
                  <a:schemeClr val="bg1">
                    <a:lumMod val="50000"/>
                  </a:schemeClr>
                </a:solidFill>
              </a:rPr>
              <a:t>situations such as: </a:t>
            </a:r>
            <a:r>
              <a:rPr lang="en-US" sz="1200" dirty="0">
                <a:solidFill>
                  <a:schemeClr val="bg1">
                    <a:lumMod val="50000"/>
                  </a:schemeClr>
                </a:solidFill>
              </a:rPr>
              <a:t>surgery or </a:t>
            </a:r>
            <a:r>
              <a:rPr lang="en-US" sz="1200" dirty="0" smtClean="0">
                <a:solidFill>
                  <a:schemeClr val="bg1">
                    <a:lumMod val="50000"/>
                  </a:schemeClr>
                </a:solidFill>
              </a:rPr>
              <a:t>in the ICU.</a:t>
            </a:r>
            <a:endParaRPr lang="en-US" sz="1200" dirty="0">
              <a:solidFill>
                <a:schemeClr val="bg1">
                  <a:lumMod val="50000"/>
                </a:schemeClr>
              </a:solidFill>
            </a:endParaRPr>
          </a:p>
        </p:txBody>
      </p:sp>
      <p:sp>
        <p:nvSpPr>
          <p:cNvPr id="28" name="Freeform 27"/>
          <p:cNvSpPr/>
          <p:nvPr/>
        </p:nvSpPr>
        <p:spPr>
          <a:xfrm>
            <a:off x="6973829" y="1789015"/>
            <a:ext cx="471488" cy="385763"/>
          </a:xfrm>
          <a:custGeom>
            <a:avLst/>
            <a:gdLst>
              <a:gd name="connsiteX0" fmla="*/ 471488 w 471488"/>
              <a:gd name="connsiteY0" fmla="*/ 0 h 385763"/>
              <a:gd name="connsiteX1" fmla="*/ 442913 w 471488"/>
              <a:gd name="connsiteY1" fmla="*/ 57150 h 385763"/>
              <a:gd name="connsiteX2" fmla="*/ 357188 w 471488"/>
              <a:gd name="connsiteY2" fmla="*/ 100013 h 385763"/>
              <a:gd name="connsiteX3" fmla="*/ 300038 w 471488"/>
              <a:gd name="connsiteY3" fmla="*/ 157163 h 385763"/>
              <a:gd name="connsiteX4" fmla="*/ 200025 w 471488"/>
              <a:gd name="connsiteY4" fmla="*/ 200025 h 385763"/>
              <a:gd name="connsiteX5" fmla="*/ 142875 w 471488"/>
              <a:gd name="connsiteY5" fmla="*/ 185738 h 385763"/>
              <a:gd name="connsiteX6" fmla="*/ 142875 w 471488"/>
              <a:gd name="connsiteY6" fmla="*/ 71438 h 385763"/>
              <a:gd name="connsiteX7" fmla="*/ 200025 w 471488"/>
              <a:gd name="connsiteY7" fmla="*/ 57150 h 385763"/>
              <a:gd name="connsiteX8" fmla="*/ 271463 w 471488"/>
              <a:gd name="connsiteY8" fmla="*/ 71438 h 385763"/>
              <a:gd name="connsiteX9" fmla="*/ 285750 w 471488"/>
              <a:gd name="connsiteY9" fmla="*/ 114300 h 385763"/>
              <a:gd name="connsiteX10" fmla="*/ 257175 w 471488"/>
              <a:gd name="connsiteY10" fmla="*/ 228600 h 385763"/>
              <a:gd name="connsiteX11" fmla="*/ 128588 w 471488"/>
              <a:gd name="connsiteY11" fmla="*/ 300038 h 385763"/>
              <a:gd name="connsiteX12" fmla="*/ 42863 w 471488"/>
              <a:gd name="connsiteY12" fmla="*/ 357188 h 385763"/>
              <a:gd name="connsiteX13" fmla="*/ 0 w 471488"/>
              <a:gd name="connsiteY13" fmla="*/ 385763 h 38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1488" h="385763">
                <a:moveTo>
                  <a:pt x="471488" y="0"/>
                </a:moveTo>
                <a:cubicBezTo>
                  <a:pt x="461963" y="19050"/>
                  <a:pt x="456548" y="40788"/>
                  <a:pt x="442913" y="57150"/>
                </a:cubicBezTo>
                <a:cubicBezTo>
                  <a:pt x="421609" y="82715"/>
                  <a:pt x="386442" y="90261"/>
                  <a:pt x="357188" y="100013"/>
                </a:cubicBezTo>
                <a:cubicBezTo>
                  <a:pt x="338138" y="119063"/>
                  <a:pt x="321591" y="140999"/>
                  <a:pt x="300038" y="157163"/>
                </a:cubicBezTo>
                <a:cubicBezTo>
                  <a:pt x="271788" y="178350"/>
                  <a:pt x="233133" y="188990"/>
                  <a:pt x="200025" y="200025"/>
                </a:cubicBezTo>
                <a:cubicBezTo>
                  <a:pt x="180975" y="195263"/>
                  <a:pt x="158208" y="198005"/>
                  <a:pt x="142875" y="185738"/>
                </a:cubicBezTo>
                <a:cubicBezTo>
                  <a:pt x="117061" y="165087"/>
                  <a:pt x="131839" y="84681"/>
                  <a:pt x="142875" y="71438"/>
                </a:cubicBezTo>
                <a:cubicBezTo>
                  <a:pt x="155446" y="56353"/>
                  <a:pt x="180975" y="61913"/>
                  <a:pt x="200025" y="57150"/>
                </a:cubicBezTo>
                <a:cubicBezTo>
                  <a:pt x="223838" y="61913"/>
                  <a:pt x="251257" y="57968"/>
                  <a:pt x="271463" y="71438"/>
                </a:cubicBezTo>
                <a:cubicBezTo>
                  <a:pt x="283994" y="79792"/>
                  <a:pt x="285750" y="99240"/>
                  <a:pt x="285750" y="114300"/>
                </a:cubicBezTo>
                <a:cubicBezTo>
                  <a:pt x="285750" y="121517"/>
                  <a:pt x="268451" y="211686"/>
                  <a:pt x="257175" y="228600"/>
                </a:cubicBezTo>
                <a:cubicBezTo>
                  <a:pt x="203363" y="309318"/>
                  <a:pt x="218055" y="240393"/>
                  <a:pt x="128588" y="300038"/>
                </a:cubicBezTo>
                <a:lnTo>
                  <a:pt x="42863" y="357188"/>
                </a:lnTo>
                <a:lnTo>
                  <a:pt x="0" y="385763"/>
                </a:lnTo>
              </a:path>
            </a:pathLst>
          </a:custGeom>
          <a:noFill/>
          <a:effectLst/>
        </p:spPr>
        <p:txBody>
          <a:bodyPr rtlCol="0" anchor="ctr"/>
          <a:lstStyle/>
          <a:p>
            <a:pPr algn="ctr"/>
            <a:endParaRPr lang="en-US"/>
          </a:p>
        </p:txBody>
      </p:sp>
    </p:spTree>
    <p:extLst>
      <p:ext uri="{BB962C8B-B14F-4D97-AF65-F5344CB8AC3E}">
        <p14:creationId xmlns:p14="http://schemas.microsoft.com/office/powerpoint/2010/main" val="19687722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Baroreceptors Reflex Mechanism During Changes in Body Posture</a:t>
            </a:r>
            <a:endParaRPr lang="en-US" sz="2400" dirty="0"/>
          </a:p>
        </p:txBody>
      </p:sp>
      <p:sp>
        <p:nvSpPr>
          <p:cNvPr id="3" name="Slide Number Placeholder 2"/>
          <p:cNvSpPr>
            <a:spLocks noGrp="1"/>
          </p:cNvSpPr>
          <p:nvPr>
            <p:ph type="sldNum" sz="quarter" idx="12"/>
          </p:nvPr>
        </p:nvSpPr>
        <p:spPr/>
        <p:txBody>
          <a:bodyPr/>
          <a:lstStyle/>
          <a:p>
            <a:fld id="{4929A69E-7D8F-4515-9605-0315ABD4F316}" type="slidenum">
              <a:rPr lang="en-US" smtClean="0">
                <a:solidFill>
                  <a:srgbClr val="464653"/>
                </a:solidFill>
              </a:rPr>
              <a:pPr/>
              <a:t>40</a:t>
            </a:fld>
            <a:endParaRPr lang="en-US" dirty="0">
              <a:solidFill>
                <a:srgbClr val="464653"/>
              </a:solidFill>
            </a:endParaRPr>
          </a:p>
        </p:txBody>
      </p:sp>
      <p:sp>
        <p:nvSpPr>
          <p:cNvPr id="4" name="Content Placeholder 3"/>
          <p:cNvSpPr>
            <a:spLocks noGrp="1"/>
          </p:cNvSpPr>
          <p:nvPr>
            <p:ph sz="quarter" idx="1"/>
          </p:nvPr>
        </p:nvSpPr>
        <p:spPr>
          <a:xfrm>
            <a:off x="609448" y="1601470"/>
            <a:ext cx="10969943" cy="4937760"/>
          </a:xfrm>
        </p:spPr>
        <p:txBody>
          <a:bodyPr>
            <a:normAutofit/>
          </a:bodyPr>
          <a:lstStyle/>
          <a:p>
            <a:pPr algn="just"/>
            <a:r>
              <a:rPr lang="en-US" sz="2000" dirty="0"/>
              <a:t>Immediately on standing, A</a:t>
            </a:r>
            <a:r>
              <a:rPr lang="en-US" sz="2000" dirty="0" smtClean="0"/>
              <a:t>P </a:t>
            </a:r>
            <a:r>
              <a:rPr lang="en-US" sz="2000" dirty="0"/>
              <a:t>in the head &amp; upper part of  the body tends to </a:t>
            </a:r>
            <a:r>
              <a:rPr lang="en-US" sz="2000" dirty="0" smtClean="0"/>
              <a:t>fall which can cause </a:t>
            </a:r>
            <a:r>
              <a:rPr lang="en-US" sz="2000" dirty="0"/>
              <a:t>loss of consciousness.</a:t>
            </a:r>
          </a:p>
          <a:p>
            <a:pPr algn="just"/>
            <a:endParaRPr lang="en-US" sz="2000" dirty="0"/>
          </a:p>
          <a:p>
            <a:pPr algn="just"/>
            <a:r>
              <a:rPr lang="en-US" sz="2000" dirty="0" smtClean="0"/>
              <a:t>Falling </a:t>
            </a:r>
            <a:r>
              <a:rPr lang="en-US" sz="2000" dirty="0"/>
              <a:t>pressure at the baroreceptors elicits an immediate  reflex, resulting in strong sympathetic discharge </a:t>
            </a:r>
            <a:r>
              <a:rPr lang="en-US" sz="2000" dirty="0" smtClean="0"/>
              <a:t>throughout </a:t>
            </a:r>
            <a:r>
              <a:rPr lang="en-US" sz="2000" dirty="0"/>
              <a:t>the body.</a:t>
            </a:r>
          </a:p>
          <a:p>
            <a:pPr algn="just"/>
            <a:endParaRPr lang="en-US" sz="2000" dirty="0"/>
          </a:p>
          <a:p>
            <a:pPr algn="just"/>
            <a:r>
              <a:rPr lang="en-US" sz="2000" dirty="0" smtClean="0"/>
              <a:t>This </a:t>
            </a:r>
            <a:r>
              <a:rPr lang="en-US" sz="2000" dirty="0"/>
              <a:t>minimizes the decrease in pressure in the head &amp;  upper body.</a:t>
            </a:r>
          </a:p>
          <a:p>
            <a:pPr algn="just"/>
            <a:endParaRPr lang="en-US" sz="2000" dirty="0"/>
          </a:p>
        </p:txBody>
      </p:sp>
      <p:sp>
        <p:nvSpPr>
          <p:cNvPr id="6" name="TextBox 5"/>
          <p:cNvSpPr txBox="1"/>
          <p:nvPr/>
        </p:nvSpPr>
        <p:spPr>
          <a:xfrm>
            <a:off x="9516280" y="-1489"/>
            <a:ext cx="2661320" cy="307777"/>
          </a:xfrm>
          <a:prstGeom prst="rect">
            <a:avLst/>
          </a:prstGeom>
          <a:solidFill>
            <a:srgbClr val="D8B3DC"/>
          </a:solidFill>
          <a:ln>
            <a:solidFill>
              <a:srgbClr val="A954AB"/>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a:t>
            </a:r>
            <a:r>
              <a:rPr lang="en-US" sz="1400" b="1" u="sng" dirty="0" smtClean="0"/>
              <a:t>FEMALES</a:t>
            </a:r>
            <a:r>
              <a:rPr lang="en-US" sz="1400" b="1" u="sng" dirty="0"/>
              <a:t>’ SLIDES </a:t>
            </a:r>
          </a:p>
        </p:txBody>
      </p:sp>
    </p:spTree>
    <p:extLst>
      <p:ext uri="{BB962C8B-B14F-4D97-AF65-F5344CB8AC3E}">
        <p14:creationId xmlns:p14="http://schemas.microsoft.com/office/powerpoint/2010/main" val="8304376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929A69E-7D8F-4515-9605-0315ABD4F316}" type="slidenum">
              <a:rPr lang="en-US" smtClean="0"/>
              <a:t>41</a:t>
            </a:fld>
            <a:endParaRPr lang="en-US" dirty="0"/>
          </a:p>
        </p:txBody>
      </p:sp>
      <p:sp>
        <p:nvSpPr>
          <p:cNvPr id="5" name="Text Box 2"/>
          <p:cNvSpPr txBox="1">
            <a:spLocks noChangeArrowheads="1"/>
          </p:cNvSpPr>
          <p:nvPr/>
        </p:nvSpPr>
        <p:spPr bwMode="auto">
          <a:xfrm>
            <a:off x="598681" y="613689"/>
            <a:ext cx="12383730" cy="461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eaLnBrk="1" hangingPunct="1"/>
            <a:r>
              <a:rPr lang="en-US" altLang="en-US" sz="2399" i="0" dirty="0">
                <a:solidFill>
                  <a:schemeClr val="tx2"/>
                </a:solidFill>
                <a:latin typeface="+mj-lt"/>
                <a:ea typeface="+mj-ea"/>
                <a:cs typeface="+mj-cs"/>
              </a:rPr>
              <a:t>Unimportance of Arterial Baroreceptors </a:t>
            </a:r>
            <a:r>
              <a:rPr lang="en-US" altLang="en-US" sz="2399" i="0" dirty="0" smtClean="0">
                <a:solidFill>
                  <a:schemeClr val="tx2"/>
                </a:solidFill>
                <a:latin typeface="+mj-lt"/>
                <a:ea typeface="+mj-ea"/>
                <a:cs typeface="+mj-cs"/>
              </a:rPr>
              <a:t>in </a:t>
            </a:r>
            <a:r>
              <a:rPr lang="en-US" altLang="en-US" sz="2399" i="0" dirty="0">
                <a:solidFill>
                  <a:schemeClr val="tx2"/>
                </a:solidFill>
                <a:latin typeface="+mj-lt"/>
                <a:ea typeface="+mj-ea"/>
                <a:cs typeface="+mj-cs"/>
              </a:rPr>
              <a:t>Long-Term Pressure Control</a:t>
            </a:r>
          </a:p>
        </p:txBody>
      </p:sp>
      <p:sp>
        <p:nvSpPr>
          <p:cNvPr id="6" name="Text Box 3"/>
          <p:cNvSpPr txBox="1">
            <a:spLocks noChangeArrowheads="1"/>
          </p:cNvSpPr>
          <p:nvPr/>
        </p:nvSpPr>
        <p:spPr bwMode="auto">
          <a:xfrm>
            <a:off x="621804" y="1580001"/>
            <a:ext cx="11012396" cy="3168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marL="342797" indent="-342797" algn="just">
              <a:buFont typeface="Arial" charset="0"/>
              <a:buChar char="•"/>
            </a:pPr>
            <a:r>
              <a:rPr lang="en-US" altLang="en-US" sz="1999" i="0" dirty="0">
                <a:latin typeface="+mn-lt"/>
                <a:cs typeface="Calibri" pitchFamily="34" charset="0"/>
              </a:rPr>
              <a:t> </a:t>
            </a:r>
            <a:r>
              <a:rPr lang="en-US" altLang="en-US" sz="1999" i="0" dirty="0" smtClean="0">
                <a:latin typeface="+mn-lt"/>
                <a:cs typeface="Calibri" pitchFamily="34" charset="0"/>
              </a:rPr>
              <a:t>The </a:t>
            </a:r>
            <a:r>
              <a:rPr lang="en-US" altLang="en-US" sz="1999" i="0" dirty="0">
                <a:latin typeface="+mn-lt"/>
                <a:cs typeface="Calibri" pitchFamily="34" charset="0"/>
              </a:rPr>
              <a:t>baroreceptor reflex mechanism functions primarily as a short-term regulator of MAP. It is activated at once by any blood pressure change and attempt to restore blood pressure rapidly toward normal.</a:t>
            </a:r>
          </a:p>
          <a:p>
            <a:pPr marL="342797" indent="-342797" algn="just">
              <a:buFont typeface="Arial" charset="0"/>
              <a:buChar char="•"/>
            </a:pPr>
            <a:endParaRPr lang="en-US" altLang="en-US" sz="1999" i="0" dirty="0">
              <a:latin typeface="+mn-lt"/>
              <a:cs typeface="Calibri" pitchFamily="34" charset="0"/>
            </a:endParaRPr>
          </a:p>
          <a:p>
            <a:pPr marL="342797" indent="-342797" algn="just">
              <a:buFont typeface="Arial" charset="0"/>
              <a:buChar char="•"/>
            </a:pPr>
            <a:r>
              <a:rPr lang="en-US" altLang="en-US" sz="1999" i="0" dirty="0">
                <a:latin typeface="+mn-lt"/>
                <a:cs typeface="Calibri" pitchFamily="34" charset="0"/>
              </a:rPr>
              <a:t> Yet, if MAP deviates from its normal operating point for more than a few days, the arterial baroreceptors adapt to this new pressure and reset their activity. </a:t>
            </a:r>
            <a:r>
              <a:rPr lang="en-US" sz="1999" i="0" dirty="0">
                <a:latin typeface="+mn-lt"/>
                <a:cs typeface="Calibri" pitchFamily="34" charset="0"/>
              </a:rPr>
              <a:t>Adaptation of receptors means decrease in impulse discharge from the receptors despite persistence of the stimulus.</a:t>
            </a:r>
          </a:p>
          <a:p>
            <a:pPr marL="342797" indent="-342797" algn="just">
              <a:buFont typeface="Arial" charset="0"/>
              <a:buChar char="•"/>
            </a:pPr>
            <a:endParaRPr lang="en-US" altLang="en-US" sz="1999" i="0" dirty="0">
              <a:latin typeface="+mn-lt"/>
              <a:cs typeface="Calibri" pitchFamily="34" charset="0"/>
            </a:endParaRPr>
          </a:p>
          <a:p>
            <a:pPr marL="342797" indent="-342797" algn="just">
              <a:buFont typeface="Arial" charset="0"/>
              <a:buChar char="•"/>
            </a:pPr>
            <a:r>
              <a:rPr lang="en-US" altLang="en-US" sz="1999" i="0" dirty="0">
                <a:latin typeface="+mn-lt"/>
                <a:cs typeface="Calibri" pitchFamily="34" charset="0"/>
              </a:rPr>
              <a:t> This adaptation of the baroreceptors obviously prevents the baroreflex from functioning as a long-term blood pressure control system.</a:t>
            </a:r>
          </a:p>
        </p:txBody>
      </p:sp>
      <p:sp>
        <p:nvSpPr>
          <p:cNvPr id="7" name="Rectangle 6"/>
          <p:cNvSpPr/>
          <p:nvPr/>
        </p:nvSpPr>
        <p:spPr>
          <a:xfrm>
            <a:off x="621803" y="5021058"/>
            <a:ext cx="11050825" cy="707630"/>
          </a:xfrm>
          <a:prstGeom prst="rect">
            <a:avLst/>
          </a:prstGeom>
        </p:spPr>
        <p:txBody>
          <a:bodyPr wrap="square">
            <a:spAutoFit/>
          </a:bodyPr>
          <a:lstStyle/>
          <a:p>
            <a:pPr defTabSz="914089"/>
            <a:r>
              <a:rPr lang="en-US" altLang="en-US" sz="1999" dirty="0">
                <a:solidFill>
                  <a:srgbClr val="DDE9EC">
                    <a:lumMod val="50000"/>
                  </a:srgbClr>
                </a:solidFill>
              </a:rPr>
              <a:t>If pressure is elevated or decreased for a long time 2-3 days </a:t>
            </a:r>
            <a:r>
              <a:rPr lang="en-US" altLang="en-US" sz="1999" dirty="0">
                <a:solidFill>
                  <a:srgbClr val="DDE9EC">
                    <a:lumMod val="50000"/>
                  </a:srgbClr>
                </a:solidFill>
                <a:sym typeface="Wingdings"/>
              </a:rPr>
              <a:t> baroreceptors have no affect </a:t>
            </a:r>
          </a:p>
          <a:p>
            <a:pPr defTabSz="914089"/>
            <a:r>
              <a:rPr lang="en-US" altLang="en-US" sz="1999" dirty="0">
                <a:solidFill>
                  <a:srgbClr val="DDE9EC">
                    <a:lumMod val="50000"/>
                  </a:srgbClr>
                </a:solidFill>
                <a:sym typeface="Wingdings"/>
              </a:rPr>
              <a:t>Baroreceptors </a:t>
            </a:r>
            <a:r>
              <a:rPr lang="en-US" altLang="en-US" sz="1999" dirty="0" smtClean="0">
                <a:solidFill>
                  <a:srgbClr val="DDE9EC">
                    <a:lumMod val="50000"/>
                  </a:srgbClr>
                </a:solidFill>
                <a:sym typeface="Wingdings"/>
              </a:rPr>
              <a:t>think </a:t>
            </a:r>
            <a:r>
              <a:rPr lang="en-US" altLang="en-US" sz="1999" dirty="0">
                <a:solidFill>
                  <a:srgbClr val="DDE9EC">
                    <a:lumMod val="50000"/>
                  </a:srgbClr>
                </a:solidFill>
                <a:sym typeface="Wingdings"/>
              </a:rPr>
              <a:t>that this new pressure is the normal one </a:t>
            </a:r>
            <a:endParaRPr lang="en-US" altLang="en-US" sz="1999" dirty="0">
              <a:solidFill>
                <a:srgbClr val="DDE9EC">
                  <a:lumMod val="50000"/>
                </a:srgbClr>
              </a:solidFill>
            </a:endParaRPr>
          </a:p>
        </p:txBody>
      </p:sp>
      <p:sp>
        <p:nvSpPr>
          <p:cNvPr id="10" name="TextBox 9"/>
          <p:cNvSpPr txBox="1"/>
          <p:nvPr/>
        </p:nvSpPr>
        <p:spPr>
          <a:xfrm>
            <a:off x="9740553" y="0"/>
            <a:ext cx="2448272" cy="307777"/>
          </a:xfrm>
          <a:prstGeom prst="rect">
            <a:avLst/>
          </a:prstGeom>
          <a:solidFill>
            <a:schemeClr val="accent3">
              <a:lumMod val="40000"/>
              <a:lumOff val="60000"/>
            </a:schemeClr>
          </a:solidFill>
          <a:ln>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MALES’ SLIDES </a:t>
            </a:r>
          </a:p>
        </p:txBody>
      </p:sp>
    </p:spTree>
    <p:extLst>
      <p:ext uri="{BB962C8B-B14F-4D97-AF65-F5344CB8AC3E}">
        <p14:creationId xmlns:p14="http://schemas.microsoft.com/office/powerpoint/2010/main" val="42538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69706" y="1373668"/>
            <a:ext cx="5840097" cy="2974865"/>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9" dirty="0"/>
          </a:p>
        </p:txBody>
      </p:sp>
      <p:sp>
        <p:nvSpPr>
          <p:cNvPr id="3" name="Slide Number Placeholder 2"/>
          <p:cNvSpPr>
            <a:spLocks noGrp="1"/>
          </p:cNvSpPr>
          <p:nvPr>
            <p:ph type="sldNum" sz="quarter" idx="12"/>
          </p:nvPr>
        </p:nvSpPr>
        <p:spPr/>
        <p:txBody>
          <a:bodyPr/>
          <a:lstStyle/>
          <a:p>
            <a:fld id="{4929A69E-7D8F-4515-9605-0315ABD4F316}" type="slidenum">
              <a:rPr lang="en-US" smtClean="0"/>
              <a:t>42</a:t>
            </a:fld>
            <a:endParaRPr lang="en-US" dirty="0"/>
          </a:p>
        </p:txBody>
      </p:sp>
      <p:sp>
        <p:nvSpPr>
          <p:cNvPr id="4" name="Rectangle 2"/>
          <p:cNvSpPr>
            <a:spLocks noChangeArrowheads="1"/>
          </p:cNvSpPr>
          <p:nvPr/>
        </p:nvSpPr>
        <p:spPr bwMode="auto">
          <a:xfrm>
            <a:off x="693811" y="156546"/>
            <a:ext cx="10619821" cy="87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eaLnBrk="1" hangingPunct="1"/>
            <a:r>
              <a:rPr lang="en-US" altLang="en-US" sz="3199" i="0" dirty="0" smtClean="0">
                <a:solidFill>
                  <a:schemeClr val="tx2"/>
                </a:solidFill>
                <a:latin typeface="+mj-lt"/>
                <a:ea typeface="+mj-ea"/>
                <a:cs typeface="+mj-cs"/>
              </a:rPr>
              <a:t>Arterial C</a:t>
            </a:r>
            <a:r>
              <a:rPr lang="en-GB" altLang="en-US" sz="3199" i="0" dirty="0" err="1" smtClean="0">
                <a:solidFill>
                  <a:schemeClr val="tx2"/>
                </a:solidFill>
                <a:latin typeface="+mj-lt"/>
                <a:ea typeface="+mj-ea"/>
                <a:cs typeface="+mj-cs"/>
              </a:rPr>
              <a:t>hemoreceptor</a:t>
            </a:r>
            <a:r>
              <a:rPr lang="en-GB" altLang="en-US" sz="3199" i="0" dirty="0" smtClean="0">
                <a:solidFill>
                  <a:schemeClr val="tx2"/>
                </a:solidFill>
                <a:latin typeface="+mj-lt"/>
                <a:ea typeface="+mj-ea"/>
                <a:cs typeface="+mj-cs"/>
              </a:rPr>
              <a:t> Reflex </a:t>
            </a:r>
            <a:r>
              <a:rPr lang="en-GB" altLang="en-US" sz="1600" i="0" dirty="0" smtClean="0">
                <a:solidFill>
                  <a:srgbClr val="528693"/>
                </a:solidFill>
                <a:latin typeface="+mj-lt"/>
                <a:ea typeface="+mj-ea"/>
                <a:cs typeface="+mj-cs"/>
              </a:rPr>
              <a:t>(only increases blood pressure!)</a:t>
            </a:r>
            <a:endParaRPr lang="en-GB" altLang="en-US" sz="3199" i="0" dirty="0">
              <a:solidFill>
                <a:schemeClr val="tx2"/>
              </a:solidFill>
              <a:latin typeface="+mj-lt"/>
              <a:ea typeface="+mj-ea"/>
              <a:cs typeface="+mj-cs"/>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2683" y="1325416"/>
            <a:ext cx="4911814" cy="3753338"/>
          </a:xfrm>
          <a:prstGeom prst="rect">
            <a:avLst/>
          </a:prstGeom>
        </p:spPr>
      </p:pic>
      <p:sp>
        <p:nvSpPr>
          <p:cNvPr id="5" name="Text Box 3"/>
          <p:cNvSpPr txBox="1">
            <a:spLocks noChangeArrowheads="1"/>
          </p:cNvSpPr>
          <p:nvPr/>
        </p:nvSpPr>
        <p:spPr bwMode="auto">
          <a:xfrm>
            <a:off x="619429" y="1670878"/>
            <a:ext cx="578239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marL="342797" indent="-342797" algn="just">
              <a:buFont typeface="Arial" charset="0"/>
              <a:buChar char="•"/>
            </a:pPr>
            <a:r>
              <a:rPr lang="en-US" altLang="en-US" sz="1400" i="0" dirty="0">
                <a:latin typeface="+mn-lt"/>
                <a:cs typeface="Calibri" pitchFamily="34" charset="0"/>
              </a:rPr>
              <a:t>Supply of O</a:t>
            </a:r>
            <a:r>
              <a:rPr lang="en-US" altLang="en-US" sz="1400" i="0" baseline="-25000" dirty="0">
                <a:latin typeface="+mn-lt"/>
                <a:cs typeface="Calibri" pitchFamily="34" charset="0"/>
              </a:rPr>
              <a:t>2 </a:t>
            </a:r>
            <a:r>
              <a:rPr lang="en-US" altLang="en-US" sz="1400" i="0" dirty="0">
                <a:latin typeface="+mn-lt"/>
                <a:cs typeface="Calibri" pitchFamily="34" charset="0"/>
              </a:rPr>
              <a:t>to tissues depends on both respiratory and cardiovascular factors.</a:t>
            </a:r>
          </a:p>
          <a:p>
            <a:pPr marL="342797" indent="-342797" algn="just">
              <a:buFont typeface="Arial" charset="0"/>
              <a:buChar char="•"/>
            </a:pPr>
            <a:r>
              <a:rPr lang="en-US" altLang="en-US" sz="1400" i="0" dirty="0">
                <a:latin typeface="+mn-lt"/>
                <a:cs typeface="Calibri" pitchFamily="34" charset="0"/>
              </a:rPr>
              <a:t>Chemoreceptors </a:t>
            </a:r>
            <a:r>
              <a:rPr lang="en-US" sz="1400" i="0" dirty="0">
                <a:latin typeface="+mn-lt"/>
                <a:cs typeface="Calibri" pitchFamily="34" charset="0"/>
              </a:rPr>
              <a:t>have a very high blood flow (1200 ml/min/g tissue). This makes it easy for these cells to detect changes in O</a:t>
            </a:r>
            <a:r>
              <a:rPr lang="en-US" sz="1400" i="0" baseline="-25000" dirty="0">
                <a:latin typeface="+mn-lt"/>
                <a:cs typeface="Calibri" pitchFamily="34" charset="0"/>
              </a:rPr>
              <a:t>2</a:t>
            </a:r>
            <a:r>
              <a:rPr lang="en-US" sz="1400" i="0" dirty="0">
                <a:latin typeface="+mn-lt"/>
                <a:cs typeface="Calibri" pitchFamily="34" charset="0"/>
              </a:rPr>
              <a:t>, CO</a:t>
            </a:r>
            <a:r>
              <a:rPr lang="en-US" sz="1400" i="0" baseline="-25000" dirty="0">
                <a:latin typeface="+mn-lt"/>
                <a:cs typeface="Calibri" pitchFamily="34" charset="0"/>
              </a:rPr>
              <a:t>2</a:t>
            </a:r>
            <a:r>
              <a:rPr lang="en-US" sz="1400" i="0" dirty="0">
                <a:latin typeface="+mn-lt"/>
                <a:cs typeface="Calibri" pitchFamily="34" charset="0"/>
              </a:rPr>
              <a:t>, and H</a:t>
            </a:r>
            <a:r>
              <a:rPr lang="en-US" sz="1400" i="0" baseline="30000" dirty="0">
                <a:latin typeface="+mn-lt"/>
                <a:cs typeface="Calibri" pitchFamily="34" charset="0"/>
              </a:rPr>
              <a:t>+</a:t>
            </a:r>
            <a:r>
              <a:rPr lang="en-US" sz="1400" i="0" dirty="0">
                <a:latin typeface="+mn-lt"/>
                <a:cs typeface="Calibri" pitchFamily="34" charset="0"/>
              </a:rPr>
              <a:t>. </a:t>
            </a:r>
            <a:r>
              <a:rPr lang="en-US" altLang="en-US" sz="1400" i="0" dirty="0">
                <a:latin typeface="+mn-lt"/>
                <a:cs typeface="Calibri" pitchFamily="34" charset="0"/>
              </a:rPr>
              <a:t>Reduced blood flow (due to reduced MAP) stimulates the chemoreceptors through oxygen lack, increased hydrogen ions or carbon dioxide. </a:t>
            </a:r>
            <a:r>
              <a:rPr lang="en-US" altLang="en-US" sz="1400" i="0" dirty="0">
                <a:solidFill>
                  <a:srgbClr val="FF0000"/>
                </a:solidFill>
                <a:latin typeface="+mn-lt"/>
                <a:cs typeface="Calibri" pitchFamily="34" charset="0"/>
              </a:rPr>
              <a:t>Chemoreceptors are stimulated when the MAP is lower than 60 mmHg.</a:t>
            </a:r>
          </a:p>
          <a:p>
            <a:pPr marL="342797" indent="-342797" algn="just">
              <a:buFont typeface="Arial" charset="0"/>
              <a:buChar char="•"/>
            </a:pPr>
            <a:r>
              <a:rPr lang="en-US" altLang="en-US" sz="1400" i="0" dirty="0">
                <a:latin typeface="+mn-lt"/>
                <a:cs typeface="Calibri" pitchFamily="34" charset="0"/>
              </a:rPr>
              <a:t>Response is excitatory, NOT inhibitory; mainly through activation of sympathetic nervous system.</a:t>
            </a:r>
          </a:p>
          <a:p>
            <a:pPr marL="342797" indent="-342797" algn="just">
              <a:buFont typeface="Arial" charset="0"/>
              <a:buChar char="•"/>
            </a:pPr>
            <a:r>
              <a:rPr lang="en-US" altLang="en-US" sz="1400" i="0" dirty="0">
                <a:latin typeface="+mn-lt"/>
                <a:cs typeface="Calibri" pitchFamily="34" charset="0"/>
              </a:rPr>
              <a:t>They reduce blood flow to unessential areas and protect vital tissues like brain and heart</a:t>
            </a:r>
            <a:r>
              <a:rPr lang="en-US" altLang="en-US" sz="1400" i="0" dirty="0" smtClean="0">
                <a:latin typeface="+mn-lt"/>
                <a:cs typeface="Calibri" pitchFamily="34" charset="0"/>
              </a:rPr>
              <a:t>.</a:t>
            </a:r>
          </a:p>
        </p:txBody>
      </p:sp>
      <p:sp>
        <p:nvSpPr>
          <p:cNvPr id="2" name="Rectangle 1"/>
          <p:cNvSpPr/>
          <p:nvPr/>
        </p:nvSpPr>
        <p:spPr>
          <a:xfrm>
            <a:off x="6750667" y="5078754"/>
            <a:ext cx="4974992" cy="1231106"/>
          </a:xfrm>
          <a:prstGeom prst="rect">
            <a:avLst/>
          </a:prstGeom>
        </p:spPr>
        <p:txBody>
          <a:bodyPr wrap="square">
            <a:spAutoFit/>
          </a:bodyPr>
          <a:lstStyle/>
          <a:p>
            <a:pPr algn="just"/>
            <a:endParaRPr lang="en-US" altLang="en-US" sz="1800" dirty="0"/>
          </a:p>
          <a:p>
            <a:pPr algn="just"/>
            <a:r>
              <a:rPr lang="en-US" altLang="en-US" sz="1400" dirty="0">
                <a:solidFill>
                  <a:srgbClr val="DDE9EC">
                    <a:lumMod val="50000"/>
                  </a:srgbClr>
                </a:solidFill>
              </a:rPr>
              <a:t>First line for pressure regulation </a:t>
            </a:r>
            <a:r>
              <a:rPr lang="en-US" altLang="en-US" sz="1400" dirty="0">
                <a:solidFill>
                  <a:srgbClr val="DDE9EC">
                    <a:lumMod val="50000"/>
                  </a:srgbClr>
                </a:solidFill>
                <a:sym typeface="Wingdings"/>
              </a:rPr>
              <a:t> baroreceptor reflex</a:t>
            </a:r>
          </a:p>
          <a:p>
            <a:pPr algn="just"/>
            <a:r>
              <a:rPr lang="en-US" altLang="en-US" sz="1400" dirty="0">
                <a:solidFill>
                  <a:srgbClr val="DDE9EC">
                    <a:lumMod val="50000"/>
                  </a:srgbClr>
                </a:solidFill>
                <a:sym typeface="Wingdings"/>
              </a:rPr>
              <a:t>Second line for pressure regulation  chemoreceptor reflex</a:t>
            </a:r>
          </a:p>
          <a:p>
            <a:pPr algn="just"/>
            <a:r>
              <a:rPr lang="en-US" altLang="en-US" sz="1400" dirty="0">
                <a:solidFill>
                  <a:srgbClr val="DDE9EC">
                    <a:lumMod val="50000"/>
                  </a:srgbClr>
                </a:solidFill>
                <a:sym typeface="Wingdings"/>
              </a:rPr>
              <a:t>Third line for pressure regulation   CNS ischemic response </a:t>
            </a:r>
          </a:p>
          <a:p>
            <a:pPr algn="just"/>
            <a:endParaRPr lang="en-US" altLang="en-US" sz="1400" dirty="0">
              <a:solidFill>
                <a:srgbClr val="DDE9EC">
                  <a:lumMod val="50000"/>
                </a:srgbClr>
              </a:solidFill>
              <a:sym typeface="Wingdings"/>
            </a:endParaRPr>
          </a:p>
        </p:txBody>
      </p:sp>
      <p:sp>
        <p:nvSpPr>
          <p:cNvPr id="9" name="TextBox 8"/>
          <p:cNvSpPr txBox="1"/>
          <p:nvPr/>
        </p:nvSpPr>
        <p:spPr>
          <a:xfrm>
            <a:off x="4061531" y="1390660"/>
            <a:ext cx="2448272" cy="307777"/>
          </a:xfrm>
          <a:prstGeom prst="rect">
            <a:avLst/>
          </a:prstGeom>
          <a:solidFill>
            <a:schemeClr val="accent3">
              <a:lumMod val="40000"/>
              <a:lumOff val="60000"/>
            </a:schemeClr>
          </a:solidFill>
          <a:ln>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MALES’ SLIDES </a:t>
            </a:r>
          </a:p>
        </p:txBody>
      </p:sp>
      <p:sp>
        <p:nvSpPr>
          <p:cNvPr id="10" name="TextBox 9"/>
          <p:cNvSpPr txBox="1"/>
          <p:nvPr/>
        </p:nvSpPr>
        <p:spPr>
          <a:xfrm>
            <a:off x="626427" y="4894088"/>
            <a:ext cx="5883376" cy="1600438"/>
          </a:xfrm>
          <a:prstGeom prst="rect">
            <a:avLst/>
          </a:prstGeom>
          <a:noFill/>
        </p:spPr>
        <p:txBody>
          <a:bodyPr wrap="square" rtlCol="0">
            <a:spAutoFit/>
          </a:bodyPr>
          <a:lstStyle/>
          <a:p>
            <a:pPr marL="342797" indent="-342797" algn="just">
              <a:buFont typeface="Arial" charset="0"/>
              <a:buChar char="•"/>
            </a:pPr>
            <a:r>
              <a:rPr lang="en-US" sz="1600" dirty="0">
                <a:solidFill>
                  <a:srgbClr val="141516"/>
                </a:solidFill>
                <a:cs typeface="Calibri"/>
              </a:rPr>
              <a:t>Closely </a:t>
            </a:r>
            <a:r>
              <a:rPr lang="en-US" sz="1600" spc="-10" dirty="0">
                <a:solidFill>
                  <a:srgbClr val="141516"/>
                </a:solidFill>
                <a:cs typeface="Calibri"/>
              </a:rPr>
              <a:t>associated </a:t>
            </a:r>
            <a:r>
              <a:rPr lang="en-US" sz="1600" spc="15" dirty="0">
                <a:solidFill>
                  <a:srgbClr val="141516"/>
                </a:solidFill>
                <a:cs typeface="Calibri"/>
              </a:rPr>
              <a:t>with </a:t>
            </a:r>
            <a:r>
              <a:rPr lang="en-US" sz="1600" spc="20" dirty="0">
                <a:solidFill>
                  <a:srgbClr val="141516"/>
                </a:solidFill>
                <a:cs typeface="Calibri"/>
              </a:rPr>
              <a:t>the</a:t>
            </a:r>
            <a:r>
              <a:rPr lang="en-US" sz="1600" spc="-190" dirty="0">
                <a:solidFill>
                  <a:srgbClr val="141516"/>
                </a:solidFill>
                <a:cs typeface="Calibri"/>
              </a:rPr>
              <a:t> </a:t>
            </a:r>
            <a:r>
              <a:rPr lang="en-US" sz="1600" spc="5" dirty="0">
                <a:solidFill>
                  <a:srgbClr val="141516"/>
                </a:solidFill>
                <a:cs typeface="Calibri"/>
              </a:rPr>
              <a:t>baroreceptor</a:t>
            </a:r>
            <a:r>
              <a:rPr lang="en-US" sz="1600" spc="-200" dirty="0">
                <a:solidFill>
                  <a:srgbClr val="141516"/>
                </a:solidFill>
                <a:cs typeface="Calibri"/>
              </a:rPr>
              <a:t> </a:t>
            </a:r>
            <a:r>
              <a:rPr lang="en-US" sz="1600" dirty="0">
                <a:solidFill>
                  <a:srgbClr val="141516"/>
                </a:solidFill>
                <a:cs typeface="Calibri"/>
              </a:rPr>
              <a:t>pressure </a:t>
            </a:r>
            <a:r>
              <a:rPr lang="en-US" sz="1600" spc="10" dirty="0">
                <a:solidFill>
                  <a:srgbClr val="141516"/>
                </a:solidFill>
                <a:cs typeface="Calibri"/>
              </a:rPr>
              <a:t>control</a:t>
            </a:r>
            <a:r>
              <a:rPr lang="en-US" sz="1600" spc="-229" dirty="0">
                <a:solidFill>
                  <a:srgbClr val="141516"/>
                </a:solidFill>
                <a:cs typeface="Calibri"/>
              </a:rPr>
              <a:t> </a:t>
            </a:r>
            <a:r>
              <a:rPr lang="en-US" sz="1600" dirty="0">
                <a:solidFill>
                  <a:srgbClr val="141516"/>
                </a:solidFill>
                <a:cs typeface="Calibri"/>
              </a:rPr>
              <a:t>system.</a:t>
            </a:r>
            <a:endParaRPr lang="en-US" altLang="en-US" sz="1600" dirty="0">
              <a:cs typeface="Calibri" pitchFamily="34" charset="0"/>
            </a:endParaRPr>
          </a:p>
          <a:p>
            <a:pPr marL="342797" indent="-342797" algn="just">
              <a:buFont typeface="Arial" charset="0"/>
              <a:buChar char="•"/>
            </a:pPr>
            <a:r>
              <a:rPr lang="en-US" altLang="en-US" sz="1600" dirty="0">
                <a:cs typeface="Calibri" pitchFamily="34" charset="0"/>
              </a:rPr>
              <a:t>Chemoreceptor reflex operates in much same way as  the baroreceptor reflex, EXCEPT that chemoreceptors  are chemo-sensitive cells instead of stretch receptors.</a:t>
            </a:r>
          </a:p>
          <a:p>
            <a:pPr algn="just"/>
            <a:endParaRPr lang="en-US" sz="1800" dirty="0"/>
          </a:p>
        </p:txBody>
      </p:sp>
      <p:sp>
        <p:nvSpPr>
          <p:cNvPr id="11" name="Rectangle 10"/>
          <p:cNvSpPr/>
          <p:nvPr/>
        </p:nvSpPr>
        <p:spPr>
          <a:xfrm>
            <a:off x="652979" y="4539778"/>
            <a:ext cx="5877559" cy="1676581"/>
          </a:xfrm>
          <a:prstGeom prst="rect">
            <a:avLst/>
          </a:prstGeom>
          <a:noFill/>
          <a:ln>
            <a:solidFill>
              <a:srgbClr val="A954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Box 11"/>
          <p:cNvSpPr txBox="1"/>
          <p:nvPr/>
        </p:nvSpPr>
        <p:spPr>
          <a:xfrm>
            <a:off x="3865140" y="4539491"/>
            <a:ext cx="2661320" cy="307777"/>
          </a:xfrm>
          <a:prstGeom prst="rect">
            <a:avLst/>
          </a:prstGeom>
          <a:solidFill>
            <a:srgbClr val="D8B3DC"/>
          </a:solidFill>
          <a:ln>
            <a:solidFill>
              <a:srgbClr val="A954AB"/>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a:t>
            </a:r>
            <a:r>
              <a:rPr lang="en-US" sz="1400" b="1" u="sng" dirty="0" smtClean="0"/>
              <a:t>FEMALES</a:t>
            </a:r>
            <a:r>
              <a:rPr lang="en-US" sz="1400" b="1" u="sng" dirty="0"/>
              <a:t>’ SLIDES </a:t>
            </a:r>
          </a:p>
        </p:txBody>
      </p:sp>
    </p:spTree>
    <p:extLst>
      <p:ext uri="{BB962C8B-B14F-4D97-AF65-F5344CB8AC3E}">
        <p14:creationId xmlns:p14="http://schemas.microsoft.com/office/powerpoint/2010/main" val="511290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Chemoreceptor Reflex</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solidFill>
                  <a:srgbClr val="464653"/>
                </a:solidFill>
              </a:rPr>
              <a:pPr/>
              <a:t>43</a:t>
            </a:fld>
            <a:endParaRPr lang="en-US" dirty="0">
              <a:solidFill>
                <a:srgbClr val="464653"/>
              </a:solidFill>
            </a:endParaRPr>
          </a:p>
        </p:txBody>
      </p:sp>
      <p:sp>
        <p:nvSpPr>
          <p:cNvPr id="4" name="Content Placeholder 3"/>
          <p:cNvSpPr>
            <a:spLocks noGrp="1"/>
          </p:cNvSpPr>
          <p:nvPr>
            <p:ph sz="quarter" idx="1"/>
          </p:nvPr>
        </p:nvSpPr>
        <p:spPr>
          <a:xfrm>
            <a:off x="654469" y="1296889"/>
            <a:ext cx="3997787" cy="4937760"/>
          </a:xfrm>
        </p:spPr>
        <p:txBody>
          <a:bodyPr>
            <a:normAutofit/>
          </a:bodyPr>
          <a:lstStyle/>
          <a:p>
            <a:pPr marL="0" indent="0" algn="just">
              <a:buNone/>
            </a:pPr>
            <a:r>
              <a:rPr lang="en-US" sz="1800" dirty="0" smtClean="0"/>
              <a:t>Peripheral </a:t>
            </a:r>
            <a:r>
              <a:rPr lang="en-US" sz="1800" dirty="0"/>
              <a:t>chemoreceptors:</a:t>
            </a:r>
          </a:p>
          <a:p>
            <a:pPr algn="just"/>
            <a:r>
              <a:rPr lang="en-US" sz="1800" dirty="0" smtClean="0"/>
              <a:t>Sensory </a:t>
            </a:r>
            <a:r>
              <a:rPr lang="en-US" sz="1800" dirty="0"/>
              <a:t>receptors located in carotid &amp; aortic bodies.</a:t>
            </a:r>
          </a:p>
          <a:p>
            <a:pPr algn="just"/>
            <a:r>
              <a:rPr lang="en-US" sz="1800" dirty="0" smtClean="0"/>
              <a:t>Sensitive </a:t>
            </a:r>
            <a:r>
              <a:rPr lang="en-US" sz="1800" dirty="0"/>
              <a:t>to O2 lack </a:t>
            </a:r>
            <a:r>
              <a:rPr lang="en-US" sz="1800" dirty="0" smtClean="0"/>
              <a:t>, </a:t>
            </a:r>
            <a:r>
              <a:rPr lang="en-US" sz="1800" dirty="0"/>
              <a:t>CO2 </a:t>
            </a:r>
            <a:r>
              <a:rPr lang="en-US" sz="1800" dirty="0" smtClean="0"/>
              <a:t>(decrease or increase) &amp; </a:t>
            </a:r>
            <a:r>
              <a:rPr lang="en-US" sz="1800" dirty="0"/>
              <a:t>pH </a:t>
            </a:r>
            <a:r>
              <a:rPr lang="en-US" sz="1800" dirty="0" smtClean="0"/>
              <a:t>(decrease or increase)</a:t>
            </a:r>
            <a:endParaRPr lang="en-US" sz="1800" dirty="0"/>
          </a:p>
          <a:p>
            <a:pPr algn="just"/>
            <a:r>
              <a:rPr lang="en-US" sz="1800" dirty="0" smtClean="0"/>
              <a:t>Chemoreceptors</a:t>
            </a:r>
            <a:r>
              <a:rPr lang="en-US" sz="1800" dirty="0"/>
              <a:t>’ stimulation excite nerve fibers, along  with baroreceptor fibers</a:t>
            </a:r>
            <a:r>
              <a:rPr lang="en-US" sz="1800" dirty="0" smtClean="0"/>
              <a:t>.</a:t>
            </a:r>
          </a:p>
          <a:p>
            <a:pPr algn="just"/>
            <a:endParaRPr lang="en-US" sz="1800" dirty="0"/>
          </a:p>
          <a:p>
            <a:pPr marL="0" indent="0" algn="just">
              <a:buNone/>
            </a:pPr>
            <a:r>
              <a:rPr lang="en-US" sz="1800" dirty="0" smtClean="0"/>
              <a:t>Central </a:t>
            </a:r>
            <a:r>
              <a:rPr lang="en-US" sz="1800" dirty="0"/>
              <a:t>Chemoreceptors:</a:t>
            </a:r>
          </a:p>
          <a:p>
            <a:pPr algn="just"/>
            <a:r>
              <a:rPr lang="en-US" sz="1800" dirty="0" smtClean="0"/>
              <a:t>Sensory </a:t>
            </a:r>
            <a:r>
              <a:rPr lang="en-US" sz="1800" dirty="0"/>
              <a:t>receptors located in the medulla itself.</a:t>
            </a:r>
          </a:p>
          <a:p>
            <a:pPr algn="just"/>
            <a:r>
              <a:rPr lang="en-US" sz="1800" dirty="0" smtClean="0"/>
              <a:t>Very </a:t>
            </a:r>
            <a:r>
              <a:rPr lang="en-US" sz="1800" dirty="0"/>
              <a:t>sensitive to CO2 </a:t>
            </a:r>
            <a:r>
              <a:rPr lang="en-US" sz="1800" dirty="0" smtClean="0"/>
              <a:t>excess increase &amp; decrease pH </a:t>
            </a:r>
            <a:r>
              <a:rPr lang="en-US" sz="1800" dirty="0"/>
              <a:t>in medulla.</a:t>
            </a:r>
          </a:p>
        </p:txBody>
      </p:sp>
      <p:sp>
        <p:nvSpPr>
          <p:cNvPr id="6" name="TextBox 5"/>
          <p:cNvSpPr txBox="1"/>
          <p:nvPr/>
        </p:nvSpPr>
        <p:spPr>
          <a:xfrm>
            <a:off x="9516280" y="-1489"/>
            <a:ext cx="2661320" cy="307777"/>
          </a:xfrm>
          <a:prstGeom prst="rect">
            <a:avLst/>
          </a:prstGeom>
          <a:solidFill>
            <a:srgbClr val="D8B3DC"/>
          </a:solidFill>
          <a:ln>
            <a:solidFill>
              <a:srgbClr val="A954AB"/>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a:t>
            </a:r>
            <a:r>
              <a:rPr lang="en-US" sz="1400" b="1" u="sng" dirty="0" smtClean="0"/>
              <a:t>FEMALES</a:t>
            </a:r>
            <a:r>
              <a:rPr lang="en-US" sz="1400" b="1" u="sng" dirty="0"/>
              <a:t>’ SLIDES </a:t>
            </a:r>
          </a:p>
        </p:txBody>
      </p:sp>
      <p:sp>
        <p:nvSpPr>
          <p:cNvPr id="5" name="Rectangle 4"/>
          <p:cNvSpPr/>
          <p:nvPr/>
        </p:nvSpPr>
        <p:spPr>
          <a:xfrm>
            <a:off x="7908359" y="1388329"/>
            <a:ext cx="1584176" cy="432048"/>
          </a:xfrm>
          <a:prstGeom prst="rect">
            <a:avLst/>
          </a:prstGeom>
          <a:solidFill>
            <a:schemeClr val="bg1"/>
          </a:solidFill>
          <a:ln>
            <a:solidFill>
              <a:srgbClr val="D8B3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 BP</a:t>
            </a:r>
            <a:endParaRPr lang="en-US" dirty="0">
              <a:solidFill>
                <a:schemeClr val="tx1"/>
              </a:solidFill>
            </a:endParaRPr>
          </a:p>
        </p:txBody>
      </p:sp>
      <p:sp>
        <p:nvSpPr>
          <p:cNvPr id="9" name="Rectangle 8"/>
          <p:cNvSpPr/>
          <p:nvPr/>
        </p:nvSpPr>
        <p:spPr>
          <a:xfrm>
            <a:off x="7876806" y="2108409"/>
            <a:ext cx="1584176" cy="432048"/>
          </a:xfrm>
          <a:prstGeom prst="rect">
            <a:avLst/>
          </a:prstGeom>
          <a:solidFill>
            <a:schemeClr val="bg1"/>
          </a:solidFill>
          <a:ln>
            <a:solidFill>
              <a:srgbClr val="D8B3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Hypoxia</a:t>
            </a:r>
            <a:endParaRPr lang="en-US" dirty="0">
              <a:solidFill>
                <a:schemeClr val="tx1"/>
              </a:solidFill>
            </a:endParaRPr>
          </a:p>
        </p:txBody>
      </p:sp>
      <p:sp>
        <p:nvSpPr>
          <p:cNvPr id="10" name="Rectangle 9"/>
          <p:cNvSpPr/>
          <p:nvPr/>
        </p:nvSpPr>
        <p:spPr>
          <a:xfrm>
            <a:off x="7620327" y="2828489"/>
            <a:ext cx="2160240" cy="432048"/>
          </a:xfrm>
          <a:prstGeom prst="rect">
            <a:avLst/>
          </a:prstGeom>
          <a:solidFill>
            <a:schemeClr val="bg1"/>
          </a:solidFill>
          <a:ln>
            <a:solidFill>
              <a:srgbClr val="D8B3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tx1"/>
                </a:solidFill>
              </a:rPr>
              <a:t>+ Chemoreceptors</a:t>
            </a:r>
            <a:endParaRPr lang="en-US" sz="1800" dirty="0">
              <a:solidFill>
                <a:schemeClr val="tx1"/>
              </a:solidFill>
            </a:endParaRPr>
          </a:p>
        </p:txBody>
      </p:sp>
      <p:sp>
        <p:nvSpPr>
          <p:cNvPr id="11" name="Rectangle 10"/>
          <p:cNvSpPr/>
          <p:nvPr/>
        </p:nvSpPr>
        <p:spPr>
          <a:xfrm>
            <a:off x="9314003" y="3589921"/>
            <a:ext cx="2160240" cy="432048"/>
          </a:xfrm>
          <a:prstGeom prst="rect">
            <a:avLst/>
          </a:prstGeom>
          <a:solidFill>
            <a:schemeClr val="bg1"/>
          </a:solidFill>
          <a:ln>
            <a:solidFill>
              <a:srgbClr val="D8B3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 CardioInhibitory Center</a:t>
            </a:r>
            <a:endParaRPr lang="en-US" sz="1400" dirty="0">
              <a:solidFill>
                <a:schemeClr val="tx1"/>
              </a:solidFill>
            </a:endParaRPr>
          </a:p>
        </p:txBody>
      </p:sp>
      <p:sp>
        <p:nvSpPr>
          <p:cNvPr id="13" name="Rectangle 12"/>
          <p:cNvSpPr/>
          <p:nvPr/>
        </p:nvSpPr>
        <p:spPr>
          <a:xfrm>
            <a:off x="5569594" y="3576213"/>
            <a:ext cx="2160240" cy="432048"/>
          </a:xfrm>
          <a:prstGeom prst="rect">
            <a:avLst/>
          </a:prstGeom>
          <a:solidFill>
            <a:schemeClr val="bg1"/>
          </a:solidFill>
          <a:ln>
            <a:solidFill>
              <a:srgbClr val="D8B3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tx1"/>
                </a:solidFill>
              </a:rPr>
              <a:t>+ vasomotor center</a:t>
            </a:r>
            <a:endParaRPr lang="en-US" sz="1800" dirty="0">
              <a:solidFill>
                <a:schemeClr val="tx1"/>
              </a:solidFill>
            </a:endParaRPr>
          </a:p>
        </p:txBody>
      </p:sp>
      <p:sp>
        <p:nvSpPr>
          <p:cNvPr id="8" name="Rounded Rectangle 7"/>
          <p:cNvSpPr/>
          <p:nvPr/>
        </p:nvSpPr>
        <p:spPr>
          <a:xfrm>
            <a:off x="5857626" y="4300236"/>
            <a:ext cx="1584176" cy="432048"/>
          </a:xfrm>
          <a:prstGeom prst="roundRect">
            <a:avLst/>
          </a:prstGeom>
          <a:solidFill>
            <a:schemeClr val="bg1"/>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tx1"/>
                </a:solidFill>
              </a:rPr>
              <a:t>+ sympathetic</a:t>
            </a:r>
            <a:endParaRPr lang="en-US" sz="1800" dirty="0">
              <a:solidFill>
                <a:schemeClr val="tx1"/>
              </a:solidFill>
            </a:endParaRPr>
          </a:p>
        </p:txBody>
      </p:sp>
      <p:sp>
        <p:nvSpPr>
          <p:cNvPr id="14" name="Rounded Rectangle 13"/>
          <p:cNvSpPr/>
          <p:nvPr/>
        </p:nvSpPr>
        <p:spPr>
          <a:xfrm>
            <a:off x="9602035" y="4300236"/>
            <a:ext cx="1584176" cy="432048"/>
          </a:xfrm>
          <a:prstGeom prst="roundRect">
            <a:avLst/>
          </a:prstGeom>
          <a:solidFill>
            <a:schemeClr val="bg1"/>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 parasympathetic</a:t>
            </a:r>
            <a:endParaRPr lang="en-US" sz="1400" dirty="0">
              <a:solidFill>
                <a:schemeClr val="tx1"/>
              </a:solidFill>
            </a:endParaRPr>
          </a:p>
        </p:txBody>
      </p:sp>
      <p:sp>
        <p:nvSpPr>
          <p:cNvPr id="15" name="Rectangle 14"/>
          <p:cNvSpPr/>
          <p:nvPr/>
        </p:nvSpPr>
        <p:spPr>
          <a:xfrm>
            <a:off x="4806377" y="5120811"/>
            <a:ext cx="1224136" cy="504056"/>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 Adrenal medulla</a:t>
            </a:r>
            <a:endParaRPr lang="en-US" sz="1600" dirty="0">
              <a:solidFill>
                <a:schemeClr val="tx1"/>
              </a:solidFill>
            </a:endParaRPr>
          </a:p>
        </p:txBody>
      </p:sp>
      <p:sp>
        <p:nvSpPr>
          <p:cNvPr id="16" name="Rectangle 15"/>
          <p:cNvSpPr/>
          <p:nvPr/>
        </p:nvSpPr>
        <p:spPr>
          <a:xfrm>
            <a:off x="6246544" y="5773035"/>
            <a:ext cx="1512168" cy="504056"/>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Vasoconstriction + ↑ total peripheral resistance (TPR)</a:t>
            </a:r>
            <a:endParaRPr lang="en-US" sz="1100" dirty="0">
              <a:solidFill>
                <a:schemeClr val="tx1"/>
              </a:solidFill>
            </a:endParaRPr>
          </a:p>
        </p:txBody>
      </p:sp>
      <p:sp>
        <p:nvSpPr>
          <p:cNvPr id="17" name="Rectangle 16"/>
          <p:cNvSpPr/>
          <p:nvPr/>
        </p:nvSpPr>
        <p:spPr>
          <a:xfrm>
            <a:off x="7901622" y="5120811"/>
            <a:ext cx="1224136" cy="504056"/>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 cardiac output (CO)</a:t>
            </a:r>
            <a:endParaRPr lang="en-US" sz="1400" dirty="0">
              <a:solidFill>
                <a:schemeClr val="tx1"/>
              </a:solidFill>
            </a:endParaRPr>
          </a:p>
        </p:txBody>
      </p:sp>
      <p:sp>
        <p:nvSpPr>
          <p:cNvPr id="18" name="Rectangle 17"/>
          <p:cNvSpPr/>
          <p:nvPr/>
        </p:nvSpPr>
        <p:spPr>
          <a:xfrm>
            <a:off x="9810933" y="5120811"/>
            <a:ext cx="1224136" cy="504056"/>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 heart rate (HR)</a:t>
            </a:r>
            <a:endParaRPr lang="en-US" sz="1600" dirty="0">
              <a:solidFill>
                <a:schemeClr val="tx1"/>
              </a:solidFill>
            </a:endParaRPr>
          </a:p>
        </p:txBody>
      </p:sp>
      <p:cxnSp>
        <p:nvCxnSpPr>
          <p:cNvPr id="20" name="Straight Arrow Connector 19"/>
          <p:cNvCxnSpPr>
            <a:stCxn id="5" idx="2"/>
            <a:endCxn id="9" idx="0"/>
          </p:cNvCxnSpPr>
          <p:nvPr/>
        </p:nvCxnSpPr>
        <p:spPr>
          <a:xfrm flipH="1">
            <a:off x="8668894" y="1820377"/>
            <a:ext cx="0" cy="288032"/>
          </a:xfrm>
          <a:prstGeom prst="straightConnector1">
            <a:avLst/>
          </a:prstGeom>
          <a:ln>
            <a:solidFill>
              <a:srgbClr val="D8B3DC"/>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8668894" y="2540457"/>
            <a:ext cx="0" cy="288032"/>
          </a:xfrm>
          <a:prstGeom prst="straightConnector1">
            <a:avLst/>
          </a:prstGeom>
          <a:ln>
            <a:solidFill>
              <a:srgbClr val="D8B3DC"/>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10" idx="2"/>
          </p:cNvCxnSpPr>
          <p:nvPr/>
        </p:nvCxnSpPr>
        <p:spPr>
          <a:xfrm flipH="1">
            <a:off x="8668894" y="3260537"/>
            <a:ext cx="0" cy="113360"/>
          </a:xfrm>
          <a:prstGeom prst="line">
            <a:avLst/>
          </a:prstGeom>
          <a:ln>
            <a:solidFill>
              <a:srgbClr val="D8B3DC"/>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6865731" y="3373897"/>
            <a:ext cx="3879345" cy="0"/>
          </a:xfrm>
          <a:prstGeom prst="line">
            <a:avLst/>
          </a:prstGeom>
          <a:ln>
            <a:solidFill>
              <a:srgbClr val="D8B3DC"/>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6865731" y="3373897"/>
            <a:ext cx="0" cy="202316"/>
          </a:xfrm>
          <a:prstGeom prst="straightConnector1">
            <a:avLst/>
          </a:prstGeom>
          <a:ln>
            <a:solidFill>
              <a:srgbClr val="D8B3DC"/>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10754163" y="3373897"/>
            <a:ext cx="0" cy="202316"/>
          </a:xfrm>
          <a:prstGeom prst="straightConnector1">
            <a:avLst/>
          </a:prstGeom>
          <a:ln>
            <a:solidFill>
              <a:srgbClr val="D8B3DC"/>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3" idx="2"/>
            <a:endCxn id="8" idx="0"/>
          </p:cNvCxnSpPr>
          <p:nvPr/>
        </p:nvCxnSpPr>
        <p:spPr>
          <a:xfrm>
            <a:off x="6649714" y="4008261"/>
            <a:ext cx="0" cy="291975"/>
          </a:xfrm>
          <a:prstGeom prst="straightConnector1">
            <a:avLst/>
          </a:prstGeom>
          <a:ln>
            <a:solidFill>
              <a:srgbClr val="CC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0466131" y="4021969"/>
            <a:ext cx="0" cy="291975"/>
          </a:xfrm>
          <a:prstGeom prst="straightConnector1">
            <a:avLst/>
          </a:prstGeom>
          <a:ln>
            <a:solidFill>
              <a:srgbClr val="CC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8" idx="2"/>
            <a:endCxn id="15" idx="0"/>
          </p:cNvCxnSpPr>
          <p:nvPr/>
        </p:nvCxnSpPr>
        <p:spPr>
          <a:xfrm flipH="1">
            <a:off x="5418445" y="4732284"/>
            <a:ext cx="1231269" cy="388527"/>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8" idx="2"/>
            <a:endCxn id="17" idx="0"/>
          </p:cNvCxnSpPr>
          <p:nvPr/>
        </p:nvCxnSpPr>
        <p:spPr>
          <a:xfrm>
            <a:off x="6649714" y="4732284"/>
            <a:ext cx="1863976" cy="388527"/>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8" idx="2"/>
            <a:endCxn id="18" idx="0"/>
          </p:cNvCxnSpPr>
          <p:nvPr/>
        </p:nvCxnSpPr>
        <p:spPr>
          <a:xfrm>
            <a:off x="6649714" y="4732284"/>
            <a:ext cx="3773287" cy="388527"/>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8" idx="2"/>
            <a:endCxn id="16" idx="0"/>
          </p:cNvCxnSpPr>
          <p:nvPr/>
        </p:nvCxnSpPr>
        <p:spPr>
          <a:xfrm>
            <a:off x="6649714" y="4732284"/>
            <a:ext cx="352914" cy="1040751"/>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15" idx="2"/>
            <a:endCxn id="16" idx="1"/>
          </p:cNvCxnSpPr>
          <p:nvPr/>
        </p:nvCxnSpPr>
        <p:spPr>
          <a:xfrm>
            <a:off x="5418445" y="5624867"/>
            <a:ext cx="828099" cy="400196"/>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9962075" y="1379155"/>
            <a:ext cx="1337610" cy="338554"/>
          </a:xfrm>
          <a:prstGeom prst="rect">
            <a:avLst/>
          </a:prstGeom>
          <a:noFill/>
        </p:spPr>
        <p:txBody>
          <a:bodyPr wrap="none" rtlCol="0">
            <a:spAutoFit/>
          </a:bodyPr>
          <a:lstStyle/>
          <a:p>
            <a:r>
              <a:rPr lang="en-US" sz="1600" spc="5" dirty="0" err="1" smtClean="0">
                <a:solidFill>
                  <a:srgbClr val="C00000"/>
                </a:solidFill>
                <a:cs typeface="Arial Black"/>
              </a:rPr>
              <a:t>Haemorrhage</a:t>
            </a:r>
            <a:endParaRPr lang="en-US" sz="1600" dirty="0">
              <a:cs typeface="Arial Black"/>
            </a:endParaRPr>
          </a:p>
        </p:txBody>
      </p:sp>
      <p:cxnSp>
        <p:nvCxnSpPr>
          <p:cNvPr id="47" name="Straight Arrow Connector 46"/>
          <p:cNvCxnSpPr>
            <a:stCxn id="44" idx="1"/>
          </p:cNvCxnSpPr>
          <p:nvPr/>
        </p:nvCxnSpPr>
        <p:spPr>
          <a:xfrm flipH="1">
            <a:off x="9602035" y="1548432"/>
            <a:ext cx="360040" cy="0"/>
          </a:xfrm>
          <a:prstGeom prst="straightConnector1">
            <a:avLst/>
          </a:prstGeom>
          <a:ln>
            <a:solidFill>
              <a:srgbClr val="CC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8" name="Rounded Rectangle 47"/>
          <p:cNvSpPr/>
          <p:nvPr/>
        </p:nvSpPr>
        <p:spPr>
          <a:xfrm>
            <a:off x="5418445" y="1548432"/>
            <a:ext cx="1807326" cy="992025"/>
          </a:xfrm>
          <a:prstGeom prst="roundRect">
            <a:avLst/>
          </a:prstGeom>
          <a:solidFill>
            <a:schemeClr val="bg1"/>
          </a:solidFill>
          <a:ln>
            <a:solidFill>
              <a:srgbClr val="D6EA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cs typeface="Calibri"/>
              </a:rPr>
              <a:t>Chemoreceptor </a:t>
            </a:r>
            <a:r>
              <a:rPr lang="en-US" sz="1600" spc="-15" dirty="0" smtClean="0">
                <a:solidFill>
                  <a:schemeClr val="tx1"/>
                </a:solidFill>
                <a:cs typeface="Calibri"/>
              </a:rPr>
              <a:t>reflexes </a:t>
            </a:r>
            <a:r>
              <a:rPr lang="en-US" sz="1600" spc="10" dirty="0" smtClean="0">
                <a:solidFill>
                  <a:schemeClr val="tx1"/>
                </a:solidFill>
                <a:cs typeface="Calibri"/>
              </a:rPr>
              <a:t>usually </a:t>
            </a:r>
            <a:r>
              <a:rPr lang="en-US" sz="1600" spc="-10" dirty="0" smtClean="0">
                <a:solidFill>
                  <a:schemeClr val="tx1"/>
                </a:solidFill>
                <a:cs typeface="Calibri"/>
              </a:rPr>
              <a:t>act </a:t>
            </a:r>
            <a:r>
              <a:rPr lang="en-US" sz="1600" dirty="0">
                <a:solidFill>
                  <a:schemeClr val="tx1"/>
                </a:solidFill>
                <a:cs typeface="Calibri"/>
              </a:rPr>
              <a:t>to </a:t>
            </a:r>
            <a:r>
              <a:rPr lang="en-US" sz="1600" spc="-5" dirty="0">
                <a:solidFill>
                  <a:schemeClr val="tx1"/>
                </a:solidFill>
                <a:cs typeface="Calibri"/>
              </a:rPr>
              <a:t>increase</a:t>
            </a:r>
            <a:r>
              <a:rPr lang="en-US" sz="1600" spc="-105" dirty="0">
                <a:solidFill>
                  <a:schemeClr val="tx1"/>
                </a:solidFill>
                <a:cs typeface="Calibri"/>
              </a:rPr>
              <a:t> </a:t>
            </a:r>
            <a:r>
              <a:rPr lang="en-US" sz="1600" spc="-15" dirty="0" smtClean="0">
                <a:solidFill>
                  <a:schemeClr val="tx1"/>
                </a:solidFill>
                <a:cs typeface="Calibri"/>
              </a:rPr>
              <a:t>BP</a:t>
            </a:r>
            <a:endParaRPr lang="en-US" sz="1600" dirty="0">
              <a:solidFill>
                <a:schemeClr val="tx1"/>
              </a:solidFill>
              <a:cs typeface="Calibri"/>
            </a:endParaRPr>
          </a:p>
        </p:txBody>
      </p:sp>
      <p:cxnSp>
        <p:nvCxnSpPr>
          <p:cNvPr id="52" name="Straight Arrow Connector 51"/>
          <p:cNvCxnSpPr/>
          <p:nvPr/>
        </p:nvCxnSpPr>
        <p:spPr>
          <a:xfrm>
            <a:off x="10466131" y="4732284"/>
            <a:ext cx="0" cy="388527"/>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66615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929A69E-7D8F-4515-9605-0315ABD4F316}" type="slidenum">
              <a:rPr lang="en-US" smtClean="0"/>
              <a:t>44</a:t>
            </a:fld>
            <a:endParaRPr lang="en-US" dirty="0"/>
          </a:p>
        </p:txBody>
      </p:sp>
      <p:sp>
        <p:nvSpPr>
          <p:cNvPr id="4" name="Rectangle 2"/>
          <p:cNvSpPr>
            <a:spLocks noChangeArrowheads="1"/>
          </p:cNvSpPr>
          <p:nvPr/>
        </p:nvSpPr>
        <p:spPr bwMode="auto">
          <a:xfrm>
            <a:off x="432896" y="203607"/>
            <a:ext cx="10284321" cy="837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eaLnBrk="1" hangingPunct="1"/>
            <a:r>
              <a:rPr lang="en-GB" altLang="en-US" sz="2800" i="0" dirty="0" smtClean="0">
                <a:solidFill>
                  <a:schemeClr val="tx2"/>
                </a:solidFill>
                <a:latin typeface="+mj-lt"/>
                <a:ea typeface="+mj-ea"/>
                <a:cs typeface="+mj-cs"/>
              </a:rPr>
              <a:t>3-CNS </a:t>
            </a:r>
            <a:r>
              <a:rPr lang="en-GB" altLang="en-US" sz="2800" i="0" dirty="0">
                <a:solidFill>
                  <a:schemeClr val="tx2"/>
                </a:solidFill>
                <a:latin typeface="+mj-lt"/>
                <a:ea typeface="+mj-ea"/>
                <a:cs typeface="+mj-cs"/>
              </a:rPr>
              <a:t>Ischemic </a:t>
            </a:r>
            <a:r>
              <a:rPr lang="en-GB" altLang="en-US" sz="2800" i="0" dirty="0" smtClean="0">
                <a:solidFill>
                  <a:schemeClr val="tx2"/>
                </a:solidFill>
                <a:latin typeface="+mj-lt"/>
                <a:ea typeface="+mj-ea"/>
                <a:cs typeface="+mj-cs"/>
              </a:rPr>
              <a:t>Response (Last </a:t>
            </a:r>
            <a:r>
              <a:rPr lang="en-GB" altLang="en-US" sz="2800" i="0" smtClean="0">
                <a:solidFill>
                  <a:schemeClr val="tx2"/>
                </a:solidFill>
                <a:latin typeface="+mj-lt"/>
                <a:ea typeface="+mj-ea"/>
                <a:cs typeface="+mj-cs"/>
              </a:rPr>
              <a:t>Ditch Stand); </a:t>
            </a:r>
            <a:r>
              <a:rPr lang="en-GB" altLang="en-US" sz="2800" i="0" dirty="0">
                <a:solidFill>
                  <a:schemeClr val="tx2"/>
                </a:solidFill>
                <a:latin typeface="+mj-lt"/>
                <a:ea typeface="+mj-ea"/>
                <a:cs typeface="+mj-cs"/>
              </a:rPr>
              <a:t>Cushing Reaction</a:t>
            </a:r>
          </a:p>
        </p:txBody>
      </p:sp>
      <p:sp>
        <p:nvSpPr>
          <p:cNvPr id="5" name="Text Box 3"/>
          <p:cNvSpPr txBox="1">
            <a:spLocks noChangeArrowheads="1"/>
          </p:cNvSpPr>
          <p:nvPr/>
        </p:nvSpPr>
        <p:spPr bwMode="auto">
          <a:xfrm>
            <a:off x="417532" y="1484784"/>
            <a:ext cx="1114948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marL="594182" indent="-457063" algn="just">
              <a:buClr>
                <a:schemeClr val="tx1">
                  <a:shade val="95000"/>
                </a:schemeClr>
              </a:buClr>
              <a:buFont typeface="Arial" charset="0"/>
              <a:buChar char="•"/>
              <a:defRPr/>
            </a:pPr>
            <a:r>
              <a:rPr lang="en-US" sz="1600" i="0" spc="-15" dirty="0">
                <a:solidFill>
                  <a:srgbClr val="141516"/>
                </a:solidFill>
                <a:latin typeface="+mn-lt"/>
                <a:cs typeface="Calibri"/>
              </a:rPr>
              <a:t>It </a:t>
            </a:r>
            <a:r>
              <a:rPr lang="en-US" sz="1600" i="0" spc="10" dirty="0">
                <a:solidFill>
                  <a:srgbClr val="141516"/>
                </a:solidFill>
                <a:latin typeface="+mn-lt"/>
                <a:cs typeface="Calibri"/>
              </a:rPr>
              <a:t>is </a:t>
            </a:r>
            <a:r>
              <a:rPr lang="en-US" sz="1600" i="0" spc="-15" dirty="0">
                <a:solidFill>
                  <a:srgbClr val="141516"/>
                </a:solidFill>
                <a:latin typeface="+mn-lt"/>
                <a:cs typeface="Calibri"/>
              </a:rPr>
              <a:t>not one </a:t>
            </a:r>
            <a:r>
              <a:rPr lang="en-US" sz="1600" i="0" spc="-10" dirty="0">
                <a:solidFill>
                  <a:srgbClr val="141516"/>
                </a:solidFill>
                <a:latin typeface="+mn-lt"/>
                <a:cs typeface="Calibri"/>
              </a:rPr>
              <a:t>of </a:t>
            </a:r>
            <a:r>
              <a:rPr lang="en-US" sz="1600" i="0" spc="-20" dirty="0">
                <a:solidFill>
                  <a:srgbClr val="141516"/>
                </a:solidFill>
                <a:latin typeface="+mn-lt"/>
                <a:cs typeface="Calibri"/>
              </a:rPr>
              <a:t>the </a:t>
            </a:r>
            <a:r>
              <a:rPr lang="en-US" sz="1600" i="0" spc="-5" dirty="0">
                <a:solidFill>
                  <a:srgbClr val="141516"/>
                </a:solidFill>
                <a:latin typeface="+mn-lt"/>
                <a:cs typeface="Calibri"/>
              </a:rPr>
              <a:t>normal </a:t>
            </a:r>
            <a:r>
              <a:rPr lang="en-US" sz="1600" i="0" dirty="0">
                <a:solidFill>
                  <a:srgbClr val="141516"/>
                </a:solidFill>
                <a:latin typeface="+mn-lt"/>
                <a:cs typeface="Calibri"/>
              </a:rPr>
              <a:t>mechanisms</a:t>
            </a:r>
            <a:r>
              <a:rPr lang="en-US" sz="1600" i="0" spc="175" dirty="0">
                <a:solidFill>
                  <a:srgbClr val="141516"/>
                </a:solidFill>
                <a:latin typeface="+mn-lt"/>
                <a:cs typeface="Calibri"/>
              </a:rPr>
              <a:t> </a:t>
            </a:r>
            <a:r>
              <a:rPr lang="en-US" sz="1600" i="0" spc="-30" dirty="0">
                <a:solidFill>
                  <a:srgbClr val="141516"/>
                </a:solidFill>
                <a:latin typeface="+mn-lt"/>
                <a:cs typeface="Calibri"/>
              </a:rPr>
              <a:t>for</a:t>
            </a:r>
            <a:r>
              <a:rPr lang="en-US" sz="1600" i="0" spc="-45" dirty="0">
                <a:solidFill>
                  <a:srgbClr val="141516"/>
                </a:solidFill>
                <a:latin typeface="+mn-lt"/>
                <a:cs typeface="Calibri"/>
              </a:rPr>
              <a:t> </a:t>
            </a:r>
            <a:r>
              <a:rPr lang="en-US" sz="1600" i="0" spc="-5" dirty="0">
                <a:solidFill>
                  <a:srgbClr val="141516"/>
                </a:solidFill>
                <a:latin typeface="+mn-lt"/>
                <a:cs typeface="Calibri"/>
              </a:rPr>
              <a:t>regulating </a:t>
            </a:r>
            <a:r>
              <a:rPr lang="en-US" sz="1600" i="0" dirty="0">
                <a:solidFill>
                  <a:srgbClr val="141516"/>
                </a:solidFill>
                <a:latin typeface="+mn-lt"/>
                <a:cs typeface="Calibri"/>
              </a:rPr>
              <a:t> </a:t>
            </a:r>
            <a:r>
              <a:rPr lang="en-US" sz="1600" i="0" spc="-80" dirty="0">
                <a:solidFill>
                  <a:srgbClr val="141516"/>
                </a:solidFill>
                <a:latin typeface="+mn-lt"/>
                <a:cs typeface="Calibri"/>
              </a:rPr>
              <a:t>ABP</a:t>
            </a:r>
            <a:r>
              <a:rPr lang="en-US" sz="1600" i="0" spc="-80" dirty="0" smtClean="0">
                <a:solidFill>
                  <a:srgbClr val="141516"/>
                </a:solidFill>
                <a:latin typeface="+mn-lt"/>
                <a:cs typeface="Calibri"/>
              </a:rPr>
              <a:t>.</a:t>
            </a:r>
            <a:endParaRPr lang="en-US" sz="1600" i="0" dirty="0" smtClean="0">
              <a:latin typeface="+mn-lt"/>
              <a:cs typeface="Calibri" pitchFamily="34" charset="0"/>
            </a:endParaRPr>
          </a:p>
          <a:p>
            <a:pPr marL="594182" indent="-457063" algn="just">
              <a:buClr>
                <a:schemeClr val="tx1">
                  <a:shade val="95000"/>
                </a:schemeClr>
              </a:buClr>
              <a:buFont typeface="Arial" charset="0"/>
              <a:buChar char="•"/>
              <a:defRPr/>
            </a:pPr>
            <a:r>
              <a:rPr lang="en-US" sz="1600" i="0" dirty="0" smtClean="0">
                <a:latin typeface="+mn-lt"/>
                <a:cs typeface="Calibri" pitchFamily="34" charset="0"/>
              </a:rPr>
              <a:t>CNS </a:t>
            </a:r>
            <a:r>
              <a:rPr lang="en-US" sz="1600" i="0" dirty="0">
                <a:latin typeface="+mn-lt"/>
                <a:cs typeface="Calibri" pitchFamily="34" charset="0"/>
              </a:rPr>
              <a:t>ischemic response operates as </a:t>
            </a:r>
            <a:r>
              <a:rPr lang="en-US" sz="1600" i="0" dirty="0" smtClean="0">
                <a:latin typeface="+mn-lt"/>
                <a:cs typeface="Calibri" pitchFamily="34" charset="0"/>
              </a:rPr>
              <a:t>an </a:t>
            </a:r>
            <a:r>
              <a:rPr lang="en-US" sz="1600" i="0" dirty="0">
                <a:latin typeface="+mn-lt"/>
                <a:cs typeface="Calibri" pitchFamily="34" charset="0"/>
              </a:rPr>
              <a:t>emergency arterial pressure control system that acts rapidly and powerfully to prevent further decrease in MAP whenever blood flow to the brain decreases to lethal levels</a:t>
            </a:r>
            <a:r>
              <a:rPr lang="en-US" sz="1600" i="0" dirty="0" smtClean="0">
                <a:latin typeface="+mn-lt"/>
                <a:cs typeface="Calibri" pitchFamily="34" charset="0"/>
              </a:rPr>
              <a:t>. </a:t>
            </a:r>
            <a:endParaRPr lang="en-US" sz="1600" i="0" dirty="0">
              <a:latin typeface="+mn-lt"/>
              <a:cs typeface="Calibri" pitchFamily="34" charset="0"/>
            </a:endParaRPr>
          </a:p>
          <a:p>
            <a:pPr marL="594182" indent="-457063" algn="just">
              <a:buClr>
                <a:schemeClr val="tx1">
                  <a:shade val="95000"/>
                </a:schemeClr>
              </a:buClr>
              <a:buFont typeface="Arial" charset="0"/>
              <a:buChar char="•"/>
              <a:defRPr/>
            </a:pPr>
            <a:r>
              <a:rPr lang="en-US" sz="1600" i="0" dirty="0">
                <a:latin typeface="+mn-lt"/>
                <a:cs typeface="Calibri" pitchFamily="34" charset="0"/>
              </a:rPr>
              <a:t>It is one of the most powerful activators of the sympathetic vasoconstrictor system</a:t>
            </a:r>
            <a:r>
              <a:rPr lang="en-US" sz="1600" i="0" dirty="0" smtClean="0">
                <a:latin typeface="+mn-lt"/>
                <a:cs typeface="Calibri" pitchFamily="34" charset="0"/>
              </a:rPr>
              <a:t>.</a:t>
            </a:r>
            <a:endParaRPr lang="en-US" sz="1600" i="0" dirty="0">
              <a:latin typeface="+mn-lt"/>
              <a:cs typeface="Calibri" pitchFamily="34" charset="0"/>
            </a:endParaRPr>
          </a:p>
          <a:p>
            <a:pPr marL="594182" indent="-457063" algn="just">
              <a:buClr>
                <a:schemeClr val="tx1">
                  <a:shade val="95000"/>
                </a:schemeClr>
              </a:buClr>
              <a:buFont typeface="Arial" charset="0"/>
              <a:buChar char="•"/>
              <a:defRPr/>
            </a:pPr>
            <a:r>
              <a:rPr lang="en-US" sz="1600" i="0" dirty="0">
                <a:latin typeface="+mn-lt"/>
                <a:cs typeface="Calibri" pitchFamily="34" charset="0"/>
              </a:rPr>
              <a:t>When MAP &lt; 20 mmHg → cerebral ischemia of vasomotor center → strong excitation of vasomotor center (due to accumulation of CO2, lactic acid,….) → strong vasoconstriction of blood vessels including the kidney arterioles.</a:t>
            </a:r>
          </a:p>
        </p:txBody>
      </p:sp>
      <p:sp>
        <p:nvSpPr>
          <p:cNvPr id="7" name="Rectangle 2"/>
          <p:cNvSpPr>
            <a:spLocks noChangeArrowheads="1"/>
          </p:cNvSpPr>
          <p:nvPr/>
        </p:nvSpPr>
        <p:spPr bwMode="auto">
          <a:xfrm>
            <a:off x="544994" y="3356297"/>
            <a:ext cx="11022026" cy="4646990"/>
          </a:xfrm>
          <a:prstGeom prst="rect">
            <a:avLst/>
          </a:prstGeom>
          <a:noFill/>
          <a:ln w="9525">
            <a:noFill/>
            <a:miter lim="800000"/>
            <a:headEnd/>
            <a:tailEnd/>
          </a:ln>
          <a:effectLst/>
        </p:spPr>
        <p:txBody>
          <a:bodyPr/>
          <a:lstStyle/>
          <a:p>
            <a:pPr marL="342797" indent="-342797" algn="just">
              <a:spcBef>
                <a:spcPct val="20000"/>
              </a:spcBef>
              <a:buClr>
                <a:schemeClr val="tx2"/>
              </a:buClr>
              <a:buFont typeface="Arial" charset="0"/>
              <a:buChar char="•"/>
              <a:defRPr/>
            </a:pPr>
            <a:r>
              <a:rPr lang="en-GB" sz="1600" dirty="0">
                <a:cs typeface="Calibri" pitchFamily="34" charset="0"/>
              </a:rPr>
              <a:t>Brain is enclosed within the cranium, which is a rigid structure. Thus, </a:t>
            </a:r>
            <a:r>
              <a:rPr lang="en-GB" sz="1600" dirty="0">
                <a:cs typeface="Calibri" pitchFamily="34" charset="0"/>
                <a:sym typeface="Symbol" pitchFamily="18" charset="2"/>
              </a:rPr>
              <a:t></a:t>
            </a:r>
            <a:r>
              <a:rPr lang="en-GB" sz="1600" dirty="0">
                <a:cs typeface="Calibri" pitchFamily="34" charset="0"/>
              </a:rPr>
              <a:t> intracranial pressure (e.g., due to tumour or oedema) </a:t>
            </a:r>
            <a:r>
              <a:rPr lang="en-GB" sz="1600" dirty="0">
                <a:cs typeface="Calibri" pitchFamily="34" charset="0"/>
                <a:sym typeface="Symbol" pitchFamily="18" charset="2"/>
              </a:rPr>
              <a:t></a:t>
            </a:r>
            <a:r>
              <a:rPr lang="en-GB" sz="1600" dirty="0">
                <a:cs typeface="Calibri" pitchFamily="34" charset="0"/>
              </a:rPr>
              <a:t> compress cerebral blood vessels </a:t>
            </a:r>
            <a:r>
              <a:rPr lang="en-GB" sz="1600" dirty="0">
                <a:cs typeface="Calibri" pitchFamily="34" charset="0"/>
                <a:sym typeface="Symbol" pitchFamily="18" charset="2"/>
              </a:rPr>
              <a:t> </a:t>
            </a:r>
            <a:r>
              <a:rPr lang="en-GB" sz="1600" dirty="0">
                <a:cs typeface="Calibri" pitchFamily="34" charset="0"/>
              </a:rPr>
              <a:t> cerebral blood flow with consequent hypercapnia (</a:t>
            </a:r>
            <a:r>
              <a:rPr lang="en-GB" sz="1600" dirty="0">
                <a:cs typeface="Calibri" pitchFamily="34" charset="0"/>
                <a:sym typeface="Wingdings 3" pitchFamily="18" charset="2"/>
              </a:rPr>
              <a:t>PCO</a:t>
            </a:r>
            <a:r>
              <a:rPr lang="en-GB" sz="1600" baseline="-25000" dirty="0">
                <a:cs typeface="Calibri" pitchFamily="34" charset="0"/>
                <a:sym typeface="Wingdings 3" pitchFamily="18" charset="2"/>
              </a:rPr>
              <a:t>2</a:t>
            </a:r>
            <a:r>
              <a:rPr lang="en-GB" sz="1600" dirty="0">
                <a:cs typeface="Calibri" pitchFamily="34" charset="0"/>
                <a:sym typeface="Wingdings 3" pitchFamily="18" charset="2"/>
              </a:rPr>
              <a:t>)</a:t>
            </a:r>
            <a:r>
              <a:rPr lang="en-GB" sz="1600" dirty="0">
                <a:cs typeface="Calibri" pitchFamily="34" charset="0"/>
              </a:rPr>
              <a:t>.</a:t>
            </a:r>
          </a:p>
          <a:p>
            <a:pPr marL="342797" indent="-342797" algn="just">
              <a:spcBef>
                <a:spcPct val="20000"/>
              </a:spcBef>
              <a:buClr>
                <a:schemeClr val="tx2"/>
              </a:buClr>
              <a:buFont typeface="Arial" charset="0"/>
              <a:buChar char="•"/>
              <a:defRPr/>
            </a:pPr>
            <a:r>
              <a:rPr lang="en-GB" sz="1600" dirty="0">
                <a:cs typeface="Calibri" pitchFamily="34" charset="0"/>
              </a:rPr>
              <a:t>This will directly stimulate the pressor area of the vasomotor centre → systemic </a:t>
            </a:r>
            <a:r>
              <a:rPr lang="en-GB" sz="1600" dirty="0" smtClean="0">
                <a:cs typeface="Calibri" pitchFamily="34" charset="0"/>
              </a:rPr>
              <a:t>vasoconstriction </a:t>
            </a:r>
            <a:r>
              <a:rPr lang="en-GB" sz="1600" dirty="0">
                <a:cs typeface="Calibri" pitchFamily="34" charset="0"/>
              </a:rPr>
              <a:t>with resultant rise in mean arterial pressure (MAP</a:t>
            </a:r>
            <a:r>
              <a:rPr lang="en-GB" sz="1600" dirty="0" smtClean="0">
                <a:cs typeface="Calibri" pitchFamily="34" charset="0"/>
              </a:rPr>
              <a:t>). </a:t>
            </a:r>
            <a:r>
              <a:rPr lang="en-GB" sz="1400" dirty="0" smtClean="0">
                <a:cs typeface="Calibri" pitchFamily="34" charset="0"/>
              </a:rPr>
              <a:t>(</a:t>
            </a:r>
            <a:r>
              <a:rPr lang="en-GB" sz="1400" dirty="0">
                <a:cs typeface="Calibri" pitchFamily="34" charset="0"/>
                <a:sym typeface="Wingdings 3" pitchFamily="18" charset="2"/>
              </a:rPr>
              <a:t>PCO</a:t>
            </a:r>
            <a:r>
              <a:rPr lang="en-GB" sz="1400" baseline="-25000" dirty="0">
                <a:cs typeface="Calibri" pitchFamily="34" charset="0"/>
                <a:sym typeface="Wingdings 3" pitchFamily="18" charset="2"/>
              </a:rPr>
              <a:t>2 </a:t>
            </a:r>
            <a:r>
              <a:rPr lang="en-GB" sz="1400" spc="-5" dirty="0" smtClean="0">
                <a:solidFill>
                  <a:srgbClr val="141516"/>
                </a:solidFill>
                <a:cs typeface="Calibri"/>
              </a:rPr>
              <a:t>has </a:t>
            </a:r>
            <a:r>
              <a:rPr lang="en-GB" sz="1400" dirty="0">
                <a:solidFill>
                  <a:srgbClr val="141516"/>
                </a:solidFill>
                <a:cs typeface="Calibri"/>
              </a:rPr>
              <a:t>an </a:t>
            </a:r>
            <a:r>
              <a:rPr lang="en-GB" sz="1400" spc="-15" dirty="0">
                <a:solidFill>
                  <a:srgbClr val="141516"/>
                </a:solidFill>
                <a:cs typeface="Calibri"/>
              </a:rPr>
              <a:t>extremely </a:t>
            </a:r>
            <a:r>
              <a:rPr lang="en-GB" sz="1400" spc="-25" dirty="0">
                <a:solidFill>
                  <a:srgbClr val="141516"/>
                </a:solidFill>
                <a:cs typeface="Calibri"/>
              </a:rPr>
              <a:t>potent </a:t>
            </a:r>
            <a:r>
              <a:rPr lang="en-GB" sz="1400" spc="-15" dirty="0">
                <a:solidFill>
                  <a:srgbClr val="141516"/>
                </a:solidFill>
                <a:cs typeface="Calibri"/>
              </a:rPr>
              <a:t>effect </a:t>
            </a:r>
            <a:r>
              <a:rPr lang="en-GB" sz="1400" spc="10" dirty="0">
                <a:solidFill>
                  <a:srgbClr val="141516"/>
                </a:solidFill>
                <a:cs typeface="Calibri"/>
              </a:rPr>
              <a:t>in</a:t>
            </a:r>
            <a:r>
              <a:rPr lang="en-GB" sz="1400" spc="110" dirty="0">
                <a:solidFill>
                  <a:srgbClr val="141516"/>
                </a:solidFill>
                <a:cs typeface="Calibri"/>
              </a:rPr>
              <a:t> </a:t>
            </a:r>
            <a:r>
              <a:rPr lang="en-GB" sz="1400" spc="-5" dirty="0">
                <a:solidFill>
                  <a:srgbClr val="141516"/>
                </a:solidFill>
                <a:cs typeface="Calibri"/>
              </a:rPr>
              <a:t>stimulating</a:t>
            </a:r>
            <a:r>
              <a:rPr lang="en-GB" sz="1400" spc="-45" dirty="0">
                <a:solidFill>
                  <a:srgbClr val="141516"/>
                </a:solidFill>
                <a:cs typeface="Calibri"/>
              </a:rPr>
              <a:t> </a:t>
            </a:r>
            <a:r>
              <a:rPr lang="en-GB" sz="1400" spc="-20" dirty="0">
                <a:solidFill>
                  <a:srgbClr val="141516"/>
                </a:solidFill>
                <a:cs typeface="Calibri"/>
              </a:rPr>
              <a:t>the </a:t>
            </a:r>
            <a:r>
              <a:rPr lang="en-GB" sz="1400" dirty="0">
                <a:solidFill>
                  <a:srgbClr val="141516"/>
                </a:solidFill>
                <a:cs typeface="Calibri"/>
              </a:rPr>
              <a:t> </a:t>
            </a:r>
            <a:r>
              <a:rPr lang="en-GB" sz="1400" spc="-15" dirty="0">
                <a:solidFill>
                  <a:srgbClr val="141516"/>
                </a:solidFill>
                <a:cs typeface="Calibri"/>
              </a:rPr>
              <a:t>sympathetic vasomotor nervous </a:t>
            </a:r>
            <a:r>
              <a:rPr lang="en-GB" sz="1400" spc="-5" dirty="0">
                <a:solidFill>
                  <a:srgbClr val="141516"/>
                </a:solidFill>
                <a:cs typeface="Calibri"/>
              </a:rPr>
              <a:t>control areas </a:t>
            </a:r>
            <a:r>
              <a:rPr lang="en-GB" sz="1400" spc="10" dirty="0">
                <a:solidFill>
                  <a:srgbClr val="141516"/>
                </a:solidFill>
                <a:cs typeface="Calibri"/>
              </a:rPr>
              <a:t>in </a:t>
            </a:r>
            <a:r>
              <a:rPr lang="en-GB" sz="1400" spc="-20" dirty="0">
                <a:solidFill>
                  <a:srgbClr val="141516"/>
                </a:solidFill>
                <a:cs typeface="Calibri"/>
              </a:rPr>
              <a:t>the  </a:t>
            </a:r>
            <a:r>
              <a:rPr lang="en-GB" sz="1400" spc="-45" dirty="0">
                <a:solidFill>
                  <a:srgbClr val="141516"/>
                </a:solidFill>
                <a:cs typeface="Calibri"/>
              </a:rPr>
              <a:t>brain’s</a:t>
            </a:r>
            <a:r>
              <a:rPr lang="en-GB" sz="1400" spc="-20" dirty="0">
                <a:solidFill>
                  <a:srgbClr val="141516"/>
                </a:solidFill>
                <a:cs typeface="Calibri"/>
              </a:rPr>
              <a:t> </a:t>
            </a:r>
            <a:r>
              <a:rPr lang="en-GB" sz="1400" spc="-5" dirty="0">
                <a:solidFill>
                  <a:srgbClr val="141516"/>
                </a:solidFill>
                <a:cs typeface="Calibri"/>
              </a:rPr>
              <a:t>medulla</a:t>
            </a:r>
            <a:r>
              <a:rPr lang="en-GB" sz="1400" spc="-5" dirty="0" smtClean="0">
                <a:solidFill>
                  <a:srgbClr val="141516"/>
                </a:solidFill>
                <a:cs typeface="Calibri"/>
              </a:rPr>
              <a:t>.</a:t>
            </a:r>
            <a:r>
              <a:rPr lang="en-GB" sz="1400" dirty="0" smtClean="0">
                <a:cs typeface="Calibri"/>
              </a:rPr>
              <a:t>)</a:t>
            </a:r>
            <a:endParaRPr lang="en-GB" sz="1400" dirty="0">
              <a:cs typeface="Calibri" pitchFamily="34" charset="0"/>
            </a:endParaRPr>
          </a:p>
          <a:p>
            <a:pPr marL="342797" indent="-342797" algn="just">
              <a:spcBef>
                <a:spcPct val="20000"/>
              </a:spcBef>
              <a:buClr>
                <a:schemeClr val="tx2"/>
              </a:buClr>
              <a:buFont typeface="Arial" charset="0"/>
              <a:buChar char="•"/>
              <a:defRPr/>
            </a:pPr>
            <a:r>
              <a:rPr lang="en-GB" sz="1400" dirty="0">
                <a:cs typeface="Calibri" pitchFamily="34" charset="0"/>
              </a:rPr>
              <a:t>The resultant rise in MAP coupled with local cerebral vasodilation will tend to restore cerebral blood flow back to normal.</a:t>
            </a:r>
          </a:p>
          <a:p>
            <a:pPr marL="342797" indent="-342797" algn="just">
              <a:spcBef>
                <a:spcPct val="20000"/>
              </a:spcBef>
              <a:buClr>
                <a:schemeClr val="tx2"/>
              </a:buClr>
              <a:buFont typeface="Arial" charset="0"/>
              <a:buChar char="•"/>
              <a:defRPr/>
            </a:pPr>
            <a:r>
              <a:rPr lang="en-GB" sz="1600" dirty="0">
                <a:cs typeface="Calibri" pitchFamily="34" charset="0"/>
              </a:rPr>
              <a:t>At the same time, the rise in MAP will reflexly decrease heart rate via baroreceptors.</a:t>
            </a:r>
          </a:p>
          <a:p>
            <a:pPr marL="342797" indent="-342797" algn="just">
              <a:spcBef>
                <a:spcPct val="20000"/>
              </a:spcBef>
              <a:buClr>
                <a:schemeClr val="tx2"/>
              </a:buClr>
              <a:buFont typeface="Arial" charset="0"/>
              <a:buChar char="•"/>
              <a:defRPr/>
            </a:pPr>
            <a:r>
              <a:rPr lang="en-GB" sz="1600" dirty="0">
                <a:cs typeface="Calibri" pitchFamily="34" charset="0"/>
              </a:rPr>
              <a:t>This is called Cushing’s reflex.  </a:t>
            </a:r>
          </a:p>
          <a:p>
            <a:pPr marL="342797" indent="-342797" algn="just">
              <a:spcBef>
                <a:spcPct val="20000"/>
              </a:spcBef>
              <a:buClr>
                <a:schemeClr val="tx2"/>
              </a:buClr>
              <a:buFont typeface="Arial" charset="0"/>
              <a:buChar char="•"/>
              <a:defRPr/>
            </a:pPr>
            <a:r>
              <a:rPr lang="en-GB" sz="1600" dirty="0">
                <a:cs typeface="Calibri" pitchFamily="34" charset="0"/>
              </a:rPr>
              <a:t>If </a:t>
            </a:r>
            <a:r>
              <a:rPr lang="en-GB" sz="1600" dirty="0">
                <a:cs typeface="Calibri" pitchFamily="34" charset="0"/>
                <a:sym typeface="Symbol" pitchFamily="18" charset="2"/>
              </a:rPr>
              <a:t></a:t>
            </a:r>
            <a:r>
              <a:rPr lang="en-GB" sz="1600" dirty="0">
                <a:cs typeface="Calibri" pitchFamily="34" charset="0"/>
              </a:rPr>
              <a:t> intracranial pressure was due to oedema caused by brain concussion: damage to capillaries) </a:t>
            </a:r>
            <a:r>
              <a:rPr lang="en-GB" sz="1600" dirty="0">
                <a:cs typeface="Calibri" pitchFamily="34" charset="0"/>
                <a:sym typeface="Symbol" pitchFamily="18" charset="2"/>
              </a:rPr>
              <a:t></a:t>
            </a:r>
            <a:r>
              <a:rPr lang="en-GB" sz="1600" dirty="0">
                <a:cs typeface="Calibri" pitchFamily="34" charset="0"/>
              </a:rPr>
              <a:t> </a:t>
            </a:r>
            <a:r>
              <a:rPr lang="en-GB" sz="1600" dirty="0">
                <a:cs typeface="Calibri" pitchFamily="34" charset="0"/>
                <a:sym typeface="Symbol" pitchFamily="18" charset="2"/>
              </a:rPr>
              <a:t></a:t>
            </a:r>
            <a:r>
              <a:rPr lang="en-GB" sz="1600" dirty="0">
                <a:cs typeface="Calibri" pitchFamily="34" charset="0"/>
              </a:rPr>
              <a:t> cerebral blood flow </a:t>
            </a:r>
            <a:r>
              <a:rPr lang="en-GB" sz="1600" dirty="0">
                <a:cs typeface="Calibri" pitchFamily="34" charset="0"/>
                <a:sym typeface="Symbol" pitchFamily="18" charset="2"/>
              </a:rPr>
              <a:t></a:t>
            </a:r>
            <a:r>
              <a:rPr lang="en-GB" sz="1600" dirty="0">
                <a:cs typeface="Calibri" pitchFamily="34" charset="0"/>
              </a:rPr>
              <a:t> </a:t>
            </a:r>
            <a:r>
              <a:rPr lang="en-GB" sz="1600" dirty="0">
                <a:cs typeface="Calibri" pitchFamily="34" charset="0"/>
                <a:sym typeface="Symbol" pitchFamily="18" charset="2"/>
              </a:rPr>
              <a:t></a:t>
            </a:r>
            <a:r>
              <a:rPr lang="en-GB" sz="1600" dirty="0">
                <a:cs typeface="Calibri" pitchFamily="34" charset="0"/>
              </a:rPr>
              <a:t> cerebral capillary pressure </a:t>
            </a:r>
            <a:r>
              <a:rPr lang="en-GB" sz="1600" dirty="0">
                <a:cs typeface="Calibri" pitchFamily="34" charset="0"/>
                <a:sym typeface="Symbol" pitchFamily="18" charset="2"/>
              </a:rPr>
              <a:t></a:t>
            </a:r>
            <a:r>
              <a:rPr lang="en-GB" sz="1600" dirty="0">
                <a:cs typeface="Calibri" pitchFamily="34" charset="0"/>
              </a:rPr>
              <a:t> further oedema (vicious circle).</a:t>
            </a:r>
          </a:p>
        </p:txBody>
      </p:sp>
    </p:spTree>
    <p:extLst>
      <p:ext uri="{BB962C8B-B14F-4D97-AF65-F5344CB8AC3E}">
        <p14:creationId xmlns:p14="http://schemas.microsoft.com/office/powerpoint/2010/main" val="117294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929A69E-7D8F-4515-9605-0315ABD4F316}" type="slidenum">
              <a:rPr lang="en-US" smtClean="0"/>
              <a:t>45</a:t>
            </a:fld>
            <a:endParaRPr lang="en-US" dirty="0"/>
          </a:p>
        </p:txBody>
      </p:sp>
      <p:sp>
        <p:nvSpPr>
          <p:cNvPr id="5" name="Rectangle 3"/>
          <p:cNvSpPr>
            <a:spLocks noChangeArrowheads="1"/>
          </p:cNvSpPr>
          <p:nvPr/>
        </p:nvSpPr>
        <p:spPr bwMode="auto">
          <a:xfrm>
            <a:off x="621804" y="332656"/>
            <a:ext cx="11703390" cy="1142702"/>
          </a:xfrm>
          <a:prstGeom prst="rect">
            <a:avLst/>
          </a:prstGeom>
          <a:noFill/>
          <a:ln w="9525">
            <a:noFill/>
            <a:miter lim="800000"/>
            <a:headEnd/>
            <a:tailEnd/>
          </a:ln>
          <a:effectLst/>
        </p:spPr>
        <p:txBody>
          <a:bodyPr anchor="ctr"/>
          <a:lstStyle/>
          <a:p>
            <a:pPr>
              <a:defRPr/>
            </a:pPr>
            <a:r>
              <a:rPr lang="en-GB" sz="3199" smtClean="0">
                <a:solidFill>
                  <a:schemeClr val="bg1">
                    <a:lumMod val="65000"/>
                  </a:schemeClr>
                </a:solidFill>
                <a:latin typeface="+mj-lt"/>
                <a:ea typeface="+mj-ea"/>
                <a:cs typeface="+mj-cs"/>
              </a:rPr>
              <a:t>Further Explanation</a:t>
            </a:r>
            <a:endParaRPr lang="en-GB" sz="3199" dirty="0">
              <a:solidFill>
                <a:schemeClr val="bg1">
                  <a:lumMod val="65000"/>
                </a:schemeClr>
              </a:solidFill>
              <a:latin typeface="+mj-lt"/>
              <a:ea typeface="+mj-ea"/>
              <a:cs typeface="+mj-cs"/>
            </a:endParaRPr>
          </a:p>
        </p:txBody>
      </p:sp>
      <p:sp>
        <p:nvSpPr>
          <p:cNvPr id="2" name="Rectangle 1"/>
          <p:cNvSpPr/>
          <p:nvPr/>
        </p:nvSpPr>
        <p:spPr>
          <a:xfrm>
            <a:off x="784603" y="1700808"/>
            <a:ext cx="10710409" cy="3293209"/>
          </a:xfrm>
          <a:prstGeom prst="rect">
            <a:avLst/>
          </a:prstGeom>
        </p:spPr>
        <p:txBody>
          <a:bodyPr wrap="square">
            <a:spAutoFit/>
          </a:bodyPr>
          <a:lstStyle/>
          <a:p>
            <a:pPr algn="just"/>
            <a:r>
              <a:rPr lang="en-US" altLang="en-US" sz="1600" dirty="0">
                <a:solidFill>
                  <a:schemeClr val="bg1">
                    <a:lumMod val="65000"/>
                  </a:schemeClr>
                </a:solidFill>
              </a:rPr>
              <a:t>Tumor </a:t>
            </a:r>
            <a:r>
              <a:rPr lang="en-US" altLang="en-US" sz="1600" dirty="0">
                <a:solidFill>
                  <a:schemeClr val="bg1">
                    <a:lumMod val="65000"/>
                  </a:schemeClr>
                </a:solidFill>
                <a:sym typeface="Wingdings"/>
              </a:rPr>
              <a:t> i</a:t>
            </a:r>
            <a:r>
              <a:rPr lang="en-US" altLang="en-US" sz="1600" dirty="0">
                <a:solidFill>
                  <a:schemeClr val="bg1">
                    <a:lumMod val="65000"/>
                  </a:schemeClr>
                </a:solidFill>
              </a:rPr>
              <a:t>ncreased intracranial pressure </a:t>
            </a:r>
            <a:r>
              <a:rPr lang="en-US" altLang="en-US" sz="1600" dirty="0">
                <a:solidFill>
                  <a:schemeClr val="bg1">
                    <a:lumMod val="65000"/>
                  </a:schemeClr>
                </a:solidFill>
                <a:sym typeface="Wingdings"/>
              </a:rPr>
              <a:t> constrict blood vessels  less blood to brain  accumulation of CO2  stimulate pressor area of vasomotor center </a:t>
            </a:r>
            <a:r>
              <a:rPr lang="en-US" altLang="en-US" sz="1600" dirty="0" smtClean="0">
                <a:solidFill>
                  <a:schemeClr val="bg1">
                    <a:lumMod val="65000"/>
                  </a:schemeClr>
                </a:solidFill>
                <a:sym typeface="Wingdings"/>
              </a:rPr>
              <a:t>(</a:t>
            </a:r>
            <a:r>
              <a:rPr lang="en-US" altLang="en-US" sz="1600" dirty="0" err="1" smtClean="0">
                <a:solidFill>
                  <a:schemeClr val="bg1">
                    <a:lumMod val="65000"/>
                  </a:schemeClr>
                </a:solidFill>
                <a:sym typeface="Wingdings"/>
              </a:rPr>
              <a:t>cardioaccelartory</a:t>
            </a:r>
            <a:r>
              <a:rPr lang="en-US" altLang="en-US" sz="1600" dirty="0" smtClean="0">
                <a:solidFill>
                  <a:schemeClr val="bg1">
                    <a:lumMod val="65000"/>
                  </a:schemeClr>
                </a:solidFill>
                <a:sym typeface="Wingdings"/>
              </a:rPr>
              <a:t> center) </a:t>
            </a:r>
            <a:r>
              <a:rPr lang="en-US" altLang="en-US" sz="1600" dirty="0">
                <a:solidFill>
                  <a:schemeClr val="bg1">
                    <a:lumMod val="65000"/>
                  </a:schemeClr>
                </a:solidFill>
                <a:sym typeface="Wingdings"/>
              </a:rPr>
              <a:t> vasoconstriction of vessels  increased pressure </a:t>
            </a:r>
            <a:endParaRPr lang="en-US" altLang="en-US" sz="1600" dirty="0" smtClean="0">
              <a:solidFill>
                <a:schemeClr val="bg1">
                  <a:lumMod val="65000"/>
                </a:schemeClr>
              </a:solidFill>
              <a:sym typeface="Wingdings"/>
            </a:endParaRPr>
          </a:p>
          <a:p>
            <a:pPr algn="just"/>
            <a:r>
              <a:rPr lang="en-US" altLang="en-US" sz="1600" dirty="0" smtClean="0">
                <a:solidFill>
                  <a:schemeClr val="bg1">
                    <a:lumMod val="65000"/>
                  </a:schemeClr>
                </a:solidFill>
                <a:sym typeface="Wingdings"/>
              </a:rPr>
              <a:t>(not </a:t>
            </a:r>
            <a:r>
              <a:rPr lang="en-US" altLang="en-US" sz="1600" dirty="0">
                <a:solidFill>
                  <a:schemeClr val="bg1">
                    <a:lumMod val="65000"/>
                  </a:schemeClr>
                </a:solidFill>
                <a:sym typeface="Wingdings"/>
              </a:rPr>
              <a:t>in </a:t>
            </a:r>
            <a:r>
              <a:rPr lang="en-US" altLang="en-US" sz="1600" dirty="0" smtClean="0">
                <a:solidFill>
                  <a:schemeClr val="bg1">
                    <a:lumMod val="65000"/>
                  </a:schemeClr>
                </a:solidFill>
                <a:sym typeface="Wingdings"/>
              </a:rPr>
              <a:t>brain) </a:t>
            </a:r>
            <a:r>
              <a:rPr lang="en-US" altLang="en-US" sz="1600" dirty="0">
                <a:solidFill>
                  <a:schemeClr val="bg1">
                    <a:lumMod val="65000"/>
                  </a:schemeClr>
                </a:solidFill>
                <a:sym typeface="Wingdings"/>
              </a:rPr>
              <a:t> blood goes to brain </a:t>
            </a:r>
          </a:p>
          <a:p>
            <a:pPr algn="just"/>
            <a:r>
              <a:rPr lang="en-US" altLang="en-US" sz="1600" dirty="0">
                <a:solidFill>
                  <a:schemeClr val="bg1">
                    <a:lumMod val="65000"/>
                  </a:schemeClr>
                </a:solidFill>
                <a:sym typeface="Wingdings"/>
              </a:rPr>
              <a:t>Baroreceptors notice increase in pressure  (don</a:t>
            </a:r>
            <a:r>
              <a:rPr lang="fr-FR" altLang="en-US" sz="1600" dirty="0">
                <a:solidFill>
                  <a:schemeClr val="bg1">
                    <a:lumMod val="65000"/>
                  </a:schemeClr>
                </a:solidFill>
                <a:sym typeface="Wingdings"/>
              </a:rPr>
              <a:t>’</a:t>
            </a:r>
            <a:r>
              <a:rPr lang="en-US" altLang="en-US" sz="1600" dirty="0">
                <a:solidFill>
                  <a:schemeClr val="bg1">
                    <a:lumMod val="65000"/>
                  </a:schemeClr>
                </a:solidFill>
                <a:sym typeface="Wingdings"/>
              </a:rPr>
              <a:t>t know that there’s increases in intracranial pressure)  stimulate parasympathetic  drops HR </a:t>
            </a:r>
          </a:p>
          <a:p>
            <a:pPr algn="just"/>
            <a:endParaRPr lang="en-US" altLang="en-US" sz="1600" dirty="0">
              <a:solidFill>
                <a:schemeClr val="bg1">
                  <a:lumMod val="65000"/>
                </a:schemeClr>
              </a:solidFill>
              <a:sym typeface="Wingdings"/>
            </a:endParaRPr>
          </a:p>
          <a:p>
            <a:pPr algn="just"/>
            <a:r>
              <a:rPr lang="en-US" altLang="en-US" sz="1600" dirty="0" smtClean="0">
                <a:solidFill>
                  <a:schemeClr val="bg1">
                    <a:lumMod val="65000"/>
                  </a:schemeClr>
                </a:solidFill>
                <a:sym typeface="Wingdings"/>
              </a:rPr>
              <a:t>(That</a:t>
            </a:r>
            <a:r>
              <a:rPr lang="fr-FR" altLang="en-US" sz="1600" dirty="0" smtClean="0">
                <a:solidFill>
                  <a:schemeClr val="bg1">
                    <a:lumMod val="65000"/>
                  </a:schemeClr>
                </a:solidFill>
                <a:sym typeface="Wingdings"/>
              </a:rPr>
              <a:t> i</a:t>
            </a:r>
            <a:r>
              <a:rPr lang="en-US" altLang="en-US" sz="1600" dirty="0" smtClean="0">
                <a:solidFill>
                  <a:schemeClr val="bg1">
                    <a:lumMod val="65000"/>
                  </a:schemeClr>
                </a:solidFill>
                <a:sym typeface="Wingdings"/>
              </a:rPr>
              <a:t>s </a:t>
            </a:r>
            <a:r>
              <a:rPr lang="en-US" altLang="en-US" sz="1600" dirty="0">
                <a:solidFill>
                  <a:schemeClr val="bg1">
                    <a:lumMod val="65000"/>
                  </a:schemeClr>
                </a:solidFill>
                <a:sym typeface="Wingdings"/>
              </a:rPr>
              <a:t>why you see a person with increased intracranial pressure and </a:t>
            </a:r>
            <a:r>
              <a:rPr lang="en-US" altLang="en-US" sz="1600" dirty="0" smtClean="0">
                <a:solidFill>
                  <a:schemeClr val="bg1">
                    <a:lumMod val="65000"/>
                  </a:schemeClr>
                </a:solidFill>
                <a:sym typeface="Wingdings"/>
              </a:rPr>
              <a:t>bradycardia) </a:t>
            </a:r>
            <a:endParaRPr lang="en-US" altLang="en-US" sz="1600" dirty="0">
              <a:solidFill>
                <a:schemeClr val="bg1">
                  <a:lumMod val="65000"/>
                </a:schemeClr>
              </a:solidFill>
              <a:sym typeface="Wingdings"/>
            </a:endParaRPr>
          </a:p>
          <a:p>
            <a:pPr algn="just"/>
            <a:r>
              <a:rPr lang="en-US" altLang="en-US" sz="1600" dirty="0">
                <a:solidFill>
                  <a:schemeClr val="bg1">
                    <a:lumMod val="65000"/>
                  </a:schemeClr>
                </a:solidFill>
                <a:sym typeface="Wingdings"/>
              </a:rPr>
              <a:t>----</a:t>
            </a:r>
          </a:p>
          <a:p>
            <a:pPr algn="just"/>
            <a:r>
              <a:rPr lang="en-US" altLang="en-US" sz="1600" dirty="0">
                <a:solidFill>
                  <a:schemeClr val="bg1">
                    <a:lumMod val="65000"/>
                  </a:schemeClr>
                </a:solidFill>
                <a:sym typeface="Wingdings"/>
              </a:rPr>
              <a:t>Vicious cycle </a:t>
            </a:r>
          </a:p>
          <a:p>
            <a:pPr algn="just"/>
            <a:r>
              <a:rPr lang="en-US" altLang="en-US" sz="1600" dirty="0">
                <a:solidFill>
                  <a:schemeClr val="bg1">
                    <a:lumMod val="65000"/>
                  </a:schemeClr>
                </a:solidFill>
                <a:sym typeface="Wingdings"/>
              </a:rPr>
              <a:t>If elevated intracranial pressure is due to concussion </a:t>
            </a:r>
            <a:r>
              <a:rPr lang="en-US" altLang="en-US" sz="1600" dirty="0" smtClean="0">
                <a:solidFill>
                  <a:schemeClr val="bg1">
                    <a:lumMod val="65000"/>
                  </a:schemeClr>
                </a:solidFill>
                <a:sym typeface="Wingdings"/>
              </a:rPr>
              <a:t>(damaged </a:t>
            </a:r>
            <a:r>
              <a:rPr lang="en-US" altLang="en-US" sz="1600" dirty="0">
                <a:solidFill>
                  <a:schemeClr val="bg1">
                    <a:lumMod val="65000"/>
                  </a:schemeClr>
                </a:solidFill>
                <a:sym typeface="Wingdings"/>
              </a:rPr>
              <a:t>capillaries), more blood flow to brain capillaries will result in more edema ( due to the damaged </a:t>
            </a:r>
            <a:r>
              <a:rPr lang="en-US" altLang="en-US" sz="1600" dirty="0" smtClean="0">
                <a:solidFill>
                  <a:schemeClr val="bg1">
                    <a:lumMod val="65000"/>
                  </a:schemeClr>
                </a:solidFill>
                <a:sym typeface="Wingdings"/>
              </a:rPr>
              <a:t>capillaries leaking </a:t>
            </a:r>
            <a:r>
              <a:rPr lang="en-US" altLang="en-US" sz="1600" dirty="0">
                <a:solidFill>
                  <a:schemeClr val="bg1">
                    <a:lumMod val="65000"/>
                  </a:schemeClr>
                </a:solidFill>
                <a:sym typeface="Wingdings"/>
              </a:rPr>
              <a:t>)</a:t>
            </a:r>
          </a:p>
          <a:p>
            <a:pPr algn="just"/>
            <a:r>
              <a:rPr lang="en-US" altLang="en-US" sz="1600" dirty="0">
                <a:solidFill>
                  <a:schemeClr val="bg1">
                    <a:lumMod val="65000"/>
                  </a:schemeClr>
                </a:solidFill>
                <a:sym typeface="Wingdings"/>
              </a:rPr>
              <a:t>---</a:t>
            </a:r>
          </a:p>
          <a:p>
            <a:pPr algn="just"/>
            <a:r>
              <a:rPr lang="en-US" altLang="en-US" sz="1600" dirty="0">
                <a:solidFill>
                  <a:schemeClr val="bg1">
                    <a:lumMod val="65000"/>
                  </a:schemeClr>
                </a:solidFill>
                <a:sym typeface="Wingdings"/>
              </a:rPr>
              <a:t>Pressor area = part of vasomotor center </a:t>
            </a:r>
            <a:r>
              <a:rPr lang="en-US" altLang="en-US" sz="1600" dirty="0">
                <a:solidFill>
                  <a:schemeClr val="bg1">
                    <a:lumMod val="65000"/>
                  </a:schemeClr>
                </a:solidFill>
              </a:rPr>
              <a:t> </a:t>
            </a:r>
            <a:r>
              <a:rPr lang="en-US" altLang="en-US" sz="1600" dirty="0" smtClean="0">
                <a:solidFill>
                  <a:schemeClr val="bg1">
                    <a:lumMod val="65000"/>
                  </a:schemeClr>
                </a:solidFill>
              </a:rPr>
              <a:t>(</a:t>
            </a:r>
            <a:r>
              <a:rPr lang="en-US" altLang="en-US" sz="1600" dirty="0" err="1" smtClean="0">
                <a:solidFill>
                  <a:schemeClr val="bg1">
                    <a:lumMod val="65000"/>
                  </a:schemeClr>
                </a:solidFill>
              </a:rPr>
              <a:t>cardioaccelartory</a:t>
            </a:r>
            <a:r>
              <a:rPr lang="en-US" altLang="en-US" sz="1600" dirty="0" smtClean="0">
                <a:solidFill>
                  <a:schemeClr val="bg1">
                    <a:lumMod val="65000"/>
                  </a:schemeClr>
                </a:solidFill>
              </a:rPr>
              <a:t> center) </a:t>
            </a:r>
            <a:r>
              <a:rPr lang="en-US" altLang="en-US" sz="1600" dirty="0">
                <a:solidFill>
                  <a:schemeClr val="bg1">
                    <a:lumMod val="65000"/>
                  </a:schemeClr>
                </a:solidFill>
              </a:rPr>
              <a:t>that gives sympathetic innervation to vessels </a:t>
            </a:r>
          </a:p>
        </p:txBody>
      </p:sp>
    </p:spTree>
    <p:extLst>
      <p:ext uri="{BB962C8B-B14F-4D97-AF65-F5344CB8AC3E}">
        <p14:creationId xmlns:p14="http://schemas.microsoft.com/office/powerpoint/2010/main" val="18772770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929A69E-7D8F-4515-9605-0315ABD4F316}" type="slidenum">
              <a:rPr lang="en-US" smtClean="0"/>
              <a:t>46</a:t>
            </a:fld>
            <a:endParaRPr lang="en-US" dirty="0"/>
          </a:p>
        </p:txBody>
      </p:sp>
      <p:sp>
        <p:nvSpPr>
          <p:cNvPr id="4" name="Rectangle 5"/>
          <p:cNvSpPr>
            <a:spLocks noChangeArrowheads="1"/>
          </p:cNvSpPr>
          <p:nvPr/>
        </p:nvSpPr>
        <p:spPr bwMode="auto">
          <a:xfrm>
            <a:off x="611118" y="372082"/>
            <a:ext cx="10284321" cy="91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eaLnBrk="1" hangingPunct="1"/>
            <a:r>
              <a:rPr lang="en-GB" altLang="en-US" sz="3199" i="0" dirty="0" smtClean="0">
                <a:solidFill>
                  <a:schemeClr val="tx2"/>
                </a:solidFill>
                <a:latin typeface="+mj-lt"/>
                <a:ea typeface="+mj-ea"/>
                <a:cs typeface="+mj-cs"/>
              </a:rPr>
              <a:t>4-Atrial </a:t>
            </a:r>
            <a:r>
              <a:rPr lang="en-GB" altLang="en-US" sz="3199" i="0" dirty="0">
                <a:solidFill>
                  <a:schemeClr val="tx2"/>
                </a:solidFill>
                <a:latin typeface="+mj-lt"/>
                <a:ea typeface="+mj-ea"/>
                <a:cs typeface="+mj-cs"/>
              </a:rPr>
              <a:t>V</a:t>
            </a:r>
            <a:r>
              <a:rPr lang="en-GB" altLang="en-US" sz="3199" i="0" dirty="0" smtClean="0">
                <a:solidFill>
                  <a:schemeClr val="tx2"/>
                </a:solidFill>
                <a:latin typeface="+mj-lt"/>
                <a:ea typeface="+mj-ea"/>
                <a:cs typeface="+mj-cs"/>
              </a:rPr>
              <a:t>olume </a:t>
            </a:r>
            <a:r>
              <a:rPr lang="en-GB" altLang="en-US" sz="3199" i="0" dirty="0">
                <a:solidFill>
                  <a:schemeClr val="tx2"/>
                </a:solidFill>
                <a:latin typeface="+mj-lt"/>
                <a:ea typeface="+mj-ea"/>
                <a:cs typeface="+mj-cs"/>
              </a:rPr>
              <a:t>R</a:t>
            </a:r>
            <a:r>
              <a:rPr lang="en-GB" altLang="en-US" sz="3199" i="0" dirty="0" smtClean="0">
                <a:solidFill>
                  <a:schemeClr val="tx2"/>
                </a:solidFill>
                <a:latin typeface="+mj-lt"/>
                <a:ea typeface="+mj-ea"/>
                <a:cs typeface="+mj-cs"/>
              </a:rPr>
              <a:t>eceptors</a:t>
            </a:r>
            <a:endParaRPr lang="en-GB" altLang="en-US" sz="3199" i="0" dirty="0">
              <a:solidFill>
                <a:schemeClr val="tx2"/>
              </a:solidFill>
              <a:latin typeface="+mj-lt"/>
              <a:ea typeface="+mj-ea"/>
              <a:cs typeface="+mj-cs"/>
            </a:endParaRPr>
          </a:p>
        </p:txBody>
      </p:sp>
      <p:sp>
        <p:nvSpPr>
          <p:cNvPr id="5" name="Text Box 7"/>
          <p:cNvSpPr txBox="1">
            <a:spLocks noChangeArrowheads="1"/>
          </p:cNvSpPr>
          <p:nvPr/>
        </p:nvSpPr>
        <p:spPr bwMode="auto">
          <a:xfrm>
            <a:off x="611118" y="1385645"/>
            <a:ext cx="10921420" cy="3990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marL="342797" indent="-342797" algn="just">
              <a:buFont typeface="Arial" charset="0"/>
              <a:buChar char="•"/>
            </a:pPr>
            <a:r>
              <a:rPr lang="en-GB" altLang="en-US" sz="1799" i="0" dirty="0">
                <a:latin typeface="+mn-lt"/>
              </a:rPr>
              <a:t> There are receptors in </a:t>
            </a:r>
            <a:r>
              <a:rPr lang="en-US" altLang="en-US" sz="1799" i="0" dirty="0">
                <a:latin typeface="+mn-lt"/>
              </a:rPr>
              <a:t>the </a:t>
            </a:r>
            <a:r>
              <a:rPr lang="en-US" altLang="en-US" sz="1799" i="0" dirty="0">
                <a:solidFill>
                  <a:srgbClr val="FF0000"/>
                </a:solidFill>
                <a:latin typeface="+mn-lt"/>
              </a:rPr>
              <a:t>large veins </a:t>
            </a:r>
            <a:r>
              <a:rPr lang="en-US" altLang="en-US" sz="1799" i="0" dirty="0">
                <a:latin typeface="+mn-lt"/>
              </a:rPr>
              <a:t>close to the heart and in the walls of the </a:t>
            </a:r>
            <a:r>
              <a:rPr lang="en-US" altLang="en-US" sz="1799" i="0" dirty="0">
                <a:solidFill>
                  <a:srgbClr val="FF0000"/>
                </a:solidFill>
                <a:latin typeface="+mn-lt"/>
              </a:rPr>
              <a:t>atria. </a:t>
            </a:r>
          </a:p>
          <a:p>
            <a:pPr marL="342797" indent="-342797" algn="just">
              <a:buFont typeface="Arial" charset="0"/>
              <a:buChar char="•"/>
            </a:pPr>
            <a:r>
              <a:rPr lang="en-US" altLang="en-US" sz="1799" i="0" dirty="0" smtClean="0">
                <a:latin typeface="+mn-lt"/>
              </a:rPr>
              <a:t>They</a:t>
            </a:r>
            <a:r>
              <a:rPr lang="en-GB" altLang="en-US" sz="1799" i="0" dirty="0" smtClean="0">
                <a:latin typeface="+mn-lt"/>
              </a:rPr>
              <a:t> </a:t>
            </a:r>
            <a:r>
              <a:rPr lang="en-GB" altLang="en-US" sz="1799" i="0" dirty="0">
                <a:latin typeface="+mn-lt"/>
              </a:rPr>
              <a:t>are sensitive to blood volume. </a:t>
            </a:r>
            <a:r>
              <a:rPr lang="en-US" sz="1799" i="0" dirty="0">
                <a:latin typeface="+mn-lt"/>
              </a:rPr>
              <a:t>The following mechanisms occurs to prevent excess elevation in blood pressure upon response to an increase of body fluid volume:</a:t>
            </a:r>
            <a:endParaRPr lang="en-GB" altLang="en-US" sz="1799" i="0" dirty="0">
              <a:latin typeface="+mn-lt"/>
            </a:endParaRPr>
          </a:p>
          <a:p>
            <a:pPr marL="342797" indent="-342797" algn="just">
              <a:buFont typeface="Arial" charset="0"/>
              <a:buChar char="•"/>
            </a:pPr>
            <a:r>
              <a:rPr lang="en-GB" altLang="en-US" sz="1799" i="0" dirty="0" smtClean="0">
                <a:latin typeface="+mn-lt"/>
              </a:rPr>
              <a:t> </a:t>
            </a:r>
            <a:r>
              <a:rPr lang="en-GB" altLang="en-US" sz="1799" i="0" dirty="0">
                <a:latin typeface="+mn-lt"/>
              </a:rPr>
              <a:t>An increased blood volume </a:t>
            </a:r>
            <a:r>
              <a:rPr lang="en-GB" altLang="en-US" sz="1799" i="0" dirty="0">
                <a:latin typeface="+mn-lt"/>
                <a:sym typeface="Symbol" panose="05050102010706020507" pitchFamily="18" charset="2"/>
              </a:rPr>
              <a:t></a:t>
            </a:r>
            <a:r>
              <a:rPr lang="en-GB" altLang="en-US" sz="1799" i="0" dirty="0">
                <a:latin typeface="+mn-lt"/>
              </a:rPr>
              <a:t> stretch of atria </a:t>
            </a:r>
            <a:r>
              <a:rPr lang="en-GB" altLang="en-US" sz="1799" i="0" dirty="0">
                <a:latin typeface="+mn-lt"/>
                <a:sym typeface="Symbol" panose="05050102010706020507" pitchFamily="18" charset="2"/>
              </a:rPr>
              <a:t> </a:t>
            </a:r>
            <a:r>
              <a:rPr lang="en-GB" altLang="en-US" sz="1799" i="0" dirty="0">
                <a:latin typeface="+mn-lt"/>
              </a:rPr>
              <a:t> activate atrial volume receptors </a:t>
            </a:r>
            <a:r>
              <a:rPr lang="en-GB" altLang="en-US" sz="1799" i="0" dirty="0">
                <a:latin typeface="+mn-lt"/>
                <a:sym typeface="Symbol" panose="05050102010706020507" pitchFamily="18" charset="2"/>
              </a:rPr>
              <a:t></a:t>
            </a:r>
            <a:r>
              <a:rPr lang="en-GB" altLang="en-US" sz="1799" i="0" dirty="0">
                <a:latin typeface="+mn-lt"/>
              </a:rPr>
              <a:t> sensory afferent nerves to medulla </a:t>
            </a:r>
            <a:r>
              <a:rPr lang="en-GB" altLang="en-US" sz="1799" i="0" dirty="0">
                <a:latin typeface="+mn-lt"/>
                <a:sym typeface="Symbol" panose="05050102010706020507" pitchFamily="18" charset="2"/>
              </a:rPr>
              <a:t></a:t>
            </a:r>
            <a:r>
              <a:rPr lang="en-GB" altLang="en-US" sz="1799" i="0" dirty="0">
                <a:latin typeface="+mn-lt"/>
              </a:rPr>
              <a:t>inhibiting the cardiovascular centre </a:t>
            </a:r>
            <a:r>
              <a:rPr lang="en-GB" altLang="en-US" sz="1799" i="0" dirty="0">
                <a:latin typeface="+mn-lt"/>
                <a:sym typeface="Symbol" panose="05050102010706020507" pitchFamily="18" charset="2"/>
              </a:rPr>
              <a:t> This results into decreased blood volume through:</a:t>
            </a:r>
            <a:r>
              <a:rPr lang="en-GB" altLang="en-US" sz="1799" i="0" dirty="0">
                <a:latin typeface="+mn-lt"/>
              </a:rPr>
              <a:t> </a:t>
            </a:r>
            <a:endParaRPr lang="en-US" altLang="en-US" sz="1799" i="0" dirty="0">
              <a:latin typeface="+mn-lt"/>
            </a:endParaRPr>
          </a:p>
          <a:p>
            <a:pPr marL="799860" lvl="1" indent="-342797" algn="just">
              <a:lnSpc>
                <a:spcPct val="90000"/>
              </a:lnSpc>
              <a:spcBef>
                <a:spcPts val="1200"/>
              </a:spcBef>
              <a:buClr>
                <a:schemeClr val="tx1"/>
              </a:buClr>
              <a:buFont typeface="Courier New" charset="0"/>
              <a:buChar char="o"/>
            </a:pPr>
            <a:r>
              <a:rPr lang="en-GB" altLang="en-US" sz="1799" i="0" dirty="0">
                <a:latin typeface="+mn-lt"/>
                <a:sym typeface="Symbol" panose="05050102010706020507" pitchFamily="18" charset="2"/>
              </a:rPr>
              <a:t>(a)  </a:t>
            </a:r>
            <a:r>
              <a:rPr lang="en-GB" altLang="en-US" sz="1799" i="0" dirty="0">
                <a:latin typeface="+mn-lt"/>
              </a:rPr>
              <a:t> sympathetic drive to kidney:</a:t>
            </a:r>
          </a:p>
          <a:p>
            <a:pPr marL="457063" lvl="1" indent="0" algn="just">
              <a:lnSpc>
                <a:spcPct val="90000"/>
              </a:lnSpc>
              <a:spcBef>
                <a:spcPts val="1200"/>
              </a:spcBef>
              <a:buClr>
                <a:schemeClr val="tx1"/>
              </a:buClr>
            </a:pPr>
            <a:r>
              <a:rPr lang="en-GB" altLang="en-US" sz="1799" i="0" dirty="0">
                <a:latin typeface="+mn-lt"/>
              </a:rPr>
              <a:t>1) dilate afferent arterioles </a:t>
            </a:r>
            <a:r>
              <a:rPr lang="en-GB" altLang="en-US" sz="1799" i="0" dirty="0">
                <a:latin typeface="+mn-lt"/>
                <a:sym typeface="Symbol" panose="05050102010706020507" pitchFamily="18" charset="2"/>
              </a:rPr>
              <a:t> </a:t>
            </a:r>
            <a:r>
              <a:rPr lang="en-GB" altLang="en-US" sz="1799" i="0" dirty="0">
                <a:latin typeface="+mn-lt"/>
              </a:rPr>
              <a:t> glomerular capillary hydrostatic pressure </a:t>
            </a:r>
            <a:r>
              <a:rPr lang="en-GB" altLang="en-US" sz="1799" i="0" dirty="0">
                <a:latin typeface="+mn-lt"/>
                <a:sym typeface="Symbol" panose="05050102010706020507" pitchFamily="18" charset="2"/>
              </a:rPr>
              <a:t></a:t>
            </a:r>
            <a:r>
              <a:rPr lang="en-GB" altLang="en-US" sz="1799" i="0" dirty="0">
                <a:latin typeface="+mn-lt"/>
              </a:rPr>
              <a:t> GFR </a:t>
            </a:r>
            <a:r>
              <a:rPr lang="en-GB" altLang="en-US" sz="1799" i="0" dirty="0">
                <a:latin typeface="+mn-lt"/>
                <a:sym typeface="Symbol" panose="05050102010706020507" pitchFamily="18" charset="2"/>
              </a:rPr>
              <a:t> </a:t>
            </a:r>
            <a:r>
              <a:rPr lang="en-GB" altLang="en-US" sz="1799" i="0" dirty="0">
                <a:latin typeface="+mn-lt"/>
              </a:rPr>
              <a:t> blood volume (towards normal).</a:t>
            </a:r>
          </a:p>
          <a:p>
            <a:pPr marL="457063" lvl="1" indent="0" algn="just">
              <a:lnSpc>
                <a:spcPct val="90000"/>
              </a:lnSpc>
              <a:spcBef>
                <a:spcPts val="1200"/>
              </a:spcBef>
              <a:buClr>
                <a:schemeClr val="tx1"/>
              </a:buClr>
            </a:pPr>
            <a:r>
              <a:rPr lang="en-GB" altLang="en-US" sz="1799" i="0" dirty="0">
                <a:latin typeface="+mn-lt"/>
                <a:sym typeface="Symbol" panose="05050102010706020507" pitchFamily="18" charset="2"/>
              </a:rPr>
              <a:t>2) </a:t>
            </a:r>
            <a:r>
              <a:rPr lang="en-GB" altLang="en-US" sz="1799" i="0" dirty="0">
                <a:latin typeface="+mn-lt"/>
              </a:rPr>
              <a:t> renin secretion (Renin is an enzyme which activates angiotensinogen in blood). Hence inhibition of renin secretion </a:t>
            </a:r>
            <a:r>
              <a:rPr lang="en-GB" altLang="en-US" sz="1799" i="0" dirty="0">
                <a:latin typeface="+mn-lt"/>
                <a:sym typeface="Symbol" panose="05050102010706020507" pitchFamily="18" charset="2"/>
              </a:rPr>
              <a:t> inhibit RAAS  inhibit aldosterone production  </a:t>
            </a:r>
            <a:r>
              <a:rPr lang="en-GB" altLang="en-US" sz="1799" i="0" dirty="0">
                <a:latin typeface="+mn-lt"/>
              </a:rPr>
              <a:t> Blood volume (towards normal)</a:t>
            </a:r>
          </a:p>
          <a:p>
            <a:pPr marL="799860" lvl="1" indent="-342797" algn="just">
              <a:lnSpc>
                <a:spcPct val="90000"/>
              </a:lnSpc>
              <a:spcBef>
                <a:spcPts val="1200"/>
              </a:spcBef>
              <a:buClr>
                <a:schemeClr val="tx1"/>
              </a:buClr>
              <a:buFont typeface="Courier New" charset="0"/>
              <a:buChar char="o"/>
            </a:pPr>
            <a:r>
              <a:rPr lang="en-GB" altLang="en-US" sz="1799" i="0" dirty="0">
                <a:latin typeface="+mn-lt"/>
                <a:sym typeface="Symbol" panose="05050102010706020507" pitchFamily="18" charset="2"/>
              </a:rPr>
              <a:t>(b) </a:t>
            </a:r>
            <a:r>
              <a:rPr lang="en-GB" altLang="en-US" sz="1799" i="0" dirty="0">
                <a:latin typeface="+mn-lt"/>
              </a:rPr>
              <a:t> </a:t>
            </a:r>
            <a:r>
              <a:rPr lang="en-GB" altLang="en-US" sz="1799" i="0" dirty="0">
                <a:latin typeface="+mn-lt"/>
                <a:sym typeface="Symbol" panose="05050102010706020507" pitchFamily="18" charset="2"/>
              </a:rPr>
              <a:t></a:t>
            </a:r>
            <a:r>
              <a:rPr lang="en-GB" altLang="en-US" sz="1799" i="0" dirty="0">
                <a:latin typeface="+mn-lt"/>
              </a:rPr>
              <a:t> ADH secretion  </a:t>
            </a:r>
            <a:r>
              <a:rPr lang="en-GB" altLang="en-US" sz="1799" i="0" dirty="0">
                <a:latin typeface="+mn-lt"/>
                <a:sym typeface="Symbol" panose="05050102010706020507" pitchFamily="18" charset="2"/>
              </a:rPr>
              <a:t> </a:t>
            </a:r>
            <a:r>
              <a:rPr lang="en-GB" altLang="en-US" sz="1799" i="0" dirty="0">
                <a:latin typeface="+mn-lt"/>
              </a:rPr>
              <a:t> blood volume (towards normal).</a:t>
            </a:r>
          </a:p>
          <a:p>
            <a:pPr marL="799860" lvl="1" indent="-342797" algn="just">
              <a:lnSpc>
                <a:spcPct val="90000"/>
              </a:lnSpc>
              <a:spcBef>
                <a:spcPts val="1200"/>
              </a:spcBef>
              <a:buClr>
                <a:schemeClr val="tx1"/>
              </a:buClr>
              <a:buFont typeface="Courier New" charset="0"/>
              <a:buChar char="o"/>
            </a:pPr>
            <a:r>
              <a:rPr lang="en-GB" altLang="en-US" sz="1799" i="0" dirty="0">
                <a:latin typeface="+mn-lt"/>
                <a:sym typeface="Symbol" panose="05050102010706020507" pitchFamily="18" charset="2"/>
              </a:rPr>
              <a:t>(c) </a:t>
            </a:r>
            <a:r>
              <a:rPr lang="en-GB" altLang="en-US" sz="1799" i="0" dirty="0">
                <a:latin typeface="+mn-lt"/>
              </a:rPr>
              <a:t> </a:t>
            </a:r>
            <a:r>
              <a:rPr lang="en-GB" altLang="en-US" sz="1799" i="0" dirty="0">
                <a:latin typeface="+mn-lt"/>
                <a:sym typeface="Symbol" panose="05050102010706020507" pitchFamily="18" charset="2"/>
              </a:rPr>
              <a:t> </a:t>
            </a:r>
            <a:r>
              <a:rPr lang="en-GB" altLang="en-US" sz="1799" i="0" dirty="0">
                <a:latin typeface="+mn-lt"/>
              </a:rPr>
              <a:t>Atrial Natriuretic Peptide (ANP) causes loss of blood volume. </a:t>
            </a:r>
          </a:p>
        </p:txBody>
      </p:sp>
      <p:sp>
        <p:nvSpPr>
          <p:cNvPr id="2" name="Rectangle 1"/>
          <p:cNvSpPr/>
          <p:nvPr/>
        </p:nvSpPr>
        <p:spPr>
          <a:xfrm>
            <a:off x="611118" y="5493357"/>
            <a:ext cx="9481547" cy="646203"/>
          </a:xfrm>
          <a:prstGeom prst="rect">
            <a:avLst/>
          </a:prstGeom>
        </p:spPr>
        <p:txBody>
          <a:bodyPr wrap="square">
            <a:spAutoFit/>
          </a:bodyPr>
          <a:lstStyle/>
          <a:p>
            <a:r>
              <a:rPr lang="en-US" altLang="en-US" sz="1999" dirty="0">
                <a:solidFill>
                  <a:schemeClr val="bg1">
                    <a:lumMod val="65000"/>
                  </a:schemeClr>
                </a:solidFill>
                <a:sym typeface="Wingdings"/>
              </a:rPr>
              <a:t>Afferent </a:t>
            </a:r>
            <a:r>
              <a:rPr lang="en-US" altLang="en-US" sz="1999" dirty="0" smtClean="0">
                <a:solidFill>
                  <a:schemeClr val="bg1">
                    <a:lumMod val="65000"/>
                  </a:schemeClr>
                </a:solidFill>
                <a:sym typeface="Wingdings"/>
              </a:rPr>
              <a:t>arterioles: </a:t>
            </a:r>
            <a:r>
              <a:rPr lang="en-US" sz="1999" dirty="0">
                <a:solidFill>
                  <a:schemeClr val="bg1">
                    <a:lumMod val="65000"/>
                  </a:schemeClr>
                </a:solidFill>
              </a:rPr>
              <a:t>group of blood vessels that supply the </a:t>
            </a:r>
            <a:r>
              <a:rPr lang="en-US" sz="1999" dirty="0" smtClean="0">
                <a:solidFill>
                  <a:schemeClr val="bg1">
                    <a:lumMod val="65000"/>
                  </a:schemeClr>
                </a:solidFill>
              </a:rPr>
              <a:t>nephrons.</a:t>
            </a:r>
            <a:r>
              <a:rPr lang="en-US" sz="1999">
                <a:solidFill>
                  <a:schemeClr val="bg1">
                    <a:lumMod val="65000"/>
                  </a:schemeClr>
                </a:solidFill>
              </a:rPr>
              <a:t> </a:t>
            </a:r>
            <a:endParaRPr lang="en-US" altLang="en-US" sz="1999" dirty="0">
              <a:sym typeface="Wingdings"/>
            </a:endParaRPr>
          </a:p>
          <a:p>
            <a:r>
              <a:rPr lang="en-US" altLang="en-US" sz="1600" dirty="0">
                <a:solidFill>
                  <a:srgbClr val="DDE9EC">
                    <a:lumMod val="50000"/>
                  </a:srgbClr>
                </a:solidFill>
                <a:sym typeface="Wingdings"/>
              </a:rPr>
              <a:t>Remember Atrial natriuretic peptide  </a:t>
            </a:r>
            <a:r>
              <a:rPr lang="en-US" altLang="en-US" sz="1600" dirty="0" smtClean="0">
                <a:solidFill>
                  <a:srgbClr val="DDE9EC">
                    <a:lumMod val="50000"/>
                  </a:srgbClr>
                </a:solidFill>
                <a:sym typeface="Wingdings"/>
              </a:rPr>
              <a:t>(remove </a:t>
            </a:r>
            <a:r>
              <a:rPr lang="en-US" altLang="en-US" sz="1600" dirty="0">
                <a:solidFill>
                  <a:srgbClr val="DDE9EC">
                    <a:lumMod val="50000"/>
                  </a:srgbClr>
                </a:solidFill>
                <a:sym typeface="Wingdings"/>
              </a:rPr>
              <a:t>sodium in urine  reduces blood </a:t>
            </a:r>
            <a:r>
              <a:rPr lang="en-US" altLang="en-US" sz="1600" dirty="0" smtClean="0">
                <a:solidFill>
                  <a:srgbClr val="DDE9EC">
                    <a:lumMod val="50000"/>
                  </a:srgbClr>
                </a:solidFill>
                <a:sym typeface="Wingdings"/>
              </a:rPr>
              <a:t>volume), </a:t>
            </a:r>
            <a:endParaRPr lang="en-US" altLang="en-US" sz="1600" dirty="0">
              <a:solidFill>
                <a:srgbClr val="DDE9EC">
                  <a:lumMod val="50000"/>
                </a:srgbClr>
              </a:solidFill>
              <a:sym typeface="Wingdings"/>
            </a:endParaRPr>
          </a:p>
        </p:txBody>
      </p:sp>
      <p:sp>
        <p:nvSpPr>
          <p:cNvPr id="8" name="TextBox 7"/>
          <p:cNvSpPr txBox="1"/>
          <p:nvPr/>
        </p:nvSpPr>
        <p:spPr>
          <a:xfrm>
            <a:off x="9740553" y="0"/>
            <a:ext cx="2448272" cy="307777"/>
          </a:xfrm>
          <a:prstGeom prst="rect">
            <a:avLst/>
          </a:prstGeom>
          <a:solidFill>
            <a:schemeClr val="accent3">
              <a:lumMod val="40000"/>
              <a:lumOff val="60000"/>
            </a:schemeClr>
          </a:solidFill>
          <a:ln>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MALES’ SLIDES </a:t>
            </a:r>
          </a:p>
        </p:txBody>
      </p:sp>
    </p:spTree>
    <p:extLst>
      <p:ext uri="{BB962C8B-B14F-4D97-AF65-F5344CB8AC3E}">
        <p14:creationId xmlns:p14="http://schemas.microsoft.com/office/powerpoint/2010/main" val="139848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Vasomotor Reflexes </a:t>
            </a:r>
            <a:r>
              <a:rPr lang="en-US" sz="1600" dirty="0" smtClean="0">
                <a:solidFill>
                  <a:srgbClr val="528693"/>
                </a:solidFill>
              </a:rPr>
              <a:t>(Not as strong)</a:t>
            </a:r>
            <a:endParaRPr lang="en-US" sz="1600" dirty="0"/>
          </a:p>
        </p:txBody>
      </p:sp>
      <p:sp>
        <p:nvSpPr>
          <p:cNvPr id="3" name="Slide Number Placeholder 2"/>
          <p:cNvSpPr>
            <a:spLocks noGrp="1"/>
          </p:cNvSpPr>
          <p:nvPr>
            <p:ph type="sldNum" sz="quarter" idx="12"/>
          </p:nvPr>
        </p:nvSpPr>
        <p:spPr/>
        <p:txBody>
          <a:bodyPr/>
          <a:lstStyle/>
          <a:p>
            <a:fld id="{4929A69E-7D8F-4515-9605-0315ABD4F316}" type="slidenum">
              <a:rPr lang="en-US" smtClean="0">
                <a:solidFill>
                  <a:srgbClr val="464653"/>
                </a:solidFill>
              </a:rPr>
              <a:pPr/>
              <a:t>47</a:t>
            </a:fld>
            <a:endParaRPr lang="en-US" dirty="0">
              <a:solidFill>
                <a:srgbClr val="464653"/>
              </a:solidFill>
            </a:endParaRPr>
          </a:p>
        </p:txBody>
      </p:sp>
      <p:sp>
        <p:nvSpPr>
          <p:cNvPr id="4" name="Content Placeholder 3"/>
          <p:cNvSpPr>
            <a:spLocks noGrp="1"/>
          </p:cNvSpPr>
          <p:nvPr>
            <p:ph sz="quarter" idx="1"/>
          </p:nvPr>
        </p:nvSpPr>
        <p:spPr>
          <a:xfrm>
            <a:off x="609448" y="1350410"/>
            <a:ext cx="10969943" cy="4937760"/>
          </a:xfrm>
        </p:spPr>
        <p:txBody>
          <a:bodyPr/>
          <a:lstStyle/>
          <a:p>
            <a:pPr marL="0" indent="0" algn="just">
              <a:buNone/>
            </a:pPr>
            <a:r>
              <a:rPr lang="en-US" dirty="0"/>
              <a:t>Atrial stretch receptor reflex</a:t>
            </a:r>
            <a:r>
              <a:rPr lang="en-US" dirty="0" smtClean="0"/>
              <a:t>:</a:t>
            </a:r>
          </a:p>
          <a:p>
            <a:pPr algn="just"/>
            <a:r>
              <a:rPr lang="en-US" dirty="0" smtClean="0"/>
              <a:t> increase in venous return stimulates atrial </a:t>
            </a:r>
            <a:r>
              <a:rPr lang="en-US" dirty="0"/>
              <a:t>stretch receptors </a:t>
            </a:r>
            <a:r>
              <a:rPr lang="en-US" dirty="0" smtClean="0"/>
              <a:t>which in turn produces reflex vasodilatation </a:t>
            </a:r>
            <a:r>
              <a:rPr lang="en-US" dirty="0"/>
              <a:t>&amp; </a:t>
            </a:r>
            <a:r>
              <a:rPr lang="en-US" dirty="0" smtClean="0"/>
              <a:t>decrease in </a:t>
            </a:r>
            <a:r>
              <a:rPr lang="en-US" dirty="0"/>
              <a:t>ABP</a:t>
            </a:r>
            <a:r>
              <a:rPr lang="en-US" dirty="0" smtClean="0"/>
              <a:t>.</a:t>
            </a:r>
          </a:p>
          <a:p>
            <a:pPr algn="just"/>
            <a:endParaRPr lang="en-US" dirty="0"/>
          </a:p>
          <a:p>
            <a:pPr marL="0" indent="0" algn="just">
              <a:buNone/>
            </a:pPr>
            <a:r>
              <a:rPr lang="en-US" dirty="0" smtClean="0"/>
              <a:t>Thermo-receptors</a:t>
            </a:r>
            <a:r>
              <a:rPr lang="en-US" dirty="0"/>
              <a:t> </a:t>
            </a:r>
            <a:r>
              <a:rPr lang="en-US" dirty="0" smtClean="0"/>
              <a:t>(in </a:t>
            </a:r>
            <a:r>
              <a:rPr lang="en-US" dirty="0"/>
              <a:t>skin / hypothalamus</a:t>
            </a:r>
            <a:r>
              <a:rPr lang="en-US" dirty="0" smtClean="0"/>
              <a:t>):</a:t>
            </a:r>
            <a:endParaRPr lang="en-US" dirty="0"/>
          </a:p>
          <a:p>
            <a:pPr algn="just"/>
            <a:r>
              <a:rPr lang="en-US" dirty="0" smtClean="0"/>
              <a:t>Exposure </a:t>
            </a:r>
            <a:r>
              <a:rPr lang="en-US" dirty="0"/>
              <a:t>to heat </a:t>
            </a:r>
            <a:r>
              <a:rPr lang="en-US" dirty="0" smtClean="0"/>
              <a:t>&gt; vasodilatation</a:t>
            </a:r>
            <a:r>
              <a:rPr lang="en-US" dirty="0"/>
              <a:t>.</a:t>
            </a:r>
          </a:p>
          <a:p>
            <a:pPr algn="just"/>
            <a:r>
              <a:rPr lang="en-US" dirty="0" smtClean="0"/>
              <a:t>Exposure </a:t>
            </a:r>
            <a:r>
              <a:rPr lang="en-US" dirty="0"/>
              <a:t>to cold </a:t>
            </a:r>
            <a:r>
              <a:rPr lang="en-US" dirty="0" smtClean="0"/>
              <a:t>&gt; </a:t>
            </a:r>
            <a:r>
              <a:rPr lang="en-US" dirty="0"/>
              <a:t>vasoconstriction</a:t>
            </a:r>
            <a:r>
              <a:rPr lang="en-US" dirty="0" smtClean="0"/>
              <a:t>.</a:t>
            </a:r>
          </a:p>
          <a:p>
            <a:pPr algn="just"/>
            <a:endParaRPr lang="en-US" dirty="0"/>
          </a:p>
          <a:p>
            <a:pPr marL="0" indent="0" algn="just">
              <a:buNone/>
            </a:pPr>
            <a:r>
              <a:rPr lang="en-US" dirty="0" smtClean="0"/>
              <a:t>Pulmonary </a:t>
            </a:r>
            <a:r>
              <a:rPr lang="en-US" dirty="0"/>
              <a:t>receptors:</a:t>
            </a:r>
          </a:p>
          <a:p>
            <a:pPr algn="just"/>
            <a:r>
              <a:rPr lang="en-US" dirty="0"/>
              <a:t>Lung inflation &gt;</a:t>
            </a:r>
            <a:r>
              <a:rPr lang="en-US" dirty="0" smtClean="0"/>
              <a:t> </a:t>
            </a:r>
            <a:r>
              <a:rPr lang="en-US" dirty="0"/>
              <a:t>vasoconstriction.</a:t>
            </a:r>
          </a:p>
        </p:txBody>
      </p:sp>
      <p:sp>
        <p:nvSpPr>
          <p:cNvPr id="6" name="TextBox 5"/>
          <p:cNvSpPr txBox="1"/>
          <p:nvPr/>
        </p:nvSpPr>
        <p:spPr>
          <a:xfrm>
            <a:off x="9516280" y="-1489"/>
            <a:ext cx="2661320" cy="307777"/>
          </a:xfrm>
          <a:prstGeom prst="rect">
            <a:avLst/>
          </a:prstGeom>
          <a:solidFill>
            <a:srgbClr val="D8B3DC"/>
          </a:solidFill>
          <a:ln>
            <a:solidFill>
              <a:srgbClr val="A954AB"/>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a:t>
            </a:r>
            <a:r>
              <a:rPr lang="en-US" sz="1400" b="1" u="sng" dirty="0" smtClean="0"/>
              <a:t>FEMALES</a:t>
            </a:r>
            <a:r>
              <a:rPr lang="en-US" sz="1400" b="1" u="sng" dirty="0"/>
              <a:t>’ SLIDES </a:t>
            </a:r>
          </a:p>
        </p:txBody>
      </p:sp>
    </p:spTree>
    <p:extLst>
      <p:ext uri="{BB962C8B-B14F-4D97-AF65-F5344CB8AC3E}">
        <p14:creationId xmlns:p14="http://schemas.microsoft.com/office/powerpoint/2010/main" val="6517566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 – term regulation of atrial blood pressure</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solidFill>
                  <a:srgbClr val="464653"/>
                </a:solidFill>
              </a:rPr>
              <a:pPr/>
              <a:t>48</a:t>
            </a:fld>
            <a:endParaRPr lang="en-US" dirty="0">
              <a:solidFill>
                <a:srgbClr val="464653"/>
              </a:solidFill>
            </a:endParaRPr>
          </a:p>
        </p:txBody>
      </p:sp>
      <p:sp>
        <p:nvSpPr>
          <p:cNvPr id="4" name="Content Placeholder 3"/>
          <p:cNvSpPr>
            <a:spLocks noGrp="1"/>
          </p:cNvSpPr>
          <p:nvPr>
            <p:ph sz="quarter" idx="1"/>
          </p:nvPr>
        </p:nvSpPr>
        <p:spPr>
          <a:xfrm>
            <a:off x="609448" y="1444351"/>
            <a:ext cx="10969943" cy="4937760"/>
          </a:xfrm>
        </p:spPr>
        <p:txBody>
          <a:bodyPr/>
          <a:lstStyle/>
          <a:p>
            <a:r>
              <a:rPr lang="en-US" dirty="0">
                <a:cs typeface="Calibri"/>
              </a:rPr>
              <a:t>Hormonally</a:t>
            </a:r>
            <a:r>
              <a:rPr lang="en-US" spc="-125" dirty="0">
                <a:cs typeface="Calibri"/>
              </a:rPr>
              <a:t> </a:t>
            </a:r>
            <a:r>
              <a:rPr lang="en-US" spc="5" dirty="0">
                <a:cs typeface="Calibri"/>
              </a:rPr>
              <a:t>mediated</a:t>
            </a:r>
            <a:r>
              <a:rPr lang="en-US" spc="5" dirty="0" smtClean="0">
                <a:cs typeface="Calibri"/>
              </a:rPr>
              <a:t>.</a:t>
            </a:r>
          </a:p>
          <a:p>
            <a:endParaRPr lang="en-US" dirty="0">
              <a:cs typeface="Calibri"/>
            </a:endParaRPr>
          </a:p>
          <a:p>
            <a:r>
              <a:rPr lang="en-US" spc="-40" dirty="0">
                <a:cs typeface="Corbel"/>
              </a:rPr>
              <a:t>Takes </a:t>
            </a:r>
            <a:r>
              <a:rPr lang="en-US" spc="-10" dirty="0">
                <a:cs typeface="Corbel"/>
              </a:rPr>
              <a:t>few </a:t>
            </a:r>
            <a:r>
              <a:rPr lang="en-US" dirty="0">
                <a:cs typeface="Corbel"/>
              </a:rPr>
              <a:t>hours </a:t>
            </a:r>
            <a:r>
              <a:rPr lang="en-US" spc="-5" dirty="0">
                <a:cs typeface="Corbel"/>
              </a:rPr>
              <a:t>to </a:t>
            </a:r>
            <a:r>
              <a:rPr lang="en-US" spc="5" dirty="0">
                <a:cs typeface="Corbel"/>
              </a:rPr>
              <a:t>begin </a:t>
            </a:r>
            <a:r>
              <a:rPr lang="en-US" spc="15" dirty="0">
                <a:cs typeface="Corbel"/>
              </a:rPr>
              <a:t>showing </a:t>
            </a:r>
            <a:r>
              <a:rPr lang="en-US" dirty="0">
                <a:cs typeface="Corbel"/>
              </a:rPr>
              <a:t>significant</a:t>
            </a:r>
            <a:r>
              <a:rPr lang="en-US" spc="-280" dirty="0">
                <a:cs typeface="Corbel"/>
              </a:rPr>
              <a:t> </a:t>
            </a:r>
            <a:r>
              <a:rPr lang="en-US" spc="15" dirty="0">
                <a:cs typeface="Corbel"/>
              </a:rPr>
              <a:t>response</a:t>
            </a:r>
            <a:r>
              <a:rPr lang="en-US" spc="15" dirty="0" smtClean="0">
                <a:cs typeface="Corbel"/>
              </a:rPr>
              <a:t>.</a:t>
            </a:r>
          </a:p>
          <a:p>
            <a:endParaRPr lang="en-US" spc="15" dirty="0" smtClean="0">
              <a:cs typeface="Corbel"/>
            </a:endParaRPr>
          </a:p>
          <a:p>
            <a:r>
              <a:rPr lang="en-US" spc="-10" dirty="0">
                <a:cs typeface="Calibri"/>
              </a:rPr>
              <a:t>Mainly </a:t>
            </a:r>
            <a:r>
              <a:rPr lang="en-US" spc="-10" dirty="0" smtClean="0">
                <a:cs typeface="Calibri"/>
              </a:rPr>
              <a:t>renal (</a:t>
            </a:r>
            <a:r>
              <a:rPr lang="en-US" spc="-5" dirty="0" smtClean="0">
                <a:cs typeface="Calibri"/>
              </a:rPr>
              <a:t>acts </a:t>
            </a:r>
            <a:r>
              <a:rPr lang="en-US" dirty="0">
                <a:cs typeface="Calibri"/>
              </a:rPr>
              <a:t>if </a:t>
            </a:r>
            <a:r>
              <a:rPr lang="en-US" spc="-10" dirty="0">
                <a:cs typeface="Calibri"/>
              </a:rPr>
              <a:t>BP </a:t>
            </a:r>
            <a:r>
              <a:rPr lang="en-US" dirty="0">
                <a:cs typeface="Calibri"/>
              </a:rPr>
              <a:t>is </a:t>
            </a:r>
            <a:r>
              <a:rPr lang="en-US" spc="15" dirty="0">
                <a:cs typeface="Calibri"/>
              </a:rPr>
              <a:t>too</a:t>
            </a:r>
            <a:r>
              <a:rPr lang="en-US" spc="-40" dirty="0">
                <a:cs typeface="Calibri"/>
              </a:rPr>
              <a:t> </a:t>
            </a:r>
            <a:r>
              <a:rPr lang="en-US" spc="5" dirty="0" smtClean="0">
                <a:cs typeface="Calibri"/>
              </a:rPr>
              <a:t>low):</a:t>
            </a:r>
            <a:endParaRPr lang="en-US" dirty="0">
              <a:cs typeface="Calibri"/>
            </a:endParaRPr>
          </a:p>
          <a:p>
            <a:pPr lvl="3">
              <a:buFont typeface="Arial" charset="0"/>
              <a:buChar char="•"/>
            </a:pPr>
            <a:r>
              <a:rPr lang="en-US" spc="-15" dirty="0">
                <a:cs typeface="Calibri"/>
              </a:rPr>
              <a:t>Renin-Angiotensin-Aldosterone</a:t>
            </a:r>
            <a:r>
              <a:rPr lang="en-US" spc="145" dirty="0">
                <a:cs typeface="Calibri"/>
              </a:rPr>
              <a:t> </a:t>
            </a:r>
            <a:r>
              <a:rPr lang="en-US" spc="-10" dirty="0">
                <a:cs typeface="Calibri"/>
              </a:rPr>
              <a:t>System.</a:t>
            </a:r>
            <a:endParaRPr lang="en-US" dirty="0">
              <a:cs typeface="Calibri"/>
            </a:endParaRPr>
          </a:p>
          <a:p>
            <a:pPr lvl="3">
              <a:buFont typeface="Arial" charset="0"/>
              <a:buChar char="•"/>
            </a:pPr>
            <a:r>
              <a:rPr lang="en-US" spc="-20" dirty="0">
                <a:cs typeface="Calibri"/>
              </a:rPr>
              <a:t>Vasopressin </a:t>
            </a:r>
            <a:r>
              <a:rPr lang="en-US" spc="-15" dirty="0">
                <a:cs typeface="Calibri"/>
              </a:rPr>
              <a:t>[Anti-diuretic hormone (ADH)]</a:t>
            </a:r>
            <a:r>
              <a:rPr lang="en-US" spc="315" dirty="0">
                <a:cs typeface="Calibri"/>
              </a:rPr>
              <a:t> </a:t>
            </a:r>
            <a:r>
              <a:rPr lang="en-US" spc="-10" dirty="0">
                <a:cs typeface="Calibri"/>
              </a:rPr>
              <a:t>Mechanism</a:t>
            </a:r>
            <a:r>
              <a:rPr lang="en-US" spc="-10" dirty="0" smtClean="0">
                <a:cs typeface="Calibri"/>
              </a:rPr>
              <a:t>.</a:t>
            </a:r>
          </a:p>
          <a:p>
            <a:pPr lvl="3"/>
            <a:endParaRPr lang="en-US" dirty="0">
              <a:cs typeface="Calibri"/>
            </a:endParaRPr>
          </a:p>
          <a:p>
            <a:r>
              <a:rPr lang="en-US" sz="2800" spc="10" dirty="0">
                <a:cs typeface="Calibri"/>
              </a:rPr>
              <a:t>Others</a:t>
            </a:r>
            <a:r>
              <a:rPr lang="en-US" sz="2800" spc="10" dirty="0" smtClean="0">
                <a:cs typeface="Calibri"/>
              </a:rPr>
              <a:t>:</a:t>
            </a:r>
          </a:p>
          <a:p>
            <a:pPr lvl="3">
              <a:buFont typeface="Arial" charset="0"/>
              <a:buChar char="•"/>
            </a:pPr>
            <a:r>
              <a:rPr lang="en-US" spc="-25" dirty="0">
                <a:cs typeface="Calibri"/>
              </a:rPr>
              <a:t>Atrial </a:t>
            </a:r>
            <a:r>
              <a:rPr lang="en-US" spc="-10" dirty="0">
                <a:cs typeface="Calibri"/>
              </a:rPr>
              <a:t>Natriuretic Peptide </a:t>
            </a:r>
            <a:r>
              <a:rPr lang="en-US" spc="-5" dirty="0">
                <a:cs typeface="Calibri"/>
              </a:rPr>
              <a:t>Mechanism </a:t>
            </a:r>
            <a:r>
              <a:rPr lang="en-US" spc="-10" dirty="0">
                <a:cs typeface="Calibri"/>
              </a:rPr>
              <a:t>(Low-pressure  </a:t>
            </a:r>
            <a:r>
              <a:rPr lang="en-US" spc="-25" dirty="0">
                <a:cs typeface="Calibri"/>
              </a:rPr>
              <a:t>volume</a:t>
            </a:r>
            <a:r>
              <a:rPr lang="en-US" spc="90" dirty="0">
                <a:cs typeface="Calibri"/>
              </a:rPr>
              <a:t> </a:t>
            </a:r>
            <a:r>
              <a:rPr lang="en-US" spc="-10" dirty="0" smtClean="0">
                <a:cs typeface="Calibri"/>
              </a:rPr>
              <a:t>receptors).</a:t>
            </a:r>
            <a:endParaRPr lang="en-US" dirty="0">
              <a:cs typeface="Calibri"/>
            </a:endParaRPr>
          </a:p>
          <a:p>
            <a:pPr lvl="3">
              <a:buFont typeface="Arial" charset="0"/>
              <a:buChar char="•"/>
            </a:pPr>
            <a:r>
              <a:rPr lang="en-US" spc="-5" dirty="0">
                <a:cs typeface="Calibri"/>
              </a:rPr>
              <a:t>EPO</a:t>
            </a:r>
            <a:r>
              <a:rPr lang="en-US" spc="25" dirty="0">
                <a:cs typeface="Calibri"/>
              </a:rPr>
              <a:t> </a:t>
            </a:r>
            <a:r>
              <a:rPr lang="en-US" spc="-15" dirty="0">
                <a:cs typeface="Calibri"/>
              </a:rPr>
              <a:t>(</a:t>
            </a:r>
            <a:r>
              <a:rPr lang="en-US" spc="-15" dirty="0" smtClean="0">
                <a:cs typeface="Calibri"/>
              </a:rPr>
              <a:t>erythropoietin).</a:t>
            </a:r>
            <a:endParaRPr lang="en-US" dirty="0">
              <a:cs typeface="Calibri"/>
            </a:endParaRPr>
          </a:p>
        </p:txBody>
      </p:sp>
      <p:sp>
        <p:nvSpPr>
          <p:cNvPr id="5" name="TextBox 4"/>
          <p:cNvSpPr txBox="1"/>
          <p:nvPr/>
        </p:nvSpPr>
        <p:spPr>
          <a:xfrm>
            <a:off x="9516280" y="-1489"/>
            <a:ext cx="2661320" cy="307777"/>
          </a:xfrm>
          <a:prstGeom prst="rect">
            <a:avLst/>
          </a:prstGeom>
          <a:solidFill>
            <a:srgbClr val="D8B3DC"/>
          </a:solidFill>
          <a:ln>
            <a:solidFill>
              <a:srgbClr val="A954AB"/>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a:t>
            </a:r>
            <a:r>
              <a:rPr lang="en-US" sz="1400" b="1" u="sng" dirty="0" smtClean="0"/>
              <a:t>FEMALES</a:t>
            </a:r>
            <a:r>
              <a:rPr lang="en-US" sz="1400" b="1" u="sng" dirty="0"/>
              <a:t>’ SLIDES </a:t>
            </a:r>
          </a:p>
        </p:txBody>
      </p:sp>
    </p:spTree>
    <p:extLst>
      <p:ext uri="{BB962C8B-B14F-4D97-AF65-F5344CB8AC3E}">
        <p14:creationId xmlns:p14="http://schemas.microsoft.com/office/powerpoint/2010/main" val="12610508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8207492" y="1409895"/>
            <a:ext cx="11813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eaLnBrk="1" hangingPunct="1"/>
            <a:r>
              <a:rPr lang="en-US" altLang="en-US" sz="2000" i="0" dirty="0">
                <a:ln w="0"/>
                <a:effectLst>
                  <a:outerShdw blurRad="38100" dist="19050" dir="2700000" algn="tl" rotWithShape="0">
                    <a:schemeClr val="dk1">
                      <a:alpha val="40000"/>
                    </a:schemeClr>
                  </a:outerShdw>
                </a:effectLst>
                <a:latin typeface="+mn-lt"/>
                <a:cs typeface="Times New Roman" panose="02020603050405020304" pitchFamily="18" charset="0"/>
              </a:rPr>
              <a:t>↓ MAP</a:t>
            </a:r>
          </a:p>
        </p:txBody>
      </p:sp>
      <p:sp>
        <p:nvSpPr>
          <p:cNvPr id="37891" name="Text Box 3"/>
          <p:cNvSpPr txBox="1">
            <a:spLocks noChangeArrowheads="1"/>
          </p:cNvSpPr>
          <p:nvPr/>
        </p:nvSpPr>
        <p:spPr bwMode="auto">
          <a:xfrm>
            <a:off x="7399117" y="2373379"/>
            <a:ext cx="30967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eaLnBrk="1" hangingPunct="1"/>
            <a:r>
              <a:rPr lang="en-US" altLang="en-US" sz="2000" i="0" dirty="0">
                <a:ln w="0"/>
                <a:effectLst>
                  <a:outerShdw blurRad="38100" dist="19050" dir="2700000" algn="tl" rotWithShape="0">
                    <a:schemeClr val="dk1">
                      <a:alpha val="40000"/>
                    </a:schemeClr>
                  </a:outerShdw>
                </a:effectLst>
                <a:latin typeface="+mn-lt"/>
                <a:cs typeface="Times New Roman" panose="02020603050405020304" pitchFamily="18" charset="0"/>
                <a:sym typeface="Symbol" panose="05050102010706020507" pitchFamily="18" charset="2"/>
              </a:rPr>
              <a:t> Sympathetic Activity</a:t>
            </a:r>
          </a:p>
        </p:txBody>
      </p:sp>
      <p:sp>
        <p:nvSpPr>
          <p:cNvPr id="37892" name="Text Box 4"/>
          <p:cNvSpPr txBox="1">
            <a:spLocks noChangeArrowheads="1"/>
          </p:cNvSpPr>
          <p:nvPr/>
        </p:nvSpPr>
        <p:spPr bwMode="auto">
          <a:xfrm>
            <a:off x="9596566" y="3035539"/>
            <a:ext cx="20891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eaLnBrk="1" hangingPunct="1"/>
            <a:r>
              <a:rPr lang="en-US" altLang="en-US" sz="2000" i="0" dirty="0">
                <a:ln w="0"/>
                <a:effectLst>
                  <a:outerShdw blurRad="38100" dist="19050" dir="2700000" algn="tl" rotWithShape="0">
                    <a:schemeClr val="dk1">
                      <a:alpha val="40000"/>
                    </a:schemeClr>
                  </a:outerShdw>
                </a:effectLst>
                <a:latin typeface="+mn-lt"/>
                <a:cs typeface="Times New Roman" panose="02020603050405020304" pitchFamily="18" charset="0"/>
              </a:rPr>
              <a:t>Splanchnic</a:t>
            </a:r>
            <a:r>
              <a:rPr lang="en-US" altLang="en-US" sz="2000" i="0" dirty="0">
                <a:ln w="0"/>
                <a:effectLst>
                  <a:outerShdw blurRad="38100" dist="19050" dir="2700000" algn="tl" rotWithShape="0">
                    <a:schemeClr val="dk1">
                      <a:alpha val="40000"/>
                    </a:schemeClr>
                  </a:outerShdw>
                </a:effectLst>
                <a:latin typeface="+mn-lt"/>
              </a:rPr>
              <a:t> </a:t>
            </a:r>
            <a:r>
              <a:rPr lang="en-US" altLang="en-US" sz="2000" i="0" dirty="0">
                <a:ln w="0"/>
                <a:effectLst>
                  <a:outerShdw blurRad="38100" dist="19050" dir="2700000" algn="tl" rotWithShape="0">
                    <a:schemeClr val="dk1">
                      <a:alpha val="40000"/>
                    </a:schemeClr>
                  </a:outerShdw>
                </a:effectLst>
                <a:latin typeface="+mn-lt"/>
                <a:cs typeface="Times New Roman" panose="02020603050405020304" pitchFamily="18" charset="0"/>
              </a:rPr>
              <a:t>nerve</a:t>
            </a:r>
          </a:p>
        </p:txBody>
      </p:sp>
      <p:sp>
        <p:nvSpPr>
          <p:cNvPr id="37893" name="Text Box 5"/>
          <p:cNvSpPr txBox="1">
            <a:spLocks noChangeArrowheads="1"/>
          </p:cNvSpPr>
          <p:nvPr/>
        </p:nvSpPr>
        <p:spPr bwMode="auto">
          <a:xfrm>
            <a:off x="7781907" y="3596024"/>
            <a:ext cx="21582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eaLnBrk="1" hangingPunct="1"/>
            <a:r>
              <a:rPr lang="en-US" altLang="en-US" sz="2000" i="0" dirty="0">
                <a:ln w="0"/>
                <a:effectLst>
                  <a:outerShdw blurRad="38100" dist="19050" dir="2700000" algn="tl" rotWithShape="0">
                    <a:schemeClr val="dk1">
                      <a:alpha val="40000"/>
                    </a:schemeClr>
                  </a:outerShdw>
                </a:effectLst>
                <a:latin typeface="+mn-lt"/>
                <a:cs typeface="Times New Roman" panose="02020603050405020304" pitchFamily="18" charset="0"/>
              </a:rPr>
              <a:t>Adrenal</a:t>
            </a:r>
            <a:r>
              <a:rPr lang="en-US" altLang="en-US" sz="2000" i="0" dirty="0">
                <a:ln w="0"/>
                <a:effectLst>
                  <a:outerShdw blurRad="38100" dist="19050" dir="2700000" algn="tl" rotWithShape="0">
                    <a:schemeClr val="dk1">
                      <a:alpha val="40000"/>
                    </a:schemeClr>
                  </a:outerShdw>
                </a:effectLst>
                <a:latin typeface="+mn-lt"/>
              </a:rPr>
              <a:t> </a:t>
            </a:r>
            <a:r>
              <a:rPr lang="en-US" altLang="en-US" sz="2000" i="0" dirty="0">
                <a:ln w="0"/>
                <a:effectLst>
                  <a:outerShdw blurRad="38100" dist="19050" dir="2700000" algn="tl" rotWithShape="0">
                    <a:schemeClr val="dk1">
                      <a:alpha val="40000"/>
                    </a:schemeClr>
                  </a:outerShdw>
                </a:effectLst>
                <a:latin typeface="+mn-lt"/>
                <a:cs typeface="Times New Roman" panose="02020603050405020304" pitchFamily="18" charset="0"/>
              </a:rPr>
              <a:t>Medulla</a:t>
            </a:r>
          </a:p>
        </p:txBody>
      </p:sp>
      <p:sp>
        <p:nvSpPr>
          <p:cNvPr id="37894" name="Text Box 6"/>
          <p:cNvSpPr txBox="1">
            <a:spLocks noChangeArrowheads="1"/>
          </p:cNvSpPr>
          <p:nvPr/>
        </p:nvSpPr>
        <p:spPr bwMode="auto">
          <a:xfrm>
            <a:off x="7224867" y="4795822"/>
            <a:ext cx="29397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eaLnBrk="1" hangingPunct="1"/>
            <a:r>
              <a:rPr lang="en-US" altLang="en-US" sz="2000" i="0" dirty="0">
                <a:ln w="0"/>
                <a:effectLst>
                  <a:outerShdw blurRad="38100" dist="19050" dir="2700000" algn="tl" rotWithShape="0">
                    <a:schemeClr val="dk1">
                      <a:alpha val="40000"/>
                    </a:schemeClr>
                  </a:outerShdw>
                </a:effectLst>
                <a:latin typeface="+mn-lt"/>
                <a:sym typeface="Symbol" panose="05050102010706020507" pitchFamily="18" charset="2"/>
              </a:rPr>
              <a:t> </a:t>
            </a:r>
            <a:r>
              <a:rPr lang="en-US" altLang="en-US" sz="2000" i="0" dirty="0">
                <a:ln w="0"/>
                <a:effectLst>
                  <a:outerShdw blurRad="38100" dist="19050" dir="2700000" algn="tl" rotWithShape="0">
                    <a:schemeClr val="dk1">
                      <a:alpha val="40000"/>
                    </a:schemeClr>
                  </a:outerShdw>
                </a:effectLst>
                <a:latin typeface="+mn-lt"/>
                <a:cs typeface="Times New Roman" panose="02020603050405020304" pitchFamily="18" charset="0"/>
                <a:sym typeface="Symbol" panose="05050102010706020507" pitchFamily="18" charset="2"/>
              </a:rPr>
              <a:t>Adrenaline</a:t>
            </a:r>
            <a:r>
              <a:rPr lang="en-US" altLang="en-US" sz="2000" i="0" dirty="0">
                <a:ln w="0"/>
                <a:effectLst>
                  <a:outerShdw blurRad="38100" dist="19050" dir="2700000" algn="tl" rotWithShape="0">
                    <a:schemeClr val="dk1">
                      <a:alpha val="40000"/>
                    </a:schemeClr>
                  </a:outerShdw>
                </a:effectLst>
                <a:latin typeface="+mn-lt"/>
                <a:sym typeface="Symbol" panose="05050102010706020507" pitchFamily="18" charset="2"/>
              </a:rPr>
              <a:t> </a:t>
            </a:r>
            <a:r>
              <a:rPr lang="en-US" altLang="en-US" sz="2000" i="0" dirty="0">
                <a:ln w="0"/>
                <a:effectLst>
                  <a:outerShdw blurRad="38100" dist="19050" dir="2700000" algn="tl" rotWithShape="0">
                    <a:schemeClr val="dk1">
                      <a:alpha val="40000"/>
                    </a:schemeClr>
                  </a:outerShdw>
                </a:effectLst>
                <a:latin typeface="+mn-lt"/>
                <a:cs typeface="Times New Roman" panose="02020603050405020304" pitchFamily="18" charset="0"/>
                <a:sym typeface="Symbol" panose="05050102010706020507" pitchFamily="18" charset="2"/>
              </a:rPr>
              <a:t>Secretion</a:t>
            </a:r>
          </a:p>
        </p:txBody>
      </p:sp>
      <p:sp>
        <p:nvSpPr>
          <p:cNvPr id="37895" name="Text Box 7"/>
          <p:cNvSpPr txBox="1">
            <a:spLocks noChangeArrowheads="1"/>
          </p:cNvSpPr>
          <p:nvPr/>
        </p:nvSpPr>
        <p:spPr bwMode="auto">
          <a:xfrm>
            <a:off x="5927658" y="5700378"/>
            <a:ext cx="59273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eaLnBrk="1" hangingPunct="1"/>
            <a:r>
              <a:rPr lang="en-US" altLang="en-US" sz="2000" i="0" dirty="0">
                <a:ln w="0"/>
                <a:effectLst>
                  <a:outerShdw blurRad="38100" dist="19050" dir="2700000" algn="tl" rotWithShape="0">
                    <a:schemeClr val="dk1">
                      <a:alpha val="40000"/>
                    </a:schemeClr>
                  </a:outerShdw>
                </a:effectLst>
                <a:latin typeface="+mn-lt"/>
                <a:sym typeface="Symbol" panose="05050102010706020507" pitchFamily="18" charset="2"/>
              </a:rPr>
              <a:t> </a:t>
            </a:r>
            <a:r>
              <a:rPr lang="en-US" altLang="en-US" sz="2000" i="0" dirty="0">
                <a:ln w="0"/>
                <a:effectLst>
                  <a:outerShdw blurRad="38100" dist="19050" dir="2700000" algn="tl" rotWithShape="0">
                    <a:schemeClr val="dk1">
                      <a:alpha val="40000"/>
                    </a:schemeClr>
                  </a:outerShdw>
                </a:effectLst>
                <a:latin typeface="+mn-lt"/>
                <a:cs typeface="Times New Roman" panose="02020603050405020304" pitchFamily="18" charset="0"/>
                <a:sym typeface="Symbol" panose="05050102010706020507" pitchFamily="18" charset="2"/>
              </a:rPr>
              <a:t>HR (SA node) and  SV (ventricular myocardium)</a:t>
            </a:r>
          </a:p>
        </p:txBody>
      </p:sp>
      <p:sp>
        <p:nvSpPr>
          <p:cNvPr id="37896" name="Line 8"/>
          <p:cNvSpPr>
            <a:spLocks noChangeShapeType="1"/>
          </p:cNvSpPr>
          <p:nvPr/>
        </p:nvSpPr>
        <p:spPr bwMode="auto">
          <a:xfrm>
            <a:off x="8867644" y="1902314"/>
            <a:ext cx="0" cy="34390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ln w="0"/>
              <a:effectLst>
                <a:outerShdw blurRad="38100" dist="19050" dir="2700000" algn="tl" rotWithShape="0">
                  <a:schemeClr val="dk1">
                    <a:alpha val="40000"/>
                  </a:schemeClr>
                </a:outerShdw>
              </a:effectLst>
            </a:endParaRPr>
          </a:p>
        </p:txBody>
      </p:sp>
      <p:sp>
        <p:nvSpPr>
          <p:cNvPr id="37897" name="Line 9"/>
          <p:cNvSpPr>
            <a:spLocks noChangeShapeType="1"/>
          </p:cNvSpPr>
          <p:nvPr/>
        </p:nvSpPr>
        <p:spPr bwMode="auto">
          <a:xfrm>
            <a:off x="8867644" y="4149524"/>
            <a:ext cx="0" cy="34390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ln w="0"/>
              <a:effectLst>
                <a:outerShdw blurRad="38100" dist="19050" dir="2700000" algn="tl" rotWithShape="0">
                  <a:schemeClr val="dk1">
                    <a:alpha val="40000"/>
                  </a:schemeClr>
                </a:outerShdw>
              </a:effectLst>
            </a:endParaRPr>
          </a:p>
        </p:txBody>
      </p:sp>
      <p:sp>
        <p:nvSpPr>
          <p:cNvPr id="37898" name="Line 10"/>
          <p:cNvSpPr>
            <a:spLocks noChangeShapeType="1"/>
          </p:cNvSpPr>
          <p:nvPr/>
        </p:nvSpPr>
        <p:spPr bwMode="auto">
          <a:xfrm>
            <a:off x="8867644" y="5290937"/>
            <a:ext cx="0" cy="34390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ln w="0"/>
              <a:effectLst>
                <a:outerShdw blurRad="38100" dist="19050" dir="2700000" algn="tl" rotWithShape="0">
                  <a:schemeClr val="dk1">
                    <a:alpha val="40000"/>
                  </a:schemeClr>
                </a:outerShdw>
              </a:effectLst>
            </a:endParaRPr>
          </a:p>
        </p:txBody>
      </p:sp>
      <p:sp>
        <p:nvSpPr>
          <p:cNvPr id="37899" name="Line 11"/>
          <p:cNvSpPr>
            <a:spLocks noChangeShapeType="1"/>
          </p:cNvSpPr>
          <p:nvPr/>
        </p:nvSpPr>
        <p:spPr bwMode="auto">
          <a:xfrm>
            <a:off x="8867644" y="3023558"/>
            <a:ext cx="0" cy="51911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ln w="0"/>
              <a:effectLst>
                <a:outerShdw blurRad="38100" dist="19050" dir="2700000" algn="tl" rotWithShape="0">
                  <a:schemeClr val="dk1">
                    <a:alpha val="40000"/>
                  </a:schemeClr>
                </a:outerShdw>
              </a:effectLst>
            </a:endParaRPr>
          </a:p>
        </p:txBody>
      </p:sp>
      <p:sp>
        <p:nvSpPr>
          <p:cNvPr id="20" name="عنوان 1"/>
          <p:cNvSpPr txBox="1">
            <a:spLocks/>
          </p:cNvSpPr>
          <p:nvPr/>
        </p:nvSpPr>
        <p:spPr>
          <a:xfrm>
            <a:off x="595334" y="272600"/>
            <a:ext cx="10255130" cy="847368"/>
          </a:xfrm>
          <a:prstGeom prst="rect">
            <a:avLst/>
          </a:prstGeom>
        </p:spPr>
        <p:txBody>
          <a:bodyPr vert="horz" anchor="b" anchorCtr="0">
            <a:no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defTabSz="914400"/>
            <a:r>
              <a:rPr lang="en-US" sz="2800" dirty="0"/>
              <a:t>Hormonal Regulation of </a:t>
            </a:r>
            <a:r>
              <a:rPr lang="en-US" sz="2800" dirty="0" smtClean="0"/>
              <a:t>Blood Pressure </a:t>
            </a:r>
            <a:r>
              <a:rPr lang="en-US" sz="2800" dirty="0" smtClean="0">
                <a:ln w="0"/>
                <a:solidFill>
                  <a:schemeClr val="tx1"/>
                </a:solidFill>
                <a:effectLst>
                  <a:outerShdw blurRad="38100" dist="19050" dir="2700000" algn="tl" rotWithShape="0">
                    <a:schemeClr val="dk1">
                      <a:alpha val="40000"/>
                    </a:schemeClr>
                  </a:outerShdw>
                </a:effectLst>
              </a:rPr>
              <a:t> </a:t>
            </a:r>
          </a:p>
          <a:p>
            <a:pPr defTabSz="914400"/>
            <a:r>
              <a:rPr lang="en-US" sz="2000" dirty="0" smtClean="0"/>
              <a:t>A</a:t>
            </a:r>
            <a:r>
              <a:rPr lang="en-US" sz="2000" dirty="0"/>
              <a:t>. Catecholamines (Adrenaline and Noradrenaline)</a:t>
            </a:r>
            <a:r>
              <a:rPr lang="en-US" sz="2000" dirty="0" smtClean="0"/>
              <a:t> </a:t>
            </a:r>
            <a:endParaRPr lang="en-US" sz="2000" dirty="0"/>
          </a:p>
        </p:txBody>
      </p:sp>
      <p:sp>
        <p:nvSpPr>
          <p:cNvPr id="21" name="Rectangle 20"/>
          <p:cNvSpPr/>
          <p:nvPr/>
        </p:nvSpPr>
        <p:spPr>
          <a:xfrm>
            <a:off x="595334" y="1986160"/>
            <a:ext cx="6066080" cy="1200329"/>
          </a:xfrm>
          <a:prstGeom prst="rect">
            <a:avLst/>
          </a:prstGeom>
        </p:spPr>
        <p:txBody>
          <a:bodyPr wrap="square">
            <a:spAutoFit/>
          </a:bodyPr>
          <a:lstStyle/>
          <a:p>
            <a:r>
              <a:rPr lang="en-US" altLang="en-US" sz="1800" u="sng" dirty="0">
                <a:sym typeface="Symbol" panose="05050102010706020507" pitchFamily="18" charset="2"/>
              </a:rPr>
              <a:t></a:t>
            </a:r>
            <a:r>
              <a:rPr lang="en-US" altLang="en-US" sz="1800" dirty="0">
                <a:sym typeface="Symbol" panose="05050102010706020507" pitchFamily="18" charset="2"/>
              </a:rPr>
              <a:t>-adrenoceptor stimulation </a:t>
            </a:r>
            <a:r>
              <a:rPr lang="en-US" altLang="en-US" sz="1800" dirty="0" smtClean="0">
                <a:sym typeface="Symbol" panose="05050102010706020507" pitchFamily="18" charset="2"/>
              </a:rPr>
              <a:t>promotes </a:t>
            </a:r>
            <a:r>
              <a:rPr lang="en-US" altLang="en-US" sz="1800" u="sng" dirty="0" smtClean="0">
                <a:solidFill>
                  <a:srgbClr val="FF0000"/>
                </a:solidFill>
                <a:sym typeface="Symbol" panose="05050102010706020507" pitchFamily="18" charset="2"/>
              </a:rPr>
              <a:t>vasoconstriction</a:t>
            </a:r>
            <a:endParaRPr lang="en-US" altLang="en-US" sz="1800" u="sng" dirty="0">
              <a:solidFill>
                <a:srgbClr val="FF0000"/>
              </a:solidFill>
              <a:sym typeface="Symbol" panose="05050102010706020507" pitchFamily="18" charset="2"/>
            </a:endParaRPr>
          </a:p>
          <a:p>
            <a:endParaRPr lang="en-US" altLang="en-US" sz="1800" u="sng" dirty="0">
              <a:sym typeface="Symbol" panose="05050102010706020507" pitchFamily="18" charset="2"/>
            </a:endParaRPr>
          </a:p>
          <a:p>
            <a:r>
              <a:rPr lang="en-US" altLang="en-US" sz="1800" u="sng" dirty="0">
                <a:sym typeface="Symbol" panose="05050102010706020507" pitchFamily="18" charset="2"/>
              </a:rPr>
              <a:t></a:t>
            </a:r>
            <a:r>
              <a:rPr lang="en-US" altLang="en-US" sz="1800" dirty="0">
                <a:sym typeface="Symbol" panose="05050102010706020507" pitchFamily="18" charset="2"/>
              </a:rPr>
              <a:t> -adrenoceptor </a:t>
            </a:r>
            <a:r>
              <a:rPr lang="en-US" altLang="en-US" sz="1800" dirty="0" smtClean="0">
                <a:sym typeface="Symbol" panose="05050102010706020507" pitchFamily="18" charset="2"/>
              </a:rPr>
              <a:t>stimulation promotes </a:t>
            </a:r>
            <a:r>
              <a:rPr lang="en-US" altLang="en-US" sz="1800" u="sng" dirty="0">
                <a:solidFill>
                  <a:srgbClr val="FF0000"/>
                </a:solidFill>
                <a:sym typeface="Symbol" panose="05050102010706020507" pitchFamily="18" charset="2"/>
              </a:rPr>
              <a:t>vasodilation</a:t>
            </a:r>
          </a:p>
          <a:p>
            <a:endParaRPr lang="en-US" altLang="en-US" sz="1800" u="sng" dirty="0">
              <a:sym typeface="Symbol" panose="05050102010706020507" pitchFamily="18" charset="2"/>
            </a:endParaRPr>
          </a:p>
        </p:txBody>
      </p:sp>
      <p:sp>
        <p:nvSpPr>
          <p:cNvPr id="23" name="Rectangle 22"/>
          <p:cNvSpPr/>
          <p:nvPr/>
        </p:nvSpPr>
        <p:spPr>
          <a:xfrm>
            <a:off x="595335" y="3591799"/>
            <a:ext cx="5067029" cy="2554545"/>
          </a:xfrm>
          <a:prstGeom prst="rect">
            <a:avLst/>
          </a:prstGeom>
        </p:spPr>
        <p:txBody>
          <a:bodyPr wrap="square">
            <a:spAutoFit/>
          </a:bodyPr>
          <a:lstStyle/>
          <a:p>
            <a:pPr marL="342900" indent="-342900" algn="just">
              <a:buFont typeface="Arial" charset="0"/>
              <a:buChar char="•"/>
            </a:pPr>
            <a:r>
              <a:rPr lang="en-US" altLang="en-US" dirty="0"/>
              <a:t>Adrenaline released from the adrenal medulla circulates in </a:t>
            </a:r>
            <a:r>
              <a:rPr lang="en-US" altLang="en-US" dirty="0" smtClean="0"/>
              <a:t>the blood </a:t>
            </a:r>
            <a:r>
              <a:rPr lang="en-US" altLang="en-US" dirty="0"/>
              <a:t>and can bind to both </a:t>
            </a:r>
            <a:r>
              <a:rPr lang="en-US" altLang="en-US" dirty="0">
                <a:sym typeface="Symbol" panose="05050102010706020507" pitchFamily="18" charset="2"/>
              </a:rPr>
              <a:t> and  adrenoceptors</a:t>
            </a:r>
            <a:r>
              <a:rPr lang="en-US" altLang="en-US" dirty="0" smtClean="0">
                <a:sym typeface="Symbol" panose="05050102010706020507" pitchFamily="18" charset="2"/>
              </a:rPr>
              <a:t>.</a:t>
            </a:r>
          </a:p>
          <a:p>
            <a:pPr marL="342900" indent="-342900" algn="just">
              <a:buFont typeface="Arial" charset="0"/>
              <a:buChar char="•"/>
            </a:pPr>
            <a:endParaRPr lang="en-US" altLang="en-US" dirty="0" smtClean="0"/>
          </a:p>
          <a:p>
            <a:pPr marL="342900" indent="-342900" algn="just">
              <a:buFont typeface="Arial" charset="0"/>
              <a:buChar char="•"/>
            </a:pPr>
            <a:r>
              <a:rPr lang="en-US" altLang="en-US" dirty="0" smtClean="0"/>
              <a:t>Noradrenaline </a:t>
            </a:r>
            <a:r>
              <a:rPr lang="en-US" altLang="en-US" dirty="0"/>
              <a:t>released from the sympathetic nerves </a:t>
            </a:r>
            <a:r>
              <a:rPr lang="en-US" altLang="en-US" dirty="0" smtClean="0"/>
              <a:t>binds primarily </a:t>
            </a:r>
            <a:r>
              <a:rPr lang="en-US" altLang="en-US" dirty="0"/>
              <a:t>to </a:t>
            </a:r>
            <a:r>
              <a:rPr lang="en-US" altLang="en-US" dirty="0">
                <a:sym typeface="Symbol" panose="05050102010706020507" pitchFamily="18" charset="2"/>
              </a:rPr>
              <a:t> adrenoceptors.</a:t>
            </a:r>
          </a:p>
          <a:p>
            <a:pPr algn="just"/>
            <a:endParaRPr lang="en-US" altLang="en-US" dirty="0">
              <a:sym typeface="Symbol" panose="05050102010706020507" pitchFamily="18" charset="2"/>
            </a:endParaRPr>
          </a:p>
        </p:txBody>
      </p:sp>
      <p:sp>
        <p:nvSpPr>
          <p:cNvPr id="24" name="Text Box 60"/>
          <p:cNvSpPr txBox="1">
            <a:spLocks noChangeArrowheads="1"/>
          </p:cNvSpPr>
          <p:nvPr/>
        </p:nvSpPr>
        <p:spPr bwMode="auto">
          <a:xfrm>
            <a:off x="-1876642" y="7136191"/>
            <a:ext cx="1847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eaLnBrk="1" hangingPunct="1"/>
            <a:endParaRPr lang="en-US" altLang="en-US" sz="2000" i="0" dirty="0">
              <a:latin typeface="+mn-lt"/>
              <a:sym typeface="Symbol" panose="05050102010706020507" pitchFamily="18" charset="2"/>
            </a:endParaRPr>
          </a:p>
        </p:txBody>
      </p:sp>
      <p:sp>
        <p:nvSpPr>
          <p:cNvPr id="19" name="TextBox 18"/>
          <p:cNvSpPr txBox="1"/>
          <p:nvPr/>
        </p:nvSpPr>
        <p:spPr>
          <a:xfrm>
            <a:off x="9740553" y="0"/>
            <a:ext cx="2448272" cy="307777"/>
          </a:xfrm>
          <a:prstGeom prst="rect">
            <a:avLst/>
          </a:prstGeom>
          <a:solidFill>
            <a:schemeClr val="accent3">
              <a:lumMod val="40000"/>
              <a:lumOff val="60000"/>
            </a:schemeClr>
          </a:solidFill>
          <a:ln>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MALES’ SLIDES </a:t>
            </a:r>
          </a:p>
        </p:txBody>
      </p:sp>
      <p:sp>
        <p:nvSpPr>
          <p:cNvPr id="22" name="Slide Number Placeholder 2"/>
          <p:cNvSpPr>
            <a:spLocks noGrp="1"/>
          </p:cNvSpPr>
          <p:nvPr>
            <p:ph type="sldNum" sz="quarter" idx="12"/>
          </p:nvPr>
        </p:nvSpPr>
        <p:spPr>
          <a:xfrm>
            <a:off x="816651" y="6356350"/>
            <a:ext cx="2640912" cy="365760"/>
          </a:xfrm>
        </p:spPr>
        <p:txBody>
          <a:bodyPr/>
          <a:lstStyle/>
          <a:p>
            <a:r>
              <a:rPr lang="en-US" dirty="0" smtClean="0">
                <a:solidFill>
                  <a:srgbClr val="464653"/>
                </a:solidFill>
              </a:rPr>
              <a:t>49</a:t>
            </a:r>
            <a:endParaRPr lang="en-US" dirty="0">
              <a:solidFill>
                <a:srgbClr val="464653"/>
              </a:solidFill>
            </a:endParaRPr>
          </a:p>
        </p:txBody>
      </p:sp>
    </p:spTree>
    <p:extLst>
      <p:ext uri="{BB962C8B-B14F-4D97-AF65-F5344CB8AC3E}">
        <p14:creationId xmlns:p14="http://schemas.microsoft.com/office/powerpoint/2010/main" val="12179602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798888" y="3212976"/>
            <a:ext cx="5301876" cy="2808312"/>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148181" y="3212976"/>
            <a:ext cx="4650707" cy="2808312"/>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09458" y="175143"/>
            <a:ext cx="10969943" cy="990600"/>
          </a:xfrm>
        </p:spPr>
        <p:txBody>
          <a:bodyPr>
            <a:normAutofit/>
          </a:bodyPr>
          <a:lstStyle/>
          <a:p>
            <a:r>
              <a:rPr lang="en-US" sz="3200" dirty="0"/>
              <a:t>Arterial Blood Pressure (ABP)</a:t>
            </a:r>
          </a:p>
        </p:txBody>
      </p:sp>
      <p:sp>
        <p:nvSpPr>
          <p:cNvPr id="4" name="Slide Number Placeholder 3"/>
          <p:cNvSpPr>
            <a:spLocks noGrp="1"/>
          </p:cNvSpPr>
          <p:nvPr>
            <p:ph type="sldNum" sz="quarter" idx="12"/>
          </p:nvPr>
        </p:nvSpPr>
        <p:spPr/>
        <p:txBody>
          <a:bodyPr/>
          <a:lstStyle/>
          <a:p>
            <a:pPr marL="0" marR="0" lvl="0" indent="0" algn="l" defTabSz="1015898" rtl="0" eaLnBrk="1" fontAlgn="auto" latinLnBrk="0" hangingPunct="1">
              <a:lnSpc>
                <a:spcPct val="100000"/>
              </a:lnSpc>
              <a:spcBef>
                <a:spcPts val="0"/>
              </a:spcBef>
              <a:spcAft>
                <a:spcPts val="0"/>
              </a:spcAft>
              <a:buClrTx/>
              <a:buSzTx/>
              <a:buFontTx/>
              <a:buNone/>
              <a:tabLst/>
              <a:defRPr/>
            </a:pPr>
            <a:fld id="{4929A69E-7D8F-4515-9605-0315ABD4F316}" type="slidenum">
              <a:rPr kumimoji="0" lang="en-US" sz="1600" b="0" i="0" u="none" strike="noStrike" kern="1200" cap="none" spc="0" normalizeH="0" baseline="0" noProof="0" smtClean="0">
                <a:ln>
                  <a:noFill/>
                </a:ln>
                <a:solidFill>
                  <a:srgbClr val="464653"/>
                </a:solidFill>
                <a:effectLst/>
                <a:uLnTx/>
                <a:uFillTx/>
                <a:latin typeface="Gill Sans MT"/>
                <a:ea typeface="+mn-ea"/>
                <a:cs typeface="+mn-cs"/>
              </a:rPr>
              <a:pPr marL="0" marR="0" lvl="0" indent="0" algn="l" defTabSz="1015898" rtl="0" eaLnBrk="1" fontAlgn="auto" latinLnBrk="0" hangingPunct="1">
                <a:lnSpc>
                  <a:spcPct val="100000"/>
                </a:lnSpc>
                <a:spcBef>
                  <a:spcPts val="0"/>
                </a:spcBef>
                <a:spcAft>
                  <a:spcPts val="0"/>
                </a:spcAft>
                <a:buClrTx/>
                <a:buSzTx/>
                <a:buFontTx/>
                <a:buNone/>
                <a:tabLst/>
                <a:defRPr/>
              </a:pPr>
              <a:t>5</a:t>
            </a:fld>
            <a:endParaRPr kumimoji="0" lang="en-US" sz="1600" b="0" i="0" u="none" strike="noStrike" kern="1200" cap="none" spc="0" normalizeH="0" baseline="0" noProof="0" dirty="0">
              <a:ln>
                <a:noFill/>
              </a:ln>
              <a:solidFill>
                <a:srgbClr val="464653"/>
              </a:solidFill>
              <a:effectLst/>
              <a:uLnTx/>
              <a:uFillTx/>
              <a:latin typeface="Gill Sans MT"/>
              <a:ea typeface="+mn-ea"/>
              <a:cs typeface="+mn-cs"/>
            </a:endParaRPr>
          </a:p>
        </p:txBody>
      </p:sp>
      <p:sp>
        <p:nvSpPr>
          <p:cNvPr id="6" name="مربع نص 5"/>
          <p:cNvSpPr txBox="1"/>
          <p:nvPr/>
        </p:nvSpPr>
        <p:spPr>
          <a:xfrm>
            <a:off x="1413329" y="3589889"/>
            <a:ext cx="4463412" cy="2246769"/>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marL="0" marR="0" lvl="0" indent="0" algn="ctr" defTabSz="1015898"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Gill Sans MT"/>
                <a:ea typeface="+mn-ea"/>
                <a:cs typeface="+mn-cs"/>
              </a:rPr>
              <a:t>Systolic</a:t>
            </a:r>
            <a:r>
              <a:rPr kumimoji="0" lang="en-US" sz="2000" b="1" i="0" u="none" strike="noStrike" kern="1200" cap="none" spc="0" normalizeH="0" baseline="0" noProof="0" dirty="0">
                <a:ln>
                  <a:noFill/>
                </a:ln>
                <a:solidFill>
                  <a:prstClr val="black"/>
                </a:solidFill>
                <a:effectLst/>
                <a:uLnTx/>
                <a:uFillTx/>
                <a:latin typeface="Gill Sans MT"/>
                <a:ea typeface="+mn-ea"/>
                <a:cs typeface="+mn-cs"/>
              </a:rPr>
              <a:t> blood pressure:</a:t>
            </a:r>
          </a:p>
          <a:p>
            <a:pPr marL="0" marR="0" lvl="0" indent="0" algn="l" defTabSz="1015898"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a:ea typeface="+mn-ea"/>
                <a:cs typeface="+mn-cs"/>
              </a:rPr>
              <a:t>Is the maximum level of arterial blood pressure. It is reached during the </a:t>
            </a:r>
          </a:p>
          <a:p>
            <a:pPr marL="0" marR="0" lvl="0" indent="0" algn="l" defTabSz="1015898"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black"/>
                </a:solidFill>
                <a:effectLst/>
                <a:uLnTx/>
                <a:uFillTx/>
                <a:latin typeface="Gill Sans MT"/>
                <a:ea typeface="+mn-ea"/>
                <a:cs typeface="+mn-cs"/>
              </a:rPr>
              <a:t>rapid ejection phase</a:t>
            </a:r>
            <a:r>
              <a:rPr kumimoji="0" lang="en-US" sz="2000" b="0" i="0" u="none" strike="noStrike" kern="1200" cap="none" spc="0" normalizeH="0" baseline="0" noProof="0" dirty="0">
                <a:ln>
                  <a:noFill/>
                </a:ln>
                <a:solidFill>
                  <a:prstClr val="black"/>
                </a:solidFill>
                <a:effectLst/>
                <a:uLnTx/>
                <a:uFillTx/>
                <a:latin typeface="Gill Sans MT"/>
                <a:ea typeface="+mn-ea"/>
                <a:cs typeface="+mn-cs"/>
              </a:rPr>
              <a:t> of ventricular systole. </a:t>
            </a:r>
          </a:p>
          <a:p>
            <a:pPr marL="0" marR="0" lvl="0" indent="0" algn="l" defTabSz="1015898"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a:ea typeface="+mn-ea"/>
                <a:cs typeface="+mn-cs"/>
              </a:rPr>
              <a:t>For a normal adult, it is about 120 </a:t>
            </a:r>
            <a:r>
              <a:rPr kumimoji="0" lang="en-US" sz="2000" b="0" i="0" u="none" strike="noStrike" kern="1200" cap="none" spc="0" normalizeH="0" baseline="0" noProof="0" dirty="0" smtClean="0">
                <a:ln>
                  <a:noFill/>
                </a:ln>
                <a:solidFill>
                  <a:prstClr val="black"/>
                </a:solidFill>
                <a:effectLst/>
                <a:uLnTx/>
                <a:uFillTx/>
                <a:latin typeface="Gill Sans MT"/>
                <a:ea typeface="+mn-ea"/>
                <a:cs typeface="+mn-cs"/>
              </a:rPr>
              <a:t>mmHg</a:t>
            </a:r>
            <a:endParaRPr kumimoji="0" lang="en-US" sz="2000" b="0"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l" defTabSz="1015898"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a:ea typeface="+mn-ea"/>
                <a:cs typeface="+mn-cs"/>
              </a:rPr>
              <a:t> </a:t>
            </a:r>
            <a:r>
              <a:rPr kumimoji="0" lang="en-US" sz="2000" b="0" i="0" u="none" strike="noStrike" kern="1200" cap="none" spc="0" normalizeH="0" baseline="0" noProof="0" dirty="0" smtClean="0">
                <a:ln>
                  <a:noFill/>
                </a:ln>
                <a:solidFill>
                  <a:prstClr val="black"/>
                </a:solidFill>
                <a:effectLst/>
                <a:uLnTx/>
                <a:uFillTx/>
                <a:latin typeface="Gill Sans MT"/>
                <a:ea typeface="+mn-ea"/>
                <a:cs typeface="+mn-cs"/>
              </a:rPr>
              <a:t>(normal range:  </a:t>
            </a:r>
            <a:r>
              <a:rPr lang="en-US" sz="1600" dirty="0">
                <a:solidFill>
                  <a:srgbClr val="FADA7A">
                    <a:lumMod val="75000"/>
                  </a:srgbClr>
                </a:solidFill>
              </a:rPr>
              <a:t>90-140</a:t>
            </a:r>
            <a:r>
              <a:rPr kumimoji="0" lang="en-US" sz="2000" b="0" i="0" u="none" strike="noStrike" kern="1200" cap="none" spc="0" normalizeH="0" baseline="0" noProof="0" dirty="0">
                <a:ln>
                  <a:noFill/>
                </a:ln>
                <a:solidFill>
                  <a:prstClr val="black"/>
                </a:solidFill>
                <a:effectLst/>
                <a:uLnTx/>
                <a:uFillTx/>
                <a:latin typeface="Gill Sans MT"/>
                <a:ea typeface="+mn-ea"/>
                <a:cs typeface="+mn-cs"/>
              </a:rPr>
              <a:t> )</a:t>
            </a:r>
          </a:p>
        </p:txBody>
      </p:sp>
      <p:sp>
        <p:nvSpPr>
          <p:cNvPr id="7" name="مربع نص 6"/>
          <p:cNvSpPr txBox="1"/>
          <p:nvPr/>
        </p:nvSpPr>
        <p:spPr>
          <a:xfrm>
            <a:off x="6573708" y="3589889"/>
            <a:ext cx="4262894" cy="2246769"/>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marL="0" marR="0" lvl="0" indent="0" algn="ctr" defTabSz="1015898"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Gill Sans MT"/>
                <a:ea typeface="+mn-ea"/>
                <a:cs typeface="+mn-cs"/>
              </a:rPr>
              <a:t>Diastolic</a:t>
            </a:r>
            <a:r>
              <a:rPr kumimoji="0" lang="en-US" sz="2000" b="1" i="0" u="none" strike="noStrike" kern="1200" cap="none" spc="0" normalizeH="0" baseline="0" noProof="0" dirty="0">
                <a:ln>
                  <a:noFill/>
                </a:ln>
                <a:solidFill>
                  <a:prstClr val="black"/>
                </a:solidFill>
                <a:effectLst/>
                <a:uLnTx/>
                <a:uFillTx/>
                <a:latin typeface="Gill Sans MT"/>
                <a:ea typeface="+mn-ea"/>
                <a:cs typeface="+mn-cs"/>
              </a:rPr>
              <a:t> blood pressure:</a:t>
            </a:r>
          </a:p>
          <a:p>
            <a:pPr marL="0" marR="0" lvl="0" indent="0" algn="l" defTabSz="1015898"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a:ea typeface="+mn-ea"/>
                <a:cs typeface="+mn-cs"/>
              </a:rPr>
              <a:t>Is the minimum level of arterial blood pressure. It is reached during the </a:t>
            </a:r>
            <a:r>
              <a:rPr kumimoji="0" lang="en-US" sz="2000" b="0" i="0" u="sng" strike="noStrike" kern="1200" cap="none" spc="0" normalizeH="0" baseline="0" noProof="0" dirty="0" err="1" smtClean="0">
                <a:ln>
                  <a:noFill/>
                </a:ln>
                <a:solidFill>
                  <a:prstClr val="black"/>
                </a:solidFill>
                <a:effectLst/>
                <a:uLnTx/>
                <a:uFillTx/>
                <a:latin typeface="Gill Sans MT"/>
                <a:ea typeface="+mn-ea"/>
                <a:cs typeface="+mn-cs"/>
              </a:rPr>
              <a:t>isovolumetric</a:t>
            </a:r>
            <a:r>
              <a:rPr kumimoji="0" lang="en-US" sz="2000" b="0" i="0" u="sng" strike="noStrike" kern="1200" cap="none" spc="0" normalizeH="0" baseline="0" noProof="0" dirty="0" smtClean="0">
                <a:ln>
                  <a:noFill/>
                </a:ln>
                <a:solidFill>
                  <a:prstClr val="black"/>
                </a:solidFill>
                <a:effectLst/>
                <a:uLnTx/>
                <a:uFillTx/>
                <a:latin typeface="Gill Sans MT"/>
                <a:ea typeface="+mn-ea"/>
                <a:cs typeface="+mn-cs"/>
              </a:rPr>
              <a:t> </a:t>
            </a:r>
            <a:r>
              <a:rPr kumimoji="0" lang="en-US" sz="2000" b="0" i="0" u="sng" strike="noStrike" kern="1200" cap="none" spc="0" normalizeH="0" baseline="0" noProof="0" dirty="0">
                <a:ln>
                  <a:noFill/>
                </a:ln>
                <a:solidFill>
                  <a:prstClr val="black"/>
                </a:solidFill>
                <a:effectLst/>
                <a:uLnTx/>
                <a:uFillTx/>
                <a:latin typeface="Gill Sans MT"/>
                <a:ea typeface="+mn-ea"/>
                <a:cs typeface="+mn-cs"/>
              </a:rPr>
              <a:t>contraction phase</a:t>
            </a:r>
            <a:r>
              <a:rPr kumimoji="0" lang="en-US" sz="2000" b="0" i="0" u="none" strike="noStrike" kern="1200" cap="none" spc="0" normalizeH="0" baseline="0" noProof="0" dirty="0">
                <a:ln>
                  <a:noFill/>
                </a:ln>
                <a:solidFill>
                  <a:prstClr val="black"/>
                </a:solidFill>
                <a:effectLst/>
                <a:uLnTx/>
                <a:uFillTx/>
                <a:latin typeface="Gill Sans MT"/>
                <a:ea typeface="+mn-ea"/>
                <a:cs typeface="+mn-cs"/>
              </a:rPr>
              <a:t> of ventricular systole. For a normal adult, </a:t>
            </a:r>
          </a:p>
          <a:p>
            <a:pPr marL="0" marR="0" lvl="0" indent="0" algn="l" defTabSz="1015898"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a:ea typeface="+mn-ea"/>
                <a:cs typeface="+mn-cs"/>
              </a:rPr>
              <a:t>it is about 80 mmHg </a:t>
            </a:r>
          </a:p>
          <a:p>
            <a:pPr marL="0" marR="0" lvl="0" indent="0" algn="l" defTabSz="1015898"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Gill Sans MT"/>
                <a:ea typeface="+mn-ea"/>
                <a:cs typeface="+mn-cs"/>
              </a:rPr>
              <a:t>(normal range:  </a:t>
            </a:r>
            <a:r>
              <a:rPr lang="en-US" sz="1600" dirty="0">
                <a:solidFill>
                  <a:srgbClr val="FADA7A">
                    <a:lumMod val="75000"/>
                  </a:srgbClr>
                </a:solidFill>
              </a:rPr>
              <a:t>60-90</a:t>
            </a:r>
            <a:r>
              <a:rPr kumimoji="0" lang="en-US" sz="2000" b="0" i="0" u="none" strike="noStrike" kern="1200" cap="none" spc="0" normalizeH="0" baseline="0" noProof="0" dirty="0">
                <a:ln>
                  <a:noFill/>
                </a:ln>
                <a:solidFill>
                  <a:prstClr val="black"/>
                </a:solidFill>
                <a:effectLst/>
                <a:uLnTx/>
                <a:uFillTx/>
                <a:latin typeface="Gill Sans MT"/>
                <a:ea typeface="+mn-ea"/>
                <a:cs typeface="+mn-cs"/>
              </a:rPr>
              <a:t> )</a:t>
            </a:r>
          </a:p>
        </p:txBody>
      </p:sp>
      <p:sp>
        <p:nvSpPr>
          <p:cNvPr id="3" name="TextBox 2"/>
          <p:cNvSpPr txBox="1"/>
          <p:nvPr/>
        </p:nvSpPr>
        <p:spPr>
          <a:xfrm>
            <a:off x="609458" y="1381565"/>
            <a:ext cx="10757017" cy="1477328"/>
          </a:xfrm>
          <a:prstGeom prst="rect">
            <a:avLst/>
          </a:prstGeom>
          <a:noFill/>
          <a:ln w="38100">
            <a:solidFill>
              <a:srgbClr val="D8B3DC"/>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rtl="1"/>
            <a:r>
              <a:rPr lang="en-US" sz="1800" b="1" dirty="0" smtClean="0"/>
              <a:t>What is meant by Arterial Blood Pressure? </a:t>
            </a:r>
          </a:p>
          <a:p>
            <a:pPr rtl="1"/>
            <a:r>
              <a:rPr lang="en-US" sz="1800" dirty="0" smtClean="0"/>
              <a:t>Lateral pressure created by the heart as it pumps blood, against any unit area of the vessel wall.</a:t>
            </a:r>
            <a:endParaRPr lang="ar-SA" sz="1800" dirty="0" smtClean="0"/>
          </a:p>
          <a:p>
            <a:pPr rtl="1"/>
            <a:r>
              <a:rPr lang="en-US" sz="1800" dirty="0">
                <a:solidFill>
                  <a:srgbClr val="FF0000"/>
                </a:solidFill>
              </a:rPr>
              <a:t>In normal adult ≈ 120/80 mmHg </a:t>
            </a:r>
          </a:p>
          <a:p>
            <a:pPr marL="342900" indent="-342900">
              <a:buFont typeface="Arial" charset="0"/>
              <a:buChar char="•"/>
            </a:pPr>
            <a:r>
              <a:rPr lang="en-US" sz="1800" dirty="0" smtClean="0"/>
              <a:t>Top </a:t>
            </a:r>
            <a:r>
              <a:rPr lang="en-US" sz="1800" dirty="0"/>
              <a:t>number (Systolic): </a:t>
            </a:r>
            <a:r>
              <a:rPr lang="ar-SA" sz="1800" dirty="0" smtClean="0"/>
              <a:t> </a:t>
            </a:r>
            <a:r>
              <a:rPr lang="en-US" sz="1800" dirty="0" smtClean="0"/>
              <a:t>= </a:t>
            </a:r>
            <a:r>
              <a:rPr lang="en-US" sz="1800" dirty="0"/>
              <a:t>Pressure while the heart is beating. </a:t>
            </a:r>
          </a:p>
          <a:p>
            <a:pPr marL="342900" indent="-342900">
              <a:buFont typeface="Arial" charset="0"/>
              <a:buChar char="•"/>
            </a:pPr>
            <a:r>
              <a:rPr lang="en-US" sz="1800" dirty="0" smtClean="0"/>
              <a:t>Bottom </a:t>
            </a:r>
            <a:r>
              <a:rPr lang="en-US" sz="1800" dirty="0"/>
              <a:t>number (Diastolic</a:t>
            </a:r>
            <a:r>
              <a:rPr lang="en-US" sz="1800" dirty="0" smtClean="0"/>
              <a:t>):</a:t>
            </a:r>
            <a:r>
              <a:rPr lang="ar-SA" sz="1800" dirty="0" smtClean="0"/>
              <a:t> </a:t>
            </a:r>
            <a:r>
              <a:rPr lang="en-US" sz="1800" dirty="0" smtClean="0"/>
              <a:t>= </a:t>
            </a:r>
            <a:r>
              <a:rPr lang="en-US" sz="1800" dirty="0"/>
              <a:t>Pressure while the heart is relaxing. </a:t>
            </a:r>
          </a:p>
        </p:txBody>
      </p:sp>
      <p:sp>
        <p:nvSpPr>
          <p:cNvPr id="10" name="TextBox 9"/>
          <p:cNvSpPr txBox="1"/>
          <p:nvPr/>
        </p:nvSpPr>
        <p:spPr>
          <a:xfrm>
            <a:off x="8705155" y="1381565"/>
            <a:ext cx="2661320" cy="307777"/>
          </a:xfrm>
          <a:prstGeom prst="rect">
            <a:avLst/>
          </a:prstGeom>
          <a:solidFill>
            <a:srgbClr val="D8B3DC"/>
          </a:solidFill>
          <a:ln>
            <a:solidFill>
              <a:srgbClr val="A954AB"/>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a:t>
            </a:r>
            <a:r>
              <a:rPr lang="en-US" sz="1400" b="1" u="sng" dirty="0" smtClean="0"/>
              <a:t>FEMALES</a:t>
            </a:r>
            <a:r>
              <a:rPr lang="en-US" sz="1400" b="1" u="sng" dirty="0"/>
              <a:t>’ SLIDES </a:t>
            </a:r>
          </a:p>
        </p:txBody>
      </p:sp>
      <p:sp>
        <p:nvSpPr>
          <p:cNvPr id="11" name="TextBox 10"/>
          <p:cNvSpPr txBox="1"/>
          <p:nvPr/>
        </p:nvSpPr>
        <p:spPr>
          <a:xfrm>
            <a:off x="4986789" y="3251370"/>
            <a:ext cx="2448272" cy="307777"/>
          </a:xfrm>
          <a:prstGeom prst="rect">
            <a:avLst/>
          </a:prstGeom>
          <a:solidFill>
            <a:schemeClr val="accent3">
              <a:lumMod val="40000"/>
              <a:lumOff val="60000"/>
            </a:schemeClr>
          </a:solidFill>
          <a:ln>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MALES’ SLIDES </a:t>
            </a:r>
          </a:p>
        </p:txBody>
      </p:sp>
    </p:spTree>
    <p:extLst>
      <p:ext uri="{BB962C8B-B14F-4D97-AF65-F5344CB8AC3E}">
        <p14:creationId xmlns:p14="http://schemas.microsoft.com/office/powerpoint/2010/main" val="41109718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638976" y="3284984"/>
            <a:ext cx="10846529" cy="1751476"/>
          </a:xfrm>
          <a:prstGeom prst="rect">
            <a:avLst/>
          </a:prstGeom>
          <a:solidFill>
            <a:schemeClr val="accent2">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9" dirty="0"/>
          </a:p>
        </p:txBody>
      </p:sp>
      <p:sp>
        <p:nvSpPr>
          <p:cNvPr id="43010" name="Text Box 2"/>
          <p:cNvSpPr txBox="1">
            <a:spLocks noChangeArrowheads="1"/>
          </p:cNvSpPr>
          <p:nvPr/>
        </p:nvSpPr>
        <p:spPr bwMode="auto">
          <a:xfrm>
            <a:off x="590674" y="1381539"/>
            <a:ext cx="11217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a:buSzPct val="135000"/>
              <a:buFontTx/>
              <a:buChar char="•"/>
            </a:pPr>
            <a:r>
              <a:rPr lang="en-US" altLang="en-US" sz="2000" i="0" dirty="0" smtClean="0">
                <a:latin typeface="+mn-lt"/>
              </a:rPr>
              <a:t>Adrenaline </a:t>
            </a:r>
            <a:r>
              <a:rPr lang="en-US" altLang="en-US" sz="2000" i="0" dirty="0">
                <a:latin typeface="+mn-lt"/>
              </a:rPr>
              <a:t>has a greater affinity for </a:t>
            </a:r>
            <a:r>
              <a:rPr lang="en-US" altLang="en-US" sz="2000" i="0" dirty="0">
                <a:latin typeface="+mn-lt"/>
                <a:sym typeface="Symbol" panose="05050102010706020507" pitchFamily="18" charset="2"/>
              </a:rPr>
              <a:t>-adrenoceptors than for -adrenoceptors</a:t>
            </a:r>
          </a:p>
        </p:txBody>
      </p:sp>
      <p:grpSp>
        <p:nvGrpSpPr>
          <p:cNvPr id="43011" name="Group 3"/>
          <p:cNvGrpSpPr>
            <a:grpSpLocks/>
          </p:cNvGrpSpPr>
          <p:nvPr/>
        </p:nvGrpSpPr>
        <p:grpSpPr bwMode="auto">
          <a:xfrm>
            <a:off x="590674" y="1919514"/>
            <a:ext cx="8760711" cy="434976"/>
            <a:chOff x="607" y="1404"/>
            <a:chExt cx="4905" cy="274"/>
          </a:xfrm>
        </p:grpSpPr>
        <p:grpSp>
          <p:nvGrpSpPr>
            <p:cNvPr id="43018" name="Group 4"/>
            <p:cNvGrpSpPr>
              <a:grpSpLocks/>
            </p:cNvGrpSpPr>
            <p:nvPr/>
          </p:nvGrpSpPr>
          <p:grpSpPr bwMode="auto">
            <a:xfrm>
              <a:off x="607" y="1404"/>
              <a:ext cx="3994" cy="255"/>
              <a:chOff x="607" y="1404"/>
              <a:chExt cx="3994" cy="255"/>
            </a:xfrm>
          </p:grpSpPr>
          <p:sp>
            <p:nvSpPr>
              <p:cNvPr id="43020" name="Text Box 5"/>
              <p:cNvSpPr txBox="1">
                <a:spLocks noChangeArrowheads="1"/>
              </p:cNvSpPr>
              <p:nvPr/>
            </p:nvSpPr>
            <p:spPr bwMode="auto">
              <a:xfrm>
                <a:off x="607" y="1407"/>
                <a:ext cx="139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eaLnBrk="1" hangingPunct="1">
                  <a:buSzPct val="135000"/>
                  <a:buFontTx/>
                  <a:buChar char="•"/>
                </a:pPr>
                <a:r>
                  <a:rPr lang="en-US" altLang="en-US" sz="2000" i="0" dirty="0">
                    <a:latin typeface="+mn-lt"/>
                  </a:rPr>
                  <a:t>  At </a:t>
                </a:r>
                <a:r>
                  <a:rPr lang="en-US" altLang="en-US" sz="2000" i="0" dirty="0">
                    <a:solidFill>
                      <a:srgbClr val="FF0000"/>
                    </a:solidFill>
                    <a:latin typeface="+mn-lt"/>
                  </a:rPr>
                  <a:t>low</a:t>
                </a:r>
                <a:r>
                  <a:rPr lang="en-US" altLang="en-US" sz="2000" i="0" dirty="0">
                    <a:latin typeface="+mn-lt"/>
                  </a:rPr>
                  <a:t> [Adrenaline]</a:t>
                </a:r>
              </a:p>
            </p:txBody>
          </p:sp>
          <p:sp>
            <p:nvSpPr>
              <p:cNvPr id="43021" name="Text Box 6"/>
              <p:cNvSpPr txBox="1">
                <a:spLocks noChangeArrowheads="1"/>
              </p:cNvSpPr>
              <p:nvPr/>
            </p:nvSpPr>
            <p:spPr bwMode="auto">
              <a:xfrm>
                <a:off x="1977" y="1404"/>
                <a:ext cx="262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eaLnBrk="1" hangingPunct="1"/>
                <a:r>
                  <a:rPr lang="en-US" altLang="en-US" sz="2000" i="0" dirty="0">
                    <a:latin typeface="+mn-lt"/>
                    <a:sym typeface="Symbol" panose="05050102010706020507" pitchFamily="18" charset="2"/>
                  </a:rPr>
                  <a:t>  </a:t>
                </a:r>
                <a:r>
                  <a:rPr lang="en-US" altLang="en-US" sz="2000" i="0" dirty="0">
                    <a:latin typeface="+mn-lt"/>
                  </a:rPr>
                  <a:t>Preferential binding to </a:t>
                </a:r>
                <a:r>
                  <a:rPr lang="en-US" altLang="en-US" sz="2000" i="0" dirty="0">
                    <a:solidFill>
                      <a:srgbClr val="C00000"/>
                    </a:solidFill>
                    <a:latin typeface="+mn-lt"/>
                    <a:sym typeface="Symbol" panose="05050102010706020507" pitchFamily="18" charset="2"/>
                  </a:rPr>
                  <a:t></a:t>
                </a:r>
                <a:r>
                  <a:rPr lang="en-US" altLang="en-US" sz="2000" i="0" dirty="0">
                    <a:latin typeface="+mn-lt"/>
                    <a:sym typeface="Symbol" panose="05050102010706020507" pitchFamily="18" charset="2"/>
                  </a:rPr>
                  <a:t>-adrenoceptors</a:t>
                </a:r>
              </a:p>
            </p:txBody>
          </p:sp>
        </p:grpSp>
        <p:sp>
          <p:nvSpPr>
            <p:cNvPr id="43019" name="Text Box 7"/>
            <p:cNvSpPr txBox="1">
              <a:spLocks noChangeArrowheads="1"/>
            </p:cNvSpPr>
            <p:nvPr/>
          </p:nvSpPr>
          <p:spPr bwMode="auto">
            <a:xfrm>
              <a:off x="4508" y="1426"/>
              <a:ext cx="100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eaLnBrk="1" hangingPunct="1"/>
              <a:r>
                <a:rPr lang="en-US" altLang="en-US" sz="2000" i="0" dirty="0">
                  <a:latin typeface="+mn-lt"/>
                  <a:sym typeface="Symbol" panose="05050102010706020507" pitchFamily="18" charset="2"/>
                </a:rPr>
                <a:t>  </a:t>
              </a:r>
              <a:r>
                <a:rPr lang="en-US" altLang="en-US" sz="2000" i="0" dirty="0">
                  <a:solidFill>
                    <a:srgbClr val="FF0000"/>
                  </a:solidFill>
                  <a:latin typeface="+mn-lt"/>
                </a:rPr>
                <a:t>Vasodilation</a:t>
              </a:r>
            </a:p>
          </p:txBody>
        </p:sp>
      </p:grpSp>
      <p:grpSp>
        <p:nvGrpSpPr>
          <p:cNvPr id="4" name="Group 8"/>
          <p:cNvGrpSpPr>
            <a:grpSpLocks/>
          </p:cNvGrpSpPr>
          <p:nvPr/>
        </p:nvGrpSpPr>
        <p:grpSpPr bwMode="auto">
          <a:xfrm>
            <a:off x="590674" y="2344656"/>
            <a:ext cx="11454196" cy="415926"/>
            <a:chOff x="418" y="2510"/>
            <a:chExt cx="6414" cy="262"/>
          </a:xfrm>
        </p:grpSpPr>
        <p:sp>
          <p:nvSpPr>
            <p:cNvPr id="43015" name="Text Box 9"/>
            <p:cNvSpPr txBox="1">
              <a:spLocks noChangeArrowheads="1"/>
            </p:cNvSpPr>
            <p:nvPr/>
          </p:nvSpPr>
          <p:spPr bwMode="auto">
            <a:xfrm>
              <a:off x="418" y="2510"/>
              <a:ext cx="141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eaLnBrk="1" hangingPunct="1">
                <a:buSzPct val="135000"/>
                <a:buFontTx/>
                <a:buChar char="•"/>
              </a:pPr>
              <a:r>
                <a:rPr lang="en-US" altLang="en-US" sz="2000" i="0" dirty="0">
                  <a:latin typeface="+mn-lt"/>
                </a:rPr>
                <a:t>  At </a:t>
              </a:r>
              <a:r>
                <a:rPr lang="en-US" altLang="en-US" sz="2000" i="0" dirty="0">
                  <a:solidFill>
                    <a:srgbClr val="FF0000"/>
                  </a:solidFill>
                  <a:latin typeface="+mn-lt"/>
                </a:rPr>
                <a:t>high</a:t>
              </a:r>
              <a:r>
                <a:rPr lang="en-US" altLang="en-US" sz="2000" i="0" dirty="0">
                  <a:solidFill>
                    <a:srgbClr val="C00000"/>
                  </a:solidFill>
                  <a:latin typeface="+mn-lt"/>
                </a:rPr>
                <a:t> </a:t>
              </a:r>
              <a:r>
                <a:rPr lang="en-US" altLang="en-US" sz="2000" i="0" dirty="0">
                  <a:latin typeface="+mn-lt"/>
                </a:rPr>
                <a:t>[Adrenaline]</a:t>
              </a:r>
            </a:p>
          </p:txBody>
        </p:sp>
        <p:sp>
          <p:nvSpPr>
            <p:cNvPr id="43016" name="Text Box 10"/>
            <p:cNvSpPr txBox="1">
              <a:spLocks noChangeArrowheads="1"/>
            </p:cNvSpPr>
            <p:nvPr/>
          </p:nvSpPr>
          <p:spPr bwMode="auto">
            <a:xfrm>
              <a:off x="1795" y="2520"/>
              <a:ext cx="265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eaLnBrk="1" hangingPunct="1"/>
              <a:r>
                <a:rPr lang="en-US" altLang="en-US" sz="2000" i="0" dirty="0">
                  <a:latin typeface="+mn-lt"/>
                  <a:sym typeface="Symbol" panose="05050102010706020507" pitchFamily="18" charset="2"/>
                </a:rPr>
                <a:t>  </a:t>
              </a:r>
              <a:r>
                <a:rPr lang="en-US" altLang="en-US" sz="2000" i="0" dirty="0">
                  <a:latin typeface="+mn-lt"/>
                </a:rPr>
                <a:t>Binding to both </a:t>
              </a:r>
              <a:r>
                <a:rPr lang="en-US" altLang="en-US" sz="2000" i="0" dirty="0">
                  <a:solidFill>
                    <a:srgbClr val="C00000"/>
                  </a:solidFill>
                  <a:latin typeface="+mn-lt"/>
                  <a:sym typeface="Symbol" panose="05050102010706020507" pitchFamily="18" charset="2"/>
                </a:rPr>
                <a:t></a:t>
              </a:r>
              <a:r>
                <a:rPr lang="en-US" altLang="en-US" sz="2000" i="0" dirty="0">
                  <a:latin typeface="+mn-lt"/>
                  <a:sym typeface="Symbol" panose="05050102010706020507" pitchFamily="18" charset="2"/>
                </a:rPr>
                <a:t> and</a:t>
              </a:r>
              <a:r>
                <a:rPr lang="en-US" altLang="en-US" sz="2000" i="0" dirty="0">
                  <a:latin typeface="+mn-lt"/>
                </a:rPr>
                <a:t>  </a:t>
              </a:r>
              <a:r>
                <a:rPr lang="en-US" altLang="en-US" sz="2000" i="0" dirty="0">
                  <a:solidFill>
                    <a:srgbClr val="C00000"/>
                  </a:solidFill>
                  <a:latin typeface="+mn-lt"/>
                  <a:sym typeface="Symbol" panose="05050102010706020507" pitchFamily="18" charset="2"/>
                </a:rPr>
                <a:t></a:t>
              </a:r>
              <a:r>
                <a:rPr lang="en-US" altLang="en-US" sz="2000" i="0" dirty="0">
                  <a:latin typeface="+mn-lt"/>
                  <a:sym typeface="Symbol" panose="05050102010706020507" pitchFamily="18" charset="2"/>
                </a:rPr>
                <a:t>-adrenoceptors</a:t>
              </a:r>
            </a:p>
          </p:txBody>
        </p:sp>
        <p:sp>
          <p:nvSpPr>
            <p:cNvPr id="43017" name="Text Box 11"/>
            <p:cNvSpPr txBox="1">
              <a:spLocks noChangeArrowheads="1"/>
            </p:cNvSpPr>
            <p:nvPr/>
          </p:nvSpPr>
          <p:spPr bwMode="auto">
            <a:xfrm>
              <a:off x="4363" y="2520"/>
              <a:ext cx="246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eaLnBrk="1" hangingPunct="1"/>
              <a:r>
                <a:rPr lang="en-US" altLang="en-US" sz="2000" i="0" dirty="0" smtClean="0">
                  <a:latin typeface="+mn-lt"/>
                  <a:sym typeface="Symbol" panose="05050102010706020507" pitchFamily="18" charset="2"/>
                </a:rPr>
                <a:t>  </a:t>
              </a:r>
              <a:r>
                <a:rPr lang="en-US" altLang="en-US" sz="2000" i="0" dirty="0">
                  <a:solidFill>
                    <a:srgbClr val="FF0000"/>
                  </a:solidFill>
                  <a:latin typeface="+mn-lt"/>
                </a:rPr>
                <a:t>Vasodilation</a:t>
              </a:r>
              <a:r>
                <a:rPr lang="en-US" altLang="en-US" sz="2000" i="0" dirty="0" smtClean="0">
                  <a:solidFill>
                    <a:srgbClr val="FF0000"/>
                  </a:solidFill>
                  <a:latin typeface="+mn-lt"/>
                </a:rPr>
                <a:t> </a:t>
              </a:r>
              <a:r>
                <a:rPr lang="en-US" altLang="en-US" sz="2000" i="0" dirty="0">
                  <a:latin typeface="+mn-lt"/>
                </a:rPr>
                <a:t>and/or </a:t>
              </a:r>
              <a:r>
                <a:rPr lang="en-US" altLang="en-US" sz="2000" i="0" dirty="0">
                  <a:solidFill>
                    <a:srgbClr val="FF0000"/>
                  </a:solidFill>
                  <a:latin typeface="+mn-lt"/>
                </a:rPr>
                <a:t>vasoconstriction?</a:t>
              </a:r>
            </a:p>
          </p:txBody>
        </p:sp>
      </p:grpSp>
      <p:sp>
        <p:nvSpPr>
          <p:cNvPr id="43013" name="Text Box 12"/>
          <p:cNvSpPr txBox="1">
            <a:spLocks noChangeArrowheads="1"/>
          </p:cNvSpPr>
          <p:nvPr/>
        </p:nvSpPr>
        <p:spPr bwMode="auto">
          <a:xfrm>
            <a:off x="431429" y="512262"/>
            <a:ext cx="9677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algn="ctr"/>
            <a:r>
              <a:rPr lang="en-US" altLang="en-US" sz="3200" i="0" dirty="0">
                <a:solidFill>
                  <a:srgbClr val="464653"/>
                </a:solidFill>
                <a:latin typeface="Bookman Old Style"/>
                <a:ea typeface="+mj-ea"/>
                <a:cs typeface="+mj-cs"/>
              </a:rPr>
              <a:t>Adrenaline </a:t>
            </a:r>
            <a:r>
              <a:rPr lang="en-US" altLang="en-US" sz="3200" i="0" dirty="0" smtClean="0">
                <a:solidFill>
                  <a:srgbClr val="464653"/>
                </a:solidFill>
                <a:latin typeface="Bookman Old Style"/>
                <a:ea typeface="+mj-ea"/>
                <a:cs typeface="+mj-cs"/>
              </a:rPr>
              <a:t>Binding </a:t>
            </a:r>
            <a:r>
              <a:rPr lang="en-US" altLang="en-US" sz="3200" i="0" dirty="0">
                <a:solidFill>
                  <a:srgbClr val="464653"/>
                </a:solidFill>
                <a:latin typeface="Bookman Old Style"/>
                <a:ea typeface="+mj-ea"/>
                <a:cs typeface="+mj-cs"/>
              </a:rPr>
              <a:t>to  </a:t>
            </a:r>
            <a:r>
              <a:rPr lang="en-US" altLang="en-US" sz="3200" i="0" dirty="0">
                <a:solidFill>
                  <a:srgbClr val="464653"/>
                </a:solidFill>
                <a:latin typeface="Bookman Old Style"/>
                <a:ea typeface="+mj-ea"/>
                <a:cs typeface="+mj-cs"/>
                <a:sym typeface="Symbol" panose="05050102010706020507" pitchFamily="18" charset="2"/>
              </a:rPr>
              <a:t>- and </a:t>
            </a:r>
            <a:r>
              <a:rPr lang="en-US" altLang="en-US" sz="3200" i="0" dirty="0" smtClean="0">
                <a:solidFill>
                  <a:srgbClr val="464653"/>
                </a:solidFill>
                <a:latin typeface="Bookman Old Style"/>
                <a:ea typeface="+mj-ea"/>
                <a:cs typeface="+mj-cs"/>
                <a:sym typeface="Symbol" panose="05050102010706020507" pitchFamily="18" charset="2"/>
              </a:rPr>
              <a:t>-</a:t>
            </a:r>
            <a:r>
              <a:rPr lang="en-US" altLang="en-US" sz="3200" i="0" dirty="0">
                <a:solidFill>
                  <a:srgbClr val="464653"/>
                </a:solidFill>
                <a:latin typeface="Bookman Old Style"/>
                <a:ea typeface="+mj-ea"/>
                <a:cs typeface="+mj-cs"/>
                <a:sym typeface="Symbol" panose="05050102010706020507" pitchFamily="18" charset="2"/>
              </a:rPr>
              <a:t>A</a:t>
            </a:r>
            <a:r>
              <a:rPr lang="en-US" altLang="en-US" sz="3200" i="0" dirty="0" smtClean="0">
                <a:solidFill>
                  <a:srgbClr val="464653"/>
                </a:solidFill>
                <a:latin typeface="Bookman Old Style"/>
                <a:ea typeface="+mj-ea"/>
                <a:cs typeface="+mj-cs"/>
                <a:sym typeface="Symbol" panose="05050102010706020507" pitchFamily="18" charset="2"/>
              </a:rPr>
              <a:t>drenoceptors</a:t>
            </a:r>
            <a:endParaRPr lang="en-US" altLang="en-US" sz="3200" i="0" dirty="0">
              <a:solidFill>
                <a:srgbClr val="464653"/>
              </a:solidFill>
              <a:latin typeface="Bookman Old Style"/>
              <a:ea typeface="+mj-ea"/>
              <a:cs typeface="+mj-cs"/>
              <a:sym typeface="Symbol" panose="05050102010706020507" pitchFamily="18" charset="2"/>
            </a:endParaRPr>
          </a:p>
        </p:txBody>
      </p:sp>
      <p:sp>
        <p:nvSpPr>
          <p:cNvPr id="14" name="Text Box 4"/>
          <p:cNvSpPr txBox="1">
            <a:spLocks noChangeArrowheads="1"/>
          </p:cNvSpPr>
          <p:nvPr/>
        </p:nvSpPr>
        <p:spPr bwMode="auto">
          <a:xfrm>
            <a:off x="621804" y="3437581"/>
            <a:ext cx="1086370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algn="just" eaLnBrk="1" hangingPunct="1">
              <a:buSzPct val="135000"/>
              <a:buFontTx/>
              <a:buChar char="•"/>
            </a:pPr>
            <a:r>
              <a:rPr lang="en-US" altLang="en-US" sz="2000" i="0" dirty="0">
                <a:latin typeface="+mn-lt"/>
              </a:rPr>
              <a:t>  In cardiac and skeletal muscle: </a:t>
            </a:r>
            <a:r>
              <a:rPr lang="en-US" altLang="en-US" sz="2000" i="0" dirty="0" smtClean="0">
                <a:latin typeface="+mn-lt"/>
              </a:rPr>
              <a:t>number of </a:t>
            </a:r>
            <a:r>
              <a:rPr lang="en-US" altLang="en-US" sz="2000" i="0" dirty="0">
                <a:latin typeface="+mn-lt"/>
                <a:sym typeface="Symbol" panose="05050102010706020507" pitchFamily="18" charset="2"/>
              </a:rPr>
              <a:t>-receptors </a:t>
            </a:r>
            <a:r>
              <a:rPr lang="en-US" altLang="en-US" sz="2000" i="0" dirty="0" smtClean="0">
                <a:latin typeface="+mn-lt"/>
                <a:sym typeface="Symbol" panose="05050102010706020507" pitchFamily="18" charset="2"/>
              </a:rPr>
              <a:t>more than the number of </a:t>
            </a:r>
            <a:r>
              <a:rPr lang="en-US" altLang="en-US" sz="2000" i="0" dirty="0">
                <a:latin typeface="+mn-lt"/>
                <a:sym typeface="Symbol" panose="05050102010706020507" pitchFamily="18" charset="2"/>
              </a:rPr>
              <a:t>-</a:t>
            </a:r>
            <a:r>
              <a:rPr lang="en-US" altLang="en-US" sz="2000" i="0" dirty="0" smtClean="0">
                <a:latin typeface="+mn-lt"/>
                <a:sym typeface="Symbol" panose="05050102010706020507" pitchFamily="18" charset="2"/>
              </a:rPr>
              <a:t>receptors </a:t>
            </a:r>
            <a:r>
              <a:rPr lang="en-US" altLang="en-US" sz="2000" i="0" dirty="0" smtClean="0">
                <a:latin typeface="+mn-lt"/>
                <a:sym typeface="Wingdings"/>
              </a:rPr>
              <a:t> vasodilation</a:t>
            </a:r>
            <a:r>
              <a:rPr lang="en-US" altLang="en-US" sz="2000" i="0" dirty="0" smtClean="0">
                <a:latin typeface="+mn-lt"/>
              </a:rPr>
              <a:t> </a:t>
            </a:r>
            <a:endParaRPr lang="en-US" altLang="en-US" sz="2000" i="0" dirty="0">
              <a:latin typeface="+mn-lt"/>
            </a:endParaRPr>
          </a:p>
        </p:txBody>
      </p:sp>
      <p:sp>
        <p:nvSpPr>
          <p:cNvPr id="17" name="Text Box 7"/>
          <p:cNvSpPr txBox="1">
            <a:spLocks noChangeArrowheads="1"/>
          </p:cNvSpPr>
          <p:nvPr/>
        </p:nvSpPr>
        <p:spPr bwMode="auto">
          <a:xfrm>
            <a:off x="638976" y="4160722"/>
            <a:ext cx="1084652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algn="just">
              <a:buSzPct val="135000"/>
              <a:buFontTx/>
              <a:buChar char="•"/>
            </a:pPr>
            <a:r>
              <a:rPr lang="en-US" altLang="en-US" sz="2000" i="0" dirty="0">
                <a:latin typeface="+mn-lt"/>
              </a:rPr>
              <a:t>  In most other tissues: </a:t>
            </a:r>
            <a:r>
              <a:rPr lang="en-US" altLang="en-US" sz="2000" i="0" dirty="0" smtClean="0">
                <a:latin typeface="+mn-lt"/>
              </a:rPr>
              <a:t>number of </a:t>
            </a:r>
            <a:r>
              <a:rPr lang="en-US" altLang="en-US" sz="2000" i="0" dirty="0" smtClean="0">
                <a:latin typeface="+mn-lt"/>
                <a:sym typeface="Symbol" panose="05050102010706020507" pitchFamily="18" charset="2"/>
              </a:rPr>
              <a:t></a:t>
            </a:r>
            <a:r>
              <a:rPr lang="en-US" altLang="en-US" sz="2000" i="0" dirty="0">
                <a:latin typeface="+mn-lt"/>
                <a:sym typeface="Symbol" panose="05050102010706020507" pitchFamily="18" charset="2"/>
              </a:rPr>
              <a:t>-receptors </a:t>
            </a:r>
            <a:r>
              <a:rPr lang="en-US" altLang="en-US" sz="2000" i="0" dirty="0" smtClean="0">
                <a:latin typeface="+mn-lt"/>
                <a:sym typeface="Symbol" panose="05050102010706020507" pitchFamily="18" charset="2"/>
              </a:rPr>
              <a:t>more than the number of number of  </a:t>
            </a:r>
            <a:r>
              <a:rPr lang="en-US" altLang="en-US" sz="2000" i="0" dirty="0">
                <a:latin typeface="+mn-lt"/>
                <a:sym typeface="Symbol" panose="05050102010706020507" pitchFamily="18" charset="2"/>
              </a:rPr>
              <a:t>-</a:t>
            </a:r>
            <a:r>
              <a:rPr lang="en-US" altLang="en-US" sz="2000" i="0" dirty="0" smtClean="0">
                <a:latin typeface="+mn-lt"/>
                <a:sym typeface="Symbol" panose="05050102010706020507" pitchFamily="18" charset="2"/>
              </a:rPr>
              <a:t>receptors </a:t>
            </a:r>
            <a:r>
              <a:rPr lang="en-US" altLang="en-US" sz="2000" i="0" dirty="0">
                <a:sym typeface="Wingdings"/>
              </a:rPr>
              <a:t></a:t>
            </a:r>
            <a:r>
              <a:rPr lang="en-US" altLang="en-US" sz="2000" i="0" dirty="0" smtClean="0">
                <a:latin typeface="+mn-lt"/>
                <a:sym typeface="Wingdings"/>
              </a:rPr>
              <a:t> vasoconstriction</a:t>
            </a:r>
            <a:r>
              <a:rPr lang="en-US" altLang="en-US" sz="2000" i="0" dirty="0" smtClean="0">
                <a:latin typeface="+mn-lt"/>
              </a:rPr>
              <a:t> </a:t>
            </a:r>
            <a:endParaRPr lang="en-US" altLang="en-US" sz="2000" i="0" dirty="0">
              <a:latin typeface="+mn-lt"/>
            </a:endParaRPr>
          </a:p>
        </p:txBody>
      </p:sp>
      <p:cxnSp>
        <p:nvCxnSpPr>
          <p:cNvPr id="10" name="Straight Connector 9"/>
          <p:cNvCxnSpPr/>
          <p:nvPr/>
        </p:nvCxnSpPr>
        <p:spPr>
          <a:xfrm>
            <a:off x="3547804" y="2760582"/>
            <a:ext cx="835292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592683" y="5213518"/>
            <a:ext cx="10974337" cy="1815882"/>
          </a:xfrm>
          <a:prstGeom prst="rect">
            <a:avLst/>
          </a:prstGeom>
        </p:spPr>
        <p:txBody>
          <a:bodyPr wrap="square">
            <a:spAutoFit/>
          </a:bodyPr>
          <a:lstStyle/>
          <a:p>
            <a:r>
              <a:rPr lang="en-US" altLang="en-US" sz="1600" dirty="0">
                <a:solidFill>
                  <a:srgbClr val="DDE9EC">
                    <a:lumMod val="50000"/>
                  </a:srgbClr>
                </a:solidFill>
              </a:rPr>
              <a:t>Norepinephrine </a:t>
            </a:r>
            <a:r>
              <a:rPr lang="en-US" altLang="en-US" sz="1600" dirty="0">
                <a:solidFill>
                  <a:srgbClr val="DDE9EC">
                    <a:lumMod val="50000"/>
                  </a:srgbClr>
                </a:solidFill>
                <a:sym typeface="Wingdings"/>
              </a:rPr>
              <a:t> </a:t>
            </a:r>
            <a:r>
              <a:rPr lang="en-US" altLang="en-US" sz="1600" dirty="0">
                <a:solidFill>
                  <a:srgbClr val="DDE9EC">
                    <a:lumMod val="50000"/>
                  </a:srgbClr>
                </a:solidFill>
              </a:rPr>
              <a:t>Alpha 1 receptors </a:t>
            </a:r>
            <a:r>
              <a:rPr lang="en-US" altLang="en-US" sz="1600" dirty="0">
                <a:solidFill>
                  <a:srgbClr val="DDE9EC">
                    <a:lumMod val="50000"/>
                  </a:srgbClr>
                </a:solidFill>
                <a:sym typeface="Wingdings"/>
              </a:rPr>
              <a:t> vasoconstriction </a:t>
            </a:r>
            <a:endParaRPr lang="en-US" altLang="en-US" sz="1600" dirty="0">
              <a:solidFill>
                <a:srgbClr val="DDE9EC">
                  <a:lumMod val="50000"/>
                </a:srgbClr>
              </a:solidFill>
            </a:endParaRPr>
          </a:p>
          <a:p>
            <a:endParaRPr lang="en-US" altLang="en-US" sz="1600" dirty="0">
              <a:solidFill>
                <a:srgbClr val="DDE9EC">
                  <a:lumMod val="50000"/>
                </a:srgbClr>
              </a:solidFill>
            </a:endParaRPr>
          </a:p>
          <a:p>
            <a:r>
              <a:rPr lang="en-US" altLang="en-US" sz="1600" dirty="0">
                <a:solidFill>
                  <a:srgbClr val="DDE9EC">
                    <a:lumMod val="50000"/>
                  </a:srgbClr>
                </a:solidFill>
              </a:rPr>
              <a:t>Epinephrine higher affinity  </a:t>
            </a:r>
            <a:r>
              <a:rPr lang="en-US" altLang="en-US" sz="1600" dirty="0">
                <a:solidFill>
                  <a:srgbClr val="DDE9EC">
                    <a:lumMod val="50000"/>
                  </a:srgbClr>
                </a:solidFill>
                <a:sym typeface="Wingdings"/>
              </a:rPr>
              <a:t> </a:t>
            </a:r>
            <a:r>
              <a:rPr lang="en-US" altLang="en-US" sz="1600" dirty="0">
                <a:solidFill>
                  <a:srgbClr val="DDE9EC">
                    <a:lumMod val="50000"/>
                  </a:srgbClr>
                </a:solidFill>
              </a:rPr>
              <a:t>Beta 2 receptors </a:t>
            </a:r>
          </a:p>
          <a:p>
            <a:r>
              <a:rPr lang="en-US" altLang="en-US" sz="1600" dirty="0">
                <a:solidFill>
                  <a:srgbClr val="DDE9EC">
                    <a:lumMod val="50000"/>
                  </a:srgbClr>
                </a:solidFill>
              </a:rPr>
              <a:t>Epinephrine lower affinity </a:t>
            </a:r>
            <a:r>
              <a:rPr lang="en-US" altLang="en-US" sz="1600" dirty="0">
                <a:solidFill>
                  <a:srgbClr val="DDE9EC">
                    <a:lumMod val="50000"/>
                  </a:srgbClr>
                </a:solidFill>
                <a:sym typeface="Wingdings"/>
              </a:rPr>
              <a:t> alpha 1 receptors </a:t>
            </a:r>
          </a:p>
          <a:p>
            <a:endParaRPr lang="en-US" altLang="en-US" sz="1600" dirty="0">
              <a:sym typeface="Wingdings"/>
            </a:endParaRPr>
          </a:p>
          <a:p>
            <a:endParaRPr lang="en-US" altLang="en-US" sz="1600" dirty="0">
              <a:sym typeface="Wingdings"/>
            </a:endParaRPr>
          </a:p>
          <a:p>
            <a:endParaRPr lang="en-US" altLang="en-US" sz="1600" dirty="0">
              <a:sym typeface="Wingdings"/>
            </a:endParaRPr>
          </a:p>
        </p:txBody>
      </p:sp>
      <p:sp>
        <p:nvSpPr>
          <p:cNvPr id="20" name="TextBox 19"/>
          <p:cNvSpPr txBox="1"/>
          <p:nvPr/>
        </p:nvSpPr>
        <p:spPr>
          <a:xfrm>
            <a:off x="9740553" y="0"/>
            <a:ext cx="2448272" cy="307777"/>
          </a:xfrm>
          <a:prstGeom prst="rect">
            <a:avLst/>
          </a:prstGeom>
          <a:solidFill>
            <a:schemeClr val="accent3">
              <a:lumMod val="40000"/>
              <a:lumOff val="60000"/>
            </a:schemeClr>
          </a:solidFill>
          <a:ln>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MALES’ SLIDES </a:t>
            </a:r>
          </a:p>
        </p:txBody>
      </p:sp>
      <p:cxnSp>
        <p:nvCxnSpPr>
          <p:cNvPr id="7" name="Straight Arrow Connector 6"/>
          <p:cNvCxnSpPr/>
          <p:nvPr/>
        </p:nvCxnSpPr>
        <p:spPr>
          <a:xfrm>
            <a:off x="4438228" y="2760582"/>
            <a:ext cx="0" cy="676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47843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09460" y="228600"/>
            <a:ext cx="11461616" cy="914400"/>
          </a:xfrm>
        </p:spPr>
        <p:txBody>
          <a:bodyPr>
            <a:normAutofit/>
          </a:bodyPr>
          <a:lstStyle/>
          <a:p>
            <a:r>
              <a:rPr lang="en-US" sz="2000" dirty="0" smtClean="0"/>
              <a:t>B. Vasopressin (Antidiuretic hormone; ADH</a:t>
            </a:r>
            <a:r>
              <a:rPr lang="en-US" sz="2000" dirty="0"/>
              <a:t>)</a:t>
            </a:r>
          </a:p>
        </p:txBody>
      </p:sp>
      <p:sp>
        <p:nvSpPr>
          <p:cNvPr id="3" name="عنصر نائب لرقم الشريحة 2"/>
          <p:cNvSpPr>
            <a:spLocks noGrp="1"/>
          </p:cNvSpPr>
          <p:nvPr>
            <p:ph type="sldNum" sz="quarter" idx="12"/>
          </p:nvPr>
        </p:nvSpPr>
        <p:spPr/>
        <p:txBody>
          <a:bodyPr/>
          <a:lstStyle/>
          <a:p>
            <a:fld id="{4929A69E-7D8F-4515-9605-0315ABD4F316}" type="slidenum">
              <a:rPr lang="en-US" smtClean="0"/>
              <a:t>51</a:t>
            </a:fld>
            <a:endParaRPr lang="en-US" dirty="0"/>
          </a:p>
        </p:txBody>
      </p:sp>
      <p:grpSp>
        <p:nvGrpSpPr>
          <p:cNvPr id="12" name="مجموعة 11"/>
          <p:cNvGrpSpPr/>
          <p:nvPr/>
        </p:nvGrpSpPr>
        <p:grpSpPr>
          <a:xfrm>
            <a:off x="7534572" y="1330914"/>
            <a:ext cx="4333544" cy="3938897"/>
            <a:chOff x="4158910" y="1145730"/>
            <a:chExt cx="6053353" cy="5502087"/>
          </a:xfrm>
        </p:grpSpPr>
        <p:grpSp>
          <p:nvGrpSpPr>
            <p:cNvPr id="5" name="Group 3"/>
            <p:cNvGrpSpPr>
              <a:grpSpLocks/>
            </p:cNvGrpSpPr>
            <p:nvPr/>
          </p:nvGrpSpPr>
          <p:grpSpPr bwMode="auto">
            <a:xfrm>
              <a:off x="5960564" y="2061530"/>
              <a:ext cx="4251699" cy="4586287"/>
              <a:chOff x="204" y="388"/>
              <a:chExt cx="2380" cy="2889"/>
            </a:xfrm>
          </p:grpSpPr>
          <p:pic>
            <p:nvPicPr>
              <p:cNvPr id="6" name="Picture 4" descr="gr1lf0522_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 y="482"/>
                <a:ext cx="2380" cy="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808" y="388"/>
                <a:ext cx="1247"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eaLnBrk="1" hangingPunct="1"/>
                <a:r>
                  <a:rPr lang="en-US" altLang="en-US" sz="2000" i="0" dirty="0">
                    <a:latin typeface="+mn-lt"/>
                  </a:rPr>
                  <a:t>hypothalamus</a:t>
                </a:r>
              </a:p>
            </p:txBody>
          </p:sp>
          <p:sp>
            <p:nvSpPr>
              <p:cNvPr id="8" name="Text Box 6"/>
              <p:cNvSpPr txBox="1">
                <a:spLocks noChangeArrowheads="1"/>
              </p:cNvSpPr>
              <p:nvPr/>
            </p:nvSpPr>
            <p:spPr bwMode="auto">
              <a:xfrm>
                <a:off x="702" y="2273"/>
                <a:ext cx="63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eaLnBrk="1" hangingPunct="1"/>
                <a:r>
                  <a:rPr lang="en-US" altLang="en-US" sz="1400" i="0" dirty="0">
                    <a:latin typeface="Calibri" panose="020F0502020204030204" pitchFamily="34" charset="0"/>
                  </a:rPr>
                  <a:t>pituitary</a:t>
                </a:r>
              </a:p>
            </p:txBody>
          </p:sp>
        </p:grpSp>
        <p:pic>
          <p:nvPicPr>
            <p:cNvPr id="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8910" y="1145730"/>
              <a:ext cx="2349500"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1"/>
            <p:cNvSpPr txBox="1">
              <a:spLocks noChangeArrowheads="1"/>
            </p:cNvSpPr>
            <p:nvPr/>
          </p:nvSpPr>
          <p:spPr bwMode="auto">
            <a:xfrm>
              <a:off x="4451703" y="2833708"/>
              <a:ext cx="1976904" cy="73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400" i="1">
                  <a:solidFill>
                    <a:schemeClr val="tx1"/>
                  </a:solidFill>
                  <a:latin typeface="Trebuchet MS" panose="020B0603020202020204" pitchFamily="34" charset="0"/>
                </a:defRPr>
              </a:lvl1pPr>
              <a:lvl2pPr marL="742950" indent="-285750">
                <a:defRPr sz="3400" i="1">
                  <a:solidFill>
                    <a:schemeClr val="tx1"/>
                  </a:solidFill>
                  <a:latin typeface="Trebuchet MS" panose="020B0603020202020204" pitchFamily="34" charset="0"/>
                </a:defRPr>
              </a:lvl2pPr>
              <a:lvl3pPr marL="1143000" indent="-228600">
                <a:defRPr sz="3400" i="1">
                  <a:solidFill>
                    <a:schemeClr val="tx1"/>
                  </a:solidFill>
                  <a:latin typeface="Trebuchet MS" panose="020B0603020202020204" pitchFamily="34" charset="0"/>
                </a:defRPr>
              </a:lvl3pPr>
              <a:lvl4pPr marL="1600200" indent="-228600">
                <a:defRPr sz="3400" i="1">
                  <a:solidFill>
                    <a:schemeClr val="tx1"/>
                  </a:solidFill>
                  <a:latin typeface="Trebuchet MS" panose="020B0603020202020204" pitchFamily="34" charset="0"/>
                </a:defRPr>
              </a:lvl4pPr>
              <a:lvl5pPr marL="2057400" indent="-228600">
                <a:defRPr sz="3400" i="1">
                  <a:solidFill>
                    <a:schemeClr val="tx1"/>
                  </a:solidFill>
                  <a:latin typeface="Trebuchet MS" panose="020B0603020202020204" pitchFamily="34" charset="0"/>
                </a:defRPr>
              </a:lvl5pPr>
              <a:lvl6pPr marL="2514600" indent="-228600" eaLnBrk="0" fontAlgn="base" hangingPunct="0">
                <a:spcBef>
                  <a:spcPct val="0"/>
                </a:spcBef>
                <a:spcAft>
                  <a:spcPct val="0"/>
                </a:spcAft>
                <a:defRPr sz="3400" i="1">
                  <a:solidFill>
                    <a:schemeClr val="tx1"/>
                  </a:solidFill>
                  <a:latin typeface="Trebuchet MS" panose="020B0603020202020204" pitchFamily="34" charset="0"/>
                </a:defRPr>
              </a:lvl6pPr>
              <a:lvl7pPr marL="2971800" indent="-228600" eaLnBrk="0" fontAlgn="base" hangingPunct="0">
                <a:spcBef>
                  <a:spcPct val="0"/>
                </a:spcBef>
                <a:spcAft>
                  <a:spcPct val="0"/>
                </a:spcAft>
                <a:defRPr sz="3400" i="1">
                  <a:solidFill>
                    <a:schemeClr val="tx1"/>
                  </a:solidFill>
                  <a:latin typeface="Trebuchet MS" panose="020B0603020202020204" pitchFamily="34" charset="0"/>
                </a:defRPr>
              </a:lvl7pPr>
              <a:lvl8pPr marL="3429000" indent="-228600" eaLnBrk="0" fontAlgn="base" hangingPunct="0">
                <a:spcBef>
                  <a:spcPct val="0"/>
                </a:spcBef>
                <a:spcAft>
                  <a:spcPct val="0"/>
                </a:spcAft>
                <a:defRPr sz="3400" i="1">
                  <a:solidFill>
                    <a:schemeClr val="tx1"/>
                  </a:solidFill>
                  <a:latin typeface="Trebuchet MS" panose="020B0603020202020204" pitchFamily="34" charset="0"/>
                </a:defRPr>
              </a:lvl8pPr>
              <a:lvl9pPr marL="3886200" indent="-228600" eaLnBrk="0" fontAlgn="base" hangingPunct="0">
                <a:spcBef>
                  <a:spcPct val="0"/>
                </a:spcBef>
                <a:spcAft>
                  <a:spcPct val="0"/>
                </a:spcAft>
                <a:defRPr sz="3400" i="1">
                  <a:solidFill>
                    <a:schemeClr val="tx1"/>
                  </a:solidFill>
                  <a:latin typeface="Trebuchet MS" panose="020B0603020202020204" pitchFamily="34" charset="0"/>
                </a:defRPr>
              </a:lvl9pPr>
            </a:lstStyle>
            <a:p>
              <a:pPr eaLnBrk="1" hangingPunct="1"/>
              <a:r>
                <a:rPr lang="en-US" altLang="en-US" sz="1400" i="0" dirty="0">
                  <a:latin typeface="Calibri" panose="020F0502020204030204" pitchFamily="34" charset="0"/>
                </a:rPr>
                <a:t>Paraventricular </a:t>
              </a:r>
              <a:r>
                <a:rPr lang="en-US" altLang="en-US" sz="1400" i="0" dirty="0" smtClean="0">
                  <a:latin typeface="Calibri" panose="020F0502020204030204" pitchFamily="34" charset="0"/>
                </a:rPr>
                <a:t>nucleus</a:t>
              </a:r>
              <a:endParaRPr lang="en-US" altLang="en-US" sz="1400" i="0" dirty="0">
                <a:latin typeface="Calibri" panose="020F0502020204030204" pitchFamily="34" charset="0"/>
              </a:endParaRPr>
            </a:p>
          </p:txBody>
        </p:sp>
        <p:sp>
          <p:nvSpPr>
            <p:cNvPr id="11" name="Line 12"/>
            <p:cNvSpPr>
              <a:spLocks noChangeShapeType="1"/>
            </p:cNvSpPr>
            <p:nvPr/>
          </p:nvSpPr>
          <p:spPr bwMode="auto">
            <a:xfrm>
              <a:off x="6202238" y="3147380"/>
              <a:ext cx="210502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latin typeface="Calibri" panose="020F0502020204030204" pitchFamily="34" charset="0"/>
              </a:endParaRPr>
            </a:p>
          </p:txBody>
        </p:sp>
      </p:grpSp>
      <p:sp>
        <p:nvSpPr>
          <p:cNvPr id="13" name="مربع نص 12"/>
          <p:cNvSpPr txBox="1"/>
          <p:nvPr/>
        </p:nvSpPr>
        <p:spPr>
          <a:xfrm>
            <a:off x="816651" y="1591232"/>
            <a:ext cx="6362786" cy="2062103"/>
          </a:xfrm>
          <a:prstGeom prst="rect">
            <a:avLst/>
          </a:prstGeom>
          <a:noFill/>
        </p:spPr>
        <p:txBody>
          <a:bodyPr wrap="square" rtlCol="0">
            <a:spAutoFit/>
          </a:bodyPr>
          <a:lstStyle/>
          <a:p>
            <a:pPr algn="ctr"/>
            <a:r>
              <a:rPr lang="en-US" sz="1600" dirty="0" smtClean="0"/>
              <a:t>ADH (vasopressin) is synthesized in the Paraventricular nucleus of the hypothalamus, then it is stored in the posterior pituitary.</a:t>
            </a:r>
          </a:p>
          <a:p>
            <a:pPr algn="ctr"/>
            <a:endParaRPr lang="en-US" sz="1600" dirty="0" smtClean="0"/>
          </a:p>
          <a:p>
            <a:pPr algn="just"/>
            <a:r>
              <a:rPr lang="en-US" sz="1600" dirty="0" smtClean="0">
                <a:solidFill>
                  <a:srgbClr val="FF0000"/>
                </a:solidFill>
              </a:rPr>
              <a:t>It has two major functions which will lead </a:t>
            </a:r>
            <a:r>
              <a:rPr lang="en-US" sz="1600" u="sng" dirty="0" smtClean="0">
                <a:solidFill>
                  <a:srgbClr val="FF0000"/>
                </a:solidFill>
              </a:rPr>
              <a:t>to Increase in BP</a:t>
            </a:r>
            <a:r>
              <a:rPr lang="en-US" sz="1600" dirty="0" smtClean="0"/>
              <a:t>:</a:t>
            </a:r>
          </a:p>
          <a:p>
            <a:pPr algn="just"/>
            <a:r>
              <a:rPr lang="en-US" sz="1600" dirty="0" smtClean="0"/>
              <a:t>1- Vasoconstriction, </a:t>
            </a:r>
            <a:r>
              <a:rPr lang="en-US" sz="1600" spc="-5" dirty="0">
                <a:solidFill>
                  <a:srgbClr val="404040"/>
                </a:solidFill>
                <a:cs typeface="Calibri"/>
              </a:rPr>
              <a:t>in</a:t>
            </a:r>
            <a:r>
              <a:rPr lang="en-US" sz="1600" spc="-65" dirty="0">
                <a:solidFill>
                  <a:srgbClr val="404040"/>
                </a:solidFill>
                <a:cs typeface="Calibri"/>
              </a:rPr>
              <a:t> </a:t>
            </a:r>
            <a:r>
              <a:rPr lang="en-US" sz="1600" spc="20" dirty="0">
                <a:solidFill>
                  <a:srgbClr val="404040"/>
                </a:solidFill>
                <a:cs typeface="Calibri"/>
              </a:rPr>
              <a:t>order</a:t>
            </a:r>
            <a:r>
              <a:rPr lang="en-US" sz="1600" spc="-175" dirty="0">
                <a:solidFill>
                  <a:srgbClr val="404040"/>
                </a:solidFill>
                <a:cs typeface="Calibri"/>
              </a:rPr>
              <a:t> </a:t>
            </a:r>
            <a:r>
              <a:rPr lang="en-US" sz="1600" spc="-20" dirty="0">
                <a:solidFill>
                  <a:srgbClr val="404040"/>
                </a:solidFill>
                <a:cs typeface="Calibri"/>
              </a:rPr>
              <a:t>to</a:t>
            </a:r>
            <a:r>
              <a:rPr lang="en-US" sz="1600" spc="25" dirty="0">
                <a:solidFill>
                  <a:srgbClr val="404040"/>
                </a:solidFill>
                <a:cs typeface="Calibri"/>
              </a:rPr>
              <a:t> </a:t>
            </a:r>
            <a:r>
              <a:rPr lang="en-US" sz="1600" dirty="0">
                <a:solidFill>
                  <a:srgbClr val="404040"/>
                </a:solidFill>
                <a:cs typeface="Calibri"/>
              </a:rPr>
              <a:t>↑</a:t>
            </a:r>
            <a:r>
              <a:rPr lang="en-US" sz="1600" spc="-100" dirty="0">
                <a:solidFill>
                  <a:srgbClr val="404040"/>
                </a:solidFill>
                <a:cs typeface="Calibri"/>
              </a:rPr>
              <a:t> </a:t>
            </a:r>
            <a:r>
              <a:rPr lang="en-US" sz="1600" spc="-80" dirty="0" smtClean="0">
                <a:solidFill>
                  <a:srgbClr val="404040"/>
                </a:solidFill>
                <a:cs typeface="Calibri"/>
              </a:rPr>
              <a:t>ABP</a:t>
            </a:r>
            <a:r>
              <a:rPr lang="en-US" sz="1600" spc="-80" dirty="0">
                <a:solidFill>
                  <a:srgbClr val="404040"/>
                </a:solidFill>
                <a:cs typeface="Calibri"/>
              </a:rPr>
              <a:t> </a:t>
            </a:r>
            <a:r>
              <a:rPr lang="en-US" sz="1600" dirty="0" smtClean="0"/>
              <a:t>(</a:t>
            </a:r>
            <a:r>
              <a:rPr lang="en-US" sz="1600" dirty="0" smtClean="0">
                <a:solidFill>
                  <a:schemeClr val="bg1">
                    <a:lumMod val="65000"/>
                  </a:schemeClr>
                </a:solidFill>
              </a:rPr>
              <a:t>that is why it is called vasopressin</a:t>
            </a:r>
            <a:r>
              <a:rPr lang="en-US" sz="1600" dirty="0" smtClean="0"/>
              <a:t>)</a:t>
            </a:r>
          </a:p>
          <a:p>
            <a:pPr algn="just"/>
            <a:r>
              <a:rPr lang="en-US" sz="1600" dirty="0" smtClean="0"/>
              <a:t>2- Promotion of water retention by the kidney</a:t>
            </a:r>
            <a:r>
              <a:rPr lang="en-US" sz="1600" dirty="0"/>
              <a:t> </a:t>
            </a:r>
            <a:r>
              <a:rPr lang="en-US" sz="1600" dirty="0" smtClean="0"/>
              <a:t>(</a:t>
            </a:r>
            <a:r>
              <a:rPr lang="en-US" sz="1600" spc="20" dirty="0">
                <a:cs typeface="Calibri"/>
              </a:rPr>
              <a:t>at</a:t>
            </a:r>
            <a:r>
              <a:rPr lang="en-US" sz="1600" spc="-140" dirty="0">
                <a:cs typeface="Calibri"/>
              </a:rPr>
              <a:t> </a:t>
            </a:r>
            <a:r>
              <a:rPr lang="en-US" sz="1600" spc="10" dirty="0">
                <a:cs typeface="Calibri"/>
              </a:rPr>
              <a:t>kidney</a:t>
            </a:r>
            <a:r>
              <a:rPr lang="en-US" sz="1600" spc="-195" dirty="0">
                <a:cs typeface="Calibri"/>
              </a:rPr>
              <a:t> </a:t>
            </a:r>
            <a:r>
              <a:rPr lang="en-US" sz="1600" spc="10" dirty="0" smtClean="0">
                <a:cs typeface="Calibri"/>
              </a:rPr>
              <a:t>tubules</a:t>
            </a:r>
            <a:r>
              <a:rPr lang="en-US" sz="1600" spc="-60" dirty="0" smtClean="0">
                <a:cs typeface="Calibri"/>
              </a:rPr>
              <a:t> to </a:t>
            </a:r>
            <a:r>
              <a:rPr lang="en-US" sz="1600" spc="-10" dirty="0" smtClean="0">
                <a:cs typeface="Calibri"/>
              </a:rPr>
              <a:t>↑</a:t>
            </a:r>
            <a:r>
              <a:rPr lang="en-US" sz="1600" spc="10" dirty="0" smtClean="0">
                <a:cs typeface="Calibri"/>
              </a:rPr>
              <a:t> </a:t>
            </a:r>
            <a:r>
              <a:rPr lang="en-US" sz="1600" spc="20" dirty="0">
                <a:cs typeface="Calibri"/>
              </a:rPr>
              <a:t>blood  </a:t>
            </a:r>
            <a:r>
              <a:rPr lang="en-US" sz="1600" spc="15" dirty="0" smtClean="0">
                <a:cs typeface="Calibri"/>
              </a:rPr>
              <a:t>volume</a:t>
            </a:r>
            <a:r>
              <a:rPr lang="en-US" sz="1600" spc="15" dirty="0">
                <a:cs typeface="Calibri"/>
              </a:rPr>
              <a:t> </a:t>
            </a:r>
            <a:r>
              <a:rPr lang="en-US" sz="1600" spc="15" dirty="0" smtClean="0">
                <a:cs typeface="Calibri"/>
              </a:rPr>
              <a:t>+ thirst stimulation </a:t>
            </a:r>
            <a:endParaRPr lang="en-US" sz="1600" dirty="0" smtClean="0"/>
          </a:p>
          <a:p>
            <a:pPr algn="just"/>
            <a:r>
              <a:rPr lang="en-US" sz="1600" dirty="0" smtClean="0"/>
              <a:t>This is how it is secreted.</a:t>
            </a:r>
            <a:endParaRPr lang="en-US" sz="1600" dirty="0"/>
          </a:p>
        </p:txBody>
      </p:sp>
      <p:graphicFrame>
        <p:nvGraphicFramePr>
          <p:cNvPr id="15" name="رسم تخطيطي 14"/>
          <p:cNvGraphicFramePr/>
          <p:nvPr>
            <p:extLst>
              <p:ext uri="{D42A27DB-BD31-4B8C-83A1-F6EECF244321}">
                <p14:modId xmlns:p14="http://schemas.microsoft.com/office/powerpoint/2010/main" val="176064475"/>
              </p:ext>
            </p:extLst>
          </p:nvPr>
        </p:nvGraphicFramePr>
        <p:xfrm>
          <a:off x="-214887" y="4101567"/>
          <a:ext cx="10922391" cy="23362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عنوان 1"/>
          <p:cNvSpPr txBox="1">
            <a:spLocks/>
          </p:cNvSpPr>
          <p:nvPr/>
        </p:nvSpPr>
        <p:spPr>
          <a:xfrm>
            <a:off x="609460" y="-108278"/>
            <a:ext cx="11461616" cy="9144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defTabSz="914400"/>
            <a:r>
              <a:rPr lang="en-US" sz="2800" dirty="0" smtClean="0"/>
              <a:t>Hormonal Regulation of Blood </a:t>
            </a:r>
            <a:r>
              <a:rPr lang="en-US" sz="2800" dirty="0"/>
              <a:t>P</a:t>
            </a:r>
            <a:r>
              <a:rPr lang="en-US" sz="2800" dirty="0" smtClean="0"/>
              <a:t>ressure </a:t>
            </a:r>
            <a:endParaRPr lang="en-US" sz="2800" dirty="0"/>
          </a:p>
        </p:txBody>
      </p:sp>
      <p:sp>
        <p:nvSpPr>
          <p:cNvPr id="4" name="TextBox 3"/>
          <p:cNvSpPr txBox="1"/>
          <p:nvPr/>
        </p:nvSpPr>
        <p:spPr>
          <a:xfrm>
            <a:off x="8561826" y="5126782"/>
            <a:ext cx="3415359" cy="276999"/>
          </a:xfrm>
          <a:prstGeom prst="rect">
            <a:avLst/>
          </a:prstGeom>
          <a:solidFill>
            <a:schemeClr val="bg1"/>
          </a:solidFill>
        </p:spPr>
        <p:txBody>
          <a:bodyPr wrap="none" rtlCol="0">
            <a:spAutoFit/>
          </a:bodyPr>
          <a:lstStyle/>
          <a:p>
            <a:r>
              <a:rPr lang="en-US" sz="1200" dirty="0" smtClean="0"/>
              <a:t>Vasoconstriction </a:t>
            </a:r>
            <a:r>
              <a:rPr lang="en-US" sz="1200" dirty="0" smtClean="0">
                <a:sym typeface="Wingdings"/>
              </a:rPr>
              <a:t> increased TPR  increased BP </a:t>
            </a:r>
            <a:endParaRPr lang="en-US" sz="1200" dirty="0"/>
          </a:p>
        </p:txBody>
      </p:sp>
    </p:spTree>
    <p:extLst>
      <p:ext uri="{BB962C8B-B14F-4D97-AF65-F5344CB8AC3E}">
        <p14:creationId xmlns:p14="http://schemas.microsoft.com/office/powerpoint/2010/main" val="24691610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Renal Regulation of Blood </a:t>
            </a:r>
            <a:r>
              <a:rPr lang="en-US" dirty="0"/>
              <a:t>P</a:t>
            </a:r>
            <a:r>
              <a:rPr lang="en-US" dirty="0" smtClean="0"/>
              <a:t>ressure</a:t>
            </a:r>
            <a:endParaRPr lang="en-US" dirty="0"/>
          </a:p>
        </p:txBody>
      </p:sp>
      <p:sp>
        <p:nvSpPr>
          <p:cNvPr id="3" name="عنصر نائب للنص 2"/>
          <p:cNvSpPr>
            <a:spLocks noGrp="1"/>
          </p:cNvSpPr>
          <p:nvPr>
            <p:ph type="body" idx="1"/>
          </p:nvPr>
        </p:nvSpPr>
        <p:spPr>
          <a:xfrm>
            <a:off x="680159" y="1389527"/>
            <a:ext cx="5340947" cy="1565920"/>
          </a:xfrm>
        </p:spPr>
        <p:txBody>
          <a:bodyPr>
            <a:normAutofit lnSpcReduction="10000"/>
          </a:bodyPr>
          <a:lstStyle/>
          <a:p>
            <a:pPr algn="just"/>
            <a:r>
              <a:rPr lang="en-GB" altLang="en-US" sz="1800" b="0" dirty="0" smtClean="0">
                <a:solidFill>
                  <a:schemeClr val="tx1">
                    <a:lumMod val="95000"/>
                    <a:lumOff val="5000"/>
                  </a:schemeClr>
                </a:solidFill>
              </a:rPr>
              <a:t>Baroreceptors </a:t>
            </a:r>
            <a:r>
              <a:rPr lang="en-US" altLang="en-US" sz="1800" b="0" dirty="0" smtClean="0">
                <a:solidFill>
                  <a:schemeClr val="tx1">
                    <a:lumMod val="95000"/>
                    <a:lumOff val="5000"/>
                  </a:schemeClr>
                </a:solidFill>
                <a:sym typeface="Symbol" panose="05050102010706020507" pitchFamily="18" charset="2"/>
              </a:rPr>
              <a:t>reflex </a:t>
            </a:r>
            <a:r>
              <a:rPr lang="en-US" altLang="en-US" sz="1800" b="0" dirty="0">
                <a:solidFill>
                  <a:schemeClr val="tx1">
                    <a:lumMod val="95000"/>
                    <a:lumOff val="5000"/>
                  </a:schemeClr>
                </a:solidFill>
                <a:sym typeface="Symbol" panose="05050102010706020507" pitchFamily="18" charset="2"/>
              </a:rPr>
              <a:t> </a:t>
            </a:r>
            <a:r>
              <a:rPr lang="en-US" altLang="en-US" sz="1800" b="0" dirty="0" smtClean="0">
                <a:solidFill>
                  <a:schemeClr val="tx1">
                    <a:lumMod val="95000"/>
                    <a:lumOff val="5000"/>
                  </a:schemeClr>
                </a:solidFill>
                <a:sym typeface="Symbol" panose="05050102010706020507" pitchFamily="18" charset="2"/>
              </a:rPr>
              <a:t> Short term control of BP.</a:t>
            </a:r>
          </a:p>
          <a:p>
            <a:pPr algn="just"/>
            <a:r>
              <a:rPr lang="en-US" altLang="en-US" sz="1800" b="0" dirty="0" smtClean="0">
                <a:solidFill>
                  <a:schemeClr val="tx1">
                    <a:lumMod val="95000"/>
                    <a:lumOff val="5000"/>
                  </a:schemeClr>
                </a:solidFill>
                <a:sym typeface="Symbol" panose="05050102010706020507" pitchFamily="18" charset="2"/>
              </a:rPr>
              <a:t>Blood volume control </a:t>
            </a:r>
            <a:r>
              <a:rPr lang="en-US" altLang="en-US" sz="1800" b="0" dirty="0">
                <a:solidFill>
                  <a:schemeClr val="tx1">
                    <a:lumMod val="95000"/>
                    <a:lumOff val="5000"/>
                  </a:schemeClr>
                </a:solidFill>
                <a:sym typeface="Symbol" panose="05050102010706020507" pitchFamily="18" charset="2"/>
              </a:rPr>
              <a:t> </a:t>
            </a:r>
            <a:r>
              <a:rPr lang="en-US" altLang="en-US" sz="1800" b="0" dirty="0" smtClean="0">
                <a:solidFill>
                  <a:schemeClr val="tx1">
                    <a:lumMod val="95000"/>
                    <a:lumOff val="5000"/>
                  </a:schemeClr>
                </a:solidFill>
                <a:sym typeface="Symbol" panose="05050102010706020507" pitchFamily="18" charset="2"/>
              </a:rPr>
              <a:t> Long term control of BP.</a:t>
            </a:r>
          </a:p>
          <a:p>
            <a:pPr algn="just"/>
            <a:r>
              <a:rPr lang="en-US" altLang="en-US" sz="1800" b="0" dirty="0" smtClean="0">
                <a:solidFill>
                  <a:schemeClr val="tx1">
                    <a:lumMod val="95000"/>
                    <a:lumOff val="5000"/>
                  </a:schemeClr>
                </a:solidFill>
                <a:sym typeface="Symbol" panose="05050102010706020507" pitchFamily="18" charset="2"/>
              </a:rPr>
              <a:t>Blood volume is controlled by the kidney </a:t>
            </a:r>
            <a:r>
              <a:rPr lang="en-US" altLang="en-US" sz="1800" b="0" u="sng" dirty="0" smtClean="0">
                <a:solidFill>
                  <a:schemeClr val="tx1">
                    <a:lumMod val="95000"/>
                    <a:lumOff val="5000"/>
                  </a:schemeClr>
                </a:solidFill>
                <a:sym typeface="Symbol" panose="05050102010706020507" pitchFamily="18" charset="2"/>
              </a:rPr>
              <a:t>which has sensors called </a:t>
            </a:r>
            <a:r>
              <a:rPr lang="en-US" altLang="en-US" sz="1800" b="0" u="sng" dirty="0" smtClean="0">
                <a:solidFill>
                  <a:srgbClr val="FF0000"/>
                </a:solidFill>
                <a:sym typeface="Symbol" panose="05050102010706020507" pitchFamily="18" charset="2"/>
              </a:rPr>
              <a:t>Juxtaglomerular cells</a:t>
            </a:r>
            <a:r>
              <a:rPr lang="en-US" altLang="en-US" sz="1800" b="0" u="sng" dirty="0" smtClean="0">
                <a:solidFill>
                  <a:schemeClr val="tx1">
                    <a:lumMod val="95000"/>
                    <a:lumOff val="5000"/>
                  </a:schemeClr>
                </a:solidFill>
                <a:sym typeface="Symbol" panose="05050102010706020507" pitchFamily="18" charset="2"/>
              </a:rPr>
              <a:t> </a:t>
            </a:r>
            <a:r>
              <a:rPr lang="en-US" altLang="en-US" sz="1800" b="0" u="sng" dirty="0" smtClean="0">
                <a:solidFill>
                  <a:srgbClr val="FF0000"/>
                </a:solidFill>
                <a:sym typeface="Symbol" panose="05050102010706020507" pitchFamily="18" charset="2"/>
              </a:rPr>
              <a:t>that</a:t>
            </a:r>
            <a:r>
              <a:rPr lang="en-US" altLang="en-US" sz="1800" b="0" u="sng" dirty="0" smtClean="0">
                <a:solidFill>
                  <a:schemeClr val="tx1">
                    <a:lumMod val="95000"/>
                    <a:lumOff val="5000"/>
                  </a:schemeClr>
                </a:solidFill>
                <a:sym typeface="Symbol" panose="05050102010706020507" pitchFamily="18" charset="2"/>
              </a:rPr>
              <a:t> </a:t>
            </a:r>
            <a:r>
              <a:rPr lang="en-US" altLang="en-US" sz="1800" b="0" u="sng" dirty="0" smtClean="0">
                <a:solidFill>
                  <a:srgbClr val="FF0000"/>
                </a:solidFill>
                <a:sym typeface="Symbol" panose="05050102010706020507" pitchFamily="18" charset="2"/>
              </a:rPr>
              <a:t>secrete Renin </a:t>
            </a:r>
            <a:r>
              <a:rPr lang="en-US" altLang="en-US" sz="1800" b="0" u="sng" dirty="0" smtClean="0">
                <a:solidFill>
                  <a:schemeClr val="tx1">
                    <a:lumMod val="95000"/>
                    <a:lumOff val="5000"/>
                  </a:schemeClr>
                </a:solidFill>
                <a:sym typeface="Symbol" panose="05050102010706020507" pitchFamily="18" charset="2"/>
              </a:rPr>
              <a:t>with decreased blood flow to them.</a:t>
            </a:r>
            <a:endParaRPr lang="en-GB" altLang="en-US" sz="1800" b="0" u="sng" dirty="0" smtClean="0">
              <a:solidFill>
                <a:schemeClr val="tx1">
                  <a:lumMod val="95000"/>
                  <a:lumOff val="5000"/>
                </a:schemeClr>
              </a:solidFill>
            </a:endParaRPr>
          </a:p>
        </p:txBody>
      </p:sp>
      <p:sp>
        <p:nvSpPr>
          <p:cNvPr id="4" name="عنصر نائب للنص 3"/>
          <p:cNvSpPr>
            <a:spLocks noGrp="1"/>
          </p:cNvSpPr>
          <p:nvPr>
            <p:ph type="body" sz="half" idx="3"/>
          </p:nvPr>
        </p:nvSpPr>
        <p:spPr>
          <a:xfrm>
            <a:off x="6382444" y="1082947"/>
            <a:ext cx="5864001" cy="1218763"/>
          </a:xfrm>
        </p:spPr>
        <p:txBody>
          <a:bodyPr>
            <a:normAutofit/>
          </a:bodyPr>
          <a:lstStyle/>
          <a:p>
            <a:r>
              <a:rPr lang="en-US" sz="1400" b="0" dirty="0" smtClean="0">
                <a:solidFill>
                  <a:schemeClr val="bg1">
                    <a:lumMod val="50000"/>
                  </a:schemeClr>
                </a:solidFill>
              </a:rPr>
              <a:t>1- Renin secretion with </a:t>
            </a:r>
            <a:r>
              <a:rPr lang="en-US" sz="1400" b="0" smtClean="0">
                <a:solidFill>
                  <a:schemeClr val="bg1">
                    <a:lumMod val="50000"/>
                  </a:schemeClr>
                </a:solidFill>
              </a:rPr>
              <a:t>decreased perfusion (</a:t>
            </a:r>
            <a:r>
              <a:rPr lang="en-US" sz="1400" b="0" dirty="0" smtClean="0">
                <a:solidFill>
                  <a:schemeClr val="bg1">
                    <a:lumMod val="50000"/>
                  </a:schemeClr>
                </a:solidFill>
              </a:rPr>
              <a:t>blood flow) to kidneys.  </a:t>
            </a:r>
          </a:p>
          <a:p>
            <a:r>
              <a:rPr lang="en-US" sz="1400" b="0" dirty="0" smtClean="0">
                <a:solidFill>
                  <a:schemeClr val="bg1">
                    <a:lumMod val="50000"/>
                  </a:schemeClr>
                </a:solidFill>
              </a:rPr>
              <a:t>2- Renin converts Angiotensinogen to Angiotensinogen 1</a:t>
            </a:r>
          </a:p>
          <a:p>
            <a:r>
              <a:rPr lang="en-US" sz="1400" b="0" dirty="0" smtClean="0">
                <a:solidFill>
                  <a:schemeClr val="bg1">
                    <a:lumMod val="50000"/>
                  </a:schemeClr>
                </a:solidFill>
              </a:rPr>
              <a:t>3- ACE converts Angiotensinogen 1 to </a:t>
            </a:r>
            <a:r>
              <a:rPr lang="en-US" sz="1400" b="0" dirty="0">
                <a:solidFill>
                  <a:schemeClr val="bg1">
                    <a:lumMod val="50000"/>
                  </a:schemeClr>
                </a:solidFill>
              </a:rPr>
              <a:t>Angiotensinogen </a:t>
            </a:r>
            <a:r>
              <a:rPr lang="en-US" sz="1400" b="0" dirty="0" smtClean="0">
                <a:solidFill>
                  <a:schemeClr val="bg1">
                    <a:lumMod val="50000"/>
                  </a:schemeClr>
                </a:solidFill>
              </a:rPr>
              <a:t>II</a:t>
            </a:r>
            <a:endParaRPr lang="en-US" sz="1400" b="0" dirty="0">
              <a:solidFill>
                <a:schemeClr val="bg1">
                  <a:lumMod val="50000"/>
                </a:schemeClr>
              </a:solidFill>
            </a:endParaRPr>
          </a:p>
        </p:txBody>
      </p:sp>
      <p:sp>
        <p:nvSpPr>
          <p:cNvPr id="5" name="عنصر نائب لرقم الشريحة 4"/>
          <p:cNvSpPr>
            <a:spLocks noGrp="1"/>
          </p:cNvSpPr>
          <p:nvPr>
            <p:ph type="sldNum" sz="quarter" idx="12"/>
          </p:nvPr>
        </p:nvSpPr>
        <p:spPr/>
        <p:txBody>
          <a:bodyPr/>
          <a:lstStyle/>
          <a:p>
            <a:fld id="{4929A69E-7D8F-4515-9605-0315ABD4F316}" type="slidenum">
              <a:rPr lang="en-US" smtClean="0">
                <a:solidFill>
                  <a:srgbClr val="464653"/>
                </a:solidFill>
              </a:rPr>
              <a:pPr/>
              <a:t>52</a:t>
            </a:fld>
            <a:endParaRPr lang="en-US" dirty="0">
              <a:solidFill>
                <a:srgbClr val="464653"/>
              </a:solidFill>
            </a:endParaRPr>
          </a:p>
        </p:txBody>
      </p:sp>
      <p:pic>
        <p:nvPicPr>
          <p:cNvPr id="8" name="Picture 3" descr="0809L"/>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t="12523"/>
          <a:stretch>
            <a:fillRect/>
          </a:stretch>
        </p:blipFill>
        <p:spPr bwMode="auto">
          <a:xfrm>
            <a:off x="989165" y="3011211"/>
            <a:ext cx="4722937" cy="309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 descr="H:\$$SaladinPowerPoints\Images\Ch-23labeled\0811L.JPG"/>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t="11273"/>
          <a:stretch>
            <a:fillRect/>
          </a:stretch>
        </p:blipFill>
        <p:spPr bwMode="auto">
          <a:xfrm>
            <a:off x="6192465" y="2527552"/>
            <a:ext cx="5383212" cy="3582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4"/>
          <p:cNvSpPr txBox="1">
            <a:spLocks noChangeArrowheads="1"/>
          </p:cNvSpPr>
          <p:nvPr/>
        </p:nvSpPr>
        <p:spPr bwMode="auto">
          <a:xfrm>
            <a:off x="8884071" y="5453165"/>
            <a:ext cx="15038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i="0" dirty="0" smtClean="0">
                <a:solidFill>
                  <a:srgbClr val="FF0000"/>
                </a:solidFill>
                <a:latin typeface="+mn-lt"/>
              </a:rPr>
              <a:t>Efferent </a:t>
            </a:r>
            <a:r>
              <a:rPr lang="en-US" sz="1400" i="0" dirty="0">
                <a:solidFill>
                  <a:srgbClr val="FF0000"/>
                </a:solidFill>
                <a:latin typeface="+mn-lt"/>
              </a:rPr>
              <a:t>arterioles</a:t>
            </a:r>
          </a:p>
        </p:txBody>
      </p:sp>
      <p:sp>
        <p:nvSpPr>
          <p:cNvPr id="9" name="TextBox 8"/>
          <p:cNvSpPr txBox="1"/>
          <p:nvPr/>
        </p:nvSpPr>
        <p:spPr>
          <a:xfrm>
            <a:off x="9740553" y="0"/>
            <a:ext cx="2448272" cy="307777"/>
          </a:xfrm>
          <a:prstGeom prst="rect">
            <a:avLst/>
          </a:prstGeom>
          <a:solidFill>
            <a:schemeClr val="accent3">
              <a:lumMod val="40000"/>
              <a:lumOff val="60000"/>
            </a:schemeClr>
          </a:solidFill>
          <a:ln>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MALES’ SLIDES </a:t>
            </a:r>
          </a:p>
        </p:txBody>
      </p:sp>
    </p:spTree>
    <p:extLst>
      <p:ext uri="{BB962C8B-B14F-4D97-AF65-F5344CB8AC3E}">
        <p14:creationId xmlns:p14="http://schemas.microsoft.com/office/powerpoint/2010/main" val="22554705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Renal Regulation of Blood Pressure </a:t>
            </a:r>
            <a:endParaRPr lang="en-US" dirty="0"/>
          </a:p>
        </p:txBody>
      </p:sp>
      <p:sp>
        <p:nvSpPr>
          <p:cNvPr id="3" name="عنصر نائب لرقم الشريحة 2"/>
          <p:cNvSpPr>
            <a:spLocks noGrp="1"/>
          </p:cNvSpPr>
          <p:nvPr>
            <p:ph type="sldNum" sz="quarter" idx="12"/>
          </p:nvPr>
        </p:nvSpPr>
        <p:spPr/>
        <p:txBody>
          <a:bodyPr/>
          <a:lstStyle/>
          <a:p>
            <a:fld id="{4929A69E-7D8F-4515-9605-0315ABD4F316}" type="slidenum">
              <a:rPr lang="en-US" smtClean="0">
                <a:solidFill>
                  <a:srgbClr val="464653"/>
                </a:solidFill>
              </a:rPr>
              <a:pPr/>
              <a:t>53</a:t>
            </a:fld>
            <a:endParaRPr lang="en-US" dirty="0">
              <a:solidFill>
                <a:srgbClr val="464653"/>
              </a:solidFill>
            </a:endParaRPr>
          </a:p>
        </p:txBody>
      </p:sp>
      <p:pic>
        <p:nvPicPr>
          <p:cNvPr id="4"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0956" y="1285573"/>
            <a:ext cx="9686925" cy="4972050"/>
          </a:xfrm>
          <a:prstGeom prst="rect">
            <a:avLst/>
          </a:prstGeom>
        </p:spPr>
      </p:pic>
      <p:sp>
        <p:nvSpPr>
          <p:cNvPr id="15" name="مربع نص 14"/>
          <p:cNvSpPr txBox="1"/>
          <p:nvPr/>
        </p:nvSpPr>
        <p:spPr>
          <a:xfrm rot="16200000">
            <a:off x="9811530" y="-1348708"/>
            <a:ext cx="461665" cy="4583534"/>
          </a:xfrm>
          <a:prstGeom prst="rect">
            <a:avLst/>
          </a:prstGeom>
          <a:noFill/>
        </p:spPr>
        <p:txBody>
          <a:bodyPr vert="vert" wrap="square" rtlCol="0">
            <a:spAutoFit/>
          </a:bodyPr>
          <a:lstStyle/>
          <a:p>
            <a:r>
              <a:rPr lang="en-US" sz="1800" dirty="0" smtClean="0">
                <a:solidFill>
                  <a:srgbClr val="FF0000"/>
                </a:solidFill>
              </a:rPr>
              <a:t>(Please make sure to understand this.)</a:t>
            </a:r>
            <a:endParaRPr lang="en-US" sz="1800" dirty="0">
              <a:solidFill>
                <a:srgbClr val="FF0000"/>
              </a:solidFill>
            </a:endParaRPr>
          </a:p>
        </p:txBody>
      </p:sp>
    </p:spTree>
    <p:extLst>
      <p:ext uri="{BB962C8B-B14F-4D97-AF65-F5344CB8AC3E}">
        <p14:creationId xmlns:p14="http://schemas.microsoft.com/office/powerpoint/2010/main" val="6733984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Effects of A</a:t>
            </a:r>
            <a:r>
              <a:rPr lang="en-US" dirty="0" smtClean="0"/>
              <a:t>ngiotensin II</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54</a:t>
            </a:fld>
            <a:endParaRPr lang="en-US" dirty="0"/>
          </a:p>
        </p:txBody>
      </p:sp>
      <p:pic>
        <p:nvPicPr>
          <p:cNvPr id="5" name="Picture 3" descr="H:\$$SaladinPowerPoints\Images\Ch-23labeled\0812L.JPG"/>
          <p:cNvPicPr>
            <a:picLocks noChangeAspect="1" noChangeArrowheads="1"/>
          </p:cNvPicPr>
          <p:nvPr/>
        </p:nvPicPr>
        <p:blipFill>
          <a:blip r:embed="rId2">
            <a:extLst>
              <a:ext uri="{28A0092B-C50C-407E-A947-70E740481C1C}">
                <a14:useLocalDpi xmlns:a14="http://schemas.microsoft.com/office/drawing/2010/main" val="0"/>
              </a:ext>
            </a:extLst>
          </a:blip>
          <a:srcRect l="25308" t="13773"/>
          <a:stretch>
            <a:fillRect/>
          </a:stretch>
        </p:blipFill>
        <p:spPr bwMode="auto">
          <a:xfrm>
            <a:off x="2926060" y="1338910"/>
            <a:ext cx="6072188" cy="482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9740553" y="0"/>
            <a:ext cx="2448272" cy="307777"/>
          </a:xfrm>
          <a:prstGeom prst="rect">
            <a:avLst/>
          </a:prstGeom>
          <a:solidFill>
            <a:schemeClr val="accent3">
              <a:lumMod val="40000"/>
              <a:lumOff val="60000"/>
            </a:schemeClr>
          </a:solidFill>
          <a:ln>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MALES’ SLIDES </a:t>
            </a:r>
          </a:p>
        </p:txBody>
      </p:sp>
    </p:spTree>
    <p:extLst>
      <p:ext uri="{BB962C8B-B14F-4D97-AF65-F5344CB8AC3E}">
        <p14:creationId xmlns:p14="http://schemas.microsoft.com/office/powerpoint/2010/main" val="101761962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Renin – Angiotensin Aldosterone System</a:t>
            </a:r>
          </a:p>
        </p:txBody>
      </p:sp>
      <p:sp>
        <p:nvSpPr>
          <p:cNvPr id="3" name="Slide Number Placeholder 2"/>
          <p:cNvSpPr>
            <a:spLocks noGrp="1"/>
          </p:cNvSpPr>
          <p:nvPr>
            <p:ph type="sldNum" sz="quarter" idx="12"/>
          </p:nvPr>
        </p:nvSpPr>
        <p:spPr/>
        <p:txBody>
          <a:bodyPr/>
          <a:lstStyle/>
          <a:p>
            <a:fld id="{4929A69E-7D8F-4515-9605-0315ABD4F316}" type="slidenum">
              <a:rPr lang="en-US" smtClean="0">
                <a:solidFill>
                  <a:srgbClr val="464653"/>
                </a:solidFill>
              </a:rPr>
              <a:pPr/>
              <a:t>55</a:t>
            </a:fld>
            <a:endParaRPr lang="en-US" dirty="0">
              <a:solidFill>
                <a:srgbClr val="464653"/>
              </a:solidFill>
            </a:endParaRPr>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872729715"/>
              </p:ext>
            </p:extLst>
          </p:nvPr>
        </p:nvGraphicFramePr>
        <p:xfrm>
          <a:off x="609448" y="679030"/>
          <a:ext cx="10969943" cy="3240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8011" y="3296268"/>
            <a:ext cx="7463432" cy="2793225"/>
          </a:xfrm>
          <a:prstGeom prst="rect">
            <a:avLst/>
          </a:prstGeom>
        </p:spPr>
      </p:pic>
      <p:sp>
        <p:nvSpPr>
          <p:cNvPr id="8" name="TextBox 7"/>
          <p:cNvSpPr txBox="1"/>
          <p:nvPr/>
        </p:nvSpPr>
        <p:spPr>
          <a:xfrm>
            <a:off x="9516280" y="24879"/>
            <a:ext cx="2661320" cy="307777"/>
          </a:xfrm>
          <a:prstGeom prst="rect">
            <a:avLst/>
          </a:prstGeom>
          <a:solidFill>
            <a:srgbClr val="D8B3DC"/>
          </a:solidFill>
          <a:ln>
            <a:solidFill>
              <a:srgbClr val="A954AB"/>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a:t>
            </a:r>
            <a:r>
              <a:rPr lang="en-US" sz="1400" b="1" u="sng" dirty="0" smtClean="0"/>
              <a:t>FEMALES</a:t>
            </a:r>
            <a:r>
              <a:rPr lang="en-US" sz="1400" b="1" u="sng" dirty="0"/>
              <a:t>’ SLIDES </a:t>
            </a:r>
          </a:p>
        </p:txBody>
      </p:sp>
      <p:sp>
        <p:nvSpPr>
          <p:cNvPr id="4" name="Rectangle 3"/>
          <p:cNvSpPr/>
          <p:nvPr/>
        </p:nvSpPr>
        <p:spPr>
          <a:xfrm>
            <a:off x="9295806" y="3296268"/>
            <a:ext cx="2631499" cy="1938992"/>
          </a:xfrm>
          <a:prstGeom prst="rect">
            <a:avLst/>
          </a:prstGeom>
        </p:spPr>
        <p:txBody>
          <a:bodyPr wrap="square">
            <a:spAutoFit/>
          </a:bodyPr>
          <a:lstStyle/>
          <a:p>
            <a:r>
              <a:rPr lang="en-US" b="1" smtClean="0">
                <a:solidFill>
                  <a:srgbClr val="222222"/>
                </a:solidFill>
              </a:rPr>
              <a:t>Angiotensin II</a:t>
            </a:r>
            <a:r>
              <a:rPr lang="en-US" dirty="0">
                <a:solidFill>
                  <a:srgbClr val="222222"/>
                </a:solidFill>
              </a:rPr>
              <a:t> </a:t>
            </a:r>
            <a:r>
              <a:rPr lang="en-US" b="1" dirty="0" smtClean="0">
                <a:solidFill>
                  <a:srgbClr val="222222"/>
                </a:solidFill>
              </a:rPr>
              <a:t>stimulates</a:t>
            </a:r>
            <a:r>
              <a:rPr lang="en-US" dirty="0">
                <a:solidFill>
                  <a:srgbClr val="222222"/>
                </a:solidFill>
              </a:rPr>
              <a:t> the secretion of the hormone </a:t>
            </a:r>
            <a:r>
              <a:rPr lang="en-US" b="1" dirty="0">
                <a:solidFill>
                  <a:srgbClr val="222222"/>
                </a:solidFill>
              </a:rPr>
              <a:t>aldosterone</a:t>
            </a:r>
            <a:r>
              <a:rPr lang="en-US" dirty="0">
                <a:solidFill>
                  <a:srgbClr val="222222"/>
                </a:solidFill>
              </a:rPr>
              <a:t> </a:t>
            </a:r>
            <a:r>
              <a:rPr lang="en-US" dirty="0" smtClean="0">
                <a:solidFill>
                  <a:srgbClr val="222222"/>
                </a:solidFill>
              </a:rPr>
              <a:t>from the </a:t>
            </a:r>
            <a:r>
              <a:rPr lang="en-US" b="1" dirty="0" smtClean="0">
                <a:solidFill>
                  <a:srgbClr val="222222"/>
                </a:solidFill>
              </a:rPr>
              <a:t>adrenal </a:t>
            </a:r>
            <a:r>
              <a:rPr lang="en-US" b="1" dirty="0">
                <a:solidFill>
                  <a:srgbClr val="222222"/>
                </a:solidFill>
              </a:rPr>
              <a:t>cortex</a:t>
            </a:r>
            <a:r>
              <a:rPr lang="en-US" dirty="0">
                <a:solidFill>
                  <a:srgbClr val="222222"/>
                </a:solidFill>
              </a:rPr>
              <a:t>.</a:t>
            </a:r>
            <a:endParaRPr lang="en-US" dirty="0"/>
          </a:p>
        </p:txBody>
      </p:sp>
    </p:spTree>
    <p:extLst>
      <p:ext uri="{BB962C8B-B14F-4D97-AF65-F5344CB8AC3E}">
        <p14:creationId xmlns:p14="http://schemas.microsoft.com/office/powerpoint/2010/main" val="4687851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Regulation Mechanisms</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solidFill>
                  <a:srgbClr val="464653"/>
                </a:solidFill>
              </a:rPr>
              <a:pPr/>
              <a:t>56</a:t>
            </a:fld>
            <a:endParaRPr lang="en-US" dirty="0">
              <a:solidFill>
                <a:srgbClr val="464653"/>
              </a:solidFill>
            </a:endParaRPr>
          </a:p>
        </p:txBody>
      </p:sp>
      <p:sp>
        <p:nvSpPr>
          <p:cNvPr id="4" name="Content Placeholder 3"/>
          <p:cNvSpPr>
            <a:spLocks noGrp="1"/>
          </p:cNvSpPr>
          <p:nvPr>
            <p:ph sz="quarter" idx="1"/>
          </p:nvPr>
        </p:nvSpPr>
        <p:spPr>
          <a:xfrm>
            <a:off x="405780" y="1143000"/>
            <a:ext cx="11173611" cy="4937760"/>
          </a:xfrm>
        </p:spPr>
        <p:txBody>
          <a:bodyPr>
            <a:noAutofit/>
          </a:bodyPr>
          <a:lstStyle/>
          <a:p>
            <a:pPr marL="0" indent="0" algn="just">
              <a:buNone/>
            </a:pPr>
            <a:r>
              <a:rPr lang="en-US" sz="1600" b="1" dirty="0" smtClean="0"/>
              <a:t>Long term:</a:t>
            </a:r>
          </a:p>
          <a:p>
            <a:pPr marL="0" indent="0" algn="just">
              <a:buNone/>
            </a:pPr>
            <a:r>
              <a:rPr lang="en-US" sz="1400" u="sng" dirty="0" smtClean="0"/>
              <a:t>Atrial Natriuretic Peptide (ANP) hormone:</a:t>
            </a:r>
          </a:p>
          <a:p>
            <a:pPr algn="just"/>
            <a:r>
              <a:rPr lang="en-US" sz="1400" dirty="0" smtClean="0"/>
              <a:t>Hormone released from cardiac muscle cells (wall of right atrium) as a response to an increase in ABP.</a:t>
            </a:r>
          </a:p>
          <a:p>
            <a:pPr algn="just"/>
            <a:r>
              <a:rPr lang="en-US" sz="1400" dirty="0" smtClean="0"/>
              <a:t>Simulates an ↑ in urinary production, causing a ↓ in  blood volume &amp; blood pressure.</a:t>
            </a:r>
          </a:p>
          <a:p>
            <a:pPr marL="0" indent="0" algn="just">
              <a:buNone/>
            </a:pPr>
            <a:r>
              <a:rPr lang="en-US" sz="1400" u="sng" dirty="0" smtClean="0"/>
              <a:t>Erythropoietin (EPO)</a:t>
            </a:r>
          </a:p>
          <a:p>
            <a:pPr algn="just"/>
            <a:r>
              <a:rPr lang="en-US" sz="1400" dirty="0" smtClean="0"/>
              <a:t>Secreted by kidney when blood volume is too low.</a:t>
            </a:r>
          </a:p>
          <a:p>
            <a:pPr algn="just"/>
            <a:r>
              <a:rPr lang="en-US" sz="1400" dirty="0" smtClean="0"/>
              <a:t>Leads to RBC formation which increases blood volume.</a:t>
            </a:r>
          </a:p>
          <a:p>
            <a:pPr marL="0" indent="0" algn="just">
              <a:buNone/>
            </a:pPr>
            <a:r>
              <a:rPr lang="en-US" sz="1600" b="1" dirty="0" smtClean="0"/>
              <a:t> Intermediate (activated within 30 mins to several </a:t>
            </a:r>
            <a:r>
              <a:rPr lang="en-US" sz="1600" b="1" dirty="0" err="1" smtClean="0"/>
              <a:t>hrs</a:t>
            </a:r>
            <a:r>
              <a:rPr lang="en-US" sz="1600" b="1" dirty="0" smtClean="0"/>
              <a:t>)</a:t>
            </a:r>
          </a:p>
          <a:p>
            <a:pPr marL="0" indent="0" algn="just">
              <a:buNone/>
            </a:pPr>
            <a:r>
              <a:rPr lang="en-US" sz="1600" b="1" dirty="0" smtClean="0"/>
              <a:t>During this time, the nervous mechanisms usually become less &amp; less effective </a:t>
            </a:r>
          </a:p>
          <a:p>
            <a:pPr marL="0" indent="0" algn="just">
              <a:buNone/>
            </a:pPr>
            <a:r>
              <a:rPr lang="en-US" sz="1400" u="sng" dirty="0" smtClean="0"/>
              <a:t>Renin-Angiotensin vasoconstrictor mechanism (mentioned previously)</a:t>
            </a:r>
          </a:p>
          <a:p>
            <a:pPr marL="0" indent="0" algn="just">
              <a:buNone/>
            </a:pPr>
            <a:r>
              <a:rPr lang="en-US" sz="1400" u="sng" dirty="0" smtClean="0"/>
              <a:t>Fluid shift mechanism:</a:t>
            </a:r>
          </a:p>
          <a:p>
            <a:pPr algn="just"/>
            <a:r>
              <a:rPr lang="en-US" sz="1400" dirty="0" smtClean="0"/>
              <a:t>Movement of fluid from interstitial spaces into  capillaries in response to ↓ BP to maintain blood  volume.</a:t>
            </a:r>
          </a:p>
          <a:p>
            <a:pPr algn="just"/>
            <a:r>
              <a:rPr lang="en-US" sz="1400" dirty="0" smtClean="0"/>
              <a:t>Conversely, when capillary pressure too high, fluid is  lost out of circulation into the tissues, reducing blood  volume as well as all pressures throughout circulation.</a:t>
            </a:r>
          </a:p>
          <a:p>
            <a:pPr marL="0" indent="0" algn="just">
              <a:buNone/>
            </a:pPr>
            <a:r>
              <a:rPr lang="en-US" sz="1400" u="sng" dirty="0" smtClean="0"/>
              <a:t>Stress Relaxation mechanism:</a:t>
            </a:r>
          </a:p>
          <a:p>
            <a:pPr algn="just"/>
            <a:r>
              <a:rPr lang="en-US" sz="1400" dirty="0" smtClean="0"/>
              <a:t>When </a:t>
            </a:r>
            <a:r>
              <a:rPr lang="en-US" sz="1400" dirty="0"/>
              <a:t>pressure in blood vessels becomes too high, they  become stretched &amp; keep on stretching more &amp; more for  minutes or hours; resulting in fall of pressure in the vessels  toward normal</a:t>
            </a:r>
            <a:r>
              <a:rPr lang="en-US" sz="1400" dirty="0" smtClean="0"/>
              <a:t>.</a:t>
            </a:r>
            <a:endParaRPr lang="en-US" sz="1400" dirty="0"/>
          </a:p>
          <a:p>
            <a:pPr algn="just"/>
            <a:r>
              <a:rPr lang="en-US" sz="1400" dirty="0"/>
              <a:t>This </a:t>
            </a:r>
            <a:r>
              <a:rPr lang="en-US" sz="1400" dirty="0" smtClean="0"/>
              <a:t>continuing to stretch </a:t>
            </a:r>
            <a:r>
              <a:rPr lang="en-US" sz="1400" dirty="0"/>
              <a:t>of the vessels can serve as an  intermediate-term pressure “buffer.”</a:t>
            </a:r>
          </a:p>
          <a:p>
            <a:pPr algn="just"/>
            <a:endParaRPr lang="en-US" sz="1400" u="sng" dirty="0" smtClean="0"/>
          </a:p>
          <a:p>
            <a:pPr algn="just"/>
            <a:endParaRPr lang="en-US" sz="1400" u="sng" dirty="0" smtClean="0"/>
          </a:p>
          <a:p>
            <a:pPr marL="0" indent="0" algn="just">
              <a:buNone/>
            </a:pPr>
            <a:endParaRPr lang="en-US" sz="1400" dirty="0" smtClean="0"/>
          </a:p>
          <a:p>
            <a:pPr algn="just"/>
            <a:endParaRPr lang="en-US" sz="1400" u="sng" dirty="0"/>
          </a:p>
        </p:txBody>
      </p:sp>
      <p:sp>
        <p:nvSpPr>
          <p:cNvPr id="6" name="TextBox 5"/>
          <p:cNvSpPr txBox="1"/>
          <p:nvPr/>
        </p:nvSpPr>
        <p:spPr>
          <a:xfrm>
            <a:off x="9516280" y="-1489"/>
            <a:ext cx="2661320" cy="307777"/>
          </a:xfrm>
          <a:prstGeom prst="rect">
            <a:avLst/>
          </a:prstGeom>
          <a:solidFill>
            <a:srgbClr val="D8B3DC"/>
          </a:solidFill>
          <a:ln>
            <a:solidFill>
              <a:srgbClr val="A954AB"/>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a:t>
            </a:r>
            <a:r>
              <a:rPr lang="en-US" sz="1400" b="1" u="sng" dirty="0" smtClean="0"/>
              <a:t>FEMALES</a:t>
            </a:r>
            <a:r>
              <a:rPr lang="en-US" sz="1400" b="1" u="sng" dirty="0"/>
              <a:t>’ SLIDES </a:t>
            </a:r>
          </a:p>
        </p:txBody>
      </p:sp>
    </p:spTree>
    <p:extLst>
      <p:ext uri="{BB962C8B-B14F-4D97-AF65-F5344CB8AC3E}">
        <p14:creationId xmlns:p14="http://schemas.microsoft.com/office/powerpoint/2010/main" val="45744559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67" y="152399"/>
            <a:ext cx="12109702" cy="990600"/>
          </a:xfrm>
        </p:spPr>
        <p:txBody>
          <a:bodyPr>
            <a:normAutofit/>
          </a:bodyPr>
          <a:lstStyle/>
          <a:p>
            <a:r>
              <a:rPr lang="en-US" sz="2400" smtClean="0"/>
              <a:t>Control </a:t>
            </a:r>
            <a:r>
              <a:rPr lang="en-US" sz="2400"/>
              <a:t>M</a:t>
            </a:r>
            <a:r>
              <a:rPr lang="en-US" sz="2400" smtClean="0"/>
              <a:t>echanisms at Different Time Intervals </a:t>
            </a:r>
            <a:r>
              <a:rPr lang="en-US" sz="2400" dirty="0"/>
              <a:t>A</a:t>
            </a:r>
            <a:r>
              <a:rPr lang="en-US" sz="2400" smtClean="0"/>
              <a:t>fter the Onset of Disturbance  </a:t>
            </a:r>
            <a:endParaRPr lang="en-US" sz="2400" dirty="0"/>
          </a:p>
        </p:txBody>
      </p:sp>
      <p:sp>
        <p:nvSpPr>
          <p:cNvPr id="3" name="Slide Number Placeholder 2"/>
          <p:cNvSpPr>
            <a:spLocks noGrp="1"/>
          </p:cNvSpPr>
          <p:nvPr>
            <p:ph type="sldNum" sz="quarter" idx="12"/>
          </p:nvPr>
        </p:nvSpPr>
        <p:spPr/>
        <p:txBody>
          <a:bodyPr/>
          <a:lstStyle/>
          <a:p>
            <a:fld id="{4929A69E-7D8F-4515-9605-0315ABD4F316}" type="slidenum">
              <a:rPr lang="en-US" smtClean="0">
                <a:solidFill>
                  <a:srgbClr val="464653"/>
                </a:solidFill>
              </a:rPr>
              <a:pPr/>
              <a:t>57</a:t>
            </a:fld>
            <a:endParaRPr lang="en-US" dirty="0">
              <a:solidFill>
                <a:srgbClr val="464653"/>
              </a:solidFill>
            </a:endParaRPr>
          </a:p>
        </p:txBody>
      </p:sp>
      <p:pic>
        <p:nvPicPr>
          <p:cNvPr id="5" name="Content Placeholder 4"/>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194094" y="1161913"/>
            <a:ext cx="9800647" cy="5194437"/>
          </a:xfrm>
        </p:spPr>
      </p:pic>
      <p:sp>
        <p:nvSpPr>
          <p:cNvPr id="4" name="TextBox 3"/>
          <p:cNvSpPr txBox="1"/>
          <p:nvPr/>
        </p:nvSpPr>
        <p:spPr>
          <a:xfrm>
            <a:off x="1413892" y="1296887"/>
            <a:ext cx="1929389" cy="338554"/>
          </a:xfrm>
          <a:prstGeom prst="rect">
            <a:avLst/>
          </a:prstGeom>
          <a:noFill/>
        </p:spPr>
        <p:txBody>
          <a:bodyPr wrap="square" rtlCol="0">
            <a:spAutoFit/>
          </a:bodyPr>
          <a:lstStyle/>
          <a:p>
            <a:r>
              <a:rPr lang="en-US" sz="1600" smtClean="0">
                <a:solidFill>
                  <a:srgbClr val="528693"/>
                </a:solidFill>
              </a:rPr>
              <a:t>*Not </a:t>
            </a:r>
            <a:r>
              <a:rPr lang="en-US" sz="1600" dirty="0" smtClean="0">
                <a:solidFill>
                  <a:srgbClr val="528693"/>
                </a:solidFill>
              </a:rPr>
              <a:t>important</a:t>
            </a:r>
            <a:endParaRPr lang="en-US" sz="1600" dirty="0">
              <a:solidFill>
                <a:srgbClr val="528693"/>
              </a:solidFill>
            </a:endParaRPr>
          </a:p>
        </p:txBody>
      </p:sp>
      <p:sp>
        <p:nvSpPr>
          <p:cNvPr id="8" name="TextBox 7"/>
          <p:cNvSpPr txBox="1"/>
          <p:nvPr/>
        </p:nvSpPr>
        <p:spPr>
          <a:xfrm>
            <a:off x="9516280" y="-1489"/>
            <a:ext cx="2661320" cy="307777"/>
          </a:xfrm>
          <a:prstGeom prst="rect">
            <a:avLst/>
          </a:prstGeom>
          <a:solidFill>
            <a:srgbClr val="D8B3DC"/>
          </a:solidFill>
          <a:ln>
            <a:solidFill>
              <a:srgbClr val="A954AB"/>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a:t>
            </a:r>
            <a:r>
              <a:rPr lang="en-US" sz="1400" b="1" u="sng" dirty="0" smtClean="0"/>
              <a:t>FEMALES</a:t>
            </a:r>
            <a:r>
              <a:rPr lang="en-US" sz="1400" b="1" u="sng" dirty="0"/>
              <a:t>’ SLIDES </a:t>
            </a:r>
          </a:p>
        </p:txBody>
      </p:sp>
    </p:spTree>
    <p:extLst>
      <p:ext uri="{BB962C8B-B14F-4D97-AF65-F5344CB8AC3E}">
        <p14:creationId xmlns:p14="http://schemas.microsoft.com/office/powerpoint/2010/main" val="10263590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521" y="169088"/>
            <a:ext cx="10969943" cy="990600"/>
          </a:xfrm>
        </p:spPr>
        <p:txBody>
          <a:bodyPr/>
          <a:lstStyle/>
          <a:p>
            <a:r>
              <a:rPr lang="en-US" dirty="0"/>
              <a:t>Hypertension</a:t>
            </a:r>
          </a:p>
        </p:txBody>
      </p:sp>
      <p:sp>
        <p:nvSpPr>
          <p:cNvPr id="3" name="Slide Number Placeholder 2"/>
          <p:cNvSpPr>
            <a:spLocks noGrp="1"/>
          </p:cNvSpPr>
          <p:nvPr>
            <p:ph type="sldNum" sz="quarter" idx="12"/>
          </p:nvPr>
        </p:nvSpPr>
        <p:spPr/>
        <p:txBody>
          <a:bodyPr/>
          <a:lstStyle/>
          <a:p>
            <a:fld id="{4929A69E-7D8F-4515-9605-0315ABD4F316}" type="slidenum">
              <a:rPr lang="en-US" smtClean="0"/>
              <a:t>58</a:t>
            </a:fld>
            <a:endParaRPr lang="en-US" dirty="0"/>
          </a:p>
        </p:txBody>
      </p:sp>
      <p:sp>
        <p:nvSpPr>
          <p:cNvPr id="4" name="Content Placeholder 3"/>
          <p:cNvSpPr>
            <a:spLocks noGrp="1"/>
          </p:cNvSpPr>
          <p:nvPr>
            <p:ph sz="quarter" idx="1"/>
          </p:nvPr>
        </p:nvSpPr>
        <p:spPr>
          <a:xfrm>
            <a:off x="889754" y="1291352"/>
            <a:ext cx="6873229" cy="769640"/>
          </a:xfrm>
        </p:spPr>
        <p:txBody>
          <a:bodyPr>
            <a:normAutofit/>
          </a:bodyPr>
          <a:lstStyle/>
          <a:p>
            <a:r>
              <a:rPr lang="en-US" altLang="en-US" sz="2000" dirty="0"/>
              <a:t>H</a:t>
            </a:r>
            <a:r>
              <a:rPr lang="en-US" altLang="en-US" sz="2000" dirty="0" smtClean="0"/>
              <a:t>ypertension </a:t>
            </a:r>
            <a:r>
              <a:rPr lang="en-US" altLang="en-US" sz="2000" dirty="0"/>
              <a:t>could result </a:t>
            </a:r>
            <a:r>
              <a:rPr lang="en-US" altLang="en-US" sz="2000" dirty="0" smtClean="0"/>
              <a:t>from increase in:</a:t>
            </a:r>
          </a:p>
          <a:p>
            <a:endParaRPr lang="en-US" altLang="en-US" sz="2000" dirty="0" smtClean="0"/>
          </a:p>
        </p:txBody>
      </p:sp>
      <p:graphicFrame>
        <p:nvGraphicFramePr>
          <p:cNvPr id="5" name="Diagram 4"/>
          <p:cNvGraphicFramePr/>
          <p:nvPr>
            <p:extLst>
              <p:ext uri="{D42A27DB-BD31-4B8C-83A1-F6EECF244321}">
                <p14:modId xmlns:p14="http://schemas.microsoft.com/office/powerpoint/2010/main" val="1004997768"/>
              </p:ext>
            </p:extLst>
          </p:nvPr>
        </p:nvGraphicFramePr>
        <p:xfrm>
          <a:off x="605955" y="1714911"/>
          <a:ext cx="5832648" cy="1080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extLst>
              <p:ext uri="{D42A27DB-BD31-4B8C-83A1-F6EECF244321}">
                <p14:modId xmlns:p14="http://schemas.microsoft.com/office/powerpoint/2010/main" val="399406234"/>
              </p:ext>
            </p:extLst>
          </p:nvPr>
        </p:nvGraphicFramePr>
        <p:xfrm>
          <a:off x="7060432" y="3513259"/>
          <a:ext cx="4269672" cy="102474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Rectangle 7"/>
          <p:cNvSpPr/>
          <p:nvPr/>
        </p:nvSpPr>
        <p:spPr>
          <a:xfrm>
            <a:off x="6960508" y="1710640"/>
            <a:ext cx="4469520" cy="1569660"/>
          </a:xfrm>
          <a:prstGeom prst="rect">
            <a:avLst/>
          </a:prstGeom>
        </p:spPr>
        <p:txBody>
          <a:bodyPr wrap="square">
            <a:spAutoFit/>
          </a:bodyPr>
          <a:lstStyle/>
          <a:p>
            <a:pPr algn="just"/>
            <a:r>
              <a:rPr lang="en-US" altLang="en-US" sz="1600" dirty="0"/>
              <a:t>Most cases are caused by increased TPR caused by reduced arteriolar radius.  </a:t>
            </a:r>
          </a:p>
          <a:p>
            <a:pPr algn="just"/>
            <a:r>
              <a:rPr lang="en-US" altLang="en-US" sz="1600" dirty="0"/>
              <a:t>Sometimes blood-pressure control mechanisms do not function properly or unable to completely compensate for changes that have taken place.  </a:t>
            </a:r>
          </a:p>
          <a:p>
            <a:pPr algn="just"/>
            <a:r>
              <a:rPr lang="en-US" altLang="en-US" sz="1600" dirty="0"/>
              <a:t>Blood pressure may </a:t>
            </a:r>
            <a:r>
              <a:rPr lang="en-US" altLang="en-US" sz="1600" dirty="0" smtClean="0"/>
              <a:t>be:</a:t>
            </a:r>
            <a:endParaRPr lang="en-US" sz="1600" dirty="0"/>
          </a:p>
        </p:txBody>
      </p:sp>
      <p:sp>
        <p:nvSpPr>
          <p:cNvPr id="9" name="Content Placeholder 3"/>
          <p:cNvSpPr txBox="1">
            <a:spLocks/>
          </p:cNvSpPr>
          <p:nvPr/>
        </p:nvSpPr>
        <p:spPr>
          <a:xfrm>
            <a:off x="883920" y="2653401"/>
            <a:ext cx="5976664" cy="665083"/>
          </a:xfrm>
          <a:prstGeom prst="rect">
            <a:avLst/>
          </a:prstGeom>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defTabSz="914400"/>
            <a:r>
              <a:rPr lang="en-US" sz="2000" dirty="0" smtClean="0"/>
              <a:t>Hypertension is either:</a:t>
            </a:r>
          </a:p>
          <a:p>
            <a:pPr defTabSz="914400"/>
            <a:endParaRPr lang="en-US" sz="2000" dirty="0" smtClean="0"/>
          </a:p>
          <a:p>
            <a:pPr defTabSz="914400"/>
            <a:endParaRPr lang="en-US" sz="2000" dirty="0" smtClean="0"/>
          </a:p>
          <a:p>
            <a:pPr defTabSz="914400"/>
            <a:endParaRPr lang="en-US" sz="2000" dirty="0" smtClean="0"/>
          </a:p>
          <a:p>
            <a:pPr defTabSz="914400"/>
            <a:endParaRPr lang="en-US" sz="2000" dirty="0"/>
          </a:p>
        </p:txBody>
      </p:sp>
      <p:graphicFrame>
        <p:nvGraphicFramePr>
          <p:cNvPr id="10" name="Diagram 9"/>
          <p:cNvGraphicFramePr/>
          <p:nvPr>
            <p:extLst>
              <p:ext uri="{D42A27DB-BD31-4B8C-83A1-F6EECF244321}">
                <p14:modId xmlns:p14="http://schemas.microsoft.com/office/powerpoint/2010/main" val="929316777"/>
              </p:ext>
            </p:extLst>
          </p:nvPr>
        </p:nvGraphicFramePr>
        <p:xfrm>
          <a:off x="541022" y="3092612"/>
          <a:ext cx="5833082" cy="151216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1" name="Diagram 10"/>
          <p:cNvGraphicFramePr/>
          <p:nvPr>
            <p:extLst>
              <p:ext uri="{D42A27DB-BD31-4B8C-83A1-F6EECF244321}">
                <p14:modId xmlns:p14="http://schemas.microsoft.com/office/powerpoint/2010/main" val="993761292"/>
              </p:ext>
            </p:extLst>
          </p:nvPr>
        </p:nvGraphicFramePr>
        <p:xfrm>
          <a:off x="3177104" y="4357531"/>
          <a:ext cx="10519561" cy="231836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13" name="Rectangle 12"/>
          <p:cNvSpPr/>
          <p:nvPr/>
        </p:nvSpPr>
        <p:spPr>
          <a:xfrm>
            <a:off x="6806649" y="1389940"/>
            <a:ext cx="4752529" cy="3192004"/>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9" dirty="0"/>
          </a:p>
        </p:txBody>
      </p:sp>
      <p:sp>
        <p:nvSpPr>
          <p:cNvPr id="15" name="TextBox 14"/>
          <p:cNvSpPr txBox="1"/>
          <p:nvPr/>
        </p:nvSpPr>
        <p:spPr>
          <a:xfrm>
            <a:off x="9740553" y="0"/>
            <a:ext cx="2448272" cy="307777"/>
          </a:xfrm>
          <a:prstGeom prst="rect">
            <a:avLst/>
          </a:prstGeom>
          <a:solidFill>
            <a:schemeClr val="accent3">
              <a:lumMod val="40000"/>
              <a:lumOff val="60000"/>
            </a:schemeClr>
          </a:solidFill>
          <a:ln>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MALES’ SLIDES </a:t>
            </a:r>
          </a:p>
        </p:txBody>
      </p:sp>
    </p:spTree>
    <p:extLst>
      <p:ext uri="{BB962C8B-B14F-4D97-AF65-F5344CB8AC3E}">
        <p14:creationId xmlns:p14="http://schemas.microsoft.com/office/powerpoint/2010/main" val="17823799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Complications of Hypertension </a:t>
            </a:r>
            <a:r>
              <a:rPr lang="en-US" sz="2700" dirty="0" smtClean="0"/>
              <a:t>(Mentioned in the Objectives)</a:t>
            </a:r>
            <a:endParaRPr lang="en-US" sz="2700" dirty="0"/>
          </a:p>
        </p:txBody>
      </p:sp>
      <p:sp>
        <p:nvSpPr>
          <p:cNvPr id="2" name="Slide Number Placeholder 1"/>
          <p:cNvSpPr>
            <a:spLocks noGrp="1"/>
          </p:cNvSpPr>
          <p:nvPr>
            <p:ph type="sldNum" sz="quarter" idx="12"/>
          </p:nvPr>
        </p:nvSpPr>
        <p:spPr/>
        <p:txBody>
          <a:bodyPr/>
          <a:lstStyle/>
          <a:p>
            <a:fld id="{4929A69E-7D8F-4515-9605-0315ABD4F316}" type="slidenum">
              <a:rPr lang="en-US" smtClean="0">
                <a:solidFill>
                  <a:srgbClr val="464653"/>
                </a:solidFill>
              </a:rPr>
              <a:pPr/>
              <a:t>59</a:t>
            </a:fld>
            <a:endParaRPr lang="en-US" dirty="0">
              <a:solidFill>
                <a:srgbClr val="464653"/>
              </a:solidFill>
            </a:endParaRPr>
          </a:p>
        </p:txBody>
      </p:sp>
      <p:sp>
        <p:nvSpPr>
          <p:cNvPr id="4" name="Rectangle 3"/>
          <p:cNvSpPr/>
          <p:nvPr/>
        </p:nvSpPr>
        <p:spPr>
          <a:xfrm>
            <a:off x="609448" y="2339002"/>
            <a:ext cx="6637092" cy="3970318"/>
          </a:xfrm>
          <a:prstGeom prst="rect">
            <a:avLst/>
          </a:prstGeom>
        </p:spPr>
        <p:txBody>
          <a:bodyPr wrap="square">
            <a:spAutoFit/>
          </a:bodyPr>
          <a:lstStyle/>
          <a:p>
            <a:pPr algn="just"/>
            <a:r>
              <a:rPr lang="en-US" sz="1200" dirty="0">
                <a:solidFill>
                  <a:schemeClr val="bg1">
                    <a:lumMod val="50000"/>
                  </a:schemeClr>
                </a:solidFill>
                <a:latin typeface="Helvetica" charset="0"/>
              </a:rPr>
              <a:t>The excessive pressure on your artery walls caused by high blood pressure can damage your blood vessels, as well as organs in your body. The higher your blood pressure and the longer it goes uncontrolled, the greater the damage.</a:t>
            </a:r>
          </a:p>
          <a:p>
            <a:pPr algn="just"/>
            <a:r>
              <a:rPr lang="en-US" sz="1200" dirty="0">
                <a:solidFill>
                  <a:schemeClr val="bg1">
                    <a:lumMod val="50000"/>
                  </a:schemeClr>
                </a:solidFill>
                <a:latin typeface="Helvetica" charset="0"/>
              </a:rPr>
              <a:t>Uncontrolled high blood pressure can lead to:</a:t>
            </a:r>
          </a:p>
          <a:p>
            <a:pPr algn="just">
              <a:buFont typeface="Arial" charset="0"/>
              <a:buChar char="•"/>
            </a:pPr>
            <a:r>
              <a:rPr lang="en-US" sz="1200" b="1" dirty="0">
                <a:solidFill>
                  <a:schemeClr val="bg1">
                    <a:lumMod val="50000"/>
                  </a:schemeClr>
                </a:solidFill>
                <a:latin typeface="Helvetica" charset="0"/>
              </a:rPr>
              <a:t>Heart attack or stroke.</a:t>
            </a:r>
            <a:r>
              <a:rPr lang="en-US" sz="1200" dirty="0">
                <a:solidFill>
                  <a:schemeClr val="bg1">
                    <a:lumMod val="50000"/>
                  </a:schemeClr>
                </a:solidFill>
                <a:latin typeface="Helvetica" charset="0"/>
              </a:rPr>
              <a:t> High blood pressure can cause hardening and thickening of the arteries (atherosclerosis), which can lead to a heart attack, stroke or other complications.</a:t>
            </a:r>
          </a:p>
          <a:p>
            <a:pPr algn="just">
              <a:buFont typeface="Arial" charset="0"/>
              <a:buChar char="•"/>
            </a:pPr>
            <a:r>
              <a:rPr lang="en-US" sz="1200" b="1" dirty="0">
                <a:solidFill>
                  <a:schemeClr val="bg1">
                    <a:lumMod val="50000"/>
                  </a:schemeClr>
                </a:solidFill>
                <a:latin typeface="Helvetica" charset="0"/>
              </a:rPr>
              <a:t>Aneurysm.</a:t>
            </a:r>
            <a:r>
              <a:rPr lang="en-US" sz="1200" dirty="0">
                <a:solidFill>
                  <a:schemeClr val="bg1">
                    <a:lumMod val="50000"/>
                  </a:schemeClr>
                </a:solidFill>
                <a:latin typeface="Helvetica" charset="0"/>
              </a:rPr>
              <a:t> Increased blood pressure can cause your blood vessels to weaken and bulge, forming an aneurysm. If an aneurysm ruptures, it can be life-threatening.</a:t>
            </a:r>
          </a:p>
          <a:p>
            <a:pPr algn="just">
              <a:buFont typeface="Arial" charset="0"/>
              <a:buChar char="•"/>
            </a:pPr>
            <a:r>
              <a:rPr lang="en-US" sz="1200" b="1" dirty="0">
                <a:solidFill>
                  <a:schemeClr val="bg1">
                    <a:lumMod val="50000"/>
                  </a:schemeClr>
                </a:solidFill>
                <a:latin typeface="Helvetica" charset="0"/>
              </a:rPr>
              <a:t>Heart failure.</a:t>
            </a:r>
            <a:r>
              <a:rPr lang="en-US" sz="1200" dirty="0">
                <a:solidFill>
                  <a:schemeClr val="bg1">
                    <a:lumMod val="50000"/>
                  </a:schemeClr>
                </a:solidFill>
                <a:latin typeface="Helvetica" charset="0"/>
              </a:rPr>
              <a:t> To pump blood against the higher pressure in your vessels, your heart muscle thickens. Eventually, the thickened muscle may have a hard time pumping enough blood to meet your body's needs, which can lead to heart failure.</a:t>
            </a:r>
          </a:p>
          <a:p>
            <a:pPr algn="just">
              <a:buFont typeface="Arial" charset="0"/>
              <a:buChar char="•"/>
            </a:pPr>
            <a:r>
              <a:rPr lang="en-US" sz="1200" b="1" dirty="0">
                <a:solidFill>
                  <a:schemeClr val="bg1">
                    <a:lumMod val="50000"/>
                  </a:schemeClr>
                </a:solidFill>
                <a:latin typeface="Helvetica" charset="0"/>
              </a:rPr>
              <a:t>Weakened and narrowed blood vessels in your kidneys</a:t>
            </a:r>
            <a:r>
              <a:rPr lang="en-US" sz="1200" b="1" dirty="0" smtClean="0">
                <a:solidFill>
                  <a:schemeClr val="bg1">
                    <a:lumMod val="50000"/>
                  </a:schemeClr>
                </a:solidFill>
                <a:latin typeface="Helvetica" charset="0"/>
              </a:rPr>
              <a:t>. </a:t>
            </a:r>
            <a:r>
              <a:rPr lang="en-US" sz="1200" dirty="0" smtClean="0">
                <a:solidFill>
                  <a:schemeClr val="bg1">
                    <a:lumMod val="50000"/>
                  </a:schemeClr>
                </a:solidFill>
                <a:latin typeface="Helvetica" charset="0"/>
              </a:rPr>
              <a:t>This </a:t>
            </a:r>
            <a:r>
              <a:rPr lang="en-US" sz="1200" dirty="0">
                <a:solidFill>
                  <a:schemeClr val="bg1">
                    <a:lumMod val="50000"/>
                  </a:schemeClr>
                </a:solidFill>
                <a:latin typeface="Helvetica" charset="0"/>
              </a:rPr>
              <a:t>can prevent these organs from functioning normally.</a:t>
            </a:r>
          </a:p>
          <a:p>
            <a:pPr algn="just">
              <a:buFont typeface="Arial" charset="0"/>
              <a:buChar char="•"/>
            </a:pPr>
            <a:r>
              <a:rPr lang="en-US" sz="1200" b="1" dirty="0">
                <a:solidFill>
                  <a:schemeClr val="bg1">
                    <a:lumMod val="50000"/>
                  </a:schemeClr>
                </a:solidFill>
                <a:latin typeface="Helvetica" charset="0"/>
              </a:rPr>
              <a:t>Thickened, narrowed or torn blood vessels in the eyes</a:t>
            </a:r>
            <a:r>
              <a:rPr lang="en-US" sz="1200" b="1" dirty="0" smtClean="0">
                <a:solidFill>
                  <a:schemeClr val="bg1">
                    <a:lumMod val="50000"/>
                  </a:schemeClr>
                </a:solidFill>
                <a:latin typeface="Helvetica" charset="0"/>
              </a:rPr>
              <a:t>. </a:t>
            </a:r>
            <a:r>
              <a:rPr lang="en-US" sz="1200" dirty="0" smtClean="0">
                <a:solidFill>
                  <a:schemeClr val="bg1">
                    <a:lumMod val="50000"/>
                  </a:schemeClr>
                </a:solidFill>
                <a:latin typeface="Helvetica" charset="0"/>
              </a:rPr>
              <a:t>This </a:t>
            </a:r>
            <a:r>
              <a:rPr lang="en-US" sz="1200" dirty="0">
                <a:solidFill>
                  <a:schemeClr val="bg1">
                    <a:lumMod val="50000"/>
                  </a:schemeClr>
                </a:solidFill>
                <a:latin typeface="Helvetica" charset="0"/>
              </a:rPr>
              <a:t>can result in vision loss.</a:t>
            </a:r>
          </a:p>
          <a:p>
            <a:pPr algn="just">
              <a:buFont typeface="Arial" charset="0"/>
              <a:buChar char="•"/>
            </a:pPr>
            <a:r>
              <a:rPr lang="en-US" sz="1200" b="1" dirty="0">
                <a:solidFill>
                  <a:schemeClr val="bg1">
                    <a:lumMod val="50000"/>
                  </a:schemeClr>
                </a:solidFill>
                <a:latin typeface="Helvetica" charset="0"/>
              </a:rPr>
              <a:t>Metabolic syndrome.</a:t>
            </a:r>
            <a:r>
              <a:rPr lang="en-US" sz="1200" dirty="0">
                <a:solidFill>
                  <a:schemeClr val="bg1">
                    <a:lumMod val="50000"/>
                  </a:schemeClr>
                </a:solidFill>
                <a:latin typeface="Helvetica" charset="0"/>
              </a:rPr>
              <a:t> This syndrome is a cluster of disorders of your body's metabolism, including increased waist circumference; high triglycerides; low high-density lipoprotein (HDL) cholesterol, the "good" cholesterol; high blood pressure; and high insulin levels. These conditions make you more likely to develop diabetes, heart disease and stroke.</a:t>
            </a:r>
          </a:p>
          <a:p>
            <a:pPr algn="just">
              <a:buFont typeface="Arial" charset="0"/>
              <a:buChar char="•"/>
            </a:pPr>
            <a:r>
              <a:rPr lang="en-US" sz="1200" b="1" dirty="0">
                <a:solidFill>
                  <a:schemeClr val="bg1">
                    <a:lumMod val="50000"/>
                  </a:schemeClr>
                </a:solidFill>
                <a:latin typeface="Helvetica" charset="0"/>
              </a:rPr>
              <a:t>Trouble with memory or understanding.</a:t>
            </a:r>
            <a:r>
              <a:rPr lang="en-US" sz="1200" dirty="0">
                <a:solidFill>
                  <a:schemeClr val="bg1">
                    <a:lumMod val="50000"/>
                  </a:schemeClr>
                </a:solidFill>
                <a:latin typeface="Helvetica" charset="0"/>
              </a:rPr>
              <a:t> Uncontrolled high blood pressure may also affect your ability to think, remember and learn. Trouble with memory or understanding concepts is more common in people with high blood pressure.</a:t>
            </a:r>
            <a:endParaRPr lang="en-US" sz="1200" b="0" i="0" dirty="0">
              <a:solidFill>
                <a:schemeClr val="bg1">
                  <a:lumMod val="50000"/>
                </a:schemeClr>
              </a:solidFill>
              <a:effectLst/>
              <a:latin typeface="Helvetica" charset="0"/>
            </a:endParaRPr>
          </a:p>
        </p:txBody>
      </p:sp>
      <p:pic>
        <p:nvPicPr>
          <p:cNvPr id="5" name="Picture 4"/>
          <p:cNvPicPr>
            <a:picLocks noChangeAspect="1"/>
          </p:cNvPicPr>
          <p:nvPr/>
        </p:nvPicPr>
        <p:blipFill rotWithShape="1">
          <a:blip r:embed="rId2"/>
          <a:srcRect l="2370" t="5901" r="2371" b="5901"/>
          <a:stretch/>
        </p:blipFill>
        <p:spPr>
          <a:xfrm>
            <a:off x="7534572" y="1339078"/>
            <a:ext cx="3960440" cy="4895337"/>
          </a:xfrm>
          <a:prstGeom prst="rect">
            <a:avLst/>
          </a:prstGeom>
        </p:spPr>
      </p:pic>
      <p:sp>
        <p:nvSpPr>
          <p:cNvPr id="6" name="TextBox 5"/>
          <p:cNvSpPr txBox="1"/>
          <p:nvPr/>
        </p:nvSpPr>
        <p:spPr>
          <a:xfrm>
            <a:off x="609448" y="1288050"/>
            <a:ext cx="2736304" cy="830997"/>
          </a:xfrm>
          <a:prstGeom prst="rect">
            <a:avLst/>
          </a:prstGeom>
          <a:noFill/>
        </p:spPr>
        <p:txBody>
          <a:bodyPr wrap="square" rtlCol="0">
            <a:spAutoFit/>
          </a:bodyPr>
          <a:lstStyle/>
          <a:p>
            <a:r>
              <a:rPr lang="en-US" sz="1200" smtClean="0">
                <a:solidFill>
                  <a:schemeClr val="bg2">
                    <a:lumMod val="50000"/>
                  </a:schemeClr>
                </a:solidFill>
              </a:rPr>
              <a:t>What was mentioned in class:</a:t>
            </a:r>
          </a:p>
          <a:p>
            <a:pPr marL="342900" indent="-342900">
              <a:buFont typeface="Arial" charset="0"/>
              <a:buChar char="•"/>
            </a:pPr>
            <a:r>
              <a:rPr lang="en-US" sz="1200" dirty="0" smtClean="0">
                <a:solidFill>
                  <a:schemeClr val="bg2">
                    <a:lumMod val="50000"/>
                  </a:schemeClr>
                </a:solidFill>
              </a:rPr>
              <a:t>Cardiac remodeling. </a:t>
            </a:r>
          </a:p>
          <a:p>
            <a:pPr marL="342900" indent="-342900">
              <a:buFont typeface="Arial" charset="0"/>
              <a:buChar char="•"/>
            </a:pPr>
            <a:r>
              <a:rPr lang="en-US" sz="1200" dirty="0" smtClean="0">
                <a:solidFill>
                  <a:schemeClr val="bg2">
                    <a:lumMod val="50000"/>
                  </a:schemeClr>
                </a:solidFill>
              </a:rPr>
              <a:t>LV hypertrophy.</a:t>
            </a:r>
          </a:p>
          <a:p>
            <a:pPr marL="342900" indent="-342900">
              <a:buFont typeface="Arial" charset="0"/>
              <a:buChar char="•"/>
            </a:pPr>
            <a:r>
              <a:rPr lang="en-US" sz="1200" dirty="0" smtClean="0">
                <a:solidFill>
                  <a:schemeClr val="bg2">
                    <a:lumMod val="50000"/>
                  </a:schemeClr>
                </a:solidFill>
              </a:rPr>
              <a:t>Heart failure.</a:t>
            </a:r>
            <a:endParaRPr lang="en-US" sz="1200" dirty="0">
              <a:solidFill>
                <a:schemeClr val="bg2">
                  <a:lumMod val="50000"/>
                </a:schemeClr>
              </a:solidFill>
            </a:endParaRPr>
          </a:p>
        </p:txBody>
      </p:sp>
      <p:sp>
        <p:nvSpPr>
          <p:cNvPr id="7" name="TextBox 6"/>
          <p:cNvSpPr txBox="1"/>
          <p:nvPr/>
        </p:nvSpPr>
        <p:spPr>
          <a:xfrm>
            <a:off x="609448" y="2124146"/>
            <a:ext cx="4980908" cy="307777"/>
          </a:xfrm>
          <a:prstGeom prst="rect">
            <a:avLst/>
          </a:prstGeom>
          <a:noFill/>
        </p:spPr>
        <p:txBody>
          <a:bodyPr wrap="square" rtlCol="0">
            <a:spAutoFit/>
          </a:bodyPr>
          <a:lstStyle/>
          <a:p>
            <a:r>
              <a:rPr lang="en-US" sz="1400" u="sng" dirty="0" smtClean="0">
                <a:solidFill>
                  <a:schemeClr val="bg1">
                    <a:lumMod val="50000"/>
                  </a:schemeClr>
                </a:solidFill>
              </a:rPr>
              <a:t>Further complications and </a:t>
            </a:r>
            <a:r>
              <a:rPr lang="en-US" sz="1400" u="sng" smtClean="0">
                <a:solidFill>
                  <a:schemeClr val="bg1">
                    <a:lumMod val="50000"/>
                  </a:schemeClr>
                </a:solidFill>
              </a:rPr>
              <a:t>their explanation:</a:t>
            </a:r>
            <a:endParaRPr lang="en-US" sz="1400" u="sng">
              <a:solidFill>
                <a:schemeClr val="bg1">
                  <a:lumMod val="50000"/>
                </a:schemeClr>
              </a:solidFill>
            </a:endParaRPr>
          </a:p>
        </p:txBody>
      </p:sp>
    </p:spTree>
    <p:extLst>
      <p:ext uri="{BB962C8B-B14F-4D97-AF65-F5344CB8AC3E}">
        <p14:creationId xmlns:p14="http://schemas.microsoft.com/office/powerpoint/2010/main" val="10493195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09460" y="187215"/>
            <a:ext cx="10969943" cy="990600"/>
          </a:xfrm>
        </p:spPr>
        <p:txBody>
          <a:bodyPr>
            <a:normAutofit/>
          </a:bodyPr>
          <a:lstStyle/>
          <a:p>
            <a:r>
              <a:rPr lang="en-US" sz="3200" smtClean="0"/>
              <a:t>Cont.</a:t>
            </a:r>
            <a:endParaRPr lang="ar-SA" sz="3200" dirty="0"/>
          </a:p>
        </p:txBody>
      </p:sp>
      <p:sp>
        <p:nvSpPr>
          <p:cNvPr id="3" name="عنصر نائب لرقم الشريحة 2"/>
          <p:cNvSpPr>
            <a:spLocks noGrp="1"/>
          </p:cNvSpPr>
          <p:nvPr>
            <p:ph type="sldNum" sz="quarter" idx="12"/>
          </p:nvPr>
        </p:nvSpPr>
        <p:spPr/>
        <p:txBody>
          <a:bodyPr/>
          <a:lstStyle/>
          <a:p>
            <a:pPr marL="0" marR="0" lvl="0" indent="0" algn="l" defTabSz="1015898" rtl="0" eaLnBrk="1" fontAlgn="auto" latinLnBrk="0" hangingPunct="1">
              <a:lnSpc>
                <a:spcPct val="100000"/>
              </a:lnSpc>
              <a:spcBef>
                <a:spcPts val="0"/>
              </a:spcBef>
              <a:spcAft>
                <a:spcPts val="0"/>
              </a:spcAft>
              <a:buClrTx/>
              <a:buSzTx/>
              <a:buFontTx/>
              <a:buNone/>
              <a:tabLst/>
              <a:defRPr/>
            </a:pPr>
            <a:fld id="{4929A69E-7D8F-4515-9605-0315ABD4F316}" type="slidenum">
              <a:rPr kumimoji="0" lang="en-US" sz="1600" b="0" i="0" u="none" strike="noStrike" kern="1200" cap="none" spc="0" normalizeH="0" baseline="0" noProof="0" smtClean="0">
                <a:ln>
                  <a:noFill/>
                </a:ln>
                <a:solidFill>
                  <a:srgbClr val="464653"/>
                </a:solidFill>
                <a:effectLst/>
                <a:uLnTx/>
                <a:uFillTx/>
                <a:latin typeface="Gill Sans MT"/>
                <a:ea typeface="+mn-ea"/>
                <a:cs typeface="+mn-cs"/>
              </a:rPr>
              <a:pPr marL="0" marR="0" lvl="0" indent="0" algn="l" defTabSz="1015898"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dirty="0">
              <a:ln>
                <a:noFill/>
              </a:ln>
              <a:solidFill>
                <a:srgbClr val="464653"/>
              </a:solidFill>
              <a:effectLst/>
              <a:uLnTx/>
              <a:uFillTx/>
              <a:latin typeface="Gill Sans MT"/>
              <a:ea typeface="+mn-ea"/>
              <a:cs typeface="+mn-cs"/>
            </a:endParaRPr>
          </a:p>
        </p:txBody>
      </p:sp>
      <p:pic>
        <p:nvPicPr>
          <p:cNvPr id="5" name="عنصر نائب للمحتوى 4"/>
          <p:cNvPicPr>
            <a:picLocks noGrp="1" noChangeAspect="1"/>
          </p:cNvPicPr>
          <p:nvPr>
            <p:ph sz="quarter" idx="1"/>
          </p:nvPr>
        </p:nvPicPr>
        <p:blipFill>
          <a:blip r:embed="rId2"/>
          <a:stretch>
            <a:fillRect/>
          </a:stretch>
        </p:blipFill>
        <p:spPr>
          <a:xfrm>
            <a:off x="816669" y="1628800"/>
            <a:ext cx="6925112" cy="4206678"/>
          </a:xfrm>
          <a:prstGeom prst="rect">
            <a:avLst/>
          </a:prstGeom>
        </p:spPr>
      </p:pic>
      <p:sp>
        <p:nvSpPr>
          <p:cNvPr id="4" name="Rectangle 3"/>
          <p:cNvSpPr/>
          <p:nvPr/>
        </p:nvSpPr>
        <p:spPr>
          <a:xfrm>
            <a:off x="7972598" y="1628800"/>
            <a:ext cx="3528392" cy="461665"/>
          </a:xfrm>
          <a:prstGeom prst="rect">
            <a:avLst/>
          </a:prstGeom>
        </p:spPr>
        <p:txBody>
          <a:bodyPr wrap="square">
            <a:spAutoFit/>
          </a:bodyPr>
          <a:lstStyle/>
          <a:p>
            <a:pPr algn="just"/>
            <a:r>
              <a:rPr lang="en-US" altLang="en-US" sz="1200" dirty="0">
                <a:solidFill>
                  <a:srgbClr val="DDE9EC">
                    <a:lumMod val="50000"/>
                  </a:srgbClr>
                </a:solidFill>
              </a:rPr>
              <a:t>Significant drop in pressures happens in arterioles. </a:t>
            </a:r>
          </a:p>
          <a:p>
            <a:pPr algn="just"/>
            <a:r>
              <a:rPr lang="en-US" altLang="en-US" sz="1200" dirty="0">
                <a:solidFill>
                  <a:srgbClr val="DDE9EC">
                    <a:lumMod val="50000"/>
                  </a:srgbClr>
                </a:solidFill>
              </a:rPr>
              <a:t>By the time blood reaches RA pressure= 0 mmHg</a:t>
            </a:r>
          </a:p>
        </p:txBody>
      </p:sp>
      <p:sp>
        <p:nvSpPr>
          <p:cNvPr id="6" name="TextBox 5"/>
          <p:cNvSpPr txBox="1"/>
          <p:nvPr/>
        </p:nvSpPr>
        <p:spPr>
          <a:xfrm>
            <a:off x="7972598" y="2419158"/>
            <a:ext cx="3306390" cy="3416320"/>
          </a:xfrm>
          <a:prstGeom prst="rect">
            <a:avLst/>
          </a:prstGeom>
          <a:noFill/>
          <a:ln w="38100">
            <a:solidFill>
              <a:srgbClr val="D8B3DC"/>
            </a:solidFill>
          </a:ln>
        </p:spPr>
        <p:txBody>
          <a:bodyPr wrap="square" rtlCol="0">
            <a:spAutoFit/>
          </a:bodyPr>
          <a:lstStyle/>
          <a:p>
            <a:endParaRPr lang="en-US" sz="1800" b="1" dirty="0" smtClean="0"/>
          </a:p>
          <a:p>
            <a:endParaRPr lang="en-US" sz="1800" b="1" dirty="0"/>
          </a:p>
          <a:p>
            <a:r>
              <a:rPr lang="en-US" sz="1800" b="1" dirty="0" smtClean="0"/>
              <a:t>Variations </a:t>
            </a:r>
            <a:r>
              <a:rPr lang="en-US" sz="1800" b="1" dirty="0"/>
              <a:t>in Arterial Blood </a:t>
            </a:r>
            <a:r>
              <a:rPr lang="en-US" sz="1800" b="1" dirty="0" smtClean="0"/>
              <a:t>Pressure:-</a:t>
            </a:r>
          </a:p>
          <a:p>
            <a:r>
              <a:rPr lang="en-US" sz="1800" b="1" dirty="0" smtClean="0"/>
              <a:t> </a:t>
            </a:r>
            <a:endParaRPr lang="en-US" sz="1800" b="1" dirty="0"/>
          </a:p>
          <a:p>
            <a:pPr marL="342900" indent="-342900">
              <a:buFont typeface="Arial" charset="0"/>
              <a:buChar char="•"/>
            </a:pPr>
            <a:r>
              <a:rPr lang="en-US" sz="1800" b="1" dirty="0" smtClean="0"/>
              <a:t>Aortic pressure:</a:t>
            </a:r>
          </a:p>
          <a:p>
            <a:r>
              <a:rPr lang="en-US" sz="1800" dirty="0" smtClean="0">
                <a:solidFill>
                  <a:schemeClr val="accent4">
                    <a:lumMod val="75000"/>
                  </a:schemeClr>
                </a:solidFill>
              </a:rPr>
              <a:t>120</a:t>
            </a:r>
            <a:r>
              <a:rPr lang="en-US" sz="1800" dirty="0" smtClean="0"/>
              <a:t> </a:t>
            </a:r>
            <a:r>
              <a:rPr lang="en-US" sz="1800" dirty="0"/>
              <a:t>mmHg systolic. </a:t>
            </a:r>
            <a:endParaRPr lang="en-US" sz="1800" dirty="0" smtClean="0"/>
          </a:p>
          <a:p>
            <a:r>
              <a:rPr lang="en-US" sz="1800" dirty="0" smtClean="0">
                <a:solidFill>
                  <a:schemeClr val="accent4">
                    <a:lumMod val="75000"/>
                  </a:schemeClr>
                </a:solidFill>
              </a:rPr>
              <a:t> 80 </a:t>
            </a:r>
            <a:r>
              <a:rPr lang="en-US" sz="1800" dirty="0"/>
              <a:t>mmHg </a:t>
            </a:r>
            <a:r>
              <a:rPr lang="en-US" sz="1800" dirty="0" smtClean="0"/>
              <a:t>diastolic.</a:t>
            </a:r>
          </a:p>
          <a:p>
            <a:endParaRPr lang="en-US" sz="1800" dirty="0" smtClean="0"/>
          </a:p>
          <a:p>
            <a:pPr marL="342900" indent="-342900">
              <a:buFont typeface="Arial" charset="0"/>
              <a:buChar char="•"/>
            </a:pPr>
            <a:r>
              <a:rPr lang="en-US" sz="1800" b="1" dirty="0" smtClean="0"/>
              <a:t>Normal arterial pressure</a:t>
            </a:r>
            <a:r>
              <a:rPr lang="en-US" sz="1800" b="1" dirty="0"/>
              <a:t>: </a:t>
            </a:r>
          </a:p>
          <a:p>
            <a:r>
              <a:rPr lang="en-US" sz="1800" dirty="0" smtClean="0">
                <a:solidFill>
                  <a:schemeClr val="accent4">
                    <a:lumMod val="75000"/>
                  </a:schemeClr>
                </a:solidFill>
              </a:rPr>
              <a:t>110 </a:t>
            </a:r>
            <a:r>
              <a:rPr lang="en-US" sz="1800" dirty="0">
                <a:solidFill>
                  <a:schemeClr val="accent4">
                    <a:lumMod val="75000"/>
                  </a:schemeClr>
                </a:solidFill>
              </a:rPr>
              <a:t>– 130 </a:t>
            </a:r>
            <a:r>
              <a:rPr lang="en-US" sz="1800" dirty="0"/>
              <a:t>mmHg systolic. </a:t>
            </a:r>
            <a:endParaRPr lang="en-US" sz="1800" dirty="0" smtClean="0"/>
          </a:p>
          <a:p>
            <a:r>
              <a:rPr lang="en-US" sz="1800" dirty="0" smtClean="0">
                <a:solidFill>
                  <a:schemeClr val="accent4">
                    <a:lumMod val="75000"/>
                  </a:schemeClr>
                </a:solidFill>
              </a:rPr>
              <a:t>70 </a:t>
            </a:r>
            <a:r>
              <a:rPr lang="en-US" sz="1800" dirty="0">
                <a:solidFill>
                  <a:schemeClr val="accent4">
                    <a:lumMod val="75000"/>
                  </a:schemeClr>
                </a:solidFill>
              </a:rPr>
              <a:t>– 85 </a:t>
            </a:r>
            <a:r>
              <a:rPr lang="en-US" sz="1800" dirty="0"/>
              <a:t>mmHg diastolic. </a:t>
            </a:r>
            <a:endParaRPr lang="en-US" sz="1800" dirty="0" smtClean="0"/>
          </a:p>
        </p:txBody>
      </p:sp>
      <p:sp>
        <p:nvSpPr>
          <p:cNvPr id="7" name="TextBox 6"/>
          <p:cNvSpPr txBox="1"/>
          <p:nvPr/>
        </p:nvSpPr>
        <p:spPr>
          <a:xfrm>
            <a:off x="8295133" y="2419158"/>
            <a:ext cx="2661320" cy="307777"/>
          </a:xfrm>
          <a:prstGeom prst="rect">
            <a:avLst/>
          </a:prstGeom>
          <a:solidFill>
            <a:srgbClr val="D8B3DC"/>
          </a:solidFill>
          <a:ln>
            <a:solidFill>
              <a:srgbClr val="A954AB"/>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a:t>
            </a:r>
            <a:r>
              <a:rPr lang="en-US" sz="1400" b="1" u="sng" dirty="0" smtClean="0"/>
              <a:t>FEMALES</a:t>
            </a:r>
            <a:r>
              <a:rPr lang="en-US" sz="1400" b="1" u="sng" dirty="0"/>
              <a:t>’ SLIDES </a:t>
            </a:r>
          </a:p>
        </p:txBody>
      </p:sp>
    </p:spTree>
    <p:extLst>
      <p:ext uri="{BB962C8B-B14F-4D97-AF65-F5344CB8AC3E}">
        <p14:creationId xmlns:p14="http://schemas.microsoft.com/office/powerpoint/2010/main" val="303806509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270" y="3789040"/>
            <a:ext cx="10969943" cy="990600"/>
          </a:xfrm>
        </p:spPr>
        <p:txBody>
          <a:bodyPr>
            <a:normAutofit fontScale="90000"/>
          </a:bodyPr>
          <a:lstStyle/>
          <a:p>
            <a:pPr algn="ctr"/>
            <a:r>
              <a:rPr lang="en-US" sz="2700" dirty="0" smtClean="0">
                <a:solidFill>
                  <a:schemeClr val="bg2">
                    <a:lumMod val="50000"/>
                  </a:schemeClr>
                </a:solidFill>
                <a:hlinkClick r:id="rId2"/>
              </a:rPr>
              <a:t>Link to Editing File </a:t>
            </a:r>
            <a:r>
              <a:rPr lang="en-US" sz="2000" b="1" dirty="0" smtClean="0">
                <a:solidFill>
                  <a:schemeClr val="bg2">
                    <a:lumMod val="50000"/>
                  </a:schemeClr>
                </a:solidFill>
                <a:hlinkClick r:id="rId2"/>
              </a:rPr>
              <a:t/>
            </a:r>
            <a:br>
              <a:rPr lang="en-US" sz="2000" b="1" dirty="0" smtClean="0">
                <a:solidFill>
                  <a:schemeClr val="bg2">
                    <a:lumMod val="50000"/>
                  </a:schemeClr>
                </a:solidFill>
                <a:hlinkClick r:id="rId2"/>
              </a:rPr>
            </a:br>
            <a:r>
              <a:rPr lang="en-US" sz="2000" dirty="0" smtClean="0"/>
              <a:t>(Please be sure to check this file frequently for any edits or updates on all of our lectures.) </a:t>
            </a:r>
            <a:endParaRPr lang="en-US" sz="2000" dirty="0"/>
          </a:p>
        </p:txBody>
      </p:sp>
      <p:sp>
        <p:nvSpPr>
          <p:cNvPr id="4" name="Slide Number Placeholder 3"/>
          <p:cNvSpPr>
            <a:spLocks noGrp="1"/>
          </p:cNvSpPr>
          <p:nvPr>
            <p:ph type="sldNum" sz="quarter" idx="12"/>
          </p:nvPr>
        </p:nvSpPr>
        <p:spPr/>
        <p:txBody>
          <a:bodyPr/>
          <a:lstStyle/>
          <a:p>
            <a:fld id="{4929A69E-7D8F-4515-9605-0315ABD4F316}" type="slidenum">
              <a:rPr lang="en-US" smtClean="0">
                <a:solidFill>
                  <a:srgbClr val="464653"/>
                </a:solidFill>
              </a:rPr>
              <a:pPr/>
              <a:t>60</a:t>
            </a:fld>
            <a:endParaRPr lang="en-US" dirty="0">
              <a:solidFill>
                <a:srgbClr val="464653"/>
              </a:solidFill>
            </a:endParaRPr>
          </a:p>
        </p:txBody>
      </p:sp>
      <p:sp>
        <p:nvSpPr>
          <p:cNvPr id="5" name="TextBox 4"/>
          <p:cNvSpPr txBox="1"/>
          <p:nvPr/>
        </p:nvSpPr>
        <p:spPr>
          <a:xfrm>
            <a:off x="551240" y="5445241"/>
            <a:ext cx="6623011" cy="830997"/>
          </a:xfrm>
          <a:prstGeom prst="rect">
            <a:avLst/>
          </a:prstGeom>
          <a:noFill/>
        </p:spPr>
        <p:txBody>
          <a:bodyPr wrap="square" rtlCol="0">
            <a:spAutoFit/>
          </a:bodyPr>
          <a:lstStyle/>
          <a:p>
            <a:pPr defTabSz="914400"/>
            <a:r>
              <a:rPr lang="en-US" sz="1600" u="sng" dirty="0">
                <a:solidFill>
                  <a:srgbClr val="464653"/>
                </a:solidFill>
              </a:rPr>
              <a:t>References: </a:t>
            </a:r>
          </a:p>
          <a:p>
            <a:pPr marL="285750" indent="-285750" defTabSz="914400">
              <a:buFont typeface="Arial" panose="020B0604020202020204" pitchFamily="34" charset="0"/>
              <a:buChar char="•"/>
            </a:pPr>
            <a:r>
              <a:rPr lang="en-US" sz="1600" dirty="0">
                <a:solidFill>
                  <a:srgbClr val="464653"/>
                </a:solidFill>
              </a:rPr>
              <a:t>Girls’ and boys’ slides.</a:t>
            </a:r>
          </a:p>
          <a:p>
            <a:pPr marL="285750" indent="-285750" defTabSz="914400">
              <a:buFont typeface="Arial" panose="020B0604020202020204" pitchFamily="34" charset="0"/>
              <a:buChar char="•"/>
            </a:pPr>
            <a:r>
              <a:rPr lang="en-US" sz="1600" dirty="0">
                <a:solidFill>
                  <a:srgbClr val="464653"/>
                </a:solidFill>
              </a:rPr>
              <a:t>Guyton and Hall Textbook of Medical Physiology (Thirteenth Edition.)</a:t>
            </a:r>
          </a:p>
        </p:txBody>
      </p:sp>
      <p:cxnSp>
        <p:nvCxnSpPr>
          <p:cNvPr id="7" name="Straight Connector 6"/>
          <p:cNvCxnSpPr/>
          <p:nvPr/>
        </p:nvCxnSpPr>
        <p:spPr>
          <a:xfrm>
            <a:off x="2782907" y="3212976"/>
            <a:ext cx="6526348"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p:nvSpPr>
        <p:spPr>
          <a:xfrm>
            <a:off x="609449" y="152400"/>
            <a:ext cx="10969943"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defTabSz="914400"/>
            <a:r>
              <a:rPr lang="en-US" dirty="0" smtClean="0">
                <a:solidFill>
                  <a:srgbClr val="464653"/>
                </a:solidFill>
              </a:rPr>
              <a:t>Quiz</a:t>
            </a:r>
            <a:endParaRPr lang="en-US" dirty="0">
              <a:solidFill>
                <a:srgbClr val="464653"/>
              </a:solidFill>
            </a:endParaRPr>
          </a:p>
        </p:txBody>
      </p:sp>
      <p:sp>
        <p:nvSpPr>
          <p:cNvPr id="11" name="Content Placeholder 2"/>
          <p:cNvSpPr>
            <a:spLocks noGrp="1"/>
          </p:cNvSpPr>
          <p:nvPr>
            <p:ph sz="quarter" idx="1"/>
          </p:nvPr>
        </p:nvSpPr>
        <p:spPr>
          <a:xfrm>
            <a:off x="609449" y="1808601"/>
            <a:ext cx="10969943" cy="788381"/>
          </a:xfrm>
        </p:spPr>
        <p:txBody>
          <a:bodyPr>
            <a:noAutofit/>
          </a:bodyPr>
          <a:lstStyle/>
          <a:p>
            <a:pPr fontAlgn="ctr"/>
            <a:r>
              <a:rPr lang="en-US" sz="1800" dirty="0" smtClean="0">
                <a:latin typeface="+mj-lt"/>
              </a:rPr>
              <a:t>Arterial BP: </a:t>
            </a:r>
            <a:r>
              <a:rPr lang="en-US" sz="2000" dirty="0" smtClean="0">
                <a:hlinkClick r:id="rId3"/>
              </a:rPr>
              <a:t>https</a:t>
            </a:r>
            <a:r>
              <a:rPr lang="en-US" sz="2000" dirty="0">
                <a:hlinkClick r:id="rId3"/>
              </a:rPr>
              <a:t>://www.onlineexambuilder.com/pressure/exam-141425</a:t>
            </a:r>
            <a:endParaRPr lang="en-US" sz="2000" dirty="0" smtClean="0">
              <a:latin typeface="inherit" charset="0"/>
            </a:endParaRPr>
          </a:p>
          <a:p>
            <a:pPr fontAlgn="ctr"/>
            <a:r>
              <a:rPr lang="en-US" sz="1800" dirty="0" smtClean="0">
                <a:latin typeface="+mj-lt"/>
              </a:rPr>
              <a:t>Regulation of BP: </a:t>
            </a:r>
            <a:r>
              <a:rPr lang="en-US" sz="2000" dirty="0" smtClean="0">
                <a:solidFill>
                  <a:srgbClr val="D85F7F"/>
                </a:solidFill>
                <a:hlinkClick r:id="rId4"/>
              </a:rPr>
              <a:t>https</a:t>
            </a:r>
            <a:r>
              <a:rPr lang="en-US" sz="2000" dirty="0">
                <a:solidFill>
                  <a:srgbClr val="D85F7F"/>
                </a:solidFill>
                <a:hlinkClick r:id="rId4"/>
              </a:rPr>
              <a:t>://www.onlineexambuilder.com/regulation-of-pressure/exam-141423</a:t>
            </a:r>
            <a:endParaRPr lang="en-US" sz="2000" dirty="0"/>
          </a:p>
          <a:p>
            <a:pPr fontAlgn="ctr"/>
            <a:endParaRPr lang="en-US" sz="2000" dirty="0">
              <a:latin typeface="inherit" charset="0"/>
            </a:endParaRPr>
          </a:p>
        </p:txBody>
      </p:sp>
    </p:spTree>
    <p:extLst>
      <p:ext uri="{BB962C8B-B14F-4D97-AF65-F5344CB8AC3E}">
        <p14:creationId xmlns:p14="http://schemas.microsoft.com/office/powerpoint/2010/main" val="21203778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025" y="0"/>
            <a:ext cx="8227457" cy="990600"/>
          </a:xfrm>
        </p:spPr>
        <p:txBody>
          <a:bodyPr>
            <a:normAutofit/>
          </a:bodyPr>
          <a:lstStyle/>
          <a:p>
            <a:pPr algn="ctr"/>
            <a:r>
              <a:rPr lang="en-US" sz="4000" b="1" dirty="0">
                <a:solidFill>
                  <a:schemeClr val="bg2">
                    <a:lumMod val="50000"/>
                  </a:schemeClr>
                </a:solidFill>
              </a:rPr>
              <a:t>Thank you! </a:t>
            </a:r>
          </a:p>
        </p:txBody>
      </p:sp>
      <p:sp>
        <p:nvSpPr>
          <p:cNvPr id="5" name="Content Placeholder 2"/>
          <p:cNvSpPr txBox="1">
            <a:spLocks/>
          </p:cNvSpPr>
          <p:nvPr/>
        </p:nvSpPr>
        <p:spPr>
          <a:xfrm>
            <a:off x="8326079" y="4385090"/>
            <a:ext cx="3167527" cy="170821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80000"/>
              </a:lnSpc>
              <a:buFont typeface="Arial" panose="020B0604020202020204" pitchFamily="34" charset="0"/>
              <a:buNone/>
            </a:pPr>
            <a:r>
              <a:rPr lang="en-US" sz="2000" b="1" dirty="0">
                <a:solidFill>
                  <a:srgbClr val="DDE9EC">
                    <a:lumMod val="50000"/>
                  </a:srgbClr>
                </a:solidFill>
              </a:rPr>
              <a:t>Contact us:</a:t>
            </a:r>
          </a:p>
          <a:p>
            <a:pPr marL="0" indent="0">
              <a:buFont typeface="Arial" panose="020B0604020202020204" pitchFamily="34" charset="0"/>
              <a:buNone/>
            </a:pPr>
            <a:r>
              <a:rPr lang="en-US" sz="1800" dirty="0">
                <a:solidFill>
                  <a:srgbClr val="DDE9EC">
                    <a:lumMod val="75000"/>
                  </a:srgbClr>
                </a:solidFill>
                <a:hlinkClick r:id="rId3"/>
              </a:rPr>
              <a:t>Physiology436@gmail.com</a:t>
            </a:r>
            <a:r>
              <a:rPr lang="en-US" sz="1800" dirty="0">
                <a:solidFill>
                  <a:srgbClr val="DDE9EC">
                    <a:lumMod val="75000"/>
                  </a:srgbClr>
                </a:solidFill>
              </a:rPr>
              <a:t> </a:t>
            </a:r>
          </a:p>
          <a:p>
            <a:pPr marL="0" indent="0">
              <a:buFont typeface="Arial" panose="020B0604020202020204" pitchFamily="34" charset="0"/>
              <a:buNone/>
            </a:pPr>
            <a:r>
              <a:rPr lang="en-US" sz="1800" dirty="0">
                <a:solidFill>
                  <a:srgbClr val="DDE9EC">
                    <a:lumMod val="75000"/>
                  </a:srgbClr>
                </a:solidFill>
              </a:rPr>
              <a:t>@Physiology436</a:t>
            </a:r>
          </a:p>
          <a:p>
            <a:pPr marL="0" indent="0">
              <a:buFont typeface="Arial" panose="020B0604020202020204" pitchFamily="34" charset="0"/>
              <a:buNone/>
            </a:pPr>
            <a:endParaRPr lang="en-US" sz="2600" b="1" dirty="0">
              <a:solidFill>
                <a:srgbClr val="DDE9EC">
                  <a:lumMod val="75000"/>
                </a:srgbClr>
              </a:solidFill>
            </a:endParaRPr>
          </a:p>
          <a:p>
            <a:pPr marL="0" indent="0">
              <a:buFont typeface="Arial" panose="020B0604020202020204" pitchFamily="34" charset="0"/>
              <a:buNone/>
            </a:pPr>
            <a:endParaRPr lang="en-US" sz="2600" b="1" dirty="0">
              <a:solidFill>
                <a:srgbClr val="DDE9EC">
                  <a:lumMod val="75000"/>
                </a:srgbClr>
              </a:solidFill>
            </a:endParaRPr>
          </a:p>
          <a:p>
            <a:pPr marL="0" indent="0">
              <a:buFont typeface="Arial" panose="020B0604020202020204" pitchFamily="34" charset="0"/>
              <a:buNone/>
            </a:pPr>
            <a:endParaRPr lang="en-US" sz="2600" b="1" dirty="0">
              <a:solidFill>
                <a:srgbClr val="DDE9EC">
                  <a:lumMod val="75000"/>
                </a:srgbClr>
              </a:solidFill>
            </a:endParaRPr>
          </a:p>
          <a:p>
            <a:pPr marL="0" indent="0">
              <a:buFont typeface="Arial" panose="020B0604020202020204" pitchFamily="34" charset="0"/>
              <a:buNone/>
            </a:pPr>
            <a:endParaRPr lang="en-US" sz="1800" dirty="0">
              <a:solidFill>
                <a:srgbClr val="DDE9EC">
                  <a:lumMod val="75000"/>
                </a:srgbClr>
              </a:solidFill>
            </a:endParaRPr>
          </a:p>
          <a:p>
            <a:pPr marL="0" indent="0">
              <a:buFont typeface="Arial" panose="020B0604020202020204" pitchFamily="34" charset="0"/>
              <a:buNone/>
            </a:pPr>
            <a:endParaRPr lang="en-US" dirty="0">
              <a:solidFill>
                <a:srgbClr val="DDE9EC">
                  <a:lumMod val="75000"/>
                </a:srgbClr>
              </a:solidFill>
            </a:endParaRPr>
          </a:p>
        </p:txBody>
      </p:sp>
      <p:sp>
        <p:nvSpPr>
          <p:cNvPr id="6" name="Rectangle 5"/>
          <p:cNvSpPr/>
          <p:nvPr/>
        </p:nvSpPr>
        <p:spPr>
          <a:xfrm>
            <a:off x="605388" y="2451761"/>
            <a:ext cx="4491855" cy="523220"/>
          </a:xfrm>
          <a:prstGeom prst="rect">
            <a:avLst/>
          </a:prstGeom>
        </p:spPr>
        <p:txBody>
          <a:bodyPr wrap="none">
            <a:spAutoFit/>
          </a:bodyPr>
          <a:lstStyle/>
          <a:p>
            <a:pPr defTabSz="914400">
              <a:spcBef>
                <a:spcPct val="20000"/>
              </a:spcBef>
            </a:pPr>
            <a:r>
              <a:rPr lang="en-US" sz="2800" b="1" dirty="0">
                <a:solidFill>
                  <a:srgbClr val="DDE9EC">
                    <a:lumMod val="50000"/>
                  </a:srgbClr>
                </a:solidFill>
              </a:rPr>
              <a:t>The Physiology 436 Team:</a:t>
            </a:r>
          </a:p>
        </p:txBody>
      </p:sp>
      <p:sp>
        <p:nvSpPr>
          <p:cNvPr id="8" name="Content Placeholder 2"/>
          <p:cNvSpPr txBox="1">
            <a:spLocks/>
          </p:cNvSpPr>
          <p:nvPr/>
        </p:nvSpPr>
        <p:spPr>
          <a:xfrm>
            <a:off x="8326079" y="3200769"/>
            <a:ext cx="2015699" cy="1149971"/>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900" b="1" dirty="0">
                <a:solidFill>
                  <a:srgbClr val="DDE9EC">
                    <a:lumMod val="50000"/>
                  </a:srgbClr>
                </a:solidFill>
              </a:rPr>
              <a:t>Team Leaders: </a:t>
            </a:r>
          </a:p>
          <a:p>
            <a:pPr marL="0" indent="0">
              <a:buFont typeface="Arial" panose="020B0604020202020204" pitchFamily="34" charset="0"/>
              <a:buNone/>
            </a:pPr>
            <a:r>
              <a:rPr lang="en-US" sz="2600" dirty="0">
                <a:solidFill>
                  <a:srgbClr val="DDE9EC">
                    <a:lumMod val="75000"/>
                  </a:srgbClr>
                </a:solidFill>
              </a:rPr>
              <a:t>Qaiss  Almuhaideb </a:t>
            </a:r>
          </a:p>
          <a:p>
            <a:pPr marL="0" indent="0">
              <a:buFont typeface="Arial" panose="020B0604020202020204" pitchFamily="34" charset="0"/>
              <a:buNone/>
            </a:pPr>
            <a:r>
              <a:rPr lang="en-US" sz="2600" dirty="0">
                <a:solidFill>
                  <a:srgbClr val="DDE9EC">
                    <a:lumMod val="75000"/>
                  </a:srgbClr>
                </a:solidFill>
              </a:rPr>
              <a:t>Lulwah Alshiha  </a:t>
            </a:r>
          </a:p>
          <a:p>
            <a:pPr marL="0" indent="0">
              <a:buFont typeface="Arial" panose="020B0604020202020204" pitchFamily="34" charset="0"/>
              <a:buNone/>
            </a:pPr>
            <a:endParaRPr lang="en-US" sz="1800" dirty="0">
              <a:solidFill>
                <a:srgbClr val="DDE9EC">
                  <a:lumMod val="75000"/>
                </a:srgbClr>
              </a:solidFill>
            </a:endParaRPr>
          </a:p>
          <a:p>
            <a:pPr marL="0" indent="0">
              <a:buFont typeface="Arial" panose="020B0604020202020204" pitchFamily="34" charset="0"/>
              <a:buNone/>
            </a:pPr>
            <a:endParaRPr lang="en-US" dirty="0">
              <a:solidFill>
                <a:srgbClr val="DDE9EC">
                  <a:lumMod val="75000"/>
                </a:srgbClr>
              </a:solidFill>
            </a:endParaRPr>
          </a:p>
        </p:txBody>
      </p:sp>
      <p:sp>
        <p:nvSpPr>
          <p:cNvPr id="10" name="Slide Number Placeholder 9"/>
          <p:cNvSpPr>
            <a:spLocks noGrp="1"/>
          </p:cNvSpPr>
          <p:nvPr>
            <p:ph type="sldNum" sz="quarter" idx="12"/>
          </p:nvPr>
        </p:nvSpPr>
        <p:spPr/>
        <p:txBody>
          <a:bodyPr/>
          <a:lstStyle/>
          <a:p>
            <a:fld id="{4929A69E-7D8F-4515-9605-0315ABD4F316}" type="slidenum">
              <a:rPr lang="en-US" smtClean="0">
                <a:solidFill>
                  <a:srgbClr val="464653"/>
                </a:solidFill>
              </a:rPr>
              <a:pPr/>
              <a:t>61</a:t>
            </a:fld>
            <a:endParaRPr lang="en-US" dirty="0">
              <a:solidFill>
                <a:srgbClr val="464653"/>
              </a:solidFill>
            </a:endParaRPr>
          </a:p>
        </p:txBody>
      </p:sp>
      <p:sp>
        <p:nvSpPr>
          <p:cNvPr id="12" name="Rectangle 11"/>
          <p:cNvSpPr/>
          <p:nvPr/>
        </p:nvSpPr>
        <p:spPr>
          <a:xfrm>
            <a:off x="2063019" y="1735769"/>
            <a:ext cx="8927937" cy="369332"/>
          </a:xfrm>
          <a:prstGeom prst="rect">
            <a:avLst/>
          </a:prstGeom>
        </p:spPr>
        <p:txBody>
          <a:bodyPr wrap="square">
            <a:spAutoFit/>
          </a:bodyPr>
          <a:lstStyle/>
          <a:p>
            <a:pPr algn="ctr" defTabSz="914400"/>
            <a:r>
              <a:rPr lang="ar-SA" sz="1800" dirty="0">
                <a:solidFill>
                  <a:srgbClr val="DDE9EC">
                    <a:lumMod val="75000"/>
                  </a:srgbClr>
                </a:solidFill>
                <a:latin typeface="ArialMT" charset="0"/>
              </a:rPr>
              <a:t>اعمل لترسم بسمة، اعمل لتمسح دمعة، اعمل و أنت تعلم أن الله لا يضيع أجر من أحسن عملا.</a:t>
            </a:r>
            <a:endParaRPr lang="en-US" sz="1800" dirty="0">
              <a:solidFill>
                <a:srgbClr val="DDE9EC">
                  <a:lumMod val="75000"/>
                </a:srgbClr>
              </a:solidFill>
            </a:endParaRPr>
          </a:p>
        </p:txBody>
      </p:sp>
      <p:sp>
        <p:nvSpPr>
          <p:cNvPr id="14" name="Rectangle 13"/>
          <p:cNvSpPr/>
          <p:nvPr/>
        </p:nvSpPr>
        <p:spPr>
          <a:xfrm>
            <a:off x="2998071" y="3200772"/>
            <a:ext cx="2879569" cy="3094170"/>
          </a:xfrm>
          <a:prstGeom prst="rect">
            <a:avLst/>
          </a:prstGeom>
        </p:spPr>
        <p:txBody>
          <a:bodyPr wrap="square" lIns="101590" tIns="50795" rIns="101590" bIns="50795">
            <a:spAutoFit/>
          </a:bodyPr>
          <a:lstStyle/>
          <a:p>
            <a:pPr fontAlgn="t">
              <a:lnSpc>
                <a:spcPct val="80000"/>
              </a:lnSpc>
              <a:spcBef>
                <a:spcPct val="20000"/>
              </a:spcBef>
            </a:pPr>
            <a:r>
              <a:rPr lang="en-US" sz="1800" dirty="0">
                <a:solidFill>
                  <a:srgbClr val="DDE9EC">
                    <a:lumMod val="75000"/>
                  </a:srgbClr>
                </a:solidFill>
              </a:rPr>
              <a:t>Male Members:</a:t>
            </a:r>
          </a:p>
          <a:p>
            <a:pPr fontAlgn="t">
              <a:lnSpc>
                <a:spcPct val="80000"/>
              </a:lnSpc>
              <a:spcBef>
                <a:spcPct val="20000"/>
              </a:spcBef>
            </a:pPr>
            <a:r>
              <a:rPr lang="en-US" sz="1800" dirty="0" err="1">
                <a:solidFill>
                  <a:srgbClr val="DDE9EC">
                    <a:lumMod val="75000"/>
                  </a:srgbClr>
                </a:solidFill>
              </a:rPr>
              <a:t>Faris</a:t>
            </a:r>
            <a:r>
              <a:rPr lang="en-US" sz="1800" dirty="0">
                <a:solidFill>
                  <a:srgbClr val="DDE9EC">
                    <a:lumMod val="75000"/>
                  </a:srgbClr>
                </a:solidFill>
              </a:rPr>
              <a:t> </a:t>
            </a:r>
            <a:r>
              <a:rPr lang="en-US" sz="1800" dirty="0" err="1" smtClean="0">
                <a:solidFill>
                  <a:srgbClr val="DDE9EC">
                    <a:lumMod val="75000"/>
                  </a:srgbClr>
                </a:solidFill>
              </a:rPr>
              <a:t>Nafisah</a:t>
            </a:r>
            <a:endParaRPr lang="en-US" sz="1800" dirty="0" smtClean="0">
              <a:solidFill>
                <a:srgbClr val="DDE9EC">
                  <a:lumMod val="75000"/>
                </a:srgbClr>
              </a:solidFill>
            </a:endParaRPr>
          </a:p>
          <a:p>
            <a:pPr fontAlgn="t">
              <a:lnSpc>
                <a:spcPct val="80000"/>
              </a:lnSpc>
              <a:spcBef>
                <a:spcPct val="20000"/>
              </a:spcBef>
            </a:pPr>
            <a:r>
              <a:rPr lang="en-US" sz="1800" dirty="0">
                <a:solidFill>
                  <a:srgbClr val="DDE9EC">
                    <a:lumMod val="75000"/>
                  </a:srgbClr>
                </a:solidFill>
              </a:rPr>
              <a:t>Nasser Abu </a:t>
            </a:r>
            <a:r>
              <a:rPr lang="en-US" sz="1800" dirty="0" err="1">
                <a:solidFill>
                  <a:srgbClr val="DDE9EC">
                    <a:lumMod val="75000"/>
                  </a:srgbClr>
                </a:solidFill>
              </a:rPr>
              <a:t>dujain</a:t>
            </a:r>
            <a:r>
              <a:rPr lang="en-US" sz="1800" dirty="0">
                <a:solidFill>
                  <a:srgbClr val="DDE9EC">
                    <a:lumMod val="75000"/>
                  </a:srgbClr>
                </a:solidFill>
              </a:rPr>
              <a:t> </a:t>
            </a:r>
          </a:p>
          <a:p>
            <a:pPr fontAlgn="t">
              <a:lnSpc>
                <a:spcPct val="80000"/>
              </a:lnSpc>
              <a:spcBef>
                <a:spcPct val="20000"/>
              </a:spcBef>
            </a:pPr>
            <a:r>
              <a:rPr lang="en-US" sz="1800" dirty="0">
                <a:solidFill>
                  <a:srgbClr val="DDE9EC">
                    <a:lumMod val="75000"/>
                  </a:srgbClr>
                </a:solidFill>
              </a:rPr>
              <a:t>Abdullatif </a:t>
            </a:r>
            <a:r>
              <a:rPr lang="en-US" sz="1800" dirty="0" err="1">
                <a:solidFill>
                  <a:srgbClr val="DDE9EC">
                    <a:lumMod val="75000"/>
                  </a:srgbClr>
                </a:solidFill>
              </a:rPr>
              <a:t>Alabdullatif</a:t>
            </a:r>
            <a:r>
              <a:rPr lang="en-US" sz="1800" dirty="0">
                <a:solidFill>
                  <a:srgbClr val="DDE9EC">
                    <a:lumMod val="75000"/>
                  </a:srgbClr>
                </a:solidFill>
              </a:rPr>
              <a:t> </a:t>
            </a:r>
          </a:p>
          <a:p>
            <a:pPr fontAlgn="t">
              <a:lnSpc>
                <a:spcPct val="80000"/>
              </a:lnSpc>
              <a:spcBef>
                <a:spcPct val="20000"/>
              </a:spcBef>
            </a:pPr>
            <a:r>
              <a:rPr lang="en-US" sz="1800" dirty="0">
                <a:solidFill>
                  <a:srgbClr val="DDE9EC">
                    <a:lumMod val="75000"/>
                  </a:srgbClr>
                </a:solidFill>
              </a:rPr>
              <a:t>Mohammed </a:t>
            </a:r>
            <a:r>
              <a:rPr lang="en-US" sz="1800" dirty="0" err="1">
                <a:solidFill>
                  <a:srgbClr val="DDE9EC">
                    <a:lumMod val="75000"/>
                  </a:srgbClr>
                </a:solidFill>
              </a:rPr>
              <a:t>Baqais</a:t>
            </a:r>
            <a:endParaRPr lang="en-US" sz="1800" dirty="0">
              <a:solidFill>
                <a:srgbClr val="DDE9EC">
                  <a:lumMod val="75000"/>
                </a:srgbClr>
              </a:solidFill>
            </a:endParaRPr>
          </a:p>
          <a:p>
            <a:pPr fontAlgn="t">
              <a:lnSpc>
                <a:spcPct val="80000"/>
              </a:lnSpc>
              <a:spcBef>
                <a:spcPct val="20000"/>
              </a:spcBef>
            </a:pPr>
            <a:r>
              <a:rPr lang="en-US" sz="1800" dirty="0">
                <a:solidFill>
                  <a:srgbClr val="DDE9EC">
                    <a:lumMod val="75000"/>
                  </a:srgbClr>
                </a:solidFill>
              </a:rPr>
              <a:t>Faisal </a:t>
            </a:r>
            <a:r>
              <a:rPr lang="en-US" sz="1800" dirty="0" err="1">
                <a:solidFill>
                  <a:srgbClr val="DDE9EC">
                    <a:lumMod val="75000"/>
                  </a:srgbClr>
                </a:solidFill>
              </a:rPr>
              <a:t>Alfawaz</a:t>
            </a:r>
            <a:r>
              <a:rPr lang="en-US" sz="1800" dirty="0">
                <a:solidFill>
                  <a:srgbClr val="DDE9EC">
                    <a:lumMod val="75000"/>
                  </a:srgbClr>
                </a:solidFill>
              </a:rPr>
              <a:t> </a:t>
            </a:r>
          </a:p>
          <a:p>
            <a:pPr fontAlgn="t">
              <a:lnSpc>
                <a:spcPct val="80000"/>
              </a:lnSpc>
              <a:spcBef>
                <a:spcPct val="20000"/>
              </a:spcBef>
            </a:pPr>
            <a:r>
              <a:rPr lang="en-US" sz="1800" dirty="0">
                <a:solidFill>
                  <a:srgbClr val="DDE9EC">
                    <a:lumMod val="75000"/>
                  </a:srgbClr>
                </a:solidFill>
              </a:rPr>
              <a:t>Hassan </a:t>
            </a:r>
            <a:r>
              <a:rPr lang="en-US" sz="1800" dirty="0" err="1">
                <a:solidFill>
                  <a:srgbClr val="DDE9EC">
                    <a:lumMod val="75000"/>
                  </a:srgbClr>
                </a:solidFill>
              </a:rPr>
              <a:t>Alshammari</a:t>
            </a:r>
            <a:r>
              <a:rPr lang="en-US" sz="1800" dirty="0">
                <a:solidFill>
                  <a:srgbClr val="DDE9EC">
                    <a:lumMod val="75000"/>
                  </a:srgbClr>
                </a:solidFill>
              </a:rPr>
              <a:t> </a:t>
            </a:r>
          </a:p>
          <a:p>
            <a:pPr fontAlgn="t">
              <a:lnSpc>
                <a:spcPct val="80000"/>
              </a:lnSpc>
              <a:spcBef>
                <a:spcPct val="20000"/>
              </a:spcBef>
            </a:pPr>
            <a:r>
              <a:rPr lang="en-US" sz="1800" dirty="0">
                <a:solidFill>
                  <a:srgbClr val="DDE9EC">
                    <a:lumMod val="75000"/>
                  </a:srgbClr>
                </a:solidFill>
              </a:rPr>
              <a:t>Fouad </a:t>
            </a:r>
            <a:r>
              <a:rPr lang="en-US" sz="1800" dirty="0" err="1">
                <a:solidFill>
                  <a:srgbClr val="DDE9EC">
                    <a:lumMod val="75000"/>
                  </a:srgbClr>
                </a:solidFill>
              </a:rPr>
              <a:t>Fathi</a:t>
            </a:r>
            <a:r>
              <a:rPr lang="en-US" sz="1800" dirty="0">
                <a:solidFill>
                  <a:srgbClr val="DDE9EC">
                    <a:lumMod val="75000"/>
                  </a:srgbClr>
                </a:solidFill>
              </a:rPr>
              <a:t> </a:t>
            </a:r>
          </a:p>
          <a:p>
            <a:pPr fontAlgn="t">
              <a:lnSpc>
                <a:spcPct val="80000"/>
              </a:lnSpc>
              <a:spcBef>
                <a:spcPct val="20000"/>
              </a:spcBef>
            </a:pPr>
            <a:r>
              <a:rPr lang="en-US" sz="1800" dirty="0" err="1">
                <a:solidFill>
                  <a:srgbClr val="DDE9EC">
                    <a:lumMod val="75000"/>
                  </a:srgbClr>
                </a:solidFill>
              </a:rPr>
              <a:t>Abdulmajeed</a:t>
            </a:r>
            <a:r>
              <a:rPr lang="en-US" sz="1800" dirty="0">
                <a:solidFill>
                  <a:srgbClr val="DDE9EC">
                    <a:lumMod val="75000"/>
                  </a:srgbClr>
                </a:solidFill>
              </a:rPr>
              <a:t> </a:t>
            </a:r>
            <a:r>
              <a:rPr lang="en-US" sz="1800" dirty="0" err="1">
                <a:solidFill>
                  <a:srgbClr val="DDE9EC">
                    <a:lumMod val="75000"/>
                  </a:srgbClr>
                </a:solidFill>
              </a:rPr>
              <a:t>Alamar</a:t>
            </a:r>
            <a:r>
              <a:rPr lang="en-US" sz="1800" dirty="0">
                <a:solidFill>
                  <a:srgbClr val="DDE9EC">
                    <a:lumMod val="75000"/>
                  </a:srgbClr>
                </a:solidFill>
              </a:rPr>
              <a:t> </a:t>
            </a:r>
          </a:p>
          <a:p>
            <a:pPr fontAlgn="t">
              <a:lnSpc>
                <a:spcPct val="80000"/>
              </a:lnSpc>
              <a:spcBef>
                <a:spcPct val="20000"/>
              </a:spcBef>
            </a:pPr>
            <a:r>
              <a:rPr lang="en-US" sz="1800" dirty="0">
                <a:solidFill>
                  <a:srgbClr val="DDE9EC">
                    <a:lumMod val="75000"/>
                  </a:srgbClr>
                </a:solidFill>
              </a:rPr>
              <a:t>Ali </a:t>
            </a:r>
            <a:r>
              <a:rPr lang="en-US" sz="1800" dirty="0" err="1">
                <a:solidFill>
                  <a:srgbClr val="DDE9EC">
                    <a:lumMod val="75000"/>
                  </a:srgbClr>
                </a:solidFill>
              </a:rPr>
              <a:t>Alsubaie</a:t>
            </a:r>
            <a:endParaRPr lang="en-US" sz="1800" dirty="0">
              <a:solidFill>
                <a:srgbClr val="DDE9EC">
                  <a:lumMod val="75000"/>
                </a:srgbClr>
              </a:solidFill>
            </a:endParaRPr>
          </a:p>
          <a:p>
            <a:pPr fontAlgn="t">
              <a:lnSpc>
                <a:spcPct val="80000"/>
              </a:lnSpc>
              <a:spcBef>
                <a:spcPct val="20000"/>
              </a:spcBef>
            </a:pPr>
            <a:endParaRPr lang="en-US" sz="1800" dirty="0">
              <a:solidFill>
                <a:srgbClr val="DDE9EC">
                  <a:lumMod val="75000"/>
                </a:srgbClr>
              </a:solidFill>
            </a:endParaRPr>
          </a:p>
        </p:txBody>
      </p:sp>
      <p:sp>
        <p:nvSpPr>
          <p:cNvPr id="15" name="Rectangle 8"/>
          <p:cNvSpPr/>
          <p:nvPr/>
        </p:nvSpPr>
        <p:spPr>
          <a:xfrm>
            <a:off x="765824" y="3198579"/>
            <a:ext cx="2879569" cy="1986175"/>
          </a:xfrm>
          <a:prstGeom prst="rect">
            <a:avLst/>
          </a:prstGeom>
        </p:spPr>
        <p:txBody>
          <a:bodyPr wrap="square" lIns="101590" tIns="50795" rIns="101590" bIns="50795">
            <a:spAutoFit/>
          </a:bodyPr>
          <a:lstStyle/>
          <a:p>
            <a:pPr fontAlgn="t">
              <a:lnSpc>
                <a:spcPct val="80000"/>
              </a:lnSpc>
              <a:spcBef>
                <a:spcPct val="20000"/>
              </a:spcBef>
            </a:pPr>
            <a:r>
              <a:rPr lang="en-US" sz="1800" dirty="0">
                <a:solidFill>
                  <a:srgbClr val="DDE9EC">
                    <a:lumMod val="75000"/>
                  </a:srgbClr>
                </a:solidFill>
              </a:rPr>
              <a:t>Female Members</a:t>
            </a:r>
            <a:r>
              <a:rPr lang="en-US" sz="1800" dirty="0" smtClean="0">
                <a:solidFill>
                  <a:srgbClr val="DDE9EC">
                    <a:lumMod val="75000"/>
                  </a:srgbClr>
                </a:solidFill>
              </a:rPr>
              <a:t>:</a:t>
            </a:r>
          </a:p>
          <a:p>
            <a:pPr fontAlgn="t">
              <a:lnSpc>
                <a:spcPct val="80000"/>
              </a:lnSpc>
              <a:spcBef>
                <a:spcPct val="20000"/>
              </a:spcBef>
            </a:pPr>
            <a:r>
              <a:rPr lang="en-US" sz="1800" dirty="0" smtClean="0">
                <a:solidFill>
                  <a:srgbClr val="DDE9EC">
                    <a:lumMod val="75000"/>
                  </a:srgbClr>
                </a:solidFill>
              </a:rPr>
              <a:t>Amal </a:t>
            </a:r>
            <a:r>
              <a:rPr lang="en-US" sz="1800" dirty="0" err="1" smtClean="0">
                <a:solidFill>
                  <a:srgbClr val="DDE9EC">
                    <a:lumMod val="75000"/>
                  </a:srgbClr>
                </a:solidFill>
              </a:rPr>
              <a:t>AlShaibi</a:t>
            </a:r>
            <a:endParaRPr lang="en-US" sz="1800" dirty="0" smtClean="0">
              <a:solidFill>
                <a:srgbClr val="DDE9EC">
                  <a:lumMod val="75000"/>
                </a:srgbClr>
              </a:solidFill>
            </a:endParaRPr>
          </a:p>
          <a:p>
            <a:pPr fontAlgn="t">
              <a:lnSpc>
                <a:spcPct val="80000"/>
              </a:lnSpc>
              <a:spcBef>
                <a:spcPct val="20000"/>
              </a:spcBef>
            </a:pPr>
            <a:r>
              <a:rPr lang="en-US" sz="1800" dirty="0" smtClean="0">
                <a:solidFill>
                  <a:srgbClr val="DDE9EC">
                    <a:lumMod val="75000"/>
                  </a:srgbClr>
                </a:solidFill>
              </a:rPr>
              <a:t>Najd </a:t>
            </a:r>
            <a:r>
              <a:rPr lang="en-US" sz="1800" dirty="0" err="1" smtClean="0">
                <a:solidFill>
                  <a:srgbClr val="DDE9EC">
                    <a:lumMod val="75000"/>
                  </a:srgbClr>
                </a:solidFill>
              </a:rPr>
              <a:t>Altheeb</a:t>
            </a:r>
            <a:endParaRPr lang="en-US" sz="1800" dirty="0" smtClean="0">
              <a:solidFill>
                <a:srgbClr val="DDE9EC">
                  <a:lumMod val="75000"/>
                </a:srgbClr>
              </a:solidFill>
            </a:endParaRPr>
          </a:p>
          <a:p>
            <a:pPr fontAlgn="t">
              <a:lnSpc>
                <a:spcPct val="80000"/>
              </a:lnSpc>
              <a:spcBef>
                <a:spcPct val="20000"/>
              </a:spcBef>
            </a:pPr>
            <a:r>
              <a:rPr lang="en-US" sz="1800" dirty="0" err="1" smtClean="0">
                <a:solidFill>
                  <a:srgbClr val="DDE9EC">
                    <a:lumMod val="75000"/>
                  </a:srgbClr>
                </a:solidFill>
              </a:rPr>
              <a:t>Allulu</a:t>
            </a:r>
            <a:r>
              <a:rPr lang="en-US" sz="1800" dirty="0" smtClean="0">
                <a:solidFill>
                  <a:srgbClr val="DDE9EC">
                    <a:lumMod val="75000"/>
                  </a:srgbClr>
                </a:solidFill>
              </a:rPr>
              <a:t> </a:t>
            </a:r>
            <a:r>
              <a:rPr lang="en-US" sz="1800" dirty="0" err="1" smtClean="0">
                <a:solidFill>
                  <a:srgbClr val="DDE9EC">
                    <a:lumMod val="75000"/>
                  </a:srgbClr>
                </a:solidFill>
              </a:rPr>
              <a:t>Alsulayhem</a:t>
            </a:r>
            <a:endParaRPr lang="en-US" sz="1800" dirty="0" smtClean="0">
              <a:solidFill>
                <a:srgbClr val="DDE9EC">
                  <a:lumMod val="75000"/>
                </a:srgbClr>
              </a:solidFill>
            </a:endParaRPr>
          </a:p>
          <a:p>
            <a:pPr fontAlgn="t">
              <a:lnSpc>
                <a:spcPct val="80000"/>
              </a:lnSpc>
              <a:spcBef>
                <a:spcPct val="20000"/>
              </a:spcBef>
            </a:pPr>
            <a:r>
              <a:rPr lang="en-US" sz="1800" dirty="0" err="1" smtClean="0">
                <a:solidFill>
                  <a:srgbClr val="DDE9EC">
                    <a:lumMod val="75000"/>
                  </a:srgbClr>
                </a:solidFill>
              </a:rPr>
              <a:t>Ghada</a:t>
            </a:r>
            <a:r>
              <a:rPr lang="en-US" sz="1800" dirty="0" smtClean="0">
                <a:solidFill>
                  <a:srgbClr val="DDE9EC">
                    <a:lumMod val="75000"/>
                  </a:srgbClr>
                </a:solidFill>
              </a:rPr>
              <a:t> </a:t>
            </a:r>
            <a:r>
              <a:rPr lang="en-US" sz="1800" dirty="0" err="1" smtClean="0">
                <a:solidFill>
                  <a:srgbClr val="DDE9EC">
                    <a:lumMod val="75000"/>
                  </a:srgbClr>
                </a:solidFill>
              </a:rPr>
              <a:t>Alhadlaq</a:t>
            </a:r>
            <a:endParaRPr lang="en-US" sz="1800" dirty="0" smtClean="0">
              <a:solidFill>
                <a:srgbClr val="DDE9EC">
                  <a:lumMod val="75000"/>
                </a:srgbClr>
              </a:solidFill>
            </a:endParaRPr>
          </a:p>
          <a:p>
            <a:pPr fontAlgn="t">
              <a:lnSpc>
                <a:spcPct val="80000"/>
              </a:lnSpc>
              <a:spcBef>
                <a:spcPct val="20000"/>
              </a:spcBef>
            </a:pPr>
            <a:r>
              <a:rPr lang="en-US" sz="1800" dirty="0" err="1" smtClean="0">
                <a:solidFill>
                  <a:srgbClr val="DDE9EC">
                    <a:lumMod val="75000"/>
                  </a:srgbClr>
                </a:solidFill>
              </a:rPr>
              <a:t>Ghada</a:t>
            </a:r>
            <a:r>
              <a:rPr lang="en-US" sz="1800" dirty="0" smtClean="0">
                <a:solidFill>
                  <a:srgbClr val="DDE9EC">
                    <a:lumMod val="75000"/>
                  </a:srgbClr>
                </a:solidFill>
              </a:rPr>
              <a:t> </a:t>
            </a:r>
            <a:r>
              <a:rPr lang="en-US" sz="1800" dirty="0" err="1" smtClean="0">
                <a:solidFill>
                  <a:srgbClr val="DDE9EC">
                    <a:lumMod val="75000"/>
                  </a:srgbClr>
                </a:solidFill>
              </a:rPr>
              <a:t>Alskait</a:t>
            </a:r>
            <a:endParaRPr lang="en-US" sz="1800" dirty="0" smtClean="0">
              <a:solidFill>
                <a:srgbClr val="DDE9EC">
                  <a:lumMod val="75000"/>
                </a:srgbClr>
              </a:solidFill>
            </a:endParaRPr>
          </a:p>
          <a:p>
            <a:pPr fontAlgn="t">
              <a:lnSpc>
                <a:spcPct val="80000"/>
              </a:lnSpc>
              <a:spcBef>
                <a:spcPct val="20000"/>
              </a:spcBef>
            </a:pPr>
            <a:r>
              <a:rPr lang="en-US" sz="1800" dirty="0" err="1" smtClean="0">
                <a:solidFill>
                  <a:srgbClr val="DDE9EC">
                    <a:lumMod val="75000"/>
                  </a:srgbClr>
                </a:solidFill>
              </a:rPr>
              <a:t>Heba</a:t>
            </a:r>
            <a:r>
              <a:rPr lang="en-US" sz="1800" dirty="0" smtClean="0">
                <a:solidFill>
                  <a:srgbClr val="DDE9EC">
                    <a:lumMod val="75000"/>
                  </a:srgbClr>
                </a:solidFill>
              </a:rPr>
              <a:t> </a:t>
            </a:r>
            <a:r>
              <a:rPr lang="en-US" sz="1800" dirty="0" err="1" smtClean="0">
                <a:solidFill>
                  <a:srgbClr val="DDE9EC">
                    <a:lumMod val="75000"/>
                  </a:srgbClr>
                </a:solidFill>
              </a:rPr>
              <a:t>Alnasser</a:t>
            </a:r>
            <a:endParaRPr lang="en-US" sz="1800" dirty="0">
              <a:solidFill>
                <a:srgbClr val="DDE9EC">
                  <a:lumMod val="75000"/>
                </a:srgbClr>
              </a:solidFill>
            </a:endParaRPr>
          </a:p>
        </p:txBody>
      </p:sp>
    </p:spTree>
    <p:extLst>
      <p:ext uri="{BB962C8B-B14F-4D97-AF65-F5344CB8AC3E}">
        <p14:creationId xmlns:p14="http://schemas.microsoft.com/office/powerpoint/2010/main" val="2284940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780" y="185719"/>
            <a:ext cx="12757780" cy="990600"/>
          </a:xfrm>
        </p:spPr>
        <p:txBody>
          <a:bodyPr>
            <a:normAutofit/>
          </a:bodyPr>
          <a:lstStyle/>
          <a:p>
            <a:pPr rtl="1"/>
            <a:r>
              <a:rPr lang="en-US" sz="3200" dirty="0"/>
              <a:t>Pressure </a:t>
            </a:r>
            <a:r>
              <a:rPr lang="en-US" sz="3200" dirty="0" smtClean="0"/>
              <a:t>Changes Throughout the Systemic Circulation </a:t>
            </a:r>
            <a:endParaRPr lang="en-US" sz="3200" dirty="0"/>
          </a:p>
        </p:txBody>
      </p:sp>
      <p:sp>
        <p:nvSpPr>
          <p:cNvPr id="3" name="Slide Number Placeholder 2"/>
          <p:cNvSpPr>
            <a:spLocks noGrp="1"/>
          </p:cNvSpPr>
          <p:nvPr>
            <p:ph type="sldNum" sz="quarter" idx="12"/>
          </p:nvPr>
        </p:nvSpPr>
        <p:spPr/>
        <p:txBody>
          <a:bodyPr/>
          <a:lstStyle/>
          <a:p>
            <a:fld id="{4929A69E-7D8F-4515-9605-0315ABD4F316}" type="slidenum">
              <a:rPr lang="en-US" smtClean="0"/>
              <a:t>7</a:t>
            </a:fld>
            <a:endParaRPr lang="en-US" dirty="0"/>
          </a:p>
        </p:txBody>
      </p:sp>
      <p:sp>
        <p:nvSpPr>
          <p:cNvPr id="4" name="Content Placeholder 3"/>
          <p:cNvSpPr>
            <a:spLocks noGrp="1"/>
          </p:cNvSpPr>
          <p:nvPr>
            <p:ph sz="quarter" idx="1"/>
          </p:nvPr>
        </p:nvSpPr>
        <p:spPr>
          <a:xfrm>
            <a:off x="685274" y="1869346"/>
            <a:ext cx="5544616" cy="3793976"/>
          </a:xfrm>
        </p:spPr>
        <p:txBody>
          <a:bodyPr>
            <a:normAutofit/>
          </a:bodyPr>
          <a:lstStyle/>
          <a:p>
            <a:r>
              <a:rPr lang="en-US" sz="2000" dirty="0" smtClean="0"/>
              <a:t>Blood </a:t>
            </a:r>
            <a:r>
              <a:rPr lang="en-US" sz="2000" dirty="0"/>
              <a:t>flows down a pressure gradient. </a:t>
            </a:r>
          </a:p>
          <a:p>
            <a:r>
              <a:rPr lang="en-US" sz="2000" dirty="0" smtClean="0"/>
              <a:t>Highest </a:t>
            </a:r>
            <a:r>
              <a:rPr lang="en-US" sz="2000" dirty="0"/>
              <a:t>at the heart. </a:t>
            </a:r>
          </a:p>
          <a:p>
            <a:r>
              <a:rPr lang="en-US" sz="2000" dirty="0" smtClean="0"/>
              <a:t>↓ </a:t>
            </a:r>
            <a:r>
              <a:rPr lang="en-US" sz="2000" dirty="0"/>
              <a:t>over distance. </a:t>
            </a:r>
          </a:p>
          <a:p>
            <a:r>
              <a:rPr lang="en-US" sz="2000" dirty="0" smtClean="0"/>
              <a:t>↓ </a:t>
            </a:r>
            <a:r>
              <a:rPr lang="en-US" sz="2000" dirty="0">
                <a:solidFill>
                  <a:schemeClr val="accent4">
                    <a:lumMod val="75000"/>
                  </a:schemeClr>
                </a:solidFill>
              </a:rPr>
              <a:t>90% </a:t>
            </a:r>
            <a:r>
              <a:rPr lang="en-US" sz="2000" dirty="0"/>
              <a:t>from aorta to vena cava. </a:t>
            </a:r>
          </a:p>
          <a:p>
            <a:r>
              <a:rPr lang="en-US" sz="2000" dirty="0" smtClean="0"/>
              <a:t>Greatest </a:t>
            </a:r>
            <a:r>
              <a:rPr lang="en-US" sz="2000" dirty="0"/>
              <a:t>drop in pressure occurs in arterioles. </a:t>
            </a:r>
          </a:p>
          <a:p>
            <a:r>
              <a:rPr lang="en-US" sz="2000" dirty="0" smtClean="0"/>
              <a:t>No </a:t>
            </a:r>
            <a:r>
              <a:rPr lang="en-US" sz="2000" dirty="0"/>
              <a:t>large fluctuations in capillaries &amp; veins. </a:t>
            </a:r>
          </a:p>
          <a:p>
            <a:r>
              <a:rPr lang="en-US" sz="2000" dirty="0" smtClean="0"/>
              <a:t>BP </a:t>
            </a:r>
            <a:r>
              <a:rPr lang="en-US" sz="2000" dirty="0"/>
              <a:t>averages </a:t>
            </a:r>
            <a:r>
              <a:rPr lang="en-US" sz="2000" dirty="0">
                <a:solidFill>
                  <a:schemeClr val="accent4">
                    <a:lumMod val="75000"/>
                  </a:schemeClr>
                </a:solidFill>
              </a:rPr>
              <a:t>120 </a:t>
            </a:r>
            <a:r>
              <a:rPr lang="en-US" sz="2000" dirty="0" smtClean="0">
                <a:solidFill>
                  <a:schemeClr val="accent4">
                    <a:lumMod val="75000"/>
                  </a:schemeClr>
                </a:solidFill>
              </a:rPr>
              <a:t>mmHg </a:t>
            </a:r>
            <a:r>
              <a:rPr lang="en-US" sz="2000" dirty="0"/>
              <a:t>in aorta &amp; drops to </a:t>
            </a:r>
            <a:r>
              <a:rPr lang="en-US" sz="2000" dirty="0">
                <a:solidFill>
                  <a:schemeClr val="accent4">
                    <a:lumMod val="75000"/>
                  </a:schemeClr>
                </a:solidFill>
              </a:rPr>
              <a:t>0-2 </a:t>
            </a:r>
            <a:r>
              <a:rPr lang="en-US" sz="2000" dirty="0" smtClean="0">
                <a:solidFill>
                  <a:schemeClr val="accent4">
                    <a:lumMod val="75000"/>
                  </a:schemeClr>
                </a:solidFill>
              </a:rPr>
              <a:t>mmHg </a:t>
            </a:r>
            <a:r>
              <a:rPr lang="en-US" sz="2000" dirty="0"/>
              <a:t>in RA. </a:t>
            </a:r>
          </a:p>
          <a:p>
            <a:endParaRPr lang="en-US" sz="2800"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4249" b="1820"/>
          <a:stretch/>
        </p:blipFill>
        <p:spPr>
          <a:xfrm>
            <a:off x="6382444" y="1294547"/>
            <a:ext cx="4992589" cy="4943574"/>
          </a:xfrm>
          <a:prstGeom prst="rect">
            <a:avLst/>
          </a:prstGeom>
        </p:spPr>
      </p:pic>
      <p:sp>
        <p:nvSpPr>
          <p:cNvPr id="9" name="TextBox 8"/>
          <p:cNvSpPr txBox="1"/>
          <p:nvPr/>
        </p:nvSpPr>
        <p:spPr>
          <a:xfrm>
            <a:off x="9527505" y="18461"/>
            <a:ext cx="2661320" cy="307777"/>
          </a:xfrm>
          <a:prstGeom prst="rect">
            <a:avLst/>
          </a:prstGeom>
          <a:solidFill>
            <a:srgbClr val="D8B3DC"/>
          </a:solidFill>
          <a:ln>
            <a:solidFill>
              <a:srgbClr val="A954AB"/>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a:t>
            </a:r>
            <a:r>
              <a:rPr lang="en-US" sz="1400" b="1" u="sng" dirty="0" smtClean="0"/>
              <a:t>FEMALES</a:t>
            </a:r>
            <a:r>
              <a:rPr lang="en-US" sz="1400" b="1" u="sng" dirty="0"/>
              <a:t>’ SLIDES </a:t>
            </a:r>
          </a:p>
        </p:txBody>
      </p:sp>
    </p:spTree>
    <p:extLst>
      <p:ext uri="{BB962C8B-B14F-4D97-AF65-F5344CB8AC3E}">
        <p14:creationId xmlns:p14="http://schemas.microsoft.com/office/powerpoint/2010/main" val="13166756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American Heart Association</a:t>
            </a:r>
          </a:p>
        </p:txBody>
      </p:sp>
      <p:sp>
        <p:nvSpPr>
          <p:cNvPr id="3" name="Slide Number Placeholder 2"/>
          <p:cNvSpPr>
            <a:spLocks noGrp="1"/>
          </p:cNvSpPr>
          <p:nvPr>
            <p:ph type="sldNum" sz="quarter" idx="12"/>
          </p:nvPr>
        </p:nvSpPr>
        <p:spPr>
          <a:xfrm>
            <a:off x="818846" y="6492240"/>
            <a:ext cx="2640913" cy="365760"/>
          </a:xfrm>
        </p:spPr>
        <p:txBody>
          <a:bodyPr/>
          <a:lstStyle/>
          <a:p>
            <a:fld id="{4929A69E-7D8F-4515-9605-0315ABD4F316}" type="slidenum">
              <a:rPr lang="en-US" smtClean="0"/>
              <a:t>8</a:t>
            </a:fld>
            <a:endParaRPr lang="en-US" dirty="0"/>
          </a:p>
        </p:txBody>
      </p:sp>
      <p:sp>
        <p:nvSpPr>
          <p:cNvPr id="5" name="object 9"/>
          <p:cNvSpPr/>
          <p:nvPr/>
        </p:nvSpPr>
        <p:spPr>
          <a:xfrm>
            <a:off x="2749258" y="2476300"/>
            <a:ext cx="8013700" cy="3124200"/>
          </a:xfrm>
          <a:prstGeom prst="rect">
            <a:avLst/>
          </a:prstGeom>
          <a:blipFill>
            <a:blip r:embed="rId2" cstate="print"/>
            <a:stretch>
              <a:fillRect/>
            </a:stretch>
          </a:blipFill>
        </p:spPr>
        <p:txBody>
          <a:bodyPr wrap="square" lIns="0" tIns="0" rIns="0" bIns="0" rtlCol="0"/>
          <a:lstStyle/>
          <a:p>
            <a:endParaRPr/>
          </a:p>
        </p:txBody>
      </p:sp>
      <p:sp>
        <p:nvSpPr>
          <p:cNvPr id="6" name="object 10"/>
          <p:cNvSpPr/>
          <p:nvPr/>
        </p:nvSpPr>
        <p:spPr>
          <a:xfrm>
            <a:off x="2749258" y="2476300"/>
            <a:ext cx="8013700" cy="3124200"/>
          </a:xfrm>
          <a:prstGeom prst="rect">
            <a:avLst/>
          </a:prstGeom>
          <a:blipFill>
            <a:blip r:embed="rId3" cstate="print"/>
            <a:stretch>
              <a:fillRect/>
            </a:stretch>
          </a:blipFill>
        </p:spPr>
        <p:txBody>
          <a:bodyPr wrap="square" lIns="0" tIns="0" rIns="0" bIns="0" rtlCol="0"/>
          <a:lstStyle/>
          <a:p>
            <a:endParaRPr/>
          </a:p>
        </p:txBody>
      </p:sp>
      <p:sp>
        <p:nvSpPr>
          <p:cNvPr id="7" name="object 11"/>
          <p:cNvSpPr/>
          <p:nvPr/>
        </p:nvSpPr>
        <p:spPr>
          <a:xfrm>
            <a:off x="2749258" y="2476300"/>
            <a:ext cx="8013700" cy="3124200"/>
          </a:xfrm>
          <a:prstGeom prst="rect">
            <a:avLst/>
          </a:prstGeom>
          <a:blipFill>
            <a:blip r:embed="rId4" cstate="print"/>
            <a:stretch>
              <a:fillRect/>
            </a:stretch>
          </a:blipFill>
        </p:spPr>
        <p:txBody>
          <a:bodyPr wrap="square" lIns="0" tIns="0" rIns="0" bIns="0" rtlCol="0"/>
          <a:lstStyle/>
          <a:p>
            <a:endParaRPr/>
          </a:p>
        </p:txBody>
      </p:sp>
      <p:sp>
        <p:nvSpPr>
          <p:cNvPr id="8" name="object 12"/>
          <p:cNvSpPr/>
          <p:nvPr/>
        </p:nvSpPr>
        <p:spPr>
          <a:xfrm>
            <a:off x="4436522" y="2475360"/>
            <a:ext cx="0" cy="1525270"/>
          </a:xfrm>
          <a:custGeom>
            <a:avLst/>
            <a:gdLst/>
            <a:ahLst/>
            <a:cxnLst/>
            <a:rect l="l" t="t" r="r" b="b"/>
            <a:pathLst>
              <a:path h="1525270">
                <a:moveTo>
                  <a:pt x="0" y="1524939"/>
                </a:moveTo>
                <a:lnTo>
                  <a:pt x="0" y="0"/>
                </a:lnTo>
              </a:path>
            </a:pathLst>
          </a:custGeom>
          <a:ln w="9525">
            <a:solidFill>
              <a:srgbClr val="B9D9D0"/>
            </a:solidFill>
          </a:ln>
        </p:spPr>
        <p:txBody>
          <a:bodyPr wrap="square" lIns="0" tIns="0" rIns="0" bIns="0" rtlCol="0"/>
          <a:lstStyle/>
          <a:p>
            <a:endParaRPr/>
          </a:p>
        </p:txBody>
      </p:sp>
      <p:sp>
        <p:nvSpPr>
          <p:cNvPr id="9" name="object 13"/>
          <p:cNvSpPr/>
          <p:nvPr/>
        </p:nvSpPr>
        <p:spPr>
          <a:xfrm>
            <a:off x="4436522" y="4063801"/>
            <a:ext cx="0" cy="698500"/>
          </a:xfrm>
          <a:custGeom>
            <a:avLst/>
            <a:gdLst/>
            <a:ahLst/>
            <a:cxnLst/>
            <a:rect l="l" t="t" r="r" b="b"/>
            <a:pathLst>
              <a:path h="698500">
                <a:moveTo>
                  <a:pt x="0" y="698498"/>
                </a:moveTo>
                <a:lnTo>
                  <a:pt x="0" y="0"/>
                </a:lnTo>
              </a:path>
            </a:pathLst>
          </a:custGeom>
          <a:ln w="9525">
            <a:solidFill>
              <a:srgbClr val="B9D9D0"/>
            </a:solidFill>
          </a:ln>
        </p:spPr>
        <p:txBody>
          <a:bodyPr wrap="square" lIns="0" tIns="0" rIns="0" bIns="0" rtlCol="0"/>
          <a:lstStyle/>
          <a:p>
            <a:endParaRPr/>
          </a:p>
        </p:txBody>
      </p:sp>
      <p:sp>
        <p:nvSpPr>
          <p:cNvPr id="10" name="object 14"/>
          <p:cNvSpPr/>
          <p:nvPr/>
        </p:nvSpPr>
        <p:spPr>
          <a:xfrm>
            <a:off x="4436522" y="4825801"/>
            <a:ext cx="0" cy="772160"/>
          </a:xfrm>
          <a:custGeom>
            <a:avLst/>
            <a:gdLst/>
            <a:ahLst/>
            <a:cxnLst/>
            <a:rect l="l" t="t" r="r" b="b"/>
            <a:pathLst>
              <a:path h="772160">
                <a:moveTo>
                  <a:pt x="0" y="772103"/>
                </a:moveTo>
                <a:lnTo>
                  <a:pt x="0" y="0"/>
                </a:lnTo>
              </a:path>
            </a:pathLst>
          </a:custGeom>
          <a:ln w="9525">
            <a:solidFill>
              <a:srgbClr val="B9D9D0"/>
            </a:solidFill>
          </a:ln>
        </p:spPr>
        <p:txBody>
          <a:bodyPr wrap="square" lIns="0" tIns="0" rIns="0" bIns="0" rtlCol="0"/>
          <a:lstStyle/>
          <a:p>
            <a:endParaRPr/>
          </a:p>
        </p:txBody>
      </p:sp>
      <p:sp>
        <p:nvSpPr>
          <p:cNvPr id="11" name="object 15"/>
          <p:cNvSpPr/>
          <p:nvPr/>
        </p:nvSpPr>
        <p:spPr>
          <a:xfrm>
            <a:off x="6189123" y="2475360"/>
            <a:ext cx="0" cy="1525270"/>
          </a:xfrm>
          <a:custGeom>
            <a:avLst/>
            <a:gdLst/>
            <a:ahLst/>
            <a:cxnLst/>
            <a:rect l="l" t="t" r="r" b="b"/>
            <a:pathLst>
              <a:path h="1525270">
                <a:moveTo>
                  <a:pt x="0" y="1524939"/>
                </a:moveTo>
                <a:lnTo>
                  <a:pt x="0" y="0"/>
                </a:lnTo>
              </a:path>
            </a:pathLst>
          </a:custGeom>
          <a:ln w="9525">
            <a:solidFill>
              <a:srgbClr val="B9D9D0"/>
            </a:solidFill>
          </a:ln>
        </p:spPr>
        <p:txBody>
          <a:bodyPr wrap="square" lIns="0" tIns="0" rIns="0" bIns="0" rtlCol="0"/>
          <a:lstStyle/>
          <a:p>
            <a:endParaRPr/>
          </a:p>
        </p:txBody>
      </p:sp>
      <p:sp>
        <p:nvSpPr>
          <p:cNvPr id="12" name="object 16"/>
          <p:cNvSpPr/>
          <p:nvPr/>
        </p:nvSpPr>
        <p:spPr>
          <a:xfrm>
            <a:off x="6189123" y="4063801"/>
            <a:ext cx="0" cy="698500"/>
          </a:xfrm>
          <a:custGeom>
            <a:avLst/>
            <a:gdLst/>
            <a:ahLst/>
            <a:cxnLst/>
            <a:rect l="l" t="t" r="r" b="b"/>
            <a:pathLst>
              <a:path h="698500">
                <a:moveTo>
                  <a:pt x="0" y="698498"/>
                </a:moveTo>
                <a:lnTo>
                  <a:pt x="0" y="0"/>
                </a:lnTo>
              </a:path>
            </a:pathLst>
          </a:custGeom>
          <a:ln w="9525">
            <a:solidFill>
              <a:srgbClr val="B9D9D0"/>
            </a:solidFill>
          </a:ln>
        </p:spPr>
        <p:txBody>
          <a:bodyPr wrap="square" lIns="0" tIns="0" rIns="0" bIns="0" rtlCol="0"/>
          <a:lstStyle/>
          <a:p>
            <a:endParaRPr/>
          </a:p>
        </p:txBody>
      </p:sp>
      <p:sp>
        <p:nvSpPr>
          <p:cNvPr id="13" name="object 17"/>
          <p:cNvSpPr/>
          <p:nvPr/>
        </p:nvSpPr>
        <p:spPr>
          <a:xfrm>
            <a:off x="6189123" y="4825801"/>
            <a:ext cx="0" cy="772160"/>
          </a:xfrm>
          <a:custGeom>
            <a:avLst/>
            <a:gdLst/>
            <a:ahLst/>
            <a:cxnLst/>
            <a:rect l="l" t="t" r="r" b="b"/>
            <a:pathLst>
              <a:path h="772160">
                <a:moveTo>
                  <a:pt x="0" y="772103"/>
                </a:moveTo>
                <a:lnTo>
                  <a:pt x="0" y="0"/>
                </a:lnTo>
              </a:path>
            </a:pathLst>
          </a:custGeom>
          <a:ln w="9525">
            <a:solidFill>
              <a:srgbClr val="B9D9D0"/>
            </a:solidFill>
          </a:ln>
        </p:spPr>
        <p:txBody>
          <a:bodyPr wrap="square" lIns="0" tIns="0" rIns="0" bIns="0" rtlCol="0"/>
          <a:lstStyle/>
          <a:p>
            <a:endParaRPr/>
          </a:p>
        </p:txBody>
      </p:sp>
      <p:sp>
        <p:nvSpPr>
          <p:cNvPr id="14" name="object 18"/>
          <p:cNvSpPr/>
          <p:nvPr/>
        </p:nvSpPr>
        <p:spPr>
          <a:xfrm>
            <a:off x="7179724" y="2475360"/>
            <a:ext cx="0" cy="1525270"/>
          </a:xfrm>
          <a:custGeom>
            <a:avLst/>
            <a:gdLst/>
            <a:ahLst/>
            <a:cxnLst/>
            <a:rect l="l" t="t" r="r" b="b"/>
            <a:pathLst>
              <a:path h="1525270">
                <a:moveTo>
                  <a:pt x="0" y="1524939"/>
                </a:moveTo>
                <a:lnTo>
                  <a:pt x="0" y="0"/>
                </a:lnTo>
              </a:path>
            </a:pathLst>
          </a:custGeom>
          <a:ln w="9525">
            <a:solidFill>
              <a:srgbClr val="B9D9D0"/>
            </a:solidFill>
          </a:ln>
        </p:spPr>
        <p:txBody>
          <a:bodyPr wrap="square" lIns="0" tIns="0" rIns="0" bIns="0" rtlCol="0"/>
          <a:lstStyle/>
          <a:p>
            <a:endParaRPr/>
          </a:p>
        </p:txBody>
      </p:sp>
      <p:sp>
        <p:nvSpPr>
          <p:cNvPr id="15" name="object 19"/>
          <p:cNvSpPr/>
          <p:nvPr/>
        </p:nvSpPr>
        <p:spPr>
          <a:xfrm>
            <a:off x="7179724" y="4063801"/>
            <a:ext cx="0" cy="698500"/>
          </a:xfrm>
          <a:custGeom>
            <a:avLst/>
            <a:gdLst/>
            <a:ahLst/>
            <a:cxnLst/>
            <a:rect l="l" t="t" r="r" b="b"/>
            <a:pathLst>
              <a:path h="698500">
                <a:moveTo>
                  <a:pt x="0" y="698498"/>
                </a:moveTo>
                <a:lnTo>
                  <a:pt x="0" y="0"/>
                </a:lnTo>
              </a:path>
            </a:pathLst>
          </a:custGeom>
          <a:ln w="9525">
            <a:solidFill>
              <a:srgbClr val="B9D9D0"/>
            </a:solidFill>
          </a:ln>
        </p:spPr>
        <p:txBody>
          <a:bodyPr wrap="square" lIns="0" tIns="0" rIns="0" bIns="0" rtlCol="0"/>
          <a:lstStyle/>
          <a:p>
            <a:endParaRPr/>
          </a:p>
        </p:txBody>
      </p:sp>
      <p:sp>
        <p:nvSpPr>
          <p:cNvPr id="16" name="object 20"/>
          <p:cNvSpPr/>
          <p:nvPr/>
        </p:nvSpPr>
        <p:spPr>
          <a:xfrm>
            <a:off x="7179724" y="4825801"/>
            <a:ext cx="0" cy="772160"/>
          </a:xfrm>
          <a:custGeom>
            <a:avLst/>
            <a:gdLst/>
            <a:ahLst/>
            <a:cxnLst/>
            <a:rect l="l" t="t" r="r" b="b"/>
            <a:pathLst>
              <a:path h="772160">
                <a:moveTo>
                  <a:pt x="0" y="772103"/>
                </a:moveTo>
                <a:lnTo>
                  <a:pt x="0" y="0"/>
                </a:lnTo>
              </a:path>
            </a:pathLst>
          </a:custGeom>
          <a:ln w="9525">
            <a:solidFill>
              <a:srgbClr val="B9D9D0"/>
            </a:solidFill>
          </a:ln>
        </p:spPr>
        <p:txBody>
          <a:bodyPr wrap="square" lIns="0" tIns="0" rIns="0" bIns="0" rtlCol="0"/>
          <a:lstStyle/>
          <a:p>
            <a:endParaRPr/>
          </a:p>
        </p:txBody>
      </p:sp>
      <p:sp>
        <p:nvSpPr>
          <p:cNvPr id="17" name="object 21"/>
          <p:cNvSpPr/>
          <p:nvPr/>
        </p:nvSpPr>
        <p:spPr>
          <a:xfrm>
            <a:off x="8856124" y="2475360"/>
            <a:ext cx="0" cy="1525270"/>
          </a:xfrm>
          <a:custGeom>
            <a:avLst/>
            <a:gdLst/>
            <a:ahLst/>
            <a:cxnLst/>
            <a:rect l="l" t="t" r="r" b="b"/>
            <a:pathLst>
              <a:path h="1525270">
                <a:moveTo>
                  <a:pt x="0" y="1524939"/>
                </a:moveTo>
                <a:lnTo>
                  <a:pt x="0" y="0"/>
                </a:lnTo>
              </a:path>
            </a:pathLst>
          </a:custGeom>
          <a:ln w="9525">
            <a:solidFill>
              <a:srgbClr val="B9D9D0"/>
            </a:solidFill>
          </a:ln>
        </p:spPr>
        <p:txBody>
          <a:bodyPr wrap="square" lIns="0" tIns="0" rIns="0" bIns="0" rtlCol="0"/>
          <a:lstStyle/>
          <a:p>
            <a:endParaRPr/>
          </a:p>
        </p:txBody>
      </p:sp>
      <p:sp>
        <p:nvSpPr>
          <p:cNvPr id="18" name="object 22"/>
          <p:cNvSpPr/>
          <p:nvPr/>
        </p:nvSpPr>
        <p:spPr>
          <a:xfrm>
            <a:off x="8856124" y="4063801"/>
            <a:ext cx="0" cy="698500"/>
          </a:xfrm>
          <a:custGeom>
            <a:avLst/>
            <a:gdLst/>
            <a:ahLst/>
            <a:cxnLst/>
            <a:rect l="l" t="t" r="r" b="b"/>
            <a:pathLst>
              <a:path h="698500">
                <a:moveTo>
                  <a:pt x="0" y="698498"/>
                </a:moveTo>
                <a:lnTo>
                  <a:pt x="0" y="0"/>
                </a:lnTo>
              </a:path>
            </a:pathLst>
          </a:custGeom>
          <a:ln w="9525">
            <a:solidFill>
              <a:srgbClr val="B9D9D0"/>
            </a:solidFill>
          </a:ln>
        </p:spPr>
        <p:txBody>
          <a:bodyPr wrap="square" lIns="0" tIns="0" rIns="0" bIns="0" rtlCol="0"/>
          <a:lstStyle/>
          <a:p>
            <a:endParaRPr/>
          </a:p>
        </p:txBody>
      </p:sp>
      <p:sp>
        <p:nvSpPr>
          <p:cNvPr id="19" name="object 23"/>
          <p:cNvSpPr/>
          <p:nvPr/>
        </p:nvSpPr>
        <p:spPr>
          <a:xfrm>
            <a:off x="8856124" y="4825801"/>
            <a:ext cx="0" cy="772160"/>
          </a:xfrm>
          <a:custGeom>
            <a:avLst/>
            <a:gdLst/>
            <a:ahLst/>
            <a:cxnLst/>
            <a:rect l="l" t="t" r="r" b="b"/>
            <a:pathLst>
              <a:path h="772160">
                <a:moveTo>
                  <a:pt x="0" y="772103"/>
                </a:moveTo>
                <a:lnTo>
                  <a:pt x="0" y="0"/>
                </a:lnTo>
              </a:path>
            </a:pathLst>
          </a:custGeom>
          <a:ln w="9525">
            <a:solidFill>
              <a:srgbClr val="B9D9D0"/>
            </a:solidFill>
          </a:ln>
        </p:spPr>
        <p:txBody>
          <a:bodyPr wrap="square" lIns="0" tIns="0" rIns="0" bIns="0" rtlCol="0"/>
          <a:lstStyle/>
          <a:p>
            <a:endParaRPr/>
          </a:p>
        </p:txBody>
      </p:sp>
      <p:sp>
        <p:nvSpPr>
          <p:cNvPr id="20" name="object 24"/>
          <p:cNvSpPr/>
          <p:nvPr/>
        </p:nvSpPr>
        <p:spPr>
          <a:xfrm>
            <a:off x="2755359" y="3216877"/>
            <a:ext cx="8010525" cy="0"/>
          </a:xfrm>
          <a:custGeom>
            <a:avLst/>
            <a:gdLst/>
            <a:ahLst/>
            <a:cxnLst/>
            <a:rect l="l" t="t" r="r" b="b"/>
            <a:pathLst>
              <a:path w="8010525">
                <a:moveTo>
                  <a:pt x="0" y="0"/>
                </a:moveTo>
                <a:lnTo>
                  <a:pt x="8010526" y="0"/>
                </a:lnTo>
              </a:path>
            </a:pathLst>
          </a:custGeom>
          <a:ln w="9525">
            <a:solidFill>
              <a:srgbClr val="B9D9D0"/>
            </a:solidFill>
          </a:ln>
        </p:spPr>
        <p:txBody>
          <a:bodyPr wrap="square" lIns="0" tIns="0" rIns="0" bIns="0" rtlCol="0"/>
          <a:lstStyle/>
          <a:p>
            <a:endParaRPr/>
          </a:p>
        </p:txBody>
      </p:sp>
      <p:sp>
        <p:nvSpPr>
          <p:cNvPr id="21" name="object 25"/>
          <p:cNvSpPr/>
          <p:nvPr/>
        </p:nvSpPr>
        <p:spPr>
          <a:xfrm>
            <a:off x="2755359" y="4008963"/>
            <a:ext cx="8010525" cy="0"/>
          </a:xfrm>
          <a:custGeom>
            <a:avLst/>
            <a:gdLst/>
            <a:ahLst/>
            <a:cxnLst/>
            <a:rect l="l" t="t" r="r" b="b"/>
            <a:pathLst>
              <a:path w="8010525">
                <a:moveTo>
                  <a:pt x="0" y="0"/>
                </a:moveTo>
                <a:lnTo>
                  <a:pt x="8010526" y="0"/>
                </a:lnTo>
              </a:path>
            </a:pathLst>
          </a:custGeom>
          <a:ln w="9525">
            <a:solidFill>
              <a:srgbClr val="B9D9D0"/>
            </a:solidFill>
          </a:ln>
        </p:spPr>
        <p:txBody>
          <a:bodyPr wrap="square" lIns="0" tIns="0" rIns="0" bIns="0" rtlCol="0"/>
          <a:lstStyle/>
          <a:p>
            <a:endParaRPr/>
          </a:p>
        </p:txBody>
      </p:sp>
      <p:sp>
        <p:nvSpPr>
          <p:cNvPr id="22" name="object 26"/>
          <p:cNvSpPr/>
          <p:nvPr/>
        </p:nvSpPr>
        <p:spPr>
          <a:xfrm>
            <a:off x="2755359" y="4801054"/>
            <a:ext cx="13335" cy="0"/>
          </a:xfrm>
          <a:custGeom>
            <a:avLst/>
            <a:gdLst/>
            <a:ahLst/>
            <a:cxnLst/>
            <a:rect l="l" t="t" r="r" b="b"/>
            <a:pathLst>
              <a:path w="13334">
                <a:moveTo>
                  <a:pt x="0" y="0"/>
                </a:moveTo>
                <a:lnTo>
                  <a:pt x="12938" y="0"/>
                </a:lnTo>
              </a:path>
            </a:pathLst>
          </a:custGeom>
          <a:ln w="9525">
            <a:solidFill>
              <a:srgbClr val="B9D9D0"/>
            </a:solidFill>
          </a:ln>
        </p:spPr>
        <p:txBody>
          <a:bodyPr wrap="square" lIns="0" tIns="0" rIns="0" bIns="0" rtlCol="0"/>
          <a:lstStyle/>
          <a:p>
            <a:endParaRPr/>
          </a:p>
        </p:txBody>
      </p:sp>
      <p:sp>
        <p:nvSpPr>
          <p:cNvPr id="23" name="object 27"/>
          <p:cNvSpPr/>
          <p:nvPr/>
        </p:nvSpPr>
        <p:spPr>
          <a:xfrm>
            <a:off x="2760121" y="2475360"/>
            <a:ext cx="0" cy="3122930"/>
          </a:xfrm>
          <a:custGeom>
            <a:avLst/>
            <a:gdLst/>
            <a:ahLst/>
            <a:cxnLst/>
            <a:rect l="l" t="t" r="r" b="b"/>
            <a:pathLst>
              <a:path h="3122929">
                <a:moveTo>
                  <a:pt x="0" y="0"/>
                </a:moveTo>
                <a:lnTo>
                  <a:pt x="0" y="3122543"/>
                </a:lnTo>
              </a:path>
            </a:pathLst>
          </a:custGeom>
          <a:ln w="9525">
            <a:solidFill>
              <a:srgbClr val="B9D9D0"/>
            </a:solidFill>
          </a:ln>
        </p:spPr>
        <p:txBody>
          <a:bodyPr wrap="square" lIns="0" tIns="0" rIns="0" bIns="0" rtlCol="0"/>
          <a:lstStyle/>
          <a:p>
            <a:endParaRPr/>
          </a:p>
        </p:txBody>
      </p:sp>
      <p:sp>
        <p:nvSpPr>
          <p:cNvPr id="24" name="object 28"/>
          <p:cNvSpPr/>
          <p:nvPr/>
        </p:nvSpPr>
        <p:spPr>
          <a:xfrm>
            <a:off x="10761126" y="2475360"/>
            <a:ext cx="0" cy="3122930"/>
          </a:xfrm>
          <a:custGeom>
            <a:avLst/>
            <a:gdLst/>
            <a:ahLst/>
            <a:cxnLst/>
            <a:rect l="l" t="t" r="r" b="b"/>
            <a:pathLst>
              <a:path h="3122929">
                <a:moveTo>
                  <a:pt x="0" y="0"/>
                </a:moveTo>
                <a:lnTo>
                  <a:pt x="0" y="3122543"/>
                </a:lnTo>
              </a:path>
            </a:pathLst>
          </a:custGeom>
          <a:ln w="9525">
            <a:solidFill>
              <a:srgbClr val="B9D9D0"/>
            </a:solidFill>
          </a:ln>
        </p:spPr>
        <p:txBody>
          <a:bodyPr wrap="square" lIns="0" tIns="0" rIns="0" bIns="0" rtlCol="0"/>
          <a:lstStyle/>
          <a:p>
            <a:endParaRPr/>
          </a:p>
        </p:txBody>
      </p:sp>
      <p:sp>
        <p:nvSpPr>
          <p:cNvPr id="25" name="object 29"/>
          <p:cNvSpPr/>
          <p:nvPr/>
        </p:nvSpPr>
        <p:spPr>
          <a:xfrm>
            <a:off x="2755359" y="5593144"/>
            <a:ext cx="8010525" cy="0"/>
          </a:xfrm>
          <a:custGeom>
            <a:avLst/>
            <a:gdLst/>
            <a:ahLst/>
            <a:cxnLst/>
            <a:rect l="l" t="t" r="r" b="b"/>
            <a:pathLst>
              <a:path w="8010525">
                <a:moveTo>
                  <a:pt x="0" y="0"/>
                </a:moveTo>
                <a:lnTo>
                  <a:pt x="8010526" y="0"/>
                </a:lnTo>
              </a:path>
            </a:pathLst>
          </a:custGeom>
          <a:ln w="9525">
            <a:solidFill>
              <a:srgbClr val="B9D9D0"/>
            </a:solidFill>
          </a:ln>
        </p:spPr>
        <p:txBody>
          <a:bodyPr wrap="square" lIns="0" tIns="0" rIns="0" bIns="0" rtlCol="0"/>
          <a:lstStyle/>
          <a:p>
            <a:endParaRPr/>
          </a:p>
        </p:txBody>
      </p:sp>
      <p:sp>
        <p:nvSpPr>
          <p:cNvPr id="26" name="object 30"/>
          <p:cNvSpPr/>
          <p:nvPr/>
        </p:nvSpPr>
        <p:spPr>
          <a:xfrm>
            <a:off x="2722021" y="2442022"/>
            <a:ext cx="1739900" cy="812800"/>
          </a:xfrm>
          <a:prstGeom prst="rect">
            <a:avLst/>
          </a:prstGeom>
          <a:blipFill>
            <a:blip r:embed="rId5" cstate="print"/>
            <a:stretch>
              <a:fillRect/>
            </a:stretch>
          </a:blipFill>
        </p:spPr>
        <p:txBody>
          <a:bodyPr wrap="square" lIns="0" tIns="0" rIns="0" bIns="0" rtlCol="0"/>
          <a:lstStyle/>
          <a:p>
            <a:endParaRPr/>
          </a:p>
        </p:txBody>
      </p:sp>
      <p:sp>
        <p:nvSpPr>
          <p:cNvPr id="27" name="object 31"/>
          <p:cNvSpPr/>
          <p:nvPr/>
        </p:nvSpPr>
        <p:spPr>
          <a:xfrm>
            <a:off x="4411116" y="2454722"/>
            <a:ext cx="1803400" cy="800100"/>
          </a:xfrm>
          <a:prstGeom prst="rect">
            <a:avLst/>
          </a:prstGeom>
          <a:blipFill>
            <a:blip r:embed="rId6" cstate="print"/>
            <a:stretch>
              <a:fillRect/>
            </a:stretch>
          </a:blipFill>
        </p:spPr>
        <p:txBody>
          <a:bodyPr wrap="square" lIns="0" tIns="0" rIns="0" bIns="0" rtlCol="0"/>
          <a:lstStyle/>
          <a:p>
            <a:endParaRPr/>
          </a:p>
        </p:txBody>
      </p:sp>
      <p:sp>
        <p:nvSpPr>
          <p:cNvPr id="28" name="object 32"/>
          <p:cNvSpPr/>
          <p:nvPr/>
        </p:nvSpPr>
        <p:spPr>
          <a:xfrm>
            <a:off x="6163716" y="2454722"/>
            <a:ext cx="1041400" cy="800100"/>
          </a:xfrm>
          <a:prstGeom prst="rect">
            <a:avLst/>
          </a:prstGeom>
          <a:blipFill>
            <a:blip r:embed="rId7" cstate="print"/>
            <a:stretch>
              <a:fillRect/>
            </a:stretch>
          </a:blipFill>
        </p:spPr>
        <p:txBody>
          <a:bodyPr wrap="square" lIns="0" tIns="0" rIns="0" bIns="0" rtlCol="0"/>
          <a:lstStyle/>
          <a:p>
            <a:endParaRPr/>
          </a:p>
        </p:txBody>
      </p:sp>
      <p:sp>
        <p:nvSpPr>
          <p:cNvPr id="29" name="object 33"/>
          <p:cNvSpPr/>
          <p:nvPr/>
        </p:nvSpPr>
        <p:spPr>
          <a:xfrm>
            <a:off x="7154316" y="2454722"/>
            <a:ext cx="1727200" cy="800100"/>
          </a:xfrm>
          <a:prstGeom prst="rect">
            <a:avLst/>
          </a:prstGeom>
          <a:blipFill>
            <a:blip r:embed="rId8" cstate="print"/>
            <a:stretch>
              <a:fillRect/>
            </a:stretch>
          </a:blipFill>
        </p:spPr>
        <p:txBody>
          <a:bodyPr wrap="square" lIns="0" tIns="0" rIns="0" bIns="0" rtlCol="0"/>
          <a:lstStyle/>
          <a:p>
            <a:endParaRPr/>
          </a:p>
        </p:txBody>
      </p:sp>
      <p:sp>
        <p:nvSpPr>
          <p:cNvPr id="30" name="object 34"/>
          <p:cNvSpPr/>
          <p:nvPr/>
        </p:nvSpPr>
        <p:spPr>
          <a:xfrm>
            <a:off x="8830716" y="2454722"/>
            <a:ext cx="1955800" cy="800100"/>
          </a:xfrm>
          <a:prstGeom prst="rect">
            <a:avLst/>
          </a:prstGeom>
          <a:blipFill>
            <a:blip r:embed="rId9" cstate="print"/>
            <a:stretch>
              <a:fillRect/>
            </a:stretch>
          </a:blipFill>
        </p:spPr>
        <p:txBody>
          <a:bodyPr wrap="square" lIns="0" tIns="0" rIns="0" bIns="0" rtlCol="0"/>
          <a:lstStyle/>
          <a:p>
            <a:endParaRPr/>
          </a:p>
        </p:txBody>
      </p:sp>
      <p:sp>
        <p:nvSpPr>
          <p:cNvPr id="31" name="object 35"/>
          <p:cNvSpPr/>
          <p:nvPr/>
        </p:nvSpPr>
        <p:spPr>
          <a:xfrm>
            <a:off x="2722021" y="3191322"/>
            <a:ext cx="1739900" cy="850900"/>
          </a:xfrm>
          <a:prstGeom prst="rect">
            <a:avLst/>
          </a:prstGeom>
          <a:blipFill>
            <a:blip r:embed="rId10" cstate="print"/>
            <a:stretch>
              <a:fillRect/>
            </a:stretch>
          </a:blipFill>
        </p:spPr>
        <p:txBody>
          <a:bodyPr wrap="square" lIns="0" tIns="0" rIns="0" bIns="0" rtlCol="0"/>
          <a:lstStyle/>
          <a:p>
            <a:endParaRPr/>
          </a:p>
        </p:txBody>
      </p:sp>
      <p:sp>
        <p:nvSpPr>
          <p:cNvPr id="32" name="object 36"/>
          <p:cNvSpPr/>
          <p:nvPr/>
        </p:nvSpPr>
        <p:spPr>
          <a:xfrm>
            <a:off x="4411116" y="3191322"/>
            <a:ext cx="1803400" cy="850900"/>
          </a:xfrm>
          <a:prstGeom prst="rect">
            <a:avLst/>
          </a:prstGeom>
          <a:blipFill>
            <a:blip r:embed="rId11" cstate="print"/>
            <a:stretch>
              <a:fillRect/>
            </a:stretch>
          </a:blipFill>
        </p:spPr>
        <p:txBody>
          <a:bodyPr wrap="square" lIns="0" tIns="0" rIns="0" bIns="0" rtlCol="0"/>
          <a:lstStyle/>
          <a:p>
            <a:endParaRPr/>
          </a:p>
        </p:txBody>
      </p:sp>
      <p:sp>
        <p:nvSpPr>
          <p:cNvPr id="33" name="object 37"/>
          <p:cNvSpPr/>
          <p:nvPr/>
        </p:nvSpPr>
        <p:spPr>
          <a:xfrm>
            <a:off x="6163716" y="3191322"/>
            <a:ext cx="1041400" cy="850900"/>
          </a:xfrm>
          <a:prstGeom prst="rect">
            <a:avLst/>
          </a:prstGeom>
          <a:blipFill>
            <a:blip r:embed="rId12" cstate="print"/>
            <a:stretch>
              <a:fillRect/>
            </a:stretch>
          </a:blipFill>
        </p:spPr>
        <p:txBody>
          <a:bodyPr wrap="square" lIns="0" tIns="0" rIns="0" bIns="0" rtlCol="0"/>
          <a:lstStyle/>
          <a:p>
            <a:endParaRPr/>
          </a:p>
        </p:txBody>
      </p:sp>
      <p:sp>
        <p:nvSpPr>
          <p:cNvPr id="34" name="object 38"/>
          <p:cNvSpPr/>
          <p:nvPr/>
        </p:nvSpPr>
        <p:spPr>
          <a:xfrm>
            <a:off x="7154316" y="3191322"/>
            <a:ext cx="1727200" cy="850900"/>
          </a:xfrm>
          <a:prstGeom prst="rect">
            <a:avLst/>
          </a:prstGeom>
          <a:blipFill>
            <a:blip r:embed="rId13" cstate="print"/>
            <a:stretch>
              <a:fillRect/>
            </a:stretch>
          </a:blipFill>
        </p:spPr>
        <p:txBody>
          <a:bodyPr wrap="square" lIns="0" tIns="0" rIns="0" bIns="0" rtlCol="0"/>
          <a:lstStyle/>
          <a:p>
            <a:endParaRPr/>
          </a:p>
        </p:txBody>
      </p:sp>
      <p:sp>
        <p:nvSpPr>
          <p:cNvPr id="35" name="object 39"/>
          <p:cNvSpPr/>
          <p:nvPr/>
        </p:nvSpPr>
        <p:spPr>
          <a:xfrm>
            <a:off x="8830716" y="3191322"/>
            <a:ext cx="1955800" cy="850900"/>
          </a:xfrm>
          <a:prstGeom prst="rect">
            <a:avLst/>
          </a:prstGeom>
          <a:blipFill>
            <a:blip r:embed="rId14" cstate="print"/>
            <a:stretch>
              <a:fillRect/>
            </a:stretch>
          </a:blipFill>
        </p:spPr>
        <p:txBody>
          <a:bodyPr wrap="square" lIns="0" tIns="0" rIns="0" bIns="0" rtlCol="0"/>
          <a:lstStyle/>
          <a:p>
            <a:endParaRPr/>
          </a:p>
        </p:txBody>
      </p:sp>
      <p:sp>
        <p:nvSpPr>
          <p:cNvPr id="36" name="object 40"/>
          <p:cNvSpPr/>
          <p:nvPr/>
        </p:nvSpPr>
        <p:spPr>
          <a:xfrm>
            <a:off x="2722021" y="3978722"/>
            <a:ext cx="1739900" cy="850900"/>
          </a:xfrm>
          <a:prstGeom prst="rect">
            <a:avLst/>
          </a:prstGeom>
          <a:blipFill>
            <a:blip r:embed="rId10" cstate="print"/>
            <a:stretch>
              <a:fillRect/>
            </a:stretch>
          </a:blipFill>
        </p:spPr>
        <p:txBody>
          <a:bodyPr wrap="square" lIns="0" tIns="0" rIns="0" bIns="0" rtlCol="0"/>
          <a:lstStyle/>
          <a:p>
            <a:endParaRPr/>
          </a:p>
        </p:txBody>
      </p:sp>
      <p:sp>
        <p:nvSpPr>
          <p:cNvPr id="37" name="object 41"/>
          <p:cNvSpPr/>
          <p:nvPr/>
        </p:nvSpPr>
        <p:spPr>
          <a:xfrm>
            <a:off x="4411116" y="3978722"/>
            <a:ext cx="1803400" cy="850900"/>
          </a:xfrm>
          <a:prstGeom prst="rect">
            <a:avLst/>
          </a:prstGeom>
          <a:blipFill>
            <a:blip r:embed="rId11" cstate="print"/>
            <a:stretch>
              <a:fillRect/>
            </a:stretch>
          </a:blipFill>
        </p:spPr>
        <p:txBody>
          <a:bodyPr wrap="square" lIns="0" tIns="0" rIns="0" bIns="0" rtlCol="0"/>
          <a:lstStyle/>
          <a:p>
            <a:endParaRPr/>
          </a:p>
        </p:txBody>
      </p:sp>
      <p:sp>
        <p:nvSpPr>
          <p:cNvPr id="38" name="object 42"/>
          <p:cNvSpPr/>
          <p:nvPr/>
        </p:nvSpPr>
        <p:spPr>
          <a:xfrm>
            <a:off x="6163716" y="3978722"/>
            <a:ext cx="1041400" cy="850900"/>
          </a:xfrm>
          <a:prstGeom prst="rect">
            <a:avLst/>
          </a:prstGeom>
          <a:blipFill>
            <a:blip r:embed="rId12" cstate="print"/>
            <a:stretch>
              <a:fillRect/>
            </a:stretch>
          </a:blipFill>
        </p:spPr>
        <p:txBody>
          <a:bodyPr wrap="square" lIns="0" tIns="0" rIns="0" bIns="0" rtlCol="0"/>
          <a:lstStyle/>
          <a:p>
            <a:endParaRPr/>
          </a:p>
        </p:txBody>
      </p:sp>
      <p:sp>
        <p:nvSpPr>
          <p:cNvPr id="39" name="object 43"/>
          <p:cNvSpPr/>
          <p:nvPr/>
        </p:nvSpPr>
        <p:spPr>
          <a:xfrm>
            <a:off x="7154316" y="3978722"/>
            <a:ext cx="1727200" cy="850900"/>
          </a:xfrm>
          <a:prstGeom prst="rect">
            <a:avLst/>
          </a:prstGeom>
          <a:blipFill>
            <a:blip r:embed="rId13" cstate="print"/>
            <a:stretch>
              <a:fillRect/>
            </a:stretch>
          </a:blipFill>
        </p:spPr>
        <p:txBody>
          <a:bodyPr wrap="square" lIns="0" tIns="0" rIns="0" bIns="0" rtlCol="0"/>
          <a:lstStyle/>
          <a:p>
            <a:endParaRPr/>
          </a:p>
        </p:txBody>
      </p:sp>
      <p:sp>
        <p:nvSpPr>
          <p:cNvPr id="40" name="object 44"/>
          <p:cNvSpPr/>
          <p:nvPr/>
        </p:nvSpPr>
        <p:spPr>
          <a:xfrm>
            <a:off x="8830716" y="3978722"/>
            <a:ext cx="1955800" cy="850900"/>
          </a:xfrm>
          <a:prstGeom prst="rect">
            <a:avLst/>
          </a:prstGeom>
          <a:blipFill>
            <a:blip r:embed="rId14" cstate="print"/>
            <a:stretch>
              <a:fillRect/>
            </a:stretch>
          </a:blipFill>
        </p:spPr>
        <p:txBody>
          <a:bodyPr wrap="square" lIns="0" tIns="0" rIns="0" bIns="0" rtlCol="0"/>
          <a:lstStyle/>
          <a:p>
            <a:endParaRPr/>
          </a:p>
        </p:txBody>
      </p:sp>
      <p:sp>
        <p:nvSpPr>
          <p:cNvPr id="41" name="object 45"/>
          <p:cNvSpPr/>
          <p:nvPr/>
        </p:nvSpPr>
        <p:spPr>
          <a:xfrm>
            <a:off x="2722021" y="4766120"/>
            <a:ext cx="1739900" cy="863600"/>
          </a:xfrm>
          <a:prstGeom prst="rect">
            <a:avLst/>
          </a:prstGeom>
          <a:blipFill>
            <a:blip r:embed="rId15" cstate="print"/>
            <a:stretch>
              <a:fillRect/>
            </a:stretch>
          </a:blipFill>
        </p:spPr>
        <p:txBody>
          <a:bodyPr wrap="square" lIns="0" tIns="0" rIns="0" bIns="0" rtlCol="0"/>
          <a:lstStyle/>
          <a:p>
            <a:endParaRPr/>
          </a:p>
        </p:txBody>
      </p:sp>
      <p:sp>
        <p:nvSpPr>
          <p:cNvPr id="42" name="object 46"/>
          <p:cNvSpPr/>
          <p:nvPr/>
        </p:nvSpPr>
        <p:spPr>
          <a:xfrm>
            <a:off x="4411116" y="4766120"/>
            <a:ext cx="1803400" cy="863600"/>
          </a:xfrm>
          <a:prstGeom prst="rect">
            <a:avLst/>
          </a:prstGeom>
          <a:blipFill>
            <a:blip r:embed="rId16" cstate="print"/>
            <a:stretch>
              <a:fillRect/>
            </a:stretch>
          </a:blipFill>
        </p:spPr>
        <p:txBody>
          <a:bodyPr wrap="square" lIns="0" tIns="0" rIns="0" bIns="0" rtlCol="0"/>
          <a:lstStyle/>
          <a:p>
            <a:endParaRPr/>
          </a:p>
        </p:txBody>
      </p:sp>
      <p:sp>
        <p:nvSpPr>
          <p:cNvPr id="43" name="object 47"/>
          <p:cNvSpPr/>
          <p:nvPr/>
        </p:nvSpPr>
        <p:spPr>
          <a:xfrm>
            <a:off x="6163716" y="4766120"/>
            <a:ext cx="1041400" cy="863600"/>
          </a:xfrm>
          <a:prstGeom prst="rect">
            <a:avLst/>
          </a:prstGeom>
          <a:blipFill>
            <a:blip r:embed="rId17" cstate="print"/>
            <a:stretch>
              <a:fillRect/>
            </a:stretch>
          </a:blipFill>
        </p:spPr>
        <p:txBody>
          <a:bodyPr wrap="square" lIns="0" tIns="0" rIns="0" bIns="0" rtlCol="0"/>
          <a:lstStyle/>
          <a:p>
            <a:endParaRPr/>
          </a:p>
        </p:txBody>
      </p:sp>
      <p:sp>
        <p:nvSpPr>
          <p:cNvPr id="44" name="object 48"/>
          <p:cNvSpPr/>
          <p:nvPr/>
        </p:nvSpPr>
        <p:spPr>
          <a:xfrm>
            <a:off x="7154316" y="4766120"/>
            <a:ext cx="1727200" cy="863600"/>
          </a:xfrm>
          <a:prstGeom prst="rect">
            <a:avLst/>
          </a:prstGeom>
          <a:blipFill>
            <a:blip r:embed="rId18" cstate="print"/>
            <a:stretch>
              <a:fillRect/>
            </a:stretch>
          </a:blipFill>
        </p:spPr>
        <p:txBody>
          <a:bodyPr wrap="square" lIns="0" tIns="0" rIns="0" bIns="0" rtlCol="0"/>
          <a:lstStyle/>
          <a:p>
            <a:endParaRPr/>
          </a:p>
        </p:txBody>
      </p:sp>
      <p:sp>
        <p:nvSpPr>
          <p:cNvPr id="45" name="object 49"/>
          <p:cNvSpPr/>
          <p:nvPr/>
        </p:nvSpPr>
        <p:spPr>
          <a:xfrm>
            <a:off x="8830716" y="4766120"/>
            <a:ext cx="1955800" cy="863600"/>
          </a:xfrm>
          <a:prstGeom prst="rect">
            <a:avLst/>
          </a:prstGeom>
          <a:blipFill>
            <a:blip r:embed="rId19" cstate="print"/>
            <a:stretch>
              <a:fillRect/>
            </a:stretch>
          </a:blipFill>
        </p:spPr>
        <p:txBody>
          <a:bodyPr wrap="square" lIns="0" tIns="0" rIns="0" bIns="0" rtlCol="0"/>
          <a:lstStyle/>
          <a:p>
            <a:endParaRPr/>
          </a:p>
        </p:txBody>
      </p:sp>
      <p:sp>
        <p:nvSpPr>
          <p:cNvPr id="46" name="object 50"/>
          <p:cNvSpPr txBox="1"/>
          <p:nvPr/>
        </p:nvSpPr>
        <p:spPr>
          <a:xfrm>
            <a:off x="3080796" y="2500442"/>
            <a:ext cx="1032510" cy="636905"/>
          </a:xfrm>
          <a:prstGeom prst="rect">
            <a:avLst/>
          </a:prstGeom>
        </p:spPr>
        <p:txBody>
          <a:bodyPr vert="horz" wrap="square" lIns="0" tIns="0" rIns="0" bIns="0" rtlCol="0">
            <a:spAutoFit/>
          </a:bodyPr>
          <a:lstStyle/>
          <a:p>
            <a:pPr marL="469265">
              <a:lnSpc>
                <a:spcPct val="100000"/>
              </a:lnSpc>
            </a:pPr>
            <a:r>
              <a:rPr sz="2000" b="1" spc="-50" dirty="0">
                <a:latin typeface="Corbel"/>
                <a:cs typeface="Corbel"/>
              </a:rPr>
              <a:t>BP</a:t>
            </a:r>
            <a:endParaRPr sz="2000" dirty="0">
              <a:latin typeface="Corbel"/>
              <a:cs typeface="Corbel"/>
            </a:endParaRPr>
          </a:p>
          <a:p>
            <a:pPr marL="12700">
              <a:lnSpc>
                <a:spcPct val="100000"/>
              </a:lnSpc>
            </a:pPr>
            <a:r>
              <a:rPr sz="2000" b="1" spc="30" dirty="0">
                <a:latin typeface="Corbel"/>
                <a:cs typeface="Corbel"/>
              </a:rPr>
              <a:t>C</a:t>
            </a:r>
            <a:r>
              <a:rPr sz="2000" b="1" spc="-30" dirty="0">
                <a:latin typeface="Corbel"/>
                <a:cs typeface="Corbel"/>
              </a:rPr>
              <a:t>a</a:t>
            </a:r>
            <a:r>
              <a:rPr sz="2000" b="1" spc="40" dirty="0">
                <a:latin typeface="Corbel"/>
                <a:cs typeface="Corbel"/>
              </a:rPr>
              <a:t>t</a:t>
            </a:r>
            <a:r>
              <a:rPr sz="2000" b="1" spc="-30" dirty="0">
                <a:latin typeface="Corbel"/>
                <a:cs typeface="Corbel"/>
              </a:rPr>
              <a:t>e</a:t>
            </a:r>
            <a:r>
              <a:rPr sz="2000" b="1" dirty="0">
                <a:latin typeface="Corbel"/>
                <a:cs typeface="Corbel"/>
              </a:rPr>
              <a:t>g</a:t>
            </a:r>
            <a:r>
              <a:rPr sz="2000" b="1" spc="-10" dirty="0">
                <a:latin typeface="Corbel"/>
                <a:cs typeface="Corbel"/>
              </a:rPr>
              <a:t>o</a:t>
            </a:r>
            <a:r>
              <a:rPr sz="2000" b="1" dirty="0">
                <a:latin typeface="Corbel"/>
                <a:cs typeface="Corbel"/>
              </a:rPr>
              <a:t>ry</a:t>
            </a:r>
            <a:endParaRPr sz="2000" dirty="0">
              <a:latin typeface="Corbel"/>
              <a:cs typeface="Corbel"/>
            </a:endParaRPr>
          </a:p>
        </p:txBody>
      </p:sp>
      <p:sp>
        <p:nvSpPr>
          <p:cNvPr id="47" name="object 51"/>
          <p:cNvSpPr txBox="1"/>
          <p:nvPr/>
        </p:nvSpPr>
        <p:spPr>
          <a:xfrm>
            <a:off x="4846091" y="2500442"/>
            <a:ext cx="929005" cy="636905"/>
          </a:xfrm>
          <a:prstGeom prst="rect">
            <a:avLst/>
          </a:prstGeom>
        </p:spPr>
        <p:txBody>
          <a:bodyPr vert="horz" wrap="square" lIns="0" tIns="0" rIns="0" bIns="0" rtlCol="0">
            <a:spAutoFit/>
          </a:bodyPr>
          <a:lstStyle/>
          <a:p>
            <a:pPr marL="12700" marR="5080" indent="25400">
              <a:lnSpc>
                <a:spcPct val="100000"/>
              </a:lnSpc>
            </a:pPr>
            <a:r>
              <a:rPr sz="2000" b="1" spc="-5" dirty="0">
                <a:latin typeface="Corbel"/>
                <a:cs typeface="Corbel"/>
              </a:rPr>
              <a:t>Systolic  </a:t>
            </a:r>
            <a:r>
              <a:rPr sz="2000" b="1" spc="-15" dirty="0">
                <a:latin typeface="Corbel"/>
                <a:cs typeface="Corbel"/>
              </a:rPr>
              <a:t>(</a:t>
            </a:r>
            <a:r>
              <a:rPr sz="2000" b="1" spc="-5" dirty="0">
                <a:latin typeface="Corbel"/>
                <a:cs typeface="Corbel"/>
              </a:rPr>
              <a:t>mm</a:t>
            </a:r>
            <a:r>
              <a:rPr sz="2000" b="1" dirty="0">
                <a:latin typeface="Corbel"/>
                <a:cs typeface="Corbel"/>
              </a:rPr>
              <a:t>Hg)</a:t>
            </a:r>
            <a:endParaRPr sz="2000" dirty="0">
              <a:latin typeface="Corbel"/>
              <a:cs typeface="Corbel"/>
            </a:endParaRPr>
          </a:p>
        </p:txBody>
      </p:sp>
      <p:sp>
        <p:nvSpPr>
          <p:cNvPr id="48" name="object 52"/>
          <p:cNvSpPr txBox="1"/>
          <p:nvPr/>
        </p:nvSpPr>
        <p:spPr>
          <a:xfrm>
            <a:off x="7525829" y="2500442"/>
            <a:ext cx="975994" cy="636905"/>
          </a:xfrm>
          <a:prstGeom prst="rect">
            <a:avLst/>
          </a:prstGeom>
        </p:spPr>
        <p:txBody>
          <a:bodyPr vert="horz" wrap="square" lIns="0" tIns="0" rIns="0" bIns="0" rtlCol="0">
            <a:spAutoFit/>
          </a:bodyPr>
          <a:lstStyle/>
          <a:p>
            <a:pPr marL="38100" marR="5080" indent="-25400">
              <a:lnSpc>
                <a:spcPct val="100000"/>
              </a:lnSpc>
            </a:pPr>
            <a:r>
              <a:rPr sz="2000" b="1" spc="20" dirty="0">
                <a:latin typeface="Corbel"/>
                <a:cs typeface="Corbel"/>
              </a:rPr>
              <a:t>D</a:t>
            </a:r>
            <a:r>
              <a:rPr sz="2000" b="1" dirty="0">
                <a:latin typeface="Corbel"/>
                <a:cs typeface="Corbel"/>
              </a:rPr>
              <a:t>i</a:t>
            </a:r>
            <a:r>
              <a:rPr sz="2000" b="1" spc="-30" dirty="0">
                <a:latin typeface="Corbel"/>
                <a:cs typeface="Corbel"/>
              </a:rPr>
              <a:t>a</a:t>
            </a:r>
            <a:r>
              <a:rPr sz="2000" b="1" spc="-50" dirty="0">
                <a:latin typeface="Corbel"/>
                <a:cs typeface="Corbel"/>
              </a:rPr>
              <a:t>s</a:t>
            </a:r>
            <a:r>
              <a:rPr sz="2000" b="1" spc="40" dirty="0">
                <a:latin typeface="Corbel"/>
                <a:cs typeface="Corbel"/>
              </a:rPr>
              <a:t>t</a:t>
            </a:r>
            <a:r>
              <a:rPr sz="2000" b="1" spc="-10" dirty="0">
                <a:latin typeface="Corbel"/>
                <a:cs typeface="Corbel"/>
              </a:rPr>
              <a:t>o</a:t>
            </a:r>
            <a:r>
              <a:rPr sz="2000" b="1" spc="-5" dirty="0">
                <a:latin typeface="Corbel"/>
                <a:cs typeface="Corbel"/>
              </a:rPr>
              <a:t>l</a:t>
            </a:r>
            <a:r>
              <a:rPr sz="2000" b="1" dirty="0">
                <a:latin typeface="Corbel"/>
                <a:cs typeface="Corbel"/>
              </a:rPr>
              <a:t>ic  </a:t>
            </a:r>
            <a:r>
              <a:rPr sz="2000" b="1" spc="-5" dirty="0">
                <a:latin typeface="Corbel"/>
                <a:cs typeface="Corbel"/>
              </a:rPr>
              <a:t>(mmHg)</a:t>
            </a:r>
            <a:endParaRPr sz="2000">
              <a:latin typeface="Corbel"/>
              <a:cs typeface="Corbel"/>
            </a:endParaRPr>
          </a:p>
        </p:txBody>
      </p:sp>
      <p:sp>
        <p:nvSpPr>
          <p:cNvPr id="49" name="object 53"/>
          <p:cNvSpPr txBox="1"/>
          <p:nvPr/>
        </p:nvSpPr>
        <p:spPr>
          <a:xfrm>
            <a:off x="9254223" y="2611949"/>
            <a:ext cx="1117600" cy="332105"/>
          </a:xfrm>
          <a:prstGeom prst="rect">
            <a:avLst/>
          </a:prstGeom>
        </p:spPr>
        <p:txBody>
          <a:bodyPr vert="horz" wrap="square" lIns="0" tIns="0" rIns="0" bIns="0" rtlCol="0">
            <a:spAutoFit/>
          </a:bodyPr>
          <a:lstStyle/>
          <a:p>
            <a:pPr marL="12700">
              <a:lnSpc>
                <a:spcPct val="100000"/>
              </a:lnSpc>
            </a:pPr>
            <a:r>
              <a:rPr sz="2000" b="1" spc="-45" dirty="0">
                <a:latin typeface="Corbel"/>
                <a:cs typeface="Corbel"/>
              </a:rPr>
              <a:t>F</a:t>
            </a:r>
            <a:r>
              <a:rPr sz="2000" b="1" spc="-10" dirty="0">
                <a:latin typeface="Corbel"/>
                <a:cs typeface="Corbel"/>
              </a:rPr>
              <a:t>o</a:t>
            </a:r>
            <a:r>
              <a:rPr sz="2000" b="1" spc="-5" dirty="0">
                <a:latin typeface="Corbel"/>
                <a:cs typeface="Corbel"/>
              </a:rPr>
              <a:t>ll</a:t>
            </a:r>
            <a:r>
              <a:rPr sz="2000" b="1" spc="-10" dirty="0">
                <a:latin typeface="Corbel"/>
                <a:cs typeface="Corbel"/>
              </a:rPr>
              <a:t>o</a:t>
            </a:r>
            <a:r>
              <a:rPr sz="2000" b="1" dirty="0">
                <a:latin typeface="Corbel"/>
                <a:cs typeface="Corbel"/>
              </a:rPr>
              <a:t>w</a:t>
            </a:r>
            <a:r>
              <a:rPr sz="2000" b="1" spc="35" dirty="0">
                <a:latin typeface="Corbel"/>
                <a:cs typeface="Corbel"/>
              </a:rPr>
              <a:t>-</a:t>
            </a:r>
            <a:r>
              <a:rPr sz="2000" b="1" spc="10" dirty="0">
                <a:latin typeface="Corbel"/>
                <a:cs typeface="Corbel"/>
              </a:rPr>
              <a:t>u</a:t>
            </a:r>
            <a:r>
              <a:rPr sz="2000" b="1" dirty="0">
                <a:latin typeface="Corbel"/>
                <a:cs typeface="Corbel"/>
              </a:rPr>
              <a:t>p</a:t>
            </a:r>
            <a:endParaRPr sz="2000">
              <a:latin typeface="Corbel"/>
              <a:cs typeface="Corbel"/>
            </a:endParaRPr>
          </a:p>
        </p:txBody>
      </p:sp>
      <p:sp>
        <p:nvSpPr>
          <p:cNvPr id="50" name="object 54"/>
          <p:cNvSpPr txBox="1"/>
          <p:nvPr/>
        </p:nvSpPr>
        <p:spPr>
          <a:xfrm>
            <a:off x="3144328" y="3237195"/>
            <a:ext cx="909955" cy="332105"/>
          </a:xfrm>
          <a:prstGeom prst="rect">
            <a:avLst/>
          </a:prstGeom>
        </p:spPr>
        <p:txBody>
          <a:bodyPr vert="horz" wrap="square" lIns="0" tIns="0" rIns="0" bIns="0" rtlCol="0">
            <a:spAutoFit/>
          </a:bodyPr>
          <a:lstStyle/>
          <a:p>
            <a:pPr marL="12700">
              <a:lnSpc>
                <a:spcPct val="100000"/>
              </a:lnSpc>
            </a:pPr>
            <a:r>
              <a:rPr sz="2000" spc="20" dirty="0">
                <a:latin typeface="Corbel"/>
                <a:cs typeface="Corbel"/>
              </a:rPr>
              <a:t>Optimal</a:t>
            </a:r>
            <a:endParaRPr sz="2000" dirty="0">
              <a:latin typeface="Corbel"/>
              <a:cs typeface="Corbel"/>
            </a:endParaRPr>
          </a:p>
        </p:txBody>
      </p:sp>
      <p:sp>
        <p:nvSpPr>
          <p:cNvPr id="51" name="object 55"/>
          <p:cNvSpPr txBox="1"/>
          <p:nvPr/>
        </p:nvSpPr>
        <p:spPr>
          <a:xfrm>
            <a:off x="5049291" y="3237195"/>
            <a:ext cx="575310" cy="332105"/>
          </a:xfrm>
          <a:prstGeom prst="rect">
            <a:avLst/>
          </a:prstGeom>
        </p:spPr>
        <p:txBody>
          <a:bodyPr vert="horz" wrap="square" lIns="0" tIns="0" rIns="0" bIns="0" rtlCol="0">
            <a:spAutoFit/>
          </a:bodyPr>
          <a:lstStyle/>
          <a:p>
            <a:pPr marL="12700">
              <a:lnSpc>
                <a:spcPct val="100000"/>
              </a:lnSpc>
            </a:pPr>
            <a:r>
              <a:rPr sz="2000" dirty="0">
                <a:latin typeface="Corbel"/>
                <a:cs typeface="Corbel"/>
              </a:rPr>
              <a:t>&lt;</a:t>
            </a:r>
            <a:r>
              <a:rPr sz="2000" spc="-125" dirty="0">
                <a:latin typeface="Corbel"/>
                <a:cs typeface="Corbel"/>
              </a:rPr>
              <a:t> </a:t>
            </a:r>
            <a:r>
              <a:rPr sz="2000" spc="-10" dirty="0">
                <a:latin typeface="Corbel"/>
                <a:cs typeface="Corbel"/>
              </a:rPr>
              <a:t>120</a:t>
            </a:r>
            <a:endParaRPr sz="2000" dirty="0">
              <a:latin typeface="Corbel"/>
              <a:cs typeface="Corbel"/>
            </a:endParaRPr>
          </a:p>
        </p:txBody>
      </p:sp>
      <p:sp>
        <p:nvSpPr>
          <p:cNvPr id="52" name="object 56"/>
          <p:cNvSpPr txBox="1"/>
          <p:nvPr/>
        </p:nvSpPr>
        <p:spPr>
          <a:xfrm>
            <a:off x="6586029" y="3237195"/>
            <a:ext cx="195580" cy="332105"/>
          </a:xfrm>
          <a:prstGeom prst="rect">
            <a:avLst/>
          </a:prstGeom>
        </p:spPr>
        <p:txBody>
          <a:bodyPr vert="horz" wrap="square" lIns="0" tIns="0" rIns="0" bIns="0" rtlCol="0">
            <a:spAutoFit/>
          </a:bodyPr>
          <a:lstStyle/>
          <a:p>
            <a:pPr marL="12700">
              <a:lnSpc>
                <a:spcPct val="100000"/>
              </a:lnSpc>
            </a:pPr>
            <a:r>
              <a:rPr sz="2000" dirty="0">
                <a:latin typeface="Corbel"/>
                <a:cs typeface="Corbel"/>
              </a:rPr>
              <a:t>&amp;</a:t>
            </a:r>
            <a:endParaRPr sz="2000">
              <a:latin typeface="Corbel"/>
              <a:cs typeface="Corbel"/>
            </a:endParaRPr>
          </a:p>
        </p:txBody>
      </p:sp>
      <p:sp>
        <p:nvSpPr>
          <p:cNvPr id="53" name="object 57"/>
          <p:cNvSpPr txBox="1"/>
          <p:nvPr/>
        </p:nvSpPr>
        <p:spPr>
          <a:xfrm>
            <a:off x="7817891" y="3237195"/>
            <a:ext cx="461009" cy="332105"/>
          </a:xfrm>
          <a:prstGeom prst="rect">
            <a:avLst/>
          </a:prstGeom>
        </p:spPr>
        <p:txBody>
          <a:bodyPr vert="horz" wrap="square" lIns="0" tIns="0" rIns="0" bIns="0" rtlCol="0">
            <a:spAutoFit/>
          </a:bodyPr>
          <a:lstStyle/>
          <a:p>
            <a:pPr marL="12700">
              <a:lnSpc>
                <a:spcPct val="100000"/>
              </a:lnSpc>
            </a:pPr>
            <a:r>
              <a:rPr sz="2000" dirty="0">
                <a:latin typeface="Corbel"/>
                <a:cs typeface="Corbel"/>
              </a:rPr>
              <a:t>&lt;</a:t>
            </a:r>
            <a:r>
              <a:rPr sz="2000" spc="-130" dirty="0">
                <a:latin typeface="Corbel"/>
                <a:cs typeface="Corbel"/>
              </a:rPr>
              <a:t> </a:t>
            </a:r>
            <a:r>
              <a:rPr sz="2000" spc="-15" dirty="0">
                <a:latin typeface="Corbel"/>
                <a:cs typeface="Corbel"/>
              </a:rPr>
              <a:t>80</a:t>
            </a:r>
            <a:endParaRPr sz="2000">
              <a:latin typeface="Corbel"/>
              <a:cs typeface="Corbel"/>
            </a:endParaRPr>
          </a:p>
        </p:txBody>
      </p:sp>
      <p:sp>
        <p:nvSpPr>
          <p:cNvPr id="54" name="object 58"/>
          <p:cNvSpPr txBox="1"/>
          <p:nvPr/>
        </p:nvSpPr>
        <p:spPr>
          <a:xfrm>
            <a:off x="9341891" y="3173796"/>
            <a:ext cx="923925" cy="763905"/>
          </a:xfrm>
          <a:prstGeom prst="rect">
            <a:avLst/>
          </a:prstGeom>
        </p:spPr>
        <p:txBody>
          <a:bodyPr vert="horz" wrap="square" lIns="0" tIns="0" rIns="0" bIns="0" rtlCol="0">
            <a:spAutoFit/>
          </a:bodyPr>
          <a:lstStyle/>
          <a:p>
            <a:pPr marL="88900" marR="5080" indent="-76200">
              <a:lnSpc>
                <a:spcPct val="120800"/>
              </a:lnSpc>
            </a:pPr>
            <a:r>
              <a:rPr sz="2000" spc="15" dirty="0">
                <a:latin typeface="Corbel"/>
                <a:cs typeface="Corbel"/>
              </a:rPr>
              <a:t>R</a:t>
            </a:r>
            <a:r>
              <a:rPr sz="2000" dirty="0">
                <a:latin typeface="Corbel"/>
                <a:cs typeface="Corbel"/>
              </a:rPr>
              <a:t>e</a:t>
            </a:r>
            <a:r>
              <a:rPr sz="2000" spc="20" dirty="0">
                <a:latin typeface="Corbel"/>
                <a:cs typeface="Corbel"/>
              </a:rPr>
              <a:t>c</a:t>
            </a:r>
            <a:r>
              <a:rPr sz="2000" spc="35" dirty="0">
                <a:latin typeface="Corbel"/>
                <a:cs typeface="Corbel"/>
              </a:rPr>
              <a:t>h</a:t>
            </a:r>
            <a:r>
              <a:rPr sz="2000" dirty="0">
                <a:latin typeface="Corbel"/>
                <a:cs typeface="Corbel"/>
              </a:rPr>
              <a:t>e</a:t>
            </a:r>
            <a:r>
              <a:rPr sz="2000" spc="20" dirty="0">
                <a:latin typeface="Corbel"/>
                <a:cs typeface="Corbel"/>
              </a:rPr>
              <a:t>c</a:t>
            </a:r>
            <a:r>
              <a:rPr sz="2000" dirty="0">
                <a:latin typeface="Corbel"/>
                <a:cs typeface="Corbel"/>
              </a:rPr>
              <a:t>k  2</a:t>
            </a:r>
            <a:r>
              <a:rPr sz="2000" spc="-114" dirty="0">
                <a:latin typeface="Corbel"/>
                <a:cs typeface="Corbel"/>
              </a:rPr>
              <a:t> </a:t>
            </a:r>
            <a:r>
              <a:rPr sz="2000" spc="15" dirty="0">
                <a:latin typeface="Corbel"/>
                <a:cs typeface="Corbel"/>
              </a:rPr>
              <a:t>years</a:t>
            </a:r>
            <a:endParaRPr sz="2000">
              <a:latin typeface="Corbel"/>
              <a:cs typeface="Corbel"/>
            </a:endParaRPr>
          </a:p>
        </p:txBody>
      </p:sp>
      <p:sp>
        <p:nvSpPr>
          <p:cNvPr id="55" name="object 59"/>
          <p:cNvSpPr txBox="1"/>
          <p:nvPr/>
        </p:nvSpPr>
        <p:spPr>
          <a:xfrm>
            <a:off x="3182396" y="4029281"/>
            <a:ext cx="833755" cy="332105"/>
          </a:xfrm>
          <a:prstGeom prst="rect">
            <a:avLst/>
          </a:prstGeom>
        </p:spPr>
        <p:txBody>
          <a:bodyPr vert="horz" wrap="square" lIns="0" tIns="0" rIns="0" bIns="0" rtlCol="0">
            <a:spAutoFit/>
          </a:bodyPr>
          <a:lstStyle/>
          <a:p>
            <a:pPr marL="12700">
              <a:lnSpc>
                <a:spcPct val="100000"/>
              </a:lnSpc>
            </a:pPr>
            <a:r>
              <a:rPr sz="2000" spc="5" dirty="0">
                <a:latin typeface="Corbel"/>
                <a:cs typeface="Corbel"/>
              </a:rPr>
              <a:t>N</a:t>
            </a:r>
            <a:r>
              <a:rPr sz="2000" spc="30" dirty="0">
                <a:latin typeface="Corbel"/>
                <a:cs typeface="Corbel"/>
              </a:rPr>
              <a:t>or</a:t>
            </a:r>
            <a:r>
              <a:rPr sz="2000" spc="40" dirty="0">
                <a:latin typeface="Corbel"/>
                <a:cs typeface="Corbel"/>
              </a:rPr>
              <a:t>m</a:t>
            </a:r>
            <a:r>
              <a:rPr sz="2000" spc="20" dirty="0">
                <a:latin typeface="Corbel"/>
                <a:cs typeface="Corbel"/>
              </a:rPr>
              <a:t>a</a:t>
            </a:r>
            <a:r>
              <a:rPr sz="2000" dirty="0">
                <a:latin typeface="Corbel"/>
                <a:cs typeface="Corbel"/>
              </a:rPr>
              <a:t>l</a:t>
            </a:r>
            <a:endParaRPr sz="2000">
              <a:latin typeface="Corbel"/>
              <a:cs typeface="Corbel"/>
            </a:endParaRPr>
          </a:p>
        </p:txBody>
      </p:sp>
      <p:sp>
        <p:nvSpPr>
          <p:cNvPr id="56" name="object 60"/>
          <p:cNvSpPr txBox="1"/>
          <p:nvPr/>
        </p:nvSpPr>
        <p:spPr>
          <a:xfrm>
            <a:off x="5062029" y="4029281"/>
            <a:ext cx="562610" cy="332105"/>
          </a:xfrm>
          <a:prstGeom prst="rect">
            <a:avLst/>
          </a:prstGeom>
        </p:spPr>
        <p:txBody>
          <a:bodyPr vert="horz" wrap="square" lIns="0" tIns="0" rIns="0" bIns="0" rtlCol="0">
            <a:spAutoFit/>
          </a:bodyPr>
          <a:lstStyle/>
          <a:p>
            <a:pPr marL="12700">
              <a:lnSpc>
                <a:spcPct val="100000"/>
              </a:lnSpc>
            </a:pPr>
            <a:r>
              <a:rPr sz="2000" dirty="0">
                <a:latin typeface="Corbel"/>
                <a:cs typeface="Corbel"/>
              </a:rPr>
              <a:t>&lt;</a:t>
            </a:r>
            <a:r>
              <a:rPr sz="2000" spc="-125" dirty="0">
                <a:latin typeface="Corbel"/>
                <a:cs typeface="Corbel"/>
              </a:rPr>
              <a:t> </a:t>
            </a:r>
            <a:r>
              <a:rPr sz="2000" spc="-5" dirty="0">
                <a:latin typeface="Corbel"/>
                <a:cs typeface="Corbel"/>
              </a:rPr>
              <a:t>130</a:t>
            </a:r>
            <a:endParaRPr sz="2000">
              <a:latin typeface="Corbel"/>
              <a:cs typeface="Corbel"/>
            </a:endParaRPr>
          </a:p>
        </p:txBody>
      </p:sp>
      <p:sp>
        <p:nvSpPr>
          <p:cNvPr id="57" name="object 61"/>
          <p:cNvSpPr txBox="1"/>
          <p:nvPr/>
        </p:nvSpPr>
        <p:spPr>
          <a:xfrm>
            <a:off x="6586029" y="4029281"/>
            <a:ext cx="195580" cy="332105"/>
          </a:xfrm>
          <a:prstGeom prst="rect">
            <a:avLst/>
          </a:prstGeom>
        </p:spPr>
        <p:txBody>
          <a:bodyPr vert="horz" wrap="square" lIns="0" tIns="0" rIns="0" bIns="0" rtlCol="0">
            <a:spAutoFit/>
          </a:bodyPr>
          <a:lstStyle/>
          <a:p>
            <a:pPr marL="12700">
              <a:lnSpc>
                <a:spcPct val="100000"/>
              </a:lnSpc>
            </a:pPr>
            <a:r>
              <a:rPr sz="2000" dirty="0">
                <a:latin typeface="Corbel"/>
                <a:cs typeface="Corbel"/>
              </a:rPr>
              <a:t>&amp;</a:t>
            </a:r>
            <a:endParaRPr sz="2000">
              <a:latin typeface="Corbel"/>
              <a:cs typeface="Corbel"/>
            </a:endParaRPr>
          </a:p>
        </p:txBody>
      </p:sp>
      <p:sp>
        <p:nvSpPr>
          <p:cNvPr id="58" name="object 62"/>
          <p:cNvSpPr txBox="1"/>
          <p:nvPr/>
        </p:nvSpPr>
        <p:spPr>
          <a:xfrm>
            <a:off x="7817929" y="4029281"/>
            <a:ext cx="452120" cy="332105"/>
          </a:xfrm>
          <a:prstGeom prst="rect">
            <a:avLst/>
          </a:prstGeom>
        </p:spPr>
        <p:txBody>
          <a:bodyPr vert="horz" wrap="square" lIns="0" tIns="0" rIns="0" bIns="0" rtlCol="0">
            <a:spAutoFit/>
          </a:bodyPr>
          <a:lstStyle/>
          <a:p>
            <a:pPr marL="12700">
              <a:lnSpc>
                <a:spcPct val="100000"/>
              </a:lnSpc>
            </a:pPr>
            <a:r>
              <a:rPr sz="2000" dirty="0">
                <a:latin typeface="Corbel"/>
                <a:cs typeface="Corbel"/>
              </a:rPr>
              <a:t>&lt;</a:t>
            </a:r>
            <a:r>
              <a:rPr sz="2000" spc="-130" dirty="0">
                <a:latin typeface="Corbel"/>
                <a:cs typeface="Corbel"/>
              </a:rPr>
              <a:t> </a:t>
            </a:r>
            <a:r>
              <a:rPr sz="2000" spc="-15" dirty="0">
                <a:latin typeface="Corbel"/>
                <a:cs typeface="Corbel"/>
              </a:rPr>
              <a:t>85</a:t>
            </a:r>
            <a:endParaRPr sz="2000">
              <a:latin typeface="Corbel"/>
              <a:cs typeface="Corbel"/>
            </a:endParaRPr>
          </a:p>
        </p:txBody>
      </p:sp>
      <p:sp>
        <p:nvSpPr>
          <p:cNvPr id="59" name="object 63"/>
          <p:cNvSpPr txBox="1"/>
          <p:nvPr/>
        </p:nvSpPr>
        <p:spPr>
          <a:xfrm>
            <a:off x="8971023" y="4029281"/>
            <a:ext cx="1700598" cy="615553"/>
          </a:xfrm>
          <a:prstGeom prst="rect">
            <a:avLst/>
          </a:prstGeom>
        </p:spPr>
        <p:txBody>
          <a:bodyPr vert="horz" wrap="square" lIns="0" tIns="0" rIns="0" bIns="0" rtlCol="0">
            <a:spAutoFit/>
          </a:bodyPr>
          <a:lstStyle/>
          <a:p>
            <a:pPr marL="330200" marR="5080" indent="-317500">
              <a:lnSpc>
                <a:spcPct val="100000"/>
              </a:lnSpc>
              <a:tabLst>
                <a:tab pos="1091565" algn="l"/>
              </a:tabLst>
            </a:pPr>
            <a:r>
              <a:rPr sz="2000" spc="15" dirty="0">
                <a:latin typeface="Corbel"/>
                <a:cs typeface="Corbel"/>
              </a:rPr>
              <a:t>R</a:t>
            </a:r>
            <a:r>
              <a:rPr sz="2000" dirty="0">
                <a:latin typeface="Corbel"/>
                <a:cs typeface="Corbel"/>
              </a:rPr>
              <a:t>e</a:t>
            </a:r>
            <a:r>
              <a:rPr sz="2000" spc="20" dirty="0">
                <a:latin typeface="Corbel"/>
                <a:cs typeface="Corbel"/>
              </a:rPr>
              <a:t>c</a:t>
            </a:r>
            <a:r>
              <a:rPr sz="2000" spc="35" dirty="0">
                <a:latin typeface="Corbel"/>
                <a:cs typeface="Corbel"/>
              </a:rPr>
              <a:t>h</a:t>
            </a:r>
            <a:r>
              <a:rPr sz="2000" dirty="0">
                <a:latin typeface="Corbel"/>
                <a:cs typeface="Corbel"/>
              </a:rPr>
              <a:t>e</a:t>
            </a:r>
            <a:r>
              <a:rPr sz="2000" spc="20" dirty="0">
                <a:latin typeface="Corbel"/>
                <a:cs typeface="Corbel"/>
              </a:rPr>
              <a:t>c</a:t>
            </a:r>
            <a:r>
              <a:rPr sz="2000" dirty="0">
                <a:latin typeface="Corbel"/>
                <a:cs typeface="Corbel"/>
              </a:rPr>
              <a:t>k	</a:t>
            </a:r>
            <a:r>
              <a:rPr sz="2000" dirty="0" smtClean="0">
                <a:latin typeface="Corbel"/>
                <a:cs typeface="Corbel"/>
              </a:rPr>
              <a:t>2</a:t>
            </a:r>
            <a:endParaRPr lang="en-US" sz="2000" dirty="0" smtClean="0">
              <a:latin typeface="Corbel"/>
              <a:cs typeface="Corbel"/>
            </a:endParaRPr>
          </a:p>
          <a:p>
            <a:pPr marL="330200" marR="5080" indent="-317500" algn="ctr">
              <a:lnSpc>
                <a:spcPct val="100000"/>
              </a:lnSpc>
              <a:tabLst>
                <a:tab pos="1091565" algn="l"/>
              </a:tabLst>
            </a:pPr>
            <a:r>
              <a:rPr sz="2000" spc="15" dirty="0" smtClean="0">
                <a:latin typeface="Corbel"/>
                <a:cs typeface="Corbel"/>
              </a:rPr>
              <a:t>years</a:t>
            </a:r>
            <a:endParaRPr sz="2000" dirty="0">
              <a:latin typeface="Corbel"/>
              <a:cs typeface="Corbel"/>
            </a:endParaRPr>
          </a:p>
        </p:txBody>
      </p:sp>
      <p:sp>
        <p:nvSpPr>
          <p:cNvPr id="60" name="object 64"/>
          <p:cNvSpPr txBox="1"/>
          <p:nvPr/>
        </p:nvSpPr>
        <p:spPr>
          <a:xfrm>
            <a:off x="2903028" y="4821367"/>
            <a:ext cx="1399540" cy="591820"/>
          </a:xfrm>
          <a:prstGeom prst="rect">
            <a:avLst/>
          </a:prstGeom>
        </p:spPr>
        <p:txBody>
          <a:bodyPr vert="horz" wrap="square" lIns="0" tIns="0" rIns="0" bIns="0" rtlCol="0">
            <a:spAutoFit/>
          </a:bodyPr>
          <a:lstStyle/>
          <a:p>
            <a:pPr marL="12700">
              <a:lnSpc>
                <a:spcPct val="100000"/>
              </a:lnSpc>
            </a:pPr>
            <a:r>
              <a:rPr sz="2000" spc="5" dirty="0">
                <a:latin typeface="Corbel"/>
                <a:cs typeface="Corbel"/>
              </a:rPr>
              <a:t>High</a:t>
            </a:r>
            <a:r>
              <a:rPr sz="2000" spc="-150" dirty="0">
                <a:latin typeface="Corbel"/>
                <a:cs typeface="Corbel"/>
              </a:rPr>
              <a:t> </a:t>
            </a:r>
            <a:r>
              <a:rPr sz="2000" spc="20" dirty="0">
                <a:latin typeface="Corbel"/>
                <a:cs typeface="Corbel"/>
              </a:rPr>
              <a:t>Normal</a:t>
            </a:r>
            <a:endParaRPr sz="2000">
              <a:latin typeface="Corbel"/>
              <a:cs typeface="Corbel"/>
            </a:endParaRPr>
          </a:p>
          <a:p>
            <a:pPr marL="12700">
              <a:lnSpc>
                <a:spcPct val="100000"/>
              </a:lnSpc>
              <a:spcBef>
                <a:spcPts val="400"/>
              </a:spcBef>
            </a:pPr>
            <a:r>
              <a:rPr sz="1400" spc="-10" dirty="0">
                <a:latin typeface="Corbel"/>
                <a:cs typeface="Corbel"/>
              </a:rPr>
              <a:t>(Pre-hypertension)</a:t>
            </a:r>
            <a:endParaRPr sz="1400">
              <a:latin typeface="Corbel"/>
              <a:cs typeface="Corbel"/>
            </a:endParaRPr>
          </a:p>
        </p:txBody>
      </p:sp>
      <p:sp>
        <p:nvSpPr>
          <p:cNvPr id="61" name="object 65"/>
          <p:cNvSpPr txBox="1"/>
          <p:nvPr/>
        </p:nvSpPr>
        <p:spPr>
          <a:xfrm>
            <a:off x="4858829" y="4821367"/>
            <a:ext cx="969010" cy="332105"/>
          </a:xfrm>
          <a:prstGeom prst="rect">
            <a:avLst/>
          </a:prstGeom>
        </p:spPr>
        <p:txBody>
          <a:bodyPr vert="horz" wrap="square" lIns="0" tIns="0" rIns="0" bIns="0" rtlCol="0">
            <a:spAutoFit/>
          </a:bodyPr>
          <a:lstStyle/>
          <a:p>
            <a:pPr marL="12700">
              <a:lnSpc>
                <a:spcPct val="100000"/>
              </a:lnSpc>
            </a:pPr>
            <a:r>
              <a:rPr sz="2000" dirty="0">
                <a:latin typeface="Corbel"/>
                <a:cs typeface="Corbel"/>
              </a:rPr>
              <a:t>1</a:t>
            </a:r>
            <a:r>
              <a:rPr sz="2000" spc="-10" dirty="0">
                <a:latin typeface="Corbel"/>
                <a:cs typeface="Corbel"/>
              </a:rPr>
              <a:t>3</a:t>
            </a:r>
            <a:r>
              <a:rPr sz="2000" spc="-30" dirty="0">
                <a:latin typeface="Corbel"/>
                <a:cs typeface="Corbel"/>
              </a:rPr>
              <a:t>0</a:t>
            </a:r>
            <a:r>
              <a:rPr sz="2000" spc="35" dirty="0">
                <a:latin typeface="Corbel"/>
                <a:cs typeface="Corbel"/>
              </a:rPr>
              <a:t>-</a:t>
            </a:r>
            <a:r>
              <a:rPr sz="2000" spc="-30" dirty="0">
                <a:latin typeface="Corbel"/>
                <a:cs typeface="Corbel"/>
              </a:rPr>
              <a:t>&lt;</a:t>
            </a:r>
            <a:r>
              <a:rPr sz="2000" dirty="0">
                <a:latin typeface="Corbel"/>
                <a:cs typeface="Corbel"/>
              </a:rPr>
              <a:t>1</a:t>
            </a:r>
            <a:r>
              <a:rPr sz="2000" spc="-35" dirty="0">
                <a:latin typeface="Corbel"/>
                <a:cs typeface="Corbel"/>
              </a:rPr>
              <a:t>4</a:t>
            </a:r>
            <a:r>
              <a:rPr sz="2000" dirty="0">
                <a:latin typeface="Corbel"/>
                <a:cs typeface="Corbel"/>
              </a:rPr>
              <a:t>0</a:t>
            </a:r>
            <a:endParaRPr sz="2000">
              <a:latin typeface="Corbel"/>
              <a:cs typeface="Corbel"/>
            </a:endParaRPr>
          </a:p>
        </p:txBody>
      </p:sp>
      <p:sp>
        <p:nvSpPr>
          <p:cNvPr id="62" name="object 66"/>
          <p:cNvSpPr txBox="1"/>
          <p:nvPr/>
        </p:nvSpPr>
        <p:spPr>
          <a:xfrm>
            <a:off x="6586029" y="4821367"/>
            <a:ext cx="254635" cy="332105"/>
          </a:xfrm>
          <a:prstGeom prst="rect">
            <a:avLst/>
          </a:prstGeom>
        </p:spPr>
        <p:txBody>
          <a:bodyPr vert="horz" wrap="square" lIns="0" tIns="0" rIns="0" bIns="0" rtlCol="0">
            <a:spAutoFit/>
          </a:bodyPr>
          <a:lstStyle/>
          <a:p>
            <a:pPr marL="12700">
              <a:lnSpc>
                <a:spcPct val="100000"/>
              </a:lnSpc>
            </a:pPr>
            <a:r>
              <a:rPr sz="2000" spc="30" dirty="0">
                <a:latin typeface="Corbel"/>
                <a:cs typeface="Corbel"/>
              </a:rPr>
              <a:t>or</a:t>
            </a:r>
            <a:endParaRPr sz="2000">
              <a:latin typeface="Corbel"/>
              <a:cs typeface="Corbel"/>
            </a:endParaRPr>
          </a:p>
        </p:txBody>
      </p:sp>
      <p:sp>
        <p:nvSpPr>
          <p:cNvPr id="63" name="object 67"/>
          <p:cNvSpPr txBox="1"/>
          <p:nvPr/>
        </p:nvSpPr>
        <p:spPr>
          <a:xfrm>
            <a:off x="7665491" y="4821367"/>
            <a:ext cx="753110" cy="332105"/>
          </a:xfrm>
          <a:prstGeom prst="rect">
            <a:avLst/>
          </a:prstGeom>
        </p:spPr>
        <p:txBody>
          <a:bodyPr vert="horz" wrap="square" lIns="0" tIns="0" rIns="0" bIns="0" rtlCol="0">
            <a:spAutoFit/>
          </a:bodyPr>
          <a:lstStyle/>
          <a:p>
            <a:pPr marL="12700">
              <a:lnSpc>
                <a:spcPct val="100000"/>
              </a:lnSpc>
            </a:pPr>
            <a:r>
              <a:rPr sz="2000" spc="-30" dirty="0">
                <a:latin typeface="Corbel"/>
                <a:cs typeface="Corbel"/>
              </a:rPr>
              <a:t>8</a:t>
            </a:r>
            <a:r>
              <a:rPr sz="2000" spc="40" dirty="0">
                <a:latin typeface="Corbel"/>
                <a:cs typeface="Corbel"/>
              </a:rPr>
              <a:t>5</a:t>
            </a:r>
            <a:r>
              <a:rPr sz="2000" spc="35" dirty="0">
                <a:latin typeface="Corbel"/>
                <a:cs typeface="Corbel"/>
              </a:rPr>
              <a:t>-</a:t>
            </a:r>
            <a:r>
              <a:rPr sz="2000" spc="-30" dirty="0">
                <a:latin typeface="Corbel"/>
                <a:cs typeface="Corbel"/>
              </a:rPr>
              <a:t>&lt;</a:t>
            </a:r>
            <a:r>
              <a:rPr sz="2000" spc="-50" dirty="0">
                <a:latin typeface="Corbel"/>
                <a:cs typeface="Corbel"/>
              </a:rPr>
              <a:t>9</a:t>
            </a:r>
            <a:r>
              <a:rPr sz="2000" dirty="0">
                <a:latin typeface="Corbel"/>
                <a:cs typeface="Corbel"/>
              </a:rPr>
              <a:t>0</a:t>
            </a:r>
            <a:endParaRPr sz="2000">
              <a:latin typeface="Corbel"/>
              <a:cs typeface="Corbel"/>
            </a:endParaRPr>
          </a:p>
        </p:txBody>
      </p:sp>
      <p:sp>
        <p:nvSpPr>
          <p:cNvPr id="64" name="object 68"/>
          <p:cNvSpPr txBox="1"/>
          <p:nvPr/>
        </p:nvSpPr>
        <p:spPr>
          <a:xfrm>
            <a:off x="8935529" y="4821367"/>
            <a:ext cx="923925" cy="332105"/>
          </a:xfrm>
          <a:prstGeom prst="rect">
            <a:avLst/>
          </a:prstGeom>
        </p:spPr>
        <p:txBody>
          <a:bodyPr vert="horz" wrap="square" lIns="0" tIns="0" rIns="0" bIns="0" rtlCol="0">
            <a:spAutoFit/>
          </a:bodyPr>
          <a:lstStyle/>
          <a:p>
            <a:pPr marL="12700">
              <a:lnSpc>
                <a:spcPct val="100000"/>
              </a:lnSpc>
            </a:pPr>
            <a:r>
              <a:rPr sz="2000" spc="15" dirty="0">
                <a:latin typeface="Corbel"/>
                <a:cs typeface="Corbel"/>
              </a:rPr>
              <a:t>R</a:t>
            </a:r>
            <a:r>
              <a:rPr sz="2000" dirty="0">
                <a:latin typeface="Corbel"/>
                <a:cs typeface="Corbel"/>
              </a:rPr>
              <a:t>e</a:t>
            </a:r>
            <a:r>
              <a:rPr sz="2000" spc="20" dirty="0">
                <a:latin typeface="Corbel"/>
                <a:cs typeface="Corbel"/>
              </a:rPr>
              <a:t>c</a:t>
            </a:r>
            <a:r>
              <a:rPr sz="2000" spc="35" dirty="0">
                <a:latin typeface="Corbel"/>
                <a:cs typeface="Corbel"/>
              </a:rPr>
              <a:t>h</a:t>
            </a:r>
            <a:r>
              <a:rPr sz="2000" dirty="0">
                <a:latin typeface="Corbel"/>
                <a:cs typeface="Corbel"/>
              </a:rPr>
              <a:t>e</a:t>
            </a:r>
            <a:r>
              <a:rPr sz="2000" spc="20" dirty="0">
                <a:latin typeface="Corbel"/>
                <a:cs typeface="Corbel"/>
              </a:rPr>
              <a:t>c</a:t>
            </a:r>
            <a:r>
              <a:rPr sz="2000" dirty="0">
                <a:latin typeface="Corbel"/>
                <a:cs typeface="Corbel"/>
              </a:rPr>
              <a:t>k</a:t>
            </a:r>
            <a:endParaRPr sz="2000">
              <a:latin typeface="Corbel"/>
              <a:cs typeface="Corbel"/>
            </a:endParaRPr>
          </a:p>
        </p:txBody>
      </p:sp>
      <p:sp>
        <p:nvSpPr>
          <p:cNvPr id="65" name="object 69"/>
          <p:cNvSpPr txBox="1"/>
          <p:nvPr/>
        </p:nvSpPr>
        <p:spPr>
          <a:xfrm>
            <a:off x="10015030" y="4821367"/>
            <a:ext cx="656590" cy="332105"/>
          </a:xfrm>
          <a:prstGeom prst="rect">
            <a:avLst/>
          </a:prstGeom>
        </p:spPr>
        <p:txBody>
          <a:bodyPr vert="horz" wrap="square" lIns="0" tIns="0" rIns="0" bIns="0" rtlCol="0">
            <a:spAutoFit/>
          </a:bodyPr>
          <a:lstStyle/>
          <a:p>
            <a:pPr marL="12700">
              <a:lnSpc>
                <a:spcPct val="100000"/>
              </a:lnSpc>
            </a:pPr>
            <a:r>
              <a:rPr sz="2000" dirty="0">
                <a:latin typeface="Corbel"/>
                <a:cs typeface="Corbel"/>
              </a:rPr>
              <a:t>1</a:t>
            </a:r>
            <a:r>
              <a:rPr sz="2000" spc="-105" dirty="0">
                <a:latin typeface="Corbel"/>
                <a:cs typeface="Corbel"/>
              </a:rPr>
              <a:t> </a:t>
            </a:r>
            <a:r>
              <a:rPr sz="2000" spc="15" dirty="0">
                <a:latin typeface="Corbel"/>
                <a:cs typeface="Corbel"/>
              </a:rPr>
              <a:t>year</a:t>
            </a:r>
            <a:endParaRPr sz="2000">
              <a:latin typeface="Corbel"/>
              <a:cs typeface="Corbel"/>
            </a:endParaRPr>
          </a:p>
        </p:txBody>
      </p:sp>
      <p:sp>
        <p:nvSpPr>
          <p:cNvPr id="66" name="object 70"/>
          <p:cNvSpPr/>
          <p:nvPr/>
        </p:nvSpPr>
        <p:spPr>
          <a:xfrm>
            <a:off x="2768308" y="4032050"/>
            <a:ext cx="7993380" cy="0"/>
          </a:xfrm>
          <a:custGeom>
            <a:avLst/>
            <a:gdLst/>
            <a:ahLst/>
            <a:cxnLst/>
            <a:rect l="l" t="t" r="r" b="b"/>
            <a:pathLst>
              <a:path w="7993380">
                <a:moveTo>
                  <a:pt x="0" y="0"/>
                </a:moveTo>
                <a:lnTo>
                  <a:pt x="7992894" y="0"/>
                </a:lnTo>
              </a:path>
            </a:pathLst>
          </a:custGeom>
          <a:ln w="63500">
            <a:solidFill>
              <a:srgbClr val="FF0000"/>
            </a:solidFill>
          </a:ln>
        </p:spPr>
        <p:txBody>
          <a:bodyPr wrap="square" lIns="0" tIns="0" rIns="0" bIns="0" rtlCol="0"/>
          <a:lstStyle/>
          <a:p>
            <a:endParaRPr/>
          </a:p>
        </p:txBody>
      </p:sp>
      <p:sp>
        <p:nvSpPr>
          <p:cNvPr id="67" name="object 71"/>
          <p:cNvSpPr/>
          <p:nvPr/>
        </p:nvSpPr>
        <p:spPr>
          <a:xfrm>
            <a:off x="2768298" y="4794050"/>
            <a:ext cx="7993380" cy="0"/>
          </a:xfrm>
          <a:custGeom>
            <a:avLst/>
            <a:gdLst/>
            <a:ahLst/>
            <a:cxnLst/>
            <a:rect l="l" t="t" r="r" b="b"/>
            <a:pathLst>
              <a:path w="7993380">
                <a:moveTo>
                  <a:pt x="7992894" y="0"/>
                </a:moveTo>
                <a:lnTo>
                  <a:pt x="0" y="0"/>
                </a:lnTo>
              </a:path>
            </a:pathLst>
          </a:custGeom>
          <a:ln w="63500">
            <a:solidFill>
              <a:srgbClr val="FF0000"/>
            </a:solidFill>
          </a:ln>
        </p:spPr>
        <p:txBody>
          <a:bodyPr wrap="square" lIns="0" tIns="0" rIns="0" bIns="0" rtlCol="0"/>
          <a:lstStyle/>
          <a:p>
            <a:endParaRPr/>
          </a:p>
        </p:txBody>
      </p:sp>
      <p:sp>
        <p:nvSpPr>
          <p:cNvPr id="68" name="object 72"/>
          <p:cNvSpPr/>
          <p:nvPr/>
        </p:nvSpPr>
        <p:spPr>
          <a:xfrm>
            <a:off x="2768308" y="3993950"/>
            <a:ext cx="0" cy="807720"/>
          </a:xfrm>
          <a:custGeom>
            <a:avLst/>
            <a:gdLst/>
            <a:ahLst/>
            <a:cxnLst/>
            <a:rect l="l" t="t" r="r" b="b"/>
            <a:pathLst>
              <a:path h="807720">
                <a:moveTo>
                  <a:pt x="0" y="0"/>
                </a:moveTo>
                <a:lnTo>
                  <a:pt x="1" y="807328"/>
                </a:lnTo>
              </a:path>
            </a:pathLst>
          </a:custGeom>
          <a:ln w="63500">
            <a:solidFill>
              <a:srgbClr val="FF0000"/>
            </a:solidFill>
          </a:ln>
        </p:spPr>
        <p:txBody>
          <a:bodyPr wrap="square" lIns="0" tIns="0" rIns="0" bIns="0" rtlCol="0"/>
          <a:lstStyle/>
          <a:p>
            <a:endParaRPr/>
          </a:p>
        </p:txBody>
      </p:sp>
      <p:sp>
        <p:nvSpPr>
          <p:cNvPr id="69" name="object 73"/>
          <p:cNvSpPr/>
          <p:nvPr/>
        </p:nvSpPr>
        <p:spPr>
          <a:xfrm>
            <a:off x="10769308" y="4006650"/>
            <a:ext cx="0" cy="792480"/>
          </a:xfrm>
          <a:custGeom>
            <a:avLst/>
            <a:gdLst/>
            <a:ahLst/>
            <a:cxnLst/>
            <a:rect l="l" t="t" r="r" b="b"/>
            <a:pathLst>
              <a:path h="792479">
                <a:moveTo>
                  <a:pt x="0" y="0"/>
                </a:moveTo>
                <a:lnTo>
                  <a:pt x="0" y="792086"/>
                </a:lnTo>
              </a:path>
            </a:pathLst>
          </a:custGeom>
          <a:ln w="3175">
            <a:solidFill>
              <a:srgbClr val="BC1C1C"/>
            </a:solidFill>
          </a:ln>
        </p:spPr>
        <p:txBody>
          <a:bodyPr wrap="square" lIns="0" tIns="0" rIns="0" bIns="0" rtlCol="0"/>
          <a:lstStyle/>
          <a:p>
            <a:endParaRPr/>
          </a:p>
        </p:txBody>
      </p:sp>
      <p:sp>
        <p:nvSpPr>
          <p:cNvPr id="70" name="object 74"/>
          <p:cNvSpPr/>
          <p:nvPr/>
        </p:nvSpPr>
        <p:spPr>
          <a:xfrm>
            <a:off x="10769308" y="4006650"/>
            <a:ext cx="0" cy="792480"/>
          </a:xfrm>
          <a:custGeom>
            <a:avLst/>
            <a:gdLst/>
            <a:ahLst/>
            <a:cxnLst/>
            <a:rect l="l" t="t" r="r" b="b"/>
            <a:pathLst>
              <a:path h="792479">
                <a:moveTo>
                  <a:pt x="0" y="0"/>
                </a:moveTo>
                <a:lnTo>
                  <a:pt x="0" y="792088"/>
                </a:lnTo>
              </a:path>
            </a:pathLst>
          </a:custGeom>
          <a:ln w="63500">
            <a:solidFill>
              <a:srgbClr val="FF0000"/>
            </a:solidFill>
          </a:ln>
        </p:spPr>
        <p:txBody>
          <a:bodyPr wrap="square" lIns="0" tIns="0" rIns="0" bIns="0" rtlCol="0"/>
          <a:lstStyle/>
          <a:p>
            <a:endParaRPr/>
          </a:p>
        </p:txBody>
      </p:sp>
      <p:sp>
        <p:nvSpPr>
          <p:cNvPr id="71" name="TextBox 70"/>
          <p:cNvSpPr txBox="1"/>
          <p:nvPr/>
        </p:nvSpPr>
        <p:spPr>
          <a:xfrm>
            <a:off x="1020226" y="5586671"/>
            <a:ext cx="3093079" cy="400110"/>
          </a:xfrm>
          <a:prstGeom prst="rect">
            <a:avLst/>
          </a:prstGeom>
          <a:noFill/>
        </p:spPr>
        <p:txBody>
          <a:bodyPr wrap="square" rtlCol="0">
            <a:spAutoFit/>
          </a:bodyPr>
          <a:lstStyle/>
          <a:p>
            <a:r>
              <a:rPr lang="en-US" dirty="0">
                <a:solidFill>
                  <a:srgbClr val="DDE9EC">
                    <a:lumMod val="50000"/>
                  </a:srgbClr>
                </a:solidFill>
              </a:rPr>
              <a:t>No treatment required</a:t>
            </a:r>
          </a:p>
        </p:txBody>
      </p:sp>
      <p:cxnSp>
        <p:nvCxnSpPr>
          <p:cNvPr id="73" name="Straight Arrow Connector 72"/>
          <p:cNvCxnSpPr>
            <a:endCxn id="41" idx="1"/>
          </p:cNvCxnSpPr>
          <p:nvPr/>
        </p:nvCxnSpPr>
        <p:spPr>
          <a:xfrm flipV="1">
            <a:off x="2329780" y="5197920"/>
            <a:ext cx="392241" cy="4920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4" name="Rectangle 73"/>
          <p:cNvSpPr/>
          <p:nvPr/>
        </p:nvSpPr>
        <p:spPr>
          <a:xfrm>
            <a:off x="818846" y="1328200"/>
            <a:ext cx="4158511" cy="400110"/>
          </a:xfrm>
          <a:prstGeom prst="rect">
            <a:avLst/>
          </a:prstGeom>
        </p:spPr>
        <p:txBody>
          <a:bodyPr wrap="none">
            <a:spAutoFit/>
          </a:bodyPr>
          <a:lstStyle/>
          <a:p>
            <a:r>
              <a:rPr lang="en-US" dirty="0"/>
              <a:t>Recommended Blood Pressure </a:t>
            </a:r>
            <a:r>
              <a:rPr lang="en-US" dirty="0" smtClean="0"/>
              <a:t>Levels:</a:t>
            </a:r>
            <a:endParaRPr lang="en-US" dirty="0"/>
          </a:p>
        </p:txBody>
      </p:sp>
      <p:sp>
        <p:nvSpPr>
          <p:cNvPr id="75" name="Rectangle 74"/>
          <p:cNvSpPr/>
          <p:nvPr/>
        </p:nvSpPr>
        <p:spPr>
          <a:xfrm>
            <a:off x="818846" y="1720236"/>
            <a:ext cx="4610558" cy="400110"/>
          </a:xfrm>
          <a:prstGeom prst="rect">
            <a:avLst/>
          </a:prstGeom>
        </p:spPr>
        <p:txBody>
          <a:bodyPr wrap="none">
            <a:spAutoFit/>
          </a:bodyPr>
          <a:lstStyle/>
          <a:p>
            <a:r>
              <a:rPr lang="en-US" dirty="0"/>
              <a:t>Adult BP range </a:t>
            </a:r>
            <a:r>
              <a:rPr lang="en-US" dirty="0">
                <a:solidFill>
                  <a:schemeClr val="accent4">
                    <a:lumMod val="75000"/>
                  </a:schemeClr>
                </a:solidFill>
              </a:rPr>
              <a:t>110 – 130 / 70 – 85 mmHg</a:t>
            </a:r>
          </a:p>
        </p:txBody>
      </p:sp>
      <p:sp>
        <p:nvSpPr>
          <p:cNvPr id="76" name="TextBox 75"/>
          <p:cNvSpPr txBox="1"/>
          <p:nvPr/>
        </p:nvSpPr>
        <p:spPr>
          <a:xfrm>
            <a:off x="9531190" y="0"/>
            <a:ext cx="2661320" cy="307777"/>
          </a:xfrm>
          <a:prstGeom prst="rect">
            <a:avLst/>
          </a:prstGeom>
          <a:solidFill>
            <a:srgbClr val="D8B3DC"/>
          </a:solidFill>
          <a:ln>
            <a:solidFill>
              <a:srgbClr val="A954AB"/>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a:t>
            </a:r>
            <a:r>
              <a:rPr lang="en-US" sz="1400" b="1" u="sng" dirty="0" smtClean="0"/>
              <a:t>FEMALES</a:t>
            </a:r>
            <a:r>
              <a:rPr lang="en-US" sz="1400" b="1" u="sng" dirty="0"/>
              <a:t>’ SLIDES </a:t>
            </a:r>
          </a:p>
        </p:txBody>
      </p:sp>
      <p:sp>
        <p:nvSpPr>
          <p:cNvPr id="4" name="TextBox 3"/>
          <p:cNvSpPr txBox="1"/>
          <p:nvPr/>
        </p:nvSpPr>
        <p:spPr>
          <a:xfrm>
            <a:off x="941639" y="3224906"/>
            <a:ext cx="1526615" cy="830997"/>
          </a:xfrm>
          <a:prstGeom prst="rect">
            <a:avLst/>
          </a:prstGeom>
          <a:noFill/>
          <a:ln>
            <a:solidFill>
              <a:schemeClr val="bg1">
                <a:lumMod val="50000"/>
              </a:schemeClr>
            </a:solidFill>
          </a:ln>
        </p:spPr>
        <p:txBody>
          <a:bodyPr wrap="square" rtlCol="0">
            <a:spAutoFit/>
          </a:bodyPr>
          <a:lstStyle/>
          <a:p>
            <a:pPr marL="0" algn="r" defTabSz="1015898" rtl="1" eaLnBrk="1" latinLnBrk="0" hangingPunct="1"/>
            <a:r>
              <a:rPr lang="ar-SA" sz="1200" dirty="0" smtClean="0">
                <a:solidFill>
                  <a:schemeClr val="bg1">
                    <a:lumMod val="50000"/>
                  </a:schemeClr>
                </a:solidFill>
              </a:rPr>
              <a:t>يعني القيمة المثالية لضغط الدم، بس لو ما كان الضغط نفسها عادي ممكن يظل الضغط في الحد الطبيعي</a:t>
            </a:r>
            <a:endParaRPr lang="en-US" sz="1200" dirty="0">
              <a:solidFill>
                <a:schemeClr val="bg1">
                  <a:lumMod val="50000"/>
                </a:schemeClr>
              </a:solidFill>
            </a:endParaRPr>
          </a:p>
        </p:txBody>
      </p:sp>
      <p:cxnSp>
        <p:nvCxnSpPr>
          <p:cNvPr id="77" name="Straight Arrow Connector 76"/>
          <p:cNvCxnSpPr>
            <a:stCxn id="4" idx="3"/>
            <a:endCxn id="31" idx="1"/>
          </p:cNvCxnSpPr>
          <p:nvPr/>
        </p:nvCxnSpPr>
        <p:spPr>
          <a:xfrm flipV="1">
            <a:off x="2468254" y="3616772"/>
            <a:ext cx="253767"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47694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923771" y="2107888"/>
            <a:ext cx="5479868" cy="2113200"/>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765820" y="2107888"/>
            <a:ext cx="4968552" cy="2113200"/>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عنوان 1"/>
          <p:cNvSpPr>
            <a:spLocks noGrp="1"/>
          </p:cNvSpPr>
          <p:nvPr>
            <p:ph type="title"/>
          </p:nvPr>
        </p:nvSpPr>
        <p:spPr/>
        <p:txBody>
          <a:bodyPr>
            <a:normAutofit/>
          </a:bodyPr>
          <a:lstStyle/>
          <a:p>
            <a:r>
              <a:rPr lang="en-US" sz="3200" dirty="0"/>
              <a:t>Mean Arterial Pressure (MAP)</a:t>
            </a:r>
            <a:endParaRPr lang="ar-SA" sz="3200" dirty="0"/>
          </a:p>
        </p:txBody>
      </p:sp>
      <p:sp>
        <p:nvSpPr>
          <p:cNvPr id="3" name="عنصر نائب لرقم الشريحة 2"/>
          <p:cNvSpPr>
            <a:spLocks noGrp="1"/>
          </p:cNvSpPr>
          <p:nvPr>
            <p:ph type="sldNum" sz="quarter" idx="12"/>
          </p:nvPr>
        </p:nvSpPr>
        <p:spPr/>
        <p:txBody>
          <a:bodyPr/>
          <a:lstStyle/>
          <a:p>
            <a:pPr marL="0" marR="0" lvl="0" indent="0" algn="l" defTabSz="1015898" rtl="0" eaLnBrk="1" fontAlgn="auto" latinLnBrk="0" hangingPunct="1">
              <a:lnSpc>
                <a:spcPct val="100000"/>
              </a:lnSpc>
              <a:spcBef>
                <a:spcPts val="0"/>
              </a:spcBef>
              <a:spcAft>
                <a:spcPts val="0"/>
              </a:spcAft>
              <a:buClrTx/>
              <a:buSzTx/>
              <a:buFontTx/>
              <a:buNone/>
              <a:tabLst/>
              <a:defRPr/>
            </a:pPr>
            <a:fld id="{4929A69E-7D8F-4515-9605-0315ABD4F316}" type="slidenum">
              <a:rPr kumimoji="0" lang="en-US" sz="1600" b="0" i="0" u="none" strike="noStrike" kern="1200" cap="none" spc="0" normalizeH="0" baseline="0" noProof="0" smtClean="0">
                <a:ln>
                  <a:noFill/>
                </a:ln>
                <a:solidFill>
                  <a:srgbClr val="464653"/>
                </a:solidFill>
                <a:effectLst/>
                <a:uLnTx/>
                <a:uFillTx/>
                <a:latin typeface="Gill Sans MT"/>
                <a:ea typeface="+mn-ea"/>
                <a:cs typeface="+mn-cs"/>
              </a:rPr>
              <a:pPr marL="0" marR="0" lvl="0" indent="0" algn="l" defTabSz="1015898"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dirty="0">
              <a:ln>
                <a:noFill/>
              </a:ln>
              <a:solidFill>
                <a:srgbClr val="464653"/>
              </a:solidFill>
              <a:effectLst/>
              <a:uLnTx/>
              <a:uFillTx/>
              <a:latin typeface="Gill Sans MT"/>
              <a:ea typeface="+mn-ea"/>
              <a:cs typeface="+mn-cs"/>
            </a:endParaRPr>
          </a:p>
        </p:txBody>
      </p:sp>
      <p:sp>
        <p:nvSpPr>
          <p:cNvPr id="7" name="عنصر نائب للمحتوى 6"/>
          <p:cNvSpPr>
            <a:spLocks noGrp="1"/>
          </p:cNvSpPr>
          <p:nvPr>
            <p:ph sz="quarter" idx="1"/>
          </p:nvPr>
        </p:nvSpPr>
        <p:spPr>
          <a:xfrm>
            <a:off x="609460" y="1383261"/>
            <a:ext cx="10969943" cy="553616"/>
          </a:xfrm>
          <a:ln>
            <a:noFill/>
          </a:ln>
        </p:spPr>
        <p:style>
          <a:lnRef idx="2">
            <a:schemeClr val="accent2"/>
          </a:lnRef>
          <a:fillRef idx="1">
            <a:schemeClr val="lt1"/>
          </a:fillRef>
          <a:effectRef idx="0">
            <a:schemeClr val="accent2"/>
          </a:effectRef>
          <a:fontRef idx="minor">
            <a:schemeClr val="dk1"/>
          </a:fontRef>
        </p:style>
        <p:txBody>
          <a:bodyPr/>
          <a:lstStyle/>
          <a:p>
            <a:pPr marL="0" indent="0">
              <a:buNone/>
            </a:pPr>
            <a:r>
              <a:rPr lang="en-US" sz="2000" dirty="0"/>
              <a:t>MAP is the average pressure responsible for driving blood into the tissues throughout the cardiac cycle.</a:t>
            </a:r>
          </a:p>
          <a:p>
            <a:endParaRPr lang="ar-SA" dirty="0"/>
          </a:p>
        </p:txBody>
      </p:sp>
      <p:sp>
        <p:nvSpPr>
          <p:cNvPr id="8" name="مربع نص 7"/>
          <p:cNvSpPr txBox="1"/>
          <p:nvPr/>
        </p:nvSpPr>
        <p:spPr>
          <a:xfrm>
            <a:off x="955219" y="2348880"/>
            <a:ext cx="4548848" cy="1631216"/>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marL="0" marR="0" lvl="0" indent="0" algn="l" defTabSz="1015898"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a:ea typeface="+mn-ea"/>
                <a:cs typeface="+mn-cs"/>
              </a:rPr>
              <a:t>MAP is </a:t>
            </a:r>
            <a:r>
              <a:rPr kumimoji="0" lang="en-US" sz="2000" b="0" i="0" u="sng" strike="noStrike" kern="1200" cap="none" spc="0" normalizeH="0" baseline="0" noProof="0" dirty="0">
                <a:ln>
                  <a:noFill/>
                </a:ln>
                <a:solidFill>
                  <a:srgbClr val="FF0000"/>
                </a:solidFill>
                <a:effectLst/>
                <a:uLnTx/>
                <a:uFillTx/>
                <a:latin typeface="Gill Sans MT"/>
                <a:ea typeface="+mn-ea"/>
                <a:cs typeface="+mn-cs"/>
              </a:rPr>
              <a:t>not</a:t>
            </a:r>
            <a:r>
              <a:rPr kumimoji="0" lang="en-US" sz="2000" b="0" i="0" u="none" strike="noStrike" kern="1200" cap="none" spc="0" normalizeH="0" baseline="0" noProof="0" dirty="0">
                <a:ln>
                  <a:noFill/>
                </a:ln>
                <a:solidFill>
                  <a:prstClr val="black"/>
                </a:solidFill>
                <a:effectLst/>
                <a:uLnTx/>
                <a:uFillTx/>
                <a:latin typeface="Gill Sans MT"/>
                <a:ea typeface="+mn-ea"/>
                <a:cs typeface="+mn-cs"/>
              </a:rPr>
              <a:t> halfway between systolic and diastolic pressures </a:t>
            </a:r>
            <a:r>
              <a:rPr kumimoji="0" lang="en-US" sz="2000" b="0" i="0" u="sng" strike="noStrike" kern="1200" cap="none" spc="0" normalizeH="0" baseline="0" noProof="0" dirty="0">
                <a:ln>
                  <a:noFill/>
                </a:ln>
                <a:solidFill>
                  <a:prstClr val="black"/>
                </a:solidFill>
                <a:effectLst/>
                <a:uLnTx/>
                <a:uFillTx/>
                <a:latin typeface="Gill Sans MT"/>
                <a:ea typeface="+mn-ea"/>
                <a:cs typeface="+mn-cs"/>
              </a:rPr>
              <a:t>because</a:t>
            </a:r>
            <a:r>
              <a:rPr kumimoji="0" lang="en-US" sz="2000" b="0" i="0" u="none" strike="noStrike" kern="1200" cap="none" spc="0" normalizeH="0" baseline="0" noProof="0" dirty="0">
                <a:ln>
                  <a:noFill/>
                </a:ln>
                <a:solidFill>
                  <a:prstClr val="black"/>
                </a:solidFill>
                <a:effectLst/>
                <a:uLnTx/>
                <a:uFillTx/>
                <a:latin typeface="Gill Sans MT"/>
                <a:ea typeface="+mn-ea"/>
                <a:cs typeface="+mn-cs"/>
              </a:rPr>
              <a:t> arterial pressure remains closer to diastolic than to systolic pressure for a longer period of each cardiac cycle.</a:t>
            </a:r>
          </a:p>
        </p:txBody>
      </p:sp>
      <p:sp>
        <p:nvSpPr>
          <p:cNvPr id="9" name="مربع نص 8"/>
          <p:cNvSpPr txBox="1"/>
          <p:nvPr/>
        </p:nvSpPr>
        <p:spPr>
          <a:xfrm>
            <a:off x="6077295" y="2325340"/>
            <a:ext cx="5112568" cy="1631216"/>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marL="0" marR="0" lvl="0" indent="0" algn="l" defTabSz="1015898"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a:ea typeface="+mn-ea"/>
                <a:cs typeface="+mn-cs"/>
              </a:rPr>
              <a:t>A </a:t>
            </a:r>
            <a:r>
              <a:rPr kumimoji="0" lang="en-US" sz="2000" b="0" i="0" u="sng" strike="noStrike" kern="1200" cap="none" spc="0" normalizeH="0" baseline="0" noProof="0" dirty="0">
                <a:ln>
                  <a:noFill/>
                </a:ln>
                <a:solidFill>
                  <a:srgbClr val="FF0000"/>
                </a:solidFill>
                <a:effectLst/>
                <a:uLnTx/>
                <a:uFillTx/>
                <a:latin typeface="Gill Sans MT"/>
                <a:ea typeface="+mn-ea"/>
                <a:cs typeface="+mn-cs"/>
              </a:rPr>
              <a:t>good</a:t>
            </a:r>
            <a:r>
              <a:rPr kumimoji="0" lang="en-US" sz="2000" b="0" i="0" u="none" strike="noStrike" kern="1200" cap="none" spc="0" normalizeH="0" baseline="0" noProof="0" dirty="0">
                <a:ln>
                  <a:noFill/>
                </a:ln>
                <a:solidFill>
                  <a:prstClr val="black"/>
                </a:solidFill>
                <a:effectLst/>
                <a:uLnTx/>
                <a:uFillTx/>
                <a:latin typeface="Gill Sans MT"/>
                <a:ea typeface="+mn-ea"/>
                <a:cs typeface="+mn-cs"/>
              </a:rPr>
              <a:t> approximation of the MAP can be determined using the following formula :</a:t>
            </a:r>
          </a:p>
          <a:p>
            <a:pPr marL="0" marR="0" lvl="0" indent="0" algn="l" defTabSz="1015898"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a:ea typeface="+mn-ea"/>
                <a:cs typeface="+mn-cs"/>
              </a:rPr>
              <a:t> </a:t>
            </a:r>
          </a:p>
          <a:p>
            <a:pPr marL="0" marR="0" lvl="0" indent="0" algn="l" defTabSz="101589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MAP = Diastolic pressure + 1/3 pulse pressure</a:t>
            </a:r>
            <a:endParaRPr kumimoji="0" lang="ar-SA" sz="2000" b="1" i="0" u="none" strike="noStrike" kern="1200" cap="none" spc="0" normalizeH="0" baseline="0" noProof="0" dirty="0">
              <a:ln>
                <a:noFill/>
              </a:ln>
              <a:solidFill>
                <a:prstClr val="black"/>
              </a:solidFill>
              <a:effectLst/>
              <a:uLnTx/>
              <a:uFillTx/>
              <a:latin typeface="Gill Sans MT"/>
              <a:ea typeface="+mn-ea"/>
              <a:cs typeface="Arial" panose="020B0604020202020204" pitchFamily="34" charset="0"/>
            </a:endParaRPr>
          </a:p>
        </p:txBody>
      </p:sp>
      <p:sp>
        <p:nvSpPr>
          <p:cNvPr id="10" name="مربع نص 9"/>
          <p:cNvSpPr txBox="1"/>
          <p:nvPr/>
        </p:nvSpPr>
        <p:spPr>
          <a:xfrm>
            <a:off x="609460" y="4750165"/>
            <a:ext cx="6447121" cy="1015663"/>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1">
            <a:spAutoFit/>
          </a:bodyPr>
          <a:lstStyle/>
          <a:p>
            <a:pPr marL="0" marR="0" lvl="0" indent="0" algn="ctr" defTabSz="1015898"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ill Sans MT"/>
                <a:ea typeface="+mn-ea"/>
              </a:rPr>
              <a:t>Mean arterial pressure </a:t>
            </a:r>
            <a:r>
              <a:rPr kumimoji="0" lang="en-US" b="0" i="0" u="sng" strike="noStrike" kern="1200" cap="none" spc="0" normalizeH="0" baseline="0" noProof="0" dirty="0">
                <a:ln>
                  <a:noFill/>
                </a:ln>
                <a:solidFill>
                  <a:prstClr val="black"/>
                </a:solidFill>
                <a:effectLst/>
                <a:uLnTx/>
                <a:uFillTx/>
                <a:latin typeface="Gill Sans MT"/>
                <a:ea typeface="+mn-ea"/>
              </a:rPr>
              <a:t>tends to increase</a:t>
            </a:r>
            <a:r>
              <a:rPr kumimoji="0" lang="en-US" b="0" i="0" u="none" strike="noStrike" kern="1200" cap="none" spc="0" normalizeH="0" baseline="0" noProof="0" dirty="0">
                <a:ln>
                  <a:noFill/>
                </a:ln>
                <a:solidFill>
                  <a:prstClr val="black"/>
                </a:solidFill>
                <a:effectLst/>
                <a:uLnTx/>
                <a:uFillTx/>
                <a:latin typeface="Gill Sans MT"/>
                <a:ea typeface="+mn-ea"/>
              </a:rPr>
              <a:t> with </a:t>
            </a:r>
            <a:r>
              <a:rPr kumimoji="0" lang="en-US" b="0" i="0" u="none" strike="noStrike" kern="1200" cap="none" spc="0" normalizeH="0" baseline="0" noProof="0" dirty="0">
                <a:ln>
                  <a:noFill/>
                </a:ln>
                <a:effectLst/>
                <a:uLnTx/>
                <a:uFillTx/>
                <a:latin typeface="Gill Sans MT"/>
                <a:ea typeface="+mn-ea"/>
              </a:rPr>
              <a:t>age</a:t>
            </a:r>
            <a:r>
              <a:rPr kumimoji="0" lang="en-US" b="0" i="0" u="none" strike="noStrike" kern="1200" cap="none" spc="0" normalizeH="0" baseline="0" noProof="0" dirty="0">
                <a:ln>
                  <a:noFill/>
                </a:ln>
                <a:solidFill>
                  <a:prstClr val="black"/>
                </a:solidFill>
                <a:effectLst/>
                <a:uLnTx/>
                <a:uFillTx/>
                <a:latin typeface="Gill Sans MT"/>
                <a:ea typeface="+mn-ea"/>
              </a:rPr>
              <a:t> because </a:t>
            </a:r>
            <a:r>
              <a:rPr kumimoji="0" lang="en-US" b="0" i="0" u="none" strike="noStrike" kern="1200" cap="none" spc="0" normalizeH="0" baseline="0" noProof="0" dirty="0" smtClean="0">
                <a:ln>
                  <a:noFill/>
                </a:ln>
                <a:solidFill>
                  <a:prstClr val="black"/>
                </a:solidFill>
                <a:effectLst/>
                <a:uLnTx/>
                <a:uFillTx/>
                <a:latin typeface="Gill Sans MT"/>
                <a:ea typeface="+mn-ea"/>
              </a:rPr>
              <a:t>of</a:t>
            </a:r>
            <a:r>
              <a:rPr kumimoji="0" lang="en-US" b="0" i="0" u="none" strike="noStrike" kern="1200" cap="none" spc="0" normalizeH="0" noProof="0" dirty="0" smtClean="0">
                <a:ln>
                  <a:noFill/>
                </a:ln>
                <a:solidFill>
                  <a:prstClr val="black"/>
                </a:solidFill>
                <a:effectLst/>
                <a:uLnTx/>
                <a:uFillTx/>
                <a:latin typeface="Gill Sans MT"/>
                <a:ea typeface="+mn-ea"/>
              </a:rPr>
              <a:t> </a:t>
            </a:r>
            <a:r>
              <a:rPr kumimoji="0" lang="en-US" b="0" i="0" u="none" strike="noStrike" kern="1200" cap="none" spc="0" normalizeH="0" baseline="0" noProof="0" dirty="0" smtClean="0">
                <a:ln>
                  <a:noFill/>
                </a:ln>
                <a:solidFill>
                  <a:prstClr val="black"/>
                </a:solidFill>
                <a:effectLst/>
                <a:uLnTx/>
                <a:uFillTx/>
                <a:latin typeface="Gill Sans MT"/>
                <a:ea typeface="+mn-ea"/>
              </a:rPr>
              <a:t>an </a:t>
            </a:r>
            <a:r>
              <a:rPr kumimoji="0" lang="en-US" b="0" i="0" u="none" strike="noStrike" kern="1200" cap="none" spc="0" normalizeH="0" baseline="0" noProof="0" dirty="0">
                <a:ln>
                  <a:noFill/>
                </a:ln>
                <a:solidFill>
                  <a:prstClr val="black"/>
                </a:solidFill>
                <a:effectLst/>
                <a:uLnTx/>
                <a:uFillTx/>
                <a:latin typeface="Gill Sans MT"/>
                <a:ea typeface="+mn-ea"/>
              </a:rPr>
              <a:t>age-dependent </a:t>
            </a:r>
            <a:r>
              <a:rPr kumimoji="0" lang="en-US" b="0" i="0" u="none" strike="noStrike" kern="1200" cap="none" spc="0" normalizeH="0" baseline="0" noProof="0">
                <a:ln>
                  <a:noFill/>
                </a:ln>
                <a:solidFill>
                  <a:prstClr val="black"/>
                </a:solidFill>
                <a:effectLst/>
                <a:uLnTx/>
                <a:uFillTx/>
                <a:latin typeface="Gill Sans MT"/>
                <a:ea typeface="+mn-ea"/>
              </a:rPr>
              <a:t>increase </a:t>
            </a:r>
            <a:r>
              <a:rPr kumimoji="0" lang="en-US" b="0" i="0" u="none" strike="noStrike" kern="1200" cap="none" spc="0" normalizeH="0" baseline="0" noProof="0" smtClean="0">
                <a:ln>
                  <a:noFill/>
                </a:ln>
                <a:solidFill>
                  <a:prstClr val="black"/>
                </a:solidFill>
                <a:effectLst/>
                <a:uLnTx/>
                <a:uFillTx/>
                <a:latin typeface="Gill Sans MT"/>
                <a:ea typeface="+mn-ea"/>
              </a:rPr>
              <a:t>in</a:t>
            </a:r>
            <a:r>
              <a:rPr kumimoji="0" lang="en-US" b="0" i="0" u="none" strike="noStrike" kern="1200" cap="none" spc="0" normalizeH="0" noProof="0" smtClean="0">
                <a:ln>
                  <a:noFill/>
                </a:ln>
                <a:solidFill>
                  <a:prstClr val="black"/>
                </a:solidFill>
                <a:effectLst/>
                <a:uLnTx/>
                <a:uFillTx/>
                <a:latin typeface="Gill Sans MT"/>
                <a:ea typeface="+mn-ea"/>
              </a:rPr>
              <a:t> </a:t>
            </a:r>
            <a:r>
              <a:rPr kumimoji="0" lang="en-US" b="1" i="0" u="none" strike="noStrike" kern="1200" cap="none" spc="0" normalizeH="0" baseline="0" noProof="0" smtClean="0">
                <a:ln>
                  <a:noFill/>
                </a:ln>
                <a:solidFill>
                  <a:prstClr val="black"/>
                </a:solidFill>
                <a:effectLst/>
                <a:uLnTx/>
                <a:uFillTx/>
                <a:latin typeface="Gill Sans MT"/>
                <a:ea typeface="+mn-ea"/>
              </a:rPr>
              <a:t>total </a:t>
            </a:r>
            <a:r>
              <a:rPr kumimoji="0" lang="en-US" b="1" i="0" u="none" strike="noStrike" kern="1200" cap="none" spc="0" normalizeH="0" baseline="0" noProof="0" dirty="0">
                <a:ln>
                  <a:noFill/>
                </a:ln>
                <a:solidFill>
                  <a:prstClr val="black"/>
                </a:solidFill>
                <a:effectLst/>
                <a:uLnTx/>
                <a:uFillTx/>
                <a:latin typeface="Gill Sans MT"/>
                <a:ea typeface="+mn-ea"/>
              </a:rPr>
              <a:t>peripheral resistance</a:t>
            </a:r>
            <a:r>
              <a:rPr kumimoji="0" lang="en-US" b="0" i="0" u="none" strike="noStrike" kern="1200" cap="none" spc="0" normalizeH="0" baseline="0" noProof="0" dirty="0">
                <a:ln>
                  <a:noFill/>
                </a:ln>
                <a:solidFill>
                  <a:prstClr val="black"/>
                </a:solidFill>
                <a:effectLst/>
                <a:uLnTx/>
                <a:uFillTx/>
                <a:latin typeface="Gill Sans MT"/>
                <a:ea typeface="+mn-ea"/>
              </a:rPr>
              <a:t> which is controlled primarily by arterioles.</a:t>
            </a:r>
            <a:endParaRPr kumimoji="0" lang="ar-SA" b="0" i="0" u="none" strike="noStrike" kern="1200" cap="none" spc="0" normalizeH="0" baseline="0" noProof="0" dirty="0">
              <a:ln>
                <a:noFill/>
              </a:ln>
              <a:solidFill>
                <a:prstClr val="black"/>
              </a:solidFill>
              <a:effectLst/>
              <a:uLnTx/>
              <a:uFillTx/>
              <a:latin typeface="Gill Sans MT"/>
              <a:ea typeface="+mn-ea"/>
              <a:cs typeface="Arial" panose="020B0604020202020204" pitchFamily="34" charset="0"/>
            </a:endParaRPr>
          </a:p>
        </p:txBody>
      </p:sp>
      <p:sp>
        <p:nvSpPr>
          <p:cNvPr id="13" name="TextBox 12"/>
          <p:cNvSpPr txBox="1"/>
          <p:nvPr/>
        </p:nvSpPr>
        <p:spPr>
          <a:xfrm>
            <a:off x="9740553" y="0"/>
            <a:ext cx="2448272" cy="307777"/>
          </a:xfrm>
          <a:prstGeom prst="rect">
            <a:avLst/>
          </a:prstGeom>
          <a:solidFill>
            <a:schemeClr val="accent3">
              <a:lumMod val="40000"/>
              <a:lumOff val="60000"/>
            </a:schemeClr>
          </a:solidFill>
          <a:ln>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MALES’ SLIDES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8379" y="4369124"/>
            <a:ext cx="4176464" cy="1971717"/>
          </a:xfrm>
          <a:prstGeom prst="rect">
            <a:avLst/>
          </a:prstGeom>
        </p:spPr>
      </p:pic>
      <p:sp>
        <p:nvSpPr>
          <p:cNvPr id="5" name="TextBox 4"/>
          <p:cNvSpPr txBox="1"/>
          <p:nvPr/>
        </p:nvSpPr>
        <p:spPr>
          <a:xfrm rot="10800000" flipH="1" flipV="1">
            <a:off x="7952367" y="4411611"/>
            <a:ext cx="1788186" cy="338554"/>
          </a:xfrm>
          <a:prstGeom prst="rect">
            <a:avLst/>
          </a:prstGeom>
          <a:noFill/>
        </p:spPr>
        <p:txBody>
          <a:bodyPr wrap="square" rtlCol="0">
            <a:spAutoFit/>
          </a:bodyPr>
          <a:lstStyle/>
          <a:p>
            <a:r>
              <a:rPr lang="en-US" sz="1600" dirty="0">
                <a:solidFill>
                  <a:prstClr val="white">
                    <a:lumMod val="65000"/>
                  </a:prstClr>
                </a:solidFill>
              </a:rPr>
              <a:t>Extra</a:t>
            </a:r>
          </a:p>
        </p:txBody>
      </p:sp>
    </p:spTree>
    <p:extLst>
      <p:ext uri="{BB962C8B-B14F-4D97-AF65-F5344CB8AC3E}">
        <p14:creationId xmlns:p14="http://schemas.microsoft.com/office/powerpoint/2010/main" val="71087524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png"/></Relationships>
</file>

<file path=ppt/theme/theme1.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blipFill>
          <a:blip xmlns:r="http://schemas.openxmlformats.org/officeDocument/2006/relationships" r:embed="rId2" cstate="print"/>
          <a:stretch>
            <a:fillRect/>
          </a:stretch>
        </a:blipFill>
        <a:effectLst/>
      </a:spPr>
      <a:bodyPr wrap="square" lIns="0" tIns="0" rIns="0" bIns="0" rtlCol="0"/>
      <a:lstStyle>
        <a:defPPr>
          <a:defRPr/>
        </a:defPPr>
      </a:lst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Origin</Template>
  <TotalTime>11355</TotalTime>
  <Words>7204</Words>
  <Application>Microsoft Macintosh PowerPoint</Application>
  <PresentationFormat>Custom</PresentationFormat>
  <Paragraphs>977</Paragraphs>
  <Slides>61</Slides>
  <Notes>11</Notes>
  <HiddenSlides>0</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61</vt:i4>
      </vt:variant>
    </vt:vector>
  </HeadingPairs>
  <TitlesOfParts>
    <vt:vector size="82" baseType="lpstr">
      <vt:lpstr>Arial Black</vt:lpstr>
      <vt:lpstr>ArialMT</vt:lpstr>
      <vt:lpstr>Bookman Old Style</vt:lpstr>
      <vt:lpstr>Calibri</vt:lpstr>
      <vt:lpstr>Cooper Black</vt:lpstr>
      <vt:lpstr>Corbel</vt:lpstr>
      <vt:lpstr>Courier New</vt:lpstr>
      <vt:lpstr>Gill Sans MT</vt:lpstr>
      <vt:lpstr>GillSansMT</vt:lpstr>
      <vt:lpstr>Helvetica</vt:lpstr>
      <vt:lpstr>inherit</vt:lpstr>
      <vt:lpstr>Mangal</vt:lpstr>
      <vt:lpstr>Monotype Sorts</vt:lpstr>
      <vt:lpstr>Symbol</vt:lpstr>
      <vt:lpstr>Times New Roman</vt:lpstr>
      <vt:lpstr>Trebuchet MS</vt:lpstr>
      <vt:lpstr>Wingdings</vt:lpstr>
      <vt:lpstr>Wingdings 3</vt:lpstr>
      <vt:lpstr>Arial</vt:lpstr>
      <vt:lpstr>2_Origin</vt:lpstr>
      <vt:lpstr>Origin</vt:lpstr>
      <vt:lpstr>PowerPoint Presentation</vt:lpstr>
      <vt:lpstr>Objectives</vt:lpstr>
      <vt:lpstr>Arterial Blood Pressure (ABP)</vt:lpstr>
      <vt:lpstr>Measurement of ABP In The Systemic Circulation</vt:lpstr>
      <vt:lpstr>Arterial Blood Pressure (ABP)</vt:lpstr>
      <vt:lpstr>Cont.</vt:lpstr>
      <vt:lpstr>Pressure Changes Throughout the Systemic Circulation </vt:lpstr>
      <vt:lpstr>American Heart Association</vt:lpstr>
      <vt:lpstr>Mean Arterial Pressure (MAP)</vt:lpstr>
      <vt:lpstr>Arterial Pressure Pulsations; Pulse Pressure</vt:lpstr>
      <vt:lpstr>Abnormalities In Pulse Pressure</vt:lpstr>
      <vt:lpstr>Pressures in the Systemic and Pulmonary Circulations </vt:lpstr>
      <vt:lpstr>Physiological Variation In Blood Pressure/Factors Affecting ABP </vt:lpstr>
      <vt:lpstr>Factors Determining ABP</vt:lpstr>
      <vt:lpstr>Effect of Gravity on Blood Pressure</vt:lpstr>
      <vt:lpstr>Determinant of Blood Pressure in the Systemic Circulation</vt:lpstr>
      <vt:lpstr>Factors Affecting Vascular Resistance </vt:lpstr>
      <vt:lpstr>Total Peripheral Resistance (TPR) </vt:lpstr>
      <vt:lpstr>Blood Flow and Pressure </vt:lpstr>
      <vt:lpstr>Resistance to Flow in the Cardiovascular System </vt:lpstr>
      <vt:lpstr>Resistance to Flow in the Cardiovascular System </vt:lpstr>
      <vt:lpstr>Velocity and Cross Sectional Area/Effect of Radius on Pressure </vt:lpstr>
      <vt:lpstr>Compliance of Blood Vessels </vt:lpstr>
      <vt:lpstr>Vascular System Possesses Different Mechanisms for Promoting Continuous Flow of Blood to the Capillaries</vt:lpstr>
      <vt:lpstr>Laminar and Turbulent Flow/BP </vt:lpstr>
      <vt:lpstr>Measuring Blood Pressure Turbulent Flow </vt:lpstr>
      <vt:lpstr>Factors Affecting Vessels Diameter </vt:lpstr>
      <vt:lpstr>NIOTRIC OXIDE (NO)</vt:lpstr>
      <vt:lpstr>Other Factors Determining Blood Pressure </vt:lpstr>
      <vt:lpstr>Regulation of Blood Pressure</vt:lpstr>
      <vt:lpstr>Regulation of Blood Pressure</vt:lpstr>
      <vt:lpstr>Rapidly Acting Control Mechanisms </vt:lpstr>
      <vt:lpstr>1. The Arterial Baroreceptors (Increase and decrease blood pressure)</vt:lpstr>
      <vt:lpstr>Increased Arterial pressure Increases Baroreceptor activity</vt:lpstr>
      <vt:lpstr>Arterial Baroreceptor Reflex</vt:lpstr>
      <vt:lpstr>Arterial Baroreceptor Reflex</vt:lpstr>
      <vt:lpstr> Cardiovascular Changes Initiated by The Baroreflex in Hemorrhage</vt:lpstr>
      <vt:lpstr>Cont.</vt:lpstr>
      <vt:lpstr>Cont.</vt:lpstr>
      <vt:lpstr>Baroreceptors Reflex Mechanism During Changes in Body Posture</vt:lpstr>
      <vt:lpstr>PowerPoint Presentation</vt:lpstr>
      <vt:lpstr>PowerPoint Presentation</vt:lpstr>
      <vt:lpstr>Chemoreceptor Reflex</vt:lpstr>
      <vt:lpstr>PowerPoint Presentation</vt:lpstr>
      <vt:lpstr>PowerPoint Presentation</vt:lpstr>
      <vt:lpstr>PowerPoint Presentation</vt:lpstr>
      <vt:lpstr>Other Vasomotor Reflexes (Not as strong)</vt:lpstr>
      <vt:lpstr>Long – term regulation of atrial blood pressure</vt:lpstr>
      <vt:lpstr>PowerPoint Presentation</vt:lpstr>
      <vt:lpstr>PowerPoint Presentation</vt:lpstr>
      <vt:lpstr>B. Vasopressin (Antidiuretic hormone; ADH)</vt:lpstr>
      <vt:lpstr>Renal Regulation of Blood Pressure</vt:lpstr>
      <vt:lpstr>Renal Regulation of Blood Pressure </vt:lpstr>
      <vt:lpstr>Effects of Angiotensin II</vt:lpstr>
      <vt:lpstr>Renin – Angiotensin Aldosterone System</vt:lpstr>
      <vt:lpstr>Other Regulation Mechanisms</vt:lpstr>
      <vt:lpstr>Control Mechanisms at Different Time Intervals After the Onset of Disturbance  </vt:lpstr>
      <vt:lpstr>Hypertension</vt:lpstr>
      <vt:lpstr>Complications of Hypertension (Mentioned in the Objectives)</vt:lpstr>
      <vt:lpstr>Link to Editing File  (Please be sure to check this file frequently for any edits or updates on all of our lectures.) </vt:lpstr>
      <vt:lpstr>Thank you! </vt:lpstr>
    </vt:vector>
  </TitlesOfParts>
  <Company>Hewlett-Packard</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Levels of Organisation</dc:title>
  <dc:creator>Maha Saja</dc:creator>
  <cp:lastModifiedBy>sh.a.13@outlook.com</cp:lastModifiedBy>
  <cp:revision>978</cp:revision>
  <cp:lastPrinted>2017-04-16T15:54:45Z</cp:lastPrinted>
  <dcterms:created xsi:type="dcterms:W3CDTF">2016-09-07T16:15:34Z</dcterms:created>
  <dcterms:modified xsi:type="dcterms:W3CDTF">2017-04-16T15:55:04Z</dcterms:modified>
</cp:coreProperties>
</file>