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40"/>
  </p:notesMasterIdLst>
  <p:handoutMasterIdLst>
    <p:handoutMasterId r:id="rId41"/>
  </p:handoutMasterIdLst>
  <p:sldIdLst>
    <p:sldId id="415" r:id="rId3"/>
    <p:sldId id="388" r:id="rId4"/>
    <p:sldId id="416" r:id="rId5"/>
    <p:sldId id="417" r:id="rId6"/>
    <p:sldId id="418" r:id="rId7"/>
    <p:sldId id="429" r:id="rId8"/>
    <p:sldId id="419" r:id="rId9"/>
    <p:sldId id="434" r:id="rId10"/>
    <p:sldId id="435" r:id="rId11"/>
    <p:sldId id="430" r:id="rId12"/>
    <p:sldId id="431" r:id="rId13"/>
    <p:sldId id="420" r:id="rId14"/>
    <p:sldId id="422" r:id="rId15"/>
    <p:sldId id="432" r:id="rId16"/>
    <p:sldId id="423" r:id="rId17"/>
    <p:sldId id="436" r:id="rId18"/>
    <p:sldId id="437" r:id="rId19"/>
    <p:sldId id="438" r:id="rId20"/>
    <p:sldId id="439" r:id="rId21"/>
    <p:sldId id="440" r:id="rId22"/>
    <p:sldId id="441" r:id="rId23"/>
    <p:sldId id="424" r:id="rId24"/>
    <p:sldId id="442" r:id="rId25"/>
    <p:sldId id="425" r:id="rId26"/>
    <p:sldId id="427" r:id="rId27"/>
    <p:sldId id="428" r:id="rId28"/>
    <p:sldId id="449" r:id="rId29"/>
    <p:sldId id="451" r:id="rId30"/>
    <p:sldId id="452" r:id="rId31"/>
    <p:sldId id="454" r:id="rId32"/>
    <p:sldId id="444" r:id="rId33"/>
    <p:sldId id="445" r:id="rId34"/>
    <p:sldId id="446" r:id="rId35"/>
    <p:sldId id="447" r:id="rId36"/>
    <p:sldId id="448" r:id="rId37"/>
    <p:sldId id="412" r:id="rId38"/>
    <p:sldId id="413" r:id="rId39"/>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7C80"/>
    <a:srgbClr val="A954AB"/>
    <a:srgbClr val="D8B3DC"/>
    <a:srgbClr val="CCFFFF"/>
    <a:srgbClr val="933B95"/>
    <a:srgbClr val="993300"/>
    <a:srgbClr val="990000"/>
    <a:srgbClr val="D6EAF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68" autoAdjust="0"/>
    <p:restoredTop sz="94434" autoAdjust="0"/>
  </p:normalViewPr>
  <p:slideViewPr>
    <p:cSldViewPr>
      <p:cViewPr>
        <p:scale>
          <a:sx n="97" d="100"/>
          <a:sy n="97" d="100"/>
        </p:scale>
        <p:origin x="792" y="-456"/>
      </p:cViewPr>
      <p:guideLst>
        <p:guide orient="horz" pos="2160"/>
        <p:guide pos="2880"/>
        <p:guide pos="3839"/>
      </p:guideLst>
    </p:cSldViewPr>
  </p:slideViewPr>
  <p:notesTextViewPr>
    <p:cViewPr>
      <p:scale>
        <a:sx n="3" d="2"/>
        <a:sy n="3" d="2"/>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8E60B-3635-4242-AD08-01AED53DDF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FA6E2F6-3BE3-4517-9A24-A41A0BD72D35}">
      <dgm:prSet phldrT="[Text]"/>
      <dgm:spPr/>
      <dgm:t>
        <a:bodyPr/>
        <a:lstStyle/>
        <a:p>
          <a:r>
            <a:rPr lang="en-US" dirty="0" smtClean="0"/>
            <a:t>1. Bring </a:t>
          </a:r>
          <a:r>
            <a:rPr lang="en-US" dirty="0"/>
            <a:t>materials (nutrients and oxygen) to various body tissues.</a:t>
          </a:r>
        </a:p>
      </dgm:t>
    </dgm:pt>
    <dgm:pt modelId="{85B85A90-D22C-43C7-9244-330700C2CB26}" type="parTrans" cxnId="{A53571C0-481E-4E3C-B6CC-EF70BD3CA1C4}">
      <dgm:prSet/>
      <dgm:spPr/>
      <dgm:t>
        <a:bodyPr/>
        <a:lstStyle/>
        <a:p>
          <a:endParaRPr lang="en-US"/>
        </a:p>
      </dgm:t>
    </dgm:pt>
    <dgm:pt modelId="{5D3A3D4F-AAA1-4D3B-BF89-AFC01196971B}" type="sibTrans" cxnId="{A53571C0-481E-4E3C-B6CC-EF70BD3CA1C4}">
      <dgm:prSet/>
      <dgm:spPr/>
      <dgm:t>
        <a:bodyPr/>
        <a:lstStyle/>
        <a:p>
          <a:endParaRPr lang="en-US"/>
        </a:p>
      </dgm:t>
    </dgm:pt>
    <dgm:pt modelId="{7DAC28A9-6E05-49B1-92E4-D0B721C78BF8}">
      <dgm:prSet phldrT="[Text]"/>
      <dgm:spPr/>
      <dgm:t>
        <a:bodyPr/>
        <a:lstStyle/>
        <a:p>
          <a:r>
            <a:rPr lang="en-US" dirty="0" smtClean="0"/>
            <a:t>2. Drain </a:t>
          </a:r>
          <a:r>
            <a:rPr lang="en-US" dirty="0"/>
            <a:t>waste products from tissues to blood.</a:t>
          </a:r>
        </a:p>
      </dgm:t>
    </dgm:pt>
    <dgm:pt modelId="{51296901-BAAC-42C6-917B-CAB406934553}" type="parTrans" cxnId="{10E4EB48-4BC7-476D-BA40-3CDF655DDED1}">
      <dgm:prSet/>
      <dgm:spPr/>
      <dgm:t>
        <a:bodyPr/>
        <a:lstStyle/>
        <a:p>
          <a:endParaRPr lang="en-US"/>
        </a:p>
      </dgm:t>
    </dgm:pt>
    <dgm:pt modelId="{5C69B718-03A1-4E16-AB0F-236F09F74180}" type="sibTrans" cxnId="{10E4EB48-4BC7-476D-BA40-3CDF655DDED1}">
      <dgm:prSet/>
      <dgm:spPr/>
      <dgm:t>
        <a:bodyPr/>
        <a:lstStyle/>
        <a:p>
          <a:endParaRPr lang="en-US"/>
        </a:p>
      </dgm:t>
    </dgm:pt>
    <dgm:pt modelId="{CBA3F749-3DB0-4BA1-9EBC-1E31368FD439}">
      <dgm:prSet phldrT="[Text]"/>
      <dgm:spPr/>
      <dgm:t>
        <a:bodyPr/>
        <a:lstStyle/>
        <a:p>
          <a:r>
            <a:rPr lang="en-US" dirty="0" smtClean="0"/>
            <a:t>3. Temperature </a:t>
          </a:r>
          <a:r>
            <a:rPr lang="en-US" dirty="0"/>
            <a:t>regulation </a:t>
          </a:r>
        </a:p>
      </dgm:t>
    </dgm:pt>
    <dgm:pt modelId="{55CD541E-B05F-4E91-978E-1AB73056AABE}" type="parTrans" cxnId="{DE24DB6F-4AC8-4AAF-9675-9979124E4ECB}">
      <dgm:prSet/>
      <dgm:spPr/>
      <dgm:t>
        <a:bodyPr/>
        <a:lstStyle/>
        <a:p>
          <a:endParaRPr lang="en-US"/>
        </a:p>
      </dgm:t>
    </dgm:pt>
    <dgm:pt modelId="{7413BF3C-B140-4093-ADE9-7A76942247DE}" type="sibTrans" cxnId="{DE24DB6F-4AC8-4AAF-9675-9979124E4ECB}">
      <dgm:prSet/>
      <dgm:spPr/>
      <dgm:t>
        <a:bodyPr/>
        <a:lstStyle/>
        <a:p>
          <a:endParaRPr lang="en-US"/>
        </a:p>
      </dgm:t>
    </dgm:pt>
    <dgm:pt modelId="{FF8E8D91-907B-48B7-BBDF-A8B01CAFCA0D}" type="pres">
      <dgm:prSet presAssocID="{D118E60B-3635-4242-AD08-01AED53DDF6D}" presName="linear" presStyleCnt="0">
        <dgm:presLayoutVars>
          <dgm:dir/>
          <dgm:animLvl val="lvl"/>
          <dgm:resizeHandles val="exact"/>
        </dgm:presLayoutVars>
      </dgm:prSet>
      <dgm:spPr/>
      <dgm:t>
        <a:bodyPr/>
        <a:lstStyle/>
        <a:p>
          <a:endParaRPr lang="en-US"/>
        </a:p>
      </dgm:t>
    </dgm:pt>
    <dgm:pt modelId="{E2C583A8-F928-4257-AE5C-CDA7AE0414BB}" type="pres">
      <dgm:prSet presAssocID="{4FA6E2F6-3BE3-4517-9A24-A41A0BD72D35}" presName="parentLin" presStyleCnt="0"/>
      <dgm:spPr/>
    </dgm:pt>
    <dgm:pt modelId="{BFE2584D-2B1D-4D3D-AA79-447AA5E5EFC6}" type="pres">
      <dgm:prSet presAssocID="{4FA6E2F6-3BE3-4517-9A24-A41A0BD72D35}" presName="parentLeftMargin" presStyleLbl="node1" presStyleIdx="0" presStyleCnt="3"/>
      <dgm:spPr/>
      <dgm:t>
        <a:bodyPr/>
        <a:lstStyle/>
        <a:p>
          <a:endParaRPr lang="en-US"/>
        </a:p>
      </dgm:t>
    </dgm:pt>
    <dgm:pt modelId="{1FF3AF5A-2BEE-4172-8C4F-48AA3BB463D0}" type="pres">
      <dgm:prSet presAssocID="{4FA6E2F6-3BE3-4517-9A24-A41A0BD72D35}" presName="parentText" presStyleLbl="node1" presStyleIdx="0" presStyleCnt="3">
        <dgm:presLayoutVars>
          <dgm:chMax val="0"/>
          <dgm:bulletEnabled val="1"/>
        </dgm:presLayoutVars>
      </dgm:prSet>
      <dgm:spPr/>
      <dgm:t>
        <a:bodyPr/>
        <a:lstStyle/>
        <a:p>
          <a:endParaRPr lang="en-US"/>
        </a:p>
      </dgm:t>
    </dgm:pt>
    <dgm:pt modelId="{F34FE619-E53D-4D2E-9AFC-FC81DFC3F792}" type="pres">
      <dgm:prSet presAssocID="{4FA6E2F6-3BE3-4517-9A24-A41A0BD72D35}" presName="negativeSpace" presStyleCnt="0"/>
      <dgm:spPr/>
    </dgm:pt>
    <dgm:pt modelId="{4BF165F2-2ABC-4EF0-988B-D0D7B6B1F30A}" type="pres">
      <dgm:prSet presAssocID="{4FA6E2F6-3BE3-4517-9A24-A41A0BD72D35}" presName="childText" presStyleLbl="conFgAcc1" presStyleIdx="0" presStyleCnt="3">
        <dgm:presLayoutVars>
          <dgm:bulletEnabled val="1"/>
        </dgm:presLayoutVars>
      </dgm:prSet>
      <dgm:spPr/>
    </dgm:pt>
    <dgm:pt modelId="{C475054C-2C5C-4989-9605-384A967FD842}" type="pres">
      <dgm:prSet presAssocID="{5D3A3D4F-AAA1-4D3B-BF89-AFC01196971B}" presName="spaceBetweenRectangles" presStyleCnt="0"/>
      <dgm:spPr/>
    </dgm:pt>
    <dgm:pt modelId="{500EBC19-5CFE-4313-8738-117A9E1D2D33}" type="pres">
      <dgm:prSet presAssocID="{7DAC28A9-6E05-49B1-92E4-D0B721C78BF8}" presName="parentLin" presStyleCnt="0"/>
      <dgm:spPr/>
    </dgm:pt>
    <dgm:pt modelId="{9C339F27-F41C-4C15-8273-C8A74C92DBBD}" type="pres">
      <dgm:prSet presAssocID="{7DAC28A9-6E05-49B1-92E4-D0B721C78BF8}" presName="parentLeftMargin" presStyleLbl="node1" presStyleIdx="0" presStyleCnt="3"/>
      <dgm:spPr/>
      <dgm:t>
        <a:bodyPr/>
        <a:lstStyle/>
        <a:p>
          <a:endParaRPr lang="en-US"/>
        </a:p>
      </dgm:t>
    </dgm:pt>
    <dgm:pt modelId="{1C3B8B82-3A82-41E4-8020-116F2B085964}" type="pres">
      <dgm:prSet presAssocID="{7DAC28A9-6E05-49B1-92E4-D0B721C78BF8}" presName="parentText" presStyleLbl="node1" presStyleIdx="1" presStyleCnt="3">
        <dgm:presLayoutVars>
          <dgm:chMax val="0"/>
          <dgm:bulletEnabled val="1"/>
        </dgm:presLayoutVars>
      </dgm:prSet>
      <dgm:spPr/>
      <dgm:t>
        <a:bodyPr/>
        <a:lstStyle/>
        <a:p>
          <a:endParaRPr lang="en-US"/>
        </a:p>
      </dgm:t>
    </dgm:pt>
    <dgm:pt modelId="{6F2C811F-EBD0-4EB5-BE07-1842AF8F021E}" type="pres">
      <dgm:prSet presAssocID="{7DAC28A9-6E05-49B1-92E4-D0B721C78BF8}" presName="negativeSpace" presStyleCnt="0"/>
      <dgm:spPr/>
    </dgm:pt>
    <dgm:pt modelId="{CB705483-4D8E-49F5-A599-44798B4D784C}" type="pres">
      <dgm:prSet presAssocID="{7DAC28A9-6E05-49B1-92E4-D0B721C78BF8}" presName="childText" presStyleLbl="conFgAcc1" presStyleIdx="1" presStyleCnt="3">
        <dgm:presLayoutVars>
          <dgm:bulletEnabled val="1"/>
        </dgm:presLayoutVars>
      </dgm:prSet>
      <dgm:spPr/>
    </dgm:pt>
    <dgm:pt modelId="{511BDA9D-35CC-4DC7-987B-19CD6F3ABE95}" type="pres">
      <dgm:prSet presAssocID="{5C69B718-03A1-4E16-AB0F-236F09F74180}" presName="spaceBetweenRectangles" presStyleCnt="0"/>
      <dgm:spPr/>
    </dgm:pt>
    <dgm:pt modelId="{43137F42-5D0C-4B86-8EB9-A090DFE69532}" type="pres">
      <dgm:prSet presAssocID="{CBA3F749-3DB0-4BA1-9EBC-1E31368FD439}" presName="parentLin" presStyleCnt="0"/>
      <dgm:spPr/>
    </dgm:pt>
    <dgm:pt modelId="{165DC482-3AE5-4299-91D8-FDE7D070C57C}" type="pres">
      <dgm:prSet presAssocID="{CBA3F749-3DB0-4BA1-9EBC-1E31368FD439}" presName="parentLeftMargin" presStyleLbl="node1" presStyleIdx="1" presStyleCnt="3"/>
      <dgm:spPr/>
      <dgm:t>
        <a:bodyPr/>
        <a:lstStyle/>
        <a:p>
          <a:endParaRPr lang="en-US"/>
        </a:p>
      </dgm:t>
    </dgm:pt>
    <dgm:pt modelId="{FB90E6A2-DD58-45C9-B6B6-9C332E716FA7}" type="pres">
      <dgm:prSet presAssocID="{CBA3F749-3DB0-4BA1-9EBC-1E31368FD439}" presName="parentText" presStyleLbl="node1" presStyleIdx="2" presStyleCnt="3">
        <dgm:presLayoutVars>
          <dgm:chMax val="0"/>
          <dgm:bulletEnabled val="1"/>
        </dgm:presLayoutVars>
      </dgm:prSet>
      <dgm:spPr/>
      <dgm:t>
        <a:bodyPr/>
        <a:lstStyle/>
        <a:p>
          <a:endParaRPr lang="en-US"/>
        </a:p>
      </dgm:t>
    </dgm:pt>
    <dgm:pt modelId="{2C337C86-7A82-4500-B6EB-9C31DCA71B59}" type="pres">
      <dgm:prSet presAssocID="{CBA3F749-3DB0-4BA1-9EBC-1E31368FD439}" presName="negativeSpace" presStyleCnt="0"/>
      <dgm:spPr/>
    </dgm:pt>
    <dgm:pt modelId="{1E97288D-CFB0-48DB-B065-88885E32475D}" type="pres">
      <dgm:prSet presAssocID="{CBA3F749-3DB0-4BA1-9EBC-1E31368FD439}" presName="childText" presStyleLbl="conFgAcc1" presStyleIdx="2" presStyleCnt="3">
        <dgm:presLayoutVars>
          <dgm:bulletEnabled val="1"/>
        </dgm:presLayoutVars>
      </dgm:prSet>
      <dgm:spPr/>
    </dgm:pt>
  </dgm:ptLst>
  <dgm:cxnLst>
    <dgm:cxn modelId="{B52D9DD0-073E-A74C-9977-534E36FC3586}" type="presOf" srcId="{CBA3F749-3DB0-4BA1-9EBC-1E31368FD439}" destId="{FB90E6A2-DD58-45C9-B6B6-9C332E716FA7}" srcOrd="1" destOrd="0" presId="urn:microsoft.com/office/officeart/2005/8/layout/list1"/>
    <dgm:cxn modelId="{80375376-2428-BF4B-B273-5C2A02AE6B4B}" type="presOf" srcId="{7DAC28A9-6E05-49B1-92E4-D0B721C78BF8}" destId="{9C339F27-F41C-4C15-8273-C8A74C92DBBD}" srcOrd="0" destOrd="0" presId="urn:microsoft.com/office/officeart/2005/8/layout/list1"/>
    <dgm:cxn modelId="{01381589-0F4A-C449-8A2A-FFE477320CCA}" type="presOf" srcId="{7DAC28A9-6E05-49B1-92E4-D0B721C78BF8}" destId="{1C3B8B82-3A82-41E4-8020-116F2B085964}" srcOrd="1" destOrd="0" presId="urn:microsoft.com/office/officeart/2005/8/layout/list1"/>
    <dgm:cxn modelId="{FF932FE5-CAD0-184F-ACFA-F6D3B163CD1E}" type="presOf" srcId="{CBA3F749-3DB0-4BA1-9EBC-1E31368FD439}" destId="{165DC482-3AE5-4299-91D8-FDE7D070C57C}" srcOrd="0" destOrd="0" presId="urn:microsoft.com/office/officeart/2005/8/layout/list1"/>
    <dgm:cxn modelId="{DE24DB6F-4AC8-4AAF-9675-9979124E4ECB}" srcId="{D118E60B-3635-4242-AD08-01AED53DDF6D}" destId="{CBA3F749-3DB0-4BA1-9EBC-1E31368FD439}" srcOrd="2" destOrd="0" parTransId="{55CD541E-B05F-4E91-978E-1AB73056AABE}" sibTransId="{7413BF3C-B140-4093-ADE9-7A76942247DE}"/>
    <dgm:cxn modelId="{4483A9CD-EDDE-6049-BCFA-AC67177E1E7C}" type="presOf" srcId="{4FA6E2F6-3BE3-4517-9A24-A41A0BD72D35}" destId="{BFE2584D-2B1D-4D3D-AA79-447AA5E5EFC6}" srcOrd="0" destOrd="0" presId="urn:microsoft.com/office/officeart/2005/8/layout/list1"/>
    <dgm:cxn modelId="{A53571C0-481E-4E3C-B6CC-EF70BD3CA1C4}" srcId="{D118E60B-3635-4242-AD08-01AED53DDF6D}" destId="{4FA6E2F6-3BE3-4517-9A24-A41A0BD72D35}" srcOrd="0" destOrd="0" parTransId="{85B85A90-D22C-43C7-9244-330700C2CB26}" sibTransId="{5D3A3D4F-AAA1-4D3B-BF89-AFC01196971B}"/>
    <dgm:cxn modelId="{73699352-4BCE-6F4A-8883-E3D1D35BB253}" type="presOf" srcId="{D118E60B-3635-4242-AD08-01AED53DDF6D}" destId="{FF8E8D91-907B-48B7-BBDF-A8B01CAFCA0D}" srcOrd="0" destOrd="0" presId="urn:microsoft.com/office/officeart/2005/8/layout/list1"/>
    <dgm:cxn modelId="{110B152C-1856-0947-9FC6-E88B3FDCECB8}" type="presOf" srcId="{4FA6E2F6-3BE3-4517-9A24-A41A0BD72D35}" destId="{1FF3AF5A-2BEE-4172-8C4F-48AA3BB463D0}" srcOrd="1" destOrd="0" presId="urn:microsoft.com/office/officeart/2005/8/layout/list1"/>
    <dgm:cxn modelId="{10E4EB48-4BC7-476D-BA40-3CDF655DDED1}" srcId="{D118E60B-3635-4242-AD08-01AED53DDF6D}" destId="{7DAC28A9-6E05-49B1-92E4-D0B721C78BF8}" srcOrd="1" destOrd="0" parTransId="{51296901-BAAC-42C6-917B-CAB406934553}" sibTransId="{5C69B718-03A1-4E16-AB0F-236F09F74180}"/>
    <dgm:cxn modelId="{78A49CDC-1A53-C542-8271-8C835572E0C8}" type="presParOf" srcId="{FF8E8D91-907B-48B7-BBDF-A8B01CAFCA0D}" destId="{E2C583A8-F928-4257-AE5C-CDA7AE0414BB}" srcOrd="0" destOrd="0" presId="urn:microsoft.com/office/officeart/2005/8/layout/list1"/>
    <dgm:cxn modelId="{E6C1B8F3-4913-6549-9E3B-8481977B8275}" type="presParOf" srcId="{E2C583A8-F928-4257-AE5C-CDA7AE0414BB}" destId="{BFE2584D-2B1D-4D3D-AA79-447AA5E5EFC6}" srcOrd="0" destOrd="0" presId="urn:microsoft.com/office/officeart/2005/8/layout/list1"/>
    <dgm:cxn modelId="{BA508316-595D-5741-84F8-B2AB44547DDB}" type="presParOf" srcId="{E2C583A8-F928-4257-AE5C-CDA7AE0414BB}" destId="{1FF3AF5A-2BEE-4172-8C4F-48AA3BB463D0}" srcOrd="1" destOrd="0" presId="urn:microsoft.com/office/officeart/2005/8/layout/list1"/>
    <dgm:cxn modelId="{85C0367F-06D9-664F-9196-342502D748EE}" type="presParOf" srcId="{FF8E8D91-907B-48B7-BBDF-A8B01CAFCA0D}" destId="{F34FE619-E53D-4D2E-9AFC-FC81DFC3F792}" srcOrd="1" destOrd="0" presId="urn:microsoft.com/office/officeart/2005/8/layout/list1"/>
    <dgm:cxn modelId="{DE22DF26-D2B2-734D-BF46-C91D310D9EFF}" type="presParOf" srcId="{FF8E8D91-907B-48B7-BBDF-A8B01CAFCA0D}" destId="{4BF165F2-2ABC-4EF0-988B-D0D7B6B1F30A}" srcOrd="2" destOrd="0" presId="urn:microsoft.com/office/officeart/2005/8/layout/list1"/>
    <dgm:cxn modelId="{05699AC4-3E8C-964A-8DCC-CB11D82FF3EC}" type="presParOf" srcId="{FF8E8D91-907B-48B7-BBDF-A8B01CAFCA0D}" destId="{C475054C-2C5C-4989-9605-384A967FD842}" srcOrd="3" destOrd="0" presId="urn:microsoft.com/office/officeart/2005/8/layout/list1"/>
    <dgm:cxn modelId="{094E953D-7915-1949-B2CE-8C720ED8CF40}" type="presParOf" srcId="{FF8E8D91-907B-48B7-BBDF-A8B01CAFCA0D}" destId="{500EBC19-5CFE-4313-8738-117A9E1D2D33}" srcOrd="4" destOrd="0" presId="urn:microsoft.com/office/officeart/2005/8/layout/list1"/>
    <dgm:cxn modelId="{48C42BA8-264D-224D-A91C-F8329E9905EA}" type="presParOf" srcId="{500EBC19-5CFE-4313-8738-117A9E1D2D33}" destId="{9C339F27-F41C-4C15-8273-C8A74C92DBBD}" srcOrd="0" destOrd="0" presId="urn:microsoft.com/office/officeart/2005/8/layout/list1"/>
    <dgm:cxn modelId="{F576D279-4CA3-7E4A-8EC7-6DD9B14B0EE2}" type="presParOf" srcId="{500EBC19-5CFE-4313-8738-117A9E1D2D33}" destId="{1C3B8B82-3A82-41E4-8020-116F2B085964}" srcOrd="1" destOrd="0" presId="urn:microsoft.com/office/officeart/2005/8/layout/list1"/>
    <dgm:cxn modelId="{16939D44-2F95-9942-8217-D0CA58205260}" type="presParOf" srcId="{FF8E8D91-907B-48B7-BBDF-A8B01CAFCA0D}" destId="{6F2C811F-EBD0-4EB5-BE07-1842AF8F021E}" srcOrd="5" destOrd="0" presId="urn:microsoft.com/office/officeart/2005/8/layout/list1"/>
    <dgm:cxn modelId="{97D0306E-F44B-1C49-B646-5BF2EBD46C1F}" type="presParOf" srcId="{FF8E8D91-907B-48B7-BBDF-A8B01CAFCA0D}" destId="{CB705483-4D8E-49F5-A599-44798B4D784C}" srcOrd="6" destOrd="0" presId="urn:microsoft.com/office/officeart/2005/8/layout/list1"/>
    <dgm:cxn modelId="{6C37C62D-579B-2548-A04C-8C4C979DE5FE}" type="presParOf" srcId="{FF8E8D91-907B-48B7-BBDF-A8B01CAFCA0D}" destId="{511BDA9D-35CC-4DC7-987B-19CD6F3ABE95}" srcOrd="7" destOrd="0" presId="urn:microsoft.com/office/officeart/2005/8/layout/list1"/>
    <dgm:cxn modelId="{9EE29A6E-B64B-B241-997C-03219BE45F90}" type="presParOf" srcId="{FF8E8D91-907B-48B7-BBDF-A8B01CAFCA0D}" destId="{43137F42-5D0C-4B86-8EB9-A090DFE69532}" srcOrd="8" destOrd="0" presId="urn:microsoft.com/office/officeart/2005/8/layout/list1"/>
    <dgm:cxn modelId="{4C4FAECC-F837-924F-9B42-8738E33AB75D}" type="presParOf" srcId="{43137F42-5D0C-4B86-8EB9-A090DFE69532}" destId="{165DC482-3AE5-4299-91D8-FDE7D070C57C}" srcOrd="0" destOrd="0" presId="urn:microsoft.com/office/officeart/2005/8/layout/list1"/>
    <dgm:cxn modelId="{6CE4DF3A-CA23-D24C-8CB8-4B4B28032967}" type="presParOf" srcId="{43137F42-5D0C-4B86-8EB9-A090DFE69532}" destId="{FB90E6A2-DD58-45C9-B6B6-9C332E716FA7}" srcOrd="1" destOrd="0" presId="urn:microsoft.com/office/officeart/2005/8/layout/list1"/>
    <dgm:cxn modelId="{5A138F36-6050-9140-8635-24555B517439}" type="presParOf" srcId="{FF8E8D91-907B-48B7-BBDF-A8B01CAFCA0D}" destId="{2C337C86-7A82-4500-B6EB-9C31DCA71B59}" srcOrd="9" destOrd="0" presId="urn:microsoft.com/office/officeart/2005/8/layout/list1"/>
    <dgm:cxn modelId="{E3AF4348-2D87-C848-98DA-E3888D224DDD}" type="presParOf" srcId="{FF8E8D91-907B-48B7-BBDF-A8B01CAFCA0D}" destId="{1E97288D-CFB0-48DB-B065-88885E32475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CE4685-DB38-4A94-8827-E30650FE2AC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n-US"/>
        </a:p>
      </dgm:t>
    </dgm:pt>
    <dgm:pt modelId="{90C2C7B3-D4C8-43AC-8A14-0F223D37D4B4}">
      <dgm:prSet phldrT="[نص]" custT="1"/>
      <dgm:spPr/>
      <dgm:t>
        <a:bodyPr/>
        <a:lstStyle/>
        <a:p>
          <a:r>
            <a:rPr lang="en-US" altLang="en-US" sz="2000" i="0" dirty="0">
              <a:latin typeface="+mn-lt"/>
              <a:cs typeface="Calibri" pitchFamily="34" charset="0"/>
            </a:rPr>
            <a:t>Hydrostatic Pressure (P</a:t>
          </a:r>
          <a:r>
            <a:rPr lang="en-US" altLang="en-US" sz="2000" i="0" baseline="-25000" dirty="0">
              <a:latin typeface="+mn-lt"/>
              <a:cs typeface="Calibri" pitchFamily="34" charset="0"/>
            </a:rPr>
            <a:t>c</a:t>
          </a:r>
          <a:r>
            <a:rPr lang="en-US" altLang="en-US" sz="2000" i="0" dirty="0">
              <a:latin typeface="+mn-lt"/>
              <a:cs typeface="Calibri" pitchFamily="34" charset="0"/>
            </a:rPr>
            <a:t>) is needed to push substances through slits and pores.</a:t>
          </a:r>
        </a:p>
        <a:p>
          <a:r>
            <a:rPr lang="en-US" altLang="en-US" sz="2000" i="0" dirty="0">
              <a:latin typeface="+mn-lt"/>
              <a:cs typeface="Calibri" pitchFamily="34" charset="0"/>
            </a:rPr>
            <a:t>P</a:t>
          </a:r>
          <a:r>
            <a:rPr lang="en-US" altLang="en-US" sz="2000" i="0" baseline="-25000" dirty="0">
              <a:latin typeface="+mn-lt"/>
              <a:cs typeface="Calibri" pitchFamily="34" charset="0"/>
            </a:rPr>
            <a:t>c  </a:t>
          </a:r>
          <a:r>
            <a:rPr lang="en-US" altLang="en-US" sz="2000" i="0" dirty="0">
              <a:latin typeface="+mn-lt"/>
              <a:cs typeface="Calibri" pitchFamily="34" charset="0"/>
            </a:rPr>
            <a:t>is equivalent to </a:t>
          </a:r>
          <a:r>
            <a:rPr lang="en-US" altLang="en-US" sz="2000" i="0" dirty="0">
              <a:cs typeface="Calibri" pitchFamily="34" charset="0"/>
            </a:rPr>
            <a:t> P</a:t>
          </a:r>
          <a:r>
            <a:rPr lang="en-US" altLang="en-US" sz="2000" i="0" baseline="-25000" dirty="0">
              <a:cs typeface="Calibri" pitchFamily="34" charset="0"/>
            </a:rPr>
            <a:t>lat </a:t>
          </a:r>
          <a:r>
            <a:rPr lang="en-US" altLang="en-US" sz="2000" i="0" dirty="0">
              <a:solidFill>
                <a:schemeClr val="bg1">
                  <a:lumMod val="75000"/>
                </a:schemeClr>
              </a:solidFill>
              <a:latin typeface="+mn-lt"/>
              <a:cs typeface="Calibri" pitchFamily="34" charset="0"/>
            </a:rPr>
            <a:t>(pressure exerted by the blood laterally on the capillary </a:t>
          </a:r>
          <a:r>
            <a:rPr lang="en-US" altLang="en-US" sz="2000" i="0" dirty="0" smtClean="0">
              <a:solidFill>
                <a:schemeClr val="bg1">
                  <a:lumMod val="75000"/>
                </a:schemeClr>
              </a:solidFill>
              <a:latin typeface="+mn-lt"/>
              <a:cs typeface="Calibri" pitchFamily="34" charset="0"/>
            </a:rPr>
            <a:t>walls)</a:t>
          </a:r>
          <a:endParaRPr lang="en-US" sz="2000" dirty="0">
            <a:solidFill>
              <a:schemeClr val="bg1">
                <a:lumMod val="75000"/>
              </a:schemeClr>
            </a:solidFill>
          </a:endParaRPr>
        </a:p>
      </dgm:t>
    </dgm:pt>
    <dgm:pt modelId="{635AA5F1-E804-4AC8-BD55-BD4084396D6B}" type="parTrans" cxnId="{45EEF337-8091-4D8B-9C6D-46F8F6CC4B5F}">
      <dgm:prSet/>
      <dgm:spPr/>
      <dgm:t>
        <a:bodyPr/>
        <a:lstStyle/>
        <a:p>
          <a:endParaRPr lang="en-US" sz="1400"/>
        </a:p>
      </dgm:t>
    </dgm:pt>
    <dgm:pt modelId="{DDF88179-C873-4B6C-8227-00FA6D2838C5}" type="sibTrans" cxnId="{45EEF337-8091-4D8B-9C6D-46F8F6CC4B5F}">
      <dgm:prSet/>
      <dgm:spPr/>
      <dgm:t>
        <a:bodyPr/>
        <a:lstStyle/>
        <a:p>
          <a:endParaRPr lang="en-US" sz="1400"/>
        </a:p>
      </dgm:t>
    </dgm:pt>
    <dgm:pt modelId="{E8FB8FD0-6C26-42B3-A651-44AE9C277C5F}">
      <dgm:prSet phldrT="[نص]" custT="1"/>
      <dgm:spPr/>
      <dgm:t>
        <a:bodyPr/>
        <a:lstStyle/>
        <a:p>
          <a:r>
            <a:rPr lang="en-US" sz="1400" dirty="0">
              <a:cs typeface="Calibri" pitchFamily="34" charset="0"/>
              <a:sym typeface="Wingdings" panose="05000000000000000000" pitchFamily="2" charset="2"/>
            </a:rPr>
            <a:t> </a:t>
          </a:r>
          <a:r>
            <a:rPr lang="en-US" altLang="en-US" sz="1400" i="0" dirty="0">
              <a:latin typeface="+mn-lt"/>
              <a:ea typeface="Arial Unicode MS" panose="020B0604020202020204" pitchFamily="34" charset="-128"/>
              <a:cs typeface="Calibri" pitchFamily="34" charset="0"/>
              <a:sym typeface="Wingdings" panose="05000000000000000000" pitchFamily="2" charset="2"/>
            </a:rPr>
            <a:t>↑ </a:t>
          </a:r>
          <a:r>
            <a:rPr lang="en-US" altLang="en-US" sz="1400" i="0" dirty="0">
              <a:latin typeface="+mn-lt"/>
              <a:cs typeface="Calibri" pitchFamily="34" charset="0"/>
              <a:sym typeface="Wingdings" panose="05000000000000000000" pitchFamily="2" charset="2"/>
            </a:rPr>
            <a:t>resistance in arterioles </a:t>
          </a:r>
          <a:r>
            <a:rPr lang="en-US" altLang="en-US" sz="1400" i="0" dirty="0">
              <a:latin typeface="+mn-lt"/>
              <a:cs typeface="Calibri" pitchFamily="34" charset="0"/>
            </a:rPr>
            <a:t>through the action of norepinephrine and epinephrine on precapillary sphincter</a:t>
          </a:r>
          <a:r>
            <a:rPr lang="en-US" altLang="en-US" sz="1400" i="0" dirty="0">
              <a:latin typeface="+mn-lt"/>
              <a:cs typeface="Calibri" pitchFamily="34" charset="0"/>
              <a:sym typeface="Wingdings" panose="05000000000000000000" pitchFamily="2" charset="2"/>
            </a:rPr>
            <a:t> </a:t>
          </a:r>
          <a:r>
            <a:rPr lang="en-US" altLang="en-US" sz="1400" i="0" dirty="0">
              <a:latin typeface="+mn-lt"/>
              <a:ea typeface="Arial Unicode MS" panose="020B0604020202020204" pitchFamily="34" charset="-128"/>
              <a:cs typeface="Calibri" pitchFamily="34" charset="0"/>
              <a:sym typeface="Wingdings" panose="05000000000000000000" pitchFamily="2" charset="2"/>
            </a:rPr>
            <a:t>→ ↓P</a:t>
          </a:r>
          <a:r>
            <a:rPr lang="en-US" altLang="en-US" sz="1400" i="0" baseline="-25000" dirty="0">
              <a:latin typeface="+mn-lt"/>
              <a:ea typeface="Arial Unicode MS" panose="020B0604020202020204" pitchFamily="34" charset="-128"/>
              <a:cs typeface="Calibri" pitchFamily="34" charset="0"/>
              <a:sym typeface="Wingdings" panose="05000000000000000000" pitchFamily="2" charset="2"/>
            </a:rPr>
            <a:t>c </a:t>
          </a:r>
          <a:r>
            <a:rPr lang="en-US" altLang="en-US" sz="1400" i="0" dirty="0">
              <a:latin typeface="+mn-lt"/>
              <a:cs typeface="Calibri" pitchFamily="34" charset="0"/>
            </a:rPr>
            <a:t>and </a:t>
          </a:r>
          <a:r>
            <a:rPr lang="en-US" altLang="en-US" sz="1400" i="0" dirty="0">
              <a:latin typeface="+mn-lt"/>
              <a:ea typeface="Arial Unicode MS" panose="020B0604020202020204" pitchFamily="34" charset="-128"/>
              <a:cs typeface="Calibri" pitchFamily="34" charset="0"/>
            </a:rPr>
            <a:t>↑</a:t>
          </a:r>
          <a:r>
            <a:rPr lang="en-US" altLang="en-US" sz="1400" i="0" dirty="0">
              <a:latin typeface="+mn-lt"/>
              <a:cs typeface="Calibri" pitchFamily="34" charset="0"/>
            </a:rPr>
            <a:t> the pressure before the arterioles.</a:t>
          </a:r>
        </a:p>
        <a:p>
          <a:endParaRPr lang="en-US" altLang="en-US" sz="1400" i="0" dirty="0">
            <a:latin typeface="+mn-lt"/>
            <a:cs typeface="Calibri" pitchFamily="34" charset="0"/>
          </a:endParaRPr>
        </a:p>
        <a:p>
          <a:r>
            <a:rPr lang="en-US" sz="1400" dirty="0">
              <a:cs typeface="Calibri" pitchFamily="34" charset="0"/>
              <a:sym typeface="Wingdings" panose="05000000000000000000" pitchFamily="2" charset="2"/>
            </a:rPr>
            <a:t> </a:t>
          </a:r>
          <a:r>
            <a:rPr lang="en-US" altLang="en-US" sz="1400" i="0" dirty="0">
              <a:latin typeface="+mn-lt"/>
              <a:cs typeface="Calibri" pitchFamily="34" charset="0"/>
            </a:rPr>
            <a:t>This is not true for capillary beds which have predominately beta receptors in the capillary sphincters:  these would be dilated or have reduced resistance. (not affected by NE or E)</a:t>
          </a:r>
        </a:p>
        <a:p>
          <a:endParaRPr lang="en-US" altLang="en-US" sz="1400" i="0" dirty="0">
            <a:latin typeface="+mn-lt"/>
            <a:ea typeface="Arial Unicode MS" panose="020B0604020202020204" pitchFamily="34" charset="-128"/>
            <a:cs typeface="Calibri" pitchFamily="34" charset="0"/>
            <a:sym typeface="Wingdings" panose="05000000000000000000" pitchFamily="2" charset="2"/>
          </a:endParaRPr>
        </a:p>
        <a:p>
          <a:r>
            <a:rPr lang="en-US" sz="1400" dirty="0">
              <a:cs typeface="Calibri" pitchFamily="34" charset="0"/>
              <a:sym typeface="Wingdings" panose="05000000000000000000" pitchFamily="2" charset="2"/>
            </a:rPr>
            <a:t> </a:t>
          </a:r>
          <a:r>
            <a:rPr lang="en-US" altLang="en-US" sz="1400" i="0" dirty="0">
              <a:latin typeface="+mn-lt"/>
              <a:ea typeface="Arial Unicode MS" panose="020B0604020202020204" pitchFamily="34" charset="-128"/>
              <a:cs typeface="Calibri" pitchFamily="34" charset="0"/>
              <a:sym typeface="Wingdings" panose="05000000000000000000" pitchFamily="2" charset="2"/>
            </a:rPr>
            <a:t>↓ resistance in arterioles → ↑P</a:t>
          </a:r>
          <a:r>
            <a:rPr lang="en-US" altLang="en-US" sz="1400" i="0" baseline="-25000" dirty="0">
              <a:latin typeface="+mn-lt"/>
              <a:ea typeface="Arial Unicode MS" panose="020B0604020202020204" pitchFamily="34" charset="-128"/>
              <a:cs typeface="Calibri" pitchFamily="34" charset="0"/>
              <a:sym typeface="Wingdings" panose="05000000000000000000" pitchFamily="2" charset="2"/>
            </a:rPr>
            <a:t>c </a:t>
          </a:r>
          <a:r>
            <a:rPr lang="en-US" altLang="en-US" sz="1400" i="0" dirty="0">
              <a:latin typeface="+mn-lt"/>
              <a:ea typeface="Arial Unicode MS" panose="020B0604020202020204" pitchFamily="34" charset="-128"/>
              <a:cs typeface="Calibri" pitchFamily="34" charset="0"/>
              <a:sym typeface="Wingdings" panose="05000000000000000000" pitchFamily="2" charset="2"/>
            </a:rPr>
            <a:t>.</a:t>
          </a:r>
          <a:endParaRPr lang="en-US" sz="1400" dirty="0"/>
        </a:p>
      </dgm:t>
    </dgm:pt>
    <dgm:pt modelId="{089C3A77-946A-4B82-B32C-D6D0A9A53929}" type="parTrans" cxnId="{04464791-F5D3-401D-B863-D2DB76CE003F}">
      <dgm:prSet/>
      <dgm:spPr/>
      <dgm:t>
        <a:bodyPr/>
        <a:lstStyle/>
        <a:p>
          <a:endParaRPr lang="en-US" sz="1400"/>
        </a:p>
      </dgm:t>
    </dgm:pt>
    <dgm:pt modelId="{12FFB84E-8C1D-43EC-A93B-69B0EED7892B}" type="sibTrans" cxnId="{04464791-F5D3-401D-B863-D2DB76CE003F}">
      <dgm:prSet/>
      <dgm:spPr/>
      <dgm:t>
        <a:bodyPr/>
        <a:lstStyle/>
        <a:p>
          <a:endParaRPr lang="en-US" sz="1400"/>
        </a:p>
      </dgm:t>
    </dgm:pt>
    <dgm:pt modelId="{58C555FD-2D49-43E8-927F-DBB26B735D3C}">
      <dgm:prSet phldrT="[نص]" custT="1"/>
      <dgm:spPr/>
      <dgm:t>
        <a:bodyPr/>
        <a:lstStyle/>
        <a:p>
          <a:r>
            <a:rPr lang="en-US" sz="1400" dirty="0">
              <a:cs typeface="Calibri" pitchFamily="34" charset="0"/>
              <a:sym typeface="Wingdings" panose="05000000000000000000" pitchFamily="2" charset="2"/>
            </a:rPr>
            <a:t> </a:t>
          </a:r>
          <a:r>
            <a:rPr lang="en-US" altLang="en-US" sz="1400" dirty="0"/>
            <a:t>P</a:t>
          </a:r>
          <a:r>
            <a:rPr lang="en-US" altLang="en-US" sz="1400" baseline="-25000" dirty="0"/>
            <a:t>c</a:t>
          </a:r>
          <a:r>
            <a:rPr lang="en-US" altLang="en-US" sz="1400" dirty="0"/>
            <a:t> varies from tissue to tissue. In the renal glomeruli, it is about 60 mm Hg (filtering capillaries). In contrast, it is only about 8-10 mm Hg in those of the intestine and the pulmonary circulation absorptive capillaries).</a:t>
          </a:r>
        </a:p>
        <a:p>
          <a:r>
            <a:rPr lang="en-US" sz="1400" dirty="0">
              <a:cs typeface="Calibri" pitchFamily="34" charset="0"/>
              <a:sym typeface="Wingdings" panose="05000000000000000000" pitchFamily="2" charset="2"/>
            </a:rPr>
            <a:t> </a:t>
          </a:r>
          <a:r>
            <a:rPr lang="en-US" sz="1400" dirty="0">
              <a:cs typeface="Calibri" pitchFamily="34" charset="0"/>
            </a:rPr>
            <a:t>P</a:t>
          </a:r>
          <a:r>
            <a:rPr lang="en-US" sz="1400" baseline="-25000" dirty="0">
              <a:cs typeface="Calibri" pitchFamily="34" charset="0"/>
            </a:rPr>
            <a:t>c</a:t>
          </a:r>
          <a:r>
            <a:rPr lang="en-US" sz="1400" dirty="0">
              <a:cs typeface="Calibri" pitchFamily="34" charset="0"/>
            </a:rPr>
            <a:t> varies as blood moves along the capillary. </a:t>
          </a:r>
          <a:r>
            <a:rPr lang="en-US" altLang="en-US" sz="1400" dirty="0">
              <a:ea typeface="Arial Unicode MS" panose="020B0604020202020204" pitchFamily="34" charset="-128"/>
              <a:cs typeface="Calibri" pitchFamily="34" charset="0"/>
              <a:sym typeface="Wingdings" panose="05000000000000000000" pitchFamily="2" charset="2"/>
            </a:rPr>
            <a:t>P</a:t>
          </a:r>
          <a:r>
            <a:rPr lang="en-US" altLang="en-US" sz="1400" baseline="-25000" dirty="0">
              <a:ea typeface="Arial Unicode MS" panose="020B0604020202020204" pitchFamily="34" charset="-128"/>
              <a:cs typeface="Calibri" pitchFamily="34" charset="0"/>
              <a:sym typeface="Wingdings" panose="05000000000000000000" pitchFamily="2" charset="2"/>
            </a:rPr>
            <a:t>c </a:t>
          </a:r>
          <a:r>
            <a:rPr lang="en-US" altLang="en-US" sz="1400" dirty="0">
              <a:ea typeface="Arial Unicode MS" panose="020B0604020202020204" pitchFamily="34" charset="-128"/>
              <a:cs typeface="Calibri" pitchFamily="34" charset="0"/>
              <a:sym typeface="Wingdings" panose="05000000000000000000" pitchFamily="2" charset="2"/>
            </a:rPr>
            <a:t>is highest at the arteriolar end and lowest at </a:t>
          </a:r>
          <a:r>
            <a:rPr lang="en-US" altLang="en-US" sz="1400" dirty="0" err="1">
              <a:ea typeface="Arial Unicode MS" panose="020B0604020202020204" pitchFamily="34" charset="-128"/>
              <a:cs typeface="Calibri" pitchFamily="34" charset="0"/>
              <a:sym typeface="Wingdings" panose="05000000000000000000" pitchFamily="2" charset="2"/>
            </a:rPr>
            <a:t>venular</a:t>
          </a:r>
          <a:r>
            <a:rPr lang="en-US" altLang="en-US" sz="1400" dirty="0">
              <a:ea typeface="Arial Unicode MS" panose="020B0604020202020204" pitchFamily="34" charset="-128"/>
              <a:cs typeface="Calibri" pitchFamily="34" charset="0"/>
              <a:sym typeface="Wingdings" panose="05000000000000000000" pitchFamily="2" charset="2"/>
            </a:rPr>
            <a:t> end of capillary</a:t>
          </a:r>
          <a:r>
            <a:rPr lang="en-US" altLang="en-US" sz="1400" dirty="0" smtClean="0">
              <a:ea typeface="Arial Unicode MS" panose="020B0604020202020204" pitchFamily="34" charset="-128"/>
              <a:cs typeface="Calibri" pitchFamily="34" charset="0"/>
              <a:sym typeface="Wingdings" panose="05000000000000000000" pitchFamily="2" charset="2"/>
            </a:rPr>
            <a:t>.</a:t>
          </a:r>
        </a:p>
        <a:p>
          <a:r>
            <a:rPr lang="en-US" altLang="en-US" sz="1400" b="1" i="0" dirty="0" smtClean="0">
              <a:solidFill>
                <a:schemeClr val="tx1"/>
              </a:solidFill>
              <a:latin typeface="Calibri" pitchFamily="34" charset="0"/>
              <a:ea typeface="Arial Unicode MS" panose="020B0604020202020204" pitchFamily="34" charset="-128"/>
              <a:cs typeface="Calibri" pitchFamily="34" charset="0"/>
              <a:sym typeface="Wingdings" panose="05000000000000000000" pitchFamily="2" charset="2"/>
            </a:rPr>
            <a:t>Add*↑P</a:t>
          </a:r>
          <a:r>
            <a:rPr lang="en-US" altLang="en-US" sz="1400" b="1" i="0" baseline="-25000" dirty="0" smtClean="0">
              <a:solidFill>
                <a:schemeClr val="tx1"/>
              </a:solidFill>
              <a:latin typeface="Calibri" pitchFamily="34" charset="0"/>
              <a:ea typeface="Arial Unicode MS" panose="020B0604020202020204" pitchFamily="34" charset="-128"/>
              <a:cs typeface="Calibri" pitchFamily="34" charset="0"/>
              <a:sym typeface="Wingdings" panose="05000000000000000000" pitchFamily="2" charset="2"/>
            </a:rPr>
            <a:t>c </a:t>
          </a:r>
          <a:r>
            <a:rPr lang="en-US" altLang="en-US" sz="1400" b="1" i="0" dirty="0" smtClean="0">
              <a:solidFill>
                <a:schemeClr val="tx1"/>
              </a:solidFill>
              <a:latin typeface="Calibri" pitchFamily="34" charset="0"/>
              <a:ea typeface="Arial Unicode MS" panose="020B0604020202020204" pitchFamily="34" charset="-128"/>
              <a:cs typeface="Calibri" pitchFamily="34" charset="0"/>
              <a:sym typeface="Wingdings" panose="05000000000000000000" pitchFamily="2" charset="2"/>
            </a:rPr>
            <a:t>→ ↑filtration; can lead to edema.</a:t>
          </a:r>
          <a:endParaRPr lang="en-US" sz="1400" dirty="0">
            <a:solidFill>
              <a:schemeClr val="tx1"/>
            </a:solidFill>
          </a:endParaRPr>
        </a:p>
      </dgm:t>
    </dgm:pt>
    <dgm:pt modelId="{192EEBDC-CBEE-4FBB-80EB-1A5C0283901D}" type="parTrans" cxnId="{69DC0198-EB4A-436F-91CB-AC40FB0F2FAF}">
      <dgm:prSet/>
      <dgm:spPr/>
      <dgm:t>
        <a:bodyPr/>
        <a:lstStyle/>
        <a:p>
          <a:endParaRPr lang="en-US" sz="1400"/>
        </a:p>
      </dgm:t>
    </dgm:pt>
    <dgm:pt modelId="{A079A1B8-5907-419D-84E4-A84E5072FFE6}" type="sibTrans" cxnId="{69DC0198-EB4A-436F-91CB-AC40FB0F2FAF}">
      <dgm:prSet/>
      <dgm:spPr/>
      <dgm:t>
        <a:bodyPr/>
        <a:lstStyle/>
        <a:p>
          <a:endParaRPr lang="en-US" sz="1400"/>
        </a:p>
      </dgm:t>
    </dgm:pt>
    <dgm:pt modelId="{05BF1094-D728-475B-8250-698B34DF2F0F}">
      <dgm:prSet phldrT="[نص]" custT="1"/>
      <dgm:spPr/>
      <dgm:t>
        <a:bodyPr/>
        <a:lstStyle/>
        <a:p>
          <a:r>
            <a:rPr lang="en-US" sz="1400">
              <a:cs typeface="Calibri" pitchFamily="34" charset="0"/>
              <a:sym typeface="Wingdings" panose="05000000000000000000" pitchFamily="2" charset="2"/>
            </a:rPr>
            <a:t> </a:t>
          </a:r>
          <a:r>
            <a:rPr lang="en-US" altLang="en-US" sz="1400">
              <a:ea typeface="Arial Unicode MS" panose="020B0604020202020204" pitchFamily="34" charset="-128"/>
              <a:cs typeface="Calibri" pitchFamily="34" charset="0"/>
              <a:sym typeface="Wingdings" panose="05000000000000000000" pitchFamily="2" charset="2"/>
            </a:rPr>
            <a:t>The interstitial fluid generally has very low hydrostatic pressure (P</a:t>
          </a:r>
          <a:r>
            <a:rPr lang="en-US" altLang="en-US" sz="1400" baseline="-25000">
              <a:ea typeface="Arial Unicode MS" panose="020B0604020202020204" pitchFamily="34" charset="-128"/>
              <a:cs typeface="Calibri" pitchFamily="34" charset="0"/>
              <a:sym typeface="Wingdings" panose="05000000000000000000" pitchFamily="2" charset="2"/>
            </a:rPr>
            <a:t>if</a:t>
          </a:r>
          <a:r>
            <a:rPr lang="en-US" altLang="en-US" sz="1400">
              <a:ea typeface="Arial Unicode MS" panose="020B0604020202020204" pitchFamily="34" charset="-128"/>
              <a:cs typeface="Calibri" pitchFamily="34" charset="0"/>
              <a:sym typeface="Wingdings" panose="05000000000000000000" pitchFamily="2" charset="2"/>
            </a:rPr>
            <a:t>), usually given a value near zero.</a:t>
          </a:r>
        </a:p>
        <a:p>
          <a:endParaRPr lang="en-US" altLang="en-US" sz="1400">
            <a:ea typeface="Arial Unicode MS" panose="020B0604020202020204" pitchFamily="34" charset="-128"/>
            <a:cs typeface="Calibri" pitchFamily="34" charset="0"/>
            <a:sym typeface="Wingdings" panose="05000000000000000000" pitchFamily="2" charset="2"/>
          </a:endParaRPr>
        </a:p>
        <a:p>
          <a:endParaRPr lang="en-US" altLang="en-US" sz="1400">
            <a:ea typeface="Arial Unicode MS" panose="020B0604020202020204" pitchFamily="34" charset="-128"/>
            <a:cs typeface="Calibri" pitchFamily="34" charset="0"/>
            <a:sym typeface="Wingdings" panose="05000000000000000000" pitchFamily="2" charset="2"/>
          </a:endParaRPr>
        </a:p>
        <a:p>
          <a:r>
            <a:rPr lang="en-US" sz="1400">
              <a:cs typeface="Calibri" pitchFamily="34" charset="0"/>
              <a:sym typeface="Wingdings" panose="05000000000000000000" pitchFamily="2" charset="2"/>
            </a:rPr>
            <a:t></a:t>
          </a:r>
          <a:r>
            <a:rPr lang="en-US" altLang="en-US" sz="1400">
              <a:ea typeface="Arial Unicode MS" panose="020B0604020202020204" pitchFamily="34" charset="-128"/>
              <a:cs typeface="Calibri" pitchFamily="34" charset="0"/>
              <a:sym typeface="Wingdings" panose="05000000000000000000" pitchFamily="2" charset="2"/>
            </a:rPr>
            <a:t>Things which increase P</a:t>
          </a:r>
          <a:r>
            <a:rPr lang="en-US" altLang="en-US" sz="1400" baseline="-25000">
              <a:ea typeface="Arial Unicode MS" panose="020B0604020202020204" pitchFamily="34" charset="-128"/>
              <a:cs typeface="Calibri" pitchFamily="34" charset="0"/>
              <a:sym typeface="Wingdings" panose="05000000000000000000" pitchFamily="2" charset="2"/>
            </a:rPr>
            <a:t>if</a:t>
          </a:r>
          <a:r>
            <a:rPr lang="en-US" altLang="en-US" sz="1400">
              <a:ea typeface="Arial Unicode MS" panose="020B0604020202020204" pitchFamily="34" charset="-128"/>
              <a:cs typeface="Calibri" pitchFamily="34" charset="0"/>
              <a:sym typeface="Wingdings" panose="05000000000000000000" pitchFamily="2" charset="2"/>
            </a:rPr>
            <a:t>, such as support hose, can reduce edema in legs.</a:t>
          </a:r>
          <a:endParaRPr lang="en-US" sz="1400" dirty="0"/>
        </a:p>
      </dgm:t>
    </dgm:pt>
    <dgm:pt modelId="{2D87AE79-609D-4E4A-8358-79BFFF7E7F24}" type="parTrans" cxnId="{ED6F289B-DB77-4BCF-9978-034CDD327949}">
      <dgm:prSet/>
      <dgm:spPr/>
      <dgm:t>
        <a:bodyPr/>
        <a:lstStyle/>
        <a:p>
          <a:endParaRPr lang="en-US" sz="1400"/>
        </a:p>
      </dgm:t>
    </dgm:pt>
    <dgm:pt modelId="{49093535-FBF2-4801-9DEF-86AA1888FC26}" type="sibTrans" cxnId="{ED6F289B-DB77-4BCF-9978-034CDD327949}">
      <dgm:prSet/>
      <dgm:spPr/>
      <dgm:t>
        <a:bodyPr/>
        <a:lstStyle/>
        <a:p>
          <a:endParaRPr lang="en-US" sz="1400"/>
        </a:p>
      </dgm:t>
    </dgm:pt>
    <dgm:pt modelId="{488F9D60-C5E1-47E8-87C6-A69597E21376}" type="pres">
      <dgm:prSet presAssocID="{F4CE4685-DB38-4A94-8827-E30650FE2ACF}" presName="composite" presStyleCnt="0">
        <dgm:presLayoutVars>
          <dgm:chMax val="1"/>
          <dgm:dir/>
          <dgm:resizeHandles val="exact"/>
        </dgm:presLayoutVars>
      </dgm:prSet>
      <dgm:spPr/>
      <dgm:t>
        <a:bodyPr/>
        <a:lstStyle/>
        <a:p>
          <a:endParaRPr lang="en-US"/>
        </a:p>
      </dgm:t>
    </dgm:pt>
    <dgm:pt modelId="{EFD104E2-2698-4E6A-BA15-36FF134FBBB3}" type="pres">
      <dgm:prSet presAssocID="{90C2C7B3-D4C8-43AC-8A14-0F223D37D4B4}" presName="roof" presStyleLbl="dkBgShp" presStyleIdx="0" presStyleCnt="2"/>
      <dgm:spPr/>
      <dgm:t>
        <a:bodyPr/>
        <a:lstStyle/>
        <a:p>
          <a:endParaRPr lang="en-US"/>
        </a:p>
      </dgm:t>
    </dgm:pt>
    <dgm:pt modelId="{28D5746A-14D6-4B49-88F6-94FC6856FCFC}" type="pres">
      <dgm:prSet presAssocID="{90C2C7B3-D4C8-43AC-8A14-0F223D37D4B4}" presName="pillars" presStyleCnt="0"/>
      <dgm:spPr/>
    </dgm:pt>
    <dgm:pt modelId="{A9CDE9C2-3CC7-4B41-A1B4-A7DECE3291E2}" type="pres">
      <dgm:prSet presAssocID="{90C2C7B3-D4C8-43AC-8A14-0F223D37D4B4}" presName="pillar1" presStyleLbl="node1" presStyleIdx="0" presStyleCnt="3" custScaleX="141282">
        <dgm:presLayoutVars>
          <dgm:bulletEnabled val="1"/>
        </dgm:presLayoutVars>
      </dgm:prSet>
      <dgm:spPr/>
      <dgm:t>
        <a:bodyPr/>
        <a:lstStyle/>
        <a:p>
          <a:endParaRPr lang="en-US"/>
        </a:p>
      </dgm:t>
    </dgm:pt>
    <dgm:pt modelId="{6B95C9DD-CBE2-4043-9AD0-49226FC8A89E}" type="pres">
      <dgm:prSet presAssocID="{58C555FD-2D49-43E8-927F-DBB26B735D3C}" presName="pillarX" presStyleLbl="node1" presStyleIdx="1" presStyleCnt="3">
        <dgm:presLayoutVars>
          <dgm:bulletEnabled val="1"/>
        </dgm:presLayoutVars>
      </dgm:prSet>
      <dgm:spPr/>
      <dgm:t>
        <a:bodyPr/>
        <a:lstStyle/>
        <a:p>
          <a:endParaRPr lang="en-US"/>
        </a:p>
      </dgm:t>
    </dgm:pt>
    <dgm:pt modelId="{8E68120A-5263-4C39-B300-2918E717D813}" type="pres">
      <dgm:prSet presAssocID="{05BF1094-D728-475B-8250-698B34DF2F0F}" presName="pillarX" presStyleLbl="node1" presStyleIdx="2" presStyleCnt="3">
        <dgm:presLayoutVars>
          <dgm:bulletEnabled val="1"/>
        </dgm:presLayoutVars>
      </dgm:prSet>
      <dgm:spPr/>
      <dgm:t>
        <a:bodyPr/>
        <a:lstStyle/>
        <a:p>
          <a:endParaRPr lang="en-US"/>
        </a:p>
      </dgm:t>
    </dgm:pt>
    <dgm:pt modelId="{1366F5AF-3042-4D9E-A102-3911A65E47FB}" type="pres">
      <dgm:prSet presAssocID="{90C2C7B3-D4C8-43AC-8A14-0F223D37D4B4}" presName="base" presStyleLbl="dkBgShp" presStyleIdx="1" presStyleCnt="2"/>
      <dgm:spPr/>
    </dgm:pt>
  </dgm:ptLst>
  <dgm:cxnLst>
    <dgm:cxn modelId="{A03C95FA-768B-BE4D-B79D-9CE11E31BEA6}" type="presOf" srcId="{90C2C7B3-D4C8-43AC-8A14-0F223D37D4B4}" destId="{EFD104E2-2698-4E6A-BA15-36FF134FBBB3}" srcOrd="0" destOrd="0" presId="urn:microsoft.com/office/officeart/2005/8/layout/hList3"/>
    <dgm:cxn modelId="{69DC0198-EB4A-436F-91CB-AC40FB0F2FAF}" srcId="{90C2C7B3-D4C8-43AC-8A14-0F223D37D4B4}" destId="{58C555FD-2D49-43E8-927F-DBB26B735D3C}" srcOrd="1" destOrd="0" parTransId="{192EEBDC-CBEE-4FBB-80EB-1A5C0283901D}" sibTransId="{A079A1B8-5907-419D-84E4-A84E5072FFE6}"/>
    <dgm:cxn modelId="{EA2A6040-475C-ED4E-B574-A56F7C9D305D}" type="presOf" srcId="{58C555FD-2D49-43E8-927F-DBB26B735D3C}" destId="{6B95C9DD-CBE2-4043-9AD0-49226FC8A89E}" srcOrd="0" destOrd="0" presId="urn:microsoft.com/office/officeart/2005/8/layout/hList3"/>
    <dgm:cxn modelId="{102B5810-68FC-7545-ABFF-4995D87FC025}" type="presOf" srcId="{F4CE4685-DB38-4A94-8827-E30650FE2ACF}" destId="{488F9D60-C5E1-47E8-87C6-A69597E21376}" srcOrd="0" destOrd="0" presId="urn:microsoft.com/office/officeart/2005/8/layout/hList3"/>
    <dgm:cxn modelId="{ED6F289B-DB77-4BCF-9978-034CDD327949}" srcId="{90C2C7B3-D4C8-43AC-8A14-0F223D37D4B4}" destId="{05BF1094-D728-475B-8250-698B34DF2F0F}" srcOrd="2" destOrd="0" parTransId="{2D87AE79-609D-4E4A-8358-79BFFF7E7F24}" sibTransId="{49093535-FBF2-4801-9DEF-86AA1888FC26}"/>
    <dgm:cxn modelId="{E70EABC5-F7F0-B749-B48F-609421721CF6}" type="presOf" srcId="{05BF1094-D728-475B-8250-698B34DF2F0F}" destId="{8E68120A-5263-4C39-B300-2918E717D813}" srcOrd="0" destOrd="0" presId="urn:microsoft.com/office/officeart/2005/8/layout/hList3"/>
    <dgm:cxn modelId="{4ED98860-52BC-A34C-99A0-87A22F49F33D}" type="presOf" srcId="{E8FB8FD0-6C26-42B3-A651-44AE9C277C5F}" destId="{A9CDE9C2-3CC7-4B41-A1B4-A7DECE3291E2}" srcOrd="0" destOrd="0" presId="urn:microsoft.com/office/officeart/2005/8/layout/hList3"/>
    <dgm:cxn modelId="{45EEF337-8091-4D8B-9C6D-46F8F6CC4B5F}" srcId="{F4CE4685-DB38-4A94-8827-E30650FE2ACF}" destId="{90C2C7B3-D4C8-43AC-8A14-0F223D37D4B4}" srcOrd="0" destOrd="0" parTransId="{635AA5F1-E804-4AC8-BD55-BD4084396D6B}" sibTransId="{DDF88179-C873-4B6C-8227-00FA6D2838C5}"/>
    <dgm:cxn modelId="{04464791-F5D3-401D-B863-D2DB76CE003F}" srcId="{90C2C7B3-D4C8-43AC-8A14-0F223D37D4B4}" destId="{E8FB8FD0-6C26-42B3-A651-44AE9C277C5F}" srcOrd="0" destOrd="0" parTransId="{089C3A77-946A-4B82-B32C-D6D0A9A53929}" sibTransId="{12FFB84E-8C1D-43EC-A93B-69B0EED7892B}"/>
    <dgm:cxn modelId="{14C7340C-848E-5D49-9C60-C395490CE7B5}" type="presParOf" srcId="{488F9D60-C5E1-47E8-87C6-A69597E21376}" destId="{EFD104E2-2698-4E6A-BA15-36FF134FBBB3}" srcOrd="0" destOrd="0" presId="urn:microsoft.com/office/officeart/2005/8/layout/hList3"/>
    <dgm:cxn modelId="{D7AA9DE1-F112-CC48-8BAC-AA7C0A3C2F32}" type="presParOf" srcId="{488F9D60-C5E1-47E8-87C6-A69597E21376}" destId="{28D5746A-14D6-4B49-88F6-94FC6856FCFC}" srcOrd="1" destOrd="0" presId="urn:microsoft.com/office/officeart/2005/8/layout/hList3"/>
    <dgm:cxn modelId="{E32CB622-A4DB-144A-B06A-BD54778570D2}" type="presParOf" srcId="{28D5746A-14D6-4B49-88F6-94FC6856FCFC}" destId="{A9CDE9C2-3CC7-4B41-A1B4-A7DECE3291E2}" srcOrd="0" destOrd="0" presId="urn:microsoft.com/office/officeart/2005/8/layout/hList3"/>
    <dgm:cxn modelId="{485B4335-E6DC-C54F-BD98-FBC39224253E}" type="presParOf" srcId="{28D5746A-14D6-4B49-88F6-94FC6856FCFC}" destId="{6B95C9DD-CBE2-4043-9AD0-49226FC8A89E}" srcOrd="1" destOrd="0" presId="urn:microsoft.com/office/officeart/2005/8/layout/hList3"/>
    <dgm:cxn modelId="{A479CD08-5D5A-9B4F-8FB8-2A893A2DC6D7}" type="presParOf" srcId="{28D5746A-14D6-4B49-88F6-94FC6856FCFC}" destId="{8E68120A-5263-4C39-B300-2918E717D813}" srcOrd="2" destOrd="0" presId="urn:microsoft.com/office/officeart/2005/8/layout/hList3"/>
    <dgm:cxn modelId="{4D9FFA5D-B88A-0848-A5C9-65B2E7EF53F9}" type="presParOf" srcId="{488F9D60-C5E1-47E8-87C6-A69597E21376}" destId="{1366F5AF-3042-4D9E-A102-3911A65E47F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F7AD425-B588-594D-A359-397F39FE849F}" type="doc">
      <dgm:prSet loTypeId="urn:microsoft.com/office/officeart/2005/8/layout/process1" loCatId="" qsTypeId="urn:microsoft.com/office/officeart/2005/8/quickstyle/simple4" qsCatId="simple" csTypeId="urn:microsoft.com/office/officeart/2005/8/colors/accent1_2" csCatId="accent1" phldr="1"/>
      <dgm:spPr/>
    </dgm:pt>
    <dgm:pt modelId="{B9616E8C-FD02-B341-8762-C5A5DF69036A}">
      <dgm:prSet phldrT="[Text]"/>
      <dgm:spPr/>
      <dgm:t>
        <a:bodyPr/>
        <a:lstStyle/>
        <a:p>
          <a:r>
            <a:rPr lang="en-US" dirty="0"/>
            <a:t>Lymph capillaries </a:t>
          </a:r>
        </a:p>
      </dgm:t>
    </dgm:pt>
    <dgm:pt modelId="{6A34987C-576C-6D44-9F39-C4C54E6B476F}" type="parTrans" cxnId="{78148FA8-0754-444D-8E35-2779D980883C}">
      <dgm:prSet/>
      <dgm:spPr/>
      <dgm:t>
        <a:bodyPr/>
        <a:lstStyle/>
        <a:p>
          <a:endParaRPr lang="en-US"/>
        </a:p>
      </dgm:t>
    </dgm:pt>
    <dgm:pt modelId="{1318918C-C3B0-3D4D-8669-2ABDCA03BDF9}" type="sibTrans" cxnId="{78148FA8-0754-444D-8E35-2779D980883C}">
      <dgm:prSet/>
      <dgm:spPr/>
      <dgm:t>
        <a:bodyPr/>
        <a:lstStyle/>
        <a:p>
          <a:endParaRPr lang="en-US"/>
        </a:p>
      </dgm:t>
    </dgm:pt>
    <dgm:pt modelId="{ADB6F07F-CE06-9347-B9B9-BBF4883AFCFE}">
      <dgm:prSet phldrT="[Text]"/>
      <dgm:spPr/>
      <dgm:t>
        <a:bodyPr/>
        <a:lstStyle/>
        <a:p>
          <a:r>
            <a:rPr lang="en-US" dirty="0"/>
            <a:t>Lymphatics</a:t>
          </a:r>
        </a:p>
      </dgm:t>
    </dgm:pt>
    <dgm:pt modelId="{410B2E6E-D0D0-BD44-BC52-5A10773B4F2E}" type="parTrans" cxnId="{BA90EF30-719F-5344-A631-827AD1DF3364}">
      <dgm:prSet/>
      <dgm:spPr/>
      <dgm:t>
        <a:bodyPr/>
        <a:lstStyle/>
        <a:p>
          <a:endParaRPr lang="en-US"/>
        </a:p>
      </dgm:t>
    </dgm:pt>
    <dgm:pt modelId="{C3097AF4-7105-5F45-B18B-22084A635566}" type="sibTrans" cxnId="{BA90EF30-719F-5344-A631-827AD1DF3364}">
      <dgm:prSet/>
      <dgm:spPr/>
      <dgm:t>
        <a:bodyPr/>
        <a:lstStyle/>
        <a:p>
          <a:endParaRPr lang="en-US"/>
        </a:p>
      </dgm:t>
    </dgm:pt>
    <dgm:pt modelId="{8C41A8DC-6F60-DF4A-AD0E-F29DC21ED306}">
      <dgm:prSet phldrT="[Text]"/>
      <dgm:spPr/>
      <dgm:t>
        <a:bodyPr/>
        <a:lstStyle/>
        <a:p>
          <a:r>
            <a:rPr lang="en-US" dirty="0"/>
            <a:t>Lymphatic Trunk</a:t>
          </a:r>
        </a:p>
      </dgm:t>
    </dgm:pt>
    <dgm:pt modelId="{3F0C96FA-199F-CD41-84A8-AB3EC7AC1144}" type="parTrans" cxnId="{194A58BA-8332-064C-8F17-50DC52D8DD78}">
      <dgm:prSet/>
      <dgm:spPr/>
      <dgm:t>
        <a:bodyPr/>
        <a:lstStyle/>
        <a:p>
          <a:endParaRPr lang="en-US"/>
        </a:p>
      </dgm:t>
    </dgm:pt>
    <dgm:pt modelId="{CC9C690C-ECEF-0A4D-A53A-C8AC4B02D6E1}" type="sibTrans" cxnId="{194A58BA-8332-064C-8F17-50DC52D8DD78}">
      <dgm:prSet/>
      <dgm:spPr/>
      <dgm:t>
        <a:bodyPr/>
        <a:lstStyle/>
        <a:p>
          <a:pPr rtl="0"/>
          <a:endParaRPr lang="en-US"/>
        </a:p>
      </dgm:t>
    </dgm:pt>
    <dgm:pt modelId="{1F76EC86-8A57-AD42-8D2A-6A109B3D3EDF}">
      <dgm:prSet/>
      <dgm:spPr/>
      <dgm:t>
        <a:bodyPr/>
        <a:lstStyle/>
        <a:p>
          <a:r>
            <a:rPr lang="en-US" dirty="0"/>
            <a:t>Lymphatic Duct </a:t>
          </a:r>
        </a:p>
      </dgm:t>
    </dgm:pt>
    <dgm:pt modelId="{010BFE6C-4714-B44A-AA56-A232229C6673}" type="parTrans" cxnId="{1064AEC1-D060-1448-BCB9-44A6F90F1FAC}">
      <dgm:prSet/>
      <dgm:spPr/>
      <dgm:t>
        <a:bodyPr/>
        <a:lstStyle/>
        <a:p>
          <a:endParaRPr lang="en-US"/>
        </a:p>
      </dgm:t>
    </dgm:pt>
    <dgm:pt modelId="{8E02AE0A-B005-2040-B083-372FFEE8DFFC}" type="sibTrans" cxnId="{1064AEC1-D060-1448-BCB9-44A6F90F1FAC}">
      <dgm:prSet/>
      <dgm:spPr/>
      <dgm:t>
        <a:bodyPr/>
        <a:lstStyle/>
        <a:p>
          <a:endParaRPr lang="en-US"/>
        </a:p>
      </dgm:t>
    </dgm:pt>
    <dgm:pt modelId="{CE32060D-4919-EA46-807C-98A852DECE60}">
      <dgm:prSet/>
      <dgm:spPr/>
      <dgm:t>
        <a:bodyPr/>
        <a:lstStyle/>
        <a:p>
          <a:r>
            <a:rPr lang="en-US"/>
            <a:t>Drain into Subclavian veins</a:t>
          </a:r>
        </a:p>
      </dgm:t>
    </dgm:pt>
    <dgm:pt modelId="{94B993D2-ECED-6049-BAFF-3556A3E1CD77}" type="parTrans" cxnId="{283FB8EC-A71B-CE41-AFB1-25523B536FB4}">
      <dgm:prSet/>
      <dgm:spPr/>
      <dgm:t>
        <a:bodyPr/>
        <a:lstStyle/>
        <a:p>
          <a:endParaRPr lang="en-US"/>
        </a:p>
      </dgm:t>
    </dgm:pt>
    <dgm:pt modelId="{AFAC0CD5-C0ED-7949-9F95-CD8A340E42BE}" type="sibTrans" cxnId="{283FB8EC-A71B-CE41-AFB1-25523B536FB4}">
      <dgm:prSet/>
      <dgm:spPr/>
      <dgm:t>
        <a:bodyPr/>
        <a:lstStyle/>
        <a:p>
          <a:endParaRPr lang="en-US"/>
        </a:p>
      </dgm:t>
    </dgm:pt>
    <dgm:pt modelId="{82EC420E-A43A-074C-B525-5B09C4B46A63}" type="pres">
      <dgm:prSet presAssocID="{7F7AD425-B588-594D-A359-397F39FE849F}" presName="Name0" presStyleCnt="0">
        <dgm:presLayoutVars>
          <dgm:dir/>
          <dgm:resizeHandles val="exact"/>
        </dgm:presLayoutVars>
      </dgm:prSet>
      <dgm:spPr/>
    </dgm:pt>
    <dgm:pt modelId="{9B46234C-E6FB-E445-954C-13208D0C1FB1}" type="pres">
      <dgm:prSet presAssocID="{B9616E8C-FD02-B341-8762-C5A5DF69036A}" presName="node" presStyleLbl="node1" presStyleIdx="0" presStyleCnt="5">
        <dgm:presLayoutVars>
          <dgm:bulletEnabled val="1"/>
        </dgm:presLayoutVars>
      </dgm:prSet>
      <dgm:spPr/>
      <dgm:t>
        <a:bodyPr/>
        <a:lstStyle/>
        <a:p>
          <a:endParaRPr lang="en-US"/>
        </a:p>
      </dgm:t>
    </dgm:pt>
    <dgm:pt modelId="{A28BE805-D6BA-BF4E-8C43-535FE9144297}" type="pres">
      <dgm:prSet presAssocID="{1318918C-C3B0-3D4D-8669-2ABDCA03BDF9}" presName="sibTrans" presStyleLbl="sibTrans2D1" presStyleIdx="0" presStyleCnt="4"/>
      <dgm:spPr/>
      <dgm:t>
        <a:bodyPr/>
        <a:lstStyle/>
        <a:p>
          <a:endParaRPr lang="en-US"/>
        </a:p>
      </dgm:t>
    </dgm:pt>
    <dgm:pt modelId="{F08D7AD4-12CC-764C-999D-E9743C184BE0}" type="pres">
      <dgm:prSet presAssocID="{1318918C-C3B0-3D4D-8669-2ABDCA03BDF9}" presName="connectorText" presStyleLbl="sibTrans2D1" presStyleIdx="0" presStyleCnt="4"/>
      <dgm:spPr/>
      <dgm:t>
        <a:bodyPr/>
        <a:lstStyle/>
        <a:p>
          <a:endParaRPr lang="en-US"/>
        </a:p>
      </dgm:t>
    </dgm:pt>
    <dgm:pt modelId="{D9B23203-1F79-EA4C-9EC7-26743BE051E3}" type="pres">
      <dgm:prSet presAssocID="{ADB6F07F-CE06-9347-B9B9-BBF4883AFCFE}" presName="node" presStyleLbl="node1" presStyleIdx="1" presStyleCnt="5">
        <dgm:presLayoutVars>
          <dgm:bulletEnabled val="1"/>
        </dgm:presLayoutVars>
      </dgm:prSet>
      <dgm:spPr/>
      <dgm:t>
        <a:bodyPr/>
        <a:lstStyle/>
        <a:p>
          <a:endParaRPr lang="en-US"/>
        </a:p>
      </dgm:t>
    </dgm:pt>
    <dgm:pt modelId="{E69C23AD-6F96-CA4C-AD95-8DA4CD5192FE}" type="pres">
      <dgm:prSet presAssocID="{C3097AF4-7105-5F45-B18B-22084A635566}" presName="sibTrans" presStyleLbl="sibTrans2D1" presStyleIdx="1" presStyleCnt="4"/>
      <dgm:spPr/>
      <dgm:t>
        <a:bodyPr/>
        <a:lstStyle/>
        <a:p>
          <a:endParaRPr lang="en-US"/>
        </a:p>
      </dgm:t>
    </dgm:pt>
    <dgm:pt modelId="{FAC5A0FF-EE78-0B42-A830-F2E1C2DE68DB}" type="pres">
      <dgm:prSet presAssocID="{C3097AF4-7105-5F45-B18B-22084A635566}" presName="connectorText" presStyleLbl="sibTrans2D1" presStyleIdx="1" presStyleCnt="4"/>
      <dgm:spPr/>
      <dgm:t>
        <a:bodyPr/>
        <a:lstStyle/>
        <a:p>
          <a:endParaRPr lang="en-US"/>
        </a:p>
      </dgm:t>
    </dgm:pt>
    <dgm:pt modelId="{84330244-F240-7943-AAB2-F5D6DB2B8A74}" type="pres">
      <dgm:prSet presAssocID="{8C41A8DC-6F60-DF4A-AD0E-F29DC21ED306}" presName="node" presStyleLbl="node1" presStyleIdx="2" presStyleCnt="5">
        <dgm:presLayoutVars>
          <dgm:bulletEnabled val="1"/>
        </dgm:presLayoutVars>
      </dgm:prSet>
      <dgm:spPr/>
      <dgm:t>
        <a:bodyPr/>
        <a:lstStyle/>
        <a:p>
          <a:endParaRPr lang="en-US"/>
        </a:p>
      </dgm:t>
    </dgm:pt>
    <dgm:pt modelId="{36A41DAF-E0FC-3144-B8D6-18E7B1AC4AE5}" type="pres">
      <dgm:prSet presAssocID="{CC9C690C-ECEF-0A4D-A53A-C8AC4B02D6E1}" presName="sibTrans" presStyleLbl="sibTrans2D1" presStyleIdx="2" presStyleCnt="4"/>
      <dgm:spPr/>
      <dgm:t>
        <a:bodyPr/>
        <a:lstStyle/>
        <a:p>
          <a:endParaRPr lang="en-US"/>
        </a:p>
      </dgm:t>
    </dgm:pt>
    <dgm:pt modelId="{1EBBF251-B683-BC44-AD9C-5E4A1E4240FA}" type="pres">
      <dgm:prSet presAssocID="{CC9C690C-ECEF-0A4D-A53A-C8AC4B02D6E1}" presName="connectorText" presStyleLbl="sibTrans2D1" presStyleIdx="2" presStyleCnt="4"/>
      <dgm:spPr/>
      <dgm:t>
        <a:bodyPr/>
        <a:lstStyle/>
        <a:p>
          <a:endParaRPr lang="en-US"/>
        </a:p>
      </dgm:t>
    </dgm:pt>
    <dgm:pt modelId="{476FB28D-7767-C94D-BA77-502DDE2CE00E}" type="pres">
      <dgm:prSet presAssocID="{1F76EC86-8A57-AD42-8D2A-6A109B3D3EDF}" presName="node" presStyleLbl="node1" presStyleIdx="3" presStyleCnt="5">
        <dgm:presLayoutVars>
          <dgm:bulletEnabled val="1"/>
        </dgm:presLayoutVars>
      </dgm:prSet>
      <dgm:spPr/>
      <dgm:t>
        <a:bodyPr/>
        <a:lstStyle/>
        <a:p>
          <a:endParaRPr lang="en-US"/>
        </a:p>
      </dgm:t>
    </dgm:pt>
    <dgm:pt modelId="{F746E671-79A4-2F47-BB41-B257D61D991C}" type="pres">
      <dgm:prSet presAssocID="{8E02AE0A-B005-2040-B083-372FFEE8DFFC}" presName="sibTrans" presStyleLbl="sibTrans2D1" presStyleIdx="3" presStyleCnt="4"/>
      <dgm:spPr/>
      <dgm:t>
        <a:bodyPr/>
        <a:lstStyle/>
        <a:p>
          <a:endParaRPr lang="en-US"/>
        </a:p>
      </dgm:t>
    </dgm:pt>
    <dgm:pt modelId="{E69D5672-917D-A942-BEE3-229B12C2FFD9}" type="pres">
      <dgm:prSet presAssocID="{8E02AE0A-B005-2040-B083-372FFEE8DFFC}" presName="connectorText" presStyleLbl="sibTrans2D1" presStyleIdx="3" presStyleCnt="4"/>
      <dgm:spPr/>
      <dgm:t>
        <a:bodyPr/>
        <a:lstStyle/>
        <a:p>
          <a:endParaRPr lang="en-US"/>
        </a:p>
      </dgm:t>
    </dgm:pt>
    <dgm:pt modelId="{830D40CB-AD8B-5A4C-A9B2-3BE021CEE0FA}" type="pres">
      <dgm:prSet presAssocID="{CE32060D-4919-EA46-807C-98A852DECE60}" presName="node" presStyleLbl="node1" presStyleIdx="4" presStyleCnt="5">
        <dgm:presLayoutVars>
          <dgm:bulletEnabled val="1"/>
        </dgm:presLayoutVars>
      </dgm:prSet>
      <dgm:spPr/>
      <dgm:t>
        <a:bodyPr/>
        <a:lstStyle/>
        <a:p>
          <a:endParaRPr lang="en-US"/>
        </a:p>
      </dgm:t>
    </dgm:pt>
  </dgm:ptLst>
  <dgm:cxnLst>
    <dgm:cxn modelId="{BA90EF30-719F-5344-A631-827AD1DF3364}" srcId="{7F7AD425-B588-594D-A359-397F39FE849F}" destId="{ADB6F07F-CE06-9347-B9B9-BBF4883AFCFE}" srcOrd="1" destOrd="0" parTransId="{410B2E6E-D0D0-BD44-BC52-5A10773B4F2E}" sibTransId="{C3097AF4-7105-5F45-B18B-22084A635566}"/>
    <dgm:cxn modelId="{E3F97B8E-5B77-944B-B51F-7FCC88DC2483}" type="presOf" srcId="{7F7AD425-B588-594D-A359-397F39FE849F}" destId="{82EC420E-A43A-074C-B525-5B09C4B46A63}" srcOrd="0" destOrd="0" presId="urn:microsoft.com/office/officeart/2005/8/layout/process1"/>
    <dgm:cxn modelId="{95F86768-EA62-D542-A3FB-90248F2ADC19}" type="presOf" srcId="{1318918C-C3B0-3D4D-8669-2ABDCA03BDF9}" destId="{F08D7AD4-12CC-764C-999D-E9743C184BE0}" srcOrd="1" destOrd="0" presId="urn:microsoft.com/office/officeart/2005/8/layout/process1"/>
    <dgm:cxn modelId="{044619B2-FEC6-9343-9DC1-50EEED4613A9}" type="presOf" srcId="{C3097AF4-7105-5F45-B18B-22084A635566}" destId="{E69C23AD-6F96-CA4C-AD95-8DA4CD5192FE}" srcOrd="0" destOrd="0" presId="urn:microsoft.com/office/officeart/2005/8/layout/process1"/>
    <dgm:cxn modelId="{7FE36291-C11C-124A-9CA5-1B864BEDDA8A}" type="presOf" srcId="{C3097AF4-7105-5F45-B18B-22084A635566}" destId="{FAC5A0FF-EE78-0B42-A830-F2E1C2DE68DB}" srcOrd="1" destOrd="0" presId="urn:microsoft.com/office/officeart/2005/8/layout/process1"/>
    <dgm:cxn modelId="{283FB8EC-A71B-CE41-AFB1-25523B536FB4}" srcId="{7F7AD425-B588-594D-A359-397F39FE849F}" destId="{CE32060D-4919-EA46-807C-98A852DECE60}" srcOrd="4" destOrd="0" parTransId="{94B993D2-ECED-6049-BAFF-3556A3E1CD77}" sibTransId="{AFAC0CD5-C0ED-7949-9F95-CD8A340E42BE}"/>
    <dgm:cxn modelId="{E167843D-3237-C94A-B7F5-D1ECBECF3651}" type="presOf" srcId="{1318918C-C3B0-3D4D-8669-2ABDCA03BDF9}" destId="{A28BE805-D6BA-BF4E-8C43-535FE9144297}" srcOrd="0" destOrd="0" presId="urn:microsoft.com/office/officeart/2005/8/layout/process1"/>
    <dgm:cxn modelId="{616CD8DE-E548-1D4E-964C-7BC48FAAAF4F}" type="presOf" srcId="{CC9C690C-ECEF-0A4D-A53A-C8AC4B02D6E1}" destId="{36A41DAF-E0FC-3144-B8D6-18E7B1AC4AE5}" srcOrd="0" destOrd="0" presId="urn:microsoft.com/office/officeart/2005/8/layout/process1"/>
    <dgm:cxn modelId="{BA3B6980-6429-984E-A5BA-37092B086682}" type="presOf" srcId="{CE32060D-4919-EA46-807C-98A852DECE60}" destId="{830D40CB-AD8B-5A4C-A9B2-3BE021CEE0FA}" srcOrd="0" destOrd="0" presId="urn:microsoft.com/office/officeart/2005/8/layout/process1"/>
    <dgm:cxn modelId="{9EE120E7-3F72-2D4A-8987-EC4D6A309DD0}" type="presOf" srcId="{B9616E8C-FD02-B341-8762-C5A5DF69036A}" destId="{9B46234C-E6FB-E445-954C-13208D0C1FB1}" srcOrd="0" destOrd="0" presId="urn:microsoft.com/office/officeart/2005/8/layout/process1"/>
    <dgm:cxn modelId="{6087A1D9-4FE4-9A44-86E2-EA8853AD0B0E}" type="presOf" srcId="{8E02AE0A-B005-2040-B083-372FFEE8DFFC}" destId="{F746E671-79A4-2F47-BB41-B257D61D991C}" srcOrd="0" destOrd="0" presId="urn:microsoft.com/office/officeart/2005/8/layout/process1"/>
    <dgm:cxn modelId="{AADFF527-72C1-1347-8773-33A55290BDC6}" type="presOf" srcId="{1F76EC86-8A57-AD42-8D2A-6A109B3D3EDF}" destId="{476FB28D-7767-C94D-BA77-502DDE2CE00E}" srcOrd="0" destOrd="0" presId="urn:microsoft.com/office/officeart/2005/8/layout/process1"/>
    <dgm:cxn modelId="{1FEA9528-06CB-C04B-9F46-4067DE2ECE13}" type="presOf" srcId="{ADB6F07F-CE06-9347-B9B9-BBF4883AFCFE}" destId="{D9B23203-1F79-EA4C-9EC7-26743BE051E3}" srcOrd="0" destOrd="0" presId="urn:microsoft.com/office/officeart/2005/8/layout/process1"/>
    <dgm:cxn modelId="{44A2B398-19F9-7549-B74C-98974FB210D6}" type="presOf" srcId="{8E02AE0A-B005-2040-B083-372FFEE8DFFC}" destId="{E69D5672-917D-A942-BEE3-229B12C2FFD9}" srcOrd="1" destOrd="0" presId="urn:microsoft.com/office/officeart/2005/8/layout/process1"/>
    <dgm:cxn modelId="{57CAAB27-522A-0742-9F53-2C2897190D1D}" type="presOf" srcId="{CC9C690C-ECEF-0A4D-A53A-C8AC4B02D6E1}" destId="{1EBBF251-B683-BC44-AD9C-5E4A1E4240FA}" srcOrd="1" destOrd="0" presId="urn:microsoft.com/office/officeart/2005/8/layout/process1"/>
    <dgm:cxn modelId="{194A58BA-8332-064C-8F17-50DC52D8DD78}" srcId="{7F7AD425-B588-594D-A359-397F39FE849F}" destId="{8C41A8DC-6F60-DF4A-AD0E-F29DC21ED306}" srcOrd="2" destOrd="0" parTransId="{3F0C96FA-199F-CD41-84A8-AB3EC7AC1144}" sibTransId="{CC9C690C-ECEF-0A4D-A53A-C8AC4B02D6E1}"/>
    <dgm:cxn modelId="{04D2AD43-D165-1945-A2F7-9ADA075F89D1}" type="presOf" srcId="{8C41A8DC-6F60-DF4A-AD0E-F29DC21ED306}" destId="{84330244-F240-7943-AAB2-F5D6DB2B8A74}" srcOrd="0" destOrd="0" presId="urn:microsoft.com/office/officeart/2005/8/layout/process1"/>
    <dgm:cxn modelId="{1064AEC1-D060-1448-BCB9-44A6F90F1FAC}" srcId="{7F7AD425-B588-594D-A359-397F39FE849F}" destId="{1F76EC86-8A57-AD42-8D2A-6A109B3D3EDF}" srcOrd="3" destOrd="0" parTransId="{010BFE6C-4714-B44A-AA56-A232229C6673}" sibTransId="{8E02AE0A-B005-2040-B083-372FFEE8DFFC}"/>
    <dgm:cxn modelId="{78148FA8-0754-444D-8E35-2779D980883C}" srcId="{7F7AD425-B588-594D-A359-397F39FE849F}" destId="{B9616E8C-FD02-B341-8762-C5A5DF69036A}" srcOrd="0" destOrd="0" parTransId="{6A34987C-576C-6D44-9F39-C4C54E6B476F}" sibTransId="{1318918C-C3B0-3D4D-8669-2ABDCA03BDF9}"/>
    <dgm:cxn modelId="{89102298-CB86-6A4B-A45B-C35CC387D11F}" type="presParOf" srcId="{82EC420E-A43A-074C-B525-5B09C4B46A63}" destId="{9B46234C-E6FB-E445-954C-13208D0C1FB1}" srcOrd="0" destOrd="0" presId="urn:microsoft.com/office/officeart/2005/8/layout/process1"/>
    <dgm:cxn modelId="{98E830A3-0A5F-3F49-8748-83831A02BA1F}" type="presParOf" srcId="{82EC420E-A43A-074C-B525-5B09C4B46A63}" destId="{A28BE805-D6BA-BF4E-8C43-535FE9144297}" srcOrd="1" destOrd="0" presId="urn:microsoft.com/office/officeart/2005/8/layout/process1"/>
    <dgm:cxn modelId="{4C75C822-F15B-1546-98F9-E0CD938F7BFE}" type="presParOf" srcId="{A28BE805-D6BA-BF4E-8C43-535FE9144297}" destId="{F08D7AD4-12CC-764C-999D-E9743C184BE0}" srcOrd="0" destOrd="0" presId="urn:microsoft.com/office/officeart/2005/8/layout/process1"/>
    <dgm:cxn modelId="{C76DD70D-560F-2C4B-A87E-EFAF495A70C2}" type="presParOf" srcId="{82EC420E-A43A-074C-B525-5B09C4B46A63}" destId="{D9B23203-1F79-EA4C-9EC7-26743BE051E3}" srcOrd="2" destOrd="0" presId="urn:microsoft.com/office/officeart/2005/8/layout/process1"/>
    <dgm:cxn modelId="{07CEF47C-B3AD-A34E-9363-62D78F7BC871}" type="presParOf" srcId="{82EC420E-A43A-074C-B525-5B09C4B46A63}" destId="{E69C23AD-6F96-CA4C-AD95-8DA4CD5192FE}" srcOrd="3" destOrd="0" presId="urn:microsoft.com/office/officeart/2005/8/layout/process1"/>
    <dgm:cxn modelId="{36EC3A05-EC8E-2C4B-A8F7-EC381EDD5A56}" type="presParOf" srcId="{E69C23AD-6F96-CA4C-AD95-8DA4CD5192FE}" destId="{FAC5A0FF-EE78-0B42-A830-F2E1C2DE68DB}" srcOrd="0" destOrd="0" presId="urn:microsoft.com/office/officeart/2005/8/layout/process1"/>
    <dgm:cxn modelId="{F278DCA4-1AE7-A041-B357-DBB4165EC29B}" type="presParOf" srcId="{82EC420E-A43A-074C-B525-5B09C4B46A63}" destId="{84330244-F240-7943-AAB2-F5D6DB2B8A74}" srcOrd="4" destOrd="0" presId="urn:microsoft.com/office/officeart/2005/8/layout/process1"/>
    <dgm:cxn modelId="{43691C50-BB30-AC41-9BB3-24D1A20C5E1D}" type="presParOf" srcId="{82EC420E-A43A-074C-B525-5B09C4B46A63}" destId="{36A41DAF-E0FC-3144-B8D6-18E7B1AC4AE5}" srcOrd="5" destOrd="0" presId="urn:microsoft.com/office/officeart/2005/8/layout/process1"/>
    <dgm:cxn modelId="{A866AA1A-357C-C645-B837-70ADC919E523}" type="presParOf" srcId="{36A41DAF-E0FC-3144-B8D6-18E7B1AC4AE5}" destId="{1EBBF251-B683-BC44-AD9C-5E4A1E4240FA}" srcOrd="0" destOrd="0" presId="urn:microsoft.com/office/officeart/2005/8/layout/process1"/>
    <dgm:cxn modelId="{E871AF7C-CAA9-CD4B-BABC-3093A017E0F0}" type="presParOf" srcId="{82EC420E-A43A-074C-B525-5B09C4B46A63}" destId="{476FB28D-7767-C94D-BA77-502DDE2CE00E}" srcOrd="6" destOrd="0" presId="urn:microsoft.com/office/officeart/2005/8/layout/process1"/>
    <dgm:cxn modelId="{430DBB43-C86D-7A4A-B01B-49FFD8A91646}" type="presParOf" srcId="{82EC420E-A43A-074C-B525-5B09C4B46A63}" destId="{F746E671-79A4-2F47-BB41-B257D61D991C}" srcOrd="7" destOrd="0" presId="urn:microsoft.com/office/officeart/2005/8/layout/process1"/>
    <dgm:cxn modelId="{0740FFF8-828A-5E43-8F3C-B5C368B061D8}" type="presParOf" srcId="{F746E671-79A4-2F47-BB41-B257D61D991C}" destId="{E69D5672-917D-A942-BEE3-229B12C2FFD9}" srcOrd="0" destOrd="0" presId="urn:microsoft.com/office/officeart/2005/8/layout/process1"/>
    <dgm:cxn modelId="{7FBF0A86-101A-8A49-A2C5-90DFB8B4E192}" type="presParOf" srcId="{82EC420E-A43A-074C-B525-5B09C4B46A63}" destId="{830D40CB-AD8B-5A4C-A9B2-3BE021CEE0F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77F47D-86EE-4C4D-9B29-F888EF51A8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E7089D-CB54-438E-8468-CE3E349729F1}">
      <dgm:prSet phldrT="[Text]"/>
      <dgm:spPr/>
      <dgm:t>
        <a:bodyPr/>
        <a:lstStyle/>
        <a:p>
          <a:r>
            <a:rPr lang="en-US" dirty="0" smtClean="0"/>
            <a:t>Arterioles</a:t>
          </a:r>
          <a:endParaRPr lang="en-US" dirty="0"/>
        </a:p>
      </dgm:t>
    </dgm:pt>
    <dgm:pt modelId="{1C57C5DC-6E8A-4F8B-9F2C-8EF3858FEC52}" type="parTrans" cxnId="{F06FE2EF-08FD-44DB-8435-55E8FE72600A}">
      <dgm:prSet/>
      <dgm:spPr/>
      <dgm:t>
        <a:bodyPr/>
        <a:lstStyle/>
        <a:p>
          <a:endParaRPr lang="en-US"/>
        </a:p>
      </dgm:t>
    </dgm:pt>
    <dgm:pt modelId="{90A01C11-32CE-42CA-9622-3FBDADA622B1}" type="sibTrans" cxnId="{F06FE2EF-08FD-44DB-8435-55E8FE72600A}">
      <dgm:prSet/>
      <dgm:spPr/>
      <dgm:t>
        <a:bodyPr/>
        <a:lstStyle/>
        <a:p>
          <a:endParaRPr lang="en-US"/>
        </a:p>
      </dgm:t>
    </dgm:pt>
    <dgm:pt modelId="{3538D779-5A42-4EF5-8186-7FA8B1B54167}">
      <dgm:prSet phldrT="[Text]"/>
      <dgm:spPr/>
      <dgm:t>
        <a:bodyPr/>
        <a:lstStyle/>
        <a:p>
          <a:r>
            <a:rPr lang="en-US" dirty="0"/>
            <a:t>Meta-arterioles and AV-shunt </a:t>
          </a:r>
        </a:p>
      </dgm:t>
    </dgm:pt>
    <dgm:pt modelId="{AD212E29-CB0E-44C7-80B1-99402D23C00F}" type="parTrans" cxnId="{AA1AFDEF-370D-4DA5-BFBB-C562A0DC2B80}">
      <dgm:prSet/>
      <dgm:spPr/>
      <dgm:t>
        <a:bodyPr/>
        <a:lstStyle/>
        <a:p>
          <a:endParaRPr lang="en-US"/>
        </a:p>
      </dgm:t>
    </dgm:pt>
    <dgm:pt modelId="{ECBED7F4-8CA5-4681-9418-9D7907208EB3}" type="sibTrans" cxnId="{AA1AFDEF-370D-4DA5-BFBB-C562A0DC2B80}">
      <dgm:prSet/>
      <dgm:spPr/>
      <dgm:t>
        <a:bodyPr/>
        <a:lstStyle/>
        <a:p>
          <a:endParaRPr lang="en-US"/>
        </a:p>
      </dgm:t>
    </dgm:pt>
    <dgm:pt modelId="{E3735DDB-9A61-4DE4-AB75-AD11AFD7DF0C}">
      <dgm:prSet phldrT="[Text]"/>
      <dgm:spPr/>
      <dgm:t>
        <a:bodyPr/>
        <a:lstStyle/>
        <a:p>
          <a:r>
            <a:rPr lang="en-US" dirty="0"/>
            <a:t>Capillaries </a:t>
          </a:r>
        </a:p>
      </dgm:t>
    </dgm:pt>
    <dgm:pt modelId="{3A80DD8D-2FEC-45E3-9431-329CC474479B}" type="parTrans" cxnId="{1AD34160-B4FD-4D14-A8EF-804D7244B38B}">
      <dgm:prSet/>
      <dgm:spPr/>
      <dgm:t>
        <a:bodyPr/>
        <a:lstStyle/>
        <a:p>
          <a:endParaRPr lang="en-US"/>
        </a:p>
      </dgm:t>
    </dgm:pt>
    <dgm:pt modelId="{A2950CDE-FF62-4D07-9A63-4C1AF699E9E6}" type="sibTrans" cxnId="{1AD34160-B4FD-4D14-A8EF-804D7244B38B}">
      <dgm:prSet/>
      <dgm:spPr/>
      <dgm:t>
        <a:bodyPr/>
        <a:lstStyle/>
        <a:p>
          <a:endParaRPr lang="en-US"/>
        </a:p>
      </dgm:t>
    </dgm:pt>
    <dgm:pt modelId="{BDB28D48-B5D6-4E65-A786-05235E585038}" type="pres">
      <dgm:prSet presAssocID="{6477F47D-86EE-4C4D-9B29-F888EF51A815}" presName="diagram" presStyleCnt="0">
        <dgm:presLayoutVars>
          <dgm:dir/>
          <dgm:resizeHandles val="exact"/>
        </dgm:presLayoutVars>
      </dgm:prSet>
      <dgm:spPr/>
      <dgm:t>
        <a:bodyPr/>
        <a:lstStyle/>
        <a:p>
          <a:endParaRPr lang="en-US"/>
        </a:p>
      </dgm:t>
    </dgm:pt>
    <dgm:pt modelId="{574D7424-0B95-469D-8101-564D7A967EBF}" type="pres">
      <dgm:prSet presAssocID="{87E7089D-CB54-438E-8468-CE3E349729F1}" presName="node" presStyleLbl="node1" presStyleIdx="0" presStyleCnt="3">
        <dgm:presLayoutVars>
          <dgm:bulletEnabled val="1"/>
        </dgm:presLayoutVars>
      </dgm:prSet>
      <dgm:spPr/>
      <dgm:t>
        <a:bodyPr/>
        <a:lstStyle/>
        <a:p>
          <a:endParaRPr lang="en-US"/>
        </a:p>
      </dgm:t>
    </dgm:pt>
    <dgm:pt modelId="{75286248-7E5D-448B-B867-2F17FC02570A}" type="pres">
      <dgm:prSet presAssocID="{90A01C11-32CE-42CA-9622-3FBDADA622B1}" presName="sibTrans" presStyleCnt="0"/>
      <dgm:spPr/>
    </dgm:pt>
    <dgm:pt modelId="{9C93F8E4-A76B-4530-932A-D6B3AA007A84}" type="pres">
      <dgm:prSet presAssocID="{3538D779-5A42-4EF5-8186-7FA8B1B54167}" presName="node" presStyleLbl="node1" presStyleIdx="1" presStyleCnt="3">
        <dgm:presLayoutVars>
          <dgm:bulletEnabled val="1"/>
        </dgm:presLayoutVars>
      </dgm:prSet>
      <dgm:spPr/>
      <dgm:t>
        <a:bodyPr/>
        <a:lstStyle/>
        <a:p>
          <a:endParaRPr lang="en-US"/>
        </a:p>
      </dgm:t>
    </dgm:pt>
    <dgm:pt modelId="{6627B497-26E4-465F-BD45-61FE67FE828D}" type="pres">
      <dgm:prSet presAssocID="{ECBED7F4-8CA5-4681-9418-9D7907208EB3}" presName="sibTrans" presStyleCnt="0"/>
      <dgm:spPr/>
    </dgm:pt>
    <dgm:pt modelId="{67D10D05-3664-494C-A11E-2662F2C8D31D}" type="pres">
      <dgm:prSet presAssocID="{E3735DDB-9A61-4DE4-AB75-AD11AFD7DF0C}" presName="node" presStyleLbl="node1" presStyleIdx="2" presStyleCnt="3">
        <dgm:presLayoutVars>
          <dgm:bulletEnabled val="1"/>
        </dgm:presLayoutVars>
      </dgm:prSet>
      <dgm:spPr/>
      <dgm:t>
        <a:bodyPr/>
        <a:lstStyle/>
        <a:p>
          <a:endParaRPr lang="en-US"/>
        </a:p>
      </dgm:t>
    </dgm:pt>
  </dgm:ptLst>
  <dgm:cxnLst>
    <dgm:cxn modelId="{94D9CCCE-7373-4644-8512-25ED35E687D0}" type="presOf" srcId="{6477F47D-86EE-4C4D-9B29-F888EF51A815}" destId="{BDB28D48-B5D6-4E65-A786-05235E585038}" srcOrd="0" destOrd="0" presId="urn:microsoft.com/office/officeart/2005/8/layout/default"/>
    <dgm:cxn modelId="{F06FE2EF-08FD-44DB-8435-55E8FE72600A}" srcId="{6477F47D-86EE-4C4D-9B29-F888EF51A815}" destId="{87E7089D-CB54-438E-8468-CE3E349729F1}" srcOrd="0" destOrd="0" parTransId="{1C57C5DC-6E8A-4F8B-9F2C-8EF3858FEC52}" sibTransId="{90A01C11-32CE-42CA-9622-3FBDADA622B1}"/>
    <dgm:cxn modelId="{F32EE3F3-5C91-854F-97CB-F0BD511E4A9C}" type="presOf" srcId="{87E7089D-CB54-438E-8468-CE3E349729F1}" destId="{574D7424-0B95-469D-8101-564D7A967EBF}" srcOrd="0" destOrd="0" presId="urn:microsoft.com/office/officeart/2005/8/layout/default"/>
    <dgm:cxn modelId="{2B78B0C7-5051-2748-B257-9B97B0A1D74D}" type="presOf" srcId="{3538D779-5A42-4EF5-8186-7FA8B1B54167}" destId="{9C93F8E4-A76B-4530-932A-D6B3AA007A84}" srcOrd="0" destOrd="0" presId="urn:microsoft.com/office/officeart/2005/8/layout/default"/>
    <dgm:cxn modelId="{AA1AFDEF-370D-4DA5-BFBB-C562A0DC2B80}" srcId="{6477F47D-86EE-4C4D-9B29-F888EF51A815}" destId="{3538D779-5A42-4EF5-8186-7FA8B1B54167}" srcOrd="1" destOrd="0" parTransId="{AD212E29-CB0E-44C7-80B1-99402D23C00F}" sibTransId="{ECBED7F4-8CA5-4681-9418-9D7907208EB3}"/>
    <dgm:cxn modelId="{4FA1993F-22C1-244D-9FDA-7CB545995BBD}" type="presOf" srcId="{E3735DDB-9A61-4DE4-AB75-AD11AFD7DF0C}" destId="{67D10D05-3664-494C-A11E-2662F2C8D31D}" srcOrd="0" destOrd="0" presId="urn:microsoft.com/office/officeart/2005/8/layout/default"/>
    <dgm:cxn modelId="{1AD34160-B4FD-4D14-A8EF-804D7244B38B}" srcId="{6477F47D-86EE-4C4D-9B29-F888EF51A815}" destId="{E3735DDB-9A61-4DE4-AB75-AD11AFD7DF0C}" srcOrd="2" destOrd="0" parTransId="{3A80DD8D-2FEC-45E3-9431-329CC474479B}" sibTransId="{A2950CDE-FF62-4D07-9A63-4C1AF699E9E6}"/>
    <dgm:cxn modelId="{1C279A7A-2561-F74B-A821-D7B13943C805}" type="presParOf" srcId="{BDB28D48-B5D6-4E65-A786-05235E585038}" destId="{574D7424-0B95-469D-8101-564D7A967EBF}" srcOrd="0" destOrd="0" presId="urn:microsoft.com/office/officeart/2005/8/layout/default"/>
    <dgm:cxn modelId="{2457B8BD-033E-1245-AB9C-EF304664333C}" type="presParOf" srcId="{BDB28D48-B5D6-4E65-A786-05235E585038}" destId="{75286248-7E5D-448B-B867-2F17FC02570A}" srcOrd="1" destOrd="0" presId="urn:microsoft.com/office/officeart/2005/8/layout/default"/>
    <dgm:cxn modelId="{FC0501E8-84D3-334A-80DB-036D20F28C4D}" type="presParOf" srcId="{BDB28D48-B5D6-4E65-A786-05235E585038}" destId="{9C93F8E4-A76B-4530-932A-D6B3AA007A84}" srcOrd="2" destOrd="0" presId="urn:microsoft.com/office/officeart/2005/8/layout/default"/>
    <dgm:cxn modelId="{88038C9F-4647-5540-AF5A-1C6EB0E378E6}" type="presParOf" srcId="{BDB28D48-B5D6-4E65-A786-05235E585038}" destId="{6627B497-26E4-465F-BD45-61FE67FE828D}" srcOrd="3" destOrd="0" presId="urn:microsoft.com/office/officeart/2005/8/layout/default"/>
    <dgm:cxn modelId="{55D76603-C829-CA4C-BAE3-AD29CCD3190A}" type="presParOf" srcId="{BDB28D48-B5D6-4E65-A786-05235E585038}" destId="{67D10D05-3664-494C-A11E-2662F2C8D31D}"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888FE-3E92-4173-978D-3063DAFB8B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85451D-C8C4-4C9F-86F9-374669F5621C}">
      <dgm:prSet custT="1"/>
      <dgm:spPr/>
      <dgm:t>
        <a:bodyPr/>
        <a:lstStyle/>
        <a:p>
          <a:pPr rtl="0"/>
          <a:r>
            <a:rPr lang="en-US" sz="2000" dirty="0"/>
            <a:t>They have continuous endothelial lining and adjacent endothelial cells are closely joined together by tight junctions.</a:t>
          </a:r>
        </a:p>
      </dgm:t>
    </dgm:pt>
    <dgm:pt modelId="{B0CB8A03-46B0-4E30-A319-042EB433E770}" type="parTrans" cxnId="{361F7719-66EF-48F8-86EA-2061EC17B1E1}">
      <dgm:prSet/>
      <dgm:spPr/>
      <dgm:t>
        <a:bodyPr/>
        <a:lstStyle/>
        <a:p>
          <a:endParaRPr lang="en-US"/>
        </a:p>
      </dgm:t>
    </dgm:pt>
    <dgm:pt modelId="{402FC8DD-894D-4ECB-B6C3-2E8467FE26A0}" type="sibTrans" cxnId="{361F7719-66EF-48F8-86EA-2061EC17B1E1}">
      <dgm:prSet/>
      <dgm:spPr/>
      <dgm:t>
        <a:bodyPr/>
        <a:lstStyle/>
        <a:p>
          <a:endParaRPr lang="en-US"/>
        </a:p>
      </dgm:t>
    </dgm:pt>
    <dgm:pt modelId="{5FDD2519-C4E9-4396-95DD-2E11BEDF9025}">
      <dgm:prSet custT="1"/>
      <dgm:spPr/>
      <dgm:t>
        <a:bodyPr/>
        <a:lstStyle/>
        <a:p>
          <a:pPr rtl="0"/>
          <a:r>
            <a:rPr lang="en-US" sz="2000" dirty="0"/>
            <a:t>There are thin intercellular slits (</a:t>
          </a:r>
          <a:r>
            <a:rPr lang="en-US" sz="2000" dirty="0" smtClean="0"/>
            <a:t>clefts</a:t>
          </a:r>
          <a:r>
            <a:rPr lang="en-US" sz="2000" dirty="0" smtClean="0">
              <a:solidFill>
                <a:schemeClr val="bg1"/>
              </a:solidFill>
            </a:rPr>
            <a:t>) </a:t>
          </a:r>
          <a:r>
            <a:rPr lang="en-US" sz="1600" dirty="0" smtClean="0">
              <a:solidFill>
                <a:schemeClr val="bg1"/>
              </a:solidFill>
            </a:rPr>
            <a:t>2-10 nm in width in-between the endothelial cells </a:t>
          </a:r>
          <a:r>
            <a:rPr lang="en-US" sz="2000" dirty="0" smtClean="0"/>
            <a:t>which are </a:t>
          </a:r>
          <a:r>
            <a:rPr lang="en-US" sz="2000" dirty="0"/>
            <a:t>gaps in tight junctions that allow diffusion and bulk flow of water and water soluble small </a:t>
          </a:r>
          <a:r>
            <a:rPr lang="en-US" sz="2000" dirty="0" smtClean="0"/>
            <a:t>ions </a:t>
          </a:r>
          <a:r>
            <a:rPr lang="en-US" sz="1600" dirty="0" smtClean="0">
              <a:solidFill>
                <a:schemeClr val="bg1"/>
              </a:solidFill>
            </a:rPr>
            <a:t>(e.g., Na+, Cl-, and glucose).</a:t>
          </a:r>
          <a:endParaRPr lang="en-US" sz="1600" dirty="0">
            <a:solidFill>
              <a:schemeClr val="bg1"/>
            </a:solidFill>
          </a:endParaRPr>
        </a:p>
      </dgm:t>
    </dgm:pt>
    <dgm:pt modelId="{D3F09A87-D7A2-4AFC-B1D1-286B1E07A832}" type="parTrans" cxnId="{A0BAD18E-37F9-48AD-B836-4D2A2E254D2C}">
      <dgm:prSet/>
      <dgm:spPr/>
      <dgm:t>
        <a:bodyPr/>
        <a:lstStyle/>
        <a:p>
          <a:endParaRPr lang="en-US"/>
        </a:p>
      </dgm:t>
    </dgm:pt>
    <dgm:pt modelId="{DACDC1E6-D780-4B56-BB1B-BBDB601D234A}" type="sibTrans" cxnId="{A0BAD18E-37F9-48AD-B836-4D2A2E254D2C}">
      <dgm:prSet/>
      <dgm:spPr/>
      <dgm:t>
        <a:bodyPr/>
        <a:lstStyle/>
        <a:p>
          <a:endParaRPr lang="en-US"/>
        </a:p>
      </dgm:t>
    </dgm:pt>
    <dgm:pt modelId="{EB8A7150-F083-428C-9F0B-DFE9E352010A}" type="pres">
      <dgm:prSet presAssocID="{9D0888FE-3E92-4173-978D-3063DAFB8B06}" presName="linear" presStyleCnt="0">
        <dgm:presLayoutVars>
          <dgm:animLvl val="lvl"/>
          <dgm:resizeHandles val="exact"/>
        </dgm:presLayoutVars>
      </dgm:prSet>
      <dgm:spPr/>
      <dgm:t>
        <a:bodyPr/>
        <a:lstStyle/>
        <a:p>
          <a:endParaRPr lang="en-US"/>
        </a:p>
      </dgm:t>
    </dgm:pt>
    <dgm:pt modelId="{992D0B52-ECD8-49BB-B892-75BB1A43E780}" type="pres">
      <dgm:prSet presAssocID="{8D85451D-C8C4-4C9F-86F9-374669F5621C}" presName="parentText" presStyleLbl="node1" presStyleIdx="0" presStyleCnt="2" custLinFactNeighborY="-73896">
        <dgm:presLayoutVars>
          <dgm:chMax val="0"/>
          <dgm:bulletEnabled val="1"/>
        </dgm:presLayoutVars>
      </dgm:prSet>
      <dgm:spPr/>
      <dgm:t>
        <a:bodyPr/>
        <a:lstStyle/>
        <a:p>
          <a:endParaRPr lang="en-US"/>
        </a:p>
      </dgm:t>
    </dgm:pt>
    <dgm:pt modelId="{9F2CE182-1910-4D52-9B34-AAA287FB4BC0}" type="pres">
      <dgm:prSet presAssocID="{402FC8DD-894D-4ECB-B6C3-2E8467FE26A0}" presName="spacer" presStyleCnt="0"/>
      <dgm:spPr/>
    </dgm:pt>
    <dgm:pt modelId="{449882EF-F23A-4D77-B196-FE81168AAE3C}" type="pres">
      <dgm:prSet presAssocID="{5FDD2519-C4E9-4396-95DD-2E11BEDF9025}" presName="parentText" presStyleLbl="node1" presStyleIdx="1" presStyleCnt="2">
        <dgm:presLayoutVars>
          <dgm:chMax val="0"/>
          <dgm:bulletEnabled val="1"/>
        </dgm:presLayoutVars>
      </dgm:prSet>
      <dgm:spPr/>
      <dgm:t>
        <a:bodyPr/>
        <a:lstStyle/>
        <a:p>
          <a:endParaRPr lang="en-US"/>
        </a:p>
      </dgm:t>
    </dgm:pt>
  </dgm:ptLst>
  <dgm:cxnLst>
    <dgm:cxn modelId="{361F7719-66EF-48F8-86EA-2061EC17B1E1}" srcId="{9D0888FE-3E92-4173-978D-3063DAFB8B06}" destId="{8D85451D-C8C4-4C9F-86F9-374669F5621C}" srcOrd="0" destOrd="0" parTransId="{B0CB8A03-46B0-4E30-A319-042EB433E770}" sibTransId="{402FC8DD-894D-4ECB-B6C3-2E8467FE26A0}"/>
    <dgm:cxn modelId="{1438C5AD-CEF9-654A-85C2-B02509F2D478}" type="presOf" srcId="{9D0888FE-3E92-4173-978D-3063DAFB8B06}" destId="{EB8A7150-F083-428C-9F0B-DFE9E352010A}" srcOrd="0" destOrd="0" presId="urn:microsoft.com/office/officeart/2005/8/layout/vList2"/>
    <dgm:cxn modelId="{80FA2978-9C5E-2943-AF0D-D9E2CE4CF6CD}" type="presOf" srcId="{8D85451D-C8C4-4C9F-86F9-374669F5621C}" destId="{992D0B52-ECD8-49BB-B892-75BB1A43E780}" srcOrd="0" destOrd="0" presId="urn:microsoft.com/office/officeart/2005/8/layout/vList2"/>
    <dgm:cxn modelId="{216B8A7A-CE0F-334A-AEFA-F5E9398BD9AD}" type="presOf" srcId="{5FDD2519-C4E9-4396-95DD-2E11BEDF9025}" destId="{449882EF-F23A-4D77-B196-FE81168AAE3C}" srcOrd="0" destOrd="0" presId="urn:microsoft.com/office/officeart/2005/8/layout/vList2"/>
    <dgm:cxn modelId="{A0BAD18E-37F9-48AD-B836-4D2A2E254D2C}" srcId="{9D0888FE-3E92-4173-978D-3063DAFB8B06}" destId="{5FDD2519-C4E9-4396-95DD-2E11BEDF9025}" srcOrd="1" destOrd="0" parTransId="{D3F09A87-D7A2-4AFC-B1D1-286B1E07A832}" sibTransId="{DACDC1E6-D780-4B56-BB1B-BBDB601D234A}"/>
    <dgm:cxn modelId="{117D419A-A37E-7A4B-8678-44AD0249E722}" type="presParOf" srcId="{EB8A7150-F083-428C-9F0B-DFE9E352010A}" destId="{992D0B52-ECD8-49BB-B892-75BB1A43E780}" srcOrd="0" destOrd="0" presId="urn:microsoft.com/office/officeart/2005/8/layout/vList2"/>
    <dgm:cxn modelId="{7965FDDA-62B8-F74A-B3CE-8AC96738D01A}" type="presParOf" srcId="{EB8A7150-F083-428C-9F0B-DFE9E352010A}" destId="{9F2CE182-1910-4D52-9B34-AAA287FB4BC0}" srcOrd="1" destOrd="0" presId="urn:microsoft.com/office/officeart/2005/8/layout/vList2"/>
    <dgm:cxn modelId="{A953DF2A-E8D0-E445-9817-1A4F18FF5A06}" type="presParOf" srcId="{EB8A7150-F083-428C-9F0B-DFE9E352010A}" destId="{449882EF-F23A-4D77-B196-FE81168AAE3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356CC-CF7D-420F-ACB2-F5C36268E6D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1DA6DE3-5218-460E-9C67-A9F074AED948}">
      <dgm:prSet/>
      <dgm:spPr/>
      <dgm:t>
        <a:bodyPr/>
        <a:lstStyle/>
        <a:p>
          <a:pPr rtl="0"/>
          <a:r>
            <a:rPr lang="en-US" dirty="0"/>
            <a:t>In these capillaries the endothelial cell are widely spaced. </a:t>
          </a:r>
        </a:p>
      </dgm:t>
    </dgm:pt>
    <dgm:pt modelId="{C6C29567-AD8F-4849-BD3A-5F59EE485F27}" type="parTrans" cxnId="{7A854B13-BAEC-401A-A086-19448C23A0A4}">
      <dgm:prSet/>
      <dgm:spPr/>
      <dgm:t>
        <a:bodyPr/>
        <a:lstStyle/>
        <a:p>
          <a:endParaRPr lang="en-US"/>
        </a:p>
      </dgm:t>
    </dgm:pt>
    <dgm:pt modelId="{E3E45E6E-5CF5-4334-AACA-D136EDFE1005}" type="sibTrans" cxnId="{7A854B13-BAEC-401A-A086-19448C23A0A4}">
      <dgm:prSet/>
      <dgm:spPr/>
      <dgm:t>
        <a:bodyPr/>
        <a:lstStyle/>
        <a:p>
          <a:endParaRPr lang="en-US"/>
        </a:p>
      </dgm:t>
    </dgm:pt>
    <dgm:pt modelId="{5B3BBE67-20D7-420D-BF21-F3DAE24D9854}">
      <dgm:prSet/>
      <dgm:spPr/>
      <dgm:t>
        <a:bodyPr/>
        <a:lstStyle/>
        <a:p>
          <a:pPr rtl="0"/>
          <a:r>
            <a:rPr lang="en-US" dirty="0"/>
            <a:t>These have large irregular lumens that  slows blood flow.</a:t>
          </a:r>
        </a:p>
      </dgm:t>
    </dgm:pt>
    <dgm:pt modelId="{3E15C2B9-4595-4877-8191-D5743DF723AA}" type="parTrans" cxnId="{C8E606EE-061F-46AD-8359-D60BDA3ECCE9}">
      <dgm:prSet/>
      <dgm:spPr/>
      <dgm:t>
        <a:bodyPr/>
        <a:lstStyle/>
        <a:p>
          <a:endParaRPr lang="en-US"/>
        </a:p>
      </dgm:t>
    </dgm:pt>
    <dgm:pt modelId="{2D0CDF2C-E453-4913-B7C9-6AA0D60787E3}" type="sibTrans" cxnId="{C8E606EE-061F-46AD-8359-D60BDA3ECCE9}">
      <dgm:prSet/>
      <dgm:spPr/>
      <dgm:t>
        <a:bodyPr/>
        <a:lstStyle/>
        <a:p>
          <a:endParaRPr lang="en-US"/>
        </a:p>
      </dgm:t>
    </dgm:pt>
    <dgm:pt modelId="{611C48C1-572A-4E6F-810F-E01C1511B138}">
      <dgm:prSet/>
      <dgm:spPr/>
      <dgm:t>
        <a:bodyPr/>
        <a:lstStyle/>
        <a:p>
          <a:pPr rtl="0"/>
          <a:r>
            <a:rPr lang="en-US" dirty="0"/>
            <a:t>Few tight junctions that allow large molecules (e.g., proteins) to pass through.</a:t>
          </a:r>
        </a:p>
      </dgm:t>
    </dgm:pt>
    <dgm:pt modelId="{ECE506C1-1096-4EF9-936C-A67C5C6DA680}" type="parTrans" cxnId="{21E7D7F3-8203-47DD-9976-FCD36C4BC163}">
      <dgm:prSet/>
      <dgm:spPr/>
      <dgm:t>
        <a:bodyPr/>
        <a:lstStyle/>
        <a:p>
          <a:endParaRPr lang="en-US"/>
        </a:p>
      </dgm:t>
    </dgm:pt>
    <dgm:pt modelId="{79F4EB08-76AD-4CB2-B926-D0202BDC8549}" type="sibTrans" cxnId="{21E7D7F3-8203-47DD-9976-FCD36C4BC163}">
      <dgm:prSet/>
      <dgm:spPr/>
      <dgm:t>
        <a:bodyPr/>
        <a:lstStyle/>
        <a:p>
          <a:endParaRPr lang="en-US"/>
        </a:p>
      </dgm:t>
    </dgm:pt>
    <dgm:pt modelId="{ED5CF6A9-2977-4DAD-8196-3FC09596D34C}">
      <dgm:prSet/>
      <dgm:spPr/>
      <dgm:t>
        <a:bodyPr/>
        <a:lstStyle/>
        <a:p>
          <a:pPr rtl="0"/>
          <a:r>
            <a:rPr lang="en-US" dirty="0"/>
            <a:t>Located in liver, spleen, bone marrow, lymphoid tissue, some endocrine glands</a:t>
          </a:r>
        </a:p>
      </dgm:t>
    </dgm:pt>
    <dgm:pt modelId="{9361B90D-BC8A-4AE5-8FBD-94819FE2C959}" type="parTrans" cxnId="{E83DEA74-638A-4E49-A7D3-5EE9DB0FB77A}">
      <dgm:prSet/>
      <dgm:spPr/>
      <dgm:t>
        <a:bodyPr/>
        <a:lstStyle/>
        <a:p>
          <a:endParaRPr lang="en-US"/>
        </a:p>
      </dgm:t>
    </dgm:pt>
    <dgm:pt modelId="{AE1472DB-C93F-463B-BC15-4EC82526F217}" type="sibTrans" cxnId="{E83DEA74-638A-4E49-A7D3-5EE9DB0FB77A}">
      <dgm:prSet/>
      <dgm:spPr/>
      <dgm:t>
        <a:bodyPr/>
        <a:lstStyle/>
        <a:p>
          <a:endParaRPr lang="en-US"/>
        </a:p>
      </dgm:t>
    </dgm:pt>
    <dgm:pt modelId="{6D982F83-1703-43E4-A1E6-DC55F6E9F305}">
      <dgm:prSet custT="1"/>
      <dgm:spPr/>
      <dgm:t>
        <a:bodyPr/>
        <a:lstStyle/>
        <a:p>
          <a:pPr rtl="0"/>
          <a:r>
            <a:rPr lang="en-US" sz="2800" dirty="0"/>
            <a:t>Sinusoidal or discontinuous capillaries </a:t>
          </a:r>
        </a:p>
      </dgm:t>
    </dgm:pt>
    <dgm:pt modelId="{C4D5B40F-2683-4230-B9FA-BBC6DCF95661}" type="parTrans" cxnId="{4BF45D99-D164-4D73-98D4-5335679EA658}">
      <dgm:prSet/>
      <dgm:spPr/>
      <dgm:t>
        <a:bodyPr/>
        <a:lstStyle/>
        <a:p>
          <a:endParaRPr lang="en-US"/>
        </a:p>
      </dgm:t>
    </dgm:pt>
    <dgm:pt modelId="{E9FAB3A9-E2AB-4BAE-8A61-7E0B10782369}" type="sibTrans" cxnId="{4BF45D99-D164-4D73-98D4-5335679EA658}">
      <dgm:prSet/>
      <dgm:spPr/>
      <dgm:t>
        <a:bodyPr/>
        <a:lstStyle/>
        <a:p>
          <a:endParaRPr lang="en-US"/>
        </a:p>
      </dgm:t>
    </dgm:pt>
    <dgm:pt modelId="{64CABBC1-D787-40C2-B1FB-26A35DA35515}" type="pres">
      <dgm:prSet presAssocID="{8AB356CC-CF7D-420F-ACB2-F5C36268E6D0}" presName="composite" presStyleCnt="0">
        <dgm:presLayoutVars>
          <dgm:chMax val="1"/>
          <dgm:dir/>
          <dgm:resizeHandles val="exact"/>
        </dgm:presLayoutVars>
      </dgm:prSet>
      <dgm:spPr/>
      <dgm:t>
        <a:bodyPr/>
        <a:lstStyle/>
        <a:p>
          <a:endParaRPr lang="en-US"/>
        </a:p>
      </dgm:t>
    </dgm:pt>
    <dgm:pt modelId="{3BA07A87-05AB-4D91-AFAB-3FDC6A09BDCE}" type="pres">
      <dgm:prSet presAssocID="{6D982F83-1703-43E4-A1E6-DC55F6E9F305}" presName="roof" presStyleLbl="dkBgShp" presStyleIdx="0" presStyleCnt="2"/>
      <dgm:spPr/>
      <dgm:t>
        <a:bodyPr/>
        <a:lstStyle/>
        <a:p>
          <a:endParaRPr lang="en-US"/>
        </a:p>
      </dgm:t>
    </dgm:pt>
    <dgm:pt modelId="{3847FC5C-8EFB-44B0-9836-6CB3B41AD2FA}" type="pres">
      <dgm:prSet presAssocID="{6D982F83-1703-43E4-A1E6-DC55F6E9F305}" presName="pillars" presStyleCnt="0"/>
      <dgm:spPr/>
    </dgm:pt>
    <dgm:pt modelId="{AC1BE5D1-B963-490D-A9FD-9CF8B7CF9501}" type="pres">
      <dgm:prSet presAssocID="{6D982F83-1703-43E4-A1E6-DC55F6E9F305}" presName="pillar1" presStyleLbl="node1" presStyleIdx="0" presStyleCnt="4">
        <dgm:presLayoutVars>
          <dgm:bulletEnabled val="1"/>
        </dgm:presLayoutVars>
      </dgm:prSet>
      <dgm:spPr/>
      <dgm:t>
        <a:bodyPr/>
        <a:lstStyle/>
        <a:p>
          <a:endParaRPr lang="en-US"/>
        </a:p>
      </dgm:t>
    </dgm:pt>
    <dgm:pt modelId="{3D584F1E-1FBC-4840-A9C9-A0D2A00F11B5}" type="pres">
      <dgm:prSet presAssocID="{5B3BBE67-20D7-420D-BF21-F3DAE24D9854}" presName="pillarX" presStyleLbl="node1" presStyleIdx="1" presStyleCnt="4">
        <dgm:presLayoutVars>
          <dgm:bulletEnabled val="1"/>
        </dgm:presLayoutVars>
      </dgm:prSet>
      <dgm:spPr/>
      <dgm:t>
        <a:bodyPr/>
        <a:lstStyle/>
        <a:p>
          <a:endParaRPr lang="en-US"/>
        </a:p>
      </dgm:t>
    </dgm:pt>
    <dgm:pt modelId="{D767D0C6-BA1D-4B8F-8505-FCE1903D04F3}" type="pres">
      <dgm:prSet presAssocID="{611C48C1-572A-4E6F-810F-E01C1511B138}" presName="pillarX" presStyleLbl="node1" presStyleIdx="2" presStyleCnt="4">
        <dgm:presLayoutVars>
          <dgm:bulletEnabled val="1"/>
        </dgm:presLayoutVars>
      </dgm:prSet>
      <dgm:spPr/>
      <dgm:t>
        <a:bodyPr/>
        <a:lstStyle/>
        <a:p>
          <a:endParaRPr lang="en-US"/>
        </a:p>
      </dgm:t>
    </dgm:pt>
    <dgm:pt modelId="{98891B82-D6A0-49CC-B02D-6361698C59AE}" type="pres">
      <dgm:prSet presAssocID="{ED5CF6A9-2977-4DAD-8196-3FC09596D34C}" presName="pillarX" presStyleLbl="node1" presStyleIdx="3" presStyleCnt="4">
        <dgm:presLayoutVars>
          <dgm:bulletEnabled val="1"/>
        </dgm:presLayoutVars>
      </dgm:prSet>
      <dgm:spPr/>
      <dgm:t>
        <a:bodyPr/>
        <a:lstStyle/>
        <a:p>
          <a:endParaRPr lang="en-US"/>
        </a:p>
      </dgm:t>
    </dgm:pt>
    <dgm:pt modelId="{9C2CD446-AF69-4D6F-B2ED-29ABF04BFF67}" type="pres">
      <dgm:prSet presAssocID="{6D982F83-1703-43E4-A1E6-DC55F6E9F305}" presName="base" presStyleLbl="dkBgShp" presStyleIdx="1" presStyleCnt="2"/>
      <dgm:spPr/>
    </dgm:pt>
  </dgm:ptLst>
  <dgm:cxnLst>
    <dgm:cxn modelId="{38C87352-379F-AE45-BCC5-1E6327606014}" type="presOf" srcId="{6D982F83-1703-43E4-A1E6-DC55F6E9F305}" destId="{3BA07A87-05AB-4D91-AFAB-3FDC6A09BDCE}" srcOrd="0" destOrd="0" presId="urn:microsoft.com/office/officeart/2005/8/layout/hList3"/>
    <dgm:cxn modelId="{21E7D7F3-8203-47DD-9976-FCD36C4BC163}" srcId="{6D982F83-1703-43E4-A1E6-DC55F6E9F305}" destId="{611C48C1-572A-4E6F-810F-E01C1511B138}" srcOrd="2" destOrd="0" parTransId="{ECE506C1-1096-4EF9-936C-A67C5C6DA680}" sibTransId="{79F4EB08-76AD-4CB2-B926-D0202BDC8549}"/>
    <dgm:cxn modelId="{03EB23DD-6F8E-9B42-9BBA-964ECC140C22}" type="presOf" srcId="{5B3BBE67-20D7-420D-BF21-F3DAE24D9854}" destId="{3D584F1E-1FBC-4840-A9C9-A0D2A00F11B5}" srcOrd="0" destOrd="0" presId="urn:microsoft.com/office/officeart/2005/8/layout/hList3"/>
    <dgm:cxn modelId="{E83DEA74-638A-4E49-A7D3-5EE9DB0FB77A}" srcId="{6D982F83-1703-43E4-A1E6-DC55F6E9F305}" destId="{ED5CF6A9-2977-4DAD-8196-3FC09596D34C}" srcOrd="3" destOrd="0" parTransId="{9361B90D-BC8A-4AE5-8FBD-94819FE2C959}" sibTransId="{AE1472DB-C93F-463B-BC15-4EC82526F217}"/>
    <dgm:cxn modelId="{4BF45D99-D164-4D73-98D4-5335679EA658}" srcId="{8AB356CC-CF7D-420F-ACB2-F5C36268E6D0}" destId="{6D982F83-1703-43E4-A1E6-DC55F6E9F305}" srcOrd="0" destOrd="0" parTransId="{C4D5B40F-2683-4230-B9FA-BBC6DCF95661}" sibTransId="{E9FAB3A9-E2AB-4BAE-8A61-7E0B10782369}"/>
    <dgm:cxn modelId="{C8E606EE-061F-46AD-8359-D60BDA3ECCE9}" srcId="{6D982F83-1703-43E4-A1E6-DC55F6E9F305}" destId="{5B3BBE67-20D7-420D-BF21-F3DAE24D9854}" srcOrd="1" destOrd="0" parTransId="{3E15C2B9-4595-4877-8191-D5743DF723AA}" sibTransId="{2D0CDF2C-E453-4913-B7C9-6AA0D60787E3}"/>
    <dgm:cxn modelId="{7A854B13-BAEC-401A-A086-19448C23A0A4}" srcId="{6D982F83-1703-43E4-A1E6-DC55F6E9F305}" destId="{21DA6DE3-5218-460E-9C67-A9F074AED948}" srcOrd="0" destOrd="0" parTransId="{C6C29567-AD8F-4849-BD3A-5F59EE485F27}" sibTransId="{E3E45E6E-5CF5-4334-AACA-D136EDFE1005}"/>
    <dgm:cxn modelId="{E0603AA4-CF3A-9B41-A4F6-9C0F358D3BFE}" type="presOf" srcId="{8AB356CC-CF7D-420F-ACB2-F5C36268E6D0}" destId="{64CABBC1-D787-40C2-B1FB-26A35DA35515}" srcOrd="0" destOrd="0" presId="urn:microsoft.com/office/officeart/2005/8/layout/hList3"/>
    <dgm:cxn modelId="{B9B04321-3204-E845-9330-3CCBD3A737C0}" type="presOf" srcId="{21DA6DE3-5218-460E-9C67-A9F074AED948}" destId="{AC1BE5D1-B963-490D-A9FD-9CF8B7CF9501}" srcOrd="0" destOrd="0" presId="urn:microsoft.com/office/officeart/2005/8/layout/hList3"/>
    <dgm:cxn modelId="{C9A96AC9-3DAB-1049-9A4C-BE161936DB3E}" type="presOf" srcId="{ED5CF6A9-2977-4DAD-8196-3FC09596D34C}" destId="{98891B82-D6A0-49CC-B02D-6361698C59AE}" srcOrd="0" destOrd="0" presId="urn:microsoft.com/office/officeart/2005/8/layout/hList3"/>
    <dgm:cxn modelId="{56E041FE-1E50-1E44-82F0-635736E5041B}" type="presOf" srcId="{611C48C1-572A-4E6F-810F-E01C1511B138}" destId="{D767D0C6-BA1D-4B8F-8505-FCE1903D04F3}" srcOrd="0" destOrd="0" presId="urn:microsoft.com/office/officeart/2005/8/layout/hList3"/>
    <dgm:cxn modelId="{C9983722-D0A9-6C45-BA64-51B325C6A093}" type="presParOf" srcId="{64CABBC1-D787-40C2-B1FB-26A35DA35515}" destId="{3BA07A87-05AB-4D91-AFAB-3FDC6A09BDCE}" srcOrd="0" destOrd="0" presId="urn:microsoft.com/office/officeart/2005/8/layout/hList3"/>
    <dgm:cxn modelId="{FEB2531C-964F-1A41-AD1A-F18205E72F87}" type="presParOf" srcId="{64CABBC1-D787-40C2-B1FB-26A35DA35515}" destId="{3847FC5C-8EFB-44B0-9836-6CB3B41AD2FA}" srcOrd="1" destOrd="0" presId="urn:microsoft.com/office/officeart/2005/8/layout/hList3"/>
    <dgm:cxn modelId="{8D8DCBDA-E6E6-4F43-AEB5-186CFD1CFC7D}" type="presParOf" srcId="{3847FC5C-8EFB-44B0-9836-6CB3B41AD2FA}" destId="{AC1BE5D1-B963-490D-A9FD-9CF8B7CF9501}" srcOrd="0" destOrd="0" presId="urn:microsoft.com/office/officeart/2005/8/layout/hList3"/>
    <dgm:cxn modelId="{19B5E913-997C-1744-A987-D128BE48170B}" type="presParOf" srcId="{3847FC5C-8EFB-44B0-9836-6CB3B41AD2FA}" destId="{3D584F1E-1FBC-4840-A9C9-A0D2A00F11B5}" srcOrd="1" destOrd="0" presId="urn:microsoft.com/office/officeart/2005/8/layout/hList3"/>
    <dgm:cxn modelId="{128BBE6E-C44B-6445-B99E-CAB8518C25BB}" type="presParOf" srcId="{3847FC5C-8EFB-44B0-9836-6CB3B41AD2FA}" destId="{D767D0C6-BA1D-4B8F-8505-FCE1903D04F3}" srcOrd="2" destOrd="0" presId="urn:microsoft.com/office/officeart/2005/8/layout/hList3"/>
    <dgm:cxn modelId="{90AA4FA3-E02F-A046-9116-B68CA0DA6B44}" type="presParOf" srcId="{3847FC5C-8EFB-44B0-9836-6CB3B41AD2FA}" destId="{98891B82-D6A0-49CC-B02D-6361698C59AE}" srcOrd="3" destOrd="0" presId="urn:microsoft.com/office/officeart/2005/8/layout/hList3"/>
    <dgm:cxn modelId="{06CC257B-A0F9-7A48-A037-812CCA140062}" type="presParOf" srcId="{64CABBC1-D787-40C2-B1FB-26A35DA35515}" destId="{9C2CD446-AF69-4D6F-B2ED-29ABF04BFF6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ED411D-8E9A-46CA-8020-BD9354F7A3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CD19EB2-9DE4-45A5-AA6E-9FA148E91466}">
      <dgm:prSet phldrT="[Text]" custT="1"/>
      <dgm:spPr/>
      <dgm:t>
        <a:bodyPr/>
        <a:lstStyle/>
        <a:p>
          <a:r>
            <a:rPr lang="en-US" sz="2000" dirty="0"/>
            <a:t>Arteriolar diameter is generally 5 – 100 micrometers. </a:t>
          </a:r>
        </a:p>
      </dgm:t>
    </dgm:pt>
    <dgm:pt modelId="{FB107654-5A91-4A7D-B81A-0B94A021B83E}" type="parTrans" cxnId="{CCAE982A-51E4-4915-A8E6-331D0FD6AC9C}">
      <dgm:prSet/>
      <dgm:spPr/>
      <dgm:t>
        <a:bodyPr/>
        <a:lstStyle/>
        <a:p>
          <a:endParaRPr lang="en-US" sz="1600"/>
        </a:p>
      </dgm:t>
    </dgm:pt>
    <dgm:pt modelId="{5EEDE00E-476C-428D-B088-0C7559393B35}" type="sibTrans" cxnId="{CCAE982A-51E4-4915-A8E6-331D0FD6AC9C}">
      <dgm:prSet/>
      <dgm:spPr/>
      <dgm:t>
        <a:bodyPr/>
        <a:lstStyle/>
        <a:p>
          <a:endParaRPr lang="en-US" sz="1600"/>
        </a:p>
      </dgm:t>
    </dgm:pt>
    <dgm:pt modelId="{B695A4F0-4E38-487D-9AEC-F2138BEAA376}">
      <dgm:prSet phldrT="[Text]" custT="1"/>
      <dgm:spPr/>
      <dgm:t>
        <a:bodyPr/>
        <a:lstStyle/>
        <a:p>
          <a:r>
            <a:rPr lang="en-US" sz="2000" dirty="0"/>
            <a:t>They have a thick smooth muscle layer and endothelial lining.</a:t>
          </a:r>
        </a:p>
      </dgm:t>
    </dgm:pt>
    <dgm:pt modelId="{D1373251-399F-4037-983E-1CB3D2A876E3}" type="parTrans" cxnId="{ED278BD5-9CD7-436B-B426-C2A9291329F7}">
      <dgm:prSet/>
      <dgm:spPr/>
      <dgm:t>
        <a:bodyPr/>
        <a:lstStyle/>
        <a:p>
          <a:endParaRPr lang="en-US" sz="1600"/>
        </a:p>
      </dgm:t>
    </dgm:pt>
    <dgm:pt modelId="{E7D88E5B-C230-403C-8A60-2B531CA68A22}" type="sibTrans" cxnId="{ED278BD5-9CD7-436B-B426-C2A9291329F7}">
      <dgm:prSet/>
      <dgm:spPr/>
      <dgm:t>
        <a:bodyPr/>
        <a:lstStyle/>
        <a:p>
          <a:endParaRPr lang="en-US" sz="1600"/>
        </a:p>
      </dgm:t>
    </dgm:pt>
    <dgm:pt modelId="{10B4B4A1-30B1-472A-A285-C49FAD730169}">
      <dgm:prSet phldrT="[Text]" custT="1"/>
      <dgm:spPr/>
      <dgm:t>
        <a:bodyPr/>
        <a:lstStyle/>
        <a:p>
          <a:r>
            <a:rPr lang="en-US" sz="2000" dirty="0"/>
            <a:t>They have precapillary sphincters </a:t>
          </a:r>
        </a:p>
      </dgm:t>
    </dgm:pt>
    <dgm:pt modelId="{1BC74AD1-CE58-43C9-9125-79397E2D4C9E}" type="parTrans" cxnId="{C04A3C65-A688-4AA6-AED6-43EE9F6D29BD}">
      <dgm:prSet/>
      <dgm:spPr/>
      <dgm:t>
        <a:bodyPr/>
        <a:lstStyle/>
        <a:p>
          <a:endParaRPr lang="en-US" sz="1600"/>
        </a:p>
      </dgm:t>
    </dgm:pt>
    <dgm:pt modelId="{3D81CDB9-68EB-496C-9584-42D994C7D6AF}" type="sibTrans" cxnId="{C04A3C65-A688-4AA6-AED6-43EE9F6D29BD}">
      <dgm:prSet/>
      <dgm:spPr/>
      <dgm:t>
        <a:bodyPr/>
        <a:lstStyle/>
        <a:p>
          <a:endParaRPr lang="en-US" sz="1600"/>
        </a:p>
      </dgm:t>
    </dgm:pt>
    <dgm:pt modelId="{C9363EEE-D996-4B0F-8078-425F04141FC6}" type="pres">
      <dgm:prSet presAssocID="{19ED411D-8E9A-46CA-8020-BD9354F7A326}" presName="diagram" presStyleCnt="0">
        <dgm:presLayoutVars>
          <dgm:dir/>
          <dgm:resizeHandles val="exact"/>
        </dgm:presLayoutVars>
      </dgm:prSet>
      <dgm:spPr/>
      <dgm:t>
        <a:bodyPr/>
        <a:lstStyle/>
        <a:p>
          <a:endParaRPr lang="en-US"/>
        </a:p>
      </dgm:t>
    </dgm:pt>
    <dgm:pt modelId="{EC3BEB15-51CF-436A-BA38-FAAF8C34D309}" type="pres">
      <dgm:prSet presAssocID="{ACD19EB2-9DE4-45A5-AA6E-9FA148E91466}" presName="node" presStyleLbl="node1" presStyleIdx="0" presStyleCnt="3">
        <dgm:presLayoutVars>
          <dgm:bulletEnabled val="1"/>
        </dgm:presLayoutVars>
      </dgm:prSet>
      <dgm:spPr/>
      <dgm:t>
        <a:bodyPr/>
        <a:lstStyle/>
        <a:p>
          <a:endParaRPr lang="en-US"/>
        </a:p>
      </dgm:t>
    </dgm:pt>
    <dgm:pt modelId="{0085AFE6-F0B9-466E-9E39-BCAB69D9F202}" type="pres">
      <dgm:prSet presAssocID="{5EEDE00E-476C-428D-B088-0C7559393B35}" presName="sibTrans" presStyleCnt="0"/>
      <dgm:spPr/>
    </dgm:pt>
    <dgm:pt modelId="{33DA8789-3254-41FB-A0D4-5C2CB3C785E3}" type="pres">
      <dgm:prSet presAssocID="{B695A4F0-4E38-487D-9AEC-F2138BEAA376}" presName="node" presStyleLbl="node1" presStyleIdx="1" presStyleCnt="3">
        <dgm:presLayoutVars>
          <dgm:bulletEnabled val="1"/>
        </dgm:presLayoutVars>
      </dgm:prSet>
      <dgm:spPr/>
      <dgm:t>
        <a:bodyPr/>
        <a:lstStyle/>
        <a:p>
          <a:endParaRPr lang="en-US"/>
        </a:p>
      </dgm:t>
    </dgm:pt>
    <dgm:pt modelId="{09D90F20-38BC-4409-8877-01CA68E9B174}" type="pres">
      <dgm:prSet presAssocID="{E7D88E5B-C230-403C-8A60-2B531CA68A22}" presName="sibTrans" presStyleCnt="0"/>
      <dgm:spPr/>
    </dgm:pt>
    <dgm:pt modelId="{D5BB37A5-2667-493E-AF66-FB596498692B}" type="pres">
      <dgm:prSet presAssocID="{10B4B4A1-30B1-472A-A285-C49FAD730169}" presName="node" presStyleLbl="node1" presStyleIdx="2" presStyleCnt="3">
        <dgm:presLayoutVars>
          <dgm:bulletEnabled val="1"/>
        </dgm:presLayoutVars>
      </dgm:prSet>
      <dgm:spPr/>
      <dgm:t>
        <a:bodyPr/>
        <a:lstStyle/>
        <a:p>
          <a:endParaRPr lang="en-US"/>
        </a:p>
      </dgm:t>
    </dgm:pt>
  </dgm:ptLst>
  <dgm:cxnLst>
    <dgm:cxn modelId="{B6C5B931-67D7-8346-BA8B-9F045D41C949}" type="presOf" srcId="{ACD19EB2-9DE4-45A5-AA6E-9FA148E91466}" destId="{EC3BEB15-51CF-436A-BA38-FAAF8C34D309}" srcOrd="0" destOrd="0" presId="urn:microsoft.com/office/officeart/2005/8/layout/default"/>
    <dgm:cxn modelId="{C04A3C65-A688-4AA6-AED6-43EE9F6D29BD}" srcId="{19ED411D-8E9A-46CA-8020-BD9354F7A326}" destId="{10B4B4A1-30B1-472A-A285-C49FAD730169}" srcOrd="2" destOrd="0" parTransId="{1BC74AD1-CE58-43C9-9125-79397E2D4C9E}" sibTransId="{3D81CDB9-68EB-496C-9584-42D994C7D6AF}"/>
    <dgm:cxn modelId="{A1712D4F-065D-E449-8691-160EDDB69FDE}" type="presOf" srcId="{19ED411D-8E9A-46CA-8020-BD9354F7A326}" destId="{C9363EEE-D996-4B0F-8078-425F04141FC6}" srcOrd="0" destOrd="0" presId="urn:microsoft.com/office/officeart/2005/8/layout/default"/>
    <dgm:cxn modelId="{ED278BD5-9CD7-436B-B426-C2A9291329F7}" srcId="{19ED411D-8E9A-46CA-8020-BD9354F7A326}" destId="{B695A4F0-4E38-487D-9AEC-F2138BEAA376}" srcOrd="1" destOrd="0" parTransId="{D1373251-399F-4037-983E-1CB3D2A876E3}" sibTransId="{E7D88E5B-C230-403C-8A60-2B531CA68A22}"/>
    <dgm:cxn modelId="{3AB3EBA7-8BB3-BF4B-B1EC-C34F44F03005}" type="presOf" srcId="{10B4B4A1-30B1-472A-A285-C49FAD730169}" destId="{D5BB37A5-2667-493E-AF66-FB596498692B}" srcOrd="0" destOrd="0" presId="urn:microsoft.com/office/officeart/2005/8/layout/default"/>
    <dgm:cxn modelId="{B54F1321-500F-C84B-B193-82F2A0561A5D}" type="presOf" srcId="{B695A4F0-4E38-487D-9AEC-F2138BEAA376}" destId="{33DA8789-3254-41FB-A0D4-5C2CB3C785E3}" srcOrd="0" destOrd="0" presId="urn:microsoft.com/office/officeart/2005/8/layout/default"/>
    <dgm:cxn modelId="{CCAE982A-51E4-4915-A8E6-331D0FD6AC9C}" srcId="{19ED411D-8E9A-46CA-8020-BD9354F7A326}" destId="{ACD19EB2-9DE4-45A5-AA6E-9FA148E91466}" srcOrd="0" destOrd="0" parTransId="{FB107654-5A91-4A7D-B81A-0B94A021B83E}" sibTransId="{5EEDE00E-476C-428D-B088-0C7559393B35}"/>
    <dgm:cxn modelId="{EB6846BA-CAC7-3146-AF52-23C10B20E11A}" type="presParOf" srcId="{C9363EEE-D996-4B0F-8078-425F04141FC6}" destId="{EC3BEB15-51CF-436A-BA38-FAAF8C34D309}" srcOrd="0" destOrd="0" presId="urn:microsoft.com/office/officeart/2005/8/layout/default"/>
    <dgm:cxn modelId="{6821C175-4783-A44A-BAB9-B362593FEAFF}" type="presParOf" srcId="{C9363EEE-D996-4B0F-8078-425F04141FC6}" destId="{0085AFE6-F0B9-466E-9E39-BCAB69D9F202}" srcOrd="1" destOrd="0" presId="urn:microsoft.com/office/officeart/2005/8/layout/default"/>
    <dgm:cxn modelId="{BA47E51D-8B94-A44C-80E5-B06D2576CD87}" type="presParOf" srcId="{C9363EEE-D996-4B0F-8078-425F04141FC6}" destId="{33DA8789-3254-41FB-A0D4-5C2CB3C785E3}" srcOrd="2" destOrd="0" presId="urn:microsoft.com/office/officeart/2005/8/layout/default"/>
    <dgm:cxn modelId="{3EDFA229-7759-3E48-923B-9FB3D9097574}" type="presParOf" srcId="{C9363EEE-D996-4B0F-8078-425F04141FC6}" destId="{09D90F20-38BC-4409-8877-01CA68E9B174}" srcOrd="3" destOrd="0" presId="urn:microsoft.com/office/officeart/2005/8/layout/default"/>
    <dgm:cxn modelId="{29EDAB4B-D473-2948-9718-7FD83C7D423F}" type="presParOf" srcId="{C9363EEE-D996-4B0F-8078-425F04141FC6}" destId="{D5BB37A5-2667-493E-AF66-FB596498692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A85A62-B474-4F86-8B6C-6F0B737E61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446284-35CF-464C-A4CF-A2731D26C06D}">
      <dgm:prSet phldrT="[Text]"/>
      <dgm:spPr/>
      <dgm:t>
        <a:bodyPr/>
        <a:lstStyle/>
        <a:p>
          <a:r>
            <a:rPr lang="en-US" dirty="0"/>
            <a:t>They arise from arterioles and give rise to capillaries.</a:t>
          </a:r>
        </a:p>
      </dgm:t>
    </dgm:pt>
    <dgm:pt modelId="{DF9F06D3-B4B5-4617-B0F6-1C8C021808AE}" type="parTrans" cxnId="{0CD22D10-7297-4170-BED4-2D6B949F5D53}">
      <dgm:prSet/>
      <dgm:spPr/>
      <dgm:t>
        <a:bodyPr/>
        <a:lstStyle/>
        <a:p>
          <a:endParaRPr lang="en-US"/>
        </a:p>
      </dgm:t>
    </dgm:pt>
    <dgm:pt modelId="{F20F5299-1F84-4B76-9C36-98E62C913132}" type="sibTrans" cxnId="{0CD22D10-7297-4170-BED4-2D6B949F5D53}">
      <dgm:prSet/>
      <dgm:spPr/>
      <dgm:t>
        <a:bodyPr/>
        <a:lstStyle/>
        <a:p>
          <a:endParaRPr lang="en-US"/>
        </a:p>
      </dgm:t>
    </dgm:pt>
    <dgm:pt modelId="{E28C18DE-CA43-4252-9DF6-BC8A0C7676A1}">
      <dgm:prSet phldrT="[Text]"/>
      <dgm:spPr/>
      <dgm:t>
        <a:bodyPr/>
        <a:lstStyle/>
        <a:p>
          <a:r>
            <a:rPr lang="en-US" dirty="0"/>
            <a:t>They have pre-capillary </a:t>
          </a:r>
          <a:r>
            <a:rPr lang="en-US" dirty="0" smtClean="0"/>
            <a:t>sphincters.</a:t>
          </a:r>
          <a:endParaRPr lang="en-US" dirty="0"/>
        </a:p>
      </dgm:t>
    </dgm:pt>
    <dgm:pt modelId="{9A521387-0B65-4F2B-84C5-06AD4981B78F}" type="parTrans" cxnId="{2D61F6DC-294C-4BF9-AAAE-87229F1AD92D}">
      <dgm:prSet/>
      <dgm:spPr/>
      <dgm:t>
        <a:bodyPr/>
        <a:lstStyle/>
        <a:p>
          <a:endParaRPr lang="en-US"/>
        </a:p>
      </dgm:t>
    </dgm:pt>
    <dgm:pt modelId="{65998795-16CA-4CDD-A6C6-E82DF3269E0F}" type="sibTrans" cxnId="{2D61F6DC-294C-4BF9-AAAE-87229F1AD92D}">
      <dgm:prSet/>
      <dgm:spPr/>
      <dgm:t>
        <a:bodyPr/>
        <a:lstStyle/>
        <a:p>
          <a:endParaRPr lang="en-US"/>
        </a:p>
      </dgm:t>
    </dgm:pt>
    <dgm:pt modelId="{B4321D27-F479-49CF-BA35-AE914A5F1764}">
      <dgm:prSet/>
      <dgm:spPr/>
      <dgm:t>
        <a:bodyPr/>
        <a:lstStyle/>
        <a:p>
          <a:r>
            <a:rPr lang="en-US" dirty="0"/>
            <a:t>They can connect with </a:t>
          </a:r>
          <a:r>
            <a:rPr lang="en-US" dirty="0" err="1"/>
            <a:t>venules</a:t>
          </a:r>
          <a:r>
            <a:rPr lang="en-US" dirty="0"/>
            <a:t> and/ or supply capillaries.</a:t>
          </a:r>
        </a:p>
      </dgm:t>
    </dgm:pt>
    <dgm:pt modelId="{D98EC553-2A59-44FE-B885-B13542BC440F}" type="parTrans" cxnId="{E73D42C4-68D4-4B78-B004-A7C284A1D958}">
      <dgm:prSet/>
      <dgm:spPr/>
      <dgm:t>
        <a:bodyPr/>
        <a:lstStyle/>
        <a:p>
          <a:endParaRPr lang="en-US"/>
        </a:p>
      </dgm:t>
    </dgm:pt>
    <dgm:pt modelId="{169268BE-14A5-4EC0-8B65-D9DE61921AC2}" type="sibTrans" cxnId="{E73D42C4-68D4-4B78-B004-A7C284A1D958}">
      <dgm:prSet/>
      <dgm:spPr/>
      <dgm:t>
        <a:bodyPr/>
        <a:lstStyle/>
        <a:p>
          <a:endParaRPr lang="en-US"/>
        </a:p>
      </dgm:t>
    </dgm:pt>
    <dgm:pt modelId="{103DBBBE-B67D-48A4-980B-9F4B71F3506D}" type="pres">
      <dgm:prSet presAssocID="{EAA85A62-B474-4F86-8B6C-6F0B737E6151}" presName="linear" presStyleCnt="0">
        <dgm:presLayoutVars>
          <dgm:dir/>
          <dgm:animLvl val="lvl"/>
          <dgm:resizeHandles val="exact"/>
        </dgm:presLayoutVars>
      </dgm:prSet>
      <dgm:spPr/>
      <dgm:t>
        <a:bodyPr/>
        <a:lstStyle/>
        <a:p>
          <a:endParaRPr lang="en-US"/>
        </a:p>
      </dgm:t>
    </dgm:pt>
    <dgm:pt modelId="{45153422-9F80-4E49-B00E-6AA544531441}" type="pres">
      <dgm:prSet presAssocID="{92446284-35CF-464C-A4CF-A2731D26C06D}" presName="parentLin" presStyleCnt="0"/>
      <dgm:spPr/>
    </dgm:pt>
    <dgm:pt modelId="{A3F631AB-8DC1-4449-8296-E8E5936FA65B}" type="pres">
      <dgm:prSet presAssocID="{92446284-35CF-464C-A4CF-A2731D26C06D}" presName="parentLeftMargin" presStyleLbl="node1" presStyleIdx="0" presStyleCnt="3"/>
      <dgm:spPr/>
      <dgm:t>
        <a:bodyPr/>
        <a:lstStyle/>
        <a:p>
          <a:endParaRPr lang="en-US"/>
        </a:p>
      </dgm:t>
    </dgm:pt>
    <dgm:pt modelId="{E26BCC2E-3AFD-463A-93AD-E2097EAFD5D8}" type="pres">
      <dgm:prSet presAssocID="{92446284-35CF-464C-A4CF-A2731D26C06D}" presName="parentText" presStyleLbl="node1" presStyleIdx="0" presStyleCnt="3">
        <dgm:presLayoutVars>
          <dgm:chMax val="0"/>
          <dgm:bulletEnabled val="1"/>
        </dgm:presLayoutVars>
      </dgm:prSet>
      <dgm:spPr/>
      <dgm:t>
        <a:bodyPr/>
        <a:lstStyle/>
        <a:p>
          <a:endParaRPr lang="en-US"/>
        </a:p>
      </dgm:t>
    </dgm:pt>
    <dgm:pt modelId="{1C69924E-9DFB-41D8-8122-7E6059E157A9}" type="pres">
      <dgm:prSet presAssocID="{92446284-35CF-464C-A4CF-A2731D26C06D}" presName="negativeSpace" presStyleCnt="0"/>
      <dgm:spPr/>
    </dgm:pt>
    <dgm:pt modelId="{A6802150-77D1-41CA-9B2E-6D8AA7C28A4D}" type="pres">
      <dgm:prSet presAssocID="{92446284-35CF-464C-A4CF-A2731D26C06D}" presName="childText" presStyleLbl="conFgAcc1" presStyleIdx="0" presStyleCnt="3">
        <dgm:presLayoutVars>
          <dgm:bulletEnabled val="1"/>
        </dgm:presLayoutVars>
      </dgm:prSet>
      <dgm:spPr/>
    </dgm:pt>
    <dgm:pt modelId="{EA6D47DB-AAAD-4EA3-89C4-5467230B82EE}" type="pres">
      <dgm:prSet presAssocID="{F20F5299-1F84-4B76-9C36-98E62C913132}" presName="spaceBetweenRectangles" presStyleCnt="0"/>
      <dgm:spPr/>
    </dgm:pt>
    <dgm:pt modelId="{FB7AC4BD-400A-40E9-905E-003461748B35}" type="pres">
      <dgm:prSet presAssocID="{B4321D27-F479-49CF-BA35-AE914A5F1764}" presName="parentLin" presStyleCnt="0"/>
      <dgm:spPr/>
    </dgm:pt>
    <dgm:pt modelId="{3CE5BB0F-8DA4-4976-B9A3-C7FD615ED3DD}" type="pres">
      <dgm:prSet presAssocID="{B4321D27-F479-49CF-BA35-AE914A5F1764}" presName="parentLeftMargin" presStyleLbl="node1" presStyleIdx="0" presStyleCnt="3"/>
      <dgm:spPr/>
      <dgm:t>
        <a:bodyPr/>
        <a:lstStyle/>
        <a:p>
          <a:endParaRPr lang="en-US"/>
        </a:p>
      </dgm:t>
    </dgm:pt>
    <dgm:pt modelId="{6317DF37-3857-4D99-9A16-420AB62C5843}" type="pres">
      <dgm:prSet presAssocID="{B4321D27-F479-49CF-BA35-AE914A5F1764}" presName="parentText" presStyleLbl="node1" presStyleIdx="1" presStyleCnt="3">
        <dgm:presLayoutVars>
          <dgm:chMax val="0"/>
          <dgm:bulletEnabled val="1"/>
        </dgm:presLayoutVars>
      </dgm:prSet>
      <dgm:spPr/>
      <dgm:t>
        <a:bodyPr/>
        <a:lstStyle/>
        <a:p>
          <a:endParaRPr lang="en-US"/>
        </a:p>
      </dgm:t>
    </dgm:pt>
    <dgm:pt modelId="{11C9E35E-896C-406B-A933-50CDB46F92B0}" type="pres">
      <dgm:prSet presAssocID="{B4321D27-F479-49CF-BA35-AE914A5F1764}" presName="negativeSpace" presStyleCnt="0"/>
      <dgm:spPr/>
    </dgm:pt>
    <dgm:pt modelId="{8F403C3E-4DA8-472A-8EB7-D4BA3FCB8D3B}" type="pres">
      <dgm:prSet presAssocID="{B4321D27-F479-49CF-BA35-AE914A5F1764}" presName="childText" presStyleLbl="conFgAcc1" presStyleIdx="1" presStyleCnt="3">
        <dgm:presLayoutVars>
          <dgm:bulletEnabled val="1"/>
        </dgm:presLayoutVars>
      </dgm:prSet>
      <dgm:spPr/>
    </dgm:pt>
    <dgm:pt modelId="{0AC25878-95FA-4C2F-BE90-4C452A1ACD47}" type="pres">
      <dgm:prSet presAssocID="{169268BE-14A5-4EC0-8B65-D9DE61921AC2}" presName="spaceBetweenRectangles" presStyleCnt="0"/>
      <dgm:spPr/>
    </dgm:pt>
    <dgm:pt modelId="{D3FFE6DE-8CCF-44AF-ADCF-749E26F8D3F9}" type="pres">
      <dgm:prSet presAssocID="{E28C18DE-CA43-4252-9DF6-BC8A0C7676A1}" presName="parentLin" presStyleCnt="0"/>
      <dgm:spPr/>
    </dgm:pt>
    <dgm:pt modelId="{12E86F64-59A5-49EB-A348-A32264F83FB9}" type="pres">
      <dgm:prSet presAssocID="{E28C18DE-CA43-4252-9DF6-BC8A0C7676A1}" presName="parentLeftMargin" presStyleLbl="node1" presStyleIdx="1" presStyleCnt="3"/>
      <dgm:spPr/>
      <dgm:t>
        <a:bodyPr/>
        <a:lstStyle/>
        <a:p>
          <a:endParaRPr lang="en-US"/>
        </a:p>
      </dgm:t>
    </dgm:pt>
    <dgm:pt modelId="{58D3E09C-7566-41BD-BDBD-B96CB98F7FD0}" type="pres">
      <dgm:prSet presAssocID="{E28C18DE-CA43-4252-9DF6-BC8A0C7676A1}" presName="parentText" presStyleLbl="node1" presStyleIdx="2" presStyleCnt="3">
        <dgm:presLayoutVars>
          <dgm:chMax val="0"/>
          <dgm:bulletEnabled val="1"/>
        </dgm:presLayoutVars>
      </dgm:prSet>
      <dgm:spPr/>
      <dgm:t>
        <a:bodyPr/>
        <a:lstStyle/>
        <a:p>
          <a:endParaRPr lang="en-US"/>
        </a:p>
      </dgm:t>
    </dgm:pt>
    <dgm:pt modelId="{0C500FA2-EE4A-4421-8CBE-31743AA76DE2}" type="pres">
      <dgm:prSet presAssocID="{E28C18DE-CA43-4252-9DF6-BC8A0C7676A1}" presName="negativeSpace" presStyleCnt="0"/>
      <dgm:spPr/>
    </dgm:pt>
    <dgm:pt modelId="{7DE9909B-128F-417B-B984-0A993950F1BB}" type="pres">
      <dgm:prSet presAssocID="{E28C18DE-CA43-4252-9DF6-BC8A0C7676A1}" presName="childText" presStyleLbl="conFgAcc1" presStyleIdx="2" presStyleCnt="3">
        <dgm:presLayoutVars>
          <dgm:bulletEnabled val="1"/>
        </dgm:presLayoutVars>
      </dgm:prSet>
      <dgm:spPr/>
    </dgm:pt>
  </dgm:ptLst>
  <dgm:cxnLst>
    <dgm:cxn modelId="{E73D42C4-68D4-4B78-B004-A7C284A1D958}" srcId="{EAA85A62-B474-4F86-8B6C-6F0B737E6151}" destId="{B4321D27-F479-49CF-BA35-AE914A5F1764}" srcOrd="1" destOrd="0" parTransId="{D98EC553-2A59-44FE-B885-B13542BC440F}" sibTransId="{169268BE-14A5-4EC0-8B65-D9DE61921AC2}"/>
    <dgm:cxn modelId="{2D61F6DC-294C-4BF9-AAAE-87229F1AD92D}" srcId="{EAA85A62-B474-4F86-8B6C-6F0B737E6151}" destId="{E28C18DE-CA43-4252-9DF6-BC8A0C7676A1}" srcOrd="2" destOrd="0" parTransId="{9A521387-0B65-4F2B-84C5-06AD4981B78F}" sibTransId="{65998795-16CA-4CDD-A6C6-E82DF3269E0F}"/>
    <dgm:cxn modelId="{E4AF2B6B-D43A-8645-B1AA-9C0D57BE7AE6}" type="presOf" srcId="{92446284-35CF-464C-A4CF-A2731D26C06D}" destId="{E26BCC2E-3AFD-463A-93AD-E2097EAFD5D8}" srcOrd="1" destOrd="0" presId="urn:microsoft.com/office/officeart/2005/8/layout/list1"/>
    <dgm:cxn modelId="{20BF93EA-2782-CD48-B032-6063D972079D}" type="presOf" srcId="{E28C18DE-CA43-4252-9DF6-BC8A0C7676A1}" destId="{58D3E09C-7566-41BD-BDBD-B96CB98F7FD0}" srcOrd="1" destOrd="0" presId="urn:microsoft.com/office/officeart/2005/8/layout/list1"/>
    <dgm:cxn modelId="{DF9CA0AA-AC8F-114F-8D2A-A50B5E38172D}" type="presOf" srcId="{E28C18DE-CA43-4252-9DF6-BC8A0C7676A1}" destId="{12E86F64-59A5-49EB-A348-A32264F83FB9}" srcOrd="0" destOrd="0" presId="urn:microsoft.com/office/officeart/2005/8/layout/list1"/>
    <dgm:cxn modelId="{0CD22D10-7297-4170-BED4-2D6B949F5D53}" srcId="{EAA85A62-B474-4F86-8B6C-6F0B737E6151}" destId="{92446284-35CF-464C-A4CF-A2731D26C06D}" srcOrd="0" destOrd="0" parTransId="{DF9F06D3-B4B5-4617-B0F6-1C8C021808AE}" sibTransId="{F20F5299-1F84-4B76-9C36-98E62C913132}"/>
    <dgm:cxn modelId="{E434A4FA-0CA7-814C-A86F-022058AEFA5B}" type="presOf" srcId="{92446284-35CF-464C-A4CF-A2731D26C06D}" destId="{A3F631AB-8DC1-4449-8296-E8E5936FA65B}" srcOrd="0" destOrd="0" presId="urn:microsoft.com/office/officeart/2005/8/layout/list1"/>
    <dgm:cxn modelId="{A1709052-230D-304A-A85E-742BBBDC5B2F}" type="presOf" srcId="{B4321D27-F479-49CF-BA35-AE914A5F1764}" destId="{3CE5BB0F-8DA4-4976-B9A3-C7FD615ED3DD}" srcOrd="0" destOrd="0" presId="urn:microsoft.com/office/officeart/2005/8/layout/list1"/>
    <dgm:cxn modelId="{136DAD89-576D-C944-AF02-0A92FA240D35}" type="presOf" srcId="{EAA85A62-B474-4F86-8B6C-6F0B737E6151}" destId="{103DBBBE-B67D-48A4-980B-9F4B71F3506D}" srcOrd="0" destOrd="0" presId="urn:microsoft.com/office/officeart/2005/8/layout/list1"/>
    <dgm:cxn modelId="{FF7C97CB-D048-7C41-840E-854E2B21725C}" type="presOf" srcId="{B4321D27-F479-49CF-BA35-AE914A5F1764}" destId="{6317DF37-3857-4D99-9A16-420AB62C5843}" srcOrd="1" destOrd="0" presId="urn:microsoft.com/office/officeart/2005/8/layout/list1"/>
    <dgm:cxn modelId="{B72BA282-1CFF-4841-B078-457F7B799595}" type="presParOf" srcId="{103DBBBE-B67D-48A4-980B-9F4B71F3506D}" destId="{45153422-9F80-4E49-B00E-6AA544531441}" srcOrd="0" destOrd="0" presId="urn:microsoft.com/office/officeart/2005/8/layout/list1"/>
    <dgm:cxn modelId="{2F34856E-BF6E-0B46-A54D-31A870E32FBE}" type="presParOf" srcId="{45153422-9F80-4E49-B00E-6AA544531441}" destId="{A3F631AB-8DC1-4449-8296-E8E5936FA65B}" srcOrd="0" destOrd="0" presId="urn:microsoft.com/office/officeart/2005/8/layout/list1"/>
    <dgm:cxn modelId="{3725EAD7-E9C3-B341-8DCA-70266BA7690E}" type="presParOf" srcId="{45153422-9F80-4E49-B00E-6AA544531441}" destId="{E26BCC2E-3AFD-463A-93AD-E2097EAFD5D8}" srcOrd="1" destOrd="0" presId="urn:microsoft.com/office/officeart/2005/8/layout/list1"/>
    <dgm:cxn modelId="{ADA737C9-AF8F-AA45-8B57-3148B0311F08}" type="presParOf" srcId="{103DBBBE-B67D-48A4-980B-9F4B71F3506D}" destId="{1C69924E-9DFB-41D8-8122-7E6059E157A9}" srcOrd="1" destOrd="0" presId="urn:microsoft.com/office/officeart/2005/8/layout/list1"/>
    <dgm:cxn modelId="{1330622D-432F-4044-B1BF-156718FD3C3E}" type="presParOf" srcId="{103DBBBE-B67D-48A4-980B-9F4B71F3506D}" destId="{A6802150-77D1-41CA-9B2E-6D8AA7C28A4D}" srcOrd="2" destOrd="0" presId="urn:microsoft.com/office/officeart/2005/8/layout/list1"/>
    <dgm:cxn modelId="{C92D9A76-48D7-0245-BA5F-A721A7715ACB}" type="presParOf" srcId="{103DBBBE-B67D-48A4-980B-9F4B71F3506D}" destId="{EA6D47DB-AAAD-4EA3-89C4-5467230B82EE}" srcOrd="3" destOrd="0" presId="urn:microsoft.com/office/officeart/2005/8/layout/list1"/>
    <dgm:cxn modelId="{3EB5D1D5-C801-CB4F-A327-CEE5A2D068F7}" type="presParOf" srcId="{103DBBBE-B67D-48A4-980B-9F4B71F3506D}" destId="{FB7AC4BD-400A-40E9-905E-003461748B35}" srcOrd="4" destOrd="0" presId="urn:microsoft.com/office/officeart/2005/8/layout/list1"/>
    <dgm:cxn modelId="{ABBF399A-AB3E-CC45-A076-7915DBD4281F}" type="presParOf" srcId="{FB7AC4BD-400A-40E9-905E-003461748B35}" destId="{3CE5BB0F-8DA4-4976-B9A3-C7FD615ED3DD}" srcOrd="0" destOrd="0" presId="urn:microsoft.com/office/officeart/2005/8/layout/list1"/>
    <dgm:cxn modelId="{DE5493BF-AF61-7E40-BF15-BC54F1BA8841}" type="presParOf" srcId="{FB7AC4BD-400A-40E9-905E-003461748B35}" destId="{6317DF37-3857-4D99-9A16-420AB62C5843}" srcOrd="1" destOrd="0" presId="urn:microsoft.com/office/officeart/2005/8/layout/list1"/>
    <dgm:cxn modelId="{EDBF7ABD-C4F9-5147-A9C5-A6D605B404CD}" type="presParOf" srcId="{103DBBBE-B67D-48A4-980B-9F4B71F3506D}" destId="{11C9E35E-896C-406B-A933-50CDB46F92B0}" srcOrd="5" destOrd="0" presId="urn:microsoft.com/office/officeart/2005/8/layout/list1"/>
    <dgm:cxn modelId="{2AEBCAC8-88AA-7D47-9CA1-1E250C2747DF}" type="presParOf" srcId="{103DBBBE-B67D-48A4-980B-9F4B71F3506D}" destId="{8F403C3E-4DA8-472A-8EB7-D4BA3FCB8D3B}" srcOrd="6" destOrd="0" presId="urn:microsoft.com/office/officeart/2005/8/layout/list1"/>
    <dgm:cxn modelId="{FC679A8D-A3C3-8A49-A57E-4B21A89C911B}" type="presParOf" srcId="{103DBBBE-B67D-48A4-980B-9F4B71F3506D}" destId="{0AC25878-95FA-4C2F-BE90-4C452A1ACD47}" srcOrd="7" destOrd="0" presId="urn:microsoft.com/office/officeart/2005/8/layout/list1"/>
    <dgm:cxn modelId="{8FECC81F-AE66-C149-905B-31847CF99E60}" type="presParOf" srcId="{103DBBBE-B67D-48A4-980B-9F4B71F3506D}" destId="{D3FFE6DE-8CCF-44AF-ADCF-749E26F8D3F9}" srcOrd="8" destOrd="0" presId="urn:microsoft.com/office/officeart/2005/8/layout/list1"/>
    <dgm:cxn modelId="{16341A31-DFBF-2C41-8E2E-6088101E2EF7}" type="presParOf" srcId="{D3FFE6DE-8CCF-44AF-ADCF-749E26F8D3F9}" destId="{12E86F64-59A5-49EB-A348-A32264F83FB9}" srcOrd="0" destOrd="0" presId="urn:microsoft.com/office/officeart/2005/8/layout/list1"/>
    <dgm:cxn modelId="{2457380A-7268-074A-814E-AE0D2698F273}" type="presParOf" srcId="{D3FFE6DE-8CCF-44AF-ADCF-749E26F8D3F9}" destId="{58D3E09C-7566-41BD-BDBD-B96CB98F7FD0}" srcOrd="1" destOrd="0" presId="urn:microsoft.com/office/officeart/2005/8/layout/list1"/>
    <dgm:cxn modelId="{818C07EC-C95B-B94F-8B7A-F63EE12B60D7}" type="presParOf" srcId="{103DBBBE-B67D-48A4-980B-9F4B71F3506D}" destId="{0C500FA2-EE4A-4421-8CBE-31743AA76DE2}" srcOrd="9" destOrd="0" presId="urn:microsoft.com/office/officeart/2005/8/layout/list1"/>
    <dgm:cxn modelId="{0D329711-373F-1140-A0E4-C00D028DF67C}" type="presParOf" srcId="{103DBBBE-B67D-48A4-980B-9F4B71F3506D}" destId="{7DE9909B-128F-417B-B984-0A993950F1B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8A53F2-4721-42DE-9528-F34F819FB6E8}" type="doc">
      <dgm:prSet loTypeId="urn:microsoft.com/office/officeart/2005/8/layout/process1" loCatId="process" qsTypeId="urn:microsoft.com/office/officeart/2005/8/quickstyle/simple1" qsCatId="simple" csTypeId="urn:microsoft.com/office/officeart/2005/8/colors/accent1_2" csCatId="accent1" phldr="1"/>
      <dgm:spPr/>
    </dgm:pt>
    <dgm:pt modelId="{B6CE1357-BEDC-40A9-89F9-3E86ADE2DF8F}">
      <dgm:prSet phldrT="[Text]"/>
      <dgm:spPr/>
      <dgm:t>
        <a:bodyPr/>
        <a:lstStyle/>
        <a:p>
          <a:r>
            <a:rPr lang="en-US" dirty="0"/>
            <a:t>An A-V shunt allows bypass of capillaries if precapillary sphincters are closed.</a:t>
          </a:r>
        </a:p>
      </dgm:t>
    </dgm:pt>
    <dgm:pt modelId="{6F53E05D-B23F-4C7D-81A9-6B275FF4A45B}" type="parTrans" cxnId="{22A0220E-8C75-46E9-94E4-72FDFE14E500}">
      <dgm:prSet/>
      <dgm:spPr/>
      <dgm:t>
        <a:bodyPr/>
        <a:lstStyle/>
        <a:p>
          <a:endParaRPr lang="en-US"/>
        </a:p>
      </dgm:t>
    </dgm:pt>
    <dgm:pt modelId="{5EB42593-D667-4074-BE23-5A4A45830259}" type="sibTrans" cxnId="{22A0220E-8C75-46E9-94E4-72FDFE14E500}">
      <dgm:prSet/>
      <dgm:spPr/>
      <dgm:t>
        <a:bodyPr/>
        <a:lstStyle/>
        <a:p>
          <a:endParaRPr lang="en-US"/>
        </a:p>
      </dgm:t>
    </dgm:pt>
    <dgm:pt modelId="{39E30871-5DF6-415C-A2C7-F6D9C630F9AC}">
      <dgm:prSet/>
      <dgm:spPr/>
      <dgm:t>
        <a:bodyPr/>
        <a:lstStyle/>
        <a:p>
          <a:r>
            <a:rPr lang="en-US" dirty="0"/>
            <a:t>In this case, the flow is 100% non-nutritional.</a:t>
          </a:r>
        </a:p>
      </dgm:t>
    </dgm:pt>
    <dgm:pt modelId="{B9659A33-5EC3-46EB-8510-9BE2541980CA}" type="parTrans" cxnId="{01C28395-2741-46D4-A947-B202B393AA2E}">
      <dgm:prSet/>
      <dgm:spPr/>
      <dgm:t>
        <a:bodyPr/>
        <a:lstStyle/>
        <a:p>
          <a:endParaRPr lang="en-US"/>
        </a:p>
      </dgm:t>
    </dgm:pt>
    <dgm:pt modelId="{27E548AC-7D1F-483F-B6C5-C79072A8408E}" type="sibTrans" cxnId="{01C28395-2741-46D4-A947-B202B393AA2E}">
      <dgm:prSet/>
      <dgm:spPr/>
      <dgm:t>
        <a:bodyPr/>
        <a:lstStyle/>
        <a:p>
          <a:endParaRPr lang="en-US"/>
        </a:p>
      </dgm:t>
    </dgm:pt>
    <dgm:pt modelId="{199CA79B-E896-4D8F-BDC3-39EC37B55D06}" type="pres">
      <dgm:prSet presAssocID="{478A53F2-4721-42DE-9528-F34F819FB6E8}" presName="Name0" presStyleCnt="0">
        <dgm:presLayoutVars>
          <dgm:dir/>
          <dgm:resizeHandles val="exact"/>
        </dgm:presLayoutVars>
      </dgm:prSet>
      <dgm:spPr/>
    </dgm:pt>
    <dgm:pt modelId="{3A9FF046-A8DA-4F62-96CE-1E962834CB54}" type="pres">
      <dgm:prSet presAssocID="{B6CE1357-BEDC-40A9-89F9-3E86ADE2DF8F}" presName="node" presStyleLbl="node1" presStyleIdx="0" presStyleCnt="2">
        <dgm:presLayoutVars>
          <dgm:bulletEnabled val="1"/>
        </dgm:presLayoutVars>
      </dgm:prSet>
      <dgm:spPr/>
      <dgm:t>
        <a:bodyPr/>
        <a:lstStyle/>
        <a:p>
          <a:endParaRPr lang="en-US"/>
        </a:p>
      </dgm:t>
    </dgm:pt>
    <dgm:pt modelId="{DDD0933C-19EA-4832-94B1-9A777A6B1DB1}" type="pres">
      <dgm:prSet presAssocID="{5EB42593-D667-4074-BE23-5A4A45830259}" presName="sibTrans" presStyleLbl="sibTrans2D1" presStyleIdx="0" presStyleCnt="1"/>
      <dgm:spPr/>
      <dgm:t>
        <a:bodyPr/>
        <a:lstStyle/>
        <a:p>
          <a:endParaRPr lang="en-US"/>
        </a:p>
      </dgm:t>
    </dgm:pt>
    <dgm:pt modelId="{5EEF0D1D-D1E0-4728-92F2-E52EECEF91E8}" type="pres">
      <dgm:prSet presAssocID="{5EB42593-D667-4074-BE23-5A4A45830259}" presName="connectorText" presStyleLbl="sibTrans2D1" presStyleIdx="0" presStyleCnt="1"/>
      <dgm:spPr/>
      <dgm:t>
        <a:bodyPr/>
        <a:lstStyle/>
        <a:p>
          <a:endParaRPr lang="en-US"/>
        </a:p>
      </dgm:t>
    </dgm:pt>
    <dgm:pt modelId="{862546DD-F605-4597-ABAF-B706E0BE82CD}" type="pres">
      <dgm:prSet presAssocID="{39E30871-5DF6-415C-A2C7-F6D9C630F9AC}" presName="node" presStyleLbl="node1" presStyleIdx="1" presStyleCnt="2">
        <dgm:presLayoutVars>
          <dgm:bulletEnabled val="1"/>
        </dgm:presLayoutVars>
      </dgm:prSet>
      <dgm:spPr/>
      <dgm:t>
        <a:bodyPr/>
        <a:lstStyle/>
        <a:p>
          <a:endParaRPr lang="en-US"/>
        </a:p>
      </dgm:t>
    </dgm:pt>
  </dgm:ptLst>
  <dgm:cxnLst>
    <dgm:cxn modelId="{22A0220E-8C75-46E9-94E4-72FDFE14E500}" srcId="{478A53F2-4721-42DE-9528-F34F819FB6E8}" destId="{B6CE1357-BEDC-40A9-89F9-3E86ADE2DF8F}" srcOrd="0" destOrd="0" parTransId="{6F53E05D-B23F-4C7D-81A9-6B275FF4A45B}" sibTransId="{5EB42593-D667-4074-BE23-5A4A45830259}"/>
    <dgm:cxn modelId="{724EEE7B-5DB8-3444-9DFD-CCE150FDE1C4}" type="presOf" srcId="{478A53F2-4721-42DE-9528-F34F819FB6E8}" destId="{199CA79B-E896-4D8F-BDC3-39EC37B55D06}" srcOrd="0" destOrd="0" presId="urn:microsoft.com/office/officeart/2005/8/layout/process1"/>
    <dgm:cxn modelId="{C054986A-4F54-1B41-AF9F-C04736380706}" type="presOf" srcId="{B6CE1357-BEDC-40A9-89F9-3E86ADE2DF8F}" destId="{3A9FF046-A8DA-4F62-96CE-1E962834CB54}" srcOrd="0" destOrd="0" presId="urn:microsoft.com/office/officeart/2005/8/layout/process1"/>
    <dgm:cxn modelId="{6A001F52-02C7-A142-AC66-9BF8655B744C}" type="presOf" srcId="{39E30871-5DF6-415C-A2C7-F6D9C630F9AC}" destId="{862546DD-F605-4597-ABAF-B706E0BE82CD}" srcOrd="0" destOrd="0" presId="urn:microsoft.com/office/officeart/2005/8/layout/process1"/>
    <dgm:cxn modelId="{1480AED0-1423-674F-B509-0B5939C17B4D}" type="presOf" srcId="{5EB42593-D667-4074-BE23-5A4A45830259}" destId="{5EEF0D1D-D1E0-4728-92F2-E52EECEF91E8}" srcOrd="1" destOrd="0" presId="urn:microsoft.com/office/officeart/2005/8/layout/process1"/>
    <dgm:cxn modelId="{5258AFF3-4EC0-F743-A511-95733AF8160F}" type="presOf" srcId="{5EB42593-D667-4074-BE23-5A4A45830259}" destId="{DDD0933C-19EA-4832-94B1-9A777A6B1DB1}" srcOrd="0" destOrd="0" presId="urn:microsoft.com/office/officeart/2005/8/layout/process1"/>
    <dgm:cxn modelId="{01C28395-2741-46D4-A947-B202B393AA2E}" srcId="{478A53F2-4721-42DE-9528-F34F819FB6E8}" destId="{39E30871-5DF6-415C-A2C7-F6D9C630F9AC}" srcOrd="1" destOrd="0" parTransId="{B9659A33-5EC3-46EB-8510-9BE2541980CA}" sibTransId="{27E548AC-7D1F-483F-B6C5-C79072A8408E}"/>
    <dgm:cxn modelId="{C2318766-D6DC-ED45-AAF2-7EEADED4136A}" type="presParOf" srcId="{199CA79B-E896-4D8F-BDC3-39EC37B55D06}" destId="{3A9FF046-A8DA-4F62-96CE-1E962834CB54}" srcOrd="0" destOrd="0" presId="urn:microsoft.com/office/officeart/2005/8/layout/process1"/>
    <dgm:cxn modelId="{6FC0A0E0-9816-C048-8B0F-38BC3DC44B22}" type="presParOf" srcId="{199CA79B-E896-4D8F-BDC3-39EC37B55D06}" destId="{DDD0933C-19EA-4832-94B1-9A777A6B1DB1}" srcOrd="1" destOrd="0" presId="urn:microsoft.com/office/officeart/2005/8/layout/process1"/>
    <dgm:cxn modelId="{449DDB90-13DA-EF4D-A0D7-B4861E2763E4}" type="presParOf" srcId="{DDD0933C-19EA-4832-94B1-9A777A6B1DB1}" destId="{5EEF0D1D-D1E0-4728-92F2-E52EECEF91E8}" srcOrd="0" destOrd="0" presId="urn:microsoft.com/office/officeart/2005/8/layout/process1"/>
    <dgm:cxn modelId="{1393C669-4CDB-254D-A036-EAE2FC55310F}" type="presParOf" srcId="{199CA79B-E896-4D8F-BDC3-39EC37B55D06}" destId="{862546DD-F605-4597-ABAF-B706E0BE82CD}"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45EEA0-4D67-4CFE-8020-1B279BA4B21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43A30E1-B420-41B9-82EB-D908AD53DEF3}">
      <dgm:prSet phldrT="[Text]"/>
      <dgm:spPr/>
      <dgm:t>
        <a:bodyPr/>
        <a:lstStyle/>
        <a:p>
          <a:r>
            <a:rPr lang="en-US" dirty="0">
              <a:solidFill>
                <a:schemeClr val="bg1"/>
              </a:solidFill>
            </a:rPr>
            <a:t>High density </a:t>
          </a:r>
        </a:p>
      </dgm:t>
    </dgm:pt>
    <dgm:pt modelId="{752B26D7-A9AF-444E-B95B-82327D8894ED}" type="parTrans" cxnId="{6ED09747-C01C-41EA-B37E-9A16E109EB2F}">
      <dgm:prSet/>
      <dgm:spPr/>
      <dgm:t>
        <a:bodyPr/>
        <a:lstStyle/>
        <a:p>
          <a:endParaRPr lang="en-US">
            <a:solidFill>
              <a:schemeClr val="bg1">
                <a:lumMod val="65000"/>
              </a:schemeClr>
            </a:solidFill>
          </a:endParaRPr>
        </a:p>
      </dgm:t>
    </dgm:pt>
    <dgm:pt modelId="{EA7660A7-6794-4584-8B6C-B3DB70EC8557}" type="sibTrans" cxnId="{6ED09747-C01C-41EA-B37E-9A16E109EB2F}">
      <dgm:prSet/>
      <dgm:spPr/>
      <dgm:t>
        <a:bodyPr/>
        <a:lstStyle/>
        <a:p>
          <a:endParaRPr lang="en-US">
            <a:solidFill>
              <a:schemeClr val="bg1">
                <a:lumMod val="65000"/>
              </a:schemeClr>
            </a:solidFill>
          </a:endParaRPr>
        </a:p>
      </dgm:t>
    </dgm:pt>
    <dgm:pt modelId="{0884DE2A-F30C-479E-9715-2BA5C6B607DF}">
      <dgm:prSet phldrT="[Text]"/>
      <dgm:spPr/>
      <dgm:t>
        <a:bodyPr/>
        <a:lstStyle/>
        <a:p>
          <a:r>
            <a:rPr lang="en-US" dirty="0" smtClean="0">
              <a:solidFill>
                <a:schemeClr val="bg1">
                  <a:lumMod val="65000"/>
                </a:schemeClr>
              </a:solidFill>
            </a:rPr>
            <a:t>Heart, </a:t>
          </a:r>
          <a:r>
            <a:rPr lang="en-US" dirty="0">
              <a:solidFill>
                <a:schemeClr val="bg1">
                  <a:lumMod val="65000"/>
                </a:schemeClr>
              </a:solidFill>
            </a:rPr>
            <a:t>brain, </a:t>
          </a:r>
          <a:r>
            <a:rPr lang="en-US" dirty="0" smtClean="0">
              <a:solidFill>
                <a:schemeClr val="bg1">
                  <a:lumMod val="65000"/>
                </a:schemeClr>
              </a:solidFill>
            </a:rPr>
            <a:t>liver, </a:t>
          </a:r>
          <a:r>
            <a:rPr lang="en-US" dirty="0">
              <a:solidFill>
                <a:schemeClr val="bg1">
                  <a:lumMod val="65000"/>
                </a:schemeClr>
              </a:solidFill>
            </a:rPr>
            <a:t>and kidney.</a:t>
          </a:r>
        </a:p>
      </dgm:t>
    </dgm:pt>
    <dgm:pt modelId="{D0C72304-0890-4BA9-8616-10734B09AE0A}" type="parTrans" cxnId="{63FAF929-CC62-497C-AA11-0716D94F08B3}">
      <dgm:prSet/>
      <dgm:spPr/>
      <dgm:t>
        <a:bodyPr/>
        <a:lstStyle/>
        <a:p>
          <a:endParaRPr lang="en-US">
            <a:solidFill>
              <a:schemeClr val="bg1">
                <a:lumMod val="65000"/>
              </a:schemeClr>
            </a:solidFill>
          </a:endParaRPr>
        </a:p>
      </dgm:t>
    </dgm:pt>
    <dgm:pt modelId="{B2470E92-A525-43E8-AD0B-A421A973CC20}" type="sibTrans" cxnId="{63FAF929-CC62-497C-AA11-0716D94F08B3}">
      <dgm:prSet/>
      <dgm:spPr/>
      <dgm:t>
        <a:bodyPr/>
        <a:lstStyle/>
        <a:p>
          <a:endParaRPr lang="en-US">
            <a:solidFill>
              <a:schemeClr val="bg1">
                <a:lumMod val="65000"/>
              </a:schemeClr>
            </a:solidFill>
          </a:endParaRPr>
        </a:p>
      </dgm:t>
    </dgm:pt>
    <dgm:pt modelId="{C9B2996A-680D-4ECC-8699-5D9E6A60A435}">
      <dgm:prSet phldrT="[Text]"/>
      <dgm:spPr/>
      <dgm:t>
        <a:bodyPr/>
        <a:lstStyle/>
        <a:p>
          <a:r>
            <a:rPr lang="en-US" dirty="0">
              <a:solidFill>
                <a:schemeClr val="bg1"/>
              </a:solidFill>
            </a:rPr>
            <a:t>Low density </a:t>
          </a:r>
        </a:p>
      </dgm:t>
    </dgm:pt>
    <dgm:pt modelId="{51197A4F-CA70-4B45-8F3F-CB5CC3BA5CF5}" type="parTrans" cxnId="{39D94B4F-3CC8-42AB-A975-45F03A0A7FAF}">
      <dgm:prSet/>
      <dgm:spPr/>
      <dgm:t>
        <a:bodyPr/>
        <a:lstStyle/>
        <a:p>
          <a:endParaRPr lang="en-US">
            <a:solidFill>
              <a:schemeClr val="bg1">
                <a:lumMod val="65000"/>
              </a:schemeClr>
            </a:solidFill>
          </a:endParaRPr>
        </a:p>
      </dgm:t>
    </dgm:pt>
    <dgm:pt modelId="{B8680A4E-E582-4B2B-8672-40172ADF9F47}" type="sibTrans" cxnId="{39D94B4F-3CC8-42AB-A975-45F03A0A7FAF}">
      <dgm:prSet/>
      <dgm:spPr/>
      <dgm:t>
        <a:bodyPr/>
        <a:lstStyle/>
        <a:p>
          <a:endParaRPr lang="en-US">
            <a:solidFill>
              <a:schemeClr val="bg1">
                <a:lumMod val="65000"/>
              </a:schemeClr>
            </a:solidFill>
          </a:endParaRPr>
        </a:p>
      </dgm:t>
    </dgm:pt>
    <dgm:pt modelId="{33055F59-C5F6-4DF5-B183-4995BE5DC437}">
      <dgm:prSet phldrT="[Text]"/>
      <dgm:spPr/>
      <dgm:t>
        <a:bodyPr/>
        <a:lstStyle/>
        <a:p>
          <a:r>
            <a:rPr lang="en-US" dirty="0">
              <a:solidFill>
                <a:schemeClr val="bg1">
                  <a:lumMod val="65000"/>
                </a:schemeClr>
              </a:solidFill>
            </a:rPr>
            <a:t>Skin and </a:t>
          </a:r>
          <a:r>
            <a:rPr lang="en-US" dirty="0" smtClean="0">
              <a:solidFill>
                <a:schemeClr val="bg1">
                  <a:lumMod val="65000"/>
                </a:schemeClr>
              </a:solidFill>
            </a:rPr>
            <a:t>cartilage.</a:t>
          </a:r>
          <a:endParaRPr lang="en-US" dirty="0">
            <a:solidFill>
              <a:schemeClr val="bg1">
                <a:lumMod val="65000"/>
              </a:schemeClr>
            </a:solidFill>
          </a:endParaRPr>
        </a:p>
      </dgm:t>
    </dgm:pt>
    <dgm:pt modelId="{F7A5E116-951C-461B-B2FE-BCC557CEB924}" type="parTrans" cxnId="{B1CB57BA-04FF-4F76-8122-D75B9321B3CA}">
      <dgm:prSet/>
      <dgm:spPr/>
      <dgm:t>
        <a:bodyPr/>
        <a:lstStyle/>
        <a:p>
          <a:endParaRPr lang="en-US">
            <a:solidFill>
              <a:schemeClr val="bg1">
                <a:lumMod val="65000"/>
              </a:schemeClr>
            </a:solidFill>
          </a:endParaRPr>
        </a:p>
      </dgm:t>
    </dgm:pt>
    <dgm:pt modelId="{FD9A9BCA-6C96-4124-81CD-E24811F60D6C}" type="sibTrans" cxnId="{B1CB57BA-04FF-4F76-8122-D75B9321B3CA}">
      <dgm:prSet/>
      <dgm:spPr/>
      <dgm:t>
        <a:bodyPr/>
        <a:lstStyle/>
        <a:p>
          <a:endParaRPr lang="en-US">
            <a:solidFill>
              <a:schemeClr val="bg1">
                <a:lumMod val="65000"/>
              </a:schemeClr>
            </a:solidFill>
          </a:endParaRPr>
        </a:p>
      </dgm:t>
    </dgm:pt>
    <dgm:pt modelId="{769B9622-3F88-4C58-A12C-623A8DA8FCB1}" type="pres">
      <dgm:prSet presAssocID="{EE45EEA0-4D67-4CFE-8020-1B279BA4B210}" presName="Name0" presStyleCnt="0">
        <dgm:presLayoutVars>
          <dgm:dir/>
          <dgm:animLvl val="lvl"/>
          <dgm:resizeHandles/>
        </dgm:presLayoutVars>
      </dgm:prSet>
      <dgm:spPr/>
      <dgm:t>
        <a:bodyPr/>
        <a:lstStyle/>
        <a:p>
          <a:endParaRPr lang="en-US"/>
        </a:p>
      </dgm:t>
    </dgm:pt>
    <dgm:pt modelId="{B1DA8E71-B125-4CF2-B7B5-B656DC2BBF2B}" type="pres">
      <dgm:prSet presAssocID="{543A30E1-B420-41B9-82EB-D908AD53DEF3}" presName="linNode" presStyleCnt="0"/>
      <dgm:spPr/>
    </dgm:pt>
    <dgm:pt modelId="{AB2F99A4-740B-4121-9D79-84B84A3CC5AA}" type="pres">
      <dgm:prSet presAssocID="{543A30E1-B420-41B9-82EB-D908AD53DEF3}" presName="parentShp" presStyleLbl="node1" presStyleIdx="0" presStyleCnt="2">
        <dgm:presLayoutVars>
          <dgm:bulletEnabled val="1"/>
        </dgm:presLayoutVars>
      </dgm:prSet>
      <dgm:spPr/>
      <dgm:t>
        <a:bodyPr/>
        <a:lstStyle/>
        <a:p>
          <a:endParaRPr lang="en-US"/>
        </a:p>
      </dgm:t>
    </dgm:pt>
    <dgm:pt modelId="{BEEBFA55-E25C-4066-906D-2AA4C51646F6}" type="pres">
      <dgm:prSet presAssocID="{543A30E1-B420-41B9-82EB-D908AD53DEF3}" presName="childShp" presStyleLbl="bgAccFollowNode1" presStyleIdx="0" presStyleCnt="2">
        <dgm:presLayoutVars>
          <dgm:bulletEnabled val="1"/>
        </dgm:presLayoutVars>
      </dgm:prSet>
      <dgm:spPr/>
      <dgm:t>
        <a:bodyPr/>
        <a:lstStyle/>
        <a:p>
          <a:endParaRPr lang="en-US"/>
        </a:p>
      </dgm:t>
    </dgm:pt>
    <dgm:pt modelId="{A9DF2C69-3A5A-4A04-B422-71F48C382EA2}" type="pres">
      <dgm:prSet presAssocID="{EA7660A7-6794-4584-8B6C-B3DB70EC8557}" presName="spacing" presStyleCnt="0"/>
      <dgm:spPr/>
    </dgm:pt>
    <dgm:pt modelId="{0C44F906-DAD4-4AFD-818E-6A3F65063918}" type="pres">
      <dgm:prSet presAssocID="{C9B2996A-680D-4ECC-8699-5D9E6A60A435}" presName="linNode" presStyleCnt="0"/>
      <dgm:spPr/>
    </dgm:pt>
    <dgm:pt modelId="{B4C36EEA-D2D8-4025-815F-1E14E5F97273}" type="pres">
      <dgm:prSet presAssocID="{C9B2996A-680D-4ECC-8699-5D9E6A60A435}" presName="parentShp" presStyleLbl="node1" presStyleIdx="1" presStyleCnt="2">
        <dgm:presLayoutVars>
          <dgm:bulletEnabled val="1"/>
        </dgm:presLayoutVars>
      </dgm:prSet>
      <dgm:spPr/>
      <dgm:t>
        <a:bodyPr/>
        <a:lstStyle/>
        <a:p>
          <a:endParaRPr lang="en-US"/>
        </a:p>
      </dgm:t>
    </dgm:pt>
    <dgm:pt modelId="{D55ED771-F865-4BA8-A936-A2DB3FEB7EF6}" type="pres">
      <dgm:prSet presAssocID="{C9B2996A-680D-4ECC-8699-5D9E6A60A435}" presName="childShp" presStyleLbl="bgAccFollowNode1" presStyleIdx="1" presStyleCnt="2">
        <dgm:presLayoutVars>
          <dgm:bulletEnabled val="1"/>
        </dgm:presLayoutVars>
      </dgm:prSet>
      <dgm:spPr/>
      <dgm:t>
        <a:bodyPr/>
        <a:lstStyle/>
        <a:p>
          <a:endParaRPr lang="en-US"/>
        </a:p>
      </dgm:t>
    </dgm:pt>
  </dgm:ptLst>
  <dgm:cxnLst>
    <dgm:cxn modelId="{ACCC51A5-7896-8945-BF2A-D7B17C559EDC}" type="presOf" srcId="{543A30E1-B420-41B9-82EB-D908AD53DEF3}" destId="{AB2F99A4-740B-4121-9D79-84B84A3CC5AA}" srcOrd="0" destOrd="0" presId="urn:microsoft.com/office/officeart/2005/8/layout/vList6"/>
    <dgm:cxn modelId="{63FAF929-CC62-497C-AA11-0716D94F08B3}" srcId="{543A30E1-B420-41B9-82EB-D908AD53DEF3}" destId="{0884DE2A-F30C-479E-9715-2BA5C6B607DF}" srcOrd="0" destOrd="0" parTransId="{D0C72304-0890-4BA9-8616-10734B09AE0A}" sibTransId="{B2470E92-A525-43E8-AD0B-A421A973CC20}"/>
    <dgm:cxn modelId="{D85D8F92-6319-9F4F-BFC0-03CF35B96D54}" type="presOf" srcId="{EE45EEA0-4D67-4CFE-8020-1B279BA4B210}" destId="{769B9622-3F88-4C58-A12C-623A8DA8FCB1}" srcOrd="0" destOrd="0" presId="urn:microsoft.com/office/officeart/2005/8/layout/vList6"/>
    <dgm:cxn modelId="{B1CB57BA-04FF-4F76-8122-D75B9321B3CA}" srcId="{C9B2996A-680D-4ECC-8699-5D9E6A60A435}" destId="{33055F59-C5F6-4DF5-B183-4995BE5DC437}" srcOrd="0" destOrd="0" parTransId="{F7A5E116-951C-461B-B2FE-BCC557CEB924}" sibTransId="{FD9A9BCA-6C96-4124-81CD-E24811F60D6C}"/>
    <dgm:cxn modelId="{E2A732DD-8D1B-2048-8F1A-CE611F10EBFE}" type="presOf" srcId="{0884DE2A-F30C-479E-9715-2BA5C6B607DF}" destId="{BEEBFA55-E25C-4066-906D-2AA4C51646F6}" srcOrd="0" destOrd="0" presId="urn:microsoft.com/office/officeart/2005/8/layout/vList6"/>
    <dgm:cxn modelId="{C1CCF6A6-0325-A043-A83D-DD95D27F18B9}" type="presOf" srcId="{C9B2996A-680D-4ECC-8699-5D9E6A60A435}" destId="{B4C36EEA-D2D8-4025-815F-1E14E5F97273}" srcOrd="0" destOrd="0" presId="urn:microsoft.com/office/officeart/2005/8/layout/vList6"/>
    <dgm:cxn modelId="{6ED09747-C01C-41EA-B37E-9A16E109EB2F}" srcId="{EE45EEA0-4D67-4CFE-8020-1B279BA4B210}" destId="{543A30E1-B420-41B9-82EB-D908AD53DEF3}" srcOrd="0" destOrd="0" parTransId="{752B26D7-A9AF-444E-B95B-82327D8894ED}" sibTransId="{EA7660A7-6794-4584-8B6C-B3DB70EC8557}"/>
    <dgm:cxn modelId="{F3DC8E82-5E82-5C49-BB53-5A5E14519CD9}" type="presOf" srcId="{33055F59-C5F6-4DF5-B183-4995BE5DC437}" destId="{D55ED771-F865-4BA8-A936-A2DB3FEB7EF6}" srcOrd="0" destOrd="0" presId="urn:microsoft.com/office/officeart/2005/8/layout/vList6"/>
    <dgm:cxn modelId="{39D94B4F-3CC8-42AB-A975-45F03A0A7FAF}" srcId="{EE45EEA0-4D67-4CFE-8020-1B279BA4B210}" destId="{C9B2996A-680D-4ECC-8699-5D9E6A60A435}" srcOrd="1" destOrd="0" parTransId="{51197A4F-CA70-4B45-8F3F-CB5CC3BA5CF5}" sibTransId="{B8680A4E-E582-4B2B-8672-40172ADF9F47}"/>
    <dgm:cxn modelId="{07065A37-3EF0-4B43-B61D-14E9A00A002A}" type="presParOf" srcId="{769B9622-3F88-4C58-A12C-623A8DA8FCB1}" destId="{B1DA8E71-B125-4CF2-B7B5-B656DC2BBF2B}" srcOrd="0" destOrd="0" presId="urn:microsoft.com/office/officeart/2005/8/layout/vList6"/>
    <dgm:cxn modelId="{B2987069-937F-E745-A8DF-21B2874418A0}" type="presParOf" srcId="{B1DA8E71-B125-4CF2-B7B5-B656DC2BBF2B}" destId="{AB2F99A4-740B-4121-9D79-84B84A3CC5AA}" srcOrd="0" destOrd="0" presId="urn:microsoft.com/office/officeart/2005/8/layout/vList6"/>
    <dgm:cxn modelId="{EAEE65FC-564E-6247-9368-6A3AAF4EDB80}" type="presParOf" srcId="{B1DA8E71-B125-4CF2-B7B5-B656DC2BBF2B}" destId="{BEEBFA55-E25C-4066-906D-2AA4C51646F6}" srcOrd="1" destOrd="0" presId="urn:microsoft.com/office/officeart/2005/8/layout/vList6"/>
    <dgm:cxn modelId="{50F72D12-9C81-FD48-993F-07F108DBA8EA}" type="presParOf" srcId="{769B9622-3F88-4C58-A12C-623A8DA8FCB1}" destId="{A9DF2C69-3A5A-4A04-B422-71F48C382EA2}" srcOrd="1" destOrd="0" presId="urn:microsoft.com/office/officeart/2005/8/layout/vList6"/>
    <dgm:cxn modelId="{805E7F99-105E-3F42-A750-ED7F2C1E7063}" type="presParOf" srcId="{769B9622-3F88-4C58-A12C-623A8DA8FCB1}" destId="{0C44F906-DAD4-4AFD-818E-6A3F65063918}" srcOrd="2" destOrd="0" presId="urn:microsoft.com/office/officeart/2005/8/layout/vList6"/>
    <dgm:cxn modelId="{C4D5C6AC-4B6C-9641-8E8D-1375A74B7325}" type="presParOf" srcId="{0C44F906-DAD4-4AFD-818E-6A3F65063918}" destId="{B4C36EEA-D2D8-4025-815F-1E14E5F97273}" srcOrd="0" destOrd="0" presId="urn:microsoft.com/office/officeart/2005/8/layout/vList6"/>
    <dgm:cxn modelId="{0D84D267-8C9D-4943-BF64-BE944592FFDE}" type="presParOf" srcId="{0C44F906-DAD4-4AFD-818E-6A3F65063918}" destId="{D55ED771-F865-4BA8-A936-A2DB3FEB7EF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8E5417-4B5E-4275-B4E9-57C7D9F9EE1E}" type="doc">
      <dgm:prSet loTypeId="urn:microsoft.com/office/officeart/2005/8/layout/process1" loCatId="process" qsTypeId="urn:microsoft.com/office/officeart/2005/8/quickstyle/simple1" qsCatId="simple" csTypeId="urn:microsoft.com/office/officeart/2005/8/colors/accent1_2" csCatId="accent1" phldr="1"/>
      <dgm:spPr/>
    </dgm:pt>
    <dgm:pt modelId="{489E0069-AE3B-4F83-AB95-E723A78E206F}">
      <dgm:prSet phldrT="[Text]"/>
      <dgm:spPr/>
      <dgm:t>
        <a:bodyPr/>
        <a:lstStyle/>
        <a:p>
          <a:r>
            <a:rPr lang="en-US" dirty="0"/>
            <a:t>Some capillaries have diameter less than that of a red blood cell </a:t>
          </a:r>
        </a:p>
      </dgm:t>
    </dgm:pt>
    <dgm:pt modelId="{0438AA6B-70F1-4C11-B5A5-6ED7E0D8013E}" type="parTrans" cxnId="{59FB557B-722F-4CA1-80FA-B8F441E9759B}">
      <dgm:prSet/>
      <dgm:spPr/>
      <dgm:t>
        <a:bodyPr/>
        <a:lstStyle/>
        <a:p>
          <a:endParaRPr lang="en-US"/>
        </a:p>
      </dgm:t>
    </dgm:pt>
    <dgm:pt modelId="{26B80355-1942-4532-B613-AEF0F330D93E}" type="sibTrans" cxnId="{59FB557B-722F-4CA1-80FA-B8F441E9759B}">
      <dgm:prSet/>
      <dgm:spPr/>
      <dgm:t>
        <a:bodyPr/>
        <a:lstStyle/>
        <a:p>
          <a:endParaRPr lang="en-US"/>
        </a:p>
      </dgm:t>
    </dgm:pt>
    <dgm:pt modelId="{879CB01D-FED7-44C3-BE65-B4DABA861BF3}">
      <dgm:prSet phldrT="[Text]"/>
      <dgm:spPr/>
      <dgm:t>
        <a:bodyPr/>
        <a:lstStyle/>
        <a:p>
          <a:r>
            <a:rPr lang="en-US" dirty="0"/>
            <a:t>temporary deformation of blood cell as they pass through these capillaries. </a:t>
          </a:r>
        </a:p>
      </dgm:t>
    </dgm:pt>
    <dgm:pt modelId="{58050C17-6C1C-4724-A456-D52323A06B0C}" type="parTrans" cxnId="{842524F2-5F97-46F5-ADF4-20E6F6AA0FD6}">
      <dgm:prSet/>
      <dgm:spPr/>
      <dgm:t>
        <a:bodyPr/>
        <a:lstStyle/>
        <a:p>
          <a:endParaRPr lang="en-US"/>
        </a:p>
      </dgm:t>
    </dgm:pt>
    <dgm:pt modelId="{18B19DAB-9B9B-465F-8FEB-6E034537C6EE}" type="sibTrans" cxnId="{842524F2-5F97-46F5-ADF4-20E6F6AA0FD6}">
      <dgm:prSet/>
      <dgm:spPr/>
      <dgm:t>
        <a:bodyPr/>
        <a:lstStyle/>
        <a:p>
          <a:endParaRPr lang="en-US"/>
        </a:p>
      </dgm:t>
    </dgm:pt>
    <dgm:pt modelId="{FC342718-46EF-4804-99F8-8AE6772B999E}" type="pres">
      <dgm:prSet presAssocID="{5D8E5417-4B5E-4275-B4E9-57C7D9F9EE1E}" presName="Name0" presStyleCnt="0">
        <dgm:presLayoutVars>
          <dgm:dir/>
          <dgm:resizeHandles val="exact"/>
        </dgm:presLayoutVars>
      </dgm:prSet>
      <dgm:spPr/>
    </dgm:pt>
    <dgm:pt modelId="{BF163678-49FC-45DA-97C3-0E267E86D7CF}" type="pres">
      <dgm:prSet presAssocID="{489E0069-AE3B-4F83-AB95-E723A78E206F}" presName="node" presStyleLbl="node1" presStyleIdx="0" presStyleCnt="2">
        <dgm:presLayoutVars>
          <dgm:bulletEnabled val="1"/>
        </dgm:presLayoutVars>
      </dgm:prSet>
      <dgm:spPr/>
      <dgm:t>
        <a:bodyPr/>
        <a:lstStyle/>
        <a:p>
          <a:endParaRPr lang="en-US"/>
        </a:p>
      </dgm:t>
    </dgm:pt>
    <dgm:pt modelId="{E6134733-BDD8-42AC-A3E1-584EA1E4CB67}" type="pres">
      <dgm:prSet presAssocID="{26B80355-1942-4532-B613-AEF0F330D93E}" presName="sibTrans" presStyleLbl="sibTrans2D1" presStyleIdx="0" presStyleCnt="1"/>
      <dgm:spPr/>
      <dgm:t>
        <a:bodyPr/>
        <a:lstStyle/>
        <a:p>
          <a:endParaRPr lang="en-US"/>
        </a:p>
      </dgm:t>
    </dgm:pt>
    <dgm:pt modelId="{F96E15FC-4284-4418-8F52-AAB6A3D23748}" type="pres">
      <dgm:prSet presAssocID="{26B80355-1942-4532-B613-AEF0F330D93E}" presName="connectorText" presStyleLbl="sibTrans2D1" presStyleIdx="0" presStyleCnt="1"/>
      <dgm:spPr/>
      <dgm:t>
        <a:bodyPr/>
        <a:lstStyle/>
        <a:p>
          <a:endParaRPr lang="en-US"/>
        </a:p>
      </dgm:t>
    </dgm:pt>
    <dgm:pt modelId="{B7B74BEE-90F7-4913-8F68-65ED8C612776}" type="pres">
      <dgm:prSet presAssocID="{879CB01D-FED7-44C3-BE65-B4DABA861BF3}" presName="node" presStyleLbl="node1" presStyleIdx="1" presStyleCnt="2" custLinFactNeighborX="-671">
        <dgm:presLayoutVars>
          <dgm:bulletEnabled val="1"/>
        </dgm:presLayoutVars>
      </dgm:prSet>
      <dgm:spPr/>
      <dgm:t>
        <a:bodyPr/>
        <a:lstStyle/>
        <a:p>
          <a:endParaRPr lang="en-US"/>
        </a:p>
      </dgm:t>
    </dgm:pt>
  </dgm:ptLst>
  <dgm:cxnLst>
    <dgm:cxn modelId="{842524F2-5F97-46F5-ADF4-20E6F6AA0FD6}" srcId="{5D8E5417-4B5E-4275-B4E9-57C7D9F9EE1E}" destId="{879CB01D-FED7-44C3-BE65-B4DABA861BF3}" srcOrd="1" destOrd="0" parTransId="{58050C17-6C1C-4724-A456-D52323A06B0C}" sibTransId="{18B19DAB-9B9B-465F-8FEB-6E034537C6EE}"/>
    <dgm:cxn modelId="{59FB557B-722F-4CA1-80FA-B8F441E9759B}" srcId="{5D8E5417-4B5E-4275-B4E9-57C7D9F9EE1E}" destId="{489E0069-AE3B-4F83-AB95-E723A78E206F}" srcOrd="0" destOrd="0" parTransId="{0438AA6B-70F1-4C11-B5A5-6ED7E0D8013E}" sibTransId="{26B80355-1942-4532-B613-AEF0F330D93E}"/>
    <dgm:cxn modelId="{8949CC3E-05C0-FF42-B588-0A6FF24667CE}" type="presOf" srcId="{26B80355-1942-4532-B613-AEF0F330D93E}" destId="{F96E15FC-4284-4418-8F52-AAB6A3D23748}" srcOrd="1" destOrd="0" presId="urn:microsoft.com/office/officeart/2005/8/layout/process1"/>
    <dgm:cxn modelId="{E6AFD363-5D98-2848-A0B9-3327103F1ED9}" type="presOf" srcId="{5D8E5417-4B5E-4275-B4E9-57C7D9F9EE1E}" destId="{FC342718-46EF-4804-99F8-8AE6772B999E}" srcOrd="0" destOrd="0" presId="urn:microsoft.com/office/officeart/2005/8/layout/process1"/>
    <dgm:cxn modelId="{58A268ED-BFEB-0A4F-9EA9-4A9AB03EC038}" type="presOf" srcId="{26B80355-1942-4532-B613-AEF0F330D93E}" destId="{E6134733-BDD8-42AC-A3E1-584EA1E4CB67}" srcOrd="0" destOrd="0" presId="urn:microsoft.com/office/officeart/2005/8/layout/process1"/>
    <dgm:cxn modelId="{965DF183-4C00-2040-9F94-6193AEA0E963}" type="presOf" srcId="{879CB01D-FED7-44C3-BE65-B4DABA861BF3}" destId="{B7B74BEE-90F7-4913-8F68-65ED8C612776}" srcOrd="0" destOrd="0" presId="urn:microsoft.com/office/officeart/2005/8/layout/process1"/>
    <dgm:cxn modelId="{F721DFF7-5846-474D-8ECE-0FE31D9E62E7}" type="presOf" srcId="{489E0069-AE3B-4F83-AB95-E723A78E206F}" destId="{BF163678-49FC-45DA-97C3-0E267E86D7CF}" srcOrd="0" destOrd="0" presId="urn:microsoft.com/office/officeart/2005/8/layout/process1"/>
    <dgm:cxn modelId="{B58F1A06-38C7-304F-9448-70627C8264A6}" type="presParOf" srcId="{FC342718-46EF-4804-99F8-8AE6772B999E}" destId="{BF163678-49FC-45DA-97C3-0E267E86D7CF}" srcOrd="0" destOrd="0" presId="urn:microsoft.com/office/officeart/2005/8/layout/process1"/>
    <dgm:cxn modelId="{7B8BF45C-0695-3542-BF64-686FCE7D6B03}" type="presParOf" srcId="{FC342718-46EF-4804-99F8-8AE6772B999E}" destId="{E6134733-BDD8-42AC-A3E1-584EA1E4CB67}" srcOrd="1" destOrd="0" presId="urn:microsoft.com/office/officeart/2005/8/layout/process1"/>
    <dgm:cxn modelId="{F01F22C8-7A28-464B-8B3E-D5891FC1BB91}" type="presParOf" srcId="{E6134733-BDD8-42AC-A3E1-584EA1E4CB67}" destId="{F96E15FC-4284-4418-8F52-AAB6A3D23748}" srcOrd="0" destOrd="0" presId="urn:microsoft.com/office/officeart/2005/8/layout/process1"/>
    <dgm:cxn modelId="{3D1FEC9C-A7F8-6C41-BDC1-99BEB95AD7E4}" type="presParOf" srcId="{FC342718-46EF-4804-99F8-8AE6772B999E}" destId="{B7B74BEE-90F7-4913-8F68-65ED8C612776}"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165F2-2ABC-4EF0-988B-D0D7B6B1F30A}">
      <dsp:nvSpPr>
        <dsp:cNvPr id="0" name=""/>
        <dsp:cNvSpPr/>
      </dsp:nvSpPr>
      <dsp:spPr>
        <a:xfrm>
          <a:off x="0" y="285415"/>
          <a:ext cx="5976663"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3AF5A-2BEE-4172-8C4F-48AA3BB463D0}">
      <dsp:nvSpPr>
        <dsp:cNvPr id="0" name=""/>
        <dsp:cNvSpPr/>
      </dsp:nvSpPr>
      <dsp:spPr>
        <a:xfrm>
          <a:off x="298833" y="64015"/>
          <a:ext cx="4183664"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lvl="0" algn="l" defTabSz="666750">
            <a:lnSpc>
              <a:spcPct val="90000"/>
            </a:lnSpc>
            <a:spcBef>
              <a:spcPct val="0"/>
            </a:spcBef>
            <a:spcAft>
              <a:spcPct val="35000"/>
            </a:spcAft>
          </a:pPr>
          <a:r>
            <a:rPr lang="en-US" sz="1500" kern="1200" dirty="0" smtClean="0"/>
            <a:t>1. Bring </a:t>
          </a:r>
          <a:r>
            <a:rPr lang="en-US" sz="1500" kern="1200" dirty="0"/>
            <a:t>materials (nutrients and oxygen) to various body tissues.</a:t>
          </a:r>
        </a:p>
      </dsp:txBody>
      <dsp:txXfrm>
        <a:off x="320449" y="85631"/>
        <a:ext cx="4140432" cy="399568"/>
      </dsp:txXfrm>
    </dsp:sp>
    <dsp:sp modelId="{CB705483-4D8E-49F5-A599-44798B4D784C}">
      <dsp:nvSpPr>
        <dsp:cNvPr id="0" name=""/>
        <dsp:cNvSpPr/>
      </dsp:nvSpPr>
      <dsp:spPr>
        <a:xfrm>
          <a:off x="0" y="965816"/>
          <a:ext cx="5976663"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B8B82-3A82-41E4-8020-116F2B085964}">
      <dsp:nvSpPr>
        <dsp:cNvPr id="0" name=""/>
        <dsp:cNvSpPr/>
      </dsp:nvSpPr>
      <dsp:spPr>
        <a:xfrm>
          <a:off x="298833" y="744416"/>
          <a:ext cx="4183664"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lvl="0" algn="l" defTabSz="666750">
            <a:lnSpc>
              <a:spcPct val="90000"/>
            </a:lnSpc>
            <a:spcBef>
              <a:spcPct val="0"/>
            </a:spcBef>
            <a:spcAft>
              <a:spcPct val="35000"/>
            </a:spcAft>
          </a:pPr>
          <a:r>
            <a:rPr lang="en-US" sz="1500" kern="1200" dirty="0" smtClean="0"/>
            <a:t>2. Drain </a:t>
          </a:r>
          <a:r>
            <a:rPr lang="en-US" sz="1500" kern="1200" dirty="0"/>
            <a:t>waste products from tissues to blood.</a:t>
          </a:r>
        </a:p>
      </dsp:txBody>
      <dsp:txXfrm>
        <a:off x="320449" y="766032"/>
        <a:ext cx="4140432" cy="399568"/>
      </dsp:txXfrm>
    </dsp:sp>
    <dsp:sp modelId="{1E97288D-CFB0-48DB-B065-88885E32475D}">
      <dsp:nvSpPr>
        <dsp:cNvPr id="0" name=""/>
        <dsp:cNvSpPr/>
      </dsp:nvSpPr>
      <dsp:spPr>
        <a:xfrm>
          <a:off x="0" y="1646216"/>
          <a:ext cx="5976663"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0E6A2-DD58-45C9-B6B6-9C332E716FA7}">
      <dsp:nvSpPr>
        <dsp:cNvPr id="0" name=""/>
        <dsp:cNvSpPr/>
      </dsp:nvSpPr>
      <dsp:spPr>
        <a:xfrm>
          <a:off x="298833" y="1424816"/>
          <a:ext cx="4183664"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lvl="0" algn="l" defTabSz="666750">
            <a:lnSpc>
              <a:spcPct val="90000"/>
            </a:lnSpc>
            <a:spcBef>
              <a:spcPct val="0"/>
            </a:spcBef>
            <a:spcAft>
              <a:spcPct val="35000"/>
            </a:spcAft>
          </a:pPr>
          <a:r>
            <a:rPr lang="en-US" sz="1500" kern="1200" dirty="0" smtClean="0"/>
            <a:t>3. Temperature </a:t>
          </a:r>
          <a:r>
            <a:rPr lang="en-US" sz="1500" kern="1200" dirty="0"/>
            <a:t>regulation </a:t>
          </a:r>
        </a:p>
      </dsp:txBody>
      <dsp:txXfrm>
        <a:off x="320449" y="1446432"/>
        <a:ext cx="4140432"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104E2-2698-4E6A-BA15-36FF134FBBB3}">
      <dsp:nvSpPr>
        <dsp:cNvPr id="0" name=""/>
        <dsp:cNvSpPr/>
      </dsp:nvSpPr>
      <dsp:spPr>
        <a:xfrm>
          <a:off x="0" y="0"/>
          <a:ext cx="10979226" cy="1368825"/>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i="0" kern="1200" dirty="0">
              <a:latin typeface="+mn-lt"/>
              <a:cs typeface="Calibri" pitchFamily="34" charset="0"/>
            </a:rPr>
            <a:t>Hydrostatic Pressure (P</a:t>
          </a:r>
          <a:r>
            <a:rPr lang="en-US" altLang="en-US" sz="2000" i="0" kern="1200" baseline="-25000" dirty="0">
              <a:latin typeface="+mn-lt"/>
              <a:cs typeface="Calibri" pitchFamily="34" charset="0"/>
            </a:rPr>
            <a:t>c</a:t>
          </a:r>
          <a:r>
            <a:rPr lang="en-US" altLang="en-US" sz="2000" i="0" kern="1200" dirty="0">
              <a:latin typeface="+mn-lt"/>
              <a:cs typeface="Calibri" pitchFamily="34" charset="0"/>
            </a:rPr>
            <a:t>) is needed to push substances through slits and pores.</a:t>
          </a:r>
        </a:p>
        <a:p>
          <a:pPr lvl="0" algn="ctr" defTabSz="889000">
            <a:lnSpc>
              <a:spcPct val="90000"/>
            </a:lnSpc>
            <a:spcBef>
              <a:spcPct val="0"/>
            </a:spcBef>
            <a:spcAft>
              <a:spcPct val="35000"/>
            </a:spcAft>
          </a:pPr>
          <a:r>
            <a:rPr lang="en-US" altLang="en-US" sz="2000" i="0" kern="1200" dirty="0">
              <a:latin typeface="+mn-lt"/>
              <a:cs typeface="Calibri" pitchFamily="34" charset="0"/>
            </a:rPr>
            <a:t>P</a:t>
          </a:r>
          <a:r>
            <a:rPr lang="en-US" altLang="en-US" sz="2000" i="0" kern="1200" baseline="-25000" dirty="0">
              <a:latin typeface="+mn-lt"/>
              <a:cs typeface="Calibri" pitchFamily="34" charset="0"/>
            </a:rPr>
            <a:t>c  </a:t>
          </a:r>
          <a:r>
            <a:rPr lang="en-US" altLang="en-US" sz="2000" i="0" kern="1200" dirty="0">
              <a:latin typeface="+mn-lt"/>
              <a:cs typeface="Calibri" pitchFamily="34" charset="0"/>
            </a:rPr>
            <a:t>is equivalent to </a:t>
          </a:r>
          <a:r>
            <a:rPr lang="en-US" altLang="en-US" sz="2000" i="0" kern="1200" dirty="0">
              <a:cs typeface="Calibri" pitchFamily="34" charset="0"/>
            </a:rPr>
            <a:t> P</a:t>
          </a:r>
          <a:r>
            <a:rPr lang="en-US" altLang="en-US" sz="2000" i="0" kern="1200" baseline="-25000" dirty="0">
              <a:cs typeface="Calibri" pitchFamily="34" charset="0"/>
            </a:rPr>
            <a:t>lat </a:t>
          </a:r>
          <a:r>
            <a:rPr lang="en-US" altLang="en-US" sz="2000" i="0" kern="1200" dirty="0">
              <a:solidFill>
                <a:schemeClr val="bg1">
                  <a:lumMod val="75000"/>
                </a:schemeClr>
              </a:solidFill>
              <a:latin typeface="+mn-lt"/>
              <a:cs typeface="Calibri" pitchFamily="34" charset="0"/>
            </a:rPr>
            <a:t>(pressure exerted by the blood laterally on the capillary </a:t>
          </a:r>
          <a:r>
            <a:rPr lang="en-US" altLang="en-US" sz="2000" i="0" kern="1200" dirty="0" smtClean="0">
              <a:solidFill>
                <a:schemeClr val="bg1">
                  <a:lumMod val="75000"/>
                </a:schemeClr>
              </a:solidFill>
              <a:latin typeface="+mn-lt"/>
              <a:cs typeface="Calibri" pitchFamily="34" charset="0"/>
            </a:rPr>
            <a:t>walls)</a:t>
          </a:r>
          <a:endParaRPr lang="en-US" sz="2000" kern="1200" dirty="0">
            <a:solidFill>
              <a:schemeClr val="bg1">
                <a:lumMod val="75000"/>
              </a:schemeClr>
            </a:solidFill>
          </a:endParaRPr>
        </a:p>
      </dsp:txBody>
      <dsp:txXfrm>
        <a:off x="0" y="0"/>
        <a:ext cx="10979226" cy="1368825"/>
      </dsp:txXfrm>
    </dsp:sp>
    <dsp:sp modelId="{A9CDE9C2-3CC7-4B41-A1B4-A7DECE3291E2}">
      <dsp:nvSpPr>
        <dsp:cNvPr id="0" name=""/>
        <dsp:cNvSpPr/>
      </dsp:nvSpPr>
      <dsp:spPr>
        <a:xfrm>
          <a:off x="825" y="1368825"/>
          <a:ext cx="4544434" cy="2874533"/>
        </a:xfrm>
        <a:prstGeom prst="rect">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cs typeface="Calibri" pitchFamily="34" charset="0"/>
              <a:sym typeface="Wingdings" panose="05000000000000000000" pitchFamily="2" charset="2"/>
            </a:rPr>
            <a:t> </a:t>
          </a:r>
          <a:r>
            <a:rPr lang="en-US" altLang="en-US" sz="1400" i="0" kern="1200" dirty="0">
              <a:latin typeface="+mn-lt"/>
              <a:ea typeface="Arial Unicode MS" panose="020B0604020202020204" pitchFamily="34" charset="-128"/>
              <a:cs typeface="Calibri" pitchFamily="34" charset="0"/>
              <a:sym typeface="Wingdings" panose="05000000000000000000" pitchFamily="2" charset="2"/>
            </a:rPr>
            <a:t>↑ </a:t>
          </a:r>
          <a:r>
            <a:rPr lang="en-US" altLang="en-US" sz="1400" i="0" kern="1200" dirty="0">
              <a:latin typeface="+mn-lt"/>
              <a:cs typeface="Calibri" pitchFamily="34" charset="0"/>
              <a:sym typeface="Wingdings" panose="05000000000000000000" pitchFamily="2" charset="2"/>
            </a:rPr>
            <a:t>resistance in arterioles </a:t>
          </a:r>
          <a:r>
            <a:rPr lang="en-US" altLang="en-US" sz="1400" i="0" kern="1200" dirty="0">
              <a:latin typeface="+mn-lt"/>
              <a:cs typeface="Calibri" pitchFamily="34" charset="0"/>
            </a:rPr>
            <a:t>through the action of norepinephrine and epinephrine on precapillary sphincter</a:t>
          </a:r>
          <a:r>
            <a:rPr lang="en-US" altLang="en-US" sz="1400" i="0" kern="1200" dirty="0">
              <a:latin typeface="+mn-lt"/>
              <a:cs typeface="Calibri" pitchFamily="34" charset="0"/>
              <a:sym typeface="Wingdings" panose="05000000000000000000" pitchFamily="2" charset="2"/>
            </a:rPr>
            <a:t> </a:t>
          </a:r>
          <a:r>
            <a:rPr lang="en-US" altLang="en-US" sz="1400" i="0" kern="1200" dirty="0">
              <a:latin typeface="+mn-lt"/>
              <a:ea typeface="Arial Unicode MS" panose="020B0604020202020204" pitchFamily="34" charset="-128"/>
              <a:cs typeface="Calibri" pitchFamily="34" charset="0"/>
              <a:sym typeface="Wingdings" panose="05000000000000000000" pitchFamily="2" charset="2"/>
            </a:rPr>
            <a:t>→ ↓P</a:t>
          </a:r>
          <a:r>
            <a:rPr lang="en-US" altLang="en-US" sz="1400" i="0" kern="1200" baseline="-25000" dirty="0">
              <a:latin typeface="+mn-lt"/>
              <a:ea typeface="Arial Unicode MS" panose="020B0604020202020204" pitchFamily="34" charset="-128"/>
              <a:cs typeface="Calibri" pitchFamily="34" charset="0"/>
              <a:sym typeface="Wingdings" panose="05000000000000000000" pitchFamily="2" charset="2"/>
            </a:rPr>
            <a:t>c </a:t>
          </a:r>
          <a:r>
            <a:rPr lang="en-US" altLang="en-US" sz="1400" i="0" kern="1200" dirty="0">
              <a:latin typeface="+mn-lt"/>
              <a:cs typeface="Calibri" pitchFamily="34" charset="0"/>
            </a:rPr>
            <a:t>and </a:t>
          </a:r>
          <a:r>
            <a:rPr lang="en-US" altLang="en-US" sz="1400" i="0" kern="1200" dirty="0">
              <a:latin typeface="+mn-lt"/>
              <a:ea typeface="Arial Unicode MS" panose="020B0604020202020204" pitchFamily="34" charset="-128"/>
              <a:cs typeface="Calibri" pitchFamily="34" charset="0"/>
            </a:rPr>
            <a:t>↑</a:t>
          </a:r>
          <a:r>
            <a:rPr lang="en-US" altLang="en-US" sz="1400" i="0" kern="1200" dirty="0">
              <a:latin typeface="+mn-lt"/>
              <a:cs typeface="Calibri" pitchFamily="34" charset="0"/>
            </a:rPr>
            <a:t> the pressure before the arterioles.</a:t>
          </a:r>
        </a:p>
        <a:p>
          <a:pPr lvl="0" algn="ctr" defTabSz="622300">
            <a:lnSpc>
              <a:spcPct val="90000"/>
            </a:lnSpc>
            <a:spcBef>
              <a:spcPct val="0"/>
            </a:spcBef>
            <a:spcAft>
              <a:spcPct val="35000"/>
            </a:spcAft>
          </a:pPr>
          <a:endParaRPr lang="en-US" altLang="en-US" sz="1400" i="0" kern="1200" dirty="0">
            <a:latin typeface="+mn-lt"/>
            <a:cs typeface="Calibri" pitchFamily="34" charset="0"/>
          </a:endParaRPr>
        </a:p>
        <a:p>
          <a:pPr lvl="0" algn="ctr" defTabSz="622300">
            <a:lnSpc>
              <a:spcPct val="90000"/>
            </a:lnSpc>
            <a:spcBef>
              <a:spcPct val="0"/>
            </a:spcBef>
            <a:spcAft>
              <a:spcPct val="35000"/>
            </a:spcAft>
          </a:pPr>
          <a:r>
            <a:rPr lang="en-US" sz="1400" kern="1200" dirty="0">
              <a:cs typeface="Calibri" pitchFamily="34" charset="0"/>
              <a:sym typeface="Wingdings" panose="05000000000000000000" pitchFamily="2" charset="2"/>
            </a:rPr>
            <a:t> </a:t>
          </a:r>
          <a:r>
            <a:rPr lang="en-US" altLang="en-US" sz="1400" i="0" kern="1200" dirty="0">
              <a:latin typeface="+mn-lt"/>
              <a:cs typeface="Calibri" pitchFamily="34" charset="0"/>
            </a:rPr>
            <a:t>This is not true for capillary beds which have predominately beta receptors in the capillary sphincters:  these would be dilated or have reduced resistance. (not affected by NE or E)</a:t>
          </a:r>
        </a:p>
        <a:p>
          <a:pPr lvl="0" algn="ctr" defTabSz="622300">
            <a:lnSpc>
              <a:spcPct val="90000"/>
            </a:lnSpc>
            <a:spcBef>
              <a:spcPct val="0"/>
            </a:spcBef>
            <a:spcAft>
              <a:spcPct val="35000"/>
            </a:spcAft>
          </a:pPr>
          <a:endParaRPr lang="en-US" altLang="en-US" sz="1400" i="0" kern="1200" dirty="0">
            <a:latin typeface="+mn-lt"/>
            <a:ea typeface="Arial Unicode MS" panose="020B0604020202020204" pitchFamily="34" charset="-128"/>
            <a:cs typeface="Calibri" pitchFamily="34" charset="0"/>
            <a:sym typeface="Wingdings" panose="05000000000000000000" pitchFamily="2" charset="2"/>
          </a:endParaRPr>
        </a:p>
        <a:p>
          <a:pPr lvl="0" algn="ctr" defTabSz="622300">
            <a:lnSpc>
              <a:spcPct val="90000"/>
            </a:lnSpc>
            <a:spcBef>
              <a:spcPct val="0"/>
            </a:spcBef>
            <a:spcAft>
              <a:spcPct val="35000"/>
            </a:spcAft>
          </a:pPr>
          <a:r>
            <a:rPr lang="en-US" sz="1400" kern="1200" dirty="0">
              <a:cs typeface="Calibri" pitchFamily="34" charset="0"/>
              <a:sym typeface="Wingdings" panose="05000000000000000000" pitchFamily="2" charset="2"/>
            </a:rPr>
            <a:t> </a:t>
          </a:r>
          <a:r>
            <a:rPr lang="en-US" altLang="en-US" sz="1400" i="0" kern="1200" dirty="0">
              <a:latin typeface="+mn-lt"/>
              <a:ea typeface="Arial Unicode MS" panose="020B0604020202020204" pitchFamily="34" charset="-128"/>
              <a:cs typeface="Calibri" pitchFamily="34" charset="0"/>
              <a:sym typeface="Wingdings" panose="05000000000000000000" pitchFamily="2" charset="2"/>
            </a:rPr>
            <a:t>↓ resistance in arterioles → ↑P</a:t>
          </a:r>
          <a:r>
            <a:rPr lang="en-US" altLang="en-US" sz="1400" i="0" kern="1200" baseline="-25000" dirty="0">
              <a:latin typeface="+mn-lt"/>
              <a:ea typeface="Arial Unicode MS" panose="020B0604020202020204" pitchFamily="34" charset="-128"/>
              <a:cs typeface="Calibri" pitchFamily="34" charset="0"/>
              <a:sym typeface="Wingdings" panose="05000000000000000000" pitchFamily="2" charset="2"/>
            </a:rPr>
            <a:t>c </a:t>
          </a:r>
          <a:r>
            <a:rPr lang="en-US" altLang="en-US" sz="1400" i="0" kern="1200" dirty="0">
              <a:latin typeface="+mn-lt"/>
              <a:ea typeface="Arial Unicode MS" panose="020B0604020202020204" pitchFamily="34" charset="-128"/>
              <a:cs typeface="Calibri" pitchFamily="34" charset="0"/>
              <a:sym typeface="Wingdings" panose="05000000000000000000" pitchFamily="2" charset="2"/>
            </a:rPr>
            <a:t>.</a:t>
          </a:r>
          <a:endParaRPr lang="en-US" sz="1400" kern="1200" dirty="0"/>
        </a:p>
      </dsp:txBody>
      <dsp:txXfrm>
        <a:off x="825" y="1368825"/>
        <a:ext cx="4544434" cy="2874533"/>
      </dsp:txXfrm>
    </dsp:sp>
    <dsp:sp modelId="{6B95C9DD-CBE2-4043-9AD0-49226FC8A89E}">
      <dsp:nvSpPr>
        <dsp:cNvPr id="0" name=""/>
        <dsp:cNvSpPr/>
      </dsp:nvSpPr>
      <dsp:spPr>
        <a:xfrm>
          <a:off x="4545260" y="1368825"/>
          <a:ext cx="3216570" cy="2874533"/>
        </a:xfrm>
        <a:prstGeom prst="rect">
          <a:avLst/>
        </a:prstGeom>
        <a:gradFill rotWithShape="0">
          <a:gsLst>
            <a:gs pos="0">
              <a:schemeClr val="accent2">
                <a:hueOff val="-4271744"/>
                <a:satOff val="12481"/>
                <a:lumOff val="-2353"/>
                <a:alphaOff val="0"/>
                <a:tint val="45000"/>
                <a:satMod val="200000"/>
              </a:schemeClr>
            </a:gs>
            <a:gs pos="30000">
              <a:schemeClr val="accent2">
                <a:hueOff val="-4271744"/>
                <a:satOff val="12481"/>
                <a:lumOff val="-2353"/>
                <a:alphaOff val="0"/>
                <a:tint val="61000"/>
                <a:satMod val="200000"/>
              </a:schemeClr>
            </a:gs>
            <a:gs pos="45000">
              <a:schemeClr val="accent2">
                <a:hueOff val="-4271744"/>
                <a:satOff val="12481"/>
                <a:lumOff val="-2353"/>
                <a:alphaOff val="0"/>
                <a:tint val="66000"/>
                <a:satMod val="200000"/>
              </a:schemeClr>
            </a:gs>
            <a:gs pos="55000">
              <a:schemeClr val="accent2">
                <a:hueOff val="-4271744"/>
                <a:satOff val="12481"/>
                <a:lumOff val="-2353"/>
                <a:alphaOff val="0"/>
                <a:tint val="66000"/>
                <a:satMod val="200000"/>
              </a:schemeClr>
            </a:gs>
            <a:gs pos="73000">
              <a:schemeClr val="accent2">
                <a:hueOff val="-4271744"/>
                <a:satOff val="12481"/>
                <a:lumOff val="-2353"/>
                <a:alphaOff val="0"/>
                <a:tint val="61000"/>
                <a:satMod val="200000"/>
              </a:schemeClr>
            </a:gs>
            <a:gs pos="100000">
              <a:schemeClr val="accent2">
                <a:hueOff val="-4271744"/>
                <a:satOff val="12481"/>
                <a:lumOff val="-2353"/>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cs typeface="Calibri" pitchFamily="34" charset="0"/>
              <a:sym typeface="Wingdings" panose="05000000000000000000" pitchFamily="2" charset="2"/>
            </a:rPr>
            <a:t> </a:t>
          </a:r>
          <a:r>
            <a:rPr lang="en-US" altLang="en-US" sz="1400" kern="1200" dirty="0"/>
            <a:t>P</a:t>
          </a:r>
          <a:r>
            <a:rPr lang="en-US" altLang="en-US" sz="1400" kern="1200" baseline="-25000" dirty="0"/>
            <a:t>c</a:t>
          </a:r>
          <a:r>
            <a:rPr lang="en-US" altLang="en-US" sz="1400" kern="1200" dirty="0"/>
            <a:t> varies from tissue to tissue. In the renal glomeruli, it is about 60 mm Hg (filtering capillaries). In contrast, it is only about 8-10 mm Hg in those of the intestine and the pulmonary circulation absorptive capillaries).</a:t>
          </a:r>
        </a:p>
        <a:p>
          <a:pPr lvl="0" algn="ctr" defTabSz="622300">
            <a:lnSpc>
              <a:spcPct val="90000"/>
            </a:lnSpc>
            <a:spcBef>
              <a:spcPct val="0"/>
            </a:spcBef>
            <a:spcAft>
              <a:spcPct val="35000"/>
            </a:spcAft>
          </a:pPr>
          <a:r>
            <a:rPr lang="en-US" sz="1400" kern="1200" dirty="0">
              <a:cs typeface="Calibri" pitchFamily="34" charset="0"/>
              <a:sym typeface="Wingdings" panose="05000000000000000000" pitchFamily="2" charset="2"/>
            </a:rPr>
            <a:t> </a:t>
          </a:r>
          <a:r>
            <a:rPr lang="en-US" sz="1400" kern="1200" dirty="0">
              <a:cs typeface="Calibri" pitchFamily="34" charset="0"/>
            </a:rPr>
            <a:t>P</a:t>
          </a:r>
          <a:r>
            <a:rPr lang="en-US" sz="1400" kern="1200" baseline="-25000" dirty="0">
              <a:cs typeface="Calibri" pitchFamily="34" charset="0"/>
            </a:rPr>
            <a:t>c</a:t>
          </a:r>
          <a:r>
            <a:rPr lang="en-US" sz="1400" kern="1200" dirty="0">
              <a:cs typeface="Calibri" pitchFamily="34" charset="0"/>
            </a:rPr>
            <a:t> varies as blood moves along the capillary. </a:t>
          </a:r>
          <a:r>
            <a:rPr lang="en-US" altLang="en-US" sz="1400" kern="1200" dirty="0">
              <a:ea typeface="Arial Unicode MS" panose="020B0604020202020204" pitchFamily="34" charset="-128"/>
              <a:cs typeface="Calibri" pitchFamily="34" charset="0"/>
              <a:sym typeface="Wingdings" panose="05000000000000000000" pitchFamily="2" charset="2"/>
            </a:rPr>
            <a:t>P</a:t>
          </a:r>
          <a:r>
            <a:rPr lang="en-US" altLang="en-US" sz="1400" kern="1200" baseline="-25000" dirty="0">
              <a:ea typeface="Arial Unicode MS" panose="020B0604020202020204" pitchFamily="34" charset="-128"/>
              <a:cs typeface="Calibri" pitchFamily="34" charset="0"/>
              <a:sym typeface="Wingdings" panose="05000000000000000000" pitchFamily="2" charset="2"/>
            </a:rPr>
            <a:t>c </a:t>
          </a:r>
          <a:r>
            <a:rPr lang="en-US" altLang="en-US" sz="1400" kern="1200" dirty="0">
              <a:ea typeface="Arial Unicode MS" panose="020B0604020202020204" pitchFamily="34" charset="-128"/>
              <a:cs typeface="Calibri" pitchFamily="34" charset="0"/>
              <a:sym typeface="Wingdings" panose="05000000000000000000" pitchFamily="2" charset="2"/>
            </a:rPr>
            <a:t>is highest at the arteriolar end and lowest at </a:t>
          </a:r>
          <a:r>
            <a:rPr lang="en-US" altLang="en-US" sz="1400" kern="1200" dirty="0" err="1">
              <a:ea typeface="Arial Unicode MS" panose="020B0604020202020204" pitchFamily="34" charset="-128"/>
              <a:cs typeface="Calibri" pitchFamily="34" charset="0"/>
              <a:sym typeface="Wingdings" panose="05000000000000000000" pitchFamily="2" charset="2"/>
            </a:rPr>
            <a:t>venular</a:t>
          </a:r>
          <a:r>
            <a:rPr lang="en-US" altLang="en-US" sz="1400" kern="1200" dirty="0">
              <a:ea typeface="Arial Unicode MS" panose="020B0604020202020204" pitchFamily="34" charset="-128"/>
              <a:cs typeface="Calibri" pitchFamily="34" charset="0"/>
              <a:sym typeface="Wingdings" panose="05000000000000000000" pitchFamily="2" charset="2"/>
            </a:rPr>
            <a:t> end of capillary</a:t>
          </a:r>
          <a:r>
            <a:rPr lang="en-US" altLang="en-US" sz="1400" kern="1200" dirty="0" smtClean="0">
              <a:ea typeface="Arial Unicode MS" panose="020B0604020202020204" pitchFamily="34" charset="-128"/>
              <a:cs typeface="Calibri" pitchFamily="34" charset="0"/>
              <a:sym typeface="Wingdings" panose="05000000000000000000" pitchFamily="2" charset="2"/>
            </a:rPr>
            <a:t>.</a:t>
          </a:r>
        </a:p>
        <a:p>
          <a:pPr lvl="0" algn="ctr" defTabSz="622300">
            <a:lnSpc>
              <a:spcPct val="90000"/>
            </a:lnSpc>
            <a:spcBef>
              <a:spcPct val="0"/>
            </a:spcBef>
            <a:spcAft>
              <a:spcPct val="35000"/>
            </a:spcAft>
          </a:pPr>
          <a:r>
            <a:rPr lang="en-US" altLang="en-US" sz="1400" b="1" i="0" kern="1200" dirty="0" smtClean="0">
              <a:solidFill>
                <a:schemeClr val="tx1"/>
              </a:solidFill>
              <a:latin typeface="Calibri" pitchFamily="34" charset="0"/>
              <a:ea typeface="Arial Unicode MS" panose="020B0604020202020204" pitchFamily="34" charset="-128"/>
              <a:cs typeface="Calibri" pitchFamily="34" charset="0"/>
              <a:sym typeface="Wingdings" panose="05000000000000000000" pitchFamily="2" charset="2"/>
            </a:rPr>
            <a:t>Add*↑P</a:t>
          </a:r>
          <a:r>
            <a:rPr lang="en-US" altLang="en-US" sz="1400" b="1" i="0" kern="1200" baseline="-25000" dirty="0" smtClean="0">
              <a:solidFill>
                <a:schemeClr val="tx1"/>
              </a:solidFill>
              <a:latin typeface="Calibri" pitchFamily="34" charset="0"/>
              <a:ea typeface="Arial Unicode MS" panose="020B0604020202020204" pitchFamily="34" charset="-128"/>
              <a:cs typeface="Calibri" pitchFamily="34" charset="0"/>
              <a:sym typeface="Wingdings" panose="05000000000000000000" pitchFamily="2" charset="2"/>
            </a:rPr>
            <a:t>c </a:t>
          </a:r>
          <a:r>
            <a:rPr lang="en-US" altLang="en-US" sz="1400" b="1" i="0" kern="1200" dirty="0" smtClean="0">
              <a:solidFill>
                <a:schemeClr val="tx1"/>
              </a:solidFill>
              <a:latin typeface="Calibri" pitchFamily="34" charset="0"/>
              <a:ea typeface="Arial Unicode MS" panose="020B0604020202020204" pitchFamily="34" charset="-128"/>
              <a:cs typeface="Calibri" pitchFamily="34" charset="0"/>
              <a:sym typeface="Wingdings" panose="05000000000000000000" pitchFamily="2" charset="2"/>
            </a:rPr>
            <a:t>→ ↑filtration; can lead to edema.</a:t>
          </a:r>
          <a:endParaRPr lang="en-US" sz="1400" kern="1200" dirty="0">
            <a:solidFill>
              <a:schemeClr val="tx1"/>
            </a:solidFill>
          </a:endParaRPr>
        </a:p>
      </dsp:txBody>
      <dsp:txXfrm>
        <a:off x="4545260" y="1368825"/>
        <a:ext cx="3216570" cy="2874533"/>
      </dsp:txXfrm>
    </dsp:sp>
    <dsp:sp modelId="{8E68120A-5263-4C39-B300-2918E717D813}">
      <dsp:nvSpPr>
        <dsp:cNvPr id="0" name=""/>
        <dsp:cNvSpPr/>
      </dsp:nvSpPr>
      <dsp:spPr>
        <a:xfrm>
          <a:off x="7761830" y="1368825"/>
          <a:ext cx="3216570" cy="2874533"/>
        </a:xfrm>
        <a:prstGeom prst="rect">
          <a:avLst/>
        </a:prstGeom>
        <a:gradFill rotWithShape="0">
          <a:gsLst>
            <a:gs pos="0">
              <a:schemeClr val="accent2">
                <a:hueOff val="-8543489"/>
                <a:satOff val="24962"/>
                <a:lumOff val="-4706"/>
                <a:alphaOff val="0"/>
                <a:tint val="45000"/>
                <a:satMod val="200000"/>
              </a:schemeClr>
            </a:gs>
            <a:gs pos="30000">
              <a:schemeClr val="accent2">
                <a:hueOff val="-8543489"/>
                <a:satOff val="24962"/>
                <a:lumOff val="-4706"/>
                <a:alphaOff val="0"/>
                <a:tint val="61000"/>
                <a:satMod val="200000"/>
              </a:schemeClr>
            </a:gs>
            <a:gs pos="45000">
              <a:schemeClr val="accent2">
                <a:hueOff val="-8543489"/>
                <a:satOff val="24962"/>
                <a:lumOff val="-4706"/>
                <a:alphaOff val="0"/>
                <a:tint val="66000"/>
                <a:satMod val="200000"/>
              </a:schemeClr>
            </a:gs>
            <a:gs pos="55000">
              <a:schemeClr val="accent2">
                <a:hueOff val="-8543489"/>
                <a:satOff val="24962"/>
                <a:lumOff val="-4706"/>
                <a:alphaOff val="0"/>
                <a:tint val="66000"/>
                <a:satMod val="200000"/>
              </a:schemeClr>
            </a:gs>
            <a:gs pos="73000">
              <a:schemeClr val="accent2">
                <a:hueOff val="-8543489"/>
                <a:satOff val="24962"/>
                <a:lumOff val="-4706"/>
                <a:alphaOff val="0"/>
                <a:tint val="61000"/>
                <a:satMod val="200000"/>
              </a:schemeClr>
            </a:gs>
            <a:gs pos="100000">
              <a:schemeClr val="accent2">
                <a:hueOff val="-8543489"/>
                <a:satOff val="24962"/>
                <a:lumOff val="-4706"/>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cs typeface="Calibri" pitchFamily="34" charset="0"/>
              <a:sym typeface="Wingdings" panose="05000000000000000000" pitchFamily="2" charset="2"/>
            </a:rPr>
            <a:t> </a:t>
          </a:r>
          <a:r>
            <a:rPr lang="en-US" altLang="en-US" sz="1400" kern="1200">
              <a:ea typeface="Arial Unicode MS" panose="020B0604020202020204" pitchFamily="34" charset="-128"/>
              <a:cs typeface="Calibri" pitchFamily="34" charset="0"/>
              <a:sym typeface="Wingdings" panose="05000000000000000000" pitchFamily="2" charset="2"/>
            </a:rPr>
            <a:t>The interstitial fluid generally has very low hydrostatic pressure (P</a:t>
          </a:r>
          <a:r>
            <a:rPr lang="en-US" altLang="en-US" sz="1400" kern="1200" baseline="-25000">
              <a:ea typeface="Arial Unicode MS" panose="020B0604020202020204" pitchFamily="34" charset="-128"/>
              <a:cs typeface="Calibri" pitchFamily="34" charset="0"/>
              <a:sym typeface="Wingdings" panose="05000000000000000000" pitchFamily="2" charset="2"/>
            </a:rPr>
            <a:t>if</a:t>
          </a:r>
          <a:r>
            <a:rPr lang="en-US" altLang="en-US" sz="1400" kern="1200">
              <a:ea typeface="Arial Unicode MS" panose="020B0604020202020204" pitchFamily="34" charset="-128"/>
              <a:cs typeface="Calibri" pitchFamily="34" charset="0"/>
              <a:sym typeface="Wingdings" panose="05000000000000000000" pitchFamily="2" charset="2"/>
            </a:rPr>
            <a:t>), usually given a value near zero.</a:t>
          </a:r>
        </a:p>
        <a:p>
          <a:pPr lvl="0" algn="ctr" defTabSz="622300">
            <a:lnSpc>
              <a:spcPct val="90000"/>
            </a:lnSpc>
            <a:spcBef>
              <a:spcPct val="0"/>
            </a:spcBef>
            <a:spcAft>
              <a:spcPct val="35000"/>
            </a:spcAft>
          </a:pPr>
          <a:endParaRPr lang="en-US" altLang="en-US" sz="1400" kern="1200">
            <a:ea typeface="Arial Unicode MS" panose="020B0604020202020204" pitchFamily="34" charset="-128"/>
            <a:cs typeface="Calibri" pitchFamily="34" charset="0"/>
            <a:sym typeface="Wingdings" panose="05000000000000000000" pitchFamily="2" charset="2"/>
          </a:endParaRPr>
        </a:p>
        <a:p>
          <a:pPr lvl="0" algn="ctr" defTabSz="622300">
            <a:lnSpc>
              <a:spcPct val="90000"/>
            </a:lnSpc>
            <a:spcBef>
              <a:spcPct val="0"/>
            </a:spcBef>
            <a:spcAft>
              <a:spcPct val="35000"/>
            </a:spcAft>
          </a:pPr>
          <a:endParaRPr lang="en-US" altLang="en-US" sz="1400" kern="1200">
            <a:ea typeface="Arial Unicode MS" panose="020B0604020202020204" pitchFamily="34" charset="-128"/>
            <a:cs typeface="Calibri" pitchFamily="34" charset="0"/>
            <a:sym typeface="Wingdings" panose="05000000000000000000" pitchFamily="2" charset="2"/>
          </a:endParaRPr>
        </a:p>
        <a:p>
          <a:pPr lvl="0" algn="ctr" defTabSz="622300">
            <a:lnSpc>
              <a:spcPct val="90000"/>
            </a:lnSpc>
            <a:spcBef>
              <a:spcPct val="0"/>
            </a:spcBef>
            <a:spcAft>
              <a:spcPct val="35000"/>
            </a:spcAft>
          </a:pPr>
          <a:r>
            <a:rPr lang="en-US" sz="1400" kern="1200">
              <a:cs typeface="Calibri" pitchFamily="34" charset="0"/>
              <a:sym typeface="Wingdings" panose="05000000000000000000" pitchFamily="2" charset="2"/>
            </a:rPr>
            <a:t></a:t>
          </a:r>
          <a:r>
            <a:rPr lang="en-US" altLang="en-US" sz="1400" kern="1200">
              <a:ea typeface="Arial Unicode MS" panose="020B0604020202020204" pitchFamily="34" charset="-128"/>
              <a:cs typeface="Calibri" pitchFamily="34" charset="0"/>
              <a:sym typeface="Wingdings" panose="05000000000000000000" pitchFamily="2" charset="2"/>
            </a:rPr>
            <a:t>Things which increase P</a:t>
          </a:r>
          <a:r>
            <a:rPr lang="en-US" altLang="en-US" sz="1400" kern="1200" baseline="-25000">
              <a:ea typeface="Arial Unicode MS" panose="020B0604020202020204" pitchFamily="34" charset="-128"/>
              <a:cs typeface="Calibri" pitchFamily="34" charset="0"/>
              <a:sym typeface="Wingdings" panose="05000000000000000000" pitchFamily="2" charset="2"/>
            </a:rPr>
            <a:t>if</a:t>
          </a:r>
          <a:r>
            <a:rPr lang="en-US" altLang="en-US" sz="1400" kern="1200">
              <a:ea typeface="Arial Unicode MS" panose="020B0604020202020204" pitchFamily="34" charset="-128"/>
              <a:cs typeface="Calibri" pitchFamily="34" charset="0"/>
              <a:sym typeface="Wingdings" panose="05000000000000000000" pitchFamily="2" charset="2"/>
            </a:rPr>
            <a:t>, such as support hose, can reduce edema in legs.</a:t>
          </a:r>
          <a:endParaRPr lang="en-US" sz="1400" kern="1200" dirty="0"/>
        </a:p>
      </dsp:txBody>
      <dsp:txXfrm>
        <a:off x="7761830" y="1368825"/>
        <a:ext cx="3216570" cy="2874533"/>
      </dsp:txXfrm>
    </dsp:sp>
    <dsp:sp modelId="{1366F5AF-3042-4D9E-A102-3911A65E47FB}">
      <dsp:nvSpPr>
        <dsp:cNvPr id="0" name=""/>
        <dsp:cNvSpPr/>
      </dsp:nvSpPr>
      <dsp:spPr>
        <a:xfrm>
          <a:off x="0" y="4243359"/>
          <a:ext cx="10979226" cy="319392"/>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6234C-E6FB-E445-954C-13208D0C1FB1}">
      <dsp:nvSpPr>
        <dsp:cNvPr id="0" name=""/>
        <dsp:cNvSpPr/>
      </dsp:nvSpPr>
      <dsp:spPr>
        <a:xfrm>
          <a:off x="3967" y="2253146"/>
          <a:ext cx="1229992" cy="910962"/>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Lymph capillaries </a:t>
          </a:r>
        </a:p>
      </dsp:txBody>
      <dsp:txXfrm>
        <a:off x="30648" y="2279827"/>
        <a:ext cx="1176630" cy="857600"/>
      </dsp:txXfrm>
    </dsp:sp>
    <dsp:sp modelId="{A28BE805-D6BA-BF4E-8C43-535FE9144297}">
      <dsp:nvSpPr>
        <dsp:cNvPr id="0" name=""/>
        <dsp:cNvSpPr/>
      </dsp:nvSpPr>
      <dsp:spPr>
        <a:xfrm>
          <a:off x="1356958" y="2556108"/>
          <a:ext cx="260758" cy="305038"/>
        </a:xfrm>
        <a:prstGeom prst="rightArrow">
          <a:avLst>
            <a:gd name="adj1" fmla="val 60000"/>
            <a:gd name="adj2" fmla="val 50000"/>
          </a:avLst>
        </a:prstGeom>
        <a:gradFill rotWithShape="0">
          <a:gsLst>
            <a:gs pos="0">
              <a:schemeClr val="accent1">
                <a:tint val="60000"/>
                <a:hueOff val="0"/>
                <a:satOff val="0"/>
                <a:lumOff val="0"/>
                <a:alphaOff val="0"/>
                <a:shade val="63000"/>
              </a:schemeClr>
            </a:gs>
            <a:gs pos="30000">
              <a:schemeClr val="accent1">
                <a:tint val="60000"/>
                <a:hueOff val="0"/>
                <a:satOff val="0"/>
                <a:lumOff val="0"/>
                <a:alphaOff val="0"/>
                <a:shade val="90000"/>
                <a:satMod val="110000"/>
              </a:schemeClr>
            </a:gs>
            <a:gs pos="45000">
              <a:schemeClr val="accent1">
                <a:tint val="60000"/>
                <a:hueOff val="0"/>
                <a:satOff val="0"/>
                <a:lumOff val="0"/>
                <a:alphaOff val="0"/>
                <a:shade val="100000"/>
                <a:satMod val="118000"/>
              </a:schemeClr>
            </a:gs>
            <a:gs pos="55000">
              <a:schemeClr val="accent1">
                <a:tint val="60000"/>
                <a:hueOff val="0"/>
                <a:satOff val="0"/>
                <a:lumOff val="0"/>
                <a:alphaOff val="0"/>
                <a:shade val="100000"/>
                <a:satMod val="118000"/>
              </a:schemeClr>
            </a:gs>
            <a:gs pos="73000">
              <a:schemeClr val="accent1">
                <a:tint val="60000"/>
                <a:hueOff val="0"/>
                <a:satOff val="0"/>
                <a:lumOff val="0"/>
                <a:alphaOff val="0"/>
                <a:shade val="90000"/>
                <a:satMod val="110000"/>
              </a:schemeClr>
            </a:gs>
            <a:gs pos="100000">
              <a:schemeClr val="accent1">
                <a:tint val="6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356958" y="2617116"/>
        <a:ext cx="182531" cy="183022"/>
      </dsp:txXfrm>
    </dsp:sp>
    <dsp:sp modelId="{D9B23203-1F79-EA4C-9EC7-26743BE051E3}">
      <dsp:nvSpPr>
        <dsp:cNvPr id="0" name=""/>
        <dsp:cNvSpPr/>
      </dsp:nvSpPr>
      <dsp:spPr>
        <a:xfrm>
          <a:off x="1725956" y="2253146"/>
          <a:ext cx="1229992" cy="910962"/>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Lymphatics</a:t>
          </a:r>
        </a:p>
      </dsp:txBody>
      <dsp:txXfrm>
        <a:off x="1752637" y="2279827"/>
        <a:ext cx="1176630" cy="857600"/>
      </dsp:txXfrm>
    </dsp:sp>
    <dsp:sp modelId="{E69C23AD-6F96-CA4C-AD95-8DA4CD5192FE}">
      <dsp:nvSpPr>
        <dsp:cNvPr id="0" name=""/>
        <dsp:cNvSpPr/>
      </dsp:nvSpPr>
      <dsp:spPr>
        <a:xfrm>
          <a:off x="3078947" y="2556108"/>
          <a:ext cx="260758" cy="305038"/>
        </a:xfrm>
        <a:prstGeom prst="rightArrow">
          <a:avLst>
            <a:gd name="adj1" fmla="val 60000"/>
            <a:gd name="adj2" fmla="val 50000"/>
          </a:avLst>
        </a:prstGeom>
        <a:gradFill rotWithShape="0">
          <a:gsLst>
            <a:gs pos="0">
              <a:schemeClr val="accent1">
                <a:tint val="60000"/>
                <a:hueOff val="0"/>
                <a:satOff val="0"/>
                <a:lumOff val="0"/>
                <a:alphaOff val="0"/>
                <a:shade val="63000"/>
              </a:schemeClr>
            </a:gs>
            <a:gs pos="30000">
              <a:schemeClr val="accent1">
                <a:tint val="60000"/>
                <a:hueOff val="0"/>
                <a:satOff val="0"/>
                <a:lumOff val="0"/>
                <a:alphaOff val="0"/>
                <a:shade val="90000"/>
                <a:satMod val="110000"/>
              </a:schemeClr>
            </a:gs>
            <a:gs pos="45000">
              <a:schemeClr val="accent1">
                <a:tint val="60000"/>
                <a:hueOff val="0"/>
                <a:satOff val="0"/>
                <a:lumOff val="0"/>
                <a:alphaOff val="0"/>
                <a:shade val="100000"/>
                <a:satMod val="118000"/>
              </a:schemeClr>
            </a:gs>
            <a:gs pos="55000">
              <a:schemeClr val="accent1">
                <a:tint val="60000"/>
                <a:hueOff val="0"/>
                <a:satOff val="0"/>
                <a:lumOff val="0"/>
                <a:alphaOff val="0"/>
                <a:shade val="100000"/>
                <a:satMod val="118000"/>
              </a:schemeClr>
            </a:gs>
            <a:gs pos="73000">
              <a:schemeClr val="accent1">
                <a:tint val="60000"/>
                <a:hueOff val="0"/>
                <a:satOff val="0"/>
                <a:lumOff val="0"/>
                <a:alphaOff val="0"/>
                <a:shade val="90000"/>
                <a:satMod val="110000"/>
              </a:schemeClr>
            </a:gs>
            <a:gs pos="100000">
              <a:schemeClr val="accent1">
                <a:tint val="6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078947" y="2617116"/>
        <a:ext cx="182531" cy="183022"/>
      </dsp:txXfrm>
    </dsp:sp>
    <dsp:sp modelId="{84330244-F240-7943-AAB2-F5D6DB2B8A74}">
      <dsp:nvSpPr>
        <dsp:cNvPr id="0" name=""/>
        <dsp:cNvSpPr/>
      </dsp:nvSpPr>
      <dsp:spPr>
        <a:xfrm>
          <a:off x="3447945" y="2253146"/>
          <a:ext cx="1229992" cy="910962"/>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Lymphatic Trunk</a:t>
          </a:r>
        </a:p>
      </dsp:txBody>
      <dsp:txXfrm>
        <a:off x="3474626" y="2279827"/>
        <a:ext cx="1176630" cy="857600"/>
      </dsp:txXfrm>
    </dsp:sp>
    <dsp:sp modelId="{36A41DAF-E0FC-3144-B8D6-18E7B1AC4AE5}">
      <dsp:nvSpPr>
        <dsp:cNvPr id="0" name=""/>
        <dsp:cNvSpPr/>
      </dsp:nvSpPr>
      <dsp:spPr>
        <a:xfrm>
          <a:off x="4800936" y="2556108"/>
          <a:ext cx="260758" cy="305038"/>
        </a:xfrm>
        <a:prstGeom prst="rightArrow">
          <a:avLst>
            <a:gd name="adj1" fmla="val 60000"/>
            <a:gd name="adj2" fmla="val 50000"/>
          </a:avLst>
        </a:prstGeom>
        <a:gradFill rotWithShape="0">
          <a:gsLst>
            <a:gs pos="0">
              <a:schemeClr val="accent1">
                <a:tint val="60000"/>
                <a:hueOff val="0"/>
                <a:satOff val="0"/>
                <a:lumOff val="0"/>
                <a:alphaOff val="0"/>
                <a:shade val="63000"/>
              </a:schemeClr>
            </a:gs>
            <a:gs pos="30000">
              <a:schemeClr val="accent1">
                <a:tint val="60000"/>
                <a:hueOff val="0"/>
                <a:satOff val="0"/>
                <a:lumOff val="0"/>
                <a:alphaOff val="0"/>
                <a:shade val="90000"/>
                <a:satMod val="110000"/>
              </a:schemeClr>
            </a:gs>
            <a:gs pos="45000">
              <a:schemeClr val="accent1">
                <a:tint val="60000"/>
                <a:hueOff val="0"/>
                <a:satOff val="0"/>
                <a:lumOff val="0"/>
                <a:alphaOff val="0"/>
                <a:shade val="100000"/>
                <a:satMod val="118000"/>
              </a:schemeClr>
            </a:gs>
            <a:gs pos="55000">
              <a:schemeClr val="accent1">
                <a:tint val="60000"/>
                <a:hueOff val="0"/>
                <a:satOff val="0"/>
                <a:lumOff val="0"/>
                <a:alphaOff val="0"/>
                <a:shade val="100000"/>
                <a:satMod val="118000"/>
              </a:schemeClr>
            </a:gs>
            <a:gs pos="73000">
              <a:schemeClr val="accent1">
                <a:tint val="60000"/>
                <a:hueOff val="0"/>
                <a:satOff val="0"/>
                <a:lumOff val="0"/>
                <a:alphaOff val="0"/>
                <a:shade val="90000"/>
                <a:satMod val="110000"/>
              </a:schemeClr>
            </a:gs>
            <a:gs pos="100000">
              <a:schemeClr val="accent1">
                <a:tint val="6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endParaRPr lang="en-US" sz="1300" kern="1200"/>
        </a:p>
      </dsp:txBody>
      <dsp:txXfrm>
        <a:off x="4800936" y="2617116"/>
        <a:ext cx="182531" cy="183022"/>
      </dsp:txXfrm>
    </dsp:sp>
    <dsp:sp modelId="{476FB28D-7767-C94D-BA77-502DDE2CE00E}">
      <dsp:nvSpPr>
        <dsp:cNvPr id="0" name=""/>
        <dsp:cNvSpPr/>
      </dsp:nvSpPr>
      <dsp:spPr>
        <a:xfrm>
          <a:off x="5169934" y="2253146"/>
          <a:ext cx="1229992" cy="910962"/>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Lymphatic Duct </a:t>
          </a:r>
        </a:p>
      </dsp:txBody>
      <dsp:txXfrm>
        <a:off x="5196615" y="2279827"/>
        <a:ext cx="1176630" cy="857600"/>
      </dsp:txXfrm>
    </dsp:sp>
    <dsp:sp modelId="{F746E671-79A4-2F47-BB41-B257D61D991C}">
      <dsp:nvSpPr>
        <dsp:cNvPr id="0" name=""/>
        <dsp:cNvSpPr/>
      </dsp:nvSpPr>
      <dsp:spPr>
        <a:xfrm>
          <a:off x="6522925" y="2556108"/>
          <a:ext cx="260758" cy="305038"/>
        </a:xfrm>
        <a:prstGeom prst="rightArrow">
          <a:avLst>
            <a:gd name="adj1" fmla="val 60000"/>
            <a:gd name="adj2" fmla="val 50000"/>
          </a:avLst>
        </a:prstGeom>
        <a:gradFill rotWithShape="0">
          <a:gsLst>
            <a:gs pos="0">
              <a:schemeClr val="accent1">
                <a:tint val="60000"/>
                <a:hueOff val="0"/>
                <a:satOff val="0"/>
                <a:lumOff val="0"/>
                <a:alphaOff val="0"/>
                <a:shade val="63000"/>
              </a:schemeClr>
            </a:gs>
            <a:gs pos="30000">
              <a:schemeClr val="accent1">
                <a:tint val="60000"/>
                <a:hueOff val="0"/>
                <a:satOff val="0"/>
                <a:lumOff val="0"/>
                <a:alphaOff val="0"/>
                <a:shade val="90000"/>
                <a:satMod val="110000"/>
              </a:schemeClr>
            </a:gs>
            <a:gs pos="45000">
              <a:schemeClr val="accent1">
                <a:tint val="60000"/>
                <a:hueOff val="0"/>
                <a:satOff val="0"/>
                <a:lumOff val="0"/>
                <a:alphaOff val="0"/>
                <a:shade val="100000"/>
                <a:satMod val="118000"/>
              </a:schemeClr>
            </a:gs>
            <a:gs pos="55000">
              <a:schemeClr val="accent1">
                <a:tint val="60000"/>
                <a:hueOff val="0"/>
                <a:satOff val="0"/>
                <a:lumOff val="0"/>
                <a:alphaOff val="0"/>
                <a:shade val="100000"/>
                <a:satMod val="118000"/>
              </a:schemeClr>
            </a:gs>
            <a:gs pos="73000">
              <a:schemeClr val="accent1">
                <a:tint val="60000"/>
                <a:hueOff val="0"/>
                <a:satOff val="0"/>
                <a:lumOff val="0"/>
                <a:alphaOff val="0"/>
                <a:shade val="90000"/>
                <a:satMod val="110000"/>
              </a:schemeClr>
            </a:gs>
            <a:gs pos="100000">
              <a:schemeClr val="accent1">
                <a:tint val="60000"/>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tint val="60000"/>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522925" y="2617116"/>
        <a:ext cx="182531" cy="183022"/>
      </dsp:txXfrm>
    </dsp:sp>
    <dsp:sp modelId="{830D40CB-AD8B-5A4C-A9B2-3BE021CEE0FA}">
      <dsp:nvSpPr>
        <dsp:cNvPr id="0" name=""/>
        <dsp:cNvSpPr/>
      </dsp:nvSpPr>
      <dsp:spPr>
        <a:xfrm>
          <a:off x="6891923" y="2253146"/>
          <a:ext cx="1229992" cy="910962"/>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1">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Drain into Subclavian veins</a:t>
          </a:r>
        </a:p>
      </dsp:txBody>
      <dsp:txXfrm>
        <a:off x="6918604" y="2279827"/>
        <a:ext cx="1176630" cy="85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D7424-0B95-469D-8101-564D7A967EBF}">
      <dsp:nvSpPr>
        <dsp:cNvPr id="0" name=""/>
        <dsp:cNvSpPr/>
      </dsp:nvSpPr>
      <dsp:spPr>
        <a:xfrm>
          <a:off x="3324041" y="85"/>
          <a:ext cx="1590381" cy="9542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Arterioles</a:t>
          </a:r>
          <a:endParaRPr lang="en-US" sz="2000" kern="1200" dirty="0"/>
        </a:p>
      </dsp:txBody>
      <dsp:txXfrm>
        <a:off x="3324041" y="85"/>
        <a:ext cx="1590381" cy="954229"/>
      </dsp:txXfrm>
    </dsp:sp>
    <dsp:sp modelId="{9C93F8E4-A76B-4530-932A-D6B3AA007A84}">
      <dsp:nvSpPr>
        <dsp:cNvPr id="0" name=""/>
        <dsp:cNvSpPr/>
      </dsp:nvSpPr>
      <dsp:spPr>
        <a:xfrm>
          <a:off x="5073461" y="85"/>
          <a:ext cx="1590381" cy="9542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Meta-arterioles and AV-shunt </a:t>
          </a:r>
        </a:p>
      </dsp:txBody>
      <dsp:txXfrm>
        <a:off x="5073461" y="85"/>
        <a:ext cx="1590381" cy="954229"/>
      </dsp:txXfrm>
    </dsp:sp>
    <dsp:sp modelId="{67D10D05-3664-494C-A11E-2662F2C8D31D}">
      <dsp:nvSpPr>
        <dsp:cNvPr id="0" name=""/>
        <dsp:cNvSpPr/>
      </dsp:nvSpPr>
      <dsp:spPr>
        <a:xfrm>
          <a:off x="6822881" y="85"/>
          <a:ext cx="1590381" cy="9542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Capillaries </a:t>
          </a:r>
        </a:p>
      </dsp:txBody>
      <dsp:txXfrm>
        <a:off x="6822881" y="85"/>
        <a:ext cx="1590381" cy="95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D0B52-ECD8-49BB-B892-75BB1A43E780}">
      <dsp:nvSpPr>
        <dsp:cNvPr id="0" name=""/>
        <dsp:cNvSpPr/>
      </dsp:nvSpPr>
      <dsp:spPr>
        <a:xfrm>
          <a:off x="0" y="0"/>
          <a:ext cx="6789911" cy="1094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They have continuous endothelial lining and adjacent endothelial cells are closely joined together by tight junctions.</a:t>
          </a:r>
        </a:p>
      </dsp:txBody>
      <dsp:txXfrm>
        <a:off x="53424" y="53424"/>
        <a:ext cx="6683063" cy="987541"/>
      </dsp:txXfrm>
    </dsp:sp>
    <dsp:sp modelId="{449882EF-F23A-4D77-B196-FE81168AAE3C}">
      <dsp:nvSpPr>
        <dsp:cNvPr id="0" name=""/>
        <dsp:cNvSpPr/>
      </dsp:nvSpPr>
      <dsp:spPr>
        <a:xfrm>
          <a:off x="0" y="1107713"/>
          <a:ext cx="6789911" cy="1094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There are thin intercellular slits (</a:t>
          </a:r>
          <a:r>
            <a:rPr lang="en-US" sz="2000" kern="1200" dirty="0" smtClean="0"/>
            <a:t>clefts</a:t>
          </a:r>
          <a:r>
            <a:rPr lang="en-US" sz="2000" kern="1200" dirty="0" smtClean="0">
              <a:solidFill>
                <a:schemeClr val="bg1"/>
              </a:solidFill>
            </a:rPr>
            <a:t>) </a:t>
          </a:r>
          <a:r>
            <a:rPr lang="en-US" sz="1600" kern="1200" dirty="0" smtClean="0">
              <a:solidFill>
                <a:schemeClr val="bg1"/>
              </a:solidFill>
            </a:rPr>
            <a:t>2-10 nm in width in-between the endothelial cells </a:t>
          </a:r>
          <a:r>
            <a:rPr lang="en-US" sz="2000" kern="1200" dirty="0" smtClean="0"/>
            <a:t>which are </a:t>
          </a:r>
          <a:r>
            <a:rPr lang="en-US" sz="2000" kern="1200" dirty="0"/>
            <a:t>gaps in tight junctions that allow diffusion and bulk flow of water and water soluble small </a:t>
          </a:r>
          <a:r>
            <a:rPr lang="en-US" sz="2000" kern="1200" dirty="0" smtClean="0"/>
            <a:t>ions </a:t>
          </a:r>
          <a:r>
            <a:rPr lang="en-US" sz="1600" kern="1200" dirty="0" smtClean="0">
              <a:solidFill>
                <a:schemeClr val="bg1"/>
              </a:solidFill>
            </a:rPr>
            <a:t>(e.g., Na+, Cl-, and glucose).</a:t>
          </a:r>
          <a:endParaRPr lang="en-US" sz="1600" kern="1200" dirty="0">
            <a:solidFill>
              <a:schemeClr val="bg1"/>
            </a:solidFill>
          </a:endParaRPr>
        </a:p>
      </dsp:txBody>
      <dsp:txXfrm>
        <a:off x="53424" y="1161137"/>
        <a:ext cx="6683063" cy="987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07A87-05AB-4D91-AFAB-3FDC6A09BDCE}">
      <dsp:nvSpPr>
        <dsp:cNvPr id="0" name=""/>
        <dsp:cNvSpPr/>
      </dsp:nvSpPr>
      <dsp:spPr>
        <a:xfrm>
          <a:off x="0" y="0"/>
          <a:ext cx="7645192" cy="7732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Sinusoidal or discontinuous capillaries </a:t>
          </a:r>
        </a:p>
      </dsp:txBody>
      <dsp:txXfrm>
        <a:off x="0" y="0"/>
        <a:ext cx="7645192" cy="773288"/>
      </dsp:txXfrm>
    </dsp:sp>
    <dsp:sp modelId="{AC1BE5D1-B963-490D-A9FD-9CF8B7CF9501}">
      <dsp:nvSpPr>
        <dsp:cNvPr id="0" name=""/>
        <dsp:cNvSpPr/>
      </dsp:nvSpPr>
      <dsp:spPr>
        <a:xfrm>
          <a:off x="0" y="773288"/>
          <a:ext cx="1911298" cy="16239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In these capillaries the endothelial cell are widely spaced. </a:t>
          </a:r>
        </a:p>
      </dsp:txBody>
      <dsp:txXfrm>
        <a:off x="0" y="773288"/>
        <a:ext cx="1911298" cy="1623906"/>
      </dsp:txXfrm>
    </dsp:sp>
    <dsp:sp modelId="{3D584F1E-1FBC-4840-A9C9-A0D2A00F11B5}">
      <dsp:nvSpPr>
        <dsp:cNvPr id="0" name=""/>
        <dsp:cNvSpPr/>
      </dsp:nvSpPr>
      <dsp:spPr>
        <a:xfrm>
          <a:off x="1911298" y="773288"/>
          <a:ext cx="1911298" cy="16239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These have large irregular lumens that  slows blood flow.</a:t>
          </a:r>
        </a:p>
      </dsp:txBody>
      <dsp:txXfrm>
        <a:off x="1911298" y="773288"/>
        <a:ext cx="1911298" cy="1623906"/>
      </dsp:txXfrm>
    </dsp:sp>
    <dsp:sp modelId="{D767D0C6-BA1D-4B8F-8505-FCE1903D04F3}">
      <dsp:nvSpPr>
        <dsp:cNvPr id="0" name=""/>
        <dsp:cNvSpPr/>
      </dsp:nvSpPr>
      <dsp:spPr>
        <a:xfrm>
          <a:off x="3822595" y="773288"/>
          <a:ext cx="1911298" cy="16239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Few tight junctions that allow large molecules (e.g., proteins) to pass through.</a:t>
          </a:r>
        </a:p>
      </dsp:txBody>
      <dsp:txXfrm>
        <a:off x="3822595" y="773288"/>
        <a:ext cx="1911298" cy="1623906"/>
      </dsp:txXfrm>
    </dsp:sp>
    <dsp:sp modelId="{98891B82-D6A0-49CC-B02D-6361698C59AE}">
      <dsp:nvSpPr>
        <dsp:cNvPr id="0" name=""/>
        <dsp:cNvSpPr/>
      </dsp:nvSpPr>
      <dsp:spPr>
        <a:xfrm>
          <a:off x="5733894" y="773288"/>
          <a:ext cx="1911298" cy="16239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Located in liver, spleen, bone marrow, lymphoid tissue, some endocrine glands</a:t>
          </a:r>
        </a:p>
      </dsp:txBody>
      <dsp:txXfrm>
        <a:off x="5733894" y="773288"/>
        <a:ext cx="1911298" cy="1623906"/>
      </dsp:txXfrm>
    </dsp:sp>
    <dsp:sp modelId="{9C2CD446-AF69-4D6F-B2ED-29ABF04BFF67}">
      <dsp:nvSpPr>
        <dsp:cNvPr id="0" name=""/>
        <dsp:cNvSpPr/>
      </dsp:nvSpPr>
      <dsp:spPr>
        <a:xfrm>
          <a:off x="0" y="2397194"/>
          <a:ext cx="7645192" cy="18043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BEB15-51CF-436A-BA38-FAAF8C34D309}">
      <dsp:nvSpPr>
        <dsp:cNvPr id="0" name=""/>
        <dsp:cNvSpPr/>
      </dsp:nvSpPr>
      <dsp:spPr>
        <a:xfrm>
          <a:off x="0" y="841257"/>
          <a:ext cx="2430269" cy="14581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Arteriolar diameter is generally 5 – 100 micrometers. </a:t>
          </a:r>
        </a:p>
      </dsp:txBody>
      <dsp:txXfrm>
        <a:off x="0" y="841257"/>
        <a:ext cx="2430269" cy="1458161"/>
      </dsp:txXfrm>
    </dsp:sp>
    <dsp:sp modelId="{33DA8789-3254-41FB-A0D4-5C2CB3C785E3}">
      <dsp:nvSpPr>
        <dsp:cNvPr id="0" name=""/>
        <dsp:cNvSpPr/>
      </dsp:nvSpPr>
      <dsp:spPr>
        <a:xfrm>
          <a:off x="2673296" y="841257"/>
          <a:ext cx="2430269" cy="14581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They have a thick smooth muscle layer and endothelial lining.</a:t>
          </a:r>
        </a:p>
      </dsp:txBody>
      <dsp:txXfrm>
        <a:off x="2673296" y="841257"/>
        <a:ext cx="2430269" cy="1458161"/>
      </dsp:txXfrm>
    </dsp:sp>
    <dsp:sp modelId="{D5BB37A5-2667-493E-AF66-FB596498692B}">
      <dsp:nvSpPr>
        <dsp:cNvPr id="0" name=""/>
        <dsp:cNvSpPr/>
      </dsp:nvSpPr>
      <dsp:spPr>
        <a:xfrm>
          <a:off x="5346594" y="841257"/>
          <a:ext cx="2430269" cy="14581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They have precapillary sphincters </a:t>
          </a:r>
        </a:p>
      </dsp:txBody>
      <dsp:txXfrm>
        <a:off x="5346594" y="841257"/>
        <a:ext cx="2430269" cy="1458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2150-77D1-41CA-9B2E-6D8AA7C28A4D}">
      <dsp:nvSpPr>
        <dsp:cNvPr id="0" name=""/>
        <dsp:cNvSpPr/>
      </dsp:nvSpPr>
      <dsp:spPr>
        <a:xfrm>
          <a:off x="0" y="374662"/>
          <a:ext cx="656507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BCC2E-3AFD-463A-93AD-E2097EAFD5D8}">
      <dsp:nvSpPr>
        <dsp:cNvPr id="0" name=""/>
        <dsp:cNvSpPr/>
      </dsp:nvSpPr>
      <dsp:spPr>
        <a:xfrm>
          <a:off x="328253" y="64702"/>
          <a:ext cx="4595549"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701" tIns="0" rIns="173701" bIns="0" numCol="1" spcCol="1270" anchor="ctr" anchorCtr="0">
          <a:noAutofit/>
        </a:bodyPr>
        <a:lstStyle/>
        <a:p>
          <a:pPr lvl="0" algn="l" defTabSz="933450">
            <a:lnSpc>
              <a:spcPct val="90000"/>
            </a:lnSpc>
            <a:spcBef>
              <a:spcPct val="0"/>
            </a:spcBef>
            <a:spcAft>
              <a:spcPct val="35000"/>
            </a:spcAft>
          </a:pPr>
          <a:r>
            <a:rPr lang="en-US" sz="2100" kern="1200" dirty="0"/>
            <a:t>They arise from arterioles and give rise to capillaries.</a:t>
          </a:r>
        </a:p>
      </dsp:txBody>
      <dsp:txXfrm>
        <a:off x="358515" y="94964"/>
        <a:ext cx="4535025" cy="559396"/>
      </dsp:txXfrm>
    </dsp:sp>
    <dsp:sp modelId="{8F403C3E-4DA8-472A-8EB7-D4BA3FCB8D3B}">
      <dsp:nvSpPr>
        <dsp:cNvPr id="0" name=""/>
        <dsp:cNvSpPr/>
      </dsp:nvSpPr>
      <dsp:spPr>
        <a:xfrm>
          <a:off x="0" y="1327222"/>
          <a:ext cx="656507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7DF37-3857-4D99-9A16-420AB62C5843}">
      <dsp:nvSpPr>
        <dsp:cNvPr id="0" name=""/>
        <dsp:cNvSpPr/>
      </dsp:nvSpPr>
      <dsp:spPr>
        <a:xfrm>
          <a:off x="328253" y="1017262"/>
          <a:ext cx="4595549"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701" tIns="0" rIns="173701" bIns="0" numCol="1" spcCol="1270" anchor="ctr" anchorCtr="0">
          <a:noAutofit/>
        </a:bodyPr>
        <a:lstStyle/>
        <a:p>
          <a:pPr lvl="0" algn="l" defTabSz="933450">
            <a:lnSpc>
              <a:spcPct val="90000"/>
            </a:lnSpc>
            <a:spcBef>
              <a:spcPct val="0"/>
            </a:spcBef>
            <a:spcAft>
              <a:spcPct val="35000"/>
            </a:spcAft>
          </a:pPr>
          <a:r>
            <a:rPr lang="en-US" sz="2100" kern="1200" dirty="0"/>
            <a:t>They can connect with </a:t>
          </a:r>
          <a:r>
            <a:rPr lang="en-US" sz="2100" kern="1200" dirty="0" err="1"/>
            <a:t>venules</a:t>
          </a:r>
          <a:r>
            <a:rPr lang="en-US" sz="2100" kern="1200" dirty="0"/>
            <a:t> and/ or supply capillaries.</a:t>
          </a:r>
        </a:p>
      </dsp:txBody>
      <dsp:txXfrm>
        <a:off x="358515" y="1047524"/>
        <a:ext cx="4535025" cy="559396"/>
      </dsp:txXfrm>
    </dsp:sp>
    <dsp:sp modelId="{7DE9909B-128F-417B-B984-0A993950F1BB}">
      <dsp:nvSpPr>
        <dsp:cNvPr id="0" name=""/>
        <dsp:cNvSpPr/>
      </dsp:nvSpPr>
      <dsp:spPr>
        <a:xfrm>
          <a:off x="0" y="2279782"/>
          <a:ext cx="656507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3E09C-7566-41BD-BDBD-B96CB98F7FD0}">
      <dsp:nvSpPr>
        <dsp:cNvPr id="0" name=""/>
        <dsp:cNvSpPr/>
      </dsp:nvSpPr>
      <dsp:spPr>
        <a:xfrm>
          <a:off x="328253" y="1969822"/>
          <a:ext cx="4595549"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701" tIns="0" rIns="173701" bIns="0" numCol="1" spcCol="1270" anchor="ctr" anchorCtr="0">
          <a:noAutofit/>
        </a:bodyPr>
        <a:lstStyle/>
        <a:p>
          <a:pPr lvl="0" algn="l" defTabSz="933450">
            <a:lnSpc>
              <a:spcPct val="90000"/>
            </a:lnSpc>
            <a:spcBef>
              <a:spcPct val="0"/>
            </a:spcBef>
            <a:spcAft>
              <a:spcPct val="35000"/>
            </a:spcAft>
          </a:pPr>
          <a:r>
            <a:rPr lang="en-US" sz="2100" kern="1200" dirty="0"/>
            <a:t>They have pre-capillary </a:t>
          </a:r>
          <a:r>
            <a:rPr lang="en-US" sz="2100" kern="1200" dirty="0" smtClean="0"/>
            <a:t>sphincters.</a:t>
          </a:r>
          <a:endParaRPr lang="en-US" sz="2100" kern="1200" dirty="0"/>
        </a:p>
      </dsp:txBody>
      <dsp:txXfrm>
        <a:off x="358515" y="2000084"/>
        <a:ext cx="4535025"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FF046-A8DA-4F62-96CE-1E962834CB54}">
      <dsp:nvSpPr>
        <dsp:cNvPr id="0" name=""/>
        <dsp:cNvSpPr/>
      </dsp:nvSpPr>
      <dsp:spPr>
        <a:xfrm>
          <a:off x="2054" y="0"/>
          <a:ext cx="4380187" cy="9084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An A-V shunt allows bypass of capillaries if precapillary sphincters are closed.</a:t>
          </a:r>
        </a:p>
      </dsp:txBody>
      <dsp:txXfrm>
        <a:off x="28661" y="26607"/>
        <a:ext cx="4326973" cy="855214"/>
      </dsp:txXfrm>
    </dsp:sp>
    <dsp:sp modelId="{DDD0933C-19EA-4832-94B1-9A777A6B1DB1}">
      <dsp:nvSpPr>
        <dsp:cNvPr id="0" name=""/>
        <dsp:cNvSpPr/>
      </dsp:nvSpPr>
      <dsp:spPr>
        <a:xfrm>
          <a:off x="4820260" y="0"/>
          <a:ext cx="928599" cy="9084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820260" y="181686"/>
        <a:ext cx="656071" cy="545056"/>
      </dsp:txXfrm>
    </dsp:sp>
    <dsp:sp modelId="{862546DD-F605-4597-ABAF-B706E0BE82CD}">
      <dsp:nvSpPr>
        <dsp:cNvPr id="0" name=""/>
        <dsp:cNvSpPr/>
      </dsp:nvSpPr>
      <dsp:spPr>
        <a:xfrm>
          <a:off x="6134316" y="0"/>
          <a:ext cx="4380187" cy="9084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In this case, the flow is 100% non-nutritional.</a:t>
          </a:r>
        </a:p>
      </dsp:txBody>
      <dsp:txXfrm>
        <a:off x="6160923" y="26607"/>
        <a:ext cx="4326973" cy="8552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BFA55-E25C-4066-906D-2AA4C51646F6}">
      <dsp:nvSpPr>
        <dsp:cNvPr id="0" name=""/>
        <dsp:cNvSpPr/>
      </dsp:nvSpPr>
      <dsp:spPr>
        <a:xfrm>
          <a:off x="2909123" y="114"/>
          <a:ext cx="4363684" cy="445654"/>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bg1">
                  <a:lumMod val="65000"/>
                </a:schemeClr>
              </a:solidFill>
            </a:rPr>
            <a:t>Heart, </a:t>
          </a:r>
          <a:r>
            <a:rPr lang="en-US" sz="2300" kern="1200" dirty="0">
              <a:solidFill>
                <a:schemeClr val="bg1">
                  <a:lumMod val="65000"/>
                </a:schemeClr>
              </a:solidFill>
            </a:rPr>
            <a:t>brain, </a:t>
          </a:r>
          <a:r>
            <a:rPr lang="en-US" sz="2300" kern="1200" dirty="0" smtClean="0">
              <a:solidFill>
                <a:schemeClr val="bg1">
                  <a:lumMod val="65000"/>
                </a:schemeClr>
              </a:solidFill>
            </a:rPr>
            <a:t>liver, </a:t>
          </a:r>
          <a:r>
            <a:rPr lang="en-US" sz="2300" kern="1200" dirty="0">
              <a:solidFill>
                <a:schemeClr val="bg1">
                  <a:lumMod val="65000"/>
                </a:schemeClr>
              </a:solidFill>
            </a:rPr>
            <a:t>and kidney.</a:t>
          </a:r>
        </a:p>
      </dsp:txBody>
      <dsp:txXfrm>
        <a:off x="2909123" y="55821"/>
        <a:ext cx="4196564" cy="334240"/>
      </dsp:txXfrm>
    </dsp:sp>
    <dsp:sp modelId="{AB2F99A4-740B-4121-9D79-84B84A3CC5AA}">
      <dsp:nvSpPr>
        <dsp:cNvPr id="0" name=""/>
        <dsp:cNvSpPr/>
      </dsp:nvSpPr>
      <dsp:spPr>
        <a:xfrm>
          <a:off x="0" y="114"/>
          <a:ext cx="2909123" cy="4456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bg1"/>
              </a:solidFill>
            </a:rPr>
            <a:t>High density </a:t>
          </a:r>
        </a:p>
      </dsp:txBody>
      <dsp:txXfrm>
        <a:off x="21755" y="21869"/>
        <a:ext cx="2865613" cy="402144"/>
      </dsp:txXfrm>
    </dsp:sp>
    <dsp:sp modelId="{D55ED771-F865-4BA8-A936-A2DB3FEB7EF6}">
      <dsp:nvSpPr>
        <dsp:cNvPr id="0" name=""/>
        <dsp:cNvSpPr/>
      </dsp:nvSpPr>
      <dsp:spPr>
        <a:xfrm>
          <a:off x="2909123" y="490334"/>
          <a:ext cx="4363684" cy="445654"/>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lumMod val="65000"/>
                </a:schemeClr>
              </a:solidFill>
            </a:rPr>
            <a:t>Skin and </a:t>
          </a:r>
          <a:r>
            <a:rPr lang="en-US" sz="2300" kern="1200" dirty="0" smtClean="0">
              <a:solidFill>
                <a:schemeClr val="bg1">
                  <a:lumMod val="65000"/>
                </a:schemeClr>
              </a:solidFill>
            </a:rPr>
            <a:t>cartilage.</a:t>
          </a:r>
          <a:endParaRPr lang="en-US" sz="2300" kern="1200" dirty="0">
            <a:solidFill>
              <a:schemeClr val="bg1">
                <a:lumMod val="65000"/>
              </a:schemeClr>
            </a:solidFill>
          </a:endParaRPr>
        </a:p>
      </dsp:txBody>
      <dsp:txXfrm>
        <a:off x="2909123" y="546041"/>
        <a:ext cx="4196564" cy="334240"/>
      </dsp:txXfrm>
    </dsp:sp>
    <dsp:sp modelId="{B4C36EEA-D2D8-4025-815F-1E14E5F97273}">
      <dsp:nvSpPr>
        <dsp:cNvPr id="0" name=""/>
        <dsp:cNvSpPr/>
      </dsp:nvSpPr>
      <dsp:spPr>
        <a:xfrm>
          <a:off x="0" y="490334"/>
          <a:ext cx="2909123" cy="4456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solidFill>
                <a:schemeClr val="bg1"/>
              </a:solidFill>
            </a:rPr>
            <a:t>Low density </a:t>
          </a:r>
        </a:p>
      </dsp:txBody>
      <dsp:txXfrm>
        <a:off x="21755" y="512089"/>
        <a:ext cx="2865613" cy="4021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63678-49FC-45DA-97C3-0E267E86D7CF}">
      <dsp:nvSpPr>
        <dsp:cNvPr id="0" name=""/>
        <dsp:cNvSpPr/>
      </dsp:nvSpPr>
      <dsp:spPr>
        <a:xfrm>
          <a:off x="1375" y="0"/>
          <a:ext cx="2934226" cy="1008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Some capillaries have diameter less than that of a red blood cell </a:t>
          </a:r>
        </a:p>
      </dsp:txBody>
      <dsp:txXfrm>
        <a:off x="30902" y="29527"/>
        <a:ext cx="2875172" cy="949058"/>
      </dsp:txXfrm>
    </dsp:sp>
    <dsp:sp modelId="{E6134733-BDD8-42AC-A3E1-584EA1E4CB67}">
      <dsp:nvSpPr>
        <dsp:cNvPr id="0" name=""/>
        <dsp:cNvSpPr/>
      </dsp:nvSpPr>
      <dsp:spPr>
        <a:xfrm>
          <a:off x="3227056" y="140211"/>
          <a:ext cx="617881" cy="727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27056" y="285749"/>
        <a:ext cx="432517" cy="436612"/>
      </dsp:txXfrm>
    </dsp:sp>
    <dsp:sp modelId="{B7B74BEE-90F7-4913-8F68-65ED8C612776}">
      <dsp:nvSpPr>
        <dsp:cNvPr id="0" name=""/>
        <dsp:cNvSpPr/>
      </dsp:nvSpPr>
      <dsp:spPr>
        <a:xfrm>
          <a:off x="4101417" y="0"/>
          <a:ext cx="2934226" cy="1008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temporary deformation of blood cell as they pass through these capillaries. </a:t>
          </a:r>
        </a:p>
      </dsp:txBody>
      <dsp:txXfrm>
        <a:off x="4130944" y="29527"/>
        <a:ext cx="2875172" cy="9490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965AE-730F-E248-8D20-3A083E711ED5}" type="datetimeFigureOut">
              <a:rPr lang="en-US" smtClean="0"/>
              <a:t>4/15/17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B445A7-2275-1B4A-8EF9-FB9CAC32B08A}" type="slidenum">
              <a:rPr lang="en-US" smtClean="0"/>
              <a:t>‹#›</a:t>
            </a:fld>
            <a:endParaRPr lang="en-US"/>
          </a:p>
        </p:txBody>
      </p:sp>
    </p:spTree>
    <p:extLst>
      <p:ext uri="{BB962C8B-B14F-4D97-AF65-F5344CB8AC3E}">
        <p14:creationId xmlns:p14="http://schemas.microsoft.com/office/powerpoint/2010/main" val="1103203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4/15/17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4/15/17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4/15/17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4/15/17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4/15/17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4/15/17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4/15/17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4/15/17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4/15/17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4/15/17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4/15/17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4/15/17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4/15/17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4/15/17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4/15/17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4/15/17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4/15/17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4/15/17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4/15/17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4/15/17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4/15/17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4/15/17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4/15/17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4/15/17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4/15/17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6.xml"/><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6.jpg"/><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mp"/><Relationship Id="rId3" Type="http://schemas.openxmlformats.org/officeDocument/2006/relationships/image" Target="../media/image18.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m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diagramData" Target="../diagrams/data9.xml"/><Relationship Id="rId8" Type="http://schemas.openxmlformats.org/officeDocument/2006/relationships/diagramLayout" Target="../diagrams/layout9.xml"/><Relationship Id="rId9" Type="http://schemas.openxmlformats.org/officeDocument/2006/relationships/diagramQuickStyle" Target="../diagrams/quickStyle9.xml"/><Relationship Id="rId10" Type="http://schemas.openxmlformats.org/officeDocument/2006/relationships/diagramColors" Target="../diagrams/colors9.xml"/><Relationship Id="rId11"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mp"/><Relationship Id="rId3" Type="http://schemas.openxmlformats.org/officeDocument/2006/relationships/image" Target="../media/image21.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mp"/><Relationship Id="rId3" Type="http://schemas.openxmlformats.org/officeDocument/2006/relationships/hyperlink" Target="https://www.youtube.com/watch?v=dvITDsI4aq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4.xml"/><Relationship Id="rId2" Type="http://schemas.openxmlformats.org/officeDocument/2006/relationships/diagramData" Target="../diagrams/data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m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s://www.youtube.com/watch?v=2Bq2xopLew8" TargetMode="External"/><Relationship Id="rId5" Type="http://schemas.openxmlformats.org/officeDocument/2006/relationships/hyperlink" Target="https://www.youtube.com/watch?v=BBWePqINg9s" TargetMode="External"/><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hyperlink" Target="https://www.youtube.com/watch?v=BBWePqINg9s" TargetMode="External"/><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microcirculation/exam-14241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mp"/></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9.jpg"/><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mp"/><Relationship Id="rId3"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2.png"/><Relationship Id="rId8" Type="http://schemas.openxmlformats.org/officeDocument/2006/relationships/hyperlink" Target="https://youtu.be/QoLy3xPIhRE" TargetMode="Externa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4.jpg"/><Relationship Id="rId9" Type="http://schemas.openxmlformats.org/officeDocument/2006/relationships/hyperlink" Target="https://youtu.be/Z6yFHGZx81U" TargetMode="External"/><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2520" y="2271481"/>
            <a:ext cx="7376667" cy="1470025"/>
          </a:xfrm>
        </p:spPr>
        <p:txBody>
          <a:bodyPr>
            <a:noAutofit/>
          </a:bodyPr>
          <a:lstStyle/>
          <a:p>
            <a:pPr algn="ctr"/>
            <a:r>
              <a:rPr lang="en-US" sz="4000" b="1" smtClean="0">
                <a:solidFill>
                  <a:schemeClr val="accent2">
                    <a:lumMod val="75000"/>
                  </a:schemeClr>
                </a:solidFill>
                <a:latin typeface="Arial Black" panose="020B0A04020102020204" pitchFamily="34" charset="0"/>
              </a:rPr>
              <a:t>Capillary</a:t>
            </a:r>
            <a:r>
              <a:rPr lang="en-US" sz="4000" b="1">
                <a:solidFill>
                  <a:schemeClr val="accent2">
                    <a:lumMod val="75000"/>
                  </a:schemeClr>
                </a:solidFill>
                <a:latin typeface="Arial Black" panose="020B0A04020102020204" pitchFamily="34" charset="0"/>
              </a:rPr>
              <a:t> </a:t>
            </a:r>
            <a:r>
              <a:rPr lang="en-US" sz="4000" b="1" smtClean="0">
                <a:solidFill>
                  <a:schemeClr val="accent2">
                    <a:lumMod val="75000"/>
                  </a:schemeClr>
                </a:solidFill>
                <a:latin typeface="Arial Black" panose="020B0A04020102020204" pitchFamily="34" charset="0"/>
              </a:rPr>
              <a:t>Circulation</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Lecture </a:t>
            </a:r>
            <a:r>
              <a:rPr lang="en-GB" sz="1800" b="1" dirty="0" smtClean="0">
                <a:solidFill>
                  <a:schemeClr val="accent1">
                    <a:lumMod val="75000"/>
                  </a:schemeClr>
                </a:solidFill>
              </a:rPr>
              <a:t>14</a:t>
            </a:r>
            <a:endParaRPr lang="en-GB" sz="1800" b="1" dirty="0">
              <a:solidFill>
                <a:schemeClr val="accent1">
                  <a:lumMod val="75000"/>
                </a:schemeClr>
              </a:solidFill>
            </a:endParaRP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631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Capillary Bed: Arterioles</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TextBox 4"/>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7" name="Diagram 6"/>
          <p:cNvGraphicFramePr/>
          <p:nvPr>
            <p:extLst>
              <p:ext uri="{D42A27DB-BD31-4B8C-83A1-F6EECF244321}">
                <p14:modId xmlns:p14="http://schemas.microsoft.com/office/powerpoint/2010/main" val="1538802783"/>
              </p:ext>
            </p:extLst>
          </p:nvPr>
        </p:nvGraphicFramePr>
        <p:xfrm>
          <a:off x="620521" y="1996931"/>
          <a:ext cx="7776864" cy="314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0905" y="1734709"/>
            <a:ext cx="3068498" cy="4142563"/>
          </a:xfrm>
          <a:prstGeom prst="rect">
            <a:avLst/>
          </a:prstGeom>
          <a:scene3d>
            <a:camera prst="orthographicFront"/>
            <a:lightRig rig="threePt" dir="t"/>
          </a:scene3d>
          <a:sp3d>
            <a:bevelT/>
            <a:bevelB/>
          </a:sp3d>
        </p:spPr>
      </p:pic>
      <p:sp>
        <p:nvSpPr>
          <p:cNvPr id="6" name="Rectangle 5"/>
          <p:cNvSpPr/>
          <p:nvPr/>
        </p:nvSpPr>
        <p:spPr>
          <a:xfrm>
            <a:off x="816669" y="1734709"/>
            <a:ext cx="7848872" cy="707886"/>
          </a:xfrm>
          <a:prstGeom prst="rect">
            <a:avLst/>
          </a:prstGeom>
        </p:spPr>
        <p:txBody>
          <a:bodyPr wrap="square">
            <a:spAutoFit/>
          </a:bodyPr>
          <a:lstStyle/>
          <a:p>
            <a:r>
              <a:rPr lang="en-US" dirty="0"/>
              <a:t>Arterioles are resistance blood vessels which may restrict flow to capillaries or allow greater flow. </a:t>
            </a:r>
          </a:p>
        </p:txBody>
      </p:sp>
      <p:sp>
        <p:nvSpPr>
          <p:cNvPr id="9" name="Rectangle 8"/>
          <p:cNvSpPr/>
          <p:nvPr/>
        </p:nvSpPr>
        <p:spPr>
          <a:xfrm>
            <a:off x="816669" y="4753671"/>
            <a:ext cx="7321285" cy="1015663"/>
          </a:xfrm>
          <a:prstGeom prst="rect">
            <a:avLst/>
          </a:prstGeom>
        </p:spPr>
        <p:txBody>
          <a:bodyPr wrap="square">
            <a:spAutoFit/>
          </a:bodyPr>
          <a:lstStyle/>
          <a:p>
            <a:r>
              <a:rPr lang="en-US" dirty="0"/>
              <a:t>When the sphincters are open → nutritional flow.</a:t>
            </a:r>
          </a:p>
          <a:p>
            <a:r>
              <a:rPr lang="en-US" dirty="0"/>
              <a:t>When the sphincter are closed → non-nutritional flow or shunt flow.</a:t>
            </a:r>
          </a:p>
          <a:p>
            <a:endParaRPr lang="en-US" dirty="0"/>
          </a:p>
        </p:txBody>
      </p:sp>
    </p:spTree>
    <p:extLst>
      <p:ext uri="{BB962C8B-B14F-4D97-AF65-F5344CB8AC3E}">
        <p14:creationId xmlns:p14="http://schemas.microsoft.com/office/powerpoint/2010/main" val="1154011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Capillary B</a:t>
            </a:r>
            <a:r>
              <a:rPr lang="en-US" sz="3200" dirty="0" smtClean="0"/>
              <a:t>ed</a:t>
            </a:r>
            <a:r>
              <a:rPr lang="en-US" sz="3200" dirty="0"/>
              <a:t>: </a:t>
            </a:r>
            <a:r>
              <a:rPr lang="en-US" sz="3200" dirty="0" err="1"/>
              <a:t>Metarterioles</a:t>
            </a:r>
            <a:r>
              <a:rPr lang="en-US" sz="3200" dirty="0"/>
              <a:t> and A-V </a:t>
            </a:r>
            <a:r>
              <a:rPr lang="en-US" sz="3200" dirty="0" smtClean="0"/>
              <a:t>Shunt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59" y="1252151"/>
            <a:ext cx="10969943" cy="4937760"/>
          </a:xfrm>
        </p:spPr>
        <p:txBody>
          <a:bodyPr>
            <a:normAutofit/>
          </a:bodyPr>
          <a:lstStyle/>
          <a:p>
            <a:r>
              <a:rPr lang="en-US" sz="1800" dirty="0" err="1"/>
              <a:t>Metarterioles</a:t>
            </a:r>
            <a:r>
              <a:rPr lang="en-US" sz="1800" dirty="0"/>
              <a:t> are intermediate resistance blood vessels found in some capillary </a:t>
            </a:r>
            <a:r>
              <a:rPr lang="en-US" sz="1800" dirty="0" smtClean="0"/>
              <a:t>beds</a:t>
            </a:r>
            <a:endParaRPr lang="en-US" sz="1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1800" dirty="0"/>
              <a:t>An A-V shunt is a small vessel with direct connection between an arteriole and a </a:t>
            </a:r>
            <a:r>
              <a:rPr lang="en-US" sz="1800" dirty="0" err="1"/>
              <a:t>venule</a:t>
            </a:r>
            <a:r>
              <a:rPr lang="en-US" sz="1800" dirty="0"/>
              <a:t>.</a:t>
            </a:r>
          </a:p>
          <a:p>
            <a:endParaRPr lang="en-US" sz="1800" dirty="0"/>
          </a:p>
        </p:txBody>
      </p:sp>
      <p:sp>
        <p:nvSpPr>
          <p:cNvPr id="6" name="TextBox 5"/>
          <p:cNvSpPr txBox="1"/>
          <p:nvPr/>
        </p:nvSpPr>
        <p:spPr>
          <a:xfrm>
            <a:off x="9731947"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7" name="Diagram 6"/>
          <p:cNvGraphicFramePr/>
          <p:nvPr>
            <p:extLst>
              <p:ext uri="{D42A27DB-BD31-4B8C-83A1-F6EECF244321}">
                <p14:modId xmlns:p14="http://schemas.microsoft.com/office/powerpoint/2010/main" val="374234047"/>
              </p:ext>
            </p:extLst>
          </p:nvPr>
        </p:nvGraphicFramePr>
        <p:xfrm>
          <a:off x="609461" y="1779450"/>
          <a:ext cx="6565071" cy="2873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0959" y="1779451"/>
            <a:ext cx="4116838" cy="2873684"/>
          </a:xfrm>
          <a:prstGeom prst="rect">
            <a:avLst/>
          </a:prstGeom>
          <a:scene3d>
            <a:camera prst="orthographicFront"/>
            <a:lightRig rig="threePt" dir="t"/>
          </a:scene3d>
          <a:sp3d>
            <a:bevelT/>
            <a:bevelB/>
          </a:sp3d>
        </p:spPr>
      </p:pic>
      <p:graphicFrame>
        <p:nvGraphicFramePr>
          <p:cNvPr id="9" name="Diagram 8"/>
          <p:cNvGraphicFramePr/>
          <p:nvPr>
            <p:extLst>
              <p:ext uri="{D42A27DB-BD31-4B8C-83A1-F6EECF244321}">
                <p14:modId xmlns:p14="http://schemas.microsoft.com/office/powerpoint/2010/main" val="1519745042"/>
              </p:ext>
            </p:extLst>
          </p:nvPr>
        </p:nvGraphicFramePr>
        <p:xfrm>
          <a:off x="836152" y="5289587"/>
          <a:ext cx="10516558" cy="9084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8758708" y="1295400"/>
            <a:ext cx="5869783" cy="461665"/>
          </a:xfrm>
          <a:prstGeom prst="rect">
            <a:avLst/>
          </a:prstGeom>
          <a:noFill/>
        </p:spPr>
        <p:txBody>
          <a:bodyPr wrap="square" rtlCol="0">
            <a:spAutoFit/>
          </a:bodyPr>
          <a:lstStyle/>
          <a:p>
            <a:pPr rtl="1"/>
            <a:r>
              <a:rPr lang="en-US" sz="1200" dirty="0" smtClean="0"/>
              <a:t>(They </a:t>
            </a:r>
            <a:r>
              <a:rPr lang="en-US" sz="1200" dirty="0"/>
              <a:t>have a diameter of 10-20 micrometer</a:t>
            </a:r>
            <a:r>
              <a:rPr lang="en-US" sz="1200" dirty="0" smtClean="0"/>
              <a:t>.).</a:t>
            </a:r>
            <a:endParaRPr lang="en-US" sz="1200" dirty="0"/>
          </a:p>
          <a:p>
            <a:pPr marL="0" defTabSz="1015898" rtl="1" eaLnBrk="1" latinLnBrk="0" hangingPunct="1"/>
            <a:endParaRPr lang="en-US" sz="1200" dirty="0">
              <a:solidFill>
                <a:schemeClr val="bg1">
                  <a:lumMod val="65000"/>
                </a:schemeClr>
              </a:solidFill>
            </a:endParaRPr>
          </a:p>
        </p:txBody>
      </p:sp>
    </p:spTree>
    <p:extLst>
      <p:ext uri="{BB962C8B-B14F-4D97-AF65-F5344CB8AC3E}">
        <p14:creationId xmlns:p14="http://schemas.microsoft.com/office/powerpoint/2010/main" val="1409261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13736" y="4262256"/>
            <a:ext cx="5884512" cy="1944217"/>
            <a:chOff x="2736381" y="647700"/>
            <a:chExt cx="6814415" cy="5482014"/>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381" y="728285"/>
              <a:ext cx="6716062" cy="5401429"/>
            </a:xfrm>
            <a:prstGeom prst="rect">
              <a:avLst/>
            </a:prstGeom>
          </p:spPr>
        </p:pic>
        <p:sp>
          <p:nvSpPr>
            <p:cNvPr id="8" name="Oval 7"/>
            <p:cNvSpPr/>
            <p:nvPr/>
          </p:nvSpPr>
          <p:spPr>
            <a:xfrm>
              <a:off x="8686700" y="647700"/>
              <a:ext cx="864096" cy="3721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505415" y="5709084"/>
              <a:ext cx="864096" cy="3721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3200" dirty="0"/>
              <a:t>Capillary Network</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753476" y="1379974"/>
            <a:ext cx="6925112" cy="4937760"/>
          </a:xfrm>
        </p:spPr>
        <p:txBody>
          <a:bodyPr>
            <a:normAutofit/>
          </a:bodyPr>
          <a:lstStyle/>
          <a:p>
            <a:r>
              <a:rPr lang="en-US" sz="1800" dirty="0"/>
              <a:t>Blood flows from arterioles through </a:t>
            </a:r>
            <a:r>
              <a:rPr lang="en-US" sz="1800" dirty="0" err="1"/>
              <a:t>metarterioles</a:t>
            </a:r>
            <a:r>
              <a:rPr lang="en-US" sz="1800" dirty="0"/>
              <a:t>*, then through capillary network      </a:t>
            </a:r>
            <a:r>
              <a:rPr lang="en-US" sz="1800" dirty="0" err="1"/>
              <a:t>Venules</a:t>
            </a:r>
            <a:r>
              <a:rPr lang="en-US" sz="1800" dirty="0"/>
              <a:t> drain </a:t>
            </a:r>
            <a:r>
              <a:rPr lang="en-US" sz="1800" dirty="0" smtClean="0"/>
              <a:t>network.</a:t>
            </a:r>
          </a:p>
          <a:p>
            <a:endParaRPr lang="en-US" sz="1800" dirty="0"/>
          </a:p>
          <a:p>
            <a:r>
              <a:rPr lang="en-US" sz="1800" dirty="0"/>
              <a:t>What regulates the blood flow?</a:t>
            </a:r>
          </a:p>
          <a:p>
            <a:pPr marL="0" indent="0">
              <a:buNone/>
            </a:pPr>
            <a:r>
              <a:rPr lang="en-US" sz="1800" dirty="0" smtClean="0"/>
              <a:t>1. </a:t>
            </a:r>
            <a:r>
              <a:rPr lang="en-US" sz="1800" dirty="0"/>
              <a:t>Smooth muscle in </a:t>
            </a:r>
            <a:r>
              <a:rPr lang="en-US" sz="1800" dirty="0" smtClean="0"/>
              <a:t>arterioles.</a:t>
            </a:r>
            <a:endParaRPr lang="en-US" sz="1800" dirty="0"/>
          </a:p>
          <a:p>
            <a:pPr marL="0" indent="0">
              <a:buNone/>
            </a:pPr>
            <a:r>
              <a:rPr lang="en-US" sz="1800" dirty="0" smtClean="0"/>
              <a:t>2. </a:t>
            </a:r>
            <a:r>
              <a:rPr lang="en-US" sz="1800" dirty="0" err="1" smtClean="0"/>
              <a:t>Metarterioles</a:t>
            </a:r>
            <a:r>
              <a:rPr lang="en-US" sz="1800" dirty="0" smtClean="0"/>
              <a:t>.</a:t>
            </a:r>
            <a:endParaRPr lang="en-US" sz="1800" dirty="0"/>
          </a:p>
          <a:p>
            <a:pPr marL="0" indent="0">
              <a:buNone/>
            </a:pPr>
            <a:r>
              <a:rPr lang="en-US" sz="1800" dirty="0" smtClean="0"/>
              <a:t>3. </a:t>
            </a:r>
            <a:r>
              <a:rPr lang="en-US" sz="1800" dirty="0"/>
              <a:t>P</a:t>
            </a:r>
            <a:r>
              <a:rPr lang="en-US" sz="1800" dirty="0" smtClean="0"/>
              <a:t>recapillary </a:t>
            </a:r>
            <a:r>
              <a:rPr lang="en-US" sz="1800" u="sng" dirty="0" smtClean="0"/>
              <a:t>sphincters.</a:t>
            </a:r>
            <a:endParaRPr lang="en-US" sz="1800" u="sng"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505" y="1222807"/>
            <a:ext cx="4101927" cy="5037860"/>
          </a:xfrm>
          <a:prstGeom prst="rect">
            <a:avLst/>
          </a:prstGeom>
        </p:spPr>
      </p:pic>
      <p:cxnSp>
        <p:nvCxnSpPr>
          <p:cNvPr id="24" name="Straight Arrow Connector 23"/>
          <p:cNvCxnSpPr/>
          <p:nvPr/>
        </p:nvCxnSpPr>
        <p:spPr>
          <a:xfrm>
            <a:off x="2782044" y="1844824"/>
            <a:ext cx="319013" cy="2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txBox="1"/>
          <p:nvPr/>
        </p:nvSpPr>
        <p:spPr>
          <a:xfrm>
            <a:off x="3803526" y="6445111"/>
            <a:ext cx="4293740" cy="276999"/>
          </a:xfrm>
          <a:prstGeom prst="rect">
            <a:avLst/>
          </a:prstGeom>
        </p:spPr>
        <p:txBody>
          <a:bodyPr wrap="none">
            <a:spAutoFit/>
          </a:bodyPr>
          <a:lstStyle/>
          <a:p>
            <a:r>
              <a:rPr lang="en-US" sz="1200" dirty="0" err="1">
                <a:solidFill>
                  <a:schemeClr val="bg1">
                    <a:lumMod val="65000"/>
                  </a:schemeClr>
                </a:solidFill>
              </a:rPr>
              <a:t>Metarteriole</a:t>
            </a:r>
            <a:r>
              <a:rPr lang="en-US" sz="1200" dirty="0">
                <a:solidFill>
                  <a:schemeClr val="bg1">
                    <a:lumMod val="65000"/>
                  </a:schemeClr>
                </a:solidFill>
              </a:rPr>
              <a:t>* is a short vessel that links arterioles and capillaries. </a:t>
            </a:r>
          </a:p>
        </p:txBody>
      </p:sp>
    </p:spTree>
    <p:extLst>
      <p:ext uri="{BB962C8B-B14F-4D97-AF65-F5344CB8AC3E}">
        <p14:creationId xmlns:p14="http://schemas.microsoft.com/office/powerpoint/2010/main" val="3673834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Capillary Beds</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09460" y="1515927"/>
            <a:ext cx="7213144" cy="4937760"/>
          </a:xfrm>
        </p:spPr>
        <p:txBody>
          <a:bodyPr>
            <a:normAutofit/>
          </a:bodyPr>
          <a:lstStyle/>
          <a:p>
            <a:r>
              <a:rPr lang="en-US" sz="2000" dirty="0"/>
              <a:t>Capillary beds consist of two types of vessels:</a:t>
            </a:r>
          </a:p>
          <a:p>
            <a:pPr marL="457200" indent="-457200">
              <a:buFont typeface="+mj-lt"/>
              <a:buAutoNum type="arabicPeriod"/>
            </a:pPr>
            <a:r>
              <a:rPr lang="en-US" sz="2000" dirty="0"/>
              <a:t>Vascular </a:t>
            </a:r>
            <a:r>
              <a:rPr lang="en-US" sz="2000" dirty="0" smtClean="0"/>
              <a:t>shunt: </a:t>
            </a:r>
            <a:r>
              <a:rPr lang="en-US" sz="2000" dirty="0"/>
              <a:t>directly connects an arteriole to a </a:t>
            </a:r>
            <a:r>
              <a:rPr lang="en-US" sz="2000" dirty="0" err="1"/>
              <a:t>venule</a:t>
            </a:r>
            <a:r>
              <a:rPr lang="en-US" sz="2000" dirty="0"/>
              <a:t> </a:t>
            </a:r>
            <a:r>
              <a:rPr lang="en-US" sz="2000" dirty="0" smtClean="0"/>
              <a:t>.</a:t>
            </a:r>
            <a:endParaRPr lang="en-US" sz="2000" dirty="0"/>
          </a:p>
          <a:p>
            <a:pPr marL="457200" indent="-457200">
              <a:buFont typeface="+mj-lt"/>
              <a:buAutoNum type="arabicPeriod"/>
            </a:pPr>
            <a:r>
              <a:rPr lang="en-US" sz="2000" dirty="0"/>
              <a:t>True </a:t>
            </a:r>
            <a:r>
              <a:rPr lang="en-US" sz="2000" dirty="0" smtClean="0"/>
              <a:t>capillaries: </a:t>
            </a:r>
            <a:r>
              <a:rPr lang="en-US" sz="2000" dirty="0"/>
              <a:t>exchange vessels. </a:t>
            </a:r>
          </a:p>
          <a:p>
            <a:pPr marL="0" indent="0">
              <a:buNone/>
            </a:pPr>
            <a:r>
              <a:rPr lang="en-US" sz="2000" dirty="0"/>
              <a:t>• Oxygen &amp; nutrients cross to </a:t>
            </a:r>
            <a:r>
              <a:rPr lang="en-US" sz="2000" dirty="0" smtClean="0"/>
              <a:t>cells.</a:t>
            </a:r>
            <a:endParaRPr lang="en-US" sz="2000" dirty="0"/>
          </a:p>
          <a:p>
            <a:pPr marL="0" indent="0">
              <a:buNone/>
            </a:pPr>
            <a:r>
              <a:rPr lang="en-US" sz="2000" dirty="0"/>
              <a:t>• Carbon dioxide &amp; metabolic waste products cross into </a:t>
            </a:r>
            <a:r>
              <a:rPr lang="en-US" sz="2000" dirty="0" smtClean="0"/>
              <a:t>blood.</a:t>
            </a:r>
            <a:endParaRPr lang="en-US" sz="20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3772" y="1451340"/>
            <a:ext cx="3666797" cy="4634183"/>
          </a:xfrm>
          <a:prstGeom prst="rect">
            <a:avLst/>
          </a:prstGeom>
        </p:spPr>
      </p:pic>
      <p:sp>
        <p:nvSpPr>
          <p:cNvPr id="6" name="Rounded Rectangle 5"/>
          <p:cNvSpPr/>
          <p:nvPr/>
        </p:nvSpPr>
        <p:spPr>
          <a:xfrm>
            <a:off x="609460" y="4057709"/>
            <a:ext cx="6768752" cy="169032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800" dirty="0"/>
              <a:t>The capillary bed consists of a vascular shunt which is a direct way from the arterioles to the </a:t>
            </a:r>
            <a:r>
              <a:rPr lang="en-US" sz="1800" dirty="0" err="1"/>
              <a:t>venules</a:t>
            </a:r>
            <a:r>
              <a:rPr lang="en-US" sz="1800" dirty="0"/>
              <a:t>, and true capillaries (network) which are helpful for exchanging nutrients </a:t>
            </a:r>
            <a:r>
              <a:rPr lang="ar-SA" sz="1800" dirty="0"/>
              <a:t>لأنهم متفرعين فهم أفضل بتوزيع المواد الغذائية للأنسجة المحيطة فيهم</a:t>
            </a:r>
            <a:endParaRPr lang="en-US" sz="1800" dirty="0"/>
          </a:p>
        </p:txBody>
      </p:sp>
    </p:spTree>
    <p:extLst>
      <p:ext uri="{BB962C8B-B14F-4D97-AF65-F5344CB8AC3E}">
        <p14:creationId xmlns:p14="http://schemas.microsoft.com/office/powerpoint/2010/main" val="3552087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Capillary </a:t>
            </a:r>
            <a:r>
              <a:rPr lang="en-US" sz="3200" dirty="0" smtClean="0"/>
              <a:t>Bed</a:t>
            </a:r>
            <a:r>
              <a:rPr lang="en-US" sz="3200" dirty="0"/>
              <a:t>: Capillaries</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521233" y="1443568"/>
            <a:ext cx="8149248" cy="4937760"/>
          </a:xfrm>
        </p:spPr>
        <p:txBody>
          <a:bodyPr>
            <a:normAutofit/>
          </a:bodyPr>
          <a:lstStyle/>
          <a:p>
            <a:pPr lvl="0"/>
            <a:r>
              <a:rPr lang="en-US" sz="1800" dirty="0"/>
              <a:t>Capillary density in organs or tissues is indicative of the metabolic </a:t>
            </a:r>
            <a:r>
              <a:rPr lang="en-US" sz="1800" dirty="0" smtClean="0"/>
              <a:t>activity. </a:t>
            </a:r>
            <a:endParaRPr lang="en-US" sz="1800" dirty="0"/>
          </a:p>
          <a:p>
            <a:pPr lvl="0"/>
            <a:endParaRPr lang="en-US" sz="1800" dirty="0"/>
          </a:p>
          <a:p>
            <a:pPr lvl="0"/>
            <a:endParaRPr lang="en-US" sz="1800" dirty="0"/>
          </a:p>
          <a:p>
            <a:pPr lvl="0"/>
            <a:endParaRPr lang="en-US" sz="1800" dirty="0"/>
          </a:p>
          <a:p>
            <a:pPr lvl="0"/>
            <a:r>
              <a:rPr lang="en-US" sz="1800" dirty="0"/>
              <a:t>Capillaries diameters are not uniform.</a:t>
            </a:r>
          </a:p>
          <a:p>
            <a:pPr lvl="0"/>
            <a:endParaRPr lang="en-US" sz="1800" dirty="0"/>
          </a:p>
          <a:p>
            <a:pPr lvl="0"/>
            <a:endParaRPr lang="en-US" sz="1800" dirty="0"/>
          </a:p>
          <a:p>
            <a:pPr lvl="0"/>
            <a:endParaRPr lang="en-US" sz="1800" dirty="0"/>
          </a:p>
          <a:p>
            <a:pPr lvl="0"/>
            <a:endParaRPr lang="en-US" sz="1800" dirty="0"/>
          </a:p>
          <a:p>
            <a:pPr lvl="0"/>
            <a:endParaRPr lang="en-US" sz="1800" dirty="0"/>
          </a:p>
          <a:p>
            <a:pPr lvl="0"/>
            <a:r>
              <a:rPr lang="en-US" sz="1800" dirty="0" smtClean="0"/>
              <a:t>Sufficient </a:t>
            </a:r>
            <a:r>
              <a:rPr lang="en-US" sz="1800" dirty="0"/>
              <a:t>blood must moves through capillaries for oxygen demand in tissue or circulatory failure (or shock) may occur.</a:t>
            </a:r>
          </a:p>
          <a:p>
            <a:pPr lvl="0"/>
            <a:endParaRPr lang="en-US" sz="1800" dirty="0"/>
          </a:p>
          <a:p>
            <a:pPr lvl="0"/>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p:txBody>
      </p:sp>
      <p:sp>
        <p:nvSpPr>
          <p:cNvPr id="6" name="TextBox 5"/>
          <p:cNvSpPr txBox="1"/>
          <p:nvPr/>
        </p:nvSpPr>
        <p:spPr>
          <a:xfrm>
            <a:off x="9740553" y="285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7" name="Diagram 6"/>
          <p:cNvGraphicFramePr/>
          <p:nvPr>
            <p:extLst>
              <p:ext uri="{D42A27DB-BD31-4B8C-83A1-F6EECF244321}">
                <p14:modId xmlns:p14="http://schemas.microsoft.com/office/powerpoint/2010/main" val="1075210369"/>
              </p:ext>
            </p:extLst>
          </p:nvPr>
        </p:nvGraphicFramePr>
        <p:xfrm>
          <a:off x="954998" y="1911978"/>
          <a:ext cx="7272808"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714024514"/>
              </p:ext>
            </p:extLst>
          </p:nvPr>
        </p:nvGraphicFramePr>
        <p:xfrm>
          <a:off x="849717" y="3624707"/>
          <a:ext cx="7044895" cy="1008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3"/>
          <p:cNvSpPr>
            <a:spLocks noChangeArrowheads="1"/>
          </p:cNvSpPr>
          <p:nvPr/>
        </p:nvSpPr>
        <p:spPr bwMode="auto">
          <a:xfrm>
            <a:off x="8686700" y="1665211"/>
            <a:ext cx="2849759" cy="4140053"/>
          </a:xfrm>
          <a:prstGeom prst="rect">
            <a:avLst/>
          </a:prstGeom>
          <a:noFill/>
          <a:ln w="9525">
            <a:noFill/>
            <a:miter lim="800000"/>
            <a:headEnd/>
            <a:tailEnd/>
          </a:ln>
          <a:effectLst/>
        </p:spPr>
        <p:txBody>
          <a:bodyPr/>
          <a:lstStyle/>
          <a:p>
            <a:pPr algn="just">
              <a:spcBef>
                <a:spcPct val="20000"/>
              </a:spcBef>
              <a:buClr>
                <a:schemeClr val="tx2"/>
              </a:buClr>
              <a:buSzPct val="75000"/>
              <a:defRPr/>
            </a:pPr>
            <a:endParaRPr lang="en-US" altLang="en-US" sz="1400" b="1" i="0" dirty="0">
              <a:latin typeface="Calibri" pitchFamily="34" charset="0"/>
              <a:cs typeface="Calibri" pitchFamily="34" charset="0"/>
            </a:endParaRPr>
          </a:p>
          <a:p>
            <a:pPr algn="just">
              <a:spcBef>
                <a:spcPct val="20000"/>
              </a:spcBef>
              <a:buClr>
                <a:schemeClr val="tx2"/>
              </a:buClr>
              <a:buSzPct val="100000"/>
              <a:defRPr/>
            </a:pPr>
            <a:r>
              <a:rPr lang="en-US" sz="1400" dirty="0"/>
              <a:t>Structure:  They are small blood vessels  ≈ </a:t>
            </a:r>
            <a:r>
              <a:rPr lang="en-US" sz="1400" dirty="0">
                <a:solidFill>
                  <a:schemeClr val="accent4">
                    <a:lumMod val="75000"/>
                  </a:schemeClr>
                </a:solidFill>
              </a:rPr>
              <a:t>0.5-1 </a:t>
            </a:r>
            <a:r>
              <a:rPr lang="en-US" sz="1400" dirty="0"/>
              <a:t>mm long, and ≈ </a:t>
            </a:r>
            <a:r>
              <a:rPr lang="en-US" sz="1400" dirty="0">
                <a:solidFill>
                  <a:schemeClr val="accent4">
                    <a:lumMod val="75000"/>
                  </a:schemeClr>
                </a:solidFill>
              </a:rPr>
              <a:t>0.01</a:t>
            </a:r>
            <a:r>
              <a:rPr lang="en-US" sz="1400" dirty="0"/>
              <a:t> mm (</a:t>
            </a:r>
            <a:r>
              <a:rPr lang="en-US" sz="1400" dirty="0">
                <a:solidFill>
                  <a:schemeClr val="accent4">
                    <a:lumMod val="75000"/>
                  </a:schemeClr>
                </a:solidFill>
              </a:rPr>
              <a:t>10 </a:t>
            </a:r>
            <a:r>
              <a:rPr lang="en-US" sz="1400" dirty="0"/>
              <a:t>micrometers) diameter. </a:t>
            </a:r>
            <a:r>
              <a:rPr lang="en-US" altLang="en-US" sz="1400" dirty="0"/>
              <a:t>There are no smooth muscle cells in the capillary walls. The walls of the capillaries are only a single endothelial cell thick. This permits rapid diffusion of water, solutes and gases.</a:t>
            </a:r>
            <a:endParaRPr lang="en-US" sz="1400" dirty="0"/>
          </a:p>
          <a:p>
            <a:pPr algn="just">
              <a:spcBef>
                <a:spcPct val="20000"/>
              </a:spcBef>
              <a:buClr>
                <a:schemeClr val="tx2"/>
              </a:buClr>
              <a:buSzPct val="100000"/>
              <a:defRPr/>
            </a:pPr>
            <a:endParaRPr lang="en-US" sz="1400" dirty="0"/>
          </a:p>
          <a:p>
            <a:pPr algn="just">
              <a:spcBef>
                <a:spcPct val="20000"/>
              </a:spcBef>
              <a:buClr>
                <a:schemeClr val="tx2"/>
              </a:buClr>
              <a:buSzPct val="100000"/>
              <a:defRPr/>
            </a:pPr>
            <a:r>
              <a:rPr lang="en-US" sz="1400" dirty="0"/>
              <a:t>Function:  Sites of exchange between blood and tissues. The arterial system delivers blood to &gt; l billion capillaries throughout the body. Total capillary surface area=</a:t>
            </a:r>
            <a:r>
              <a:rPr lang="en-US" sz="1400" dirty="0">
                <a:solidFill>
                  <a:schemeClr val="accent4">
                    <a:lumMod val="75000"/>
                  </a:schemeClr>
                </a:solidFill>
              </a:rPr>
              <a:t>1000</a:t>
            </a:r>
            <a:r>
              <a:rPr lang="en-US" sz="1400" dirty="0"/>
              <a:t> m2.</a:t>
            </a:r>
          </a:p>
          <a:p>
            <a:pPr marL="342900" indent="-342900" algn="just">
              <a:spcBef>
                <a:spcPct val="20000"/>
              </a:spcBef>
              <a:buClr>
                <a:schemeClr val="tx2"/>
              </a:buClr>
              <a:buSzPct val="75000"/>
              <a:buFont typeface="Arial" charset="0"/>
              <a:buChar char="•"/>
              <a:defRPr/>
            </a:pPr>
            <a:endParaRPr lang="en-US" sz="1400" dirty="0"/>
          </a:p>
        </p:txBody>
      </p:sp>
      <p:sp>
        <p:nvSpPr>
          <p:cNvPr id="5" name="Rectangle 4"/>
          <p:cNvSpPr/>
          <p:nvPr/>
        </p:nvSpPr>
        <p:spPr>
          <a:xfrm>
            <a:off x="8670481" y="1628800"/>
            <a:ext cx="2912351" cy="4087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9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Cross-Sectional </a:t>
            </a:r>
            <a:r>
              <a:rPr lang="en-US" sz="3200" dirty="0"/>
              <a:t>Area </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717747" y="1339178"/>
            <a:ext cx="6207398" cy="1212806"/>
          </a:xfrm>
        </p:spPr>
        <p:txBody>
          <a:bodyPr>
            <a:normAutofit/>
          </a:bodyPr>
          <a:lstStyle/>
          <a:p>
            <a:r>
              <a:rPr lang="en-US" sz="1600" dirty="0"/>
              <a:t>As diameter of vessels decreases, the total </a:t>
            </a:r>
            <a:r>
              <a:rPr lang="en-US" sz="1600" u="sng" dirty="0"/>
              <a:t>cross-sectional</a:t>
            </a:r>
            <a:r>
              <a:rPr lang="en-US" sz="1600" dirty="0"/>
              <a:t> area increases &amp; velocity of blood flow decreases. </a:t>
            </a:r>
            <a:endParaRPr lang="ar-SA" sz="1600" dirty="0"/>
          </a:p>
          <a:p>
            <a:r>
              <a:rPr lang="en-US" sz="1600" dirty="0"/>
              <a:t>Much like a stream that flows rapidly through a narrow gorge but flows slowly through a broad plane.</a:t>
            </a: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t="7880"/>
          <a:stretch/>
        </p:blipFill>
        <p:spPr>
          <a:xfrm>
            <a:off x="7390556" y="1572906"/>
            <a:ext cx="4187157" cy="4664406"/>
          </a:xfrm>
          <a:prstGeom prst="rect">
            <a:avLst/>
          </a:prstGeom>
        </p:spPr>
      </p:pic>
      <p:grpSp>
        <p:nvGrpSpPr>
          <p:cNvPr id="9" name="Group 8"/>
          <p:cNvGrpSpPr/>
          <p:nvPr/>
        </p:nvGrpSpPr>
        <p:grpSpPr>
          <a:xfrm>
            <a:off x="942626" y="3095165"/>
            <a:ext cx="5871866" cy="2771859"/>
            <a:chOff x="2526802" y="1233205"/>
            <a:chExt cx="7135221" cy="4324929"/>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802" y="1299865"/>
              <a:ext cx="7135221" cy="4258269"/>
            </a:xfrm>
            <a:prstGeom prst="rect">
              <a:avLst/>
            </a:prstGeom>
          </p:spPr>
        </p:pic>
        <p:sp>
          <p:nvSpPr>
            <p:cNvPr id="7" name="Oval 6"/>
            <p:cNvSpPr/>
            <p:nvPr/>
          </p:nvSpPr>
          <p:spPr>
            <a:xfrm>
              <a:off x="7894612" y="1233205"/>
              <a:ext cx="504056" cy="2515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046739" y="5431218"/>
              <a:ext cx="345775" cy="1269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own Arrow Callout 9"/>
          <p:cNvSpPr/>
          <p:nvPr/>
        </p:nvSpPr>
        <p:spPr>
          <a:xfrm>
            <a:off x="4870276" y="2623933"/>
            <a:ext cx="1589457" cy="613367"/>
          </a:xfrm>
          <a:prstGeom prst="downArrowCallout">
            <a:avLst>
              <a:gd name="adj1" fmla="val 25000"/>
              <a:gd name="adj2" fmla="val 24222"/>
              <a:gd name="adj3" fmla="val 14885"/>
              <a:gd name="adj4" fmla="val 55640"/>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a:t>Capacity Vessels</a:t>
            </a:r>
          </a:p>
        </p:txBody>
      </p:sp>
      <p:sp>
        <p:nvSpPr>
          <p:cNvPr id="11" name="Rectangle 10"/>
          <p:cNvSpPr/>
          <p:nvPr/>
        </p:nvSpPr>
        <p:spPr>
          <a:xfrm>
            <a:off x="714725" y="2675659"/>
            <a:ext cx="2750240" cy="338554"/>
          </a:xfrm>
          <a:prstGeom prst="rect">
            <a:avLst/>
          </a:prstGeom>
        </p:spPr>
        <p:txBody>
          <a:bodyPr wrap="none">
            <a:spAutoFit/>
          </a:bodyPr>
          <a:lstStyle/>
          <a:p>
            <a:pPr marL="304770" indent="-304770">
              <a:spcBef>
                <a:spcPts val="667"/>
              </a:spcBef>
              <a:buClr>
                <a:schemeClr val="accent1"/>
              </a:buClr>
              <a:buSzPct val="76000"/>
              <a:buFont typeface="Wingdings 3"/>
              <a:buChar char=""/>
            </a:pPr>
            <a:r>
              <a:rPr lang="en-US" sz="1600" dirty="0"/>
              <a:t>Total Cross Sectional Area </a:t>
            </a:r>
          </a:p>
        </p:txBody>
      </p:sp>
      <p:sp>
        <p:nvSpPr>
          <p:cNvPr id="14" name="Rectangle 13"/>
          <p:cNvSpPr/>
          <p:nvPr/>
        </p:nvSpPr>
        <p:spPr>
          <a:xfrm>
            <a:off x="1866693" y="5977788"/>
            <a:ext cx="4593040" cy="261610"/>
          </a:xfrm>
          <a:prstGeom prst="rect">
            <a:avLst/>
          </a:prstGeom>
          <a:noFill/>
          <a:ln>
            <a:solidFill>
              <a:schemeClr val="accent1"/>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100" dirty="0"/>
              <a:t>Remember: Distribution of blood within the circulatory system at rest (S:6)</a:t>
            </a:r>
          </a:p>
        </p:txBody>
      </p:sp>
      <p:sp>
        <p:nvSpPr>
          <p:cNvPr id="15" name="TextBox 14"/>
          <p:cNvSpPr txBox="1"/>
          <p:nvPr/>
        </p:nvSpPr>
        <p:spPr>
          <a:xfrm>
            <a:off x="6444208" y="1241095"/>
            <a:ext cx="5546902" cy="246221"/>
          </a:xfrm>
          <a:prstGeom prst="rect">
            <a:avLst/>
          </a:prstGeom>
          <a:noFill/>
        </p:spPr>
        <p:txBody>
          <a:bodyPr wrap="square" rtlCol="0">
            <a:spAutoFit/>
          </a:bodyPr>
          <a:lstStyle/>
          <a:p>
            <a:pPr algn="ctr"/>
            <a:r>
              <a:rPr lang="en-US" sz="1000" dirty="0">
                <a:solidFill>
                  <a:schemeClr val="bg1">
                    <a:lumMod val="50000"/>
                  </a:schemeClr>
                </a:solidFill>
              </a:rPr>
              <a:t>NOTE: In males’ slides there is only a picture without any </a:t>
            </a:r>
            <a:r>
              <a:rPr lang="en-US" sz="1000" dirty="0" smtClean="0">
                <a:solidFill>
                  <a:schemeClr val="bg1">
                    <a:lumMod val="50000"/>
                  </a:schemeClr>
                </a:solidFill>
              </a:rPr>
              <a:t>explanation. </a:t>
            </a:r>
            <a:endParaRPr lang="en-US" sz="1000" dirty="0">
              <a:solidFill>
                <a:schemeClr val="bg1">
                  <a:lumMod val="50000"/>
                </a:schemeClr>
              </a:solidFill>
            </a:endParaRPr>
          </a:p>
        </p:txBody>
      </p:sp>
      <p:sp>
        <p:nvSpPr>
          <p:cNvPr id="16" name="Rounded Rectangle 15"/>
          <p:cNvSpPr/>
          <p:nvPr/>
        </p:nvSpPr>
        <p:spPr>
          <a:xfrm>
            <a:off x="3574132" y="3137888"/>
            <a:ext cx="1785885" cy="3154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054481" y="5509891"/>
            <a:ext cx="671780" cy="3154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5665004" y="5667609"/>
            <a:ext cx="0" cy="310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7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600378" y="3573016"/>
            <a:ext cx="3723135"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a:t>Mechanisms of capillary exchange.</a:t>
            </a:r>
          </a:p>
        </p:txBody>
      </p:sp>
      <p:sp>
        <p:nvSpPr>
          <p:cNvPr id="5" name="مستطيل 4"/>
          <p:cNvSpPr/>
          <p:nvPr/>
        </p:nvSpPr>
        <p:spPr>
          <a:xfrm>
            <a:off x="600378" y="1268760"/>
            <a:ext cx="385817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a:t>Regulation of flow in </a:t>
            </a:r>
            <a:r>
              <a:rPr lang="en-US" dirty="0" smtClean="0"/>
              <a:t>capillary </a:t>
            </a:r>
            <a:r>
              <a:rPr lang="en-US" dirty="0"/>
              <a:t>beds</a:t>
            </a:r>
          </a:p>
        </p:txBody>
      </p:sp>
      <p:sp>
        <p:nvSpPr>
          <p:cNvPr id="2" name="عنوان 1"/>
          <p:cNvSpPr>
            <a:spLocks noGrp="1"/>
          </p:cNvSpPr>
          <p:nvPr>
            <p:ph type="title"/>
          </p:nvPr>
        </p:nvSpPr>
        <p:spPr>
          <a:xfrm>
            <a:off x="333772" y="207570"/>
            <a:ext cx="12109688" cy="914400"/>
          </a:xfrm>
        </p:spPr>
        <p:txBody>
          <a:bodyPr>
            <a:noAutofit/>
          </a:bodyPr>
          <a:lstStyle/>
          <a:p>
            <a:r>
              <a:rPr lang="en-US" sz="2400"/>
              <a:t>Regulation </a:t>
            </a:r>
            <a:r>
              <a:rPr lang="en-US" sz="2400" smtClean="0"/>
              <a:t>of </a:t>
            </a:r>
            <a:r>
              <a:rPr lang="en-US" sz="2400"/>
              <a:t>Flow </a:t>
            </a:r>
            <a:r>
              <a:rPr lang="en-US" sz="2400" smtClean="0"/>
              <a:t>in </a:t>
            </a:r>
            <a:r>
              <a:rPr lang="en-US" sz="2400" dirty="0"/>
              <a:t>Capillary </a:t>
            </a:r>
            <a:r>
              <a:rPr lang="en-US" sz="2400"/>
              <a:t>Beds </a:t>
            </a:r>
            <a:r>
              <a:rPr lang="en-US" sz="2400" smtClean="0"/>
              <a:t>and </a:t>
            </a:r>
            <a:r>
              <a:rPr lang="en-US" sz="2400"/>
              <a:t>Mechanisms </a:t>
            </a:r>
            <a:r>
              <a:rPr lang="en-US" sz="2400" smtClean="0"/>
              <a:t>of </a:t>
            </a:r>
            <a:r>
              <a:rPr lang="en-US" sz="2400"/>
              <a:t>Capillary </a:t>
            </a:r>
            <a:r>
              <a:rPr lang="en-US" sz="2400" smtClean="0"/>
              <a:t>Exchange</a:t>
            </a:r>
            <a:endParaRPr lang="en-US" sz="24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Rectangle 5"/>
          <p:cNvSpPr>
            <a:spLocks noChangeArrowheads="1"/>
          </p:cNvSpPr>
          <p:nvPr/>
        </p:nvSpPr>
        <p:spPr bwMode="auto">
          <a:xfrm>
            <a:off x="600378" y="1673293"/>
            <a:ext cx="11038650" cy="16479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eaLnBrk="1" hangingPunct="1"/>
            <a:r>
              <a:rPr lang="en-US" altLang="en-US" sz="1400" dirty="0"/>
              <a:t>The </a:t>
            </a:r>
            <a:r>
              <a:rPr lang="en-US" altLang="en-US" sz="1400" dirty="0">
                <a:solidFill>
                  <a:srgbClr val="FF0000"/>
                </a:solidFill>
              </a:rPr>
              <a:t>arterioles</a:t>
            </a:r>
            <a:r>
              <a:rPr lang="en-US" altLang="en-US" sz="1400" dirty="0"/>
              <a:t> and the </a:t>
            </a:r>
            <a:r>
              <a:rPr lang="en-US" altLang="en-US" sz="1400" dirty="0">
                <a:solidFill>
                  <a:srgbClr val="FF0000"/>
                </a:solidFill>
              </a:rPr>
              <a:t>precapillary sphincters</a:t>
            </a:r>
            <a:r>
              <a:rPr lang="en-US" altLang="en-US" sz="1400" dirty="0"/>
              <a:t> function as </a:t>
            </a:r>
            <a:r>
              <a:rPr lang="en-US" altLang="en-US" sz="1400" dirty="0">
                <a:solidFill>
                  <a:srgbClr val="FF0000"/>
                </a:solidFill>
              </a:rPr>
              <a:t>control valves </a:t>
            </a:r>
            <a:r>
              <a:rPr lang="en-US" altLang="en-US" sz="1400" dirty="0"/>
              <a:t>in the tissue they feed:</a:t>
            </a:r>
          </a:p>
          <a:p>
            <a:pPr eaLnBrk="1" hangingPunct="1"/>
            <a:endParaRPr lang="en-US" altLang="en-US" sz="1400" dirty="0"/>
          </a:p>
          <a:p>
            <a:pPr marL="800100" lvl="1" indent="-342900" eaLnBrk="1" hangingPunct="1">
              <a:buFont typeface="Arial" panose="020B0604020202020204" pitchFamily="34" charset="0"/>
              <a:buChar char="•"/>
            </a:pPr>
            <a:r>
              <a:rPr lang="en-US" altLang="en-US" sz="1400" dirty="0"/>
              <a:t>During the “fight or flight” response, flow to non-essential organs (kidney, skin, etc.) is clamped off → increased flow to skeletal muscle.</a:t>
            </a:r>
          </a:p>
          <a:p>
            <a:pPr marL="850849" lvl="1" indent="-342900" eaLnBrk="1" hangingPunct="1">
              <a:buFont typeface="Arial" panose="020B0604020202020204" pitchFamily="34" charset="0"/>
              <a:buChar char="•"/>
            </a:pPr>
            <a:endParaRPr lang="en-US" altLang="en-US" sz="1400" dirty="0"/>
          </a:p>
          <a:p>
            <a:pPr marL="800100" lvl="1" indent="-342900" eaLnBrk="1" hangingPunct="1">
              <a:buFont typeface="Arial" panose="020B0604020202020204" pitchFamily="34" charset="0"/>
              <a:buChar char="•"/>
            </a:pPr>
            <a:r>
              <a:rPr lang="en-US" altLang="en-US" sz="1400" dirty="0"/>
              <a:t>Metabolic waste products act as vasodilators to relax precapillary sphincters.</a:t>
            </a:r>
          </a:p>
          <a:p>
            <a:pPr marL="850849" lvl="1" indent="-342900" eaLnBrk="1" hangingPunct="1">
              <a:buFont typeface="Arial" panose="020B0604020202020204" pitchFamily="34" charset="0"/>
              <a:buChar char="•"/>
            </a:pPr>
            <a:endParaRPr lang="en-US" altLang="en-US" sz="1100" dirty="0"/>
          </a:p>
          <a:p>
            <a:pPr marL="800100" lvl="1" indent="-342900" eaLnBrk="1" hangingPunct="1">
              <a:buFont typeface="Arial" panose="020B0604020202020204" pitchFamily="34" charset="0"/>
              <a:buChar char="•"/>
            </a:pPr>
            <a:r>
              <a:rPr lang="en-US" altLang="en-US" sz="1400" dirty="0"/>
              <a:t>Vasomotion: intermittent flow through capillary, in response to altering metabolic needs.</a:t>
            </a:r>
          </a:p>
        </p:txBody>
      </p:sp>
      <p:sp>
        <p:nvSpPr>
          <p:cNvPr id="6" name="Text Box 5"/>
          <p:cNvSpPr txBox="1">
            <a:spLocks noChangeArrowheads="1"/>
          </p:cNvSpPr>
          <p:nvPr/>
        </p:nvSpPr>
        <p:spPr bwMode="auto">
          <a:xfrm>
            <a:off x="600378" y="3973126"/>
            <a:ext cx="11038650" cy="203132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US" altLang="en-US" sz="1400" i="0" dirty="0">
                <a:latin typeface="+mn-lt"/>
              </a:rPr>
              <a:t>Transport of substances across the capillary wall occurs by 3 major mechanisms:</a:t>
            </a:r>
          </a:p>
          <a:p>
            <a:r>
              <a:rPr lang="en-US" altLang="en-US" sz="1400" i="0" dirty="0">
                <a:latin typeface="+mn-lt"/>
              </a:rPr>
              <a:t>1- </a:t>
            </a:r>
            <a:r>
              <a:rPr lang="en-US" altLang="en-US" sz="1400" i="0" dirty="0">
                <a:solidFill>
                  <a:srgbClr val="FF0000"/>
                </a:solidFill>
                <a:latin typeface="+mn-lt"/>
              </a:rPr>
              <a:t>Diffusion</a:t>
            </a:r>
            <a:r>
              <a:rPr lang="en-US" altLang="en-US" sz="1400" i="0" dirty="0">
                <a:latin typeface="+mn-lt"/>
              </a:rPr>
              <a:t> (according to concertation gradient)</a:t>
            </a:r>
          </a:p>
          <a:p>
            <a:r>
              <a:rPr lang="en-US" altLang="en-US" sz="1400" i="0" dirty="0">
                <a:latin typeface="+mn-lt"/>
              </a:rPr>
              <a:t>2- </a:t>
            </a:r>
            <a:r>
              <a:rPr lang="en-US" altLang="en-US" sz="1400" i="0" dirty="0">
                <a:solidFill>
                  <a:srgbClr val="FF0000"/>
                </a:solidFill>
                <a:latin typeface="+mn-lt"/>
              </a:rPr>
              <a:t>Filtration</a:t>
            </a:r>
            <a:r>
              <a:rPr lang="en-US" altLang="en-US" sz="1400" i="0" dirty="0">
                <a:latin typeface="+mn-lt"/>
              </a:rPr>
              <a:t> </a:t>
            </a:r>
            <a:r>
              <a:rPr lang="en-US" altLang="en-US" sz="1400" i="0" dirty="0"/>
              <a:t>(</a:t>
            </a:r>
            <a:r>
              <a:rPr lang="en-US" altLang="en-US" sz="1400" i="0" dirty="0">
                <a:latin typeface="+mn-lt"/>
              </a:rPr>
              <a:t>according to concertation gradient)</a:t>
            </a:r>
          </a:p>
          <a:p>
            <a:r>
              <a:rPr lang="en-US" altLang="en-US" sz="1400" i="0" dirty="0">
                <a:latin typeface="+mn-lt"/>
              </a:rPr>
              <a:t>3- </a:t>
            </a:r>
            <a:r>
              <a:rPr lang="en-US" altLang="en-US" sz="1400" i="0" dirty="0">
                <a:solidFill>
                  <a:srgbClr val="FF0000"/>
                </a:solidFill>
                <a:latin typeface="+mn-lt"/>
              </a:rPr>
              <a:t>Transcytosis</a:t>
            </a:r>
            <a:r>
              <a:rPr lang="en-US" altLang="en-US" sz="1400" i="0" dirty="0">
                <a:latin typeface="+mn-lt"/>
              </a:rPr>
              <a:t> (vesicular transport)</a:t>
            </a:r>
          </a:p>
          <a:p>
            <a:r>
              <a:rPr lang="en-US" altLang="en-US" sz="1400" i="0" dirty="0">
                <a:solidFill>
                  <a:schemeClr val="bg2">
                    <a:lumMod val="50000"/>
                  </a:schemeClr>
                </a:solidFill>
                <a:latin typeface="+mn-lt"/>
              </a:rPr>
              <a:t>Keep in mind that capillary permeability is not the same in all tissue.</a:t>
            </a:r>
          </a:p>
          <a:p>
            <a:r>
              <a:rPr lang="en-US" altLang="en-US" sz="1400" b="1" i="0" dirty="0">
                <a:solidFill>
                  <a:srgbClr val="66FFFF"/>
                </a:solidFill>
                <a:latin typeface="+mn-lt"/>
                <a:cs typeface="Calibri" pitchFamily="34" charset="0"/>
              </a:rPr>
              <a:t> </a:t>
            </a:r>
            <a:r>
              <a:rPr lang="en-US" altLang="en-US" sz="1400" i="0" dirty="0">
                <a:latin typeface="+mn-lt"/>
              </a:rPr>
              <a:t>It is </a:t>
            </a:r>
            <a:r>
              <a:rPr lang="en-US" altLang="en-US" sz="1400" i="0" dirty="0">
                <a:solidFill>
                  <a:srgbClr val="FF0000"/>
                </a:solidFill>
                <a:latin typeface="+mn-lt"/>
              </a:rPr>
              <a:t>specialized for different tissues</a:t>
            </a:r>
            <a:r>
              <a:rPr lang="en-US" altLang="en-US" sz="1400" i="0" dirty="0">
                <a:latin typeface="+mn-lt"/>
              </a:rPr>
              <a:t>:</a:t>
            </a:r>
          </a:p>
          <a:p>
            <a:pPr marL="57150" indent="-342900">
              <a:buFont typeface="Arial" panose="020B0604020202020204" pitchFamily="34" charset="0"/>
              <a:buChar char="•"/>
            </a:pPr>
            <a:r>
              <a:rPr lang="en-US" altLang="en-US" sz="1400" i="0" dirty="0">
                <a:latin typeface="+mn-lt"/>
              </a:rPr>
              <a:t>Liver sinusoids have discontinuous endothelium → ↑ permeability →  allows exchange of </a:t>
            </a:r>
            <a:r>
              <a:rPr lang="en-US" altLang="en-US" sz="1400" b="1" i="0" dirty="0">
                <a:latin typeface="+mn-lt"/>
              </a:rPr>
              <a:t>solutes</a:t>
            </a:r>
            <a:r>
              <a:rPr lang="en-US" altLang="en-US" sz="1400" i="0" dirty="0">
                <a:latin typeface="+mn-lt"/>
              </a:rPr>
              <a:t> and </a:t>
            </a:r>
            <a:r>
              <a:rPr lang="en-US" altLang="en-US" sz="1400" b="1" i="0" dirty="0">
                <a:latin typeface="+mn-lt"/>
              </a:rPr>
              <a:t>proteins</a:t>
            </a:r>
            <a:r>
              <a:rPr lang="en-US" altLang="en-US" sz="1400" i="0" dirty="0">
                <a:latin typeface="+mn-lt"/>
              </a:rPr>
              <a:t>.</a:t>
            </a:r>
          </a:p>
          <a:p>
            <a:pPr marL="57150" indent="-342900">
              <a:buFont typeface="Arial" panose="020B0604020202020204" pitchFamily="34" charset="0"/>
              <a:buChar char="•"/>
            </a:pPr>
            <a:r>
              <a:rPr lang="en-US" altLang="en-US" sz="1400" i="0" dirty="0">
                <a:latin typeface="+mn-lt"/>
              </a:rPr>
              <a:t>Blood brain barrier capillaries have tight junctions = low permeability.</a:t>
            </a:r>
          </a:p>
          <a:p>
            <a:pPr marL="57150" indent="-342900">
              <a:buFont typeface="Arial" panose="020B0604020202020204" pitchFamily="34" charset="0"/>
              <a:buChar char="•"/>
            </a:pPr>
            <a:r>
              <a:rPr lang="en-US" altLang="en-US" sz="1400" i="0" dirty="0">
                <a:latin typeface="+mn-lt"/>
              </a:rPr>
              <a:t>Kidney and intestinal capillaries contain fenestrations  (pores) → </a:t>
            </a:r>
            <a:r>
              <a:rPr lang="en-US" altLang="en-US" sz="1400" i="0" dirty="0"/>
              <a:t>↑ </a:t>
            </a:r>
            <a:r>
              <a:rPr lang="en-US" altLang="en-US" sz="1400" i="0" dirty="0">
                <a:latin typeface="+mn-lt"/>
              </a:rPr>
              <a:t>permeability.</a:t>
            </a:r>
          </a:p>
        </p:txBody>
      </p:sp>
      <p:sp>
        <p:nvSpPr>
          <p:cNvPr id="8" name="TextBox 5"/>
          <p:cNvSpPr txBox="1"/>
          <p:nvPr/>
        </p:nvSpPr>
        <p:spPr>
          <a:xfrm>
            <a:off x="9729215"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9" name="مستطيل 8"/>
          <p:cNvSpPr/>
          <p:nvPr/>
        </p:nvSpPr>
        <p:spPr>
          <a:xfrm>
            <a:off x="3086429" y="6421494"/>
            <a:ext cx="6585446" cy="338554"/>
          </a:xfrm>
          <a:prstGeom prst="rect">
            <a:avLst/>
          </a:prstGeom>
        </p:spPr>
        <p:txBody>
          <a:bodyPr wrap="square">
            <a:spAutoFit/>
          </a:bodyPr>
          <a:lstStyle/>
          <a:p>
            <a:pPr marL="457200" lvl="1"/>
            <a:r>
              <a:rPr lang="en-US" altLang="en-US" sz="1600" dirty="0"/>
              <a:t>Clefts or pores only cover </a:t>
            </a:r>
            <a:r>
              <a:rPr lang="en-US" altLang="en-US" sz="1600" dirty="0">
                <a:solidFill>
                  <a:schemeClr val="accent4">
                    <a:lumMod val="75000"/>
                  </a:schemeClr>
                </a:solidFill>
              </a:rPr>
              <a:t>0.02% </a:t>
            </a:r>
            <a:r>
              <a:rPr lang="en-US" altLang="en-US" sz="1600" dirty="0"/>
              <a:t>of capillary surface area.</a:t>
            </a:r>
          </a:p>
        </p:txBody>
      </p:sp>
    </p:spTree>
    <p:extLst>
      <p:ext uri="{BB962C8B-B14F-4D97-AF65-F5344CB8AC3E}">
        <p14:creationId xmlns:p14="http://schemas.microsoft.com/office/powerpoint/2010/main" val="2548419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Diffusion</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مربع نص 3"/>
          <p:cNvSpPr txBox="1"/>
          <p:nvPr/>
        </p:nvSpPr>
        <p:spPr>
          <a:xfrm>
            <a:off x="609460" y="1340837"/>
            <a:ext cx="10969943" cy="523220"/>
          </a:xfrm>
          <a:prstGeom prst="rect">
            <a:avLst/>
          </a:prstGeom>
          <a:noFill/>
        </p:spPr>
        <p:txBody>
          <a:bodyPr wrap="square" rtlCol="0">
            <a:spAutoFit/>
          </a:bodyPr>
          <a:lstStyle/>
          <a:p>
            <a:pPr algn="ctr"/>
            <a:r>
              <a:rPr lang="en-US" sz="1400" dirty="0"/>
              <a:t>It is a major process by which most nutritional substances and waste products move between the blood and the interstitium across the capillary wall according to the concentration gradients.</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342" y="2176060"/>
            <a:ext cx="4271061" cy="2729118"/>
          </a:xfrm>
          <a:prstGeom prst="rect">
            <a:avLst/>
          </a:prstGeom>
          <a:ln w="19050">
            <a:solidFill>
              <a:schemeClr val="accent3">
                <a:lumMod val="75000"/>
              </a:schemeClr>
            </a:solidFill>
          </a:ln>
        </p:spPr>
      </p:pic>
      <p:sp>
        <p:nvSpPr>
          <p:cNvPr id="6" name="مستطيل 5"/>
          <p:cNvSpPr/>
          <p:nvPr/>
        </p:nvSpPr>
        <p:spPr>
          <a:xfrm>
            <a:off x="655383" y="2176060"/>
            <a:ext cx="2963484"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en-US" sz="1600" dirty="0"/>
              <a:t>Capillary Diffusion using modified Fick’s Law:</a:t>
            </a:r>
          </a:p>
          <a:p>
            <a:r>
              <a:rPr lang="en-US" altLang="en-US" sz="1600" dirty="0">
                <a:solidFill>
                  <a:schemeClr val="accent4">
                    <a:lumMod val="75000"/>
                  </a:schemeClr>
                </a:solidFill>
              </a:rPr>
              <a:t>           </a:t>
            </a:r>
            <a:r>
              <a:rPr lang="en-US" altLang="en-US" sz="1400" dirty="0">
                <a:solidFill>
                  <a:srgbClr val="C76B9B"/>
                </a:solidFill>
              </a:rPr>
              <a:t>J = P (CB – CT)</a:t>
            </a:r>
          </a:p>
          <a:p>
            <a:pPr marL="235001" indent="-285750">
              <a:buFont typeface="Arial" panose="020B0604020202020204" pitchFamily="34" charset="0"/>
              <a:buChar char="•"/>
            </a:pPr>
            <a:r>
              <a:rPr lang="en-US" altLang="en-US" sz="1600" dirty="0"/>
              <a:t>P: permeability coefficient; CB: conc. of solute in the blood.</a:t>
            </a:r>
          </a:p>
          <a:p>
            <a:pPr marL="235001" indent="-285750">
              <a:buFont typeface="Arial" panose="020B0604020202020204" pitchFamily="34" charset="0"/>
              <a:buChar char="•"/>
            </a:pPr>
            <a:r>
              <a:rPr lang="en-US" altLang="en-US" sz="1600" dirty="0"/>
              <a:t>CT : conc. of solute in the tissue. </a:t>
            </a:r>
          </a:p>
          <a:p>
            <a:pPr marL="235001" indent="-285750">
              <a:buFont typeface="Arial" panose="020B0604020202020204" pitchFamily="34" charset="0"/>
              <a:buChar char="•"/>
            </a:pPr>
            <a:r>
              <a:rPr lang="en-US" altLang="en-US" sz="1600" dirty="0"/>
              <a:t>P is affected by lipid solubility and molecular diameter. (</a:t>
            </a:r>
            <a:r>
              <a:rPr lang="en-US" altLang="en-US" sz="1200" dirty="0">
                <a:solidFill>
                  <a:schemeClr val="bg1">
                    <a:lumMod val="50000"/>
                  </a:schemeClr>
                </a:solidFill>
              </a:rPr>
              <a:t>constant for each type of tissue</a:t>
            </a:r>
            <a:r>
              <a:rPr lang="en-US" altLang="en-US" sz="1600" dirty="0"/>
              <a:t>)</a:t>
            </a:r>
          </a:p>
          <a:p>
            <a:pPr indent="-50749"/>
            <a:r>
              <a:rPr lang="en-US" altLang="en-US" sz="1600" dirty="0"/>
              <a:t>Lipid solubility affects speed of diffusion: </a:t>
            </a:r>
          </a:p>
          <a:p>
            <a:pPr marL="235001" indent="-285750">
              <a:buFont typeface="Arial" panose="020B0604020202020204" pitchFamily="34" charset="0"/>
              <a:buChar char="•"/>
            </a:pPr>
            <a:r>
              <a:rPr lang="en-US" altLang="en-US" sz="1600" dirty="0">
                <a:cs typeface="Calibri" pitchFamily="34" charset="0"/>
              </a:rPr>
              <a:t>O</a:t>
            </a:r>
            <a:r>
              <a:rPr lang="en-US" altLang="en-US" sz="1600" baseline="-25000" dirty="0">
                <a:cs typeface="Calibri" pitchFamily="34" charset="0"/>
              </a:rPr>
              <a:t>2</a:t>
            </a:r>
            <a:r>
              <a:rPr lang="en-US" altLang="en-US" sz="1600" dirty="0">
                <a:cs typeface="Calibri" pitchFamily="34" charset="0"/>
              </a:rPr>
              <a:t> and CO</a:t>
            </a:r>
            <a:r>
              <a:rPr lang="en-US" altLang="en-US" sz="1600" baseline="-25000" dirty="0">
                <a:cs typeface="Calibri" pitchFamily="34" charset="0"/>
              </a:rPr>
              <a:t>2</a:t>
            </a:r>
            <a:r>
              <a:rPr lang="en-US" altLang="en-US" sz="1600" dirty="0">
                <a:cs typeface="Calibri" pitchFamily="34" charset="0"/>
              </a:rPr>
              <a:t> are highly lipid soluble and permeable.</a:t>
            </a:r>
          </a:p>
          <a:p>
            <a:endParaRPr lang="en-US" altLang="en-US" sz="1600" dirty="0">
              <a:cs typeface="Calibri" pitchFamily="34" charset="0"/>
            </a:endParaRPr>
          </a:p>
        </p:txBody>
      </p:sp>
      <p:sp>
        <p:nvSpPr>
          <p:cNvPr id="7" name="مستطيل 6"/>
          <p:cNvSpPr/>
          <p:nvPr/>
        </p:nvSpPr>
        <p:spPr>
          <a:xfrm>
            <a:off x="8750879" y="2176060"/>
            <a:ext cx="2963484"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en-US" sz="1600" dirty="0">
                <a:cs typeface="Calibri" pitchFamily="34" charset="0"/>
              </a:rPr>
              <a:t>Molecular diameter impacts solute diffusion: </a:t>
            </a:r>
          </a:p>
          <a:p>
            <a:pPr marL="184252" indent="-285750">
              <a:buFont typeface="Arial" panose="020B0604020202020204" pitchFamily="34" charset="0"/>
              <a:buChar char="•"/>
            </a:pPr>
            <a:r>
              <a:rPr lang="en-US" altLang="en-US" sz="1600" dirty="0">
                <a:cs typeface="Calibri" pitchFamily="34" charset="0"/>
              </a:rPr>
              <a:t>It must be small enough for the clefts and pores in most tissues.</a:t>
            </a:r>
          </a:p>
          <a:p>
            <a:pPr marL="184252" indent="-285750">
              <a:buFont typeface="Arial" panose="020B0604020202020204" pitchFamily="34" charset="0"/>
              <a:buChar char="•"/>
            </a:pPr>
            <a:r>
              <a:rPr lang="en-US" altLang="en-US" sz="1600" dirty="0">
                <a:cs typeface="Calibri" pitchFamily="34" charset="0"/>
              </a:rPr>
              <a:t>Glucose and </a:t>
            </a:r>
            <a:r>
              <a:rPr lang="en-US" altLang="en-US" sz="1600" dirty="0" err="1">
                <a:cs typeface="Calibri" pitchFamily="34" charset="0"/>
              </a:rPr>
              <a:t>NaCl</a:t>
            </a:r>
            <a:r>
              <a:rPr lang="en-US" altLang="en-US" sz="1600" dirty="0">
                <a:cs typeface="Calibri" pitchFamily="34" charset="0"/>
              </a:rPr>
              <a:t> have relatively high permeability, but albumin does not).</a:t>
            </a:r>
          </a:p>
          <a:p>
            <a:pPr marL="184252" indent="-285750">
              <a:buFont typeface="Arial" panose="020B0604020202020204" pitchFamily="34" charset="0"/>
              <a:buChar char="•"/>
            </a:pPr>
            <a:r>
              <a:rPr lang="en-US" altLang="en-US" sz="1600" dirty="0">
                <a:cs typeface="Calibri" pitchFamily="34" charset="0"/>
              </a:rPr>
              <a:t>In liver, proteins (such as albumin) can move through the discontinuous endothelium easily.</a:t>
            </a:r>
          </a:p>
          <a:p>
            <a:r>
              <a:rPr lang="en-US" altLang="en-US" sz="1600" dirty="0">
                <a:cs typeface="Calibri" pitchFamily="34" charset="0"/>
              </a:rPr>
              <a:t>Conc. Gradient impacts permeability. (</a:t>
            </a:r>
            <a:r>
              <a:rPr lang="en-US" altLang="en-US" sz="1400" dirty="0">
                <a:solidFill>
                  <a:schemeClr val="bg1">
                    <a:lumMod val="50000"/>
                  </a:schemeClr>
                </a:solidFill>
                <a:cs typeface="Calibri" pitchFamily="34" charset="0"/>
              </a:rPr>
              <a:t>substances are exchanged from a high to low conc.</a:t>
            </a:r>
            <a:r>
              <a:rPr lang="en-US" altLang="en-US" sz="1600" dirty="0">
                <a:cs typeface="Calibri" pitchFamily="34" charset="0"/>
              </a:rPr>
              <a:t>)</a:t>
            </a:r>
          </a:p>
        </p:txBody>
      </p:sp>
      <p:sp>
        <p:nvSpPr>
          <p:cNvPr id="9" name="TextBox 5"/>
          <p:cNvSpPr txBox="1"/>
          <p:nvPr/>
        </p:nvSpPr>
        <p:spPr>
          <a:xfrm>
            <a:off x="9729105"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8" name="Rectangle 7"/>
          <p:cNvSpPr/>
          <p:nvPr/>
        </p:nvSpPr>
        <p:spPr>
          <a:xfrm>
            <a:off x="3344489" y="4924325"/>
            <a:ext cx="5499881" cy="1384995"/>
          </a:xfrm>
          <a:prstGeom prst="rect">
            <a:avLst/>
          </a:prstGeom>
        </p:spPr>
        <p:txBody>
          <a:bodyPr wrap="square">
            <a:spAutoFit/>
          </a:bodyPr>
          <a:lstStyle/>
          <a:p>
            <a:pPr algn="ctr"/>
            <a:endParaRPr lang="en-US" sz="1200" dirty="0">
              <a:sym typeface="Wingdings"/>
            </a:endParaRPr>
          </a:p>
          <a:p>
            <a:pPr algn="ctr"/>
            <a:r>
              <a:rPr lang="en-US" sz="1200" dirty="0">
                <a:solidFill>
                  <a:srgbClr val="DDE9EC">
                    <a:lumMod val="50000"/>
                  </a:srgbClr>
                </a:solidFill>
                <a:sym typeface="Wingdings"/>
              </a:rPr>
              <a:t>Permeability coefficient depends on lipid solubility and </a:t>
            </a:r>
            <a:r>
              <a:rPr lang="en-US" sz="1200" dirty="0" smtClean="0">
                <a:solidFill>
                  <a:srgbClr val="DDE9EC">
                    <a:lumMod val="50000"/>
                  </a:srgbClr>
                </a:solidFill>
                <a:sym typeface="Wingdings"/>
              </a:rPr>
              <a:t>MW:</a:t>
            </a:r>
            <a:endParaRPr lang="en-US" sz="1200" dirty="0">
              <a:solidFill>
                <a:srgbClr val="DDE9EC">
                  <a:lumMod val="50000"/>
                </a:srgbClr>
              </a:solidFill>
              <a:sym typeface="Wingdings"/>
            </a:endParaRPr>
          </a:p>
          <a:p>
            <a:pPr algn="ctr"/>
            <a:r>
              <a:rPr lang="en-US" sz="1200" dirty="0">
                <a:solidFill>
                  <a:srgbClr val="DDE9EC">
                    <a:lumMod val="50000"/>
                  </a:srgbClr>
                </a:solidFill>
                <a:sym typeface="Wingdings"/>
              </a:rPr>
              <a:t>Increase Lipid solubility  increases permeability  increases </a:t>
            </a:r>
            <a:r>
              <a:rPr lang="en-US" sz="1200" dirty="0" smtClean="0">
                <a:solidFill>
                  <a:srgbClr val="DDE9EC">
                    <a:lumMod val="50000"/>
                  </a:srgbClr>
                </a:solidFill>
                <a:sym typeface="Wingdings"/>
              </a:rPr>
              <a:t>diffusion</a:t>
            </a:r>
            <a:endParaRPr lang="en-US" sz="1200" dirty="0">
              <a:solidFill>
                <a:srgbClr val="DDE9EC">
                  <a:lumMod val="50000"/>
                </a:srgbClr>
              </a:solidFill>
              <a:sym typeface="Wingdings"/>
            </a:endParaRPr>
          </a:p>
          <a:p>
            <a:pPr algn="ctr"/>
            <a:r>
              <a:rPr lang="en-US" sz="1200" dirty="0">
                <a:solidFill>
                  <a:srgbClr val="DDE9EC">
                    <a:lumMod val="50000"/>
                  </a:srgbClr>
                </a:solidFill>
                <a:sym typeface="Wingdings"/>
              </a:rPr>
              <a:t>Increase MW  decrease permeability  decreases diffusion </a:t>
            </a:r>
          </a:p>
          <a:p>
            <a:pPr algn="ctr"/>
            <a:endParaRPr lang="en-US" sz="1200" dirty="0">
              <a:solidFill>
                <a:srgbClr val="DDE9EC">
                  <a:lumMod val="50000"/>
                </a:srgbClr>
              </a:solidFill>
              <a:sym typeface="Wingdings"/>
            </a:endParaRPr>
          </a:p>
          <a:p>
            <a:pPr algn="ctr"/>
            <a:endParaRPr lang="en-US" sz="1200" dirty="0">
              <a:solidFill>
                <a:srgbClr val="DDE9EC">
                  <a:lumMod val="50000"/>
                </a:srgbClr>
              </a:solidFill>
              <a:sym typeface="Wingdings"/>
            </a:endParaRPr>
          </a:p>
          <a:p>
            <a:pPr algn="ctr"/>
            <a:endParaRPr lang="en-US" sz="1200" dirty="0">
              <a:solidFill>
                <a:srgbClr val="DDE9EC">
                  <a:lumMod val="50000"/>
                </a:srgbClr>
              </a:solidFill>
              <a:sym typeface="Wingdings"/>
            </a:endParaRPr>
          </a:p>
        </p:txBody>
      </p:sp>
    </p:spTree>
    <p:extLst>
      <p:ext uri="{BB962C8B-B14F-4D97-AF65-F5344CB8AC3E}">
        <p14:creationId xmlns:p14="http://schemas.microsoft.com/office/powerpoint/2010/main" val="1314486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altLang="en-US" sz="3200" dirty="0"/>
              <a:t>Transcytosis </a:t>
            </a:r>
            <a:r>
              <a:rPr lang="en-US" altLang="en-US" sz="3200" dirty="0" smtClean="0"/>
              <a:t>(Vesicular Transport</a:t>
            </a:r>
            <a:r>
              <a:rPr lang="en-US" altLang="en-US" sz="3200" dirty="0"/>
              <a:t>)</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مستطيل 4"/>
          <p:cNvSpPr/>
          <p:nvPr/>
        </p:nvSpPr>
        <p:spPr>
          <a:xfrm>
            <a:off x="693812" y="2000542"/>
            <a:ext cx="5052905" cy="34778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Bef>
                <a:spcPct val="50000"/>
              </a:spcBef>
            </a:pPr>
            <a:r>
              <a:rPr lang="en-US" altLang="en-US" dirty="0">
                <a:solidFill>
                  <a:schemeClr val="tx1"/>
                </a:solidFill>
              </a:rPr>
              <a:t>This is an active process by which large molecules can be transported across the capillary </a:t>
            </a:r>
            <a:r>
              <a:rPr lang="en-US" altLang="en-US">
                <a:solidFill>
                  <a:schemeClr val="tx1"/>
                </a:solidFill>
              </a:rPr>
              <a:t>membrane</a:t>
            </a:r>
            <a:r>
              <a:rPr lang="en-US" altLang="en-US" smtClean="0">
                <a:solidFill>
                  <a:schemeClr val="tx1"/>
                </a:solidFill>
              </a:rPr>
              <a:t>.</a:t>
            </a:r>
          </a:p>
          <a:p>
            <a:pPr algn="just">
              <a:spcBef>
                <a:spcPct val="50000"/>
              </a:spcBef>
            </a:pPr>
            <a:endParaRPr lang="en-US" altLang="en-US" dirty="0">
              <a:solidFill>
                <a:schemeClr val="tx1"/>
              </a:solidFill>
            </a:endParaRPr>
          </a:p>
          <a:p>
            <a:pPr algn="just">
              <a:spcBef>
                <a:spcPct val="50000"/>
              </a:spcBef>
            </a:pPr>
            <a:r>
              <a:rPr lang="en-US" altLang="en-US" dirty="0">
                <a:solidFill>
                  <a:schemeClr val="tx1"/>
                </a:solidFill>
              </a:rPr>
              <a:t>It includes the formation of </a:t>
            </a:r>
            <a:r>
              <a:rPr lang="en-US" altLang="en-US" b="1" dirty="0">
                <a:solidFill>
                  <a:schemeClr val="tx1"/>
                </a:solidFill>
              </a:rPr>
              <a:t>vesicles</a:t>
            </a:r>
            <a:r>
              <a:rPr lang="en-US" altLang="en-US" dirty="0">
                <a:solidFill>
                  <a:schemeClr val="tx1"/>
                </a:solidFill>
              </a:rPr>
              <a:t> from the endothelial membrane to surround the required particle (endocytosis). The vesicle separates and migrates across the cell to release its contents to the other side (exocytosis).</a:t>
            </a:r>
          </a:p>
        </p:txBody>
      </p:sp>
      <p:pic>
        <p:nvPicPr>
          <p:cNvPr id="6" name="Picture 5" descr="15-16_1"/>
          <p:cNvPicPr>
            <a:picLocks noChangeAspect="1" noChangeArrowheads="1"/>
          </p:cNvPicPr>
          <p:nvPr/>
        </p:nvPicPr>
        <p:blipFill>
          <a:blip r:embed="rId2">
            <a:extLst>
              <a:ext uri="{28A0092B-C50C-407E-A947-70E740481C1C}">
                <a14:useLocalDpi xmlns:a14="http://schemas.microsoft.com/office/drawing/2010/main" val="0"/>
              </a:ext>
            </a:extLst>
          </a:blip>
          <a:srcRect l="17056" t="38139" r="26085" b="3311"/>
          <a:stretch>
            <a:fillRect/>
          </a:stretch>
        </p:blipFill>
        <p:spPr bwMode="auto">
          <a:xfrm>
            <a:off x="6394476" y="1529680"/>
            <a:ext cx="5181600" cy="4419600"/>
          </a:xfrm>
          <a:prstGeom prst="rect">
            <a:avLst/>
          </a:prstGeom>
          <a:noFill/>
          <a:ln w="1270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مستطيل 6"/>
          <p:cNvSpPr/>
          <p:nvPr/>
        </p:nvSpPr>
        <p:spPr>
          <a:xfrm>
            <a:off x="6394476" y="5531296"/>
            <a:ext cx="3288066" cy="276999"/>
          </a:xfrm>
          <a:prstGeom prst="rect">
            <a:avLst/>
          </a:prstGeom>
        </p:spPr>
        <p:txBody>
          <a:bodyPr wrap="square">
            <a:spAutoFit/>
          </a:bodyPr>
          <a:lstStyle/>
          <a:p>
            <a:r>
              <a:rPr lang="en-US" altLang="en-US" sz="1200" dirty="0"/>
              <a:t>e.g. Peptide hormones are moved this </a:t>
            </a:r>
            <a:r>
              <a:rPr lang="en-US" altLang="en-US" sz="1200" dirty="0" smtClean="0"/>
              <a:t>way.</a:t>
            </a:r>
            <a:endParaRPr lang="en-US" altLang="en-US" sz="1200" dirty="0"/>
          </a:p>
        </p:txBody>
      </p:sp>
      <p:sp>
        <p:nvSpPr>
          <p:cNvPr id="8"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808098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Filtration</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مستطيل 3"/>
          <p:cNvSpPr/>
          <p:nvPr/>
        </p:nvSpPr>
        <p:spPr>
          <a:xfrm>
            <a:off x="983418" y="1569531"/>
            <a:ext cx="5183002" cy="42780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Clr>
                <a:schemeClr val="tx2"/>
              </a:buClr>
              <a:buFont typeface="Arial" panose="020B0604020202020204" pitchFamily="34" charset="0"/>
              <a:buChar char="•"/>
            </a:pPr>
            <a:r>
              <a:rPr lang="en-US" altLang="en-US" sz="1600" dirty="0"/>
              <a:t>Filtration is the process by which plasma and its dissolved crystalloids (electrolytes and glucose) can filter across the capillary according to </a:t>
            </a:r>
            <a:r>
              <a:rPr lang="en-US" altLang="en-US" sz="1600" b="1" dirty="0"/>
              <a:t>pressure</a:t>
            </a:r>
            <a:r>
              <a:rPr lang="en-US" altLang="en-US" sz="1600" dirty="0"/>
              <a:t> gradient. </a:t>
            </a:r>
          </a:p>
          <a:p>
            <a:pPr marL="342900" indent="-342900" algn="just">
              <a:buClr>
                <a:schemeClr val="tx2"/>
              </a:buClr>
              <a:buFont typeface="Arial" panose="020B0604020202020204" pitchFamily="34" charset="0"/>
              <a:buChar char="•"/>
            </a:pPr>
            <a:endParaRPr lang="en-US" altLang="en-US" sz="1600" dirty="0"/>
          </a:p>
          <a:p>
            <a:pPr marL="342900" indent="-342900" algn="just">
              <a:buClr>
                <a:schemeClr val="tx2"/>
              </a:buClr>
              <a:buFont typeface="Arial" panose="020B0604020202020204" pitchFamily="34" charset="0"/>
              <a:buChar char="•"/>
            </a:pPr>
            <a:r>
              <a:rPr lang="en-US" altLang="en-US" sz="1600" dirty="0">
                <a:solidFill>
                  <a:srgbClr val="FF0000"/>
                </a:solidFill>
              </a:rPr>
              <a:t>Filtration is determined by Starling’s forces</a:t>
            </a:r>
            <a:r>
              <a:rPr lang="en-US" altLang="en-US" sz="1600" dirty="0"/>
              <a:t>.</a:t>
            </a:r>
          </a:p>
          <a:p>
            <a:pPr marL="342900" indent="-342900" algn="just">
              <a:buClr>
                <a:schemeClr val="tx2"/>
              </a:buClr>
              <a:buFont typeface="Arial" panose="020B0604020202020204" pitchFamily="34" charset="0"/>
              <a:buChar char="•"/>
            </a:pPr>
            <a:endParaRPr lang="en-US" altLang="en-US" sz="1600" dirty="0"/>
          </a:p>
          <a:p>
            <a:pPr marL="342900" indent="-342900" algn="just">
              <a:buClr>
                <a:schemeClr val="tx2"/>
              </a:buClr>
              <a:buFont typeface="Arial" panose="020B0604020202020204" pitchFamily="34" charset="0"/>
              <a:buChar char="•"/>
            </a:pPr>
            <a:r>
              <a:rPr lang="en-US" altLang="en-US" sz="1600" dirty="0"/>
              <a:t>It is called bulk flow as movement of water drags along with it dissolved substance to which the membrane is permeable.</a:t>
            </a:r>
          </a:p>
          <a:p>
            <a:pPr algn="just">
              <a:buClr>
                <a:schemeClr val="tx2"/>
              </a:buClr>
            </a:pPr>
            <a:endParaRPr lang="en-US" altLang="en-US" sz="1600" dirty="0"/>
          </a:p>
          <a:p>
            <a:pPr marL="342900" indent="-342900" algn="just">
              <a:buClr>
                <a:schemeClr val="tx2"/>
              </a:buClr>
              <a:buFont typeface="Arial" panose="020B0604020202020204" pitchFamily="34" charset="0"/>
              <a:buChar char="•"/>
            </a:pPr>
            <a:r>
              <a:rPr lang="en-US" altLang="en-US" sz="1600" dirty="0"/>
              <a:t>Although the amount of materials exchanged by filtration are small compared to diffusion (rate of diffusion is </a:t>
            </a:r>
            <a:r>
              <a:rPr lang="en-US" altLang="en-US" sz="1600" dirty="0">
                <a:solidFill>
                  <a:schemeClr val="accent4">
                    <a:lumMod val="75000"/>
                  </a:schemeClr>
                </a:solidFill>
              </a:rPr>
              <a:t>4000</a:t>
            </a:r>
            <a:r>
              <a:rPr lang="en-US" altLang="en-US" sz="1600" dirty="0"/>
              <a:t> times as the rate of filtration-reabsorption), however, filtration aids diffusion by keeping the fluid across the capillary membrane in a state of continuous motion. </a:t>
            </a:r>
          </a:p>
        </p:txBody>
      </p:sp>
      <p:sp>
        <p:nvSpPr>
          <p:cNvPr id="5" name="مستطيل 4"/>
          <p:cNvSpPr/>
          <p:nvPr/>
        </p:nvSpPr>
        <p:spPr>
          <a:xfrm>
            <a:off x="6526460" y="1572719"/>
            <a:ext cx="4749581" cy="283154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spcBef>
                <a:spcPct val="50000"/>
              </a:spcBef>
            </a:pPr>
            <a:r>
              <a:rPr lang="en-US" altLang="en-US" sz="1800" dirty="0">
                <a:solidFill>
                  <a:srgbClr val="FF0000"/>
                </a:solidFill>
              </a:rPr>
              <a:t>Filtration forces</a:t>
            </a:r>
          </a:p>
          <a:p>
            <a:pPr algn="just">
              <a:spcBef>
                <a:spcPct val="50000"/>
              </a:spcBef>
            </a:pPr>
            <a:r>
              <a:rPr lang="en-US" altLang="en-US" sz="1600" dirty="0">
                <a:solidFill>
                  <a:schemeClr val="tx1"/>
                </a:solidFill>
              </a:rPr>
              <a:t>Four pressure are involved in fluid exchange in the capillary bed.</a:t>
            </a:r>
          </a:p>
          <a:p>
            <a:pPr algn="just">
              <a:spcBef>
                <a:spcPct val="50000"/>
              </a:spcBef>
            </a:pPr>
            <a:r>
              <a:rPr lang="en-US" altLang="en-US" sz="1600" dirty="0">
                <a:solidFill>
                  <a:schemeClr val="tx1"/>
                </a:solidFill>
              </a:rPr>
              <a:t>Also called starling </a:t>
            </a:r>
            <a:r>
              <a:rPr lang="en-US" altLang="en-US" sz="1600" dirty="0" smtClean="0">
                <a:solidFill>
                  <a:schemeClr val="tx1"/>
                </a:solidFill>
              </a:rPr>
              <a:t>forces: </a:t>
            </a:r>
            <a:endParaRPr lang="en-US" altLang="en-US" sz="1600" dirty="0">
              <a:solidFill>
                <a:schemeClr val="tx1"/>
              </a:solidFill>
            </a:endParaRPr>
          </a:p>
          <a:p>
            <a:pPr algn="just">
              <a:spcBef>
                <a:spcPct val="50000"/>
              </a:spcBef>
            </a:pPr>
            <a:r>
              <a:rPr lang="en-US" altLang="en-US" sz="1600" dirty="0">
                <a:solidFill>
                  <a:schemeClr val="tx1"/>
                </a:solidFill>
              </a:rPr>
              <a:t>1- Capillary hydrostatic pressure. </a:t>
            </a:r>
            <a:r>
              <a:rPr lang="en-US" altLang="en-US" sz="1200" dirty="0">
                <a:solidFill>
                  <a:schemeClr val="tx1"/>
                </a:solidFill>
              </a:rPr>
              <a:t>(force fluid out) </a:t>
            </a:r>
          </a:p>
          <a:p>
            <a:pPr algn="just">
              <a:spcBef>
                <a:spcPct val="50000"/>
              </a:spcBef>
            </a:pPr>
            <a:r>
              <a:rPr lang="en-US" altLang="en-US" sz="1600" dirty="0">
                <a:solidFill>
                  <a:schemeClr val="tx1"/>
                </a:solidFill>
              </a:rPr>
              <a:t>2- Plasma colloid osmotic pressure. </a:t>
            </a:r>
            <a:r>
              <a:rPr lang="en-US" altLang="en-US" sz="1200" dirty="0">
                <a:solidFill>
                  <a:schemeClr val="tx1"/>
                </a:solidFill>
              </a:rPr>
              <a:t>(sucks fluid in)</a:t>
            </a:r>
          </a:p>
          <a:p>
            <a:pPr algn="just">
              <a:spcBef>
                <a:spcPct val="50000"/>
              </a:spcBef>
            </a:pPr>
            <a:r>
              <a:rPr lang="en-US" altLang="en-US" sz="1600" dirty="0"/>
              <a:t>3- Interstitial fluid pressure. </a:t>
            </a:r>
            <a:r>
              <a:rPr lang="en-US" altLang="en-US" sz="1200" dirty="0">
                <a:solidFill>
                  <a:schemeClr val="bg1">
                    <a:lumMod val="65000"/>
                  </a:schemeClr>
                </a:solidFill>
              </a:rPr>
              <a:t>(almost 0 which means 1atm)</a:t>
            </a:r>
          </a:p>
          <a:p>
            <a:pPr algn="just">
              <a:spcBef>
                <a:spcPct val="50000"/>
              </a:spcBef>
            </a:pPr>
            <a:r>
              <a:rPr lang="en-US" altLang="en-US" sz="1600" dirty="0">
                <a:solidFill>
                  <a:schemeClr val="tx1"/>
                </a:solidFill>
              </a:rPr>
              <a:t>4- Interstitial fluid colloid osmotic pressure </a:t>
            </a:r>
            <a:r>
              <a:rPr lang="en-US" altLang="en-US" sz="1200" dirty="0">
                <a:solidFill>
                  <a:schemeClr val="tx1"/>
                </a:solidFill>
              </a:rPr>
              <a:t>(suck fluid out)</a:t>
            </a:r>
          </a:p>
        </p:txBody>
      </p:sp>
      <p:sp>
        <p:nvSpPr>
          <p:cNvPr id="6" name="مربع نص 5"/>
          <p:cNvSpPr txBox="1"/>
          <p:nvPr/>
        </p:nvSpPr>
        <p:spPr>
          <a:xfrm>
            <a:off x="6526460" y="4793097"/>
            <a:ext cx="4749581"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171450" indent="-171450" algn="just">
              <a:buFont typeface="Arial" panose="020B0604020202020204" pitchFamily="34" charset="0"/>
              <a:buChar char="•"/>
            </a:pPr>
            <a:r>
              <a:rPr lang="en-US" sz="1200" dirty="0">
                <a:solidFill>
                  <a:schemeClr val="bg1">
                    <a:lumMod val="50000"/>
                  </a:schemeClr>
                </a:solidFill>
              </a:rPr>
              <a:t>2 out : which are capillary hydrostatic pressure and interstitial fluid colloid osmotic pressure. </a:t>
            </a:r>
          </a:p>
          <a:p>
            <a:pPr marL="171450" indent="-171450" algn="just">
              <a:buFont typeface="Arial" panose="020B0604020202020204" pitchFamily="34" charset="0"/>
              <a:buChar char="•"/>
            </a:pPr>
            <a:r>
              <a:rPr lang="en-US" sz="1200" dirty="0">
                <a:solidFill>
                  <a:schemeClr val="bg1">
                    <a:lumMod val="50000"/>
                  </a:schemeClr>
                </a:solidFill>
              </a:rPr>
              <a:t> 2 in : which are plasma colloid osmotic pressure and interstitial fluid pressure</a:t>
            </a:r>
            <a:r>
              <a:rPr lang="en-US" sz="1200" baseline="30000" dirty="0">
                <a:solidFill>
                  <a:srgbClr val="FF0000"/>
                </a:solidFill>
              </a:rPr>
              <a:t>1</a:t>
            </a:r>
            <a:r>
              <a:rPr lang="en-US" sz="1200" dirty="0">
                <a:solidFill>
                  <a:schemeClr val="bg1">
                    <a:lumMod val="50000"/>
                  </a:schemeClr>
                </a:solidFill>
              </a:rPr>
              <a:t>. (interstitial fluid pressure </a:t>
            </a:r>
            <a:r>
              <a:rPr lang="en-US" sz="1200" dirty="0" smtClean="0">
                <a:solidFill>
                  <a:schemeClr val="bg1">
                    <a:lumMod val="50000"/>
                  </a:schemeClr>
                </a:solidFill>
              </a:rPr>
              <a:t>does not </a:t>
            </a:r>
            <a:r>
              <a:rPr lang="en-US" sz="1200" dirty="0">
                <a:solidFill>
                  <a:schemeClr val="bg1">
                    <a:lumMod val="50000"/>
                  </a:schemeClr>
                </a:solidFill>
              </a:rPr>
              <a:t>count because its too low)</a:t>
            </a:r>
          </a:p>
        </p:txBody>
      </p:sp>
      <p:sp>
        <p:nvSpPr>
          <p:cNvPr id="7"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8" name="مربع نص 7"/>
          <p:cNvSpPr txBox="1"/>
          <p:nvPr/>
        </p:nvSpPr>
        <p:spPr>
          <a:xfrm>
            <a:off x="1485900" y="5966379"/>
            <a:ext cx="9625451" cy="307777"/>
          </a:xfrm>
          <a:prstGeom prst="rect">
            <a:avLst/>
          </a:prstGeom>
          <a:noFill/>
        </p:spPr>
        <p:txBody>
          <a:bodyPr wrap="square" rtlCol="0">
            <a:spAutoFit/>
          </a:bodyPr>
          <a:lstStyle/>
          <a:p>
            <a:r>
              <a:rPr lang="en-US" sz="1400" dirty="0" smtClean="0">
                <a:solidFill>
                  <a:srgbClr val="FF0000"/>
                </a:solidFill>
              </a:rPr>
              <a:t>1</a:t>
            </a:r>
            <a:r>
              <a:rPr lang="en-US" sz="1400" dirty="0">
                <a:solidFill>
                  <a:schemeClr val="bg1">
                    <a:lumMod val="50000"/>
                  </a:schemeClr>
                </a:solidFill>
              </a:rPr>
              <a:t>:</a:t>
            </a:r>
            <a:r>
              <a:rPr lang="en-US" sz="1400" dirty="0" smtClean="0">
                <a:solidFill>
                  <a:schemeClr val="bg1">
                    <a:lumMod val="50000"/>
                  </a:schemeClr>
                </a:solidFill>
              </a:rPr>
              <a:t> </a:t>
            </a:r>
            <a:r>
              <a:rPr lang="en-US" sz="1400" dirty="0">
                <a:solidFill>
                  <a:schemeClr val="bg1">
                    <a:lumMod val="50000"/>
                  </a:schemeClr>
                </a:solidFill>
              </a:rPr>
              <a:t>Interstitial fluid pressure may be in or out depending on the tissue. Because some times </a:t>
            </a:r>
            <a:r>
              <a:rPr lang="en-US" sz="1400" dirty="0" smtClean="0">
                <a:solidFill>
                  <a:schemeClr val="bg1">
                    <a:lumMod val="50000"/>
                  </a:schemeClr>
                </a:solidFill>
              </a:rPr>
              <a:t>it is </a:t>
            </a:r>
            <a:r>
              <a:rPr lang="en-US" sz="1400" dirty="0">
                <a:solidFill>
                  <a:schemeClr val="bg1">
                    <a:lumMod val="50000"/>
                  </a:schemeClr>
                </a:solidFill>
              </a:rPr>
              <a:t>negative = out or positive = in</a:t>
            </a:r>
          </a:p>
        </p:txBody>
      </p:sp>
    </p:spTree>
    <p:extLst>
      <p:ext uri="{BB962C8B-B14F-4D97-AF65-F5344CB8AC3E}">
        <p14:creationId xmlns:p14="http://schemas.microsoft.com/office/powerpoint/2010/main" val="357456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Objectives</a:t>
            </a: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
        <p:nvSpPr>
          <p:cNvPr id="5" name="Rectangle 5"/>
          <p:cNvSpPr>
            <a:spLocks noGrp="1" noChangeArrowheads="1"/>
          </p:cNvSpPr>
          <p:nvPr>
            <p:ph sz="quarter" idx="1"/>
          </p:nvPr>
        </p:nvSpPr>
        <p:spPr bwMode="auto">
          <a:xfrm>
            <a:off x="585277" y="1700808"/>
            <a:ext cx="10969943" cy="378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just">
              <a:lnSpc>
                <a:spcPts val="3600"/>
              </a:lnSpc>
              <a:buFont typeface="Courier New" charset="0"/>
              <a:buChar char="o"/>
            </a:pPr>
            <a:r>
              <a:rPr lang="en-US" altLang="en-US" sz="2000" i="0" dirty="0">
                <a:latin typeface="+mn-lt"/>
              </a:rPr>
              <a:t>Outline the parts of the microcirculation, and list types of blood capillaries and differentiate between them.</a:t>
            </a:r>
          </a:p>
          <a:p>
            <a:pPr algn="just">
              <a:lnSpc>
                <a:spcPts val="3600"/>
              </a:lnSpc>
              <a:buFont typeface="Courier New" charset="0"/>
              <a:buChar char="o"/>
            </a:pPr>
            <a:r>
              <a:rPr lang="en-US" altLang="en-US" sz="2000" i="0" dirty="0">
                <a:latin typeface="+mn-lt"/>
              </a:rPr>
              <a:t>Explain regulation of flow in the capillary beds.</a:t>
            </a:r>
          </a:p>
          <a:p>
            <a:pPr algn="just">
              <a:lnSpc>
                <a:spcPts val="3600"/>
              </a:lnSpc>
              <a:buFont typeface="Courier New" charset="0"/>
              <a:buChar char="o"/>
            </a:pPr>
            <a:r>
              <a:rPr lang="en-US" altLang="en-US" sz="2000" i="0" dirty="0">
                <a:latin typeface="+mn-lt"/>
              </a:rPr>
              <a:t>Compare and contrast diffusion and filtration. </a:t>
            </a:r>
          </a:p>
          <a:p>
            <a:pPr algn="just">
              <a:lnSpc>
                <a:spcPts val="3600"/>
              </a:lnSpc>
              <a:buFont typeface="Courier New" charset="0"/>
              <a:buChar char="o"/>
            </a:pPr>
            <a:r>
              <a:rPr lang="en-US" altLang="en-US" sz="2000" i="0" dirty="0">
                <a:latin typeface="+mn-lt"/>
              </a:rPr>
              <a:t>State Starling forces acting on the capillary wall.</a:t>
            </a:r>
          </a:p>
          <a:p>
            <a:pPr algn="just">
              <a:lnSpc>
                <a:spcPts val="3600"/>
              </a:lnSpc>
              <a:buFont typeface="Courier New" charset="0"/>
              <a:buChar char="o"/>
            </a:pPr>
            <a:r>
              <a:rPr lang="en-US" altLang="en-US" sz="2000" i="0" dirty="0">
                <a:latin typeface="+mn-lt"/>
              </a:rPr>
              <a:t>Define edema, state its causes and discuss its mechanisms.</a:t>
            </a:r>
          </a:p>
          <a:p>
            <a:pPr algn="just">
              <a:lnSpc>
                <a:spcPts val="3600"/>
              </a:lnSpc>
              <a:buFont typeface="Courier New" charset="0"/>
              <a:buChar char="o"/>
            </a:pPr>
            <a:r>
              <a:rPr lang="en-US" altLang="en-US" sz="2000" i="0" dirty="0">
                <a:latin typeface="+mn-lt"/>
              </a:rPr>
              <a:t>Describe the role of the microcirculation in temperature regulation.</a:t>
            </a:r>
          </a:p>
        </p:txBody>
      </p:sp>
      <p:sp>
        <p:nvSpPr>
          <p:cNvPr id="6" name="TextBox 5"/>
          <p:cNvSpPr txBox="1"/>
          <p:nvPr/>
        </p:nvSpPr>
        <p:spPr>
          <a:xfrm>
            <a:off x="2638047" y="647700"/>
            <a:ext cx="6912768" cy="400110"/>
          </a:xfrm>
          <a:prstGeom prst="rect">
            <a:avLst/>
          </a:prstGeom>
          <a:noFill/>
        </p:spPr>
        <p:txBody>
          <a:bodyPr wrap="square" rtlCol="0">
            <a:spAutoFit/>
          </a:bodyPr>
          <a:lstStyle/>
          <a:p>
            <a:pPr algn="ctr"/>
            <a:r>
              <a:rPr lang="en-US" b="1" u="sng" dirty="0" smtClean="0">
                <a:solidFill>
                  <a:srgbClr val="FF0000"/>
                </a:solidFill>
              </a:rPr>
              <a:t>Study Smart: focus on mutual topics. </a:t>
            </a:r>
            <a:endParaRPr lang="en-US" b="1" u="sng" dirty="0">
              <a:solidFill>
                <a:srgbClr val="FF0000"/>
              </a:solidFill>
            </a:endParaRPr>
          </a:p>
        </p:txBody>
      </p:sp>
    </p:spTree>
    <p:extLst>
      <p:ext uri="{BB962C8B-B14F-4D97-AF65-F5344CB8AC3E}">
        <p14:creationId xmlns:p14="http://schemas.microsoft.com/office/powerpoint/2010/main" val="411097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Hydrostatic </a:t>
            </a:r>
            <a:r>
              <a:rPr lang="en-US" sz="3200" dirty="0" smtClean="0"/>
              <a:t>Pressure</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20</a:t>
            </a:fld>
            <a:endParaRPr lang="en-US" dirty="0"/>
          </a:p>
        </p:txBody>
      </p:sp>
      <p:graphicFrame>
        <p:nvGraphicFramePr>
          <p:cNvPr id="6" name="رسم تخطيطي 5"/>
          <p:cNvGraphicFramePr/>
          <p:nvPr>
            <p:extLst>
              <p:ext uri="{D42A27DB-BD31-4B8C-83A1-F6EECF244321}">
                <p14:modId xmlns:p14="http://schemas.microsoft.com/office/powerpoint/2010/main" val="1195321207"/>
              </p:ext>
            </p:extLst>
          </p:nvPr>
        </p:nvGraphicFramePr>
        <p:xfrm>
          <a:off x="616813" y="1481763"/>
          <a:ext cx="10979226" cy="4562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4066340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Oncotic or </a:t>
            </a:r>
            <a:r>
              <a:rPr lang="en-US" sz="3200" dirty="0" smtClean="0"/>
              <a:t>Osmotic </a:t>
            </a:r>
            <a:r>
              <a:rPr lang="en-US" sz="3200" dirty="0"/>
              <a:t>P</a:t>
            </a:r>
            <a:r>
              <a:rPr lang="en-US" sz="3200" dirty="0" smtClean="0"/>
              <a:t>ressure </a:t>
            </a:r>
            <a:r>
              <a:rPr lang="en-US" sz="3200" dirty="0"/>
              <a:t>(</a:t>
            </a:r>
            <a:r>
              <a:rPr lang="el-GR" sz="3200" dirty="0"/>
              <a:t>π</a:t>
            </a:r>
            <a:r>
              <a:rPr lang="en-US" sz="3200" dirty="0"/>
              <a:t>)</a:t>
            </a: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21</a:t>
            </a:fld>
            <a:endParaRPr lang="en-US" dirty="0"/>
          </a:p>
        </p:txBody>
      </p:sp>
      <p:sp>
        <p:nvSpPr>
          <p:cNvPr id="6" name="Text Box 5"/>
          <p:cNvSpPr txBox="1">
            <a:spLocks noChangeArrowheads="1"/>
          </p:cNvSpPr>
          <p:nvPr/>
        </p:nvSpPr>
        <p:spPr bwMode="auto">
          <a:xfrm>
            <a:off x="609460" y="1628800"/>
            <a:ext cx="10969943" cy="3508653"/>
          </a:xfrm>
          <a:prstGeom prst="rect">
            <a:avLst/>
          </a:prstGeom>
          <a:noFill/>
          <a:ln>
            <a:noFill/>
          </a:ln>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just" eaLnBrk="1" fontAlgn="auto" hangingPunct="1">
              <a:spcAft>
                <a:spcPts val="0"/>
              </a:spcAft>
              <a:buClr>
                <a:schemeClr val="accent3"/>
              </a:buClr>
              <a:defRPr/>
            </a:pPr>
            <a:r>
              <a:rPr lang="en-US" sz="1800" i="0" dirty="0">
                <a:solidFill>
                  <a:schemeClr val="tx1">
                    <a:lumMod val="95000"/>
                    <a:lumOff val="5000"/>
                  </a:schemeClr>
                </a:solidFill>
                <a:latin typeface="+mn-lt"/>
                <a:cs typeface="Calibri" pitchFamily="34" charset="0"/>
              </a:rPr>
              <a:t>Oncotic or osmotic pressure in the capillaries is a pressure which is mainly related to the presence of </a:t>
            </a:r>
            <a:r>
              <a:rPr lang="en-US" sz="1800" b="1" i="0" dirty="0">
                <a:solidFill>
                  <a:schemeClr val="tx1">
                    <a:lumMod val="95000"/>
                    <a:lumOff val="5000"/>
                  </a:schemeClr>
                </a:solidFill>
                <a:latin typeface="+mn-lt"/>
                <a:cs typeface="Calibri" pitchFamily="34" charset="0"/>
              </a:rPr>
              <a:t>plasma proteins </a:t>
            </a:r>
            <a:r>
              <a:rPr lang="en-US" sz="1800" i="0" dirty="0">
                <a:solidFill>
                  <a:schemeClr val="tx1">
                    <a:lumMod val="95000"/>
                    <a:lumOff val="5000"/>
                  </a:schemeClr>
                </a:solidFill>
                <a:latin typeface="+mn-lt"/>
                <a:cs typeface="Calibri" pitchFamily="34" charset="0"/>
              </a:rPr>
              <a:t>which can’t cross the capillary wall. </a:t>
            </a:r>
          </a:p>
          <a:p>
            <a:pPr marL="342900" indent="-342900" algn="just">
              <a:buClr>
                <a:schemeClr val="tx1"/>
              </a:buClr>
              <a:buFont typeface="Arial" panose="020B0604020202020204" pitchFamily="34" charset="0"/>
              <a:buChar char="•"/>
              <a:defRPr/>
            </a:pPr>
            <a:r>
              <a:rPr lang="en-US" sz="1800" i="0" dirty="0">
                <a:solidFill>
                  <a:schemeClr val="tx1">
                    <a:lumMod val="95000"/>
                    <a:lumOff val="5000"/>
                  </a:schemeClr>
                </a:solidFill>
                <a:latin typeface="+mn-lt"/>
                <a:cs typeface="Calibri" pitchFamily="34" charset="0"/>
              </a:rPr>
              <a:t>Albumin contributes to 65% of the osmotic pressure, whereas globulin contributes to only 15%.</a:t>
            </a:r>
          </a:p>
          <a:p>
            <a:pPr indent="-349758" algn="just">
              <a:buClr>
                <a:schemeClr val="tx1"/>
              </a:buClr>
              <a:buFont typeface="Arial" panose="020B0604020202020204" pitchFamily="34" charset="0"/>
              <a:buChar char="•"/>
              <a:defRPr/>
            </a:pPr>
            <a:r>
              <a:rPr lang="en-US" sz="1800" i="0" dirty="0">
                <a:solidFill>
                  <a:schemeClr val="tx1">
                    <a:lumMod val="95000"/>
                    <a:lumOff val="5000"/>
                  </a:schemeClr>
                </a:solidFill>
                <a:latin typeface="+mn-lt"/>
                <a:ea typeface="Arial Unicode MS" pitchFamily="34" charset="-128"/>
                <a:cs typeface="Calibri" pitchFamily="34" charset="0"/>
              </a:rPr>
              <a:t>However, an increased solute concentration → an increased osmotic pressure.</a:t>
            </a:r>
            <a:endParaRPr lang="en-US" sz="1800" i="0" dirty="0">
              <a:solidFill>
                <a:schemeClr val="tx1">
                  <a:lumMod val="95000"/>
                  <a:lumOff val="5000"/>
                </a:schemeClr>
              </a:solidFill>
              <a:latin typeface="+mn-lt"/>
              <a:cs typeface="Calibri" pitchFamily="34" charset="0"/>
            </a:endParaRPr>
          </a:p>
          <a:p>
            <a:pPr algn="just" eaLnBrk="1" fontAlgn="auto" hangingPunct="1">
              <a:spcAft>
                <a:spcPts val="0"/>
              </a:spcAft>
              <a:buClr>
                <a:schemeClr val="accent3"/>
              </a:buClr>
              <a:defRPr/>
            </a:pPr>
            <a:endParaRPr lang="en-US" sz="1800" i="0" dirty="0">
              <a:solidFill>
                <a:schemeClr val="tx1">
                  <a:lumMod val="95000"/>
                  <a:lumOff val="5000"/>
                </a:schemeClr>
              </a:solidFill>
              <a:latin typeface="+mn-lt"/>
              <a:cs typeface="Calibri" pitchFamily="34" charset="0"/>
            </a:endParaRPr>
          </a:p>
          <a:p>
            <a:pPr algn="just" eaLnBrk="1" fontAlgn="auto" hangingPunct="1">
              <a:spcAft>
                <a:spcPts val="0"/>
              </a:spcAft>
              <a:buClr>
                <a:schemeClr val="accent3"/>
              </a:buClr>
              <a:defRPr/>
            </a:pPr>
            <a:endParaRPr lang="en-US" sz="1800" i="0" dirty="0">
              <a:solidFill>
                <a:schemeClr val="tx1">
                  <a:lumMod val="95000"/>
                  <a:lumOff val="5000"/>
                </a:schemeClr>
              </a:solidFill>
              <a:latin typeface="+mn-lt"/>
              <a:cs typeface="Calibri" pitchFamily="34" charset="0"/>
            </a:endParaRPr>
          </a:p>
          <a:p>
            <a:pPr algn="just" eaLnBrk="1" fontAlgn="auto" hangingPunct="1">
              <a:spcAft>
                <a:spcPts val="0"/>
              </a:spcAft>
              <a:buClr>
                <a:schemeClr val="accent3"/>
              </a:buClr>
              <a:defRPr/>
            </a:pPr>
            <a:r>
              <a:rPr lang="en-US" sz="1800" i="0" dirty="0">
                <a:solidFill>
                  <a:schemeClr val="tx1">
                    <a:lumMod val="95000"/>
                    <a:lumOff val="5000"/>
                  </a:schemeClr>
                </a:solidFill>
                <a:latin typeface="+mn-lt"/>
                <a:cs typeface="Calibri" pitchFamily="34" charset="0"/>
              </a:rPr>
              <a:t>Proteins in the surrounding interstitial fluid contribute to the tissue osmotic pressure (</a:t>
            </a:r>
            <a:r>
              <a:rPr lang="el-GR" sz="1800" i="0" dirty="0">
                <a:solidFill>
                  <a:schemeClr val="tx1">
                    <a:lumMod val="95000"/>
                    <a:lumOff val="5000"/>
                  </a:schemeClr>
                </a:solidFill>
                <a:latin typeface="+mn-lt"/>
                <a:cs typeface="Calibri" pitchFamily="34" charset="0"/>
              </a:rPr>
              <a:t>π</a:t>
            </a:r>
            <a:r>
              <a:rPr lang="en-US" sz="1800" i="0" baseline="-25000" dirty="0">
                <a:solidFill>
                  <a:schemeClr val="tx1">
                    <a:lumMod val="95000"/>
                    <a:lumOff val="5000"/>
                  </a:schemeClr>
                </a:solidFill>
                <a:latin typeface="+mn-lt"/>
                <a:cs typeface="Calibri" pitchFamily="34" charset="0"/>
              </a:rPr>
              <a:t>if</a:t>
            </a:r>
            <a:r>
              <a:rPr lang="en-US" sz="1800" i="0" dirty="0">
                <a:solidFill>
                  <a:schemeClr val="tx1">
                    <a:lumMod val="95000"/>
                    <a:lumOff val="5000"/>
                  </a:schemeClr>
                </a:solidFill>
                <a:latin typeface="+mn-lt"/>
                <a:cs typeface="Calibri" pitchFamily="34" charset="0"/>
              </a:rPr>
              <a:t>).</a:t>
            </a:r>
          </a:p>
          <a:p>
            <a:pPr algn="just" eaLnBrk="1" fontAlgn="auto" hangingPunct="1">
              <a:spcAft>
                <a:spcPts val="0"/>
              </a:spcAft>
              <a:buClr>
                <a:schemeClr val="accent3"/>
              </a:buClr>
              <a:defRPr/>
            </a:pPr>
            <a:endParaRPr lang="en-US" sz="1800" i="0" dirty="0">
              <a:solidFill>
                <a:schemeClr val="tx1">
                  <a:lumMod val="95000"/>
                  <a:lumOff val="5000"/>
                </a:schemeClr>
              </a:solidFill>
              <a:latin typeface="+mn-lt"/>
              <a:cs typeface="Calibri" pitchFamily="34" charset="0"/>
            </a:endParaRPr>
          </a:p>
          <a:p>
            <a:pPr algn="just" eaLnBrk="1" fontAlgn="auto" hangingPunct="1">
              <a:spcAft>
                <a:spcPts val="0"/>
              </a:spcAft>
              <a:buClr>
                <a:schemeClr val="accent3"/>
              </a:buClr>
              <a:defRPr/>
            </a:pPr>
            <a:r>
              <a:rPr lang="en-US" sz="1800" i="0" dirty="0">
                <a:solidFill>
                  <a:schemeClr val="tx1">
                    <a:lumMod val="95000"/>
                    <a:lumOff val="5000"/>
                  </a:schemeClr>
                </a:solidFill>
                <a:latin typeface="+mn-lt"/>
                <a:cs typeface="Calibri" pitchFamily="34" charset="0"/>
              </a:rPr>
              <a:t>The </a:t>
            </a:r>
            <a:r>
              <a:rPr lang="el-GR" i="0" dirty="0">
                <a:solidFill>
                  <a:srgbClr val="FF0000"/>
                </a:solidFill>
                <a:latin typeface="+mn-lt"/>
                <a:cs typeface="Calibri" pitchFamily="34" charset="0"/>
              </a:rPr>
              <a:t>π</a:t>
            </a:r>
            <a:r>
              <a:rPr lang="en-US" i="0" baseline="-25000" dirty="0">
                <a:solidFill>
                  <a:srgbClr val="FF0000"/>
                </a:solidFill>
                <a:latin typeface="+mn-lt"/>
                <a:cs typeface="Calibri" pitchFamily="34" charset="0"/>
              </a:rPr>
              <a:t>c</a:t>
            </a:r>
            <a:endParaRPr lang="en-US" i="0" dirty="0">
              <a:solidFill>
                <a:srgbClr val="FF0000"/>
              </a:solidFill>
              <a:latin typeface="+mn-lt"/>
              <a:cs typeface="Calibri" pitchFamily="34" charset="0"/>
            </a:endParaRPr>
          </a:p>
          <a:p>
            <a:pPr marL="393192" lvl="1" indent="0" algn="just" eaLnBrk="1" fontAlgn="auto" hangingPunct="1">
              <a:spcAft>
                <a:spcPts val="0"/>
              </a:spcAft>
              <a:defRPr/>
            </a:pPr>
            <a:r>
              <a:rPr lang="en-US" sz="1800" i="0" dirty="0">
                <a:solidFill>
                  <a:schemeClr val="tx1">
                    <a:lumMod val="95000"/>
                    <a:lumOff val="5000"/>
                  </a:schemeClr>
                </a:solidFill>
                <a:latin typeface="+mn-lt"/>
                <a:cs typeface="Calibri" pitchFamily="34" charset="0"/>
              </a:rPr>
              <a:t>Leads to reabsorption of water near the venular end of the capillaries, and thus recovers  blood volume.</a:t>
            </a:r>
          </a:p>
          <a:p>
            <a:pPr marL="393192" lvl="1" indent="0" algn="just" eaLnBrk="1" fontAlgn="auto" hangingPunct="1">
              <a:spcAft>
                <a:spcPts val="0"/>
              </a:spcAft>
              <a:defRPr/>
            </a:pPr>
            <a:r>
              <a:rPr lang="en-US" sz="1800" i="0" dirty="0">
                <a:solidFill>
                  <a:schemeClr val="tx1">
                    <a:lumMod val="95000"/>
                    <a:lumOff val="5000"/>
                  </a:schemeClr>
                </a:solidFill>
                <a:latin typeface="+mn-lt"/>
                <a:cs typeface="Calibri" pitchFamily="34" charset="0"/>
              </a:rPr>
              <a:t>During the process of filtration and reabsorption, there is generally a loss of about 15% of the blood volume.</a:t>
            </a:r>
          </a:p>
          <a:p>
            <a:pPr marL="393192" lvl="1" indent="0" algn="just" eaLnBrk="1" fontAlgn="auto" hangingPunct="1">
              <a:spcAft>
                <a:spcPts val="0"/>
              </a:spcAft>
              <a:defRPr/>
            </a:pPr>
            <a:r>
              <a:rPr lang="en-US" sz="1800" i="0" dirty="0">
                <a:solidFill>
                  <a:schemeClr val="tx1">
                    <a:lumMod val="95000"/>
                    <a:lumOff val="5000"/>
                  </a:schemeClr>
                </a:solidFill>
                <a:latin typeface="+mn-lt"/>
                <a:cs typeface="Calibri" pitchFamily="34" charset="0"/>
              </a:rPr>
              <a:t>This is recovered by the lymphatic system.</a:t>
            </a:r>
          </a:p>
        </p:txBody>
      </p:sp>
      <p:sp>
        <p:nvSpPr>
          <p:cNvPr id="7"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896441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Exchange </a:t>
            </a:r>
            <a:r>
              <a:rPr lang="en-US" sz="3200" dirty="0" smtClean="0"/>
              <a:t>of </a:t>
            </a:r>
            <a:r>
              <a:rPr lang="en-US" sz="3200" dirty="0"/>
              <a:t>Fluid </a:t>
            </a:r>
            <a:r>
              <a:rPr lang="en-US" sz="3200" dirty="0" smtClean="0"/>
              <a:t>Between </a:t>
            </a:r>
            <a:r>
              <a:rPr lang="en-US" sz="3200" dirty="0"/>
              <a:t>Capillaries </a:t>
            </a:r>
            <a:r>
              <a:rPr lang="en-US" sz="3200" dirty="0" smtClean="0"/>
              <a:t>and </a:t>
            </a:r>
            <a:r>
              <a:rPr lang="en-US" sz="3200" dirty="0"/>
              <a:t>Tissues </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pic>
        <p:nvPicPr>
          <p:cNvPr id="6" name="Content Placeholder 5"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91428" y="2492896"/>
            <a:ext cx="5387975" cy="3759406"/>
          </a:xfrm>
        </p:spPr>
      </p:pic>
      <p:sp>
        <p:nvSpPr>
          <p:cNvPr id="9" name="Content Placeholder 8"/>
          <p:cNvSpPr>
            <a:spLocks noGrp="1"/>
          </p:cNvSpPr>
          <p:nvPr>
            <p:ph sz="quarter" idx="2"/>
          </p:nvPr>
        </p:nvSpPr>
        <p:spPr>
          <a:xfrm>
            <a:off x="605680" y="1412776"/>
            <a:ext cx="10788061" cy="3830735"/>
          </a:xfrm>
          <a:noFill/>
          <a:ln w="28575">
            <a:noFill/>
            <a:prstDash val="dashDot"/>
          </a:ln>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sz="1800" dirty="0"/>
              <a:t>Capillary exchange and interstitial fluid volume </a:t>
            </a:r>
            <a:r>
              <a:rPr lang="en-US" sz="1800" dirty="0" smtClean="0"/>
              <a:t>regulation:</a:t>
            </a:r>
            <a:endParaRPr lang="en-US" sz="1800" dirty="0"/>
          </a:p>
          <a:p>
            <a:pPr algn="just"/>
            <a:r>
              <a:rPr lang="en-US" sz="1800" dirty="0"/>
              <a:t>What </a:t>
            </a:r>
            <a:r>
              <a:rPr lang="en-US" sz="1800" dirty="0" smtClean="0"/>
              <a:t>affects </a:t>
            </a:r>
            <a:r>
              <a:rPr lang="en-US" sz="1800" dirty="0"/>
              <a:t>the movement of fluid from capillaries? </a:t>
            </a:r>
          </a:p>
          <a:p>
            <a:pPr marL="0" indent="0" algn="just">
              <a:buNone/>
            </a:pPr>
            <a:r>
              <a:rPr lang="en-US" sz="1800" dirty="0"/>
              <a:t>Blood pressure, capillary permeability &amp; </a:t>
            </a:r>
            <a:r>
              <a:rPr lang="en-US" sz="1800" dirty="0" smtClean="0"/>
              <a:t>osmosis:</a:t>
            </a:r>
            <a:endParaRPr lang="en-US" sz="1800" dirty="0"/>
          </a:p>
          <a:p>
            <a:pPr algn="just"/>
            <a:r>
              <a:rPr lang="en-US" sz="1800" dirty="0"/>
              <a:t>A net movement of fluid occurs from blood into tissues. </a:t>
            </a:r>
          </a:p>
          <a:p>
            <a:pPr algn="just"/>
            <a:r>
              <a:rPr lang="en-US" sz="1800" dirty="0"/>
              <a:t>Fluid gained by tissues is removed by lymphatic system. </a:t>
            </a:r>
            <a:r>
              <a:rPr lang="en-US" sz="1400" dirty="0"/>
              <a:t>(see slide 14)</a:t>
            </a:r>
          </a:p>
        </p:txBody>
      </p:sp>
      <p:sp>
        <p:nvSpPr>
          <p:cNvPr id="10" name="Oval 9"/>
          <p:cNvSpPr/>
          <p:nvPr/>
        </p:nvSpPr>
        <p:spPr>
          <a:xfrm>
            <a:off x="5783503" y="5387527"/>
            <a:ext cx="244591" cy="1799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697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9184" y="195507"/>
            <a:ext cx="10969943" cy="914400"/>
          </a:xfrm>
        </p:spPr>
        <p:txBody>
          <a:bodyPr>
            <a:normAutofit/>
          </a:bodyPr>
          <a:lstStyle/>
          <a:p>
            <a:r>
              <a:rPr lang="en-US" altLang="en-US" sz="3200" dirty="0" err="1"/>
              <a:t>Transcapillary</a:t>
            </a:r>
            <a:r>
              <a:rPr lang="en-US" altLang="en-US" sz="3200" dirty="0"/>
              <a:t> </a:t>
            </a:r>
            <a:r>
              <a:rPr lang="en-US" altLang="en-US" sz="3200" dirty="0" smtClean="0"/>
              <a:t>Fluid Dynamics</a:t>
            </a:r>
            <a:endParaRPr lang="en-US" sz="32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23</a:t>
            </a:fld>
            <a:endParaRPr lang="en-US" dirty="0"/>
          </a:p>
        </p:txBody>
      </p:sp>
      <p:grpSp>
        <p:nvGrpSpPr>
          <p:cNvPr id="17" name="مجموعة 16"/>
          <p:cNvGrpSpPr/>
          <p:nvPr/>
        </p:nvGrpSpPr>
        <p:grpSpPr>
          <a:xfrm>
            <a:off x="1613487" y="1329206"/>
            <a:ext cx="8941336" cy="4248472"/>
            <a:chOff x="838200" y="1049338"/>
            <a:chExt cx="8724900" cy="5503862"/>
          </a:xfrm>
        </p:grpSpPr>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49338"/>
              <a:ext cx="87249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مجموعة 18"/>
            <p:cNvGrpSpPr/>
            <p:nvPr/>
          </p:nvGrpSpPr>
          <p:grpSpPr>
            <a:xfrm>
              <a:off x="898230" y="1131888"/>
              <a:ext cx="8483784" cy="5289966"/>
              <a:chOff x="898230" y="1131888"/>
              <a:chExt cx="8483784" cy="5289966"/>
            </a:xfrm>
          </p:grpSpPr>
          <p:sp>
            <p:nvSpPr>
              <p:cNvPr id="20" name="Rectangle 9"/>
              <p:cNvSpPr>
                <a:spLocks noChangeArrowheads="1"/>
              </p:cNvSpPr>
              <p:nvPr/>
            </p:nvSpPr>
            <p:spPr bwMode="auto">
              <a:xfrm>
                <a:off x="898230" y="1131888"/>
                <a:ext cx="1072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Arterial end</a:t>
                </a:r>
              </a:p>
              <a:p>
                <a:pPr algn="ctr"/>
                <a:r>
                  <a:rPr lang="en-US" altLang="en-US" sz="1400" b="1" i="0">
                    <a:solidFill>
                      <a:srgbClr val="000000"/>
                    </a:solidFill>
                    <a:latin typeface="Calibri" panose="020F0502020204030204" pitchFamily="34" charset="0"/>
                  </a:rPr>
                  <a:t>of capillary</a:t>
                </a:r>
              </a:p>
            </p:txBody>
          </p:sp>
          <p:sp>
            <p:nvSpPr>
              <p:cNvPr id="21" name="Rectangle 10"/>
              <p:cNvSpPr>
                <a:spLocks noChangeArrowheads="1"/>
              </p:cNvSpPr>
              <p:nvPr/>
            </p:nvSpPr>
            <p:spPr bwMode="auto">
              <a:xfrm>
                <a:off x="2368751" y="2008348"/>
                <a:ext cx="825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dirty="0">
                    <a:solidFill>
                      <a:srgbClr val="000000"/>
                    </a:solidFill>
                    <a:latin typeface="Calibri" panose="020F0502020204030204" pitchFamily="34" charset="0"/>
                  </a:rPr>
                  <a:t>Blood</a:t>
                </a:r>
              </a:p>
              <a:p>
                <a:pPr algn="ctr"/>
                <a:r>
                  <a:rPr lang="en-US" altLang="en-US" sz="1400" b="1" i="0" dirty="0">
                    <a:solidFill>
                      <a:srgbClr val="000000"/>
                    </a:solidFill>
                    <a:latin typeface="Calibri" panose="020F0502020204030204" pitchFamily="34" charset="0"/>
                  </a:rPr>
                  <a:t>pressure</a:t>
                </a:r>
              </a:p>
              <a:p>
                <a:pPr algn="ctr"/>
                <a:r>
                  <a:rPr lang="en-US" altLang="en-US" sz="1400" b="1" i="0" dirty="0">
                    <a:solidFill>
                      <a:srgbClr val="000000"/>
                    </a:solidFill>
                    <a:latin typeface="Calibri" panose="020F0502020204030204" pitchFamily="34" charset="0"/>
                  </a:rPr>
                  <a:t>(+40)</a:t>
                </a:r>
              </a:p>
            </p:txBody>
          </p:sp>
          <p:sp>
            <p:nvSpPr>
              <p:cNvPr id="22" name="Rectangle 11"/>
              <p:cNvSpPr>
                <a:spLocks noChangeArrowheads="1"/>
              </p:cNvSpPr>
              <p:nvPr/>
            </p:nvSpPr>
            <p:spPr bwMode="auto">
              <a:xfrm>
                <a:off x="3684779" y="1795623"/>
                <a:ext cx="9124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plasma</a:t>
                </a:r>
              </a:p>
              <a:p>
                <a:pPr algn="ctr"/>
                <a:r>
                  <a:rPr lang="en-US" altLang="en-US" sz="1400" b="1" i="0">
                    <a:solidFill>
                      <a:srgbClr val="000000"/>
                    </a:solidFill>
                    <a:latin typeface="Calibri" panose="020F0502020204030204" pitchFamily="34" charset="0"/>
                  </a:rPr>
                  <a:t>(- 28)</a:t>
                </a:r>
              </a:p>
            </p:txBody>
          </p:sp>
          <p:sp>
            <p:nvSpPr>
              <p:cNvPr id="23" name="Rectangle 12"/>
              <p:cNvSpPr>
                <a:spLocks noChangeArrowheads="1"/>
              </p:cNvSpPr>
              <p:nvPr/>
            </p:nvSpPr>
            <p:spPr bwMode="auto">
              <a:xfrm>
                <a:off x="5937451" y="2008348"/>
                <a:ext cx="825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Blood</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(+15)</a:t>
                </a:r>
              </a:p>
            </p:txBody>
          </p:sp>
          <p:sp>
            <p:nvSpPr>
              <p:cNvPr id="24" name="Rectangle 13"/>
              <p:cNvSpPr>
                <a:spLocks noChangeArrowheads="1"/>
              </p:cNvSpPr>
              <p:nvPr/>
            </p:nvSpPr>
            <p:spPr bwMode="auto">
              <a:xfrm>
                <a:off x="7253479" y="1795623"/>
                <a:ext cx="9124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dirty="0">
                    <a:solidFill>
                      <a:srgbClr val="000000"/>
                    </a:solidFill>
                    <a:latin typeface="Calibri" panose="020F0502020204030204" pitchFamily="34" charset="0"/>
                  </a:rPr>
                  <a:t>Osmotic</a:t>
                </a:r>
              </a:p>
              <a:p>
                <a:pPr algn="ctr"/>
                <a:r>
                  <a:rPr lang="en-US" altLang="en-US" sz="1400" b="1" i="0" dirty="0">
                    <a:solidFill>
                      <a:srgbClr val="000000"/>
                    </a:solidFill>
                    <a:latin typeface="Calibri" panose="020F0502020204030204" pitchFamily="34" charset="0"/>
                  </a:rPr>
                  <a:t>pressure</a:t>
                </a:r>
              </a:p>
              <a:p>
                <a:pPr algn="ctr"/>
                <a:r>
                  <a:rPr lang="en-US" altLang="en-US" sz="1400" b="1" i="0" dirty="0">
                    <a:solidFill>
                      <a:srgbClr val="000000"/>
                    </a:solidFill>
                    <a:latin typeface="Calibri" panose="020F0502020204030204" pitchFamily="34" charset="0"/>
                  </a:rPr>
                  <a:t>of plasma</a:t>
                </a:r>
              </a:p>
              <a:p>
                <a:pPr algn="ctr"/>
                <a:r>
                  <a:rPr lang="en-US" altLang="en-US" sz="1400" b="1" i="0" dirty="0">
                    <a:solidFill>
                      <a:srgbClr val="000000"/>
                    </a:solidFill>
                    <a:latin typeface="Calibri" panose="020F0502020204030204" pitchFamily="34" charset="0"/>
                  </a:rPr>
                  <a:t>(- 28)</a:t>
                </a:r>
              </a:p>
            </p:txBody>
          </p:sp>
          <p:sp>
            <p:nvSpPr>
              <p:cNvPr id="25" name="Rectangle 14"/>
              <p:cNvSpPr>
                <a:spLocks noChangeArrowheads="1"/>
              </p:cNvSpPr>
              <p:nvPr/>
            </p:nvSpPr>
            <p:spPr bwMode="auto">
              <a:xfrm>
                <a:off x="2894660" y="4230688"/>
                <a:ext cx="114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a:solidFill>
                      <a:srgbClr val="000000"/>
                    </a:solidFill>
                    <a:latin typeface="Calibri" panose="020F0502020204030204" pitchFamily="34" charset="0"/>
                  </a:rPr>
                  <a:t>Osmotic</a:t>
                </a:r>
              </a:p>
              <a:p>
                <a:pPr algn="ctr"/>
                <a:r>
                  <a:rPr lang="en-US" altLang="en-US" sz="1400" b="1" i="0">
                    <a:solidFill>
                      <a:srgbClr val="000000"/>
                    </a:solidFill>
                    <a:latin typeface="Calibri" panose="020F0502020204030204" pitchFamily="34" charset="0"/>
                  </a:rPr>
                  <a:t>pressure</a:t>
                </a:r>
              </a:p>
              <a:p>
                <a:pPr algn="ctr"/>
                <a:r>
                  <a:rPr lang="en-US" altLang="en-US" sz="1400" b="1" i="0">
                    <a:solidFill>
                      <a:srgbClr val="000000"/>
                    </a:solidFill>
                    <a:latin typeface="Calibri" panose="020F0502020204030204" pitchFamily="34" charset="0"/>
                  </a:rPr>
                  <a:t>of interstitial</a:t>
                </a:r>
              </a:p>
              <a:p>
                <a:pPr algn="ctr"/>
                <a:r>
                  <a:rPr lang="en-US" altLang="en-US" sz="1400" b="1" i="0">
                    <a:solidFill>
                      <a:srgbClr val="000000"/>
                    </a:solidFill>
                    <a:latin typeface="Calibri" panose="020F0502020204030204" pitchFamily="34" charset="0"/>
                  </a:rPr>
                  <a:t>fluid</a:t>
                </a:r>
              </a:p>
              <a:p>
                <a:pPr algn="ctr"/>
                <a:r>
                  <a:rPr lang="en-US" altLang="en-US" sz="1400" b="1" i="0">
                    <a:solidFill>
                      <a:srgbClr val="000000"/>
                    </a:solidFill>
                    <a:latin typeface="Calibri" panose="020F0502020204030204" pitchFamily="34" charset="0"/>
                  </a:rPr>
                  <a:t>(+3)</a:t>
                </a:r>
              </a:p>
            </p:txBody>
          </p:sp>
          <p:sp>
            <p:nvSpPr>
              <p:cNvPr id="26" name="Rectangle 15"/>
              <p:cNvSpPr>
                <a:spLocks noChangeArrowheads="1"/>
              </p:cNvSpPr>
              <p:nvPr/>
            </p:nvSpPr>
            <p:spPr bwMode="auto">
              <a:xfrm>
                <a:off x="6526860" y="4230688"/>
                <a:ext cx="114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dirty="0">
                    <a:solidFill>
                      <a:srgbClr val="000000"/>
                    </a:solidFill>
                    <a:latin typeface="Calibri" panose="020F0502020204030204" pitchFamily="34" charset="0"/>
                  </a:rPr>
                  <a:t>Osmotic</a:t>
                </a:r>
              </a:p>
              <a:p>
                <a:pPr algn="ctr"/>
                <a:r>
                  <a:rPr lang="en-US" altLang="en-US" sz="1400" b="1" i="0" dirty="0">
                    <a:solidFill>
                      <a:srgbClr val="000000"/>
                    </a:solidFill>
                    <a:latin typeface="Calibri" panose="020F0502020204030204" pitchFamily="34" charset="0"/>
                  </a:rPr>
                  <a:t>pressure</a:t>
                </a:r>
              </a:p>
              <a:p>
                <a:pPr algn="ctr"/>
                <a:r>
                  <a:rPr lang="en-US" altLang="en-US" sz="1400" b="1" i="0" dirty="0">
                    <a:solidFill>
                      <a:srgbClr val="000000"/>
                    </a:solidFill>
                    <a:latin typeface="Calibri" panose="020F0502020204030204" pitchFamily="34" charset="0"/>
                  </a:rPr>
                  <a:t>of interstitial</a:t>
                </a:r>
              </a:p>
              <a:p>
                <a:pPr algn="ctr"/>
                <a:r>
                  <a:rPr lang="en-US" altLang="en-US" sz="1400" b="1" i="0" dirty="0">
                    <a:solidFill>
                      <a:srgbClr val="000000"/>
                    </a:solidFill>
                    <a:latin typeface="Calibri" panose="020F0502020204030204" pitchFamily="34" charset="0"/>
                  </a:rPr>
                  <a:t>fluid</a:t>
                </a:r>
              </a:p>
              <a:p>
                <a:pPr algn="ctr"/>
                <a:r>
                  <a:rPr lang="en-US" altLang="en-US" sz="1400" b="1" i="0" dirty="0">
                    <a:solidFill>
                      <a:srgbClr val="000000"/>
                    </a:solidFill>
                    <a:latin typeface="Calibri" panose="020F0502020204030204" pitchFamily="34" charset="0"/>
                  </a:rPr>
                  <a:t>(+3)</a:t>
                </a:r>
              </a:p>
            </p:txBody>
          </p:sp>
          <p:sp>
            <p:nvSpPr>
              <p:cNvPr id="27" name="Rectangle 16"/>
              <p:cNvSpPr>
                <a:spLocks noChangeArrowheads="1"/>
              </p:cNvSpPr>
              <p:nvPr/>
            </p:nvSpPr>
            <p:spPr bwMode="auto">
              <a:xfrm>
                <a:off x="2558649" y="5753100"/>
                <a:ext cx="16914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dirty="0">
                    <a:solidFill>
                      <a:srgbClr val="000000"/>
                    </a:solidFill>
                    <a:latin typeface="Calibri" panose="020F0502020204030204" pitchFamily="34" charset="0"/>
                  </a:rPr>
                  <a:t>(40 + 3) - 28 = +15</a:t>
                </a:r>
              </a:p>
            </p:txBody>
          </p:sp>
          <p:sp>
            <p:nvSpPr>
              <p:cNvPr id="28" name="Rectangle 17"/>
              <p:cNvSpPr>
                <a:spLocks noChangeArrowheads="1"/>
              </p:cNvSpPr>
              <p:nvPr/>
            </p:nvSpPr>
            <p:spPr bwMode="auto">
              <a:xfrm>
                <a:off x="2762142" y="6083300"/>
                <a:ext cx="1282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dirty="0">
                    <a:solidFill>
                      <a:srgbClr val="000000"/>
                    </a:solidFill>
                    <a:latin typeface="Calibri" panose="020F0502020204030204" pitchFamily="34" charset="0"/>
                  </a:rPr>
                  <a:t>Net filtration</a:t>
                </a:r>
              </a:p>
            </p:txBody>
          </p:sp>
          <p:sp>
            <p:nvSpPr>
              <p:cNvPr id="29" name="Rectangle 18"/>
              <p:cNvSpPr>
                <a:spLocks noChangeArrowheads="1"/>
              </p:cNvSpPr>
              <p:nvPr/>
            </p:nvSpPr>
            <p:spPr bwMode="auto">
              <a:xfrm>
                <a:off x="6252731" y="5753100"/>
                <a:ext cx="16979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dirty="0">
                    <a:solidFill>
                      <a:srgbClr val="000000"/>
                    </a:solidFill>
                    <a:latin typeface="Calibri" panose="020F0502020204030204" pitchFamily="34" charset="0"/>
                  </a:rPr>
                  <a:t>(15 + 3) - 28 = - 10</a:t>
                </a:r>
              </a:p>
            </p:txBody>
          </p:sp>
          <p:sp>
            <p:nvSpPr>
              <p:cNvPr id="30" name="Rectangle 19"/>
              <p:cNvSpPr>
                <a:spLocks noChangeArrowheads="1"/>
              </p:cNvSpPr>
              <p:nvPr/>
            </p:nvSpPr>
            <p:spPr bwMode="auto">
              <a:xfrm>
                <a:off x="6341993" y="6083300"/>
                <a:ext cx="14654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600" b="1" i="0">
                    <a:solidFill>
                      <a:srgbClr val="000000"/>
                    </a:solidFill>
                    <a:latin typeface="Calibri" panose="020F0502020204030204" pitchFamily="34" charset="0"/>
                  </a:rPr>
                  <a:t>Net absorption</a:t>
                </a:r>
              </a:p>
            </p:txBody>
          </p:sp>
          <p:sp>
            <p:nvSpPr>
              <p:cNvPr id="31" name="Rectangle 20"/>
              <p:cNvSpPr>
                <a:spLocks noChangeArrowheads="1"/>
              </p:cNvSpPr>
              <p:nvPr/>
            </p:nvSpPr>
            <p:spPr bwMode="auto">
              <a:xfrm>
                <a:off x="8328136" y="1131888"/>
                <a:ext cx="1053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r>
                  <a:rPr lang="en-US" altLang="en-US" sz="1400" b="1" i="0" dirty="0">
                    <a:solidFill>
                      <a:srgbClr val="000000"/>
                    </a:solidFill>
                    <a:latin typeface="Calibri" panose="020F0502020204030204" pitchFamily="34" charset="0"/>
                  </a:rPr>
                  <a:t>Venous end</a:t>
                </a:r>
              </a:p>
              <a:p>
                <a:pPr algn="ctr"/>
                <a:r>
                  <a:rPr lang="en-US" altLang="en-US" sz="1400" b="1" i="0" dirty="0">
                    <a:solidFill>
                      <a:srgbClr val="000000"/>
                    </a:solidFill>
                    <a:latin typeface="Calibri" panose="020F0502020204030204" pitchFamily="34" charset="0"/>
                  </a:rPr>
                  <a:t>of capillary</a:t>
                </a:r>
              </a:p>
            </p:txBody>
          </p:sp>
        </p:grpSp>
      </p:grpSp>
      <p:sp>
        <p:nvSpPr>
          <p:cNvPr id="32" name="مربع نص 31"/>
          <p:cNvSpPr txBox="1"/>
          <p:nvPr/>
        </p:nvSpPr>
        <p:spPr>
          <a:xfrm>
            <a:off x="755563" y="5735809"/>
            <a:ext cx="10657184" cy="4616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dirty="0">
                <a:solidFill>
                  <a:schemeClr val="bg1">
                    <a:lumMod val="50000"/>
                  </a:schemeClr>
                </a:solidFill>
              </a:rPr>
              <a:t>We can see that the net reabsorption is less than the net filtration meaning that there is a loss of fluid from the blood. </a:t>
            </a:r>
          </a:p>
          <a:p>
            <a:pPr algn="ctr"/>
            <a:r>
              <a:rPr lang="en-US" sz="1200" dirty="0">
                <a:solidFill>
                  <a:schemeClr val="bg1">
                    <a:lumMod val="50000"/>
                  </a:schemeClr>
                </a:solidFill>
              </a:rPr>
              <a:t>This lost fluid will be returned through the lymphatic system which will be explained later</a:t>
            </a:r>
            <a:r>
              <a:rPr lang="en-US" sz="1200" dirty="0"/>
              <a:t>.</a:t>
            </a:r>
          </a:p>
        </p:txBody>
      </p:sp>
      <p:sp>
        <p:nvSpPr>
          <p:cNvPr id="33" name="TextBox 5"/>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3368224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Diffusion at Capillary Beds (Fluid Balance)</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r>
              <a:rPr lang="en-US" dirty="0"/>
              <a:t>            </a:t>
            </a:r>
            <a:r>
              <a:rPr lang="en-US" dirty="0">
                <a:solidFill>
                  <a:schemeClr val="bg1">
                    <a:lumMod val="65000"/>
                  </a:schemeClr>
                </a:solidFill>
              </a:rPr>
              <a:t>Colloid = protein </a:t>
            </a:r>
          </a:p>
        </p:txBody>
      </p:sp>
      <p:sp>
        <p:nvSpPr>
          <p:cNvPr id="4" name="Content Placeholder 3"/>
          <p:cNvSpPr>
            <a:spLocks noGrp="1"/>
          </p:cNvSpPr>
          <p:nvPr>
            <p:ph sz="quarter" idx="1"/>
          </p:nvPr>
        </p:nvSpPr>
        <p:spPr>
          <a:xfrm>
            <a:off x="609460" y="1560549"/>
            <a:ext cx="8496944" cy="4937760"/>
          </a:xfrm>
        </p:spPr>
        <p:txBody>
          <a:bodyPr>
            <a:normAutofit/>
          </a:bodyPr>
          <a:lstStyle/>
          <a:p>
            <a:r>
              <a:rPr lang="en-US" sz="1600" dirty="0"/>
              <a:t>Outward Forces:</a:t>
            </a:r>
          </a:p>
          <a:p>
            <a:pPr marL="514350" indent="-514350">
              <a:buAutoNum type="arabicPeriod"/>
            </a:pPr>
            <a:r>
              <a:rPr lang="en-US" sz="1600" dirty="0"/>
              <a:t>Capillary blood pressure </a:t>
            </a:r>
            <a:r>
              <a:rPr lang="en-US" sz="1600" dirty="0" smtClean="0"/>
              <a:t> </a:t>
            </a:r>
            <a:r>
              <a:rPr lang="en-US" sz="1600" dirty="0"/>
              <a:t>(</a:t>
            </a:r>
            <a:r>
              <a:rPr lang="en-US" sz="1200" dirty="0">
                <a:solidFill>
                  <a:srgbClr val="FADA7A">
                    <a:lumMod val="75000"/>
                  </a:srgbClr>
                </a:solidFill>
              </a:rPr>
              <a:t>Pc = 30-35 to 10-15 mmHg</a:t>
            </a:r>
            <a:r>
              <a:rPr lang="en-US" sz="1600" dirty="0"/>
              <a:t>) </a:t>
            </a:r>
          </a:p>
          <a:p>
            <a:pPr marL="514350" indent="-514350">
              <a:buAutoNum type="arabicPeriod"/>
            </a:pPr>
            <a:r>
              <a:rPr lang="en-US" sz="1600" dirty="0"/>
              <a:t>Interstitial fluid </a:t>
            </a:r>
            <a:r>
              <a:rPr lang="en-US" sz="1600" dirty="0" smtClean="0"/>
              <a:t>pressure  (</a:t>
            </a:r>
            <a:r>
              <a:rPr lang="en-US" sz="1200" dirty="0" smtClean="0">
                <a:solidFill>
                  <a:srgbClr val="FADA7A">
                    <a:lumMod val="75000"/>
                  </a:srgbClr>
                </a:solidFill>
              </a:rPr>
              <a:t>PIF </a:t>
            </a:r>
            <a:r>
              <a:rPr lang="en-US" sz="1200" dirty="0">
                <a:solidFill>
                  <a:srgbClr val="FADA7A">
                    <a:lumMod val="75000"/>
                  </a:srgbClr>
                </a:solidFill>
              </a:rPr>
              <a:t>= 0 mmHg</a:t>
            </a:r>
            <a:r>
              <a:rPr lang="en-US" sz="1600" dirty="0"/>
              <a:t>) </a:t>
            </a:r>
          </a:p>
          <a:p>
            <a:pPr marL="514350" indent="-514350">
              <a:buAutoNum type="arabicPeriod"/>
            </a:pPr>
            <a:r>
              <a:rPr lang="en-US" sz="1600" dirty="0"/>
              <a:t>Interstitial fluid colloidal osmotic </a:t>
            </a:r>
            <a:r>
              <a:rPr lang="en-US" sz="1600" dirty="0" smtClean="0"/>
              <a:t>pressure  (</a:t>
            </a:r>
            <a:r>
              <a:rPr lang="en-US" sz="1200" dirty="0" smtClean="0">
                <a:solidFill>
                  <a:srgbClr val="FADA7A">
                    <a:lumMod val="75000"/>
                  </a:srgbClr>
                </a:solidFill>
              </a:rPr>
              <a:t>µIF </a:t>
            </a:r>
            <a:r>
              <a:rPr lang="en-US" sz="1200" dirty="0">
                <a:solidFill>
                  <a:srgbClr val="FADA7A">
                    <a:lumMod val="75000"/>
                  </a:srgbClr>
                </a:solidFill>
              </a:rPr>
              <a:t>= 3 mmHg</a:t>
            </a:r>
            <a:r>
              <a:rPr lang="en-US" sz="1600" dirty="0"/>
              <a:t>) </a:t>
            </a:r>
          </a:p>
          <a:p>
            <a:pPr marL="0" indent="0">
              <a:buNone/>
            </a:pPr>
            <a:r>
              <a:rPr lang="en-US" sz="1600" dirty="0"/>
              <a:t>TOTAL = 38 to 18 mmHg </a:t>
            </a:r>
          </a:p>
          <a:p>
            <a:pPr marL="0" indent="0">
              <a:buNone/>
            </a:pPr>
            <a:endParaRPr lang="en-US" sz="1600" dirty="0"/>
          </a:p>
          <a:p>
            <a:r>
              <a:rPr lang="en-US" sz="1600" dirty="0"/>
              <a:t>Inward Force: </a:t>
            </a:r>
          </a:p>
          <a:p>
            <a:pPr marL="514350" indent="-514350">
              <a:buFont typeface="Wingdings 3"/>
              <a:buAutoNum type="arabicPeriod"/>
            </a:pPr>
            <a:r>
              <a:rPr lang="en-US" sz="1600" dirty="0"/>
              <a:t>Plasma colloidal osmotic pressure (</a:t>
            </a:r>
            <a:r>
              <a:rPr lang="en-US" sz="1200" dirty="0">
                <a:solidFill>
                  <a:srgbClr val="FADA7A">
                    <a:lumMod val="75000"/>
                  </a:srgbClr>
                </a:solidFill>
              </a:rPr>
              <a:t>µC = 25- 28 mmHg</a:t>
            </a:r>
            <a:r>
              <a:rPr lang="en-US" sz="1600" dirty="0"/>
              <a:t>)</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3086" y="1336323"/>
            <a:ext cx="4660606" cy="4896837"/>
          </a:xfrm>
          <a:prstGeom prst="rect">
            <a:avLst/>
          </a:prstGeom>
        </p:spPr>
      </p:pic>
      <p:sp>
        <p:nvSpPr>
          <p:cNvPr id="6" name="TextBox 5"/>
          <p:cNvSpPr txBox="1"/>
          <p:nvPr/>
        </p:nvSpPr>
        <p:spPr>
          <a:xfrm>
            <a:off x="609460" y="4590566"/>
            <a:ext cx="4641079" cy="276999"/>
          </a:xfrm>
          <a:prstGeom prst="rect">
            <a:avLst/>
          </a:prstGeom>
          <a:noFill/>
        </p:spPr>
        <p:txBody>
          <a:bodyPr wrap="none" rtlCol="0">
            <a:spAutoFit/>
          </a:bodyPr>
          <a:lstStyle/>
          <a:p>
            <a:r>
              <a:rPr lang="en-US" sz="1200" u="sng" dirty="0">
                <a:solidFill>
                  <a:schemeClr val="bg1">
                    <a:lumMod val="65000"/>
                  </a:schemeClr>
                </a:solidFill>
              </a:rPr>
              <a:t>Numbers are not important since they vary from one tissue to </a:t>
            </a:r>
            <a:r>
              <a:rPr lang="en-US" sz="1200" u="sng" dirty="0" smtClean="0">
                <a:solidFill>
                  <a:schemeClr val="bg1">
                    <a:lumMod val="65000"/>
                  </a:schemeClr>
                </a:solidFill>
              </a:rPr>
              <a:t>another.</a:t>
            </a:r>
            <a:endParaRPr lang="en-US" sz="1200" u="sng" dirty="0">
              <a:solidFill>
                <a:schemeClr val="bg1">
                  <a:lumMod val="65000"/>
                </a:schemeClr>
              </a:solidFill>
            </a:endParaRPr>
          </a:p>
        </p:txBody>
      </p:sp>
      <p:sp>
        <p:nvSpPr>
          <p:cNvPr id="7" name="TextBox 6">
            <a:hlinkClick r:id="rId3"/>
          </p:cNvPr>
          <p:cNvSpPr txBox="1"/>
          <p:nvPr/>
        </p:nvSpPr>
        <p:spPr>
          <a:xfrm>
            <a:off x="697751" y="5269586"/>
            <a:ext cx="4464496" cy="52322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3"/>
              </a:rPr>
              <a:t>Video of (Capillary </a:t>
            </a:r>
            <a:r>
              <a:rPr lang="en-US" sz="1400" b="1" u="sng" dirty="0" smtClean="0">
                <a:hlinkClick r:id="rId3"/>
              </a:rPr>
              <a:t>Circulation </a:t>
            </a:r>
            <a:r>
              <a:rPr lang="en-US" sz="1400" b="1" u="sng" dirty="0">
                <a:hlinkClick r:id="rId3"/>
              </a:rPr>
              <a:t>and </a:t>
            </a:r>
            <a:r>
              <a:rPr lang="en-US" sz="1400" b="1" u="sng" dirty="0" smtClean="0">
                <a:hlinkClick r:id="rId3"/>
              </a:rPr>
              <a:t>Tissue </a:t>
            </a:r>
            <a:r>
              <a:rPr lang="en-US" sz="1400" b="1" u="sng" dirty="0">
                <a:hlinkClick r:id="rId3"/>
              </a:rPr>
              <a:t>F</a:t>
            </a:r>
            <a:r>
              <a:rPr lang="en-US" sz="1400" b="1" u="sng" dirty="0" smtClean="0">
                <a:hlinkClick r:id="rId3"/>
              </a:rPr>
              <a:t>luid</a:t>
            </a:r>
            <a:r>
              <a:rPr lang="en-US" sz="1400" b="1" u="sng" dirty="0">
                <a:hlinkClick r:id="rId3"/>
              </a:rPr>
              <a:t>) </a:t>
            </a:r>
            <a:endParaRPr lang="en-US" sz="1400" b="1" u="sng" dirty="0" smtClean="0">
              <a:hlinkClick r:id="rId3"/>
            </a:endParaRPr>
          </a:p>
          <a:p>
            <a:pPr algn="ctr"/>
            <a:r>
              <a:rPr lang="en-US" sz="1400" b="1" u="sng" dirty="0" smtClean="0">
                <a:hlinkClick r:id="rId3"/>
              </a:rPr>
              <a:t>Duration</a:t>
            </a:r>
            <a:r>
              <a:rPr lang="en-US" sz="1400" b="1" u="sng" dirty="0">
                <a:hlinkClick r:id="rId3"/>
              </a:rPr>
              <a:t>: (</a:t>
            </a:r>
            <a:r>
              <a:rPr lang="en-US" sz="1400" b="1" u="sng" dirty="0" smtClean="0">
                <a:hlinkClick r:id="rId3"/>
              </a:rPr>
              <a:t>13 mins)</a:t>
            </a:r>
            <a:endParaRPr lang="en-US" sz="1400" b="1" u="sng" dirty="0"/>
          </a:p>
        </p:txBody>
      </p:sp>
    </p:spTree>
    <p:extLst>
      <p:ext uri="{BB962C8B-B14F-4D97-AF65-F5344CB8AC3E}">
        <p14:creationId xmlns:p14="http://schemas.microsoft.com/office/powerpoint/2010/main" val="3746196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Fluid </a:t>
            </a:r>
            <a:r>
              <a:rPr lang="en-US" sz="2800"/>
              <a:t>Filtration </a:t>
            </a:r>
            <a:r>
              <a:rPr lang="en-US" sz="2800" smtClean="0"/>
              <a:t>and </a:t>
            </a:r>
            <a:r>
              <a:rPr lang="en-US" sz="2800"/>
              <a:t>Reabsorption i</a:t>
            </a:r>
            <a:r>
              <a:rPr lang="en-US" sz="2800" smtClean="0"/>
              <a:t>n </a:t>
            </a:r>
            <a:r>
              <a:rPr lang="en-US" sz="2800" dirty="0"/>
              <a:t>Normal Microcirculation</a:t>
            </a:r>
          </a:p>
        </p:txBody>
      </p:sp>
      <p:sp>
        <p:nvSpPr>
          <p:cNvPr id="3" name="Slide Number Placeholder 2"/>
          <p:cNvSpPr>
            <a:spLocks noGrp="1"/>
          </p:cNvSpPr>
          <p:nvPr>
            <p:ph type="sldNum" sz="quarter" idx="12"/>
          </p:nvPr>
        </p:nvSpPr>
        <p:spPr>
          <a:xfrm>
            <a:off x="816669" y="6356350"/>
            <a:ext cx="6357863" cy="365760"/>
          </a:xfrm>
        </p:spPr>
        <p:txBody>
          <a:bodyPr/>
          <a:lstStyle/>
          <a:p>
            <a:fld id="{4929A69E-7D8F-4515-9605-0315ABD4F316}" type="slidenum">
              <a:rPr lang="en-US" smtClean="0"/>
              <a:t>25</a:t>
            </a:fld>
            <a:r>
              <a:rPr lang="en-US" dirty="0"/>
              <a:t>             </a:t>
            </a:r>
            <a:r>
              <a:rPr lang="en-US" dirty="0">
                <a:solidFill>
                  <a:schemeClr val="bg1">
                    <a:lumMod val="65000"/>
                  </a:schemeClr>
                </a:solidFill>
              </a:rPr>
              <a:t>Colloid = protein </a:t>
            </a:r>
          </a:p>
        </p:txBody>
      </p:sp>
      <p:sp>
        <p:nvSpPr>
          <p:cNvPr id="4" name="Content Placeholder 3"/>
          <p:cNvSpPr>
            <a:spLocks noGrp="1"/>
          </p:cNvSpPr>
          <p:nvPr>
            <p:ph sz="quarter" idx="1"/>
          </p:nvPr>
        </p:nvSpPr>
        <p:spPr>
          <a:xfrm>
            <a:off x="765820" y="4196914"/>
            <a:ext cx="10969943" cy="2112406"/>
          </a:xfrm>
        </p:spPr>
        <p:txBody>
          <a:bodyPr>
            <a:noAutofit/>
          </a:bodyPr>
          <a:lstStyle/>
          <a:p>
            <a:pPr algn="just"/>
            <a:r>
              <a:rPr lang="en-US" sz="1600" dirty="0"/>
              <a:t>At arterial end: </a:t>
            </a:r>
          </a:p>
          <a:p>
            <a:pPr algn="just">
              <a:buFont typeface="Wingdings" charset="2"/>
              <a:buChar char="§"/>
            </a:pPr>
            <a:r>
              <a:rPr lang="en-US" sz="1600" dirty="0" smtClean="0"/>
              <a:t>Water </a:t>
            </a:r>
            <a:r>
              <a:rPr lang="en-US" sz="1600" dirty="0"/>
              <a:t>moves out of the capillary with a </a:t>
            </a:r>
            <a:r>
              <a:rPr lang="en-US" sz="1200" dirty="0">
                <a:solidFill>
                  <a:srgbClr val="FADA7A">
                    <a:lumMod val="75000"/>
                  </a:srgbClr>
                </a:solidFill>
              </a:rPr>
              <a:t>NFP of +5 to +10 mmHg</a:t>
            </a:r>
            <a:r>
              <a:rPr lang="en-US" sz="1600" dirty="0"/>
              <a:t>. </a:t>
            </a:r>
          </a:p>
          <a:p>
            <a:pPr algn="just">
              <a:buFont typeface="Wingdings" charset="2"/>
              <a:buChar char="§"/>
            </a:pPr>
            <a:r>
              <a:rPr lang="en-US" sz="1600" u="sng" dirty="0" smtClean="0"/>
              <a:t>Hydrostatic</a:t>
            </a:r>
            <a:r>
              <a:rPr lang="en-US" sz="1600" dirty="0" smtClean="0"/>
              <a:t> </a:t>
            </a:r>
            <a:r>
              <a:rPr lang="en-US" sz="1600" dirty="0"/>
              <a:t>pressure dominates at the arterial end &amp; net fluid flows out of the circulation. </a:t>
            </a:r>
          </a:p>
          <a:p>
            <a:pPr algn="just"/>
            <a:r>
              <a:rPr lang="en-US" sz="1600" dirty="0"/>
              <a:t>At venous end: </a:t>
            </a:r>
          </a:p>
          <a:p>
            <a:pPr algn="just">
              <a:buFont typeface="Wingdings" charset="2"/>
              <a:buChar char="§"/>
            </a:pPr>
            <a:r>
              <a:rPr lang="en-US" sz="1600" dirty="0" smtClean="0"/>
              <a:t>Water </a:t>
            </a:r>
            <a:r>
              <a:rPr lang="en-US" sz="1600" dirty="0"/>
              <a:t>moves into the capillary with a </a:t>
            </a:r>
            <a:r>
              <a:rPr lang="en-US" sz="1200" dirty="0">
                <a:solidFill>
                  <a:srgbClr val="FADA7A">
                    <a:lumMod val="75000"/>
                  </a:srgbClr>
                </a:solidFill>
              </a:rPr>
              <a:t>NFP of -5 to -7 mmHg</a:t>
            </a:r>
            <a:r>
              <a:rPr lang="en-US" sz="1600" dirty="0"/>
              <a:t>. </a:t>
            </a:r>
          </a:p>
          <a:p>
            <a:pPr algn="just">
              <a:buFont typeface="Wingdings" charset="2"/>
              <a:buChar char="§"/>
            </a:pPr>
            <a:r>
              <a:rPr lang="en-US" sz="1600" u="sng" dirty="0" smtClean="0"/>
              <a:t>Oncotic</a:t>
            </a:r>
            <a:r>
              <a:rPr lang="en-US" sz="1600" dirty="0" smtClean="0"/>
              <a:t> </a:t>
            </a:r>
            <a:r>
              <a:rPr lang="en-US" sz="1600" dirty="0"/>
              <a:t>pressure dominates at the venous end &amp; net fluid will flow into the bloodstream. </a:t>
            </a:r>
          </a:p>
        </p:txBody>
      </p:sp>
      <p:sp>
        <p:nvSpPr>
          <p:cNvPr id="5" name="TextBox 4"/>
          <p:cNvSpPr txBox="1"/>
          <p:nvPr/>
        </p:nvSpPr>
        <p:spPr>
          <a:xfrm>
            <a:off x="4798268" y="1379377"/>
            <a:ext cx="3456384" cy="307777"/>
          </a:xfrm>
          <a:prstGeom prst="rect">
            <a:avLst/>
          </a:prstGeom>
          <a:noFill/>
        </p:spPr>
        <p:txBody>
          <a:bodyPr wrap="square" rtlCol="0">
            <a:spAutoFit/>
          </a:bodyPr>
          <a:lstStyle/>
          <a:p>
            <a:r>
              <a:rPr lang="en-US" sz="1400" dirty="0"/>
              <a:t>Hydrostatic Pressure = 0 mmHg </a:t>
            </a:r>
          </a:p>
        </p:txBody>
      </p:sp>
      <p:sp>
        <p:nvSpPr>
          <p:cNvPr id="6" name="TextBox 5"/>
          <p:cNvSpPr txBox="1"/>
          <p:nvPr/>
        </p:nvSpPr>
        <p:spPr>
          <a:xfrm>
            <a:off x="4916191" y="1729351"/>
            <a:ext cx="3168352" cy="307777"/>
          </a:xfrm>
          <a:prstGeom prst="rect">
            <a:avLst/>
          </a:prstGeom>
          <a:noFill/>
        </p:spPr>
        <p:txBody>
          <a:bodyPr wrap="square" rtlCol="0">
            <a:spAutoFit/>
          </a:bodyPr>
          <a:lstStyle/>
          <a:p>
            <a:r>
              <a:rPr lang="en-US" sz="1400" dirty="0"/>
              <a:t>Osmotic Pressure = 3 mmHg </a:t>
            </a:r>
          </a:p>
        </p:txBody>
      </p:sp>
      <p:sp>
        <p:nvSpPr>
          <p:cNvPr id="7" name="Up-Down Arrow 6"/>
          <p:cNvSpPr/>
          <p:nvPr/>
        </p:nvSpPr>
        <p:spPr>
          <a:xfrm rot="16200000">
            <a:off x="4965923" y="-2235993"/>
            <a:ext cx="2100615" cy="10669531"/>
          </a:xfrm>
          <a:prstGeom prst="upDownArrow">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p:cNvSpPr txBox="1"/>
          <p:nvPr/>
        </p:nvSpPr>
        <p:spPr>
          <a:xfrm>
            <a:off x="7966620" y="2780929"/>
            <a:ext cx="3312368" cy="615553"/>
          </a:xfrm>
          <a:prstGeom prst="rect">
            <a:avLst/>
          </a:prstGeom>
          <a:noFill/>
        </p:spPr>
        <p:txBody>
          <a:bodyPr wrap="square" rtlCol="0">
            <a:spAutoFit/>
          </a:bodyPr>
          <a:lstStyle/>
          <a:p>
            <a:pPr algn="ctr"/>
            <a:r>
              <a:rPr lang="en-US" dirty="0"/>
              <a:t>Arterial Blood </a:t>
            </a:r>
          </a:p>
          <a:p>
            <a:pPr algn="ctr"/>
            <a:r>
              <a:rPr lang="en-US" sz="1400" dirty="0"/>
              <a:t>Hydrostatic Pressure = 30-35 mmHg</a:t>
            </a:r>
          </a:p>
        </p:txBody>
      </p:sp>
      <p:sp>
        <p:nvSpPr>
          <p:cNvPr id="9" name="TextBox 8"/>
          <p:cNvSpPr txBox="1"/>
          <p:nvPr/>
        </p:nvSpPr>
        <p:spPr>
          <a:xfrm>
            <a:off x="765820" y="2813448"/>
            <a:ext cx="3312368" cy="615553"/>
          </a:xfrm>
          <a:prstGeom prst="rect">
            <a:avLst/>
          </a:prstGeom>
          <a:noFill/>
        </p:spPr>
        <p:txBody>
          <a:bodyPr wrap="square" rtlCol="0">
            <a:spAutoFit/>
          </a:bodyPr>
          <a:lstStyle/>
          <a:p>
            <a:pPr algn="ctr"/>
            <a:r>
              <a:rPr lang="en-US" dirty="0"/>
              <a:t>Venous Blood</a:t>
            </a:r>
          </a:p>
          <a:p>
            <a:pPr algn="ctr"/>
            <a:r>
              <a:rPr lang="en-US" sz="1400" dirty="0"/>
              <a:t>Hydrostatic Pressure = 18-20mmHg</a:t>
            </a:r>
          </a:p>
        </p:txBody>
      </p:sp>
      <p:sp>
        <p:nvSpPr>
          <p:cNvPr id="11" name="TextBox 10"/>
          <p:cNvSpPr txBox="1"/>
          <p:nvPr/>
        </p:nvSpPr>
        <p:spPr>
          <a:xfrm>
            <a:off x="4366220" y="2636913"/>
            <a:ext cx="3312368" cy="615553"/>
          </a:xfrm>
          <a:prstGeom prst="rect">
            <a:avLst/>
          </a:prstGeom>
          <a:noFill/>
        </p:spPr>
        <p:txBody>
          <a:bodyPr wrap="square" rtlCol="0">
            <a:spAutoFit/>
          </a:bodyPr>
          <a:lstStyle/>
          <a:p>
            <a:pPr algn="ctr"/>
            <a:r>
              <a:rPr lang="en-US" dirty="0"/>
              <a:t>Blood Capillary</a:t>
            </a:r>
          </a:p>
          <a:p>
            <a:pPr algn="ctr"/>
            <a:r>
              <a:rPr lang="en-US" sz="1400" dirty="0"/>
              <a:t>Colloid Osmotic Pressure= 25 mmHg</a:t>
            </a:r>
          </a:p>
        </p:txBody>
      </p:sp>
      <p:sp>
        <p:nvSpPr>
          <p:cNvPr id="12" name="Rectangle 11"/>
          <p:cNvSpPr/>
          <p:nvPr/>
        </p:nvSpPr>
        <p:spPr>
          <a:xfrm>
            <a:off x="1448615" y="1938319"/>
            <a:ext cx="2197525" cy="338554"/>
          </a:xfrm>
          <a:prstGeom prst="rect">
            <a:avLst/>
          </a:prstGeom>
        </p:spPr>
        <p:txBody>
          <a:bodyPr wrap="none">
            <a:spAutoFit/>
          </a:bodyPr>
          <a:lstStyle/>
          <a:p>
            <a:r>
              <a:rPr lang="en-US" sz="1600" dirty="0"/>
              <a:t>NFP = - 5 to -7 mmHg</a:t>
            </a:r>
          </a:p>
        </p:txBody>
      </p:sp>
      <p:cxnSp>
        <p:nvCxnSpPr>
          <p:cNvPr id="14" name="Straight Arrow Connector 13"/>
          <p:cNvCxnSpPr/>
          <p:nvPr/>
        </p:nvCxnSpPr>
        <p:spPr>
          <a:xfrm flipV="1">
            <a:off x="8614692" y="2132857"/>
            <a:ext cx="0" cy="8640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358108" y="2276873"/>
            <a:ext cx="0" cy="7920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8288993" y="1794303"/>
            <a:ext cx="2413931" cy="338554"/>
          </a:xfrm>
          <a:prstGeom prst="rect">
            <a:avLst/>
          </a:prstGeom>
        </p:spPr>
        <p:txBody>
          <a:bodyPr wrap="none">
            <a:spAutoFit/>
          </a:bodyPr>
          <a:lstStyle/>
          <a:p>
            <a:r>
              <a:rPr lang="en-US" sz="1600" dirty="0"/>
              <a:t>NFP = +5 to +10 mmHg </a:t>
            </a:r>
          </a:p>
        </p:txBody>
      </p:sp>
      <p:sp>
        <p:nvSpPr>
          <p:cNvPr id="20" name="Rectangle 19"/>
          <p:cNvSpPr/>
          <p:nvPr/>
        </p:nvSpPr>
        <p:spPr>
          <a:xfrm>
            <a:off x="5014292" y="2132857"/>
            <a:ext cx="1980029" cy="400110"/>
          </a:xfrm>
          <a:prstGeom prst="rect">
            <a:avLst/>
          </a:prstGeom>
        </p:spPr>
        <p:txBody>
          <a:bodyPr wrap="none">
            <a:spAutoFit/>
          </a:bodyPr>
          <a:lstStyle/>
          <a:p>
            <a:r>
              <a:rPr lang="en-US" dirty="0"/>
              <a:t>Interstitial Fluid </a:t>
            </a:r>
          </a:p>
        </p:txBody>
      </p:sp>
    </p:spTree>
    <p:extLst>
      <p:ext uri="{BB962C8B-B14F-4D97-AF65-F5344CB8AC3E}">
        <p14:creationId xmlns:p14="http://schemas.microsoft.com/office/powerpoint/2010/main" val="3296374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Explanation of the </a:t>
            </a:r>
            <a:r>
              <a:rPr lang="en-US" sz="3200" dirty="0" smtClean="0"/>
              <a:t>Previous Slide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5" name="Content Placeholder 3"/>
          <p:cNvSpPr>
            <a:spLocks noGrp="1"/>
          </p:cNvSpPr>
          <p:nvPr>
            <p:ph sz="quarter" idx="1"/>
          </p:nvPr>
        </p:nvSpPr>
        <p:spPr>
          <a:xfrm>
            <a:off x="609460" y="1280795"/>
            <a:ext cx="10969943" cy="4937760"/>
          </a:xfrm>
        </p:spPr>
        <p:txBody>
          <a:bodyPr>
            <a:normAutofit/>
          </a:bodyPr>
          <a:lstStyle/>
          <a:p>
            <a:pPr marL="0" indent="0">
              <a:buNone/>
            </a:pPr>
            <a:r>
              <a:rPr lang="en-US" sz="1800" dirty="0" err="1">
                <a:solidFill>
                  <a:schemeClr val="bg1">
                    <a:lumMod val="75000"/>
                  </a:schemeClr>
                </a:solidFill>
              </a:rPr>
              <a:t>Explaination</a:t>
            </a:r>
            <a:r>
              <a:rPr lang="en-US" sz="1800" dirty="0">
                <a:solidFill>
                  <a:schemeClr val="bg1">
                    <a:lumMod val="75000"/>
                  </a:schemeClr>
                </a:solidFill>
              </a:rPr>
              <a:t>:</a:t>
            </a:r>
            <a:endParaRPr lang="en-US" sz="2000" dirty="0">
              <a:solidFill>
                <a:schemeClr val="bg1">
                  <a:lumMod val="75000"/>
                </a:schemeClr>
              </a:solidFill>
            </a:endParaRPr>
          </a:p>
          <a:p>
            <a:pPr marL="0" indent="0">
              <a:buNone/>
            </a:pPr>
            <a:r>
              <a:rPr lang="en-US" sz="2000" dirty="0">
                <a:solidFill>
                  <a:schemeClr val="bg1">
                    <a:lumMod val="75000"/>
                  </a:schemeClr>
                </a:solidFill>
              </a:rPr>
              <a:t>*The osmotic pressure is constant and doesn't change in both side and it has an inward force (</a:t>
            </a:r>
            <a:r>
              <a:rPr lang="ar-SA" sz="2000" dirty="0">
                <a:solidFill>
                  <a:schemeClr val="bg1">
                    <a:lumMod val="75000"/>
                  </a:schemeClr>
                </a:solidFill>
              </a:rPr>
              <a:t>لان البروتينز تسحب الدم لها)</a:t>
            </a:r>
            <a:endParaRPr lang="en-US" sz="1800" dirty="0">
              <a:solidFill>
                <a:schemeClr val="bg1">
                  <a:lumMod val="75000"/>
                </a:schemeClr>
              </a:solidFill>
            </a:endParaRPr>
          </a:p>
          <a:p>
            <a:pPr marL="0" indent="0">
              <a:buNone/>
            </a:pPr>
            <a:r>
              <a:rPr lang="en-US" sz="2000" dirty="0">
                <a:solidFill>
                  <a:schemeClr val="bg1">
                    <a:lumMod val="75000"/>
                  </a:schemeClr>
                </a:solidFill>
              </a:rPr>
              <a:t>In the arterioles,</a:t>
            </a:r>
          </a:p>
          <a:p>
            <a:pPr marL="0" indent="0">
              <a:buNone/>
            </a:pPr>
            <a:r>
              <a:rPr lang="en-US" sz="2000" dirty="0">
                <a:solidFill>
                  <a:schemeClr val="bg1">
                    <a:lumMod val="75000"/>
                  </a:schemeClr>
                </a:solidFill>
              </a:rPr>
              <a:t>the hydrostatic pressure which is produced by the blood pressure on the vessel walls  is higher than </a:t>
            </a:r>
            <a:r>
              <a:rPr lang="en-US" sz="2000" dirty="0" err="1">
                <a:solidFill>
                  <a:schemeClr val="bg1">
                    <a:lumMod val="75000"/>
                  </a:schemeClr>
                </a:solidFill>
              </a:rPr>
              <a:t>venules</a:t>
            </a:r>
            <a:r>
              <a:rPr lang="en-US" sz="2000" dirty="0">
                <a:solidFill>
                  <a:schemeClr val="bg1">
                    <a:lumMod val="75000"/>
                  </a:schemeClr>
                </a:solidFill>
              </a:rPr>
              <a:t> because their wall is thicker.  And when we compare the hydrostatic to the osmotic pressure it's clear that the hydrostatic is higher (remember that's the hydrostatic has an outward force) so the the outward force will overcome the inward force and the fluid will goes out of the capillaries (NFP= 30-25= +5) </a:t>
            </a:r>
            <a:r>
              <a:rPr lang="ar-SA" sz="2000" dirty="0">
                <a:solidFill>
                  <a:schemeClr val="bg1">
                    <a:lumMod val="75000"/>
                  </a:schemeClr>
                </a:solidFill>
              </a:rPr>
              <a:t>لما نطرح الضغط من بعض رح يكون النت فيلتريشين بريشور موجب يعني اتجاه الفلود رح يكون لبرا نفس اتجاه الهايدروستاتك</a:t>
            </a:r>
          </a:p>
          <a:p>
            <a:pPr marL="0" indent="0" algn="just">
              <a:buNone/>
            </a:pPr>
            <a:r>
              <a:rPr lang="en-US" sz="2000" dirty="0">
                <a:solidFill>
                  <a:schemeClr val="bg1">
                    <a:lumMod val="75000"/>
                  </a:schemeClr>
                </a:solidFill>
              </a:rPr>
              <a:t>Meanwhile in the venous blood the hydrostatic pressure is less than the osmotic pressure, so the inward force will overcome the outward force and the fluid will go inside the capillaries (NFB= 20-25=-5)</a:t>
            </a:r>
            <a:r>
              <a:rPr lang="ar-SA" sz="2000" dirty="0">
                <a:solidFill>
                  <a:schemeClr val="bg1">
                    <a:lumMod val="75000"/>
                  </a:schemeClr>
                </a:solidFill>
              </a:rPr>
              <a:t> لما نطرح الضغط من بعض الناتج بيطلع سالب معناته اتجاه الفلود رح يكون معاكس لاتجاه </a:t>
            </a:r>
            <a:r>
              <a:rPr lang="ar-SA" sz="2000" dirty="0" err="1">
                <a:solidFill>
                  <a:schemeClr val="bg1">
                    <a:lumMod val="75000"/>
                  </a:schemeClr>
                </a:solidFill>
              </a:rPr>
              <a:t>الهايدروستاتك</a:t>
            </a:r>
            <a:r>
              <a:rPr lang="ar-SA" sz="2000" dirty="0">
                <a:solidFill>
                  <a:schemeClr val="bg1">
                    <a:lumMod val="75000"/>
                  </a:schemeClr>
                </a:solidFill>
              </a:rPr>
              <a:t> </a:t>
            </a:r>
            <a:r>
              <a:rPr lang="ar-SA" sz="2000" dirty="0" smtClean="0">
                <a:solidFill>
                  <a:schemeClr val="bg1">
                    <a:lumMod val="75000"/>
                  </a:schemeClr>
                </a:solidFill>
              </a:rPr>
              <a:t>(يعني </a:t>
            </a:r>
            <a:r>
              <a:rPr lang="ar-SA" sz="2000" dirty="0">
                <a:solidFill>
                  <a:schemeClr val="bg1">
                    <a:lumMod val="75000"/>
                  </a:schemeClr>
                </a:solidFill>
              </a:rPr>
              <a:t>قاعد يدخل لجوا) </a:t>
            </a:r>
          </a:p>
        </p:txBody>
      </p:sp>
    </p:spTree>
    <p:extLst>
      <p:ext uri="{BB962C8B-B14F-4D97-AF65-F5344CB8AC3E}">
        <p14:creationId xmlns:p14="http://schemas.microsoft.com/office/powerpoint/2010/main" val="1175495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6" name="Rectangle 2"/>
          <p:cNvSpPr>
            <a:spLocks noChangeArrowheads="1"/>
          </p:cNvSpPr>
          <p:nvPr/>
        </p:nvSpPr>
        <p:spPr bwMode="auto">
          <a:xfrm>
            <a:off x="504310" y="374003"/>
            <a:ext cx="11845925" cy="914400"/>
          </a:xfrm>
          <a:prstGeom prst="rect">
            <a:avLst/>
          </a:prstGeom>
          <a:noFill/>
          <a:ln w="9525">
            <a:noFill/>
            <a:miter lim="800000"/>
            <a:headEnd/>
            <a:tailEnd/>
          </a:ln>
          <a:effectLst/>
        </p:spPr>
        <p:txBody>
          <a:bodyPr anchor="ctr"/>
          <a:lstStyle/>
          <a:p>
            <a:pPr>
              <a:spcBef>
                <a:spcPct val="0"/>
              </a:spcBef>
              <a:defRPr/>
            </a:pPr>
            <a:r>
              <a:rPr lang="en-US" sz="2800" dirty="0">
                <a:solidFill>
                  <a:schemeClr val="tx2"/>
                </a:solidFill>
                <a:latin typeface="+mj-lt"/>
                <a:ea typeface="+mj-ea"/>
                <a:cs typeface="+mj-cs"/>
              </a:rPr>
              <a:t>Starling’s Equation </a:t>
            </a:r>
            <a:r>
              <a:rPr lang="en-US" sz="2800" dirty="0" smtClean="0">
                <a:solidFill>
                  <a:schemeClr val="tx2"/>
                </a:solidFill>
                <a:latin typeface="+mj-lt"/>
                <a:ea typeface="+mj-ea"/>
                <a:cs typeface="+mj-cs"/>
              </a:rPr>
              <a:t>for </a:t>
            </a:r>
            <a:r>
              <a:rPr lang="en-US" sz="2800" dirty="0">
                <a:solidFill>
                  <a:schemeClr val="tx2"/>
                </a:solidFill>
                <a:latin typeface="+mj-lt"/>
                <a:ea typeface="+mj-ea"/>
                <a:cs typeface="+mj-cs"/>
              </a:rPr>
              <a:t>Net Fluid </a:t>
            </a:r>
            <a:r>
              <a:rPr lang="en-US" sz="2800" dirty="0" smtClean="0">
                <a:solidFill>
                  <a:schemeClr val="tx2"/>
                </a:solidFill>
                <a:latin typeface="+mj-lt"/>
                <a:ea typeface="+mj-ea"/>
                <a:cs typeface="+mj-cs"/>
              </a:rPr>
              <a:t>Flow Across </a:t>
            </a:r>
            <a:r>
              <a:rPr lang="en-US" sz="2800" dirty="0">
                <a:solidFill>
                  <a:schemeClr val="tx2"/>
                </a:solidFill>
                <a:latin typeface="+mj-lt"/>
                <a:ea typeface="+mj-ea"/>
                <a:cs typeface="+mj-cs"/>
              </a:rPr>
              <a:t>Capillaries</a:t>
            </a:r>
          </a:p>
        </p:txBody>
      </p:sp>
      <p:sp>
        <p:nvSpPr>
          <p:cNvPr id="7" name="Text Box 5"/>
          <p:cNvSpPr txBox="1">
            <a:spLocks noChangeArrowheads="1"/>
          </p:cNvSpPr>
          <p:nvPr/>
        </p:nvSpPr>
        <p:spPr bwMode="auto">
          <a:xfrm>
            <a:off x="739142" y="1600687"/>
            <a:ext cx="582352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eaLnBrk="1" hangingPunct="1">
              <a:buFont typeface="Arial" charset="0"/>
              <a:buChar char="•"/>
            </a:pPr>
            <a:r>
              <a:rPr lang="en-US" altLang="en-US" sz="1600" i="0" dirty="0">
                <a:latin typeface="+mn-lt"/>
              </a:rPr>
              <a:t>Fluid movement = K (filtration forces – reabsorption forces).</a:t>
            </a:r>
          </a:p>
          <a:p>
            <a:pPr marL="342900" indent="-342900" eaLnBrk="1" hangingPunct="1">
              <a:buFont typeface="Arial" charset="0"/>
              <a:buChar char="•"/>
            </a:pPr>
            <a:r>
              <a:rPr lang="en-US" altLang="en-US" sz="1600" i="0" dirty="0">
                <a:latin typeface="+mn-lt"/>
              </a:rPr>
              <a:t>Fluid movement = K [(Pc + </a:t>
            </a:r>
            <a:r>
              <a:rPr lang="el-GR" altLang="en-US" sz="1600" i="0" dirty="0">
                <a:latin typeface="+mn-lt"/>
              </a:rPr>
              <a:t>π</a:t>
            </a:r>
            <a:r>
              <a:rPr lang="en-US" altLang="en-US" sz="1600" i="0" dirty="0">
                <a:latin typeface="+mn-lt"/>
              </a:rPr>
              <a:t>IF) – (</a:t>
            </a:r>
            <a:r>
              <a:rPr lang="el-GR" altLang="en-US" sz="1600" i="0" dirty="0">
                <a:latin typeface="+mn-lt"/>
              </a:rPr>
              <a:t>π</a:t>
            </a:r>
            <a:r>
              <a:rPr lang="en-US" altLang="en-US" sz="1600" i="0" dirty="0">
                <a:latin typeface="+mn-lt"/>
              </a:rPr>
              <a:t>c + PIF)].</a:t>
            </a:r>
          </a:p>
          <a:p>
            <a:pPr marL="342900" indent="-342900" eaLnBrk="1" hangingPunct="1">
              <a:buFont typeface="Arial" charset="0"/>
              <a:buChar char="•"/>
            </a:pPr>
            <a:r>
              <a:rPr lang="en-US" altLang="en-US" sz="1600" i="0" dirty="0">
                <a:latin typeface="+mn-lt"/>
              </a:rPr>
              <a:t>K is determined by:</a:t>
            </a:r>
          </a:p>
          <a:p>
            <a:pPr marL="800100" lvl="1" indent="-342900" eaLnBrk="1" hangingPunct="1">
              <a:buFont typeface="Arial" charset="0"/>
              <a:buChar char="•"/>
            </a:pPr>
            <a:r>
              <a:rPr lang="en-US" altLang="en-US" sz="1600" i="0" dirty="0">
                <a:latin typeface="+mn-lt"/>
              </a:rPr>
              <a:t>Blood viscosity.</a:t>
            </a:r>
          </a:p>
          <a:p>
            <a:pPr marL="800100" lvl="1" indent="-342900" eaLnBrk="1" hangingPunct="1">
              <a:buFont typeface="Arial" charset="0"/>
              <a:buChar char="•"/>
            </a:pPr>
            <a:r>
              <a:rPr lang="en-US" altLang="en-US" sz="1600" i="0" dirty="0">
                <a:latin typeface="+mn-lt"/>
              </a:rPr>
              <a:t>Wall thickness.</a:t>
            </a:r>
          </a:p>
          <a:p>
            <a:pPr marL="800100" lvl="1" indent="-342900" eaLnBrk="1" hangingPunct="1">
              <a:buFont typeface="Arial" charset="0"/>
              <a:buChar char="•"/>
            </a:pPr>
            <a:r>
              <a:rPr lang="en-US" altLang="en-US" sz="1600" i="0" dirty="0">
                <a:latin typeface="+mn-lt"/>
              </a:rPr>
              <a:t>Surface area.</a:t>
            </a:r>
          </a:p>
          <a:p>
            <a:pPr marL="800100" lvl="1" indent="-342900" eaLnBrk="1" hangingPunct="1">
              <a:buFont typeface="Arial" charset="0"/>
              <a:buChar char="•"/>
            </a:pPr>
            <a:r>
              <a:rPr lang="en-US" altLang="en-US" sz="1600" i="0" dirty="0">
                <a:latin typeface="+mn-lt"/>
              </a:rPr>
              <a:t>Permeability of capillary wall to water.</a:t>
            </a:r>
          </a:p>
          <a:p>
            <a:pPr marL="800100" lvl="1" indent="-342900" eaLnBrk="1" hangingPunct="1">
              <a:buFont typeface="Arial" charset="0"/>
              <a:buChar char="•"/>
            </a:pPr>
            <a:r>
              <a:rPr lang="en-US" altLang="en-US" sz="1600" i="0" dirty="0">
                <a:latin typeface="+mn-lt"/>
              </a:rPr>
              <a:t>K is high in liver and kidneys, while it is low in the blood-brain barrier.</a:t>
            </a:r>
          </a:p>
          <a:p>
            <a:pPr marL="342900" indent="-342900" eaLnBrk="1" hangingPunct="1">
              <a:buFont typeface="Arial" charset="0"/>
              <a:buChar char="•"/>
            </a:pPr>
            <a:endParaRPr lang="el-GR" altLang="en-US" sz="1600" i="0" dirty="0">
              <a:latin typeface="+mn-lt"/>
            </a:endParaRPr>
          </a:p>
        </p:txBody>
      </p:sp>
      <p:sp>
        <p:nvSpPr>
          <p:cNvPr id="9" name="TextBox 8"/>
          <p:cNvSpPr txBox="1"/>
          <p:nvPr/>
        </p:nvSpPr>
        <p:spPr>
          <a:xfrm>
            <a:off x="9740553" y="-2103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2" name="TextBox 1"/>
          <p:cNvSpPr txBox="1"/>
          <p:nvPr/>
        </p:nvSpPr>
        <p:spPr>
          <a:xfrm>
            <a:off x="3068642" y="2592967"/>
            <a:ext cx="2233304" cy="338554"/>
          </a:xfrm>
          <a:prstGeom prst="rect">
            <a:avLst/>
          </a:prstGeom>
          <a:noFill/>
        </p:spPr>
        <p:txBody>
          <a:bodyPr wrap="none" rtlCol="0">
            <a:spAutoFit/>
          </a:bodyPr>
          <a:lstStyle/>
          <a:p>
            <a:r>
              <a:rPr lang="en-US" sz="1600" dirty="0">
                <a:solidFill>
                  <a:srgbClr val="DDE9EC">
                    <a:lumMod val="50000"/>
                  </a:srgbClr>
                </a:solidFill>
              </a:rPr>
              <a:t>K = filtration coefficient </a:t>
            </a:r>
          </a:p>
        </p:txBody>
      </p:sp>
      <p:sp>
        <p:nvSpPr>
          <p:cNvPr id="10" name="Text Box 30"/>
          <p:cNvSpPr txBox="1">
            <a:spLocks noChangeArrowheads="1"/>
          </p:cNvSpPr>
          <p:nvPr/>
        </p:nvSpPr>
        <p:spPr bwMode="auto">
          <a:xfrm>
            <a:off x="6427273" y="2728599"/>
            <a:ext cx="5266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r>
              <a:rPr lang="en-GB" altLang="en-US" sz="1600" i="0" dirty="0">
                <a:latin typeface="+mn-lt"/>
              </a:rPr>
              <a:t>	      	    		</a:t>
            </a:r>
          </a:p>
        </p:txBody>
      </p:sp>
      <p:sp>
        <p:nvSpPr>
          <p:cNvPr id="12" name="Text Box 25"/>
          <p:cNvSpPr txBox="1">
            <a:spLocks noChangeArrowheads="1"/>
          </p:cNvSpPr>
          <p:nvPr/>
        </p:nvSpPr>
        <p:spPr bwMode="auto">
          <a:xfrm>
            <a:off x="6593821" y="1802321"/>
            <a:ext cx="482918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285750" indent="-285750" algn="just">
              <a:buFont typeface="Arial" charset="0"/>
              <a:buChar char="•"/>
            </a:pPr>
            <a:r>
              <a:rPr lang="en-GB" altLang="en-US" sz="1600" i="0" dirty="0">
                <a:latin typeface="+mn-lt"/>
              </a:rPr>
              <a:t>Normally the amount filtered slightly exceeds the amount reabsorbed and is eventually returned to the circulation via the lymphatics</a:t>
            </a:r>
          </a:p>
          <a:p>
            <a:pPr algn="just"/>
            <a:endParaRPr lang="en-GB" altLang="en-US" sz="1600" i="0" dirty="0">
              <a:latin typeface="+mn-lt"/>
            </a:endParaRPr>
          </a:p>
          <a:p>
            <a:pPr marL="285750" indent="-285750" algn="just">
              <a:buFont typeface="Arial" charset="0"/>
              <a:buChar char="•"/>
            </a:pPr>
            <a:r>
              <a:rPr lang="en-GB" altLang="en-US" sz="1600" i="0" dirty="0">
                <a:latin typeface="+mn-lt"/>
              </a:rPr>
              <a:t>Using Starling equation, we can calculate fluid movement at the arteriolar and </a:t>
            </a:r>
            <a:r>
              <a:rPr lang="en-GB" altLang="en-US" sz="1600" i="0" dirty="0" err="1">
                <a:latin typeface="+mn-lt"/>
              </a:rPr>
              <a:t>venular</a:t>
            </a:r>
            <a:r>
              <a:rPr lang="en-GB" altLang="en-US" sz="1600" i="0" dirty="0">
                <a:latin typeface="+mn-lt"/>
              </a:rPr>
              <a:t> ends of the capillary:</a:t>
            </a:r>
          </a:p>
          <a:p>
            <a:pPr algn="just"/>
            <a:endParaRPr lang="en-GB" altLang="en-US" sz="1600" i="0" dirty="0">
              <a:latin typeface="+mn-lt"/>
            </a:endParaRPr>
          </a:p>
          <a:p>
            <a:pPr algn="just"/>
            <a:r>
              <a:rPr lang="en-GB" altLang="en-US" sz="1600" i="0" dirty="0">
                <a:latin typeface="+mn-lt"/>
              </a:rPr>
              <a:t>Filtration: (arterial end) = </a:t>
            </a:r>
            <a:r>
              <a:rPr lang="en-GB" altLang="en-US" sz="1600" i="0" dirty="0">
                <a:solidFill>
                  <a:schemeClr val="accent4">
                    <a:lumMod val="75000"/>
                  </a:schemeClr>
                </a:solidFill>
                <a:latin typeface="+mn-lt"/>
              </a:rPr>
              <a:t>20</a:t>
            </a:r>
            <a:r>
              <a:rPr lang="en-GB" altLang="en-US" sz="1600" i="0" dirty="0">
                <a:latin typeface="+mn-lt"/>
              </a:rPr>
              <a:t>ml fluid/min 		           </a:t>
            </a:r>
          </a:p>
          <a:p>
            <a:pPr algn="just"/>
            <a:r>
              <a:rPr lang="en-GB" altLang="en-US" sz="1600" i="0" dirty="0">
                <a:latin typeface="+mn-lt"/>
              </a:rPr>
              <a:t>reabsorption: (venous end)  =  </a:t>
            </a:r>
            <a:r>
              <a:rPr lang="en-GB" altLang="en-US" sz="1600" i="0" dirty="0">
                <a:solidFill>
                  <a:schemeClr val="accent4">
                    <a:lumMod val="75000"/>
                  </a:schemeClr>
                </a:solidFill>
                <a:latin typeface="+mn-lt"/>
              </a:rPr>
              <a:t>18</a:t>
            </a:r>
            <a:r>
              <a:rPr lang="en-GB" altLang="en-US" sz="1600" i="0" dirty="0">
                <a:latin typeface="+mn-lt"/>
              </a:rPr>
              <a:t>ml fluid/min</a:t>
            </a:r>
          </a:p>
          <a:p>
            <a:pPr algn="just"/>
            <a:endParaRPr lang="en-GB" altLang="en-US" sz="1600" i="0" dirty="0">
              <a:latin typeface="+mn-lt"/>
            </a:endParaRPr>
          </a:p>
          <a:p>
            <a:pPr marL="285750" indent="-285750" algn="just">
              <a:buFont typeface="Wingdings" charset="2"/>
              <a:buChar char="Ø"/>
            </a:pPr>
            <a:r>
              <a:rPr lang="en-GB" altLang="en-US" sz="1600" i="0" dirty="0">
                <a:latin typeface="+mn-lt"/>
              </a:rPr>
              <a:t>Hence: there is net filtration of about </a:t>
            </a:r>
            <a:r>
              <a:rPr lang="en-GB" altLang="en-US" sz="1600" i="0" dirty="0">
                <a:solidFill>
                  <a:schemeClr val="accent4">
                    <a:lumMod val="75000"/>
                  </a:schemeClr>
                </a:solidFill>
                <a:latin typeface="+mn-lt"/>
              </a:rPr>
              <a:t>2</a:t>
            </a:r>
            <a:r>
              <a:rPr lang="en-GB" altLang="en-US" sz="1600" i="0" dirty="0">
                <a:latin typeface="+mn-lt"/>
              </a:rPr>
              <a:t>ml/min for entire body: </a:t>
            </a:r>
          </a:p>
          <a:p>
            <a:pPr algn="just"/>
            <a:r>
              <a:rPr lang="en-GB" altLang="en-US" sz="1600" i="0" dirty="0">
                <a:latin typeface="+mn-lt"/>
              </a:rPr>
              <a:t>This is removed by the lymphatics (prevent oedema)</a:t>
            </a:r>
          </a:p>
          <a:p>
            <a:pPr algn="just"/>
            <a:endParaRPr lang="en-GB" altLang="en-US" sz="1600" i="0" dirty="0">
              <a:latin typeface="+mn-lt"/>
            </a:endParaRPr>
          </a:p>
          <a:p>
            <a:pPr algn="just"/>
            <a:endParaRPr lang="en-GB" altLang="en-US" sz="1600" i="0" dirty="0">
              <a:latin typeface="+mn-lt"/>
            </a:endParaRPr>
          </a:p>
        </p:txBody>
      </p:sp>
      <p:sp>
        <p:nvSpPr>
          <p:cNvPr id="13" name="Text Box 23"/>
          <p:cNvSpPr txBox="1">
            <a:spLocks noChangeArrowheads="1"/>
          </p:cNvSpPr>
          <p:nvPr/>
        </p:nvSpPr>
        <p:spPr bwMode="auto">
          <a:xfrm>
            <a:off x="1021224" y="4077072"/>
            <a:ext cx="1571599" cy="716093"/>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nSpc>
                <a:spcPct val="80000"/>
              </a:lnSpc>
            </a:pPr>
            <a:r>
              <a:rPr lang="en-GB" altLang="en-US" sz="1600" i="0" dirty="0">
                <a:latin typeface="Calibri" panose="020F0502020204030204" pitchFamily="34" charset="0"/>
              </a:rPr>
              <a:t>At arteriolar end</a:t>
            </a:r>
          </a:p>
          <a:p>
            <a:pPr algn="ctr">
              <a:lnSpc>
                <a:spcPct val="80000"/>
              </a:lnSpc>
            </a:pPr>
            <a:r>
              <a:rPr lang="en-GB" altLang="en-US" sz="1600" i="0" baseline="-25000" dirty="0">
                <a:latin typeface="Calibri" panose="020F0502020204030204" pitchFamily="34" charset="0"/>
              </a:rPr>
              <a:t>↓</a:t>
            </a:r>
          </a:p>
          <a:p>
            <a:pPr algn="ctr">
              <a:lnSpc>
                <a:spcPct val="80000"/>
              </a:lnSpc>
            </a:pPr>
            <a:r>
              <a:rPr lang="en-GB" altLang="en-US" sz="2000" i="0" baseline="-25000" dirty="0">
                <a:latin typeface="Calibri" panose="020F0502020204030204" pitchFamily="34" charset="0"/>
              </a:rPr>
              <a:t>Net </a:t>
            </a:r>
            <a:r>
              <a:rPr lang="en-GB" altLang="en-US" sz="2000" i="0" baseline="-25000" dirty="0">
                <a:solidFill>
                  <a:srgbClr val="C00000"/>
                </a:solidFill>
                <a:latin typeface="Calibri" panose="020F0502020204030204" pitchFamily="34" charset="0"/>
              </a:rPr>
              <a:t>filtration</a:t>
            </a:r>
          </a:p>
          <a:p>
            <a:pPr algn="ctr">
              <a:lnSpc>
                <a:spcPct val="80000"/>
              </a:lnSpc>
            </a:pPr>
            <a:endParaRPr lang="en-GB" altLang="en-US" sz="1600" i="0" baseline="-25000" dirty="0">
              <a:latin typeface="Calibri" panose="020F0502020204030204" pitchFamily="34" charset="0"/>
            </a:endParaRPr>
          </a:p>
        </p:txBody>
      </p:sp>
      <p:sp>
        <p:nvSpPr>
          <p:cNvPr id="14" name="Text Box 24"/>
          <p:cNvSpPr txBox="1">
            <a:spLocks noChangeArrowheads="1"/>
          </p:cNvSpPr>
          <p:nvPr/>
        </p:nvSpPr>
        <p:spPr bwMode="auto">
          <a:xfrm>
            <a:off x="4483651" y="4077072"/>
            <a:ext cx="1610761" cy="688137"/>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lnSpc>
                <a:spcPct val="80000"/>
              </a:lnSpc>
            </a:pPr>
            <a:r>
              <a:rPr lang="en-GB" altLang="en-US" sz="1600" i="0" dirty="0">
                <a:latin typeface="Calibri" panose="020F0502020204030204" pitchFamily="34" charset="0"/>
              </a:rPr>
              <a:t>At </a:t>
            </a:r>
            <a:r>
              <a:rPr lang="en-GB" altLang="en-US" sz="1600" i="0" dirty="0" err="1">
                <a:latin typeface="Calibri" panose="020F0502020204030204" pitchFamily="34" charset="0"/>
              </a:rPr>
              <a:t>venular</a:t>
            </a:r>
            <a:r>
              <a:rPr lang="en-GB" altLang="en-US" sz="1600" i="0" dirty="0">
                <a:latin typeface="Calibri" panose="020F0502020204030204" pitchFamily="34" charset="0"/>
              </a:rPr>
              <a:t> end</a:t>
            </a:r>
          </a:p>
          <a:p>
            <a:pPr algn="ctr">
              <a:lnSpc>
                <a:spcPct val="80000"/>
              </a:lnSpc>
            </a:pPr>
            <a:r>
              <a:rPr lang="en-GB" altLang="en-US" sz="1600" i="0" dirty="0">
                <a:latin typeface="Calibri" panose="020F0502020204030204" pitchFamily="34" charset="0"/>
              </a:rPr>
              <a:t> ↓</a:t>
            </a:r>
          </a:p>
          <a:p>
            <a:pPr algn="ctr">
              <a:lnSpc>
                <a:spcPct val="80000"/>
              </a:lnSpc>
            </a:pPr>
            <a:r>
              <a:rPr lang="en-GB" altLang="en-US" sz="1600" i="0" dirty="0">
                <a:latin typeface="Calibri" panose="020F0502020204030204" pitchFamily="34" charset="0"/>
              </a:rPr>
              <a:t>Net </a:t>
            </a:r>
            <a:r>
              <a:rPr lang="en-GB" altLang="en-US" sz="1600" i="0" dirty="0">
                <a:solidFill>
                  <a:srgbClr val="C00000"/>
                </a:solidFill>
                <a:latin typeface="Calibri" panose="020F0502020204030204" pitchFamily="34" charset="0"/>
              </a:rPr>
              <a:t>reabsorption</a:t>
            </a:r>
          </a:p>
        </p:txBody>
      </p:sp>
      <p:sp>
        <p:nvSpPr>
          <p:cNvPr id="15" name="AutoShape 32"/>
          <p:cNvSpPr>
            <a:spLocks noChangeArrowheads="1"/>
          </p:cNvSpPr>
          <p:nvPr/>
        </p:nvSpPr>
        <p:spPr bwMode="auto">
          <a:xfrm rot="-5400000">
            <a:off x="3229481" y="3905924"/>
            <a:ext cx="533408" cy="2088232"/>
          </a:xfrm>
          <a:prstGeom prst="can">
            <a:avLst>
              <a:gd name="adj" fmla="val 70000"/>
            </a:avLst>
          </a:prstGeom>
          <a:solidFill>
            <a:schemeClr val="hlink"/>
          </a:solidFill>
          <a:ln w="38100">
            <a:solidFill>
              <a:schemeClr val="tx1"/>
            </a:solidFill>
            <a:round/>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b="1">
              <a:latin typeface="Calibri" panose="020F0502020204030204" pitchFamily="34" charset="0"/>
            </a:endParaRPr>
          </a:p>
        </p:txBody>
      </p:sp>
      <p:sp>
        <p:nvSpPr>
          <p:cNvPr id="16" name="AutoShape 33"/>
          <p:cNvSpPr>
            <a:spLocks noChangeArrowheads="1"/>
          </p:cNvSpPr>
          <p:nvPr/>
        </p:nvSpPr>
        <p:spPr bwMode="auto">
          <a:xfrm>
            <a:off x="2592823" y="5291358"/>
            <a:ext cx="1947478" cy="459574"/>
          </a:xfrm>
          <a:prstGeom prst="curvedUpArrow">
            <a:avLst>
              <a:gd name="adj1" fmla="val 44615"/>
              <a:gd name="adj2" fmla="val 89231"/>
              <a:gd name="adj3" fmla="val 33333"/>
            </a:avLst>
          </a:prstGeom>
          <a:solidFill>
            <a:schemeClr val="tx1"/>
          </a:solidFill>
          <a:ln w="9525">
            <a:solidFill>
              <a:schemeClr val="tx1"/>
            </a:solidFill>
            <a:miter lim="800000"/>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b="1">
              <a:latin typeface="Calibri" panose="020F0502020204030204" pitchFamily="34" charset="0"/>
            </a:endParaRPr>
          </a:p>
        </p:txBody>
      </p:sp>
      <p:sp>
        <p:nvSpPr>
          <p:cNvPr id="17" name="AutoShape 35"/>
          <p:cNvSpPr>
            <a:spLocks noChangeArrowheads="1"/>
          </p:cNvSpPr>
          <p:nvPr/>
        </p:nvSpPr>
        <p:spPr bwMode="auto">
          <a:xfrm>
            <a:off x="3209469" y="5823008"/>
            <a:ext cx="1295400" cy="99802"/>
          </a:xfrm>
          <a:prstGeom prst="rightArrow">
            <a:avLst>
              <a:gd name="adj1" fmla="val 50000"/>
              <a:gd name="adj2" fmla="val 212500"/>
            </a:avLst>
          </a:prstGeom>
          <a:solidFill>
            <a:schemeClr val="tx1"/>
          </a:solidFill>
          <a:ln w="9525">
            <a:solidFill>
              <a:schemeClr val="tx1"/>
            </a:solidFill>
            <a:miter lim="800000"/>
            <a:headEnd/>
            <a:tailEnd/>
          </a:ln>
        </p:spPr>
        <p:txBody>
          <a:bodyPr wrap="none" anchor="ct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endParaRPr lang="en-US" altLang="en-US" b="1">
              <a:latin typeface="Calibri" panose="020F0502020204030204" pitchFamily="34" charset="0"/>
            </a:endParaRPr>
          </a:p>
        </p:txBody>
      </p:sp>
      <p:sp>
        <p:nvSpPr>
          <p:cNvPr id="18" name="Text Box 36"/>
          <p:cNvSpPr txBox="1">
            <a:spLocks noChangeArrowheads="1"/>
          </p:cNvSpPr>
          <p:nvPr/>
        </p:nvSpPr>
        <p:spPr bwMode="auto">
          <a:xfrm>
            <a:off x="4554308" y="5460575"/>
            <a:ext cx="1107996" cy="4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lnSpc>
                <a:spcPct val="70000"/>
              </a:lnSpc>
            </a:pPr>
            <a:r>
              <a:rPr lang="en-US" altLang="en-US" sz="1600" b="1">
                <a:solidFill>
                  <a:srgbClr val="C00000"/>
                </a:solidFill>
                <a:latin typeface="Calibri" panose="020F0502020204030204" pitchFamily="34" charset="0"/>
              </a:rPr>
              <a:t>Via</a:t>
            </a:r>
          </a:p>
          <a:p>
            <a:pPr algn="ctr">
              <a:lnSpc>
                <a:spcPct val="70000"/>
              </a:lnSpc>
            </a:pPr>
            <a:r>
              <a:rPr lang="en-US" altLang="en-US" sz="1600" b="1" dirty="0">
                <a:solidFill>
                  <a:srgbClr val="C00000"/>
                </a:solidFill>
                <a:latin typeface="Calibri" panose="020F0502020204030204" pitchFamily="34" charset="0"/>
              </a:rPr>
              <a:t>lymphatics</a:t>
            </a:r>
          </a:p>
        </p:txBody>
      </p:sp>
      <p:sp>
        <p:nvSpPr>
          <p:cNvPr id="19" name="Rectangle 18"/>
          <p:cNvSpPr/>
          <p:nvPr/>
        </p:nvSpPr>
        <p:spPr>
          <a:xfrm>
            <a:off x="6506572" y="1542020"/>
            <a:ext cx="5040525" cy="438079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8888" y="1544473"/>
            <a:ext cx="5677226" cy="239689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8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Rectangle 8"/>
          <p:cNvSpPr>
            <a:spLocks noChangeArrowheads="1"/>
          </p:cNvSpPr>
          <p:nvPr/>
        </p:nvSpPr>
        <p:spPr bwMode="auto">
          <a:xfrm>
            <a:off x="477788" y="405033"/>
            <a:ext cx="10287000" cy="838200"/>
          </a:xfrm>
          <a:prstGeom prst="rect">
            <a:avLst/>
          </a:prstGeom>
          <a:noFill/>
          <a:ln w="9525">
            <a:noFill/>
            <a:miter lim="800000"/>
            <a:headEnd/>
            <a:tailEnd/>
          </a:ln>
          <a:effectLst/>
        </p:spPr>
        <p:txBody>
          <a:bodyPr anchor="ctr"/>
          <a:lstStyle/>
          <a:p>
            <a:pPr>
              <a:spcBef>
                <a:spcPct val="0"/>
              </a:spcBef>
              <a:defRPr/>
            </a:pPr>
            <a:r>
              <a:rPr lang="en-GB" sz="3200" dirty="0">
                <a:solidFill>
                  <a:schemeClr val="tx2"/>
                </a:solidFill>
                <a:latin typeface="+mj-lt"/>
                <a:ea typeface="+mj-ea"/>
                <a:cs typeface="+mj-cs"/>
              </a:rPr>
              <a:t>Clinical Significance </a:t>
            </a:r>
            <a:r>
              <a:rPr lang="en-GB" sz="3200" dirty="0" smtClean="0">
                <a:solidFill>
                  <a:schemeClr val="tx2"/>
                </a:solidFill>
                <a:latin typeface="+mj-lt"/>
                <a:ea typeface="+mj-ea"/>
                <a:cs typeface="+mj-cs"/>
              </a:rPr>
              <a:t>of </a:t>
            </a:r>
            <a:r>
              <a:rPr lang="en-GB" sz="3200" dirty="0">
                <a:solidFill>
                  <a:schemeClr val="tx2"/>
                </a:solidFill>
                <a:latin typeface="+mj-lt"/>
                <a:ea typeface="+mj-ea"/>
                <a:cs typeface="+mj-cs"/>
              </a:rPr>
              <a:t>Capillary Filtration</a:t>
            </a:r>
          </a:p>
        </p:txBody>
      </p:sp>
      <p:sp>
        <p:nvSpPr>
          <p:cNvPr id="5" name="Rectangle 9"/>
          <p:cNvSpPr>
            <a:spLocks noChangeArrowheads="1"/>
          </p:cNvSpPr>
          <p:nvPr/>
        </p:nvSpPr>
        <p:spPr bwMode="auto">
          <a:xfrm>
            <a:off x="693812" y="1700808"/>
            <a:ext cx="10860632" cy="5334000"/>
          </a:xfrm>
          <a:prstGeom prst="rect">
            <a:avLst/>
          </a:prstGeom>
          <a:noFill/>
          <a:ln w="9525">
            <a:noFill/>
            <a:miter lim="800000"/>
            <a:headEnd/>
            <a:tailEnd/>
          </a:ln>
          <a:effectLst/>
        </p:spPr>
        <p:txBody>
          <a:bodyPr/>
          <a:lstStyle/>
          <a:p>
            <a:pPr marL="342900" indent="-342900" algn="just">
              <a:spcBef>
                <a:spcPct val="20000"/>
              </a:spcBef>
              <a:buClr>
                <a:schemeClr val="tx2"/>
              </a:buClr>
              <a:buSzPct val="75000"/>
              <a:buFont typeface="Arial" charset="0"/>
              <a:buChar char="•"/>
              <a:defRPr/>
            </a:pPr>
            <a:r>
              <a:rPr lang="en-GB" dirty="0"/>
              <a:t>In </a:t>
            </a:r>
            <a:r>
              <a:rPr lang="en-GB" b="1" dirty="0"/>
              <a:t>blood loss</a:t>
            </a:r>
            <a:r>
              <a:rPr lang="en-GB" dirty="0"/>
              <a:t>, vasoconstriction of arterioles </a:t>
            </a:r>
            <a:r>
              <a:rPr lang="en-GB" dirty="0">
                <a:sym typeface="Symbol" pitchFamily="18" charset="2"/>
              </a:rPr>
              <a:t></a:t>
            </a:r>
            <a:r>
              <a:rPr lang="en-GB" dirty="0"/>
              <a:t> decrease capillary hydrostatic pressure. Hence osmotic pressure of plasma proteins favours absorption of interstitial fluid </a:t>
            </a:r>
            <a:r>
              <a:rPr lang="en-GB" dirty="0">
                <a:sym typeface="Symbol" pitchFamily="18" charset="2"/>
              </a:rPr>
              <a:t></a:t>
            </a:r>
            <a:r>
              <a:rPr lang="en-GB" dirty="0"/>
              <a:t> blood volume.</a:t>
            </a:r>
          </a:p>
          <a:p>
            <a:pPr marL="342900" indent="-342900" algn="just">
              <a:spcBef>
                <a:spcPct val="20000"/>
              </a:spcBef>
              <a:buClr>
                <a:schemeClr val="tx2"/>
              </a:buClr>
              <a:buSzPct val="75000"/>
              <a:buFont typeface="Arial" charset="0"/>
              <a:buChar char="•"/>
              <a:defRPr/>
            </a:pPr>
            <a:endParaRPr lang="en-GB" dirty="0"/>
          </a:p>
          <a:p>
            <a:pPr marL="342900" indent="-342900" algn="just">
              <a:spcBef>
                <a:spcPct val="20000"/>
              </a:spcBef>
              <a:buClr>
                <a:schemeClr val="tx2"/>
              </a:buClr>
              <a:buSzPct val="75000"/>
              <a:buFont typeface="Arial" charset="0"/>
              <a:buChar char="•"/>
              <a:defRPr/>
            </a:pPr>
            <a:r>
              <a:rPr lang="en-GB" dirty="0"/>
              <a:t>In </a:t>
            </a:r>
            <a:r>
              <a:rPr lang="en-GB" b="1" dirty="0"/>
              <a:t>congestive heart failure</a:t>
            </a:r>
            <a:r>
              <a:rPr lang="en-GB" dirty="0"/>
              <a:t>, venous pressure rises </a:t>
            </a:r>
            <a:r>
              <a:rPr lang="en-GB" dirty="0">
                <a:sym typeface="Symbol" pitchFamily="18" charset="2"/>
              </a:rPr>
              <a:t></a:t>
            </a:r>
            <a:r>
              <a:rPr lang="en-GB" dirty="0"/>
              <a:t> build-up of blood in capillaries </a:t>
            </a:r>
            <a:r>
              <a:rPr lang="en-GB" dirty="0">
                <a:sym typeface="Symbol" pitchFamily="18" charset="2"/>
              </a:rPr>
              <a:t></a:t>
            </a:r>
            <a:r>
              <a:rPr lang="en-GB" dirty="0"/>
              <a:t> capillary hydrostatic pressure </a:t>
            </a:r>
            <a:r>
              <a:rPr lang="en-IE" dirty="0"/>
              <a:t> </a:t>
            </a:r>
            <a:r>
              <a:rPr lang="en-GB" dirty="0">
                <a:sym typeface="Symbol" pitchFamily="18" charset="2"/>
              </a:rPr>
              <a:t></a:t>
            </a:r>
            <a:r>
              <a:rPr lang="en-GB" dirty="0"/>
              <a:t> filtration </a:t>
            </a:r>
            <a:r>
              <a:rPr lang="en-GB" dirty="0">
                <a:sym typeface="Symbol" pitchFamily="18" charset="2"/>
              </a:rPr>
              <a:t></a:t>
            </a:r>
            <a:r>
              <a:rPr lang="en-GB" dirty="0"/>
              <a:t> oedema.</a:t>
            </a:r>
          </a:p>
          <a:p>
            <a:pPr marL="342900" indent="-342900" algn="just">
              <a:spcBef>
                <a:spcPct val="20000"/>
              </a:spcBef>
              <a:buClr>
                <a:schemeClr val="tx2"/>
              </a:buClr>
              <a:buSzPct val="75000"/>
              <a:buFont typeface="Arial" charset="0"/>
              <a:buChar char="•"/>
              <a:defRPr/>
            </a:pPr>
            <a:endParaRPr lang="en-GB" dirty="0"/>
          </a:p>
          <a:p>
            <a:pPr marL="342900" indent="-342900" algn="just">
              <a:spcBef>
                <a:spcPct val="20000"/>
              </a:spcBef>
              <a:buClr>
                <a:schemeClr val="tx2"/>
              </a:buClr>
              <a:buSzPct val="75000"/>
              <a:buFont typeface="Arial" charset="0"/>
              <a:buChar char="•"/>
              <a:defRPr/>
            </a:pPr>
            <a:r>
              <a:rPr lang="en-GB" dirty="0"/>
              <a:t>In </a:t>
            </a:r>
            <a:r>
              <a:rPr lang="en-GB" b="1" dirty="0" err="1"/>
              <a:t>hypoproteinemia</a:t>
            </a:r>
            <a:r>
              <a:rPr lang="en-GB" dirty="0"/>
              <a:t> (e.g., starvation, liver disease) </a:t>
            </a:r>
            <a:r>
              <a:rPr lang="en-GB" dirty="0">
                <a:sym typeface="Symbol" pitchFamily="18" charset="2"/>
              </a:rPr>
              <a:t> </a:t>
            </a:r>
            <a:r>
              <a:rPr lang="en-GB" dirty="0"/>
              <a:t> plasma protein colloid osmotic pressure  </a:t>
            </a:r>
            <a:r>
              <a:rPr lang="en-GB" dirty="0">
                <a:sym typeface="Symbol" pitchFamily="18" charset="2"/>
              </a:rPr>
              <a:t></a:t>
            </a:r>
            <a:r>
              <a:rPr lang="en-GB" dirty="0"/>
              <a:t> loss of fluid from capillaries </a:t>
            </a:r>
            <a:r>
              <a:rPr lang="en-GB" dirty="0">
                <a:sym typeface="Symbol" pitchFamily="18" charset="2"/>
              </a:rPr>
              <a:t></a:t>
            </a:r>
            <a:r>
              <a:rPr lang="en-GB" dirty="0"/>
              <a:t> oedema. </a:t>
            </a:r>
          </a:p>
          <a:p>
            <a:pPr marL="342900" indent="-342900" algn="just">
              <a:spcBef>
                <a:spcPct val="20000"/>
              </a:spcBef>
              <a:buClr>
                <a:schemeClr val="tx2"/>
              </a:buClr>
              <a:buSzPct val="75000"/>
              <a:buFont typeface="Arial" charset="0"/>
              <a:buChar char="•"/>
              <a:defRPr/>
            </a:pPr>
            <a:endParaRPr lang="en-GB" dirty="0"/>
          </a:p>
          <a:p>
            <a:pPr marL="342900" indent="-342900" algn="just">
              <a:spcBef>
                <a:spcPct val="20000"/>
              </a:spcBef>
              <a:buClr>
                <a:schemeClr val="tx2"/>
              </a:buClr>
              <a:buSzPct val="75000"/>
              <a:buFont typeface="Arial" charset="0"/>
              <a:buChar char="•"/>
              <a:defRPr/>
            </a:pPr>
            <a:r>
              <a:rPr lang="en-GB" altLang="en-US" dirty="0"/>
              <a:t>In </a:t>
            </a:r>
            <a:r>
              <a:rPr lang="en-GB" altLang="en-US" b="1" dirty="0"/>
              <a:t>inflammation</a:t>
            </a:r>
            <a:r>
              <a:rPr lang="en-GB" altLang="en-US" dirty="0"/>
              <a:t>: the gaps between the endothelial cells increase because of the inflammatory mediators </a:t>
            </a:r>
            <a:r>
              <a:rPr lang="en-GB" altLang="en-US" dirty="0">
                <a:sym typeface="Symbol" panose="05050102010706020507" pitchFamily="18" charset="2"/>
              </a:rPr>
              <a:t></a:t>
            </a:r>
            <a:r>
              <a:rPr lang="en-GB" altLang="en-US" dirty="0"/>
              <a:t> movement of proteins into the </a:t>
            </a:r>
            <a:r>
              <a:rPr lang="en-GB" altLang="en-US" dirty="0" err="1"/>
              <a:t>interstitium</a:t>
            </a:r>
            <a:r>
              <a:rPr lang="en-GB" altLang="en-US" dirty="0"/>
              <a:t> </a:t>
            </a:r>
            <a:r>
              <a:rPr lang="en-GB" altLang="en-US" dirty="0">
                <a:sym typeface="Symbol" panose="05050102010706020507" pitchFamily="18" charset="2"/>
              </a:rPr>
              <a:t></a:t>
            </a:r>
            <a:r>
              <a:rPr lang="en-GB" altLang="en-US" dirty="0"/>
              <a:t> oedema.</a:t>
            </a:r>
            <a:r>
              <a:rPr lang="en-GB" dirty="0"/>
              <a:t>				</a:t>
            </a:r>
          </a:p>
        </p:txBody>
      </p:sp>
      <p:sp>
        <p:nvSpPr>
          <p:cNvPr id="6" name="TextBox 5"/>
          <p:cNvSpPr txBox="1"/>
          <p:nvPr/>
        </p:nvSpPr>
        <p:spPr>
          <a:xfrm>
            <a:off x="9766820"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79715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Text Box 5"/>
          <p:cNvSpPr txBox="1">
            <a:spLocks noChangeArrowheads="1"/>
          </p:cNvSpPr>
          <p:nvPr/>
        </p:nvSpPr>
        <p:spPr bwMode="auto">
          <a:xfrm>
            <a:off x="529562" y="551573"/>
            <a:ext cx="9221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0"/>
              </a:spcBef>
            </a:pPr>
            <a:r>
              <a:rPr lang="en-US" altLang="en-US" sz="3200" i="0" dirty="0">
                <a:solidFill>
                  <a:schemeClr val="tx2"/>
                </a:solidFill>
                <a:latin typeface="+mj-lt"/>
                <a:ea typeface="+mj-ea"/>
                <a:cs typeface="+mj-cs"/>
              </a:rPr>
              <a:t>Lymphatic Vessels: Lymphatic Capillaries</a:t>
            </a:r>
          </a:p>
        </p:txBody>
      </p:sp>
      <p:sp>
        <p:nvSpPr>
          <p:cNvPr id="5" name="Rectangle 6"/>
          <p:cNvSpPr>
            <a:spLocks noChangeArrowheads="1"/>
          </p:cNvSpPr>
          <p:nvPr/>
        </p:nvSpPr>
        <p:spPr bwMode="auto">
          <a:xfrm>
            <a:off x="981844" y="1484784"/>
            <a:ext cx="4892892" cy="3600400"/>
          </a:xfrm>
          <a:prstGeom prst="rect">
            <a:avLst/>
          </a:prstGeom>
          <a:noFill/>
          <a:ln w="9525">
            <a:noFill/>
            <a:miter lim="800000"/>
            <a:headEnd/>
            <a:tailEnd/>
          </a:ln>
          <a:effectLst/>
        </p:spPr>
        <p:txBody>
          <a:bodyPr/>
          <a:lstStyle/>
          <a:p>
            <a:pPr marL="342900" indent="-342900" algn="just">
              <a:spcBef>
                <a:spcPct val="20000"/>
              </a:spcBef>
              <a:buClr>
                <a:schemeClr val="tx2"/>
              </a:buClr>
              <a:buSzPct val="100000"/>
              <a:buFont typeface="Arial" charset="0"/>
              <a:buChar char="•"/>
              <a:defRPr/>
            </a:pPr>
            <a:r>
              <a:rPr lang="en-US" sz="1600" i="0" dirty="0">
                <a:cs typeface="Calibri" pitchFamily="34" charset="0"/>
              </a:rPr>
              <a:t>Theses are blind sacs that collect excess tissue fluid.</a:t>
            </a:r>
          </a:p>
          <a:p>
            <a:pPr marL="342900" indent="-342900" algn="just">
              <a:spcBef>
                <a:spcPct val="20000"/>
              </a:spcBef>
              <a:buClr>
                <a:schemeClr val="tx2"/>
              </a:buClr>
              <a:buSzPct val="100000"/>
              <a:buFont typeface="Arial" charset="0"/>
              <a:buChar char="•"/>
              <a:defRPr/>
            </a:pPr>
            <a:r>
              <a:rPr lang="en-US" sz="1600" i="0" dirty="0">
                <a:cs typeface="Calibri" pitchFamily="34" charset="0"/>
              </a:rPr>
              <a:t>They consist of simple squamous epithelium (endothelium).</a:t>
            </a:r>
          </a:p>
          <a:p>
            <a:pPr marL="342900" indent="-342900" algn="just">
              <a:spcBef>
                <a:spcPct val="20000"/>
              </a:spcBef>
              <a:buClr>
                <a:schemeClr val="tx2"/>
              </a:buClr>
              <a:buSzPct val="100000"/>
              <a:buFont typeface="Arial" charset="0"/>
              <a:buChar char="•"/>
              <a:defRPr/>
            </a:pPr>
            <a:r>
              <a:rPr lang="en-US" sz="1600" i="0" dirty="0">
                <a:cs typeface="Calibri" pitchFamily="34" charset="0"/>
              </a:rPr>
              <a:t>Cells overlap to form one-way valves within lumen.</a:t>
            </a:r>
          </a:p>
          <a:p>
            <a:pPr marL="342900" indent="-342900" algn="just">
              <a:spcBef>
                <a:spcPct val="20000"/>
              </a:spcBef>
              <a:buClr>
                <a:schemeClr val="tx2"/>
              </a:buClr>
              <a:buSzPct val="100000"/>
              <a:buFont typeface="Arial" charset="0"/>
              <a:buChar char="•"/>
              <a:defRPr/>
            </a:pPr>
            <a:r>
              <a:rPr lang="en-US" sz="1600" i="0" dirty="0">
                <a:cs typeface="Calibri" pitchFamily="34" charset="0"/>
              </a:rPr>
              <a:t>The gaps between the endothelial cells are very large. They lack tight junctions.</a:t>
            </a:r>
          </a:p>
          <a:p>
            <a:pPr marL="342900" indent="-342900" algn="just">
              <a:spcBef>
                <a:spcPct val="20000"/>
              </a:spcBef>
              <a:buClr>
                <a:schemeClr val="tx2"/>
              </a:buClr>
              <a:buSzPct val="100000"/>
              <a:buFont typeface="Arial" charset="0"/>
              <a:buChar char="•"/>
              <a:defRPr/>
            </a:pPr>
            <a:r>
              <a:rPr lang="en-US" altLang="en-US" sz="1600" i="0" dirty="0">
                <a:cs typeface="Calibri" pitchFamily="34" charset="0"/>
              </a:rPr>
              <a:t>They possess fine filaments which anchor them to the connective tissue</a:t>
            </a:r>
          </a:p>
          <a:p>
            <a:pPr marL="342900" indent="-342900" algn="just">
              <a:spcBef>
                <a:spcPct val="20000"/>
              </a:spcBef>
              <a:buClr>
                <a:schemeClr val="tx2"/>
              </a:buClr>
              <a:buSzPct val="100000"/>
              <a:buFont typeface="Arial" charset="0"/>
              <a:buChar char="•"/>
              <a:defRPr/>
            </a:pPr>
            <a:r>
              <a:rPr lang="en-US" altLang="en-US" sz="1600" i="0" dirty="0">
                <a:cs typeface="Calibri" pitchFamily="34" charset="0"/>
              </a:rPr>
              <a:t>With contractions, these filaments can pull on the endothelial cells,  and thus allowing protein, large particles or cells to enter lymph system.</a:t>
            </a:r>
          </a:p>
          <a:p>
            <a:pPr marL="342900" indent="-342900" algn="just">
              <a:spcBef>
                <a:spcPct val="20000"/>
              </a:spcBef>
              <a:buClr>
                <a:schemeClr val="tx2"/>
              </a:buClr>
              <a:buSzPct val="100000"/>
              <a:buFont typeface="Arial" charset="0"/>
              <a:buChar char="•"/>
              <a:defRPr/>
            </a:pPr>
            <a:endParaRPr lang="en-US" sz="1600" i="0" dirty="0">
              <a:cs typeface="Calibri" pitchFamily="34" charset="0"/>
            </a:endParaRPr>
          </a:p>
        </p:txBody>
      </p:sp>
      <p:sp>
        <p:nvSpPr>
          <p:cNvPr id="7" name="TextBox 6"/>
          <p:cNvSpPr txBox="1"/>
          <p:nvPr/>
        </p:nvSpPr>
        <p:spPr>
          <a:xfrm>
            <a:off x="9751250" y="-936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8" name="Rectangle 7"/>
          <p:cNvSpPr>
            <a:spLocks noChangeArrowheads="1"/>
          </p:cNvSpPr>
          <p:nvPr/>
        </p:nvSpPr>
        <p:spPr bwMode="auto">
          <a:xfrm>
            <a:off x="6266677" y="1319290"/>
            <a:ext cx="4944315" cy="3315613"/>
          </a:xfrm>
          <a:prstGeom prst="rect">
            <a:avLst/>
          </a:prstGeom>
          <a:noFill/>
          <a:ln w="9525">
            <a:noFill/>
            <a:miter lim="800000"/>
            <a:headEnd/>
            <a:tailEnd/>
          </a:ln>
          <a:effectLst/>
        </p:spPr>
        <p:txBody>
          <a:bodyPr/>
          <a:lstStyle/>
          <a:p>
            <a:pPr marL="285750" indent="-285750" algn="just">
              <a:spcBef>
                <a:spcPct val="20000"/>
              </a:spcBef>
              <a:buClr>
                <a:schemeClr val="tx2"/>
              </a:buClr>
              <a:buFont typeface="Arial" charset="0"/>
              <a:buChar char="•"/>
              <a:defRPr/>
            </a:pPr>
            <a:r>
              <a:rPr lang="en-US" sz="1600" dirty="0" err="1">
                <a:cs typeface="Calibri" pitchFamily="34" charset="0"/>
              </a:rPr>
              <a:t>Lymphatics</a:t>
            </a:r>
            <a:r>
              <a:rPr lang="en-US" sz="1600" dirty="0">
                <a:cs typeface="Calibri" pitchFamily="34" charset="0"/>
              </a:rPr>
              <a:t>: These originate as lymph capillaries that unite to form larger vessels</a:t>
            </a:r>
          </a:p>
          <a:p>
            <a:pPr marL="742950" lvl="1" indent="-285750" algn="just">
              <a:spcBef>
                <a:spcPct val="20000"/>
              </a:spcBef>
              <a:buClr>
                <a:schemeClr val="tx2"/>
              </a:buClr>
              <a:buFont typeface="Arial" charset="0"/>
              <a:buChar char="•"/>
              <a:defRPr/>
            </a:pPr>
            <a:r>
              <a:rPr lang="en-US" sz="1600" dirty="0">
                <a:cs typeface="Calibri" pitchFamily="34" charset="0"/>
              </a:rPr>
              <a:t>	- They resemble veins in structure but with thinner walls, less muscle, less connective tissue, and more valves.</a:t>
            </a:r>
          </a:p>
          <a:p>
            <a:pPr marL="742950" lvl="1" indent="-285750" algn="just">
              <a:spcBef>
                <a:spcPct val="20000"/>
              </a:spcBef>
              <a:buClr>
                <a:schemeClr val="tx2"/>
              </a:buClr>
              <a:buFont typeface="Arial" charset="0"/>
              <a:buChar char="•"/>
              <a:defRPr/>
            </a:pPr>
            <a:r>
              <a:rPr lang="en-US" sz="1600" dirty="0">
                <a:cs typeface="Calibri" pitchFamily="34" charset="0"/>
              </a:rPr>
              <a:t>	- They connect to lymph nodes at various intervals.</a:t>
            </a:r>
          </a:p>
          <a:p>
            <a:pPr marL="285750" indent="-285750" algn="just">
              <a:spcBef>
                <a:spcPct val="20000"/>
              </a:spcBef>
              <a:buClr>
                <a:schemeClr val="tx2"/>
              </a:buClr>
              <a:buFont typeface="Arial" charset="0"/>
              <a:buChar char="•"/>
              <a:defRPr/>
            </a:pPr>
            <a:r>
              <a:rPr lang="en-US" sz="1600" dirty="0">
                <a:cs typeface="Calibri" pitchFamily="34" charset="0"/>
              </a:rPr>
              <a:t>Lymphatic trunks: These are formed by the union of lymphatics. They carry lymph to lymphatic ducts.</a:t>
            </a:r>
          </a:p>
          <a:p>
            <a:pPr marL="285750" indent="-285750" algn="just">
              <a:spcBef>
                <a:spcPct val="20000"/>
              </a:spcBef>
              <a:buClr>
                <a:schemeClr val="tx2"/>
              </a:buClr>
              <a:buFont typeface="Arial" charset="0"/>
              <a:buChar char="•"/>
              <a:defRPr/>
            </a:pPr>
            <a:r>
              <a:rPr lang="en-US" sz="1600" dirty="0">
                <a:cs typeface="Calibri" pitchFamily="34" charset="0"/>
              </a:rPr>
              <a:t>Lymphatic ducts: these are formed by the union of lymphatic trunks. They empty into large veins (</a:t>
            </a:r>
            <a:r>
              <a:rPr lang="en-US" altLang="en-US" sz="1600" dirty="0">
                <a:cs typeface="Calibri" pitchFamily="34" charset="0"/>
              </a:rPr>
              <a:t>right and left </a:t>
            </a:r>
            <a:r>
              <a:rPr lang="en-US" altLang="en-US" sz="1600" dirty="0" err="1">
                <a:cs typeface="Calibri" pitchFamily="34" charset="0"/>
              </a:rPr>
              <a:t>subclavian</a:t>
            </a:r>
            <a:r>
              <a:rPr lang="en-US" altLang="en-US" sz="1600" dirty="0">
                <a:cs typeface="Calibri" pitchFamily="34" charset="0"/>
              </a:rPr>
              <a:t> veins) </a:t>
            </a:r>
            <a:r>
              <a:rPr lang="en-US" sz="1600" dirty="0">
                <a:cs typeface="Calibri" pitchFamily="34" charset="0"/>
              </a:rPr>
              <a:t> just before they join the superior vena cava.</a:t>
            </a:r>
          </a:p>
        </p:txBody>
      </p:sp>
      <p:sp>
        <p:nvSpPr>
          <p:cNvPr id="9" name="Rectangle 8"/>
          <p:cNvSpPr/>
          <p:nvPr/>
        </p:nvSpPr>
        <p:spPr>
          <a:xfrm>
            <a:off x="6266677" y="1290686"/>
            <a:ext cx="5036908" cy="350646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981844" y="1290686"/>
            <a:ext cx="5036908" cy="350646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1815770069"/>
              </p:ext>
            </p:extLst>
          </p:nvPr>
        </p:nvGraphicFramePr>
        <p:xfrm>
          <a:off x="1882384" y="2926859"/>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Classification of The Vascular System </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60" y="1455531"/>
            <a:ext cx="10969943" cy="4937760"/>
          </a:xfrm>
        </p:spPr>
        <p:txBody>
          <a:bodyPr>
            <a:noAutofit/>
          </a:bodyPr>
          <a:lstStyle/>
          <a:p>
            <a:pPr>
              <a:lnSpc>
                <a:spcPct val="200000"/>
              </a:lnSpc>
            </a:pPr>
            <a:r>
              <a:rPr lang="en-US" sz="2000" dirty="0"/>
              <a:t>1. </a:t>
            </a:r>
            <a:r>
              <a:rPr lang="en-US" sz="2000" dirty="0" smtClean="0"/>
              <a:t> Aorta: elastic recoil</a:t>
            </a:r>
            <a:endParaRPr lang="ar-SA" sz="2000" dirty="0"/>
          </a:p>
          <a:p>
            <a:pPr>
              <a:lnSpc>
                <a:spcPct val="200000"/>
              </a:lnSpc>
            </a:pPr>
            <a:r>
              <a:rPr lang="en-US" sz="2000" dirty="0"/>
              <a:t>2. </a:t>
            </a:r>
            <a:r>
              <a:rPr lang="en-US" sz="2000" dirty="0" smtClean="0"/>
              <a:t> Arteries: muscular</a:t>
            </a:r>
            <a:r>
              <a:rPr lang="en-US" sz="2000" dirty="0"/>
              <a:t>, low resistance </a:t>
            </a:r>
            <a:r>
              <a:rPr lang="en-US" sz="2000" dirty="0" smtClean="0"/>
              <a:t>vessels</a:t>
            </a:r>
            <a:endParaRPr lang="ar-SA" sz="2000" dirty="0"/>
          </a:p>
          <a:p>
            <a:pPr>
              <a:lnSpc>
                <a:spcPct val="200000"/>
              </a:lnSpc>
            </a:pPr>
            <a:r>
              <a:rPr lang="en-US" sz="2000" dirty="0"/>
              <a:t>3. </a:t>
            </a:r>
            <a:r>
              <a:rPr lang="en-US" sz="2000" dirty="0" smtClean="0"/>
              <a:t> Arterioles: high </a:t>
            </a:r>
            <a:r>
              <a:rPr lang="en-US" sz="2000" dirty="0"/>
              <a:t>resistance </a:t>
            </a:r>
            <a:r>
              <a:rPr lang="en-US" sz="2000" dirty="0" smtClean="0"/>
              <a:t>vessels </a:t>
            </a:r>
            <a:endParaRPr lang="ar-SA" sz="2000" dirty="0"/>
          </a:p>
          <a:p>
            <a:pPr>
              <a:lnSpc>
                <a:spcPct val="200000"/>
              </a:lnSpc>
            </a:pPr>
            <a:r>
              <a:rPr lang="en-US" sz="2000" dirty="0" smtClean="0"/>
              <a:t>4. </a:t>
            </a:r>
            <a:r>
              <a:rPr lang="en-US" sz="2000" dirty="0" smtClean="0">
                <a:solidFill>
                  <a:srgbClr val="FF0000"/>
                </a:solidFill>
              </a:rPr>
              <a:t>Capillaries</a:t>
            </a:r>
            <a:r>
              <a:rPr lang="en-US" sz="2000" dirty="0" smtClean="0"/>
              <a:t>: exchange vessels</a:t>
            </a:r>
            <a:endParaRPr lang="ar-SA" sz="2000" dirty="0"/>
          </a:p>
          <a:p>
            <a:pPr>
              <a:lnSpc>
                <a:spcPct val="200000"/>
              </a:lnSpc>
            </a:pPr>
            <a:r>
              <a:rPr lang="en-US" sz="2000" dirty="0"/>
              <a:t>5.  </a:t>
            </a:r>
            <a:r>
              <a:rPr lang="en-US" sz="2000" dirty="0" err="1" smtClean="0"/>
              <a:t>Venules</a:t>
            </a:r>
            <a:r>
              <a:rPr lang="en-US" sz="2000" dirty="0" smtClean="0"/>
              <a:t> </a:t>
            </a:r>
            <a:endParaRPr lang="ar-SA" sz="2000" dirty="0"/>
          </a:p>
          <a:p>
            <a:pPr>
              <a:lnSpc>
                <a:spcPct val="200000"/>
              </a:lnSpc>
            </a:pPr>
            <a:r>
              <a:rPr lang="en-US" sz="2000" dirty="0"/>
              <a:t>6. </a:t>
            </a:r>
            <a:r>
              <a:rPr lang="en-US" sz="2000" dirty="0" smtClean="0"/>
              <a:t> Veins: capacitance vessels</a:t>
            </a:r>
            <a:endParaRPr lang="en-US" sz="2000" dirty="0"/>
          </a:p>
        </p:txBody>
      </p:sp>
      <p:sp>
        <p:nvSpPr>
          <p:cNvPr id="5" name="TextBox 4"/>
          <p:cNvSpPr txBox="1"/>
          <p:nvPr/>
        </p:nvSpPr>
        <p:spPr>
          <a:xfrm>
            <a:off x="0" y="0"/>
            <a:ext cx="2205980" cy="461665"/>
          </a:xfrm>
          <a:prstGeom prst="rect">
            <a:avLst/>
          </a:prstGeom>
          <a:noFill/>
        </p:spPr>
        <p:txBody>
          <a:bodyPr wrap="square" rtlCol="0">
            <a:spAutoFit/>
          </a:bodyPr>
          <a:lstStyle/>
          <a:p>
            <a:r>
              <a:rPr lang="en-US" sz="2400" dirty="0" smtClean="0">
                <a:solidFill>
                  <a:schemeClr val="tx2"/>
                </a:solidFill>
              </a:rPr>
              <a:t>Introduction:</a:t>
            </a:r>
            <a:endParaRPr lang="en-US" sz="2400" dirty="0">
              <a:solidFill>
                <a:schemeClr val="tx2"/>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211" y="1300154"/>
            <a:ext cx="5376817" cy="4937158"/>
          </a:xfrm>
          <a:prstGeom prst="rect">
            <a:avLst/>
          </a:prstGeom>
        </p:spPr>
      </p:pic>
      <p:sp>
        <p:nvSpPr>
          <p:cNvPr id="7" name="TextBox 6"/>
          <p:cNvSpPr txBox="1"/>
          <p:nvPr/>
        </p:nvSpPr>
        <p:spPr>
          <a:xfrm>
            <a:off x="9517086"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1929576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922" y="1234014"/>
            <a:ext cx="11001098" cy="5361468"/>
          </a:xfrm>
          <a:prstGeom prst="rect">
            <a:avLst/>
          </a:prstGeom>
        </p:spPr>
        <p:txBody>
          <a:bodyPr wrap="square">
            <a:spAutoFit/>
          </a:bodyPr>
          <a:lstStyle/>
          <a:p>
            <a:pPr algn="just"/>
            <a:endParaRPr lang="en-US" sz="1600" b="1" dirty="0" smtClean="0"/>
          </a:p>
          <a:p>
            <a:pPr algn="just"/>
            <a:r>
              <a:rPr lang="en-US" sz="1600" b="1" dirty="0" smtClean="0"/>
              <a:t>Lymphatic System </a:t>
            </a:r>
            <a:endParaRPr lang="en-US" sz="1600" dirty="0" smtClean="0"/>
          </a:p>
          <a:p>
            <a:pPr algn="just"/>
            <a:r>
              <a:rPr lang="en-US" sz="1600" dirty="0" smtClean="0">
                <a:latin typeface="MS" charset="0"/>
              </a:rPr>
              <a:t> </a:t>
            </a:r>
            <a:r>
              <a:rPr lang="en-US" sz="1600" dirty="0">
                <a:latin typeface="GillSansMT" charset="0"/>
              </a:rPr>
              <a:t>Lymphatic vessels present </a:t>
            </a:r>
            <a:r>
              <a:rPr lang="en-US" sz="1600" dirty="0" smtClean="0">
                <a:latin typeface="GillSansMT" charset="0"/>
              </a:rPr>
              <a:t>between </a:t>
            </a:r>
            <a:r>
              <a:rPr lang="en-US" sz="1600" dirty="0">
                <a:latin typeface="GillSansMT" charset="0"/>
              </a:rPr>
              <a:t>capillaries. </a:t>
            </a:r>
            <a:endParaRPr lang="en-US" sz="1600" dirty="0" smtClean="0">
              <a:latin typeface="GillSansMT" charset="0"/>
            </a:endParaRPr>
          </a:p>
          <a:p>
            <a:pPr algn="just"/>
            <a:endParaRPr lang="en-US" sz="1600" dirty="0">
              <a:latin typeface="MS" charset="0"/>
            </a:endParaRPr>
          </a:p>
          <a:p>
            <a:pPr algn="just"/>
            <a:r>
              <a:rPr lang="en-US" sz="1600" dirty="0" smtClean="0">
                <a:latin typeface="MS" charset="0"/>
              </a:rPr>
              <a:t> </a:t>
            </a:r>
            <a:r>
              <a:rPr lang="en-US" sz="1600" b="1" dirty="0">
                <a:latin typeface="Arial" charset="0"/>
              </a:rPr>
              <a:t>3 basic functions: </a:t>
            </a:r>
            <a:endParaRPr lang="en-US" sz="1600" dirty="0"/>
          </a:p>
          <a:p>
            <a:pPr marL="285750" indent="-285750" algn="just">
              <a:buFont typeface="Arial" charset="0"/>
              <a:buChar char="•"/>
            </a:pPr>
            <a:r>
              <a:rPr lang="en-US" sz="1600" dirty="0" smtClean="0">
                <a:latin typeface="GillSansMT" charset="0"/>
              </a:rPr>
              <a:t>Drain </a:t>
            </a:r>
            <a:r>
              <a:rPr lang="en-US" sz="1600" dirty="0">
                <a:latin typeface="GillSansMT" charset="0"/>
              </a:rPr>
              <a:t>excess interstitial (tissue) fluid back to the </a:t>
            </a:r>
            <a:r>
              <a:rPr lang="en-US" sz="1600" dirty="0" smtClean="0">
                <a:latin typeface="GillSansMT" charset="0"/>
              </a:rPr>
              <a:t>blood, </a:t>
            </a:r>
            <a:r>
              <a:rPr lang="en-US" sz="1600" dirty="0">
                <a:latin typeface="GillSansMT" charset="0"/>
              </a:rPr>
              <a:t>in order to maintain original </a:t>
            </a:r>
            <a:r>
              <a:rPr lang="en-US" sz="1600" dirty="0" smtClean="0">
                <a:latin typeface="GillSansMT" charset="0"/>
              </a:rPr>
              <a:t>blood </a:t>
            </a:r>
            <a:r>
              <a:rPr lang="en-US" sz="1600" dirty="0">
                <a:latin typeface="GillSansMT" charset="0"/>
              </a:rPr>
              <a:t>volume</a:t>
            </a:r>
            <a:r>
              <a:rPr lang="en-US" sz="1600" dirty="0" smtClean="0">
                <a:latin typeface="GillSansMT" charset="0"/>
              </a:rPr>
              <a:t>. </a:t>
            </a:r>
            <a:endParaRPr lang="en-US" sz="1600" dirty="0">
              <a:solidFill>
                <a:srgbClr val="FFC000"/>
              </a:solidFill>
            </a:endParaRPr>
          </a:p>
          <a:p>
            <a:pPr marL="285750" indent="-285750" algn="just">
              <a:buFont typeface="Arial" charset="0"/>
              <a:buChar char="•"/>
            </a:pPr>
            <a:r>
              <a:rPr lang="en-US" sz="1600" dirty="0" smtClean="0">
                <a:latin typeface="GillSansMT" charset="0"/>
              </a:rPr>
              <a:t>Transports absorbed fat from small intestine to the blood.</a:t>
            </a:r>
          </a:p>
          <a:p>
            <a:pPr marL="285750" indent="-285750" algn="just">
              <a:buFont typeface="Arial" charset="0"/>
              <a:buChar char="•"/>
            </a:pPr>
            <a:r>
              <a:rPr lang="en-US" sz="1600" dirty="0" smtClean="0">
                <a:latin typeface="GillSansMT" charset="0"/>
              </a:rPr>
              <a:t>Helps provide immunological defenses against pathogens</a:t>
            </a:r>
            <a:r>
              <a:rPr lang="en-US" sz="1600" dirty="0">
                <a:latin typeface="GillSansMT" charset="0"/>
              </a:rPr>
              <a:t>. </a:t>
            </a:r>
            <a:endParaRPr lang="en-US" sz="1600" dirty="0" smtClean="0">
              <a:latin typeface="GillSansMT" charset="0"/>
            </a:endParaRPr>
          </a:p>
          <a:p>
            <a:pPr marL="285750" indent="-285750" algn="just">
              <a:buFont typeface="Arial" charset="0"/>
              <a:buChar char="•"/>
            </a:pPr>
            <a:endParaRPr lang="en-US" sz="1600" dirty="0" smtClean="0">
              <a:latin typeface="GillSansMT" charset="0"/>
            </a:endParaRPr>
          </a:p>
          <a:p>
            <a:pPr marL="285750" indent="-285750" algn="just">
              <a:buFont typeface="Arial" charset="0"/>
              <a:buChar char="•"/>
            </a:pPr>
            <a:endParaRPr lang="en-US" sz="1600" dirty="0">
              <a:latin typeface="GillSansMT" charset="0"/>
            </a:endParaRPr>
          </a:p>
          <a:p>
            <a:pPr algn="just"/>
            <a:r>
              <a:rPr lang="en-US" sz="1600" b="1" dirty="0" smtClean="0"/>
              <a:t>Lymphatic Circulation</a:t>
            </a:r>
            <a:endParaRPr lang="en-US" sz="1600" dirty="0">
              <a:effectLst/>
              <a:latin typeface="GillSansMT" charset="0"/>
            </a:endParaRPr>
          </a:p>
          <a:p>
            <a:pPr marL="342900" indent="-342900" algn="just">
              <a:spcBef>
                <a:spcPct val="20000"/>
              </a:spcBef>
              <a:buClr>
                <a:schemeClr val="tx2"/>
              </a:buClr>
              <a:buSzPct val="75000"/>
              <a:buFont typeface="Arial" charset="0"/>
              <a:buChar char="•"/>
              <a:defRPr/>
            </a:pPr>
            <a:r>
              <a:rPr lang="en-US" sz="1600" dirty="0"/>
              <a:t>Lymph moves along pressure gradient; about </a:t>
            </a:r>
            <a:r>
              <a:rPr lang="en-US" sz="1600" dirty="0">
                <a:solidFill>
                  <a:schemeClr val="accent4">
                    <a:lumMod val="75000"/>
                  </a:schemeClr>
                </a:solidFill>
              </a:rPr>
              <a:t>2-4</a:t>
            </a:r>
            <a:r>
              <a:rPr lang="en-US" sz="1600" dirty="0"/>
              <a:t> liters/day.</a:t>
            </a:r>
          </a:p>
          <a:p>
            <a:pPr marL="342900" indent="-342900" algn="just">
              <a:spcBef>
                <a:spcPct val="20000"/>
              </a:spcBef>
              <a:buClr>
                <a:schemeClr val="tx2"/>
              </a:buClr>
              <a:buSzPct val="75000"/>
              <a:buFont typeface="Arial" charset="0"/>
              <a:buChar char="•"/>
              <a:defRPr/>
            </a:pPr>
            <a:r>
              <a:rPr lang="en-US" sz="1600" dirty="0"/>
              <a:t>Valves in the lymph vessels keep flow moving in one direction. </a:t>
            </a:r>
          </a:p>
          <a:p>
            <a:pPr marL="342900" indent="-342900" algn="just">
              <a:spcBef>
                <a:spcPct val="20000"/>
              </a:spcBef>
              <a:buClr>
                <a:schemeClr val="tx2"/>
              </a:buClr>
              <a:buSzPct val="75000"/>
              <a:buFont typeface="Arial" charset="0"/>
              <a:buChar char="•"/>
              <a:defRPr/>
            </a:pPr>
            <a:r>
              <a:rPr lang="en-US" sz="1600" dirty="0"/>
              <a:t>The mechanisms that may contribute to pressure gradient are:</a:t>
            </a:r>
          </a:p>
          <a:p>
            <a:pPr marL="800100" lvl="1" indent="-342900" algn="just">
              <a:spcBef>
                <a:spcPct val="20000"/>
              </a:spcBef>
              <a:buClr>
                <a:schemeClr val="tx1"/>
              </a:buClr>
              <a:buFont typeface="Arial" charset="0"/>
              <a:buChar char="•"/>
              <a:defRPr/>
            </a:pPr>
            <a:r>
              <a:rPr lang="en-US" sz="1600" dirty="0"/>
              <a:t>“milking” by skeletal muscle (contraction of skeletal muscle puts pressure on lymphatic to move fluid forward).</a:t>
            </a:r>
          </a:p>
          <a:p>
            <a:pPr marL="800100" lvl="1" indent="-342900" algn="just">
              <a:spcBef>
                <a:spcPct val="20000"/>
              </a:spcBef>
              <a:buClr>
                <a:schemeClr val="tx1"/>
              </a:buClr>
              <a:buFont typeface="Arial" charset="0"/>
              <a:buChar char="•"/>
              <a:defRPr/>
            </a:pPr>
            <a:r>
              <a:rPr lang="en-US" sz="1600" dirty="0"/>
              <a:t>pressure changes during breathing (inspiration lowers pressure in thoracic cavity and increases pressure in abdominal cavity).</a:t>
            </a:r>
          </a:p>
          <a:p>
            <a:pPr marL="800100" lvl="1" indent="-342900" algn="just">
              <a:spcBef>
                <a:spcPct val="20000"/>
              </a:spcBef>
              <a:buClr>
                <a:schemeClr val="tx1"/>
              </a:buClr>
              <a:buFont typeface="Arial" charset="0"/>
              <a:buChar char="•"/>
              <a:defRPr/>
            </a:pPr>
            <a:r>
              <a:rPr lang="en-US" sz="1600" dirty="0"/>
              <a:t>Pulsating of neighboring elastic arteries.</a:t>
            </a:r>
          </a:p>
          <a:p>
            <a:pPr marL="800100" lvl="1" indent="-342900" algn="just">
              <a:spcBef>
                <a:spcPct val="20000"/>
              </a:spcBef>
              <a:buClr>
                <a:schemeClr val="tx1"/>
              </a:buClr>
              <a:buFont typeface="Arial" charset="0"/>
              <a:buChar char="•"/>
              <a:defRPr/>
            </a:pPr>
            <a:r>
              <a:rPr lang="en-US" sz="1600" dirty="0"/>
              <a:t>contraction of smooth muscle in walls of larger lymphatic vessels and ducts.</a:t>
            </a:r>
          </a:p>
          <a:p>
            <a:pPr marL="285750" indent="-285750" algn="just">
              <a:buFont typeface="Arial" charset="0"/>
              <a:buChar char="•"/>
            </a:pPr>
            <a:endParaRPr lang="en-US" sz="1600" dirty="0">
              <a:effectLst/>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Rectangle 3"/>
          <p:cNvSpPr>
            <a:spLocks noChangeArrowheads="1"/>
          </p:cNvSpPr>
          <p:nvPr/>
        </p:nvSpPr>
        <p:spPr bwMode="auto">
          <a:xfrm>
            <a:off x="565922" y="496789"/>
            <a:ext cx="10287000" cy="685800"/>
          </a:xfrm>
          <a:prstGeom prst="rect">
            <a:avLst/>
          </a:prstGeom>
          <a:noFill/>
          <a:ln w="9525">
            <a:noFill/>
            <a:miter lim="800000"/>
            <a:headEnd/>
            <a:tailEnd/>
          </a:ln>
          <a:effectLst/>
        </p:spPr>
        <p:txBody>
          <a:bodyPr anchor="ctr"/>
          <a:lstStyle/>
          <a:p>
            <a:pPr>
              <a:spcBef>
                <a:spcPct val="0"/>
              </a:spcBef>
              <a:defRPr/>
            </a:pPr>
            <a:r>
              <a:rPr lang="en-US" sz="3200" dirty="0" smtClean="0">
                <a:solidFill>
                  <a:schemeClr val="tx2"/>
                </a:solidFill>
                <a:latin typeface="+mj-lt"/>
                <a:ea typeface="+mj-ea"/>
                <a:cs typeface="+mj-cs"/>
              </a:rPr>
              <a:t>Lymphatic System and Lymph </a:t>
            </a:r>
            <a:r>
              <a:rPr lang="en-US" sz="3200" dirty="0">
                <a:solidFill>
                  <a:schemeClr val="tx2"/>
                </a:solidFill>
                <a:latin typeface="+mj-lt"/>
                <a:ea typeface="+mj-ea"/>
                <a:cs typeface="+mj-cs"/>
              </a:rPr>
              <a:t>Circulation</a:t>
            </a:r>
          </a:p>
        </p:txBody>
      </p:sp>
      <p:sp>
        <p:nvSpPr>
          <p:cNvPr id="5" name="Rectangle 4"/>
          <p:cNvSpPr>
            <a:spLocks noChangeArrowheads="1"/>
          </p:cNvSpPr>
          <p:nvPr/>
        </p:nvSpPr>
        <p:spPr bwMode="auto">
          <a:xfrm>
            <a:off x="571561" y="3346323"/>
            <a:ext cx="11073106" cy="5029200"/>
          </a:xfrm>
          <a:prstGeom prst="rect">
            <a:avLst/>
          </a:prstGeom>
          <a:noFill/>
          <a:ln w="9525">
            <a:noFill/>
            <a:miter lim="800000"/>
            <a:headEnd/>
            <a:tailEnd/>
          </a:ln>
          <a:effectLst/>
        </p:spPr>
        <p:txBody>
          <a:bodyPr/>
          <a:lstStyle/>
          <a:p>
            <a:pPr marL="342900" indent="-342900" algn="just">
              <a:spcBef>
                <a:spcPct val="20000"/>
              </a:spcBef>
              <a:buClr>
                <a:schemeClr val="tx2"/>
              </a:buClr>
              <a:buSzPct val="75000"/>
              <a:buFont typeface="Arial" charset="0"/>
              <a:buChar char="•"/>
              <a:defRPr/>
            </a:pPr>
            <a:endParaRPr lang="en-US" sz="1400" i="0" dirty="0"/>
          </a:p>
        </p:txBody>
      </p:sp>
      <p:sp>
        <p:nvSpPr>
          <p:cNvPr id="6" name="TextBox 5"/>
          <p:cNvSpPr txBox="1"/>
          <p:nvPr/>
        </p:nvSpPr>
        <p:spPr>
          <a:xfrm>
            <a:off x="565922" y="3370532"/>
            <a:ext cx="2216122" cy="253916"/>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u="sng" dirty="0"/>
              <a:t>ONLY IN MALES’ SLIDES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97" t="8797" r="1144"/>
          <a:stretch/>
        </p:blipFill>
        <p:spPr>
          <a:xfrm>
            <a:off x="8924625" y="2780928"/>
            <a:ext cx="2642395" cy="1850986"/>
          </a:xfrm>
          <a:prstGeom prst="rect">
            <a:avLst/>
          </a:prstGeom>
        </p:spPr>
      </p:pic>
      <p:sp>
        <p:nvSpPr>
          <p:cNvPr id="2" name="TextBox 1"/>
          <p:cNvSpPr txBox="1"/>
          <p:nvPr/>
        </p:nvSpPr>
        <p:spPr>
          <a:xfrm>
            <a:off x="9008560" y="2473151"/>
            <a:ext cx="2597927" cy="307777"/>
          </a:xfrm>
          <a:prstGeom prst="rect">
            <a:avLst/>
          </a:prstGeom>
          <a:noFill/>
        </p:spPr>
        <p:txBody>
          <a:bodyPr wrap="square" rtlCol="0">
            <a:spAutoFit/>
          </a:bodyPr>
          <a:lstStyle/>
          <a:p>
            <a:pPr algn="ctr"/>
            <a:r>
              <a:rPr lang="en-US" sz="1400" smtClean="0"/>
              <a:t>Lymphatic System</a:t>
            </a:r>
            <a:endParaRPr lang="en-US" sz="1400"/>
          </a:p>
        </p:txBody>
      </p:sp>
      <p:sp>
        <p:nvSpPr>
          <p:cNvPr id="10" name="TextBox 9"/>
          <p:cNvSpPr txBox="1"/>
          <p:nvPr/>
        </p:nvSpPr>
        <p:spPr>
          <a:xfrm>
            <a:off x="565922" y="1234014"/>
            <a:ext cx="2284173" cy="253916"/>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u="sng" dirty="0"/>
              <a:t>ONLY IN </a:t>
            </a:r>
            <a:r>
              <a:rPr lang="en-US" sz="1000" b="1" u="sng" dirty="0" smtClean="0"/>
              <a:t>FEMALES</a:t>
            </a:r>
            <a:r>
              <a:rPr lang="en-US" sz="1000" b="1" u="sng" dirty="0"/>
              <a:t>’ SLIDES </a:t>
            </a:r>
          </a:p>
        </p:txBody>
      </p:sp>
    </p:spTree>
    <p:extLst>
      <p:ext uri="{BB962C8B-B14F-4D97-AF65-F5344CB8AC3E}">
        <p14:creationId xmlns:p14="http://schemas.microsoft.com/office/powerpoint/2010/main" val="115107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37828" y="6375608"/>
            <a:ext cx="2640913" cy="365760"/>
          </a:xfrm>
        </p:spPr>
        <p:txBody>
          <a:bodyPr/>
          <a:lstStyle/>
          <a:p>
            <a:fld id="{4929A69E-7D8F-4515-9605-0315ABD4F316}" type="slidenum">
              <a:rPr lang="en-US" smtClean="0"/>
              <a:t>31</a:t>
            </a:fld>
            <a:endParaRPr lang="en-US" dirty="0"/>
          </a:p>
        </p:txBody>
      </p:sp>
      <p:sp>
        <p:nvSpPr>
          <p:cNvPr id="6" name="Title 1"/>
          <p:cNvSpPr>
            <a:spLocks noGrp="1"/>
          </p:cNvSpPr>
          <p:nvPr>
            <p:ph type="title"/>
          </p:nvPr>
        </p:nvSpPr>
        <p:spPr>
          <a:xfrm>
            <a:off x="909836" y="111089"/>
            <a:ext cx="4404832" cy="990600"/>
          </a:xfrm>
        </p:spPr>
        <p:txBody>
          <a:bodyPr>
            <a:normAutofit/>
          </a:bodyPr>
          <a:lstStyle/>
          <a:p>
            <a:pPr algn="ctr"/>
            <a:r>
              <a:rPr lang="en-US" sz="3200" dirty="0"/>
              <a:t>Lymph</a:t>
            </a:r>
          </a:p>
        </p:txBody>
      </p:sp>
      <p:sp>
        <p:nvSpPr>
          <p:cNvPr id="8" name="Content Placeholder 3"/>
          <p:cNvSpPr>
            <a:spLocks noGrp="1"/>
          </p:cNvSpPr>
          <p:nvPr>
            <p:ph sz="quarter" idx="1"/>
          </p:nvPr>
        </p:nvSpPr>
        <p:spPr>
          <a:xfrm>
            <a:off x="567552" y="1196752"/>
            <a:ext cx="3181464" cy="553944"/>
          </a:xfrm>
        </p:spPr>
        <p:txBody>
          <a:bodyPr>
            <a:normAutofit/>
          </a:bodyPr>
          <a:lstStyle/>
          <a:p>
            <a:pPr marL="0" indent="0">
              <a:buNone/>
            </a:pPr>
            <a:r>
              <a:rPr lang="en-US" sz="2400" dirty="0"/>
              <a:t>Contents:</a:t>
            </a:r>
          </a:p>
        </p:txBody>
      </p:sp>
      <p:graphicFrame>
        <p:nvGraphicFramePr>
          <p:cNvPr id="9" name="Table 8"/>
          <p:cNvGraphicFramePr>
            <a:graphicFrameLocks noGrp="1"/>
          </p:cNvGraphicFramePr>
          <p:nvPr>
            <p:extLst>
              <p:ext uri="{D42A27DB-BD31-4B8C-83A1-F6EECF244321}">
                <p14:modId xmlns:p14="http://schemas.microsoft.com/office/powerpoint/2010/main" val="1366072373"/>
              </p:ext>
            </p:extLst>
          </p:nvPr>
        </p:nvGraphicFramePr>
        <p:xfrm>
          <a:off x="567552" y="1750697"/>
          <a:ext cx="5107156" cy="3726429"/>
        </p:xfrm>
        <a:graphic>
          <a:graphicData uri="http://schemas.openxmlformats.org/drawingml/2006/table">
            <a:tbl>
              <a:tblPr firstRow="1" bandRow="1">
                <a:tableStyleId>{5C22544A-7EE6-4342-B048-85BDC9FD1C3A}</a:tableStyleId>
              </a:tblPr>
              <a:tblGrid>
                <a:gridCol w="1276789">
                  <a:extLst>
                    <a:ext uri="{9D8B030D-6E8A-4147-A177-3AD203B41FA5}">
                      <a16:colId xmlns="" xmlns:a16="http://schemas.microsoft.com/office/drawing/2014/main" val="20000"/>
                    </a:ext>
                  </a:extLst>
                </a:gridCol>
                <a:gridCol w="3830367">
                  <a:extLst>
                    <a:ext uri="{9D8B030D-6E8A-4147-A177-3AD203B41FA5}">
                      <a16:colId xmlns="" xmlns:a16="http://schemas.microsoft.com/office/drawing/2014/main" val="20001"/>
                    </a:ext>
                  </a:extLst>
                </a:gridCol>
              </a:tblGrid>
              <a:tr h="668846">
                <a:tc>
                  <a:txBody>
                    <a:bodyPr/>
                    <a:lstStyle/>
                    <a:p>
                      <a:r>
                        <a:rPr lang="en-US" dirty="0"/>
                        <a:t>Lymph</a:t>
                      </a:r>
                      <a:r>
                        <a:rPr lang="en-US" baseline="0" dirty="0"/>
                        <a:t> contents</a:t>
                      </a:r>
                      <a:endParaRPr lang="en-US" dirty="0"/>
                    </a:p>
                  </a:txBody>
                  <a:tcPr/>
                </a:tc>
                <a:tc>
                  <a:txBody>
                    <a:bodyPr/>
                    <a:lstStyle/>
                    <a:p>
                      <a:endParaRPr lang="en-US" dirty="0"/>
                    </a:p>
                  </a:txBody>
                  <a:tcPr/>
                </a:tc>
                <a:extLst>
                  <a:ext uri="{0D108BD9-81ED-4DB2-BD59-A6C34878D82A}">
                    <a16:rowId xmlns="" xmlns:a16="http://schemas.microsoft.com/office/drawing/2014/main" val="10000"/>
                  </a:ext>
                </a:extLst>
              </a:tr>
              <a:tr h="573297">
                <a:tc>
                  <a:txBody>
                    <a:bodyPr/>
                    <a:lstStyle/>
                    <a:p>
                      <a:pPr algn="ctr"/>
                      <a:r>
                        <a:rPr lang="en-US" dirty="0" smtClean="0"/>
                        <a:t>Proteins</a:t>
                      </a:r>
                      <a:endParaRPr lang="en-US" dirty="0"/>
                    </a:p>
                  </a:txBody>
                  <a:tcPr/>
                </a:tc>
                <a:tc>
                  <a:txBody>
                    <a:bodyPr/>
                    <a:lstStyle/>
                    <a:p>
                      <a:r>
                        <a:rPr lang="en-US" dirty="0"/>
                        <a:t>Less</a:t>
                      </a:r>
                      <a:r>
                        <a:rPr lang="en-US" baseline="0" dirty="0"/>
                        <a:t> than plasma proteins. </a:t>
                      </a:r>
                      <a:r>
                        <a:rPr lang="en-US" sz="1400" baseline="0" dirty="0">
                          <a:solidFill>
                            <a:schemeClr val="accent4">
                              <a:lumMod val="75000"/>
                            </a:schemeClr>
                          </a:solidFill>
                        </a:rPr>
                        <a:t>½</a:t>
                      </a:r>
                      <a:r>
                        <a:rPr lang="en-US" sz="1400" baseline="0" dirty="0">
                          <a:solidFill>
                            <a:srgbClr val="FFFF00"/>
                          </a:solidFill>
                        </a:rPr>
                        <a:t> </a:t>
                      </a:r>
                      <a:r>
                        <a:rPr lang="en-US" sz="1200" baseline="0" dirty="0">
                          <a:solidFill>
                            <a:schemeClr val="tx1">
                              <a:lumMod val="50000"/>
                              <a:lumOff val="50000"/>
                            </a:schemeClr>
                          </a:solidFill>
                        </a:rPr>
                        <a:t>compared to blood.</a:t>
                      </a:r>
                      <a:endParaRPr lang="en-US" sz="1200" dirty="0">
                        <a:solidFill>
                          <a:schemeClr val="tx1">
                            <a:lumMod val="50000"/>
                            <a:lumOff val="50000"/>
                          </a:schemeClr>
                        </a:solidFill>
                      </a:endParaRPr>
                    </a:p>
                  </a:txBody>
                  <a:tcPr/>
                </a:tc>
                <a:extLst>
                  <a:ext uri="{0D108BD9-81ED-4DB2-BD59-A6C34878D82A}">
                    <a16:rowId xmlns="" xmlns:a16="http://schemas.microsoft.com/office/drawing/2014/main" val="10001"/>
                  </a:ext>
                </a:extLst>
              </a:tr>
              <a:tr h="859945">
                <a:tc>
                  <a:txBody>
                    <a:bodyPr/>
                    <a:lstStyle/>
                    <a:p>
                      <a:pPr algn="ctr"/>
                      <a:r>
                        <a:rPr lang="en-US" dirty="0" smtClean="0"/>
                        <a:t>Lipids</a:t>
                      </a:r>
                      <a:endParaRPr lang="en-US" dirty="0"/>
                    </a:p>
                  </a:txBody>
                  <a:tcPr anchor="ctr"/>
                </a:tc>
                <a:tc>
                  <a:txBody>
                    <a:bodyPr/>
                    <a:lstStyle/>
                    <a:p>
                      <a:pPr marL="285750" indent="-285750">
                        <a:buFont typeface="Arial" panose="020B0604020202020204" pitchFamily="34" charset="0"/>
                        <a:buChar char="•"/>
                      </a:pPr>
                      <a:r>
                        <a:rPr lang="en-US" sz="1600" dirty="0"/>
                        <a:t>Cholesterol &amp;</a:t>
                      </a:r>
                      <a:r>
                        <a:rPr lang="en-US" sz="1600" baseline="0" dirty="0"/>
                        <a:t> phospholipids (lipoproteins)</a:t>
                      </a:r>
                    </a:p>
                    <a:p>
                      <a:pPr marL="285750" indent="-285750">
                        <a:buFont typeface="Arial" panose="020B0604020202020204" pitchFamily="34" charset="0"/>
                        <a:buChar char="•"/>
                      </a:pPr>
                      <a:r>
                        <a:rPr lang="en-US" sz="1600" baseline="0" dirty="0"/>
                        <a:t>Neutral fats (chylomicrons)</a:t>
                      </a:r>
                      <a:endParaRPr lang="en-US" sz="1600" dirty="0"/>
                    </a:p>
                  </a:txBody>
                  <a:tcPr/>
                </a:tc>
                <a:extLst>
                  <a:ext uri="{0D108BD9-81ED-4DB2-BD59-A6C34878D82A}">
                    <a16:rowId xmlns="" xmlns:a16="http://schemas.microsoft.com/office/drawing/2014/main" val="10002"/>
                  </a:ext>
                </a:extLst>
              </a:tr>
              <a:tr h="668846">
                <a:tc>
                  <a:txBody>
                    <a:bodyPr/>
                    <a:lstStyle/>
                    <a:p>
                      <a:pPr algn="ctr"/>
                      <a:r>
                        <a:rPr lang="en-US" dirty="0" smtClean="0"/>
                        <a:t>Electrolytes</a:t>
                      </a:r>
                      <a:endParaRPr lang="en-US" dirty="0"/>
                    </a:p>
                  </a:txBody>
                  <a:tcPr/>
                </a:tc>
                <a:tc>
                  <a:txBody>
                    <a:bodyPr/>
                    <a:lstStyle/>
                    <a:p>
                      <a:r>
                        <a:rPr lang="en-US" dirty="0"/>
                        <a:t>Similar to plasma</a:t>
                      </a:r>
                    </a:p>
                  </a:txBody>
                  <a:tcPr/>
                </a:tc>
                <a:extLst>
                  <a:ext uri="{0D108BD9-81ED-4DB2-BD59-A6C34878D82A}">
                    <a16:rowId xmlns="" xmlns:a16="http://schemas.microsoft.com/office/drawing/2014/main" val="10003"/>
                  </a:ext>
                </a:extLst>
              </a:tr>
              <a:tr h="955495">
                <a:tc>
                  <a:txBody>
                    <a:bodyPr/>
                    <a:lstStyle/>
                    <a:p>
                      <a:pPr algn="ctr"/>
                      <a:r>
                        <a:rPr lang="en-US" sz="1800" dirty="0" smtClean="0"/>
                        <a:t>Cells</a:t>
                      </a:r>
                      <a:endParaRPr lang="en-US" sz="1800" dirty="0"/>
                    </a:p>
                  </a:txBody>
                  <a:tcPr anchor="ctr"/>
                </a:tc>
                <a:tc>
                  <a:txBody>
                    <a:bodyPr/>
                    <a:lstStyle/>
                    <a:p>
                      <a:pPr marL="285750" indent="-285750">
                        <a:buFont typeface="Arial" panose="020B0604020202020204" pitchFamily="34" charset="0"/>
                        <a:buChar char="•"/>
                      </a:pPr>
                      <a:r>
                        <a:rPr lang="en-US" dirty="0"/>
                        <a:t>Lymphocytes (all sizes &amp; maturity)</a:t>
                      </a:r>
                    </a:p>
                    <a:p>
                      <a:pPr marL="285750" indent="-285750">
                        <a:buFont typeface="Arial" panose="020B0604020202020204" pitchFamily="34" charset="0"/>
                        <a:buChar char="•"/>
                      </a:pPr>
                      <a:r>
                        <a:rPr lang="en-US" dirty="0"/>
                        <a:t>Rare monocytes/macrophages</a:t>
                      </a:r>
                    </a:p>
                    <a:p>
                      <a:pPr marL="285750" indent="-285750">
                        <a:buFont typeface="Arial" panose="020B0604020202020204" pitchFamily="34" charset="0"/>
                        <a:buChar char="•"/>
                      </a:pPr>
                      <a:r>
                        <a:rPr lang="en-US" dirty="0"/>
                        <a:t>Granulocytes </a:t>
                      </a:r>
                      <a:r>
                        <a:rPr lang="en-US" sz="1200" dirty="0"/>
                        <a:t>(only</a:t>
                      </a:r>
                      <a:r>
                        <a:rPr lang="en-US" sz="1200" baseline="0" dirty="0"/>
                        <a:t> present following infection)</a:t>
                      </a:r>
                      <a:endParaRPr lang="en-US" sz="1200" dirty="0"/>
                    </a:p>
                  </a:txBody>
                  <a:tcPr/>
                </a:tc>
                <a:extLst>
                  <a:ext uri="{0D108BD9-81ED-4DB2-BD59-A6C34878D82A}">
                    <a16:rowId xmlns="" xmlns:a16="http://schemas.microsoft.com/office/drawing/2014/main" val="10004"/>
                  </a:ext>
                </a:extLst>
              </a:tr>
            </a:tbl>
          </a:graphicData>
        </a:graphic>
      </p:graphicFrame>
      <p:cxnSp>
        <p:nvCxnSpPr>
          <p:cNvPr id="10" name="Straight Connector 9"/>
          <p:cNvCxnSpPr/>
          <p:nvPr/>
        </p:nvCxnSpPr>
        <p:spPr>
          <a:xfrm>
            <a:off x="5878388" y="1268760"/>
            <a:ext cx="0" cy="496855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10636" y="547311"/>
            <a:ext cx="3528392" cy="584775"/>
          </a:xfrm>
          <a:prstGeom prst="rect">
            <a:avLst/>
          </a:prstGeom>
          <a:noFill/>
        </p:spPr>
        <p:txBody>
          <a:bodyPr wrap="square" rtlCol="0">
            <a:spAutoFit/>
          </a:bodyPr>
          <a:lstStyle/>
          <a:p>
            <a:r>
              <a:rPr lang="en-US" sz="3200" dirty="0">
                <a:solidFill>
                  <a:schemeClr val="tx2"/>
                </a:solidFill>
                <a:latin typeface="+mj-lt"/>
                <a:ea typeface="+mj-ea"/>
                <a:cs typeface="+mj-cs"/>
              </a:rPr>
              <a:t>Edema</a:t>
            </a:r>
            <a:r>
              <a:rPr lang="en-US" sz="3200" dirty="0"/>
              <a:t> </a:t>
            </a:r>
          </a:p>
        </p:txBody>
      </p:sp>
      <p:sp>
        <p:nvSpPr>
          <p:cNvPr id="12" name="TextBox 11"/>
          <p:cNvSpPr txBox="1"/>
          <p:nvPr/>
        </p:nvSpPr>
        <p:spPr>
          <a:xfrm>
            <a:off x="5950396" y="1196752"/>
            <a:ext cx="6238429" cy="738664"/>
          </a:xfrm>
          <a:prstGeom prst="rect">
            <a:avLst/>
          </a:prstGeom>
          <a:noFill/>
        </p:spPr>
        <p:txBody>
          <a:bodyPr wrap="square" rtlCol="0">
            <a:spAutoFit/>
          </a:bodyPr>
          <a:lstStyle/>
          <a:p>
            <a:r>
              <a:rPr lang="en-US" sz="2400" dirty="0"/>
              <a:t>Definition:</a:t>
            </a:r>
          </a:p>
          <a:p>
            <a:r>
              <a:rPr lang="en-US" sz="1400" dirty="0"/>
              <a:t>(Swelling in Greek)</a:t>
            </a:r>
            <a:r>
              <a:rPr lang="en-US" sz="1200" dirty="0"/>
              <a:t> </a:t>
            </a:r>
            <a:r>
              <a:rPr lang="en-US" sz="1800" dirty="0"/>
              <a:t>abnormal increase in interstitial fluid volume.</a:t>
            </a:r>
          </a:p>
        </p:txBody>
      </p:sp>
      <p:pic>
        <p:nvPicPr>
          <p:cNvPr id="13" name="Picture 5" descr="Hrtfai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99234" y="2102937"/>
            <a:ext cx="2520280" cy="4096905"/>
          </a:xfrm>
          <a:prstGeom prst="rect">
            <a:avLst/>
          </a:prstGeom>
          <a:noFill/>
          <a:scene3d>
            <a:camera prst="orthographicFront"/>
            <a:lightRig rig="threePt" dir="t"/>
          </a:scene3d>
          <a:sp3d>
            <a:bevelT/>
            <a:bevelB/>
          </a:sp3d>
        </p:spPr>
      </p:pic>
      <p:pic>
        <p:nvPicPr>
          <p:cNvPr id="14" name="Picture 7" descr="ed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690993" y="2102936"/>
            <a:ext cx="2948035" cy="4096905"/>
          </a:xfrm>
          <a:prstGeom prst="rect">
            <a:avLst/>
          </a:prstGeom>
          <a:noFill/>
          <a:scene3d>
            <a:camera prst="orthographicFront"/>
            <a:lightRig rig="threePt" dir="t"/>
          </a:scene3d>
          <a:sp3d>
            <a:bevelT/>
            <a:bevelB/>
          </a:sp3d>
        </p:spPr>
      </p:pic>
      <p:sp>
        <p:nvSpPr>
          <p:cNvPr id="15" name="TextBox 14"/>
          <p:cNvSpPr txBox="1"/>
          <p:nvPr/>
        </p:nvSpPr>
        <p:spPr>
          <a:xfrm>
            <a:off x="8690993" y="2071202"/>
            <a:ext cx="1651891" cy="400110"/>
          </a:xfrm>
          <a:prstGeom prst="rect">
            <a:avLst/>
          </a:prstGeom>
          <a:noFill/>
        </p:spPr>
        <p:txBody>
          <a:bodyPr wrap="square" rtlCol="0">
            <a:spAutoFit/>
          </a:bodyPr>
          <a:lstStyle/>
          <a:p>
            <a:r>
              <a:rPr lang="en-US" dirty="0" smtClean="0">
                <a:solidFill>
                  <a:srgbClr val="FF0000"/>
                </a:solidFill>
              </a:rPr>
              <a:t>Important:</a:t>
            </a:r>
            <a:endParaRPr lang="en-US" dirty="0">
              <a:solidFill>
                <a:srgbClr val="FF0000"/>
              </a:solidFill>
            </a:endParaRPr>
          </a:p>
        </p:txBody>
      </p:sp>
      <p:sp>
        <p:nvSpPr>
          <p:cNvPr id="17" name="TextBox 16"/>
          <p:cNvSpPr txBox="1"/>
          <p:nvPr/>
        </p:nvSpPr>
        <p:spPr>
          <a:xfrm>
            <a:off x="9733376" y="-594"/>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8" name="TextBox 17">
            <a:hlinkClick r:id="rId4"/>
          </p:cNvPr>
          <p:cNvSpPr txBox="1"/>
          <p:nvPr/>
        </p:nvSpPr>
        <p:spPr>
          <a:xfrm>
            <a:off x="1476043" y="5676622"/>
            <a:ext cx="3021360" cy="52322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5"/>
              </a:rPr>
              <a:t>Video of </a:t>
            </a:r>
            <a:r>
              <a:rPr lang="en-US" sz="1400" b="1" u="sng" dirty="0" smtClean="0">
                <a:hlinkClick r:id="rId5"/>
              </a:rPr>
              <a:t>(</a:t>
            </a:r>
            <a:r>
              <a:rPr lang="en-US" sz="1400" b="1" u="sng" smtClean="0">
                <a:hlinkClick r:id="rId5"/>
              </a:rPr>
              <a:t>Lymph Content) </a:t>
            </a:r>
            <a:r>
              <a:rPr lang="en-US" sz="1400" b="1" u="sng" dirty="0">
                <a:hlinkClick r:id="rId5"/>
              </a:rPr>
              <a:t>Duration: </a:t>
            </a:r>
            <a:r>
              <a:rPr lang="en-US" sz="1400" b="1" u="sng">
                <a:hlinkClick r:id="rId5"/>
              </a:rPr>
              <a:t>(</a:t>
            </a:r>
            <a:r>
              <a:rPr lang="en-US" sz="1400" b="1" u="sng" smtClean="0">
                <a:hlinkClick r:id="rId5"/>
              </a:rPr>
              <a:t>9 mins)</a:t>
            </a:r>
            <a:endParaRPr lang="en-US" sz="1400" b="1" u="sng" dirty="0"/>
          </a:p>
        </p:txBody>
      </p:sp>
    </p:spTree>
    <p:extLst>
      <p:ext uri="{BB962C8B-B14F-4D97-AF65-F5344CB8AC3E}">
        <p14:creationId xmlns:p14="http://schemas.microsoft.com/office/powerpoint/2010/main" val="1506632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65820" y="6356349"/>
            <a:ext cx="2640913" cy="365760"/>
          </a:xfrm>
        </p:spPr>
        <p:txBody>
          <a:bodyPr/>
          <a:lstStyle/>
          <a:p>
            <a:fld id="{4929A69E-7D8F-4515-9605-0315ABD4F316}" type="slidenum">
              <a:rPr lang="en-US" smtClean="0"/>
              <a:t>32</a:t>
            </a:fld>
            <a:endParaRPr lang="en-US" dirty="0"/>
          </a:p>
        </p:txBody>
      </p:sp>
      <p:sp>
        <p:nvSpPr>
          <p:cNvPr id="4" name="Title 1"/>
          <p:cNvSpPr>
            <a:spLocks noGrp="1"/>
          </p:cNvSpPr>
          <p:nvPr>
            <p:ph type="title"/>
          </p:nvPr>
        </p:nvSpPr>
        <p:spPr>
          <a:xfrm>
            <a:off x="585373" y="143332"/>
            <a:ext cx="10969943" cy="990600"/>
          </a:xfrm>
        </p:spPr>
        <p:txBody>
          <a:bodyPr>
            <a:normAutofit/>
          </a:bodyPr>
          <a:lstStyle/>
          <a:p>
            <a:r>
              <a:rPr lang="en-US" sz="3200" dirty="0"/>
              <a:t>Causes Of Edema</a:t>
            </a:r>
          </a:p>
        </p:txBody>
      </p:sp>
      <p:sp>
        <p:nvSpPr>
          <p:cNvPr id="6" name="Content Placeholder 3"/>
          <p:cNvSpPr>
            <a:spLocks noGrp="1"/>
          </p:cNvSpPr>
          <p:nvPr>
            <p:ph sz="quarter" idx="1"/>
          </p:nvPr>
        </p:nvSpPr>
        <p:spPr>
          <a:xfrm>
            <a:off x="765820" y="1336623"/>
            <a:ext cx="5235427" cy="4817035"/>
          </a:xfrm>
          <a:ln>
            <a:noFill/>
          </a:ln>
        </p:spPr>
        <p:txBody>
          <a:bodyPr>
            <a:normAutofit/>
          </a:bodyPr>
          <a:lstStyle/>
          <a:p>
            <a:pPr marL="0" indent="0" algn="just">
              <a:buNone/>
            </a:pPr>
            <a:r>
              <a:rPr lang="en-US" sz="1800" dirty="0"/>
              <a:t>1. Increased capillary hydrostatic pressure:</a:t>
            </a:r>
          </a:p>
          <a:p>
            <a:pPr algn="just"/>
            <a:r>
              <a:rPr lang="en-US" sz="1600" dirty="0"/>
              <a:t>Excess retention of salt and water by kidney:</a:t>
            </a:r>
          </a:p>
          <a:p>
            <a:pPr lvl="1" algn="just">
              <a:buFont typeface="Wingdings" panose="05000000000000000000" pitchFamily="2" charset="2"/>
              <a:buChar char="§"/>
            </a:pPr>
            <a:r>
              <a:rPr lang="en-US" sz="1500" dirty="0">
                <a:solidFill>
                  <a:schemeClr val="tx1"/>
                </a:solidFill>
              </a:rPr>
              <a:t>Renal failure</a:t>
            </a:r>
          </a:p>
          <a:p>
            <a:pPr lvl="1" algn="just">
              <a:buFont typeface="Wingdings" panose="05000000000000000000" pitchFamily="2" charset="2"/>
              <a:buChar char="§"/>
            </a:pPr>
            <a:r>
              <a:rPr lang="en-US" sz="1500" dirty="0">
                <a:solidFill>
                  <a:schemeClr val="tx1"/>
                </a:solidFill>
              </a:rPr>
              <a:t>Excess aldosterone.</a:t>
            </a:r>
          </a:p>
          <a:p>
            <a:pPr lvl="1" algn="just">
              <a:buFont typeface="Wingdings" panose="05000000000000000000" pitchFamily="2" charset="2"/>
              <a:buChar char="§"/>
            </a:pPr>
            <a:r>
              <a:rPr lang="en-US" sz="1500" dirty="0">
                <a:solidFill>
                  <a:schemeClr val="tx1"/>
                </a:solidFill>
              </a:rPr>
              <a:t>Heart failure.</a:t>
            </a:r>
          </a:p>
          <a:p>
            <a:pPr algn="just"/>
            <a:r>
              <a:rPr lang="en-US" sz="1600" dirty="0"/>
              <a:t>Increased venous pressure:</a:t>
            </a:r>
          </a:p>
          <a:p>
            <a:pPr lvl="1" algn="just">
              <a:buFont typeface="Wingdings" panose="05000000000000000000" pitchFamily="2" charset="2"/>
              <a:buChar char="§"/>
            </a:pPr>
            <a:r>
              <a:rPr lang="en-US" sz="1500" dirty="0">
                <a:solidFill>
                  <a:schemeClr val="tx1"/>
                </a:solidFill>
              </a:rPr>
              <a:t>Heart failure.</a:t>
            </a:r>
          </a:p>
          <a:p>
            <a:pPr lvl="1" algn="just">
              <a:buFont typeface="Wingdings" panose="05000000000000000000" pitchFamily="2" charset="2"/>
              <a:buChar char="§"/>
            </a:pPr>
            <a:r>
              <a:rPr lang="en-US" sz="1500" dirty="0">
                <a:solidFill>
                  <a:schemeClr val="tx1"/>
                </a:solidFill>
              </a:rPr>
              <a:t>Venous obstruction. e.g. thrombus, pregnancy, tumor, local venous occlusion, compression  etc..</a:t>
            </a:r>
          </a:p>
          <a:p>
            <a:pPr lvl="1" algn="just">
              <a:buFont typeface="Wingdings" panose="05000000000000000000" pitchFamily="2" charset="2"/>
              <a:buChar char="§"/>
            </a:pPr>
            <a:r>
              <a:rPr lang="en-US" sz="1500" dirty="0">
                <a:solidFill>
                  <a:schemeClr val="tx1"/>
                </a:solidFill>
              </a:rPr>
              <a:t>Failure of venous pump e.g. varicose veins.</a:t>
            </a:r>
          </a:p>
          <a:p>
            <a:pPr algn="just"/>
            <a:r>
              <a:rPr lang="en-US" sz="1600" dirty="0"/>
              <a:t>Arteriolar dilatation and decreased arteriolar resistance:</a:t>
            </a:r>
          </a:p>
          <a:p>
            <a:pPr lvl="1" algn="just">
              <a:buFont typeface="Wingdings" panose="05000000000000000000" pitchFamily="2" charset="2"/>
              <a:buChar char="§"/>
            </a:pPr>
            <a:r>
              <a:rPr lang="en-US" sz="1500" dirty="0">
                <a:solidFill>
                  <a:schemeClr val="tx1"/>
                </a:solidFill>
              </a:rPr>
              <a:t>Vasodilator drugs.</a:t>
            </a:r>
          </a:p>
          <a:p>
            <a:pPr lvl="1" algn="just">
              <a:buFont typeface="Wingdings" panose="05000000000000000000" pitchFamily="2" charset="2"/>
              <a:buChar char="§"/>
            </a:pPr>
            <a:r>
              <a:rPr lang="en-US" sz="1500" dirty="0">
                <a:solidFill>
                  <a:schemeClr val="tx1"/>
                </a:solidFill>
              </a:rPr>
              <a:t>Excess body heat.</a:t>
            </a:r>
          </a:p>
          <a:p>
            <a:pPr algn="just"/>
            <a:endParaRPr lang="en-US" sz="1800" dirty="0"/>
          </a:p>
          <a:p>
            <a:pPr algn="just"/>
            <a:endParaRPr lang="en-US" sz="1800" dirty="0"/>
          </a:p>
          <a:p>
            <a:pPr marL="0" indent="0" algn="just">
              <a:buNone/>
            </a:pPr>
            <a:endParaRPr lang="en-US" sz="1800" dirty="0"/>
          </a:p>
          <a:p>
            <a:pPr marL="0" indent="0" algn="just">
              <a:buNone/>
            </a:pPr>
            <a:endParaRPr lang="en-US" sz="1800" dirty="0"/>
          </a:p>
          <a:p>
            <a:pPr algn="just"/>
            <a:endParaRPr lang="en-US" sz="1800" dirty="0"/>
          </a:p>
          <a:p>
            <a:pPr marL="0" indent="0" algn="just">
              <a:buNone/>
            </a:pPr>
            <a:endParaRPr lang="en-US" sz="1800" dirty="0"/>
          </a:p>
        </p:txBody>
      </p:sp>
      <p:sp>
        <p:nvSpPr>
          <p:cNvPr id="7" name="Content Placeholder 3"/>
          <p:cNvSpPr txBox="1">
            <a:spLocks/>
          </p:cNvSpPr>
          <p:nvPr/>
        </p:nvSpPr>
        <p:spPr>
          <a:xfrm>
            <a:off x="6269040" y="1334645"/>
            <a:ext cx="5235427" cy="4844201"/>
          </a:xfrm>
          <a:prstGeom prst="rect">
            <a:avLst/>
          </a:prstGeom>
          <a:ln>
            <a:noFill/>
          </a:ln>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gn="just" defTabSz="914400">
              <a:buNone/>
            </a:pPr>
            <a:r>
              <a:rPr lang="en-US" sz="1800" dirty="0"/>
              <a:t>2. Decreased capillary colloid osmotic pressure:</a:t>
            </a:r>
          </a:p>
          <a:p>
            <a:pPr lvl="1" algn="just" defTabSz="914400">
              <a:buFont typeface="Wingdings" panose="05000000000000000000" pitchFamily="2" charset="2"/>
              <a:buChar char="§"/>
            </a:pPr>
            <a:r>
              <a:rPr lang="en-US" sz="1500" dirty="0">
                <a:solidFill>
                  <a:schemeClr val="tx1"/>
                </a:solidFill>
              </a:rPr>
              <a:t>Decreased protein intake (starvation or nutritional edema). </a:t>
            </a:r>
          </a:p>
          <a:p>
            <a:pPr lvl="1" algn="just" defTabSz="914400">
              <a:buFont typeface="Wingdings" panose="05000000000000000000" pitchFamily="2" charset="2"/>
              <a:buChar char="§"/>
            </a:pPr>
            <a:r>
              <a:rPr lang="en-US" sz="1500" dirty="0">
                <a:solidFill>
                  <a:schemeClr val="tx1"/>
                </a:solidFill>
              </a:rPr>
              <a:t>Liver cirrhosis.</a:t>
            </a:r>
          </a:p>
          <a:p>
            <a:pPr lvl="1" algn="just" defTabSz="914400">
              <a:buFont typeface="Wingdings" panose="05000000000000000000" pitchFamily="2" charset="2"/>
              <a:buChar char="§"/>
            </a:pPr>
            <a:r>
              <a:rPr lang="en-US" sz="1500" dirty="0">
                <a:solidFill>
                  <a:schemeClr val="tx1"/>
                </a:solidFill>
              </a:rPr>
              <a:t>Nephrotic syndrome.</a:t>
            </a:r>
          </a:p>
          <a:p>
            <a:pPr lvl="1" algn="just" defTabSz="914400">
              <a:buFont typeface="Wingdings" panose="05000000000000000000" pitchFamily="2" charset="2"/>
              <a:buChar char="§"/>
            </a:pPr>
            <a:r>
              <a:rPr lang="en-US" sz="1500" dirty="0">
                <a:solidFill>
                  <a:schemeClr val="tx1"/>
                </a:solidFill>
              </a:rPr>
              <a:t>Loss from skin (burns).</a:t>
            </a:r>
          </a:p>
          <a:p>
            <a:pPr marL="0" indent="0" algn="just" defTabSz="914400">
              <a:buNone/>
            </a:pPr>
            <a:r>
              <a:rPr lang="en-US" sz="1800" dirty="0"/>
              <a:t>3. Increased capillary permeability:</a:t>
            </a:r>
          </a:p>
          <a:p>
            <a:pPr lvl="1" algn="just" defTabSz="914400">
              <a:buFont typeface="Wingdings" panose="05000000000000000000" pitchFamily="2" charset="2"/>
              <a:buChar char="§"/>
            </a:pPr>
            <a:r>
              <a:rPr lang="en-US" sz="1500" dirty="0">
                <a:solidFill>
                  <a:schemeClr val="tx1"/>
                </a:solidFill>
              </a:rPr>
              <a:t>Destruction of the endothelium (burns).</a:t>
            </a:r>
          </a:p>
          <a:p>
            <a:pPr lvl="1" algn="just" defTabSz="914400">
              <a:buFont typeface="Wingdings" panose="05000000000000000000" pitchFamily="2" charset="2"/>
              <a:buChar char="§"/>
            </a:pPr>
            <a:r>
              <a:rPr lang="en-US" sz="1500" dirty="0">
                <a:solidFill>
                  <a:schemeClr val="tx1"/>
                </a:solidFill>
              </a:rPr>
              <a:t>Allergic release of histamine.</a:t>
            </a:r>
          </a:p>
          <a:p>
            <a:pPr lvl="1" algn="just" defTabSz="914400">
              <a:buFont typeface="Wingdings" panose="05000000000000000000" pitchFamily="2" charset="2"/>
              <a:buChar char="§"/>
            </a:pPr>
            <a:r>
              <a:rPr lang="en-US" sz="1500" dirty="0">
                <a:solidFill>
                  <a:schemeClr val="tx1"/>
                </a:solidFill>
              </a:rPr>
              <a:t>Infections (bacterial toxins).</a:t>
            </a:r>
          </a:p>
          <a:p>
            <a:pPr lvl="1" algn="just" defTabSz="914400">
              <a:buFont typeface="Wingdings" panose="05000000000000000000" pitchFamily="2" charset="2"/>
              <a:buChar char="§"/>
            </a:pPr>
            <a:r>
              <a:rPr lang="en-US" sz="1500" dirty="0">
                <a:solidFill>
                  <a:schemeClr val="tx1"/>
                </a:solidFill>
              </a:rPr>
              <a:t>Vitamin C deficiency.</a:t>
            </a:r>
          </a:p>
          <a:p>
            <a:pPr marL="0" indent="0" algn="just" defTabSz="914400">
              <a:buNone/>
            </a:pPr>
            <a:r>
              <a:rPr lang="en-US" sz="1800" dirty="0"/>
              <a:t>4. Impaired lymphatic drainage and lymphatic obstruction:</a:t>
            </a:r>
          </a:p>
          <a:p>
            <a:pPr lvl="1" algn="just" defTabSz="914400">
              <a:buFont typeface="Wingdings" panose="05000000000000000000" pitchFamily="2" charset="2"/>
              <a:buChar char="§"/>
            </a:pPr>
            <a:r>
              <a:rPr lang="en-US" sz="1500" dirty="0">
                <a:solidFill>
                  <a:schemeClr val="tx1"/>
                </a:solidFill>
              </a:rPr>
              <a:t>Destruction of lymphatics (trauma, irradiation).</a:t>
            </a:r>
          </a:p>
          <a:p>
            <a:pPr lvl="1" algn="just" defTabSz="914400">
              <a:buFont typeface="Wingdings" panose="05000000000000000000" pitchFamily="2" charset="2"/>
              <a:buChar char="§"/>
            </a:pPr>
            <a:r>
              <a:rPr lang="en-US" sz="1500" dirty="0">
                <a:solidFill>
                  <a:schemeClr val="tx1"/>
                </a:solidFill>
              </a:rPr>
              <a:t>Obstruction of lymph flow (e.g., filariasis, cancer).</a:t>
            </a:r>
          </a:p>
          <a:p>
            <a:pPr marL="0" indent="0" algn="just" defTabSz="914400">
              <a:buFont typeface="Wingdings 3"/>
              <a:buNone/>
            </a:pPr>
            <a:endParaRPr lang="en-US" sz="1800" dirty="0"/>
          </a:p>
          <a:p>
            <a:pPr algn="just" defTabSz="914400"/>
            <a:endParaRPr lang="en-US" sz="1800" dirty="0"/>
          </a:p>
          <a:p>
            <a:pPr marL="0" indent="0" algn="just" defTabSz="914400">
              <a:buFont typeface="Wingdings 3"/>
              <a:buNone/>
            </a:pPr>
            <a:endParaRPr lang="en-US" sz="1800" dirty="0"/>
          </a:p>
        </p:txBody>
      </p:sp>
      <p:sp>
        <p:nvSpPr>
          <p:cNvPr id="8" name="TextBox 7"/>
          <p:cNvSpPr txBox="1"/>
          <p:nvPr/>
        </p:nvSpPr>
        <p:spPr>
          <a:xfrm>
            <a:off x="9725536" y="-4196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cxnSp>
        <p:nvCxnSpPr>
          <p:cNvPr id="9" name="Straight Connector 8"/>
          <p:cNvCxnSpPr/>
          <p:nvPr/>
        </p:nvCxnSpPr>
        <p:spPr>
          <a:xfrm>
            <a:off x="6094412" y="1484784"/>
            <a:ext cx="0" cy="45365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194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4" name="Title 1"/>
          <p:cNvSpPr>
            <a:spLocks noGrp="1"/>
          </p:cNvSpPr>
          <p:nvPr>
            <p:ph type="title"/>
          </p:nvPr>
        </p:nvSpPr>
        <p:spPr>
          <a:xfrm>
            <a:off x="609460" y="152400"/>
            <a:ext cx="10969943" cy="990600"/>
          </a:xfrm>
        </p:spPr>
        <p:txBody>
          <a:bodyPr/>
          <a:lstStyle/>
          <a:p>
            <a:r>
              <a:rPr lang="en-US" sz="3200" dirty="0"/>
              <a:t>Lymphatic </a:t>
            </a:r>
            <a:r>
              <a:rPr lang="en-US" sz="3200" dirty="0" err="1" smtClean="0"/>
              <a:t>Filariasis</a:t>
            </a:r>
            <a:r>
              <a:rPr lang="en-US" sz="3200" dirty="0" smtClean="0"/>
              <a:t> </a:t>
            </a:r>
            <a:r>
              <a:rPr lang="en-US" sz="3200" dirty="0"/>
              <a:t>(Elephantiasis)</a:t>
            </a:r>
          </a:p>
        </p:txBody>
      </p:sp>
      <p:sp>
        <p:nvSpPr>
          <p:cNvPr id="5" name="Slide Number Placeholder 2"/>
          <p:cNvSpPr txBox="1">
            <a:spLocks/>
          </p:cNvSpPr>
          <p:nvPr/>
        </p:nvSpPr>
        <p:spPr>
          <a:xfrm>
            <a:off x="816669" y="6356350"/>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33</a:t>
            </a:fld>
            <a:endParaRPr lang="en-US" dirty="0"/>
          </a:p>
        </p:txBody>
      </p:sp>
      <p:sp>
        <p:nvSpPr>
          <p:cNvPr id="6" name="Content Placeholder 3"/>
          <p:cNvSpPr>
            <a:spLocks noGrp="1"/>
          </p:cNvSpPr>
          <p:nvPr>
            <p:ph sz="quarter" idx="1"/>
          </p:nvPr>
        </p:nvSpPr>
        <p:spPr>
          <a:xfrm>
            <a:off x="609459" y="1444091"/>
            <a:ext cx="10969943" cy="1224136"/>
          </a:xfrm>
          <a:ln>
            <a:noFill/>
          </a:ln>
        </p:spPr>
        <p:txBody>
          <a:bodyPr>
            <a:normAutofit/>
          </a:bodyPr>
          <a:lstStyle/>
          <a:p>
            <a:pPr algn="just"/>
            <a:r>
              <a:rPr lang="en-US" sz="1800" dirty="0"/>
              <a:t>Parasitic Worms block the lymphatic </a:t>
            </a:r>
            <a:r>
              <a:rPr lang="en-US" sz="1800" dirty="0" smtClean="0"/>
              <a:t>system.</a:t>
            </a:r>
            <a:endParaRPr lang="en-US" sz="1800" dirty="0"/>
          </a:p>
          <a:p>
            <a:pPr algn="just"/>
            <a:r>
              <a:rPr lang="en-US" sz="1800" dirty="0">
                <a:solidFill>
                  <a:schemeClr val="bg2">
                    <a:lumMod val="50000"/>
                  </a:schemeClr>
                </a:solidFill>
              </a:rPr>
              <a:t>By blocking the lymphatic system causes fluid accumulation in the lower extremities and causes massive edemas.</a:t>
            </a:r>
          </a:p>
          <a:p>
            <a:pPr algn="just"/>
            <a:r>
              <a:rPr lang="en-US" sz="1800" dirty="0"/>
              <a:t> Transmitted by </a:t>
            </a:r>
            <a:r>
              <a:rPr lang="en-US" sz="1800" dirty="0" smtClean="0"/>
              <a:t>mosquitoes.</a:t>
            </a:r>
            <a:endParaRPr lang="en-US" sz="1800" dirty="0"/>
          </a:p>
          <a:p>
            <a:pPr algn="just"/>
            <a:endParaRPr lang="en-US" sz="1800" dirty="0"/>
          </a:p>
          <a:p>
            <a:pPr algn="just"/>
            <a:endParaRPr lang="en-US" sz="1800" dirty="0"/>
          </a:p>
        </p:txBody>
      </p:sp>
      <p:pic>
        <p:nvPicPr>
          <p:cNvPr id="7" name="Picture 7" descr="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4869159"/>
            <a:ext cx="2016125" cy="132397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26-06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120" y="2854447"/>
            <a:ext cx="1771650" cy="3286422"/>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640" y="2854446"/>
            <a:ext cx="3560762" cy="328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828" y="3642104"/>
            <a:ext cx="4140200" cy="110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8068" y="4781247"/>
            <a:ext cx="1979960" cy="14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4" name="TextBox 13"/>
          <p:cNvSpPr txBox="1"/>
          <p:nvPr/>
        </p:nvSpPr>
        <p:spPr>
          <a:xfrm>
            <a:off x="1197868" y="2854446"/>
            <a:ext cx="3021360" cy="52322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7"/>
              </a:rPr>
              <a:t>Video of (Lymphatic Filariasis) Duration: (</a:t>
            </a:r>
            <a:r>
              <a:rPr lang="en-US" sz="1400" b="1" u="sng" dirty="0" smtClean="0">
                <a:hlinkClick r:id="rId7"/>
              </a:rPr>
              <a:t>3 mins)</a:t>
            </a:r>
            <a:endParaRPr lang="en-US" sz="1400" b="1" u="sng" dirty="0"/>
          </a:p>
        </p:txBody>
      </p:sp>
    </p:spTree>
    <p:extLst>
      <p:ext uri="{BB962C8B-B14F-4D97-AF65-F5344CB8AC3E}">
        <p14:creationId xmlns:p14="http://schemas.microsoft.com/office/powerpoint/2010/main" val="349153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Title 1"/>
          <p:cNvSpPr>
            <a:spLocks noGrp="1"/>
          </p:cNvSpPr>
          <p:nvPr>
            <p:ph type="title"/>
          </p:nvPr>
        </p:nvSpPr>
        <p:spPr>
          <a:xfrm>
            <a:off x="609460" y="152400"/>
            <a:ext cx="10969943" cy="990600"/>
          </a:xfrm>
        </p:spPr>
        <p:txBody>
          <a:bodyPr>
            <a:normAutofit/>
          </a:bodyPr>
          <a:lstStyle/>
          <a:p>
            <a:r>
              <a:rPr lang="en-US" sz="3200" dirty="0"/>
              <a:t>Role of </a:t>
            </a:r>
            <a:r>
              <a:rPr lang="en-US" sz="3200" dirty="0" smtClean="0"/>
              <a:t>Microcirculation </a:t>
            </a:r>
            <a:r>
              <a:rPr lang="en-US" sz="3200" dirty="0"/>
              <a:t>in </a:t>
            </a:r>
            <a:r>
              <a:rPr lang="en-US" sz="3200" smtClean="0"/>
              <a:t>Temperature Regulation</a:t>
            </a:r>
            <a:endParaRPr lang="en-US" sz="3200" dirty="0"/>
          </a:p>
        </p:txBody>
      </p:sp>
      <p:sp>
        <p:nvSpPr>
          <p:cNvPr id="5" name="Slide Number Placeholder 2"/>
          <p:cNvSpPr txBox="1">
            <a:spLocks/>
          </p:cNvSpPr>
          <p:nvPr/>
        </p:nvSpPr>
        <p:spPr>
          <a:xfrm>
            <a:off x="816669" y="6356350"/>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34</a:t>
            </a:fld>
            <a:endParaRPr lang="en-US" dirty="0"/>
          </a:p>
        </p:txBody>
      </p:sp>
      <p:sp>
        <p:nvSpPr>
          <p:cNvPr id="6" name="Content Placeholder 3"/>
          <p:cNvSpPr>
            <a:spLocks noGrp="1"/>
          </p:cNvSpPr>
          <p:nvPr>
            <p:ph sz="quarter" idx="1"/>
          </p:nvPr>
        </p:nvSpPr>
        <p:spPr>
          <a:xfrm>
            <a:off x="609460" y="1186751"/>
            <a:ext cx="10969943" cy="2641848"/>
          </a:xfrm>
          <a:ln>
            <a:noFill/>
          </a:ln>
        </p:spPr>
        <p:txBody>
          <a:bodyPr>
            <a:normAutofit lnSpcReduction="10000"/>
          </a:bodyPr>
          <a:lstStyle/>
          <a:p>
            <a:pPr algn="just"/>
            <a:endParaRPr lang="en-US" sz="2000" dirty="0"/>
          </a:p>
          <a:p>
            <a:pPr algn="just"/>
            <a:r>
              <a:rPr lang="en-US" sz="2000" dirty="0"/>
              <a:t>Capillaries of the skin are arranged perpendicular to the surface.</a:t>
            </a:r>
          </a:p>
          <a:p>
            <a:pPr algn="just"/>
            <a:r>
              <a:rPr lang="en-US" sz="2000" dirty="0"/>
              <a:t>The cutaneous circulation is characterized by low density of capillaries.</a:t>
            </a:r>
          </a:p>
          <a:p>
            <a:pPr algn="just"/>
            <a:endParaRPr lang="en-US" sz="2000" dirty="0"/>
          </a:p>
          <a:p>
            <a:pPr algn="just"/>
            <a:r>
              <a:rPr lang="en-US" sz="2000" dirty="0"/>
              <a:t>There are other unique features:</a:t>
            </a:r>
          </a:p>
          <a:p>
            <a:pPr lvl="1" algn="just">
              <a:buFont typeface="Wingdings" panose="05000000000000000000" pitchFamily="2" charset="2"/>
              <a:buChar char="§"/>
            </a:pPr>
            <a:r>
              <a:rPr lang="en-US" sz="1700" dirty="0">
                <a:solidFill>
                  <a:schemeClr val="tx1"/>
                </a:solidFill>
              </a:rPr>
              <a:t>Venous plexus: responsible for heat transfer to the skin.</a:t>
            </a:r>
          </a:p>
          <a:p>
            <a:pPr lvl="1" algn="just">
              <a:buFont typeface="Wingdings" panose="05000000000000000000" pitchFamily="2" charset="2"/>
              <a:buChar char="§"/>
            </a:pPr>
            <a:r>
              <a:rPr lang="en-US" sz="1700" dirty="0">
                <a:solidFill>
                  <a:schemeClr val="tx1"/>
                </a:solidFill>
              </a:rPr>
              <a:t>Arteriovenous anastomosis: opens or closes in response to changes in temperature</a:t>
            </a:r>
            <a:r>
              <a:rPr lang="en-US" sz="1700" dirty="0"/>
              <a:t>.</a:t>
            </a:r>
          </a:p>
          <a:p>
            <a:pPr marL="304769" lvl="1" indent="0" algn="just">
              <a:buNone/>
            </a:pPr>
            <a:endParaRPr lang="en-US" sz="17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103" y="3844478"/>
            <a:ext cx="5904656"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737731" y="-4591"/>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98172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867" y="4238464"/>
            <a:ext cx="4824536" cy="204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609460" y="152400"/>
            <a:ext cx="10969943" cy="990600"/>
          </a:xfrm>
        </p:spPr>
        <p:txBody>
          <a:bodyPr>
            <a:normAutofit/>
          </a:bodyPr>
          <a:lstStyle/>
          <a:p>
            <a:r>
              <a:rPr lang="en-US" sz="3200" dirty="0" smtClean="0"/>
              <a:t>Cont.</a:t>
            </a:r>
            <a:endParaRPr lang="en-US" sz="3200" dirty="0"/>
          </a:p>
        </p:txBody>
      </p:sp>
      <p:sp>
        <p:nvSpPr>
          <p:cNvPr id="8" name="Slide Number Placeholder 2"/>
          <p:cNvSpPr txBox="1">
            <a:spLocks/>
          </p:cNvSpPr>
          <p:nvPr/>
        </p:nvSpPr>
        <p:spPr>
          <a:xfrm>
            <a:off x="816669" y="6356350"/>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35</a:t>
            </a:fld>
            <a:endParaRPr lang="en-US" dirty="0"/>
          </a:p>
        </p:txBody>
      </p:sp>
      <p:sp>
        <p:nvSpPr>
          <p:cNvPr id="9" name="Content Placeholder 3"/>
          <p:cNvSpPr>
            <a:spLocks noGrp="1"/>
          </p:cNvSpPr>
          <p:nvPr>
            <p:ph sz="quarter" idx="1"/>
          </p:nvPr>
        </p:nvSpPr>
        <p:spPr>
          <a:xfrm>
            <a:off x="609460" y="1305233"/>
            <a:ext cx="10969943" cy="3793196"/>
          </a:xfrm>
        </p:spPr>
        <p:txBody>
          <a:bodyPr>
            <a:normAutofit/>
          </a:bodyPr>
          <a:lstStyle/>
          <a:p>
            <a:pPr algn="just"/>
            <a:r>
              <a:rPr lang="en-US" sz="1800" b="1" dirty="0"/>
              <a:t>Hypothalamic temperature centers respond to temperature sensors in skin</a:t>
            </a:r>
            <a:r>
              <a:rPr lang="en-US" sz="1800" b="1" dirty="0" smtClean="0"/>
              <a:t>:</a:t>
            </a:r>
          </a:p>
          <a:p>
            <a:pPr algn="just"/>
            <a:endParaRPr lang="en-US" sz="1800" dirty="0"/>
          </a:p>
          <a:p>
            <a:pPr lvl="1" algn="just">
              <a:buFont typeface="Wingdings" panose="05000000000000000000" pitchFamily="2" charset="2"/>
              <a:buChar char="§"/>
            </a:pPr>
            <a:r>
              <a:rPr lang="en-US" sz="1800" dirty="0">
                <a:solidFill>
                  <a:schemeClr val="tx1"/>
                </a:solidFill>
              </a:rPr>
              <a:t>If core (blood) or surface temp is low → increased sympathetic outflow to skin → closure of the arteriovenous anastomoses → reduced blood flow in venous plexus and capillaries.</a:t>
            </a:r>
          </a:p>
          <a:p>
            <a:pPr lvl="1" algn="just">
              <a:buFont typeface="Wingdings" panose="05000000000000000000" pitchFamily="2" charset="2"/>
              <a:buChar char="§"/>
            </a:pPr>
            <a:r>
              <a:rPr lang="en-US" sz="1800" dirty="0">
                <a:solidFill>
                  <a:schemeClr val="tx1"/>
                </a:solidFill>
              </a:rPr>
              <a:t>If temperature falls below 50 F° degrees, then smooth muscle in cutaneous circulation can’t maintain contraction and an overall dilation is seen. This is responsible for red appearance of exposed skin on a cold winter day.</a:t>
            </a:r>
          </a:p>
          <a:p>
            <a:pPr lvl="1" algn="just">
              <a:buFont typeface="Wingdings" panose="05000000000000000000" pitchFamily="2" charset="2"/>
              <a:buChar char="§"/>
            </a:pPr>
            <a:r>
              <a:rPr lang="en-US" sz="1800" dirty="0">
                <a:solidFill>
                  <a:schemeClr val="tx1"/>
                </a:solidFill>
              </a:rPr>
              <a:t>If core or surface temp high → decreased sympathetic outflow to skin → opening of the arteriovenous anastomoses → increased flow in venous plexus. This allows for a lot of blood in venous plexus, as well as the capillaries.</a:t>
            </a:r>
          </a:p>
          <a:p>
            <a:pPr lvl="1" algn="just">
              <a:buFont typeface="Wingdings" panose="05000000000000000000" pitchFamily="2" charset="2"/>
              <a:buChar char="§"/>
            </a:pPr>
            <a:r>
              <a:rPr lang="en-US" sz="1800" dirty="0">
                <a:solidFill>
                  <a:schemeClr val="tx1"/>
                </a:solidFill>
              </a:rPr>
              <a:t>Blood in venous plexus is used to radiate heat to the skin.</a:t>
            </a:r>
          </a:p>
          <a:p>
            <a:pPr lvl="1" algn="just">
              <a:buFont typeface="Wingdings" panose="05000000000000000000" pitchFamily="2" charset="2"/>
              <a:buChar char="§"/>
            </a:pPr>
            <a:endParaRPr lang="en-US" sz="1800" dirty="0">
              <a:solidFill>
                <a:schemeClr val="tx1"/>
              </a:solidFill>
            </a:endParaRPr>
          </a:p>
        </p:txBody>
      </p:sp>
      <p:sp>
        <p:nvSpPr>
          <p:cNvPr id="10" name="TextBox 9"/>
          <p:cNvSpPr txBox="1"/>
          <p:nvPr/>
        </p:nvSpPr>
        <p:spPr>
          <a:xfrm>
            <a:off x="9740553" y="-9833"/>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082198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r>
              <a:rPr lang="en-US" sz="2000" b="1" dirty="0">
                <a:solidFill>
                  <a:schemeClr val="bg2">
                    <a:lumMod val="50000"/>
                  </a:schemeClr>
                </a:solidFill>
                <a:hlinkClick r:id="rId2"/>
              </a:rPr>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36</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3638" y="2060848"/>
            <a:ext cx="10969943" cy="553616"/>
          </a:xfrm>
        </p:spPr>
        <p:txBody>
          <a:bodyPr>
            <a:noAutofit/>
          </a:bodyPr>
          <a:lstStyle/>
          <a:p>
            <a:r>
              <a:rPr lang="en-US" sz="2400" dirty="0">
                <a:hlinkClick r:id="rId3"/>
              </a:rPr>
              <a:t>https://www.onlineexambuilder.com/microcirculation/exam-142417</a:t>
            </a:r>
            <a:endParaRPr lang="en-US" sz="2200" dirty="0">
              <a:latin typeface="+mj-lt"/>
            </a:endParaRPr>
          </a:p>
        </p:txBody>
      </p:sp>
    </p:spTree>
    <p:extLst>
      <p:ext uri="{BB962C8B-B14F-4D97-AF65-F5344CB8AC3E}">
        <p14:creationId xmlns:p14="http://schemas.microsoft.com/office/powerpoint/2010/main" val="2835139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37</a:t>
            </a:fld>
            <a:endParaRPr lang="en-US" dirty="0">
              <a:solidFill>
                <a:srgbClr val="464653"/>
              </a:solidFill>
            </a:endParaRPr>
          </a:p>
        </p:txBody>
      </p:sp>
      <p:sp>
        <p:nvSpPr>
          <p:cNvPr id="14" name="Rectangle 13"/>
          <p:cNvSpPr/>
          <p:nvPr/>
        </p:nvSpPr>
        <p:spPr>
          <a:xfrm>
            <a:off x="2998071" y="3200772"/>
            <a:ext cx="2879569" cy="878179"/>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Ali </a:t>
            </a:r>
            <a:r>
              <a:rPr lang="en-US" sz="1800" dirty="0" err="1">
                <a:solidFill>
                  <a:srgbClr val="DDE9EC">
                    <a:lumMod val="75000"/>
                  </a:srgbClr>
                </a:solidFill>
              </a:rPr>
              <a:t>Alsubaei</a:t>
            </a:r>
            <a:r>
              <a:rPr lang="en-US" sz="1800" dirty="0">
                <a:solidFill>
                  <a:srgbClr val="DDE9EC">
                    <a:lumMod val="75000"/>
                  </a:srgbClr>
                </a:solidFill>
              </a:rPr>
              <a:t> </a:t>
            </a:r>
          </a:p>
          <a:p>
            <a:pPr fontAlgn="t">
              <a:lnSpc>
                <a:spcPct val="80000"/>
              </a:lnSpc>
              <a:spcBef>
                <a:spcPct val="20000"/>
              </a:spcBef>
            </a:pPr>
            <a:r>
              <a:rPr lang="en-US" sz="1800" dirty="0" err="1">
                <a:solidFill>
                  <a:srgbClr val="DDE9EC">
                    <a:lumMod val="75000"/>
                  </a:srgbClr>
                </a:solidFill>
              </a:rPr>
              <a:t>Abdulmajeed</a:t>
            </a:r>
            <a:r>
              <a:rPr lang="en-US" sz="1800" dirty="0">
                <a:solidFill>
                  <a:srgbClr val="DDE9EC">
                    <a:lumMod val="75000"/>
                  </a:srgbClr>
                </a:solidFill>
              </a:rPr>
              <a:t> </a:t>
            </a:r>
            <a:r>
              <a:rPr lang="en-US" sz="1800" dirty="0" err="1">
                <a:solidFill>
                  <a:srgbClr val="DDE9EC">
                    <a:lumMod val="75000"/>
                  </a:srgbClr>
                </a:solidFill>
              </a:rPr>
              <a:t>alamar</a:t>
            </a:r>
            <a:r>
              <a:rPr lang="en-US" sz="1800" dirty="0">
                <a:solidFill>
                  <a:srgbClr val="DDE9EC">
                    <a:lumMod val="75000"/>
                  </a:srgbClr>
                </a:solidFill>
              </a:rPr>
              <a:t> </a:t>
            </a:r>
          </a:p>
        </p:txBody>
      </p:sp>
      <p:sp>
        <p:nvSpPr>
          <p:cNvPr id="15" name="Rectangle 8"/>
          <p:cNvSpPr/>
          <p:nvPr/>
        </p:nvSpPr>
        <p:spPr>
          <a:xfrm>
            <a:off x="765824" y="3198579"/>
            <a:ext cx="2879569" cy="17091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a:solidFill>
                  <a:srgbClr val="DDE9EC">
                    <a:lumMod val="75000"/>
                  </a:srgbClr>
                </a:solidFill>
              </a:rPr>
              <a:t>Ghadah </a:t>
            </a:r>
            <a:r>
              <a:rPr lang="en-US" sz="1800" dirty="0" err="1">
                <a:solidFill>
                  <a:srgbClr val="DDE9EC">
                    <a:lumMod val="75000"/>
                  </a:srgbClr>
                </a:solidFill>
              </a:rPr>
              <a:t>Almazrou</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Sumaya</a:t>
            </a:r>
            <a:r>
              <a:rPr lang="en-US" sz="1800" dirty="0">
                <a:solidFill>
                  <a:srgbClr val="DDE9EC">
                    <a:lumMod val="75000"/>
                  </a:srgbClr>
                </a:solidFill>
              </a:rPr>
              <a:t> </a:t>
            </a:r>
            <a:r>
              <a:rPr lang="en-US" sz="1800" dirty="0" err="1" smtClean="0">
                <a:solidFill>
                  <a:srgbClr val="DDE9EC">
                    <a:lumMod val="75000"/>
                  </a:srgbClr>
                </a:solidFill>
              </a:rPr>
              <a:t>AlGhamdi</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Nouf</a:t>
            </a:r>
            <a:r>
              <a:rPr lang="en-US" sz="1800" dirty="0" smtClean="0">
                <a:solidFill>
                  <a:srgbClr val="DDE9EC">
                    <a:lumMod val="75000"/>
                  </a:srgbClr>
                </a:solidFill>
              </a:rPr>
              <a:t> </a:t>
            </a:r>
            <a:r>
              <a:rPr lang="en-US" sz="1800" dirty="0" err="1" smtClean="0">
                <a:solidFill>
                  <a:srgbClr val="DDE9EC">
                    <a:lumMod val="75000"/>
                  </a:srgbClr>
                </a:solidFill>
              </a:rPr>
              <a:t>Aloqaili</a:t>
            </a:r>
            <a:r>
              <a:rPr lang="en-US" sz="1800" dirty="0" smtClean="0">
                <a:solidFill>
                  <a:srgbClr val="DDE9EC">
                    <a:lumMod val="75000"/>
                  </a:srgbClr>
                </a:solidFill>
              </a:rPr>
              <a:t> </a:t>
            </a:r>
          </a:p>
          <a:p>
            <a:pPr fontAlgn="t">
              <a:lnSpc>
                <a:spcPct val="80000"/>
              </a:lnSpc>
              <a:spcBef>
                <a:spcPct val="20000"/>
              </a:spcBef>
            </a:pPr>
            <a:r>
              <a:rPr lang="en-US" sz="1800" dirty="0" smtClean="0">
                <a:solidFill>
                  <a:srgbClr val="DDE9EC">
                    <a:lumMod val="75000"/>
                  </a:srgbClr>
                </a:solidFill>
              </a:rPr>
              <a:t>Lama </a:t>
            </a:r>
            <a:r>
              <a:rPr lang="en-US" sz="1800" dirty="0" err="1" smtClean="0">
                <a:solidFill>
                  <a:srgbClr val="DDE9EC">
                    <a:lumMod val="75000"/>
                  </a:srgbClr>
                </a:solidFill>
              </a:rPr>
              <a:t>Alfawzan</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Munirah</a:t>
            </a:r>
            <a:r>
              <a:rPr lang="en-US" sz="1800" dirty="0" smtClean="0">
                <a:solidFill>
                  <a:srgbClr val="DDE9EC">
                    <a:lumMod val="75000"/>
                  </a:srgbClr>
                </a:solidFill>
              </a:rPr>
              <a:t> </a:t>
            </a:r>
            <a:r>
              <a:rPr lang="en-US" sz="1800" dirty="0" err="1" smtClean="0">
                <a:solidFill>
                  <a:srgbClr val="DDE9EC">
                    <a:lumMod val="75000"/>
                  </a:srgbClr>
                </a:solidFill>
              </a:rPr>
              <a:t>aldofyan</a:t>
            </a:r>
            <a:r>
              <a:rPr lang="en-US" sz="1800" dirty="0" smtClean="0">
                <a:solidFill>
                  <a:srgbClr val="DDE9EC">
                    <a:lumMod val="75000"/>
                  </a:srgbClr>
                </a:solidFill>
              </a:rPr>
              <a:t> </a:t>
            </a:r>
            <a:endParaRPr lang="en-US" sz="1800" dirty="0">
              <a:solidFill>
                <a:srgbClr val="DDE9EC">
                  <a:lumMod val="75000"/>
                </a:srgbClr>
              </a:solidFill>
            </a:endParaRPr>
          </a:p>
        </p:txBody>
      </p:sp>
      <p:sp>
        <p:nvSpPr>
          <p:cNvPr id="11" name="Rectangle 10"/>
          <p:cNvSpPr/>
          <p:nvPr/>
        </p:nvSpPr>
        <p:spPr>
          <a:xfrm>
            <a:off x="2063019" y="1735769"/>
            <a:ext cx="9143961"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Blood Vessel Comparison </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pic>
        <p:nvPicPr>
          <p:cNvPr id="6" name="Content Placeholder 5"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37125" y="1295400"/>
            <a:ext cx="8136904" cy="4789738"/>
          </a:xfrm>
        </p:spPr>
      </p:pic>
      <p:sp>
        <p:nvSpPr>
          <p:cNvPr id="5" name="TextBox 4"/>
          <p:cNvSpPr txBox="1"/>
          <p:nvPr/>
        </p:nvSpPr>
        <p:spPr>
          <a:xfrm>
            <a:off x="0" y="0"/>
            <a:ext cx="2205980" cy="461665"/>
          </a:xfrm>
          <a:prstGeom prst="rect">
            <a:avLst/>
          </a:prstGeom>
          <a:noFill/>
        </p:spPr>
        <p:txBody>
          <a:bodyPr wrap="square" rtlCol="0">
            <a:spAutoFit/>
          </a:bodyPr>
          <a:lstStyle/>
          <a:p>
            <a:r>
              <a:rPr lang="en-US" sz="2400" dirty="0" smtClean="0">
                <a:solidFill>
                  <a:schemeClr val="tx2"/>
                </a:solidFill>
              </a:rPr>
              <a:t>Introduction:</a:t>
            </a:r>
            <a:endParaRPr lang="en-US" sz="2400" dirty="0">
              <a:solidFill>
                <a:schemeClr val="tx2"/>
              </a:solidFill>
            </a:endParaRPr>
          </a:p>
        </p:txBody>
      </p:sp>
      <p:sp>
        <p:nvSpPr>
          <p:cNvPr id="7" name="TextBox 6"/>
          <p:cNvSpPr txBox="1"/>
          <p:nvPr/>
        </p:nvSpPr>
        <p:spPr>
          <a:xfrm>
            <a:off x="9513092"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405815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179714"/>
            <a:ext cx="12215238" cy="990600"/>
          </a:xfrm>
        </p:spPr>
        <p:txBody>
          <a:bodyPr>
            <a:noAutofit/>
          </a:bodyPr>
          <a:lstStyle/>
          <a:p>
            <a:r>
              <a:rPr lang="en-US" sz="2800" dirty="0"/>
              <a:t>Distribution Of </a:t>
            </a:r>
            <a:r>
              <a:rPr lang="en-US" sz="2800"/>
              <a:t>Blood </a:t>
            </a:r>
            <a:r>
              <a:rPr lang="en-US" sz="2800" smtClean="0"/>
              <a:t>Within the </a:t>
            </a:r>
            <a:r>
              <a:rPr lang="en-US" sz="2800" dirty="0"/>
              <a:t>Circulatory </a:t>
            </a:r>
            <a:r>
              <a:rPr lang="en-US" sz="2800"/>
              <a:t>System </a:t>
            </a:r>
            <a:r>
              <a:rPr lang="en-US" sz="2800" smtClean="0"/>
              <a:t>at </a:t>
            </a:r>
            <a:r>
              <a:rPr lang="en-US" sz="2800" dirty="0"/>
              <a:t>Rest</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pic>
        <p:nvPicPr>
          <p:cNvPr id="6" name="Content Placeholder 5"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01924" y="1405334"/>
            <a:ext cx="8526574" cy="4871566"/>
          </a:xfrm>
        </p:spPr>
      </p:pic>
      <p:sp>
        <p:nvSpPr>
          <p:cNvPr id="5" name="TextBox 4"/>
          <p:cNvSpPr txBox="1"/>
          <p:nvPr/>
        </p:nvSpPr>
        <p:spPr>
          <a:xfrm>
            <a:off x="0" y="-9674"/>
            <a:ext cx="2205980" cy="461665"/>
          </a:xfrm>
          <a:prstGeom prst="rect">
            <a:avLst/>
          </a:prstGeom>
          <a:noFill/>
        </p:spPr>
        <p:txBody>
          <a:bodyPr wrap="square" rtlCol="0">
            <a:spAutoFit/>
          </a:bodyPr>
          <a:lstStyle/>
          <a:p>
            <a:r>
              <a:rPr lang="en-US" sz="2400" dirty="0" smtClean="0">
                <a:solidFill>
                  <a:schemeClr val="tx2"/>
                </a:solidFill>
              </a:rPr>
              <a:t>Introduction:</a:t>
            </a:r>
            <a:endParaRPr lang="en-US" sz="2400" dirty="0">
              <a:solidFill>
                <a:schemeClr val="tx2"/>
              </a:solidFill>
            </a:endParaRPr>
          </a:p>
        </p:txBody>
      </p:sp>
      <p:sp>
        <p:nvSpPr>
          <p:cNvPr id="7" name="Oval 6"/>
          <p:cNvSpPr/>
          <p:nvPr/>
        </p:nvSpPr>
        <p:spPr>
          <a:xfrm>
            <a:off x="9406780" y="6021288"/>
            <a:ext cx="323692" cy="2630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527505" y="-32658"/>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9" name="Rectangle 8"/>
          <p:cNvSpPr/>
          <p:nvPr/>
        </p:nvSpPr>
        <p:spPr>
          <a:xfrm flipV="1">
            <a:off x="8820969" y="5553230"/>
            <a:ext cx="1407529" cy="6120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03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Microcirculation</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5" name="Diagram 4"/>
          <p:cNvGraphicFramePr/>
          <p:nvPr>
            <p:extLst>
              <p:ext uri="{D42A27DB-BD31-4B8C-83A1-F6EECF244321}">
                <p14:modId xmlns:p14="http://schemas.microsoft.com/office/powerpoint/2010/main" val="172565409"/>
              </p:ext>
            </p:extLst>
          </p:nvPr>
        </p:nvGraphicFramePr>
        <p:xfrm>
          <a:off x="967558" y="2204864"/>
          <a:ext cx="5976663"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6540" y="1855814"/>
            <a:ext cx="4557713" cy="3635673"/>
          </a:xfrm>
          <a:prstGeom prst="rect">
            <a:avLst/>
          </a:prstGeom>
          <a:scene3d>
            <a:camera prst="orthographicFront"/>
            <a:lightRig rig="threePt" dir="t"/>
          </a:scene3d>
          <a:sp3d>
            <a:bevelT/>
            <a:bevelB/>
          </a:sp3d>
        </p:spPr>
      </p:pic>
      <p:sp>
        <p:nvSpPr>
          <p:cNvPr id="7" name="TextBox 6"/>
          <p:cNvSpPr txBox="1"/>
          <p:nvPr/>
        </p:nvSpPr>
        <p:spPr>
          <a:xfrm>
            <a:off x="9740553" y="-598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8" name="Diagram 7"/>
          <p:cNvGraphicFramePr/>
          <p:nvPr>
            <p:extLst>
              <p:ext uri="{D42A27DB-BD31-4B8C-83A1-F6EECF244321}">
                <p14:modId xmlns:p14="http://schemas.microsoft.com/office/powerpoint/2010/main" val="1203905613"/>
              </p:ext>
            </p:extLst>
          </p:nvPr>
        </p:nvGraphicFramePr>
        <p:xfrm>
          <a:off x="-1993354" y="5264473"/>
          <a:ext cx="11737304" cy="95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6454452" y="5491487"/>
            <a:ext cx="1980575" cy="769441"/>
          </a:xfrm>
          <a:prstGeom prst="rect">
            <a:avLst/>
          </a:prstGeom>
          <a:noFill/>
        </p:spPr>
        <p:txBody>
          <a:bodyPr wrap="square" rtlCol="0">
            <a:spAutoFit/>
          </a:bodyPr>
          <a:lstStyle/>
          <a:p>
            <a:r>
              <a:rPr lang="en-US" sz="1100" dirty="0">
                <a:solidFill>
                  <a:schemeClr val="bg1">
                    <a:lumMod val="50000"/>
                  </a:schemeClr>
                </a:solidFill>
              </a:rPr>
              <a:t>NOTE:</a:t>
            </a:r>
          </a:p>
          <a:p>
            <a:r>
              <a:rPr lang="en-US" sz="1100" dirty="0">
                <a:solidFill>
                  <a:schemeClr val="bg1">
                    <a:lumMod val="50000"/>
                  </a:schemeClr>
                </a:solidFill>
              </a:rPr>
              <a:t>These are present in slide 12 </a:t>
            </a:r>
          </a:p>
          <a:p>
            <a:r>
              <a:rPr lang="en-US" sz="1100" dirty="0">
                <a:solidFill>
                  <a:schemeClr val="bg1">
                    <a:lumMod val="50000"/>
                  </a:schemeClr>
                </a:solidFill>
              </a:rPr>
              <a:t>Females : only mentioned </a:t>
            </a:r>
          </a:p>
          <a:p>
            <a:r>
              <a:rPr lang="en-US" sz="1100" dirty="0">
                <a:solidFill>
                  <a:schemeClr val="bg1">
                    <a:lumMod val="50000"/>
                  </a:schemeClr>
                </a:solidFill>
              </a:rPr>
              <a:t>AV-shunt and capillaries </a:t>
            </a:r>
          </a:p>
        </p:txBody>
      </p:sp>
      <p:sp>
        <p:nvSpPr>
          <p:cNvPr id="10" name="Rectangle 9"/>
          <p:cNvSpPr/>
          <p:nvPr/>
        </p:nvSpPr>
        <p:spPr>
          <a:xfrm>
            <a:off x="816669" y="1358089"/>
            <a:ext cx="6092825" cy="707886"/>
          </a:xfrm>
          <a:prstGeom prst="rect">
            <a:avLst/>
          </a:prstGeom>
        </p:spPr>
        <p:txBody>
          <a:bodyPr>
            <a:spAutoFit/>
          </a:bodyPr>
          <a:lstStyle/>
          <a:p>
            <a:r>
              <a:rPr lang="en-US" dirty="0"/>
              <a:t>The microcirculation refers to the microscopic divisions of the </a:t>
            </a:r>
            <a:r>
              <a:rPr lang="en-US" u="sng" dirty="0"/>
              <a:t>vascular</a:t>
            </a:r>
            <a:r>
              <a:rPr lang="en-US" dirty="0"/>
              <a:t> system that function to:</a:t>
            </a:r>
          </a:p>
        </p:txBody>
      </p:sp>
      <p:sp>
        <p:nvSpPr>
          <p:cNvPr id="11" name="Rectangle 10"/>
          <p:cNvSpPr/>
          <p:nvPr/>
        </p:nvSpPr>
        <p:spPr>
          <a:xfrm>
            <a:off x="816669" y="4424953"/>
            <a:ext cx="6285855" cy="707886"/>
          </a:xfrm>
          <a:prstGeom prst="rect">
            <a:avLst/>
          </a:prstGeom>
        </p:spPr>
        <p:txBody>
          <a:bodyPr wrap="square">
            <a:spAutoFit/>
          </a:bodyPr>
          <a:lstStyle/>
          <a:p>
            <a:r>
              <a:rPr lang="en-US" dirty="0"/>
              <a:t>The capillary bed  is where adequate exchange of gases, nutrients and waste products take place. It’s composed of:</a:t>
            </a:r>
          </a:p>
        </p:txBody>
      </p:sp>
    </p:spTree>
    <p:extLst>
      <p:ext uri="{BB962C8B-B14F-4D97-AF65-F5344CB8AC3E}">
        <p14:creationId xmlns:p14="http://schemas.microsoft.com/office/powerpoint/2010/main" val="724101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Capillaries</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811" y="1922573"/>
            <a:ext cx="2537013" cy="3888424"/>
          </a:xfrm>
          <a:prstGeom prst="rect">
            <a:avLst/>
          </a:prstGeom>
        </p:spPr>
      </p:pic>
      <p:sp>
        <p:nvSpPr>
          <p:cNvPr id="4" name="Content Placeholder 3"/>
          <p:cNvSpPr>
            <a:spLocks noGrp="1"/>
          </p:cNvSpPr>
          <p:nvPr>
            <p:ph sz="quarter" idx="1"/>
          </p:nvPr>
        </p:nvSpPr>
        <p:spPr>
          <a:xfrm>
            <a:off x="609460" y="1280795"/>
            <a:ext cx="6521978" cy="4937760"/>
          </a:xfrm>
        </p:spPr>
        <p:txBody>
          <a:bodyPr>
            <a:normAutofit/>
          </a:bodyPr>
          <a:lstStyle/>
          <a:p>
            <a:r>
              <a:rPr lang="en-US" sz="1800" dirty="0"/>
              <a:t>Smallest blood vessels. </a:t>
            </a:r>
          </a:p>
          <a:p>
            <a:pPr marL="0" indent="0">
              <a:buNone/>
            </a:pPr>
            <a:r>
              <a:rPr lang="en-US" sz="1800" dirty="0"/>
              <a:t>One endothelial cell thickness and no smooth muscles. </a:t>
            </a:r>
          </a:p>
          <a:p>
            <a:r>
              <a:rPr lang="en-US" sz="1800" dirty="0" smtClean="0"/>
              <a:t>They are </a:t>
            </a:r>
            <a:r>
              <a:rPr lang="en-US" sz="1800" dirty="0"/>
              <a:t>called </a:t>
            </a:r>
            <a:r>
              <a:rPr lang="en-US" sz="1800" u="sng" dirty="0" smtClean="0"/>
              <a:t>exchange </a:t>
            </a:r>
            <a:r>
              <a:rPr lang="en-US" sz="1800" u="sng" dirty="0"/>
              <a:t>vessels</a:t>
            </a:r>
            <a:r>
              <a:rPr lang="en-US" sz="1800" dirty="0"/>
              <a:t>.  Why?  </a:t>
            </a:r>
            <a:endParaRPr lang="en-US" sz="1800" dirty="0" smtClean="0"/>
          </a:p>
          <a:p>
            <a:r>
              <a:rPr lang="en-US" sz="1800" dirty="0" smtClean="0"/>
              <a:t>Because</a:t>
            </a:r>
            <a:r>
              <a:rPr lang="en-US" sz="1800" dirty="0"/>
              <a:t>:</a:t>
            </a:r>
          </a:p>
          <a:p>
            <a:pPr marL="0" indent="0">
              <a:buNone/>
            </a:pPr>
            <a:r>
              <a:rPr lang="en-US" sz="1800" dirty="0"/>
              <a:t>-They provide </a:t>
            </a:r>
            <a:r>
              <a:rPr lang="en-US" sz="1800" u="sng" dirty="0"/>
              <a:t>direct</a:t>
            </a:r>
            <a:r>
              <a:rPr lang="en-US" sz="1800" dirty="0"/>
              <a:t> access to cells. </a:t>
            </a:r>
          </a:p>
          <a:p>
            <a:pPr marL="0" indent="0">
              <a:buNone/>
            </a:pPr>
            <a:r>
              <a:rPr lang="en-US" sz="1800" dirty="0"/>
              <a:t>-Most permeable. </a:t>
            </a:r>
          </a:p>
          <a:p>
            <a:pPr marL="0" indent="0">
              <a:buNone/>
            </a:pPr>
            <a:r>
              <a:rPr lang="en-US" sz="1800" dirty="0"/>
              <a:t>-Permits exchange of nutrients &amp; wastes.</a:t>
            </a:r>
          </a:p>
          <a:p>
            <a:pPr marL="0" indent="0">
              <a:buNone/>
            </a:pPr>
            <a:endParaRPr lang="en-US" sz="1800" dirty="0"/>
          </a:p>
          <a:p>
            <a:pPr marL="0" indent="0">
              <a:buNone/>
            </a:pPr>
            <a:r>
              <a:rPr lang="en-US" sz="1800" b="1" dirty="0"/>
              <a:t>Types of capillaries</a:t>
            </a:r>
            <a:r>
              <a:rPr lang="ar-SA" sz="1800" b="1" dirty="0"/>
              <a:t>:</a:t>
            </a:r>
          </a:p>
          <a:p>
            <a:pPr marL="0" indent="0">
              <a:buNone/>
            </a:pPr>
            <a:r>
              <a:rPr lang="en-US" sz="1800" dirty="0"/>
              <a:t>They are classified by diameter/permeability: </a:t>
            </a:r>
            <a:endParaRPr lang="ar-SA" sz="1800" dirty="0"/>
          </a:p>
          <a:p>
            <a:pPr marL="0" indent="0">
              <a:buNone/>
            </a:pPr>
            <a:r>
              <a:rPr lang="en-US" sz="1800" dirty="0" smtClean="0"/>
              <a:t>1. Continuous: </a:t>
            </a:r>
            <a:r>
              <a:rPr lang="en-US" sz="1800" dirty="0"/>
              <a:t>Do not have </a:t>
            </a:r>
            <a:r>
              <a:rPr lang="en-US" sz="1800" dirty="0" smtClean="0"/>
              <a:t>fenestrae</a:t>
            </a:r>
            <a:r>
              <a:rPr lang="en-US" sz="1800" dirty="0"/>
              <a:t> </a:t>
            </a:r>
            <a:r>
              <a:rPr lang="en-US" sz="1800" dirty="0" smtClean="0">
                <a:solidFill>
                  <a:schemeClr val="bg2">
                    <a:lumMod val="50000"/>
                  </a:schemeClr>
                </a:solidFill>
              </a:rPr>
              <a:t>(f</a:t>
            </a:r>
            <a:r>
              <a:rPr lang="en-US" sz="1400" dirty="0" smtClean="0">
                <a:solidFill>
                  <a:schemeClr val="bg2">
                    <a:lumMod val="50000"/>
                  </a:schemeClr>
                </a:solidFill>
              </a:rPr>
              <a:t>or </a:t>
            </a:r>
            <a:r>
              <a:rPr lang="en-US" sz="1400" dirty="0">
                <a:solidFill>
                  <a:schemeClr val="bg2">
                    <a:lumMod val="50000"/>
                  </a:schemeClr>
                </a:solidFill>
              </a:rPr>
              <a:t>gas </a:t>
            </a:r>
            <a:r>
              <a:rPr lang="en-US" sz="1400" dirty="0" smtClean="0">
                <a:solidFill>
                  <a:schemeClr val="bg2">
                    <a:lumMod val="50000"/>
                  </a:schemeClr>
                </a:solidFill>
              </a:rPr>
              <a:t>exchange) </a:t>
            </a:r>
            <a:endParaRPr lang="en-US" sz="1400" dirty="0">
              <a:solidFill>
                <a:schemeClr val="bg2">
                  <a:lumMod val="50000"/>
                </a:schemeClr>
              </a:solidFill>
            </a:endParaRPr>
          </a:p>
          <a:p>
            <a:pPr marL="0" indent="0">
              <a:buNone/>
            </a:pPr>
            <a:r>
              <a:rPr lang="en-US" sz="1800" dirty="0" smtClean="0"/>
              <a:t>2. Fenestrated: </a:t>
            </a:r>
            <a:r>
              <a:rPr lang="en-US" sz="1800" dirty="0"/>
              <a:t>Have </a:t>
            </a:r>
            <a:r>
              <a:rPr lang="en-US" sz="1800" dirty="0" smtClean="0"/>
              <a:t>pores</a:t>
            </a:r>
            <a:r>
              <a:rPr lang="en-US" sz="1800" dirty="0"/>
              <a:t> </a:t>
            </a:r>
            <a:r>
              <a:rPr lang="en-US" sz="1400" dirty="0" smtClean="0">
                <a:solidFill>
                  <a:schemeClr val="bg2">
                    <a:lumMod val="50000"/>
                  </a:schemeClr>
                </a:solidFill>
              </a:rPr>
              <a:t>(for </a:t>
            </a:r>
            <a:r>
              <a:rPr lang="en-US" sz="1400" dirty="0">
                <a:solidFill>
                  <a:schemeClr val="bg2">
                    <a:lumMod val="50000"/>
                  </a:schemeClr>
                </a:solidFill>
              </a:rPr>
              <a:t>normal </a:t>
            </a:r>
            <a:r>
              <a:rPr lang="en-US" sz="1400" dirty="0" smtClean="0">
                <a:solidFill>
                  <a:schemeClr val="bg2">
                    <a:lumMod val="50000"/>
                  </a:schemeClr>
                </a:solidFill>
              </a:rPr>
              <a:t>molecules)</a:t>
            </a:r>
            <a:endParaRPr lang="ar-SA" sz="1400" dirty="0">
              <a:solidFill>
                <a:schemeClr val="bg2">
                  <a:lumMod val="50000"/>
                </a:schemeClr>
              </a:solidFill>
            </a:endParaRPr>
          </a:p>
          <a:p>
            <a:pPr marL="0" indent="0">
              <a:buNone/>
            </a:pPr>
            <a:r>
              <a:rPr lang="en-US" sz="1800" dirty="0" smtClean="0"/>
              <a:t>3. Sinusoidal: Large </a:t>
            </a:r>
            <a:r>
              <a:rPr lang="en-US" sz="1800" dirty="0"/>
              <a:t>diameter with large </a:t>
            </a:r>
            <a:r>
              <a:rPr lang="en-US" sz="1800" dirty="0" smtClean="0"/>
              <a:t>fenestrae </a:t>
            </a:r>
            <a:r>
              <a:rPr lang="en-US" sz="1400" dirty="0" smtClean="0">
                <a:solidFill>
                  <a:schemeClr val="bg2">
                    <a:lumMod val="50000"/>
                  </a:schemeClr>
                </a:solidFill>
              </a:rPr>
              <a:t>(for </a:t>
            </a:r>
            <a:r>
              <a:rPr lang="en-US" sz="1400" dirty="0">
                <a:solidFill>
                  <a:schemeClr val="bg2">
                    <a:lumMod val="50000"/>
                  </a:schemeClr>
                </a:solidFill>
              </a:rPr>
              <a:t>large </a:t>
            </a:r>
            <a:r>
              <a:rPr lang="en-US" sz="1400" dirty="0" smtClean="0">
                <a:solidFill>
                  <a:schemeClr val="bg2">
                    <a:lumMod val="50000"/>
                  </a:schemeClr>
                </a:solidFill>
              </a:rPr>
              <a:t>molecules)</a:t>
            </a:r>
            <a:endParaRPr lang="en-US" sz="1400" dirty="0">
              <a:solidFill>
                <a:schemeClr val="bg2">
                  <a:lumMod val="50000"/>
                </a:schemeClr>
              </a:solidFill>
            </a:endParaRPr>
          </a:p>
          <a:p>
            <a:endParaRPr lang="en-US" sz="1800" dirty="0"/>
          </a:p>
        </p:txBody>
      </p:sp>
      <p:sp>
        <p:nvSpPr>
          <p:cNvPr id="6" name="TextBox 5"/>
          <p:cNvSpPr txBox="1"/>
          <p:nvPr/>
        </p:nvSpPr>
        <p:spPr>
          <a:xfrm>
            <a:off x="0" y="0"/>
            <a:ext cx="2205980" cy="461665"/>
          </a:xfrm>
          <a:prstGeom prst="rect">
            <a:avLst/>
          </a:prstGeom>
          <a:noFill/>
        </p:spPr>
        <p:txBody>
          <a:bodyPr wrap="square" rtlCol="0">
            <a:spAutoFit/>
          </a:bodyPr>
          <a:lstStyle/>
          <a:p>
            <a:r>
              <a:rPr lang="en-US" sz="2400" dirty="0" smtClean="0">
                <a:solidFill>
                  <a:schemeClr val="tx2"/>
                </a:solidFill>
              </a:rPr>
              <a:t>Introduction:</a:t>
            </a:r>
            <a:endParaRPr lang="en-US" sz="2400" dirty="0">
              <a:solidFill>
                <a:schemeClr val="tx2"/>
              </a:solidFill>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824" y="1772816"/>
            <a:ext cx="2791579" cy="3993079"/>
          </a:xfrm>
          <a:prstGeom prst="rect">
            <a:avLst/>
          </a:prstGeom>
        </p:spPr>
      </p:pic>
    </p:spTree>
    <p:extLst>
      <p:ext uri="{BB962C8B-B14F-4D97-AF65-F5344CB8AC3E}">
        <p14:creationId xmlns:p14="http://schemas.microsoft.com/office/powerpoint/2010/main" val="1181446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Continuous Capillaries</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TextBox 4"/>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7" name="Diagram 6"/>
          <p:cNvGraphicFramePr/>
          <p:nvPr>
            <p:extLst>
              <p:ext uri="{D42A27DB-BD31-4B8C-83A1-F6EECF244321}">
                <p14:modId xmlns:p14="http://schemas.microsoft.com/office/powerpoint/2010/main" val="2095806932"/>
              </p:ext>
            </p:extLst>
          </p:nvPr>
        </p:nvGraphicFramePr>
        <p:xfrm>
          <a:off x="816669" y="2593818"/>
          <a:ext cx="6789911" cy="220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4653" y="2359050"/>
            <a:ext cx="3525756" cy="319464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8573257" y="5620810"/>
            <a:ext cx="2888548" cy="369332"/>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i="0" dirty="0">
                <a:solidFill>
                  <a:schemeClr val="tx1">
                    <a:lumMod val="95000"/>
                    <a:lumOff val="5000"/>
                  </a:schemeClr>
                </a:solidFill>
                <a:latin typeface="+mn-lt"/>
              </a:rPr>
              <a:t>Continuous type of capillary</a:t>
            </a:r>
          </a:p>
        </p:txBody>
      </p:sp>
      <p:sp>
        <p:nvSpPr>
          <p:cNvPr id="6" name="Rectangle 5"/>
          <p:cNvSpPr/>
          <p:nvPr/>
        </p:nvSpPr>
        <p:spPr>
          <a:xfrm>
            <a:off x="816669" y="1565938"/>
            <a:ext cx="6645895" cy="646331"/>
          </a:xfrm>
          <a:prstGeom prst="rect">
            <a:avLst/>
          </a:prstGeom>
        </p:spPr>
        <p:txBody>
          <a:bodyPr wrap="square">
            <a:spAutoFit/>
          </a:bodyPr>
          <a:lstStyle/>
          <a:p>
            <a:pPr algn="just"/>
            <a:r>
              <a:rPr lang="en-US" sz="1800" dirty="0"/>
              <a:t>These capillaries are present in most body tissues, e.g., </a:t>
            </a:r>
            <a:r>
              <a:rPr lang="en-US" sz="1800" u="sng" dirty="0"/>
              <a:t>muscle, lung,  and adipose tissue.</a:t>
            </a:r>
          </a:p>
        </p:txBody>
      </p:sp>
      <p:sp>
        <p:nvSpPr>
          <p:cNvPr id="8" name="Rectangle 7"/>
          <p:cNvSpPr/>
          <p:nvPr/>
        </p:nvSpPr>
        <p:spPr>
          <a:xfrm>
            <a:off x="816668" y="5491475"/>
            <a:ext cx="6645895" cy="1138773"/>
          </a:xfrm>
          <a:prstGeom prst="rect">
            <a:avLst/>
          </a:prstGeom>
        </p:spPr>
        <p:txBody>
          <a:bodyPr wrap="square">
            <a:spAutoFit/>
          </a:bodyPr>
          <a:lstStyle/>
          <a:p>
            <a:pPr algn="just"/>
            <a:r>
              <a:rPr lang="en-US" sz="1800" dirty="0"/>
              <a:t>Tight junctions are continuous in brain and do not allow passage of water soluble molecules. They form part of the blood-brain barrier.</a:t>
            </a:r>
          </a:p>
          <a:p>
            <a:pPr algn="just"/>
            <a:endParaRPr lang="en-US" sz="1800" dirty="0"/>
          </a:p>
          <a:p>
            <a:pPr algn="just"/>
            <a:endParaRPr lang="en-US" sz="1400" dirty="0">
              <a:solidFill>
                <a:srgbClr val="FFC000"/>
              </a:solidFill>
            </a:endParaRPr>
          </a:p>
        </p:txBody>
      </p:sp>
      <p:sp>
        <p:nvSpPr>
          <p:cNvPr id="11" name="TextBox 10"/>
          <p:cNvSpPr txBox="1"/>
          <p:nvPr/>
        </p:nvSpPr>
        <p:spPr>
          <a:xfrm>
            <a:off x="8506851" y="1628800"/>
            <a:ext cx="3021360" cy="52322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8"/>
              </a:rPr>
              <a:t>Video of (continuous capillary) Duration: </a:t>
            </a:r>
            <a:r>
              <a:rPr lang="en-US" sz="1400" b="1" u="sng">
                <a:hlinkClick r:id="rId8"/>
              </a:rPr>
              <a:t>(</a:t>
            </a:r>
            <a:r>
              <a:rPr lang="en-US" sz="1400" b="1" u="sng" smtClean="0">
                <a:hlinkClick r:id="rId8"/>
              </a:rPr>
              <a:t>1 min)</a:t>
            </a:r>
            <a:endParaRPr lang="en-US" sz="1400" b="1" u="sng" dirty="0"/>
          </a:p>
        </p:txBody>
      </p:sp>
    </p:spTree>
    <p:extLst>
      <p:ext uri="{BB962C8B-B14F-4D97-AF65-F5344CB8AC3E}">
        <p14:creationId xmlns:p14="http://schemas.microsoft.com/office/powerpoint/2010/main" val="291870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Fenestrated </a:t>
            </a:r>
            <a:r>
              <a:rPr lang="en-US" sz="3200" dirty="0" smtClean="0"/>
              <a:t>and </a:t>
            </a:r>
            <a:r>
              <a:rPr lang="en-US" sz="3200" dirty="0"/>
              <a:t>Sinusoidal Capillaries</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a:xfrm>
            <a:off x="583367" y="1418590"/>
            <a:ext cx="10969943" cy="4937760"/>
          </a:xfrm>
        </p:spPr>
        <p:txBody>
          <a:bodyPr>
            <a:normAutofit/>
          </a:bodyPr>
          <a:lstStyle/>
          <a:p>
            <a:r>
              <a:rPr lang="en-US" sz="1600" dirty="0"/>
              <a:t>Fenestrated capillaries are found in the kidney </a:t>
            </a:r>
            <a:r>
              <a:rPr lang="en-US" sz="1600" dirty="0" smtClean="0"/>
              <a:t>glomeruli</a:t>
            </a:r>
            <a:r>
              <a:rPr lang="en-US" sz="1600" dirty="0"/>
              <a:t>, small intestine, and endocrine glands</a:t>
            </a:r>
          </a:p>
          <a:p>
            <a:r>
              <a:rPr lang="en-US" sz="1600" dirty="0" smtClean="0"/>
              <a:t>Some </a:t>
            </a:r>
            <a:r>
              <a:rPr lang="en-US" sz="1600" dirty="0"/>
              <a:t>endothelial cells have wide pores (fenestrations</a:t>
            </a:r>
            <a:r>
              <a:rPr lang="en-US" sz="1600" dirty="0" smtClean="0"/>
              <a:t>).</a:t>
            </a:r>
          </a:p>
          <a:p>
            <a:r>
              <a:rPr lang="ar-SA" sz="1600" dirty="0" smtClean="0"/>
              <a:t> </a:t>
            </a:r>
            <a:r>
              <a:rPr lang="en-US" sz="1600" dirty="0" smtClean="0"/>
              <a:t>They </a:t>
            </a:r>
            <a:r>
              <a:rPr lang="en-US" sz="1600" dirty="0"/>
              <a:t>are very </a:t>
            </a:r>
            <a:r>
              <a:rPr lang="en-US" sz="1600" dirty="0" smtClean="0"/>
              <a:t>permeable: </a:t>
            </a:r>
            <a:r>
              <a:rPr lang="en-US" sz="1600" dirty="0"/>
              <a:t>they allow even large substances to pass but not plasma proteins. </a:t>
            </a:r>
          </a:p>
          <a:p>
            <a:pPr marL="0" indent="0">
              <a:buNone/>
            </a:pPr>
            <a:endParaRPr lang="en-US" sz="1600" dirty="0"/>
          </a:p>
          <a:p>
            <a:endParaRPr lang="en-US" sz="1600" dirty="0"/>
          </a:p>
          <a:p>
            <a:endParaRPr lang="en-US" sz="2000" dirty="0"/>
          </a:p>
        </p:txBody>
      </p:sp>
      <p:sp>
        <p:nvSpPr>
          <p:cNvPr id="5" name="TextBox 4"/>
          <p:cNvSpPr txBox="1"/>
          <p:nvPr/>
        </p:nvSpPr>
        <p:spPr>
          <a:xfrm>
            <a:off x="9740553" y="-752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pSp>
        <p:nvGrpSpPr>
          <p:cNvPr id="6" name="Group 5"/>
          <p:cNvGrpSpPr>
            <a:grpSpLocks/>
          </p:cNvGrpSpPr>
          <p:nvPr/>
        </p:nvGrpSpPr>
        <p:grpSpPr bwMode="auto">
          <a:xfrm>
            <a:off x="9235604" y="1423081"/>
            <a:ext cx="2302362" cy="2360131"/>
            <a:chOff x="5593812" y="1447800"/>
            <a:chExt cx="3778328" cy="358140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447800"/>
              <a:ext cx="3695700" cy="358140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5593812" y="4499027"/>
              <a:ext cx="3778328" cy="467039"/>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i="0" dirty="0">
                  <a:solidFill>
                    <a:schemeClr val="tx1">
                      <a:lumMod val="95000"/>
                      <a:lumOff val="5000"/>
                    </a:schemeClr>
                  </a:solidFill>
                  <a:latin typeface="Calibri" panose="020F0502020204030204" pitchFamily="34" charset="0"/>
                </a:rPr>
                <a:t>Fenestrated type of capillary</a:t>
              </a:r>
            </a:p>
          </p:txBody>
        </p:sp>
      </p:grpSp>
      <p:graphicFrame>
        <p:nvGraphicFramePr>
          <p:cNvPr id="12" name="Diagram 11"/>
          <p:cNvGraphicFramePr/>
          <p:nvPr>
            <p:extLst>
              <p:ext uri="{D42A27DB-BD31-4B8C-83A1-F6EECF244321}">
                <p14:modId xmlns:p14="http://schemas.microsoft.com/office/powerpoint/2010/main" val="288885789"/>
              </p:ext>
            </p:extLst>
          </p:nvPr>
        </p:nvGraphicFramePr>
        <p:xfrm>
          <a:off x="583367" y="3591687"/>
          <a:ext cx="7645192" cy="2577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74889" t="6557" b="14755"/>
          <a:stretch/>
        </p:blipFill>
        <p:spPr>
          <a:xfrm>
            <a:off x="9227599" y="3932845"/>
            <a:ext cx="2252012" cy="2327315"/>
          </a:xfrm>
          <a:prstGeom prst="rect">
            <a:avLst/>
          </a:prstGeom>
          <a:scene3d>
            <a:camera prst="orthographicFront"/>
            <a:lightRig rig="threePt" dir="t"/>
          </a:scene3d>
          <a:sp3d>
            <a:bevelT/>
            <a:bevelB/>
          </a:sp3d>
        </p:spPr>
      </p:pic>
      <p:sp>
        <p:nvSpPr>
          <p:cNvPr id="14" name="TextBox 13"/>
          <p:cNvSpPr txBox="1"/>
          <p:nvPr/>
        </p:nvSpPr>
        <p:spPr>
          <a:xfrm>
            <a:off x="2327776" y="2758762"/>
            <a:ext cx="4156373" cy="523220"/>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hlinkClick r:id="rId9"/>
              </a:rPr>
              <a:t>Video of </a:t>
            </a:r>
            <a:r>
              <a:rPr lang="en-US" sz="1400" b="1" u="sng" dirty="0" smtClean="0">
                <a:hlinkClick r:id="rId9"/>
              </a:rPr>
              <a:t>(Fenestrated </a:t>
            </a:r>
            <a:r>
              <a:rPr lang="en-US" sz="1400" b="1" u="sng" dirty="0">
                <a:hlinkClick r:id="rId9"/>
              </a:rPr>
              <a:t>&amp; </a:t>
            </a:r>
            <a:r>
              <a:rPr lang="en-US" sz="1400" b="1" u="sng" dirty="0" smtClean="0">
                <a:hlinkClick r:id="rId9"/>
              </a:rPr>
              <a:t>Sinosoidal Capillaries) </a:t>
            </a:r>
          </a:p>
          <a:p>
            <a:pPr algn="ctr"/>
            <a:r>
              <a:rPr lang="en-US" sz="1400" b="1" u="sng" dirty="0" smtClean="0">
                <a:hlinkClick r:id="rId9"/>
              </a:rPr>
              <a:t>Duration</a:t>
            </a:r>
            <a:r>
              <a:rPr lang="en-US" sz="1400" b="1" u="sng" dirty="0">
                <a:hlinkClick r:id="rId9"/>
              </a:rPr>
              <a:t>: (</a:t>
            </a:r>
            <a:r>
              <a:rPr lang="en-US" sz="1400" b="1" u="sng" dirty="0" smtClean="0">
                <a:hlinkClick r:id="rId9"/>
              </a:rPr>
              <a:t>1 mins)</a:t>
            </a:r>
            <a:endParaRPr lang="en-US" sz="1400" b="1" u="sng" dirty="0"/>
          </a:p>
        </p:txBody>
      </p:sp>
    </p:spTree>
    <p:extLst>
      <p:ext uri="{BB962C8B-B14F-4D97-AF65-F5344CB8AC3E}">
        <p14:creationId xmlns:p14="http://schemas.microsoft.com/office/powerpoint/2010/main" val="499808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9313</TotalTime>
  <Words>4053</Words>
  <Application>Microsoft Macintosh PowerPoint</Application>
  <PresentationFormat>Custom</PresentationFormat>
  <Paragraphs>551</Paragraphs>
  <Slides>37</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37</vt:i4>
      </vt:variant>
    </vt:vector>
  </HeadingPairs>
  <TitlesOfParts>
    <vt:vector size="54" baseType="lpstr">
      <vt:lpstr>Arial Black</vt:lpstr>
      <vt:lpstr>Arial Unicode MS</vt:lpstr>
      <vt:lpstr>ArialMT</vt:lpstr>
      <vt:lpstr>Bookman Old Style</vt:lpstr>
      <vt:lpstr>Calibri</vt:lpstr>
      <vt:lpstr>Cambria</vt:lpstr>
      <vt:lpstr>Courier New</vt:lpstr>
      <vt:lpstr>Gill Sans MT</vt:lpstr>
      <vt:lpstr>GillSansMT</vt:lpstr>
      <vt:lpstr>MS</vt:lpstr>
      <vt:lpstr>Symbol</vt:lpstr>
      <vt:lpstr>Trebuchet MS</vt:lpstr>
      <vt:lpstr>Wingdings</vt:lpstr>
      <vt:lpstr>Wingdings 3</vt:lpstr>
      <vt:lpstr>Arial</vt:lpstr>
      <vt:lpstr>Origin</vt:lpstr>
      <vt:lpstr>2_Origin</vt:lpstr>
      <vt:lpstr>Capillary Circulation</vt:lpstr>
      <vt:lpstr>Objectives</vt:lpstr>
      <vt:lpstr>Classification of The Vascular System </vt:lpstr>
      <vt:lpstr>Blood Vessel Comparison </vt:lpstr>
      <vt:lpstr>Distribution Of Blood Within the Circulatory System at Rest</vt:lpstr>
      <vt:lpstr>The Microcirculation</vt:lpstr>
      <vt:lpstr>Capillaries</vt:lpstr>
      <vt:lpstr>Continuous Capillaries</vt:lpstr>
      <vt:lpstr>Fenestrated and Sinusoidal Capillaries</vt:lpstr>
      <vt:lpstr>Capillary Bed: Arterioles</vt:lpstr>
      <vt:lpstr>Capillary Bed: Metarterioles and A-V Shunt</vt:lpstr>
      <vt:lpstr>Capillary Network</vt:lpstr>
      <vt:lpstr>Capillary Beds</vt:lpstr>
      <vt:lpstr>Capillary Bed: Capillaries</vt:lpstr>
      <vt:lpstr>Cross-Sectional Area </vt:lpstr>
      <vt:lpstr>Regulation of Flow in Capillary Beds and Mechanisms of Capillary Exchange</vt:lpstr>
      <vt:lpstr>Diffusion</vt:lpstr>
      <vt:lpstr>Transcytosis (Vesicular Transport)</vt:lpstr>
      <vt:lpstr>Filtration</vt:lpstr>
      <vt:lpstr>Hydrostatic Pressure</vt:lpstr>
      <vt:lpstr>Oncotic or Osmotic Pressure (π)</vt:lpstr>
      <vt:lpstr>Exchange of Fluid Between Capillaries and Tissues </vt:lpstr>
      <vt:lpstr>Transcapillary Fluid Dynamics</vt:lpstr>
      <vt:lpstr>Diffusion at Capillary Beds (Fluid Balance)</vt:lpstr>
      <vt:lpstr>Fluid Filtration and Reabsorption in Normal Microcirculation</vt:lpstr>
      <vt:lpstr>Explanation of the Previous Slide</vt:lpstr>
      <vt:lpstr>PowerPoint Presentation</vt:lpstr>
      <vt:lpstr>PowerPoint Presentation</vt:lpstr>
      <vt:lpstr>PowerPoint Presentation</vt:lpstr>
      <vt:lpstr>PowerPoint Presentation</vt:lpstr>
      <vt:lpstr>Lymph</vt:lpstr>
      <vt:lpstr>Causes Of Edema</vt:lpstr>
      <vt:lpstr>Lymphatic Filariasis (Elephantiasis)</vt:lpstr>
      <vt:lpstr>Role of Microcirculation in Temperature Regulation</vt:lpstr>
      <vt:lpstr>Cont.</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sh.a.13@outlook.com</cp:lastModifiedBy>
  <cp:revision>883</cp:revision>
  <cp:lastPrinted>2017-04-15T15:01:23Z</cp:lastPrinted>
  <dcterms:created xsi:type="dcterms:W3CDTF">2016-09-07T16:15:34Z</dcterms:created>
  <dcterms:modified xsi:type="dcterms:W3CDTF">2017-04-15T15:01:33Z</dcterms:modified>
</cp:coreProperties>
</file>