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media/image40.jpg" ContentType="image/jpeg"/>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36" r:id="rId2"/>
  </p:sldMasterIdLst>
  <p:notesMasterIdLst>
    <p:notesMasterId r:id="rId47"/>
  </p:notesMasterIdLst>
  <p:handoutMasterIdLst>
    <p:handoutMasterId r:id="rId48"/>
  </p:handoutMasterIdLst>
  <p:sldIdLst>
    <p:sldId id="415" r:id="rId3"/>
    <p:sldId id="388" r:id="rId4"/>
    <p:sldId id="416" r:id="rId5"/>
    <p:sldId id="417" r:id="rId6"/>
    <p:sldId id="418" r:id="rId7"/>
    <p:sldId id="419" r:id="rId8"/>
    <p:sldId id="469" r:id="rId9"/>
    <p:sldId id="420" r:id="rId10"/>
    <p:sldId id="468" r:id="rId11"/>
    <p:sldId id="421" r:id="rId12"/>
    <p:sldId id="422" r:id="rId13"/>
    <p:sldId id="423" r:id="rId14"/>
    <p:sldId id="447" r:id="rId15"/>
    <p:sldId id="449" r:id="rId16"/>
    <p:sldId id="450" r:id="rId17"/>
    <p:sldId id="451" r:id="rId18"/>
    <p:sldId id="467" r:id="rId19"/>
    <p:sldId id="427" r:id="rId20"/>
    <p:sldId id="460" r:id="rId21"/>
    <p:sldId id="471" r:id="rId22"/>
    <p:sldId id="466" r:id="rId23"/>
    <p:sldId id="461" r:id="rId24"/>
    <p:sldId id="462" r:id="rId25"/>
    <p:sldId id="463" r:id="rId26"/>
    <p:sldId id="464" r:id="rId27"/>
    <p:sldId id="429" r:id="rId28"/>
    <p:sldId id="434" r:id="rId29"/>
    <p:sldId id="431" r:id="rId30"/>
    <p:sldId id="432" r:id="rId31"/>
    <p:sldId id="435" r:id="rId32"/>
    <p:sldId id="436" r:id="rId33"/>
    <p:sldId id="437" r:id="rId34"/>
    <p:sldId id="438" r:id="rId35"/>
    <p:sldId id="439" r:id="rId36"/>
    <p:sldId id="441" r:id="rId37"/>
    <p:sldId id="453" r:id="rId38"/>
    <p:sldId id="455" r:id="rId39"/>
    <p:sldId id="459" r:id="rId40"/>
    <p:sldId id="456" r:id="rId41"/>
    <p:sldId id="465" r:id="rId42"/>
    <p:sldId id="470" r:id="rId43"/>
    <p:sldId id="458" r:id="rId44"/>
    <p:sldId id="412" r:id="rId45"/>
    <p:sldId id="413" r:id="rId46"/>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693"/>
    <a:srgbClr val="D8B3DC"/>
    <a:srgbClr val="C76B9C"/>
    <a:srgbClr val="B2B2B2"/>
    <a:srgbClr val="FFFF00"/>
    <a:srgbClr val="FF9900"/>
    <a:srgbClr val="A954AB"/>
    <a:srgbClr val="CCFFFF"/>
    <a:srgbClr val="933B95"/>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1" autoAdjust="0"/>
    <p:restoredTop sz="86417"/>
  </p:normalViewPr>
  <p:slideViewPr>
    <p:cSldViewPr>
      <p:cViewPr>
        <p:scale>
          <a:sx n="102" d="100"/>
          <a:sy n="102" d="100"/>
        </p:scale>
        <p:origin x="472" y="-296"/>
      </p:cViewPr>
      <p:guideLst>
        <p:guide orient="horz" pos="2160"/>
        <p:guide pos="2880"/>
        <p:guide pos="3839"/>
      </p:guideLst>
    </p:cSldViewPr>
  </p:slideViewPr>
  <p:outlineViewPr>
    <p:cViewPr>
      <p:scale>
        <a:sx n="33" d="100"/>
        <a:sy n="33" d="100"/>
      </p:scale>
      <p:origin x="0" y="-26832"/>
    </p:cViewPr>
  </p:outlineViewPr>
  <p:notesTextViewPr>
    <p:cViewPr>
      <p:scale>
        <a:sx n="1" d="1"/>
        <a:sy n="1" d="1"/>
      </p:scale>
      <p:origin x="0" y="0"/>
    </p:cViewPr>
  </p:notesTextViewPr>
  <p:sorterViewPr>
    <p:cViewPr>
      <p:scale>
        <a:sx n="100" d="100"/>
        <a:sy n="100" d="100"/>
      </p:scale>
      <p:origin x="0" y="8"/>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4.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esProps" Target="pres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003FC8-F716-471A-B8D7-D73EE1D2A577}"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ECF4446E-42B7-4542-B1DA-9D3DF8770978}">
      <dgm:prSet phldrT="[Text]"/>
      <dgm:spPr/>
      <dgm:t>
        <a:bodyPr/>
        <a:lstStyle/>
        <a:p>
          <a:r>
            <a:rPr lang="en-GB" smtClean="0">
              <a:latin typeface="Bookman Old Style" panose="02050604050505020204" pitchFamily="18" charset="0"/>
            </a:rPr>
            <a:t>Control of tissue (local) blood flow</a:t>
          </a:r>
          <a:endParaRPr lang="en-US" dirty="0"/>
        </a:p>
      </dgm:t>
    </dgm:pt>
    <dgm:pt modelId="{987C8E06-CD13-4553-BE1A-F3997A6CC699}" type="parTrans" cxnId="{C2770D5B-E2D5-4D51-A13B-D7391209BB63}">
      <dgm:prSet/>
      <dgm:spPr/>
      <dgm:t>
        <a:bodyPr/>
        <a:lstStyle/>
        <a:p>
          <a:endParaRPr lang="en-US"/>
        </a:p>
      </dgm:t>
    </dgm:pt>
    <dgm:pt modelId="{AE104C54-4AA5-4613-8E68-CDCB38394D0C}" type="sibTrans" cxnId="{C2770D5B-E2D5-4D51-A13B-D7391209BB63}">
      <dgm:prSet/>
      <dgm:spPr/>
      <dgm:t>
        <a:bodyPr/>
        <a:lstStyle/>
        <a:p>
          <a:endParaRPr lang="en-US"/>
        </a:p>
      </dgm:t>
    </dgm:pt>
    <dgm:pt modelId="{8D9A2C42-448D-4479-9CCB-8FE6D10BB2AF}">
      <dgm:prSet phldrT="[Text]"/>
      <dgm:spPr/>
      <dgm:t>
        <a:bodyPr/>
        <a:lstStyle/>
        <a:p>
          <a:r>
            <a:rPr lang="en-GB" b="0" i="0" dirty="0" smtClean="0">
              <a:latin typeface="+mn-lt"/>
            </a:rPr>
            <a:t>Intrinsic regulation of blood flow (autoregulation)</a:t>
          </a:r>
          <a:endParaRPr lang="en-US" b="0" dirty="0">
            <a:latin typeface="+mn-lt"/>
          </a:endParaRPr>
        </a:p>
      </dgm:t>
    </dgm:pt>
    <dgm:pt modelId="{69D73946-4708-4C94-9C6D-9230C2D8817E}" type="parTrans" cxnId="{3D1E40BB-5F23-4475-9693-FD85E6BC6004}">
      <dgm:prSet/>
      <dgm:spPr/>
      <dgm:t>
        <a:bodyPr/>
        <a:lstStyle/>
        <a:p>
          <a:endParaRPr lang="en-US"/>
        </a:p>
      </dgm:t>
    </dgm:pt>
    <dgm:pt modelId="{03FECDB3-7436-45D0-8C79-08741CEF0C8D}" type="sibTrans" cxnId="{3D1E40BB-5F23-4475-9693-FD85E6BC6004}">
      <dgm:prSet/>
      <dgm:spPr/>
      <dgm:t>
        <a:bodyPr/>
        <a:lstStyle/>
        <a:p>
          <a:endParaRPr lang="en-US"/>
        </a:p>
      </dgm:t>
    </dgm:pt>
    <dgm:pt modelId="{3AA34463-6456-4D15-B0AB-E2FD08EC8207}">
      <dgm:prSet phldrT="[Text]"/>
      <dgm:spPr/>
      <dgm:t>
        <a:bodyPr/>
        <a:lstStyle/>
        <a:p>
          <a:r>
            <a:rPr lang="en-GB" b="0" i="0" dirty="0" smtClean="0">
              <a:latin typeface="+mn-lt"/>
            </a:rPr>
            <a:t>Paracrine regulation of blood flow</a:t>
          </a:r>
          <a:endParaRPr lang="en-US" b="0" dirty="0">
            <a:latin typeface="+mn-lt"/>
          </a:endParaRPr>
        </a:p>
      </dgm:t>
    </dgm:pt>
    <dgm:pt modelId="{33B455FA-B5BB-4396-A563-EA176DB30541}" type="parTrans" cxnId="{CF47158E-2BC6-4440-9470-4053AE245AB9}">
      <dgm:prSet/>
      <dgm:spPr/>
      <dgm:t>
        <a:bodyPr/>
        <a:lstStyle/>
        <a:p>
          <a:endParaRPr lang="en-US"/>
        </a:p>
      </dgm:t>
    </dgm:pt>
    <dgm:pt modelId="{68700D00-5633-43C5-A02B-54AA2000535C}" type="sibTrans" cxnId="{CF47158E-2BC6-4440-9470-4053AE245AB9}">
      <dgm:prSet/>
      <dgm:spPr/>
      <dgm:t>
        <a:bodyPr/>
        <a:lstStyle/>
        <a:p>
          <a:endParaRPr lang="en-US"/>
        </a:p>
      </dgm:t>
    </dgm:pt>
    <dgm:pt modelId="{6960413D-DC16-437C-8B1A-B82A44E2B213}">
      <dgm:prSet phldrT="[Text]"/>
      <dgm:spPr/>
      <dgm:t>
        <a:bodyPr/>
        <a:lstStyle/>
        <a:p>
          <a:r>
            <a:rPr lang="en-GB" b="0" i="0" smtClean="0">
              <a:latin typeface="+mn-lt"/>
            </a:rPr>
            <a:t>Extrinsic regulation of blood flow</a:t>
          </a:r>
          <a:endParaRPr lang="en-US" b="0" dirty="0">
            <a:latin typeface="+mn-lt"/>
          </a:endParaRPr>
        </a:p>
      </dgm:t>
    </dgm:pt>
    <dgm:pt modelId="{6EFED1EE-0BF5-4F13-BBB6-C80DEF6CF2FE}" type="parTrans" cxnId="{D3615B62-A9CC-4E02-905A-50B109E65E9C}">
      <dgm:prSet/>
      <dgm:spPr/>
      <dgm:t>
        <a:bodyPr/>
        <a:lstStyle/>
        <a:p>
          <a:endParaRPr lang="en-US"/>
        </a:p>
      </dgm:t>
    </dgm:pt>
    <dgm:pt modelId="{BACED491-661D-45FF-9C50-56B33797B844}" type="sibTrans" cxnId="{D3615B62-A9CC-4E02-905A-50B109E65E9C}">
      <dgm:prSet/>
      <dgm:spPr/>
      <dgm:t>
        <a:bodyPr/>
        <a:lstStyle/>
        <a:p>
          <a:endParaRPr lang="en-US"/>
        </a:p>
      </dgm:t>
    </dgm:pt>
    <dgm:pt modelId="{0F913147-C78B-43A4-806E-542DB3947580}" type="pres">
      <dgm:prSet presAssocID="{7A003FC8-F716-471A-B8D7-D73EE1D2A577}" presName="hierChild1" presStyleCnt="0">
        <dgm:presLayoutVars>
          <dgm:orgChart val="1"/>
          <dgm:chPref val="1"/>
          <dgm:dir/>
          <dgm:animOne val="branch"/>
          <dgm:animLvl val="lvl"/>
          <dgm:resizeHandles/>
        </dgm:presLayoutVars>
      </dgm:prSet>
      <dgm:spPr/>
      <dgm:t>
        <a:bodyPr/>
        <a:lstStyle/>
        <a:p>
          <a:endParaRPr lang="en-US"/>
        </a:p>
      </dgm:t>
    </dgm:pt>
    <dgm:pt modelId="{03823079-9434-427E-92A5-D18DA45CFCD3}" type="pres">
      <dgm:prSet presAssocID="{ECF4446E-42B7-4542-B1DA-9D3DF8770978}" presName="hierRoot1" presStyleCnt="0">
        <dgm:presLayoutVars>
          <dgm:hierBranch val="init"/>
        </dgm:presLayoutVars>
      </dgm:prSet>
      <dgm:spPr/>
      <dgm:t>
        <a:bodyPr/>
        <a:lstStyle/>
        <a:p>
          <a:endParaRPr lang="en-US"/>
        </a:p>
      </dgm:t>
    </dgm:pt>
    <dgm:pt modelId="{A92B338D-5158-47DE-9669-DD8C11325A77}" type="pres">
      <dgm:prSet presAssocID="{ECF4446E-42B7-4542-B1DA-9D3DF8770978}" presName="rootComposite1" presStyleCnt="0"/>
      <dgm:spPr/>
      <dgm:t>
        <a:bodyPr/>
        <a:lstStyle/>
        <a:p>
          <a:endParaRPr lang="en-US"/>
        </a:p>
      </dgm:t>
    </dgm:pt>
    <dgm:pt modelId="{3FC82B95-A6AF-45CB-AE42-47B51E061D0F}" type="pres">
      <dgm:prSet presAssocID="{ECF4446E-42B7-4542-B1DA-9D3DF8770978}" presName="rootText1" presStyleLbl="node0" presStyleIdx="0" presStyleCnt="1">
        <dgm:presLayoutVars>
          <dgm:chPref val="3"/>
        </dgm:presLayoutVars>
      </dgm:prSet>
      <dgm:spPr/>
      <dgm:t>
        <a:bodyPr/>
        <a:lstStyle/>
        <a:p>
          <a:endParaRPr lang="en-US"/>
        </a:p>
      </dgm:t>
    </dgm:pt>
    <dgm:pt modelId="{37EA5059-AAC2-454A-9CFF-0D20A317B572}" type="pres">
      <dgm:prSet presAssocID="{ECF4446E-42B7-4542-B1DA-9D3DF8770978}" presName="rootConnector1" presStyleLbl="node1" presStyleIdx="0" presStyleCnt="0"/>
      <dgm:spPr/>
      <dgm:t>
        <a:bodyPr/>
        <a:lstStyle/>
        <a:p>
          <a:endParaRPr lang="en-US"/>
        </a:p>
      </dgm:t>
    </dgm:pt>
    <dgm:pt modelId="{2140B919-9377-4DD2-B53E-A94706A70822}" type="pres">
      <dgm:prSet presAssocID="{ECF4446E-42B7-4542-B1DA-9D3DF8770978}" presName="hierChild2" presStyleCnt="0"/>
      <dgm:spPr/>
      <dgm:t>
        <a:bodyPr/>
        <a:lstStyle/>
        <a:p>
          <a:endParaRPr lang="en-US"/>
        </a:p>
      </dgm:t>
    </dgm:pt>
    <dgm:pt modelId="{542F70A9-9E93-4610-A60C-4118C5687755}" type="pres">
      <dgm:prSet presAssocID="{69D73946-4708-4C94-9C6D-9230C2D8817E}" presName="Name37" presStyleLbl="parChTrans1D2" presStyleIdx="0" presStyleCnt="3"/>
      <dgm:spPr/>
      <dgm:t>
        <a:bodyPr/>
        <a:lstStyle/>
        <a:p>
          <a:endParaRPr lang="en-US"/>
        </a:p>
      </dgm:t>
    </dgm:pt>
    <dgm:pt modelId="{2F852499-6967-4053-A42B-9E0FA504A258}" type="pres">
      <dgm:prSet presAssocID="{8D9A2C42-448D-4479-9CCB-8FE6D10BB2AF}" presName="hierRoot2" presStyleCnt="0">
        <dgm:presLayoutVars>
          <dgm:hierBranch val="init"/>
        </dgm:presLayoutVars>
      </dgm:prSet>
      <dgm:spPr/>
      <dgm:t>
        <a:bodyPr/>
        <a:lstStyle/>
        <a:p>
          <a:endParaRPr lang="en-US"/>
        </a:p>
      </dgm:t>
    </dgm:pt>
    <dgm:pt modelId="{BB626AEB-3E13-4E44-9C35-F889C4E3E118}" type="pres">
      <dgm:prSet presAssocID="{8D9A2C42-448D-4479-9CCB-8FE6D10BB2AF}" presName="rootComposite" presStyleCnt="0"/>
      <dgm:spPr/>
      <dgm:t>
        <a:bodyPr/>
        <a:lstStyle/>
        <a:p>
          <a:endParaRPr lang="en-US"/>
        </a:p>
      </dgm:t>
    </dgm:pt>
    <dgm:pt modelId="{DCAD58B7-D695-4F7D-91F9-F7E28CB2ED67}" type="pres">
      <dgm:prSet presAssocID="{8D9A2C42-448D-4479-9CCB-8FE6D10BB2AF}" presName="rootText" presStyleLbl="node2" presStyleIdx="0" presStyleCnt="3">
        <dgm:presLayoutVars>
          <dgm:chPref val="3"/>
        </dgm:presLayoutVars>
      </dgm:prSet>
      <dgm:spPr/>
      <dgm:t>
        <a:bodyPr/>
        <a:lstStyle/>
        <a:p>
          <a:endParaRPr lang="en-US"/>
        </a:p>
      </dgm:t>
    </dgm:pt>
    <dgm:pt modelId="{0B8ACB5F-ED1D-4122-B81A-DB794E6B887B}" type="pres">
      <dgm:prSet presAssocID="{8D9A2C42-448D-4479-9CCB-8FE6D10BB2AF}" presName="rootConnector" presStyleLbl="node2" presStyleIdx="0" presStyleCnt="3"/>
      <dgm:spPr/>
      <dgm:t>
        <a:bodyPr/>
        <a:lstStyle/>
        <a:p>
          <a:endParaRPr lang="en-US"/>
        </a:p>
      </dgm:t>
    </dgm:pt>
    <dgm:pt modelId="{93FE277C-9CEC-47FC-9EAA-E8EA7131EA81}" type="pres">
      <dgm:prSet presAssocID="{8D9A2C42-448D-4479-9CCB-8FE6D10BB2AF}" presName="hierChild4" presStyleCnt="0"/>
      <dgm:spPr/>
      <dgm:t>
        <a:bodyPr/>
        <a:lstStyle/>
        <a:p>
          <a:endParaRPr lang="en-US"/>
        </a:p>
      </dgm:t>
    </dgm:pt>
    <dgm:pt modelId="{441E779B-5B3B-4870-AB15-6A612C657142}" type="pres">
      <dgm:prSet presAssocID="{8D9A2C42-448D-4479-9CCB-8FE6D10BB2AF}" presName="hierChild5" presStyleCnt="0"/>
      <dgm:spPr/>
      <dgm:t>
        <a:bodyPr/>
        <a:lstStyle/>
        <a:p>
          <a:endParaRPr lang="en-US"/>
        </a:p>
      </dgm:t>
    </dgm:pt>
    <dgm:pt modelId="{D4856EA7-44BE-498F-8DE5-876FD2770893}" type="pres">
      <dgm:prSet presAssocID="{33B455FA-B5BB-4396-A563-EA176DB30541}" presName="Name37" presStyleLbl="parChTrans1D2" presStyleIdx="1" presStyleCnt="3"/>
      <dgm:spPr/>
      <dgm:t>
        <a:bodyPr/>
        <a:lstStyle/>
        <a:p>
          <a:endParaRPr lang="en-US"/>
        </a:p>
      </dgm:t>
    </dgm:pt>
    <dgm:pt modelId="{A1C0E2C4-394E-46E8-BF17-DCB175673283}" type="pres">
      <dgm:prSet presAssocID="{3AA34463-6456-4D15-B0AB-E2FD08EC8207}" presName="hierRoot2" presStyleCnt="0">
        <dgm:presLayoutVars>
          <dgm:hierBranch val="init"/>
        </dgm:presLayoutVars>
      </dgm:prSet>
      <dgm:spPr/>
      <dgm:t>
        <a:bodyPr/>
        <a:lstStyle/>
        <a:p>
          <a:endParaRPr lang="en-US"/>
        </a:p>
      </dgm:t>
    </dgm:pt>
    <dgm:pt modelId="{FF51B1EA-B24C-4B4A-853B-B49946BF8D93}" type="pres">
      <dgm:prSet presAssocID="{3AA34463-6456-4D15-B0AB-E2FD08EC8207}" presName="rootComposite" presStyleCnt="0"/>
      <dgm:spPr/>
      <dgm:t>
        <a:bodyPr/>
        <a:lstStyle/>
        <a:p>
          <a:endParaRPr lang="en-US"/>
        </a:p>
      </dgm:t>
    </dgm:pt>
    <dgm:pt modelId="{A63A9A9B-5F2E-4238-869C-EFDFFCCA2356}" type="pres">
      <dgm:prSet presAssocID="{3AA34463-6456-4D15-B0AB-E2FD08EC8207}" presName="rootText" presStyleLbl="node2" presStyleIdx="1" presStyleCnt="3">
        <dgm:presLayoutVars>
          <dgm:chPref val="3"/>
        </dgm:presLayoutVars>
      </dgm:prSet>
      <dgm:spPr/>
      <dgm:t>
        <a:bodyPr/>
        <a:lstStyle/>
        <a:p>
          <a:endParaRPr lang="en-US"/>
        </a:p>
      </dgm:t>
    </dgm:pt>
    <dgm:pt modelId="{7BF53893-8811-436F-8330-951A4DA525C4}" type="pres">
      <dgm:prSet presAssocID="{3AA34463-6456-4D15-B0AB-E2FD08EC8207}" presName="rootConnector" presStyleLbl="node2" presStyleIdx="1" presStyleCnt="3"/>
      <dgm:spPr/>
      <dgm:t>
        <a:bodyPr/>
        <a:lstStyle/>
        <a:p>
          <a:endParaRPr lang="en-US"/>
        </a:p>
      </dgm:t>
    </dgm:pt>
    <dgm:pt modelId="{12C06F11-41E1-4806-9251-7F03624C6478}" type="pres">
      <dgm:prSet presAssocID="{3AA34463-6456-4D15-B0AB-E2FD08EC8207}" presName="hierChild4" presStyleCnt="0"/>
      <dgm:spPr/>
      <dgm:t>
        <a:bodyPr/>
        <a:lstStyle/>
        <a:p>
          <a:endParaRPr lang="en-US"/>
        </a:p>
      </dgm:t>
    </dgm:pt>
    <dgm:pt modelId="{37A43933-1BBC-4398-A706-77C7CE537F0B}" type="pres">
      <dgm:prSet presAssocID="{3AA34463-6456-4D15-B0AB-E2FD08EC8207}" presName="hierChild5" presStyleCnt="0"/>
      <dgm:spPr/>
      <dgm:t>
        <a:bodyPr/>
        <a:lstStyle/>
        <a:p>
          <a:endParaRPr lang="en-US"/>
        </a:p>
      </dgm:t>
    </dgm:pt>
    <dgm:pt modelId="{5E4FC0F7-50E0-495C-91C1-7E0A99772EAA}" type="pres">
      <dgm:prSet presAssocID="{6EFED1EE-0BF5-4F13-BBB6-C80DEF6CF2FE}" presName="Name37" presStyleLbl="parChTrans1D2" presStyleIdx="2" presStyleCnt="3"/>
      <dgm:spPr/>
      <dgm:t>
        <a:bodyPr/>
        <a:lstStyle/>
        <a:p>
          <a:endParaRPr lang="en-US"/>
        </a:p>
      </dgm:t>
    </dgm:pt>
    <dgm:pt modelId="{50A98EAF-D96F-4910-8B8C-C914C2AE5C81}" type="pres">
      <dgm:prSet presAssocID="{6960413D-DC16-437C-8B1A-B82A44E2B213}" presName="hierRoot2" presStyleCnt="0">
        <dgm:presLayoutVars>
          <dgm:hierBranch val="init"/>
        </dgm:presLayoutVars>
      </dgm:prSet>
      <dgm:spPr/>
      <dgm:t>
        <a:bodyPr/>
        <a:lstStyle/>
        <a:p>
          <a:endParaRPr lang="en-US"/>
        </a:p>
      </dgm:t>
    </dgm:pt>
    <dgm:pt modelId="{D3777CBD-7502-441B-81E8-83847C8D1F61}" type="pres">
      <dgm:prSet presAssocID="{6960413D-DC16-437C-8B1A-B82A44E2B213}" presName="rootComposite" presStyleCnt="0"/>
      <dgm:spPr/>
      <dgm:t>
        <a:bodyPr/>
        <a:lstStyle/>
        <a:p>
          <a:endParaRPr lang="en-US"/>
        </a:p>
      </dgm:t>
    </dgm:pt>
    <dgm:pt modelId="{B23E20F9-898D-4AE8-9821-4A4FE7CD7466}" type="pres">
      <dgm:prSet presAssocID="{6960413D-DC16-437C-8B1A-B82A44E2B213}" presName="rootText" presStyleLbl="node2" presStyleIdx="2" presStyleCnt="3">
        <dgm:presLayoutVars>
          <dgm:chPref val="3"/>
        </dgm:presLayoutVars>
      </dgm:prSet>
      <dgm:spPr/>
      <dgm:t>
        <a:bodyPr/>
        <a:lstStyle/>
        <a:p>
          <a:endParaRPr lang="en-US"/>
        </a:p>
      </dgm:t>
    </dgm:pt>
    <dgm:pt modelId="{C7480EFF-22F4-45D3-B41C-624531F0928D}" type="pres">
      <dgm:prSet presAssocID="{6960413D-DC16-437C-8B1A-B82A44E2B213}" presName="rootConnector" presStyleLbl="node2" presStyleIdx="2" presStyleCnt="3"/>
      <dgm:spPr/>
      <dgm:t>
        <a:bodyPr/>
        <a:lstStyle/>
        <a:p>
          <a:endParaRPr lang="en-US"/>
        </a:p>
      </dgm:t>
    </dgm:pt>
    <dgm:pt modelId="{6C326AFA-B649-4927-BC2F-7205B0D910E4}" type="pres">
      <dgm:prSet presAssocID="{6960413D-DC16-437C-8B1A-B82A44E2B213}" presName="hierChild4" presStyleCnt="0"/>
      <dgm:spPr/>
      <dgm:t>
        <a:bodyPr/>
        <a:lstStyle/>
        <a:p>
          <a:endParaRPr lang="en-US"/>
        </a:p>
      </dgm:t>
    </dgm:pt>
    <dgm:pt modelId="{A7590DCD-53BF-4F4A-A4A9-3C4685564BDB}" type="pres">
      <dgm:prSet presAssocID="{6960413D-DC16-437C-8B1A-B82A44E2B213}" presName="hierChild5" presStyleCnt="0"/>
      <dgm:spPr/>
      <dgm:t>
        <a:bodyPr/>
        <a:lstStyle/>
        <a:p>
          <a:endParaRPr lang="en-US"/>
        </a:p>
      </dgm:t>
    </dgm:pt>
    <dgm:pt modelId="{3E66798C-054F-439F-B19A-0D71E67B7E0A}" type="pres">
      <dgm:prSet presAssocID="{ECF4446E-42B7-4542-B1DA-9D3DF8770978}" presName="hierChild3" presStyleCnt="0"/>
      <dgm:spPr/>
      <dgm:t>
        <a:bodyPr/>
        <a:lstStyle/>
        <a:p>
          <a:endParaRPr lang="en-US"/>
        </a:p>
      </dgm:t>
    </dgm:pt>
  </dgm:ptLst>
  <dgm:cxnLst>
    <dgm:cxn modelId="{F40AA750-1CD1-894D-9138-D9981F376546}" type="presOf" srcId="{8D9A2C42-448D-4479-9CCB-8FE6D10BB2AF}" destId="{0B8ACB5F-ED1D-4122-B81A-DB794E6B887B}" srcOrd="1" destOrd="0" presId="urn:microsoft.com/office/officeart/2005/8/layout/orgChart1"/>
    <dgm:cxn modelId="{5335D810-4C8C-7C48-BFAB-70DCAA28E0CE}" type="presOf" srcId="{3AA34463-6456-4D15-B0AB-E2FD08EC8207}" destId="{A63A9A9B-5F2E-4238-869C-EFDFFCCA2356}" srcOrd="0" destOrd="0" presId="urn:microsoft.com/office/officeart/2005/8/layout/orgChart1"/>
    <dgm:cxn modelId="{8238F55D-4D99-974E-A8D9-521C79E688EF}" type="presOf" srcId="{33B455FA-B5BB-4396-A563-EA176DB30541}" destId="{D4856EA7-44BE-498F-8DE5-876FD2770893}" srcOrd="0" destOrd="0" presId="urn:microsoft.com/office/officeart/2005/8/layout/orgChart1"/>
    <dgm:cxn modelId="{0AA794F3-B341-BD43-A4B4-CF8F9C928A02}" type="presOf" srcId="{6960413D-DC16-437C-8B1A-B82A44E2B213}" destId="{B23E20F9-898D-4AE8-9821-4A4FE7CD7466}" srcOrd="0" destOrd="0" presId="urn:microsoft.com/office/officeart/2005/8/layout/orgChart1"/>
    <dgm:cxn modelId="{86A23D91-1FEF-3C48-92A1-B57C9920964F}" type="presOf" srcId="{6960413D-DC16-437C-8B1A-B82A44E2B213}" destId="{C7480EFF-22F4-45D3-B41C-624531F0928D}" srcOrd="1" destOrd="0" presId="urn:microsoft.com/office/officeart/2005/8/layout/orgChart1"/>
    <dgm:cxn modelId="{3D1E40BB-5F23-4475-9693-FD85E6BC6004}" srcId="{ECF4446E-42B7-4542-B1DA-9D3DF8770978}" destId="{8D9A2C42-448D-4479-9CCB-8FE6D10BB2AF}" srcOrd="0" destOrd="0" parTransId="{69D73946-4708-4C94-9C6D-9230C2D8817E}" sibTransId="{03FECDB3-7436-45D0-8C79-08741CEF0C8D}"/>
    <dgm:cxn modelId="{74426C29-0642-F94E-934A-F3126170E1B8}" type="presOf" srcId="{ECF4446E-42B7-4542-B1DA-9D3DF8770978}" destId="{3FC82B95-A6AF-45CB-AE42-47B51E061D0F}" srcOrd="0" destOrd="0" presId="urn:microsoft.com/office/officeart/2005/8/layout/orgChart1"/>
    <dgm:cxn modelId="{5A0D0CA2-7B7F-5F4E-BB0A-318B117744AB}" type="presOf" srcId="{ECF4446E-42B7-4542-B1DA-9D3DF8770978}" destId="{37EA5059-AAC2-454A-9CFF-0D20A317B572}" srcOrd="1" destOrd="0" presId="urn:microsoft.com/office/officeart/2005/8/layout/orgChart1"/>
    <dgm:cxn modelId="{C2770D5B-E2D5-4D51-A13B-D7391209BB63}" srcId="{7A003FC8-F716-471A-B8D7-D73EE1D2A577}" destId="{ECF4446E-42B7-4542-B1DA-9D3DF8770978}" srcOrd="0" destOrd="0" parTransId="{987C8E06-CD13-4553-BE1A-F3997A6CC699}" sibTransId="{AE104C54-4AA5-4613-8E68-CDCB38394D0C}"/>
    <dgm:cxn modelId="{8A04BF11-C1D2-D949-B91E-FE9D340C0D3D}" type="presOf" srcId="{6EFED1EE-0BF5-4F13-BBB6-C80DEF6CF2FE}" destId="{5E4FC0F7-50E0-495C-91C1-7E0A99772EAA}" srcOrd="0" destOrd="0" presId="urn:microsoft.com/office/officeart/2005/8/layout/orgChart1"/>
    <dgm:cxn modelId="{CF47158E-2BC6-4440-9470-4053AE245AB9}" srcId="{ECF4446E-42B7-4542-B1DA-9D3DF8770978}" destId="{3AA34463-6456-4D15-B0AB-E2FD08EC8207}" srcOrd="1" destOrd="0" parTransId="{33B455FA-B5BB-4396-A563-EA176DB30541}" sibTransId="{68700D00-5633-43C5-A02B-54AA2000535C}"/>
    <dgm:cxn modelId="{26749BDA-5C7D-2744-80FB-E505A60B62BC}" type="presOf" srcId="{69D73946-4708-4C94-9C6D-9230C2D8817E}" destId="{542F70A9-9E93-4610-A60C-4118C5687755}" srcOrd="0" destOrd="0" presId="urn:microsoft.com/office/officeart/2005/8/layout/orgChart1"/>
    <dgm:cxn modelId="{2A7E328C-2282-2640-B3EF-F0618ABF8036}" type="presOf" srcId="{7A003FC8-F716-471A-B8D7-D73EE1D2A577}" destId="{0F913147-C78B-43A4-806E-542DB3947580}" srcOrd="0" destOrd="0" presId="urn:microsoft.com/office/officeart/2005/8/layout/orgChart1"/>
    <dgm:cxn modelId="{4FA8F7BF-FE84-524B-A3B5-475C7E46B0B3}" type="presOf" srcId="{3AA34463-6456-4D15-B0AB-E2FD08EC8207}" destId="{7BF53893-8811-436F-8330-951A4DA525C4}" srcOrd="1" destOrd="0" presId="urn:microsoft.com/office/officeart/2005/8/layout/orgChart1"/>
    <dgm:cxn modelId="{D3615B62-A9CC-4E02-905A-50B109E65E9C}" srcId="{ECF4446E-42B7-4542-B1DA-9D3DF8770978}" destId="{6960413D-DC16-437C-8B1A-B82A44E2B213}" srcOrd="2" destOrd="0" parTransId="{6EFED1EE-0BF5-4F13-BBB6-C80DEF6CF2FE}" sibTransId="{BACED491-661D-45FF-9C50-56B33797B844}"/>
    <dgm:cxn modelId="{7FE05793-E94D-8743-A665-BEA48F982AFC}" type="presOf" srcId="{8D9A2C42-448D-4479-9CCB-8FE6D10BB2AF}" destId="{DCAD58B7-D695-4F7D-91F9-F7E28CB2ED67}" srcOrd="0" destOrd="0" presId="urn:microsoft.com/office/officeart/2005/8/layout/orgChart1"/>
    <dgm:cxn modelId="{3A0C01A3-E721-7F48-8E47-82AF54DD9329}" type="presParOf" srcId="{0F913147-C78B-43A4-806E-542DB3947580}" destId="{03823079-9434-427E-92A5-D18DA45CFCD3}" srcOrd="0" destOrd="0" presId="urn:microsoft.com/office/officeart/2005/8/layout/orgChart1"/>
    <dgm:cxn modelId="{B8EDF91D-4DB0-C047-8056-6172CA71C8F4}" type="presParOf" srcId="{03823079-9434-427E-92A5-D18DA45CFCD3}" destId="{A92B338D-5158-47DE-9669-DD8C11325A77}" srcOrd="0" destOrd="0" presId="urn:microsoft.com/office/officeart/2005/8/layout/orgChart1"/>
    <dgm:cxn modelId="{1FFFB3CD-C20F-5845-9429-49360F2E0976}" type="presParOf" srcId="{A92B338D-5158-47DE-9669-DD8C11325A77}" destId="{3FC82B95-A6AF-45CB-AE42-47B51E061D0F}" srcOrd="0" destOrd="0" presId="urn:microsoft.com/office/officeart/2005/8/layout/orgChart1"/>
    <dgm:cxn modelId="{36A4E534-730B-8C41-8583-14E0D13AEC53}" type="presParOf" srcId="{A92B338D-5158-47DE-9669-DD8C11325A77}" destId="{37EA5059-AAC2-454A-9CFF-0D20A317B572}" srcOrd="1" destOrd="0" presId="urn:microsoft.com/office/officeart/2005/8/layout/orgChart1"/>
    <dgm:cxn modelId="{6BD2CC5A-134C-4B4D-88CB-FCC75EB2F10D}" type="presParOf" srcId="{03823079-9434-427E-92A5-D18DA45CFCD3}" destId="{2140B919-9377-4DD2-B53E-A94706A70822}" srcOrd="1" destOrd="0" presId="urn:microsoft.com/office/officeart/2005/8/layout/orgChart1"/>
    <dgm:cxn modelId="{2F7BF3F2-3A36-E644-9411-E0E08BC6E3C8}" type="presParOf" srcId="{2140B919-9377-4DD2-B53E-A94706A70822}" destId="{542F70A9-9E93-4610-A60C-4118C5687755}" srcOrd="0" destOrd="0" presId="urn:microsoft.com/office/officeart/2005/8/layout/orgChart1"/>
    <dgm:cxn modelId="{2EC61979-ECE2-5747-B498-CFB60C66162D}" type="presParOf" srcId="{2140B919-9377-4DD2-B53E-A94706A70822}" destId="{2F852499-6967-4053-A42B-9E0FA504A258}" srcOrd="1" destOrd="0" presId="urn:microsoft.com/office/officeart/2005/8/layout/orgChart1"/>
    <dgm:cxn modelId="{2D8447F8-B85F-6845-9852-E22B01566F07}" type="presParOf" srcId="{2F852499-6967-4053-A42B-9E0FA504A258}" destId="{BB626AEB-3E13-4E44-9C35-F889C4E3E118}" srcOrd="0" destOrd="0" presId="urn:microsoft.com/office/officeart/2005/8/layout/orgChart1"/>
    <dgm:cxn modelId="{AA8597D9-C272-AC4E-964F-EBB17C9C3ECC}" type="presParOf" srcId="{BB626AEB-3E13-4E44-9C35-F889C4E3E118}" destId="{DCAD58B7-D695-4F7D-91F9-F7E28CB2ED67}" srcOrd="0" destOrd="0" presId="urn:microsoft.com/office/officeart/2005/8/layout/orgChart1"/>
    <dgm:cxn modelId="{70EFC8BB-EE16-6449-B9A8-F8029AF0AAB8}" type="presParOf" srcId="{BB626AEB-3E13-4E44-9C35-F889C4E3E118}" destId="{0B8ACB5F-ED1D-4122-B81A-DB794E6B887B}" srcOrd="1" destOrd="0" presId="urn:microsoft.com/office/officeart/2005/8/layout/orgChart1"/>
    <dgm:cxn modelId="{1E81458B-5118-DD4F-BDED-8B8B12E49BB4}" type="presParOf" srcId="{2F852499-6967-4053-A42B-9E0FA504A258}" destId="{93FE277C-9CEC-47FC-9EAA-E8EA7131EA81}" srcOrd="1" destOrd="0" presId="urn:microsoft.com/office/officeart/2005/8/layout/orgChart1"/>
    <dgm:cxn modelId="{A18F37CA-03EC-6F4A-8524-9C1438EC1A68}" type="presParOf" srcId="{2F852499-6967-4053-A42B-9E0FA504A258}" destId="{441E779B-5B3B-4870-AB15-6A612C657142}" srcOrd="2" destOrd="0" presId="urn:microsoft.com/office/officeart/2005/8/layout/orgChart1"/>
    <dgm:cxn modelId="{7BEAE82B-4CD6-6E4B-9115-EB7FC9B76881}" type="presParOf" srcId="{2140B919-9377-4DD2-B53E-A94706A70822}" destId="{D4856EA7-44BE-498F-8DE5-876FD2770893}" srcOrd="2" destOrd="0" presId="urn:microsoft.com/office/officeart/2005/8/layout/orgChart1"/>
    <dgm:cxn modelId="{35278023-A4EA-7443-854A-2A887A47F439}" type="presParOf" srcId="{2140B919-9377-4DD2-B53E-A94706A70822}" destId="{A1C0E2C4-394E-46E8-BF17-DCB175673283}" srcOrd="3" destOrd="0" presId="urn:microsoft.com/office/officeart/2005/8/layout/orgChart1"/>
    <dgm:cxn modelId="{26D61793-1011-8D46-8A84-41C5A73F8889}" type="presParOf" srcId="{A1C0E2C4-394E-46E8-BF17-DCB175673283}" destId="{FF51B1EA-B24C-4B4A-853B-B49946BF8D93}" srcOrd="0" destOrd="0" presId="urn:microsoft.com/office/officeart/2005/8/layout/orgChart1"/>
    <dgm:cxn modelId="{34B23954-5AB0-964C-A48D-6837DD1D4A14}" type="presParOf" srcId="{FF51B1EA-B24C-4B4A-853B-B49946BF8D93}" destId="{A63A9A9B-5F2E-4238-869C-EFDFFCCA2356}" srcOrd="0" destOrd="0" presId="urn:microsoft.com/office/officeart/2005/8/layout/orgChart1"/>
    <dgm:cxn modelId="{CA3B9FA4-9734-A848-BC49-4B9921553D9E}" type="presParOf" srcId="{FF51B1EA-B24C-4B4A-853B-B49946BF8D93}" destId="{7BF53893-8811-436F-8330-951A4DA525C4}" srcOrd="1" destOrd="0" presId="urn:microsoft.com/office/officeart/2005/8/layout/orgChart1"/>
    <dgm:cxn modelId="{05DC6E25-ED76-2245-9462-99014D69D4BE}" type="presParOf" srcId="{A1C0E2C4-394E-46E8-BF17-DCB175673283}" destId="{12C06F11-41E1-4806-9251-7F03624C6478}" srcOrd="1" destOrd="0" presId="urn:microsoft.com/office/officeart/2005/8/layout/orgChart1"/>
    <dgm:cxn modelId="{F4E9FF1C-C7B7-8E4E-B71E-48CB6F72F41E}" type="presParOf" srcId="{A1C0E2C4-394E-46E8-BF17-DCB175673283}" destId="{37A43933-1BBC-4398-A706-77C7CE537F0B}" srcOrd="2" destOrd="0" presId="urn:microsoft.com/office/officeart/2005/8/layout/orgChart1"/>
    <dgm:cxn modelId="{7616D8D4-1E7E-2A49-95B9-73124690D61B}" type="presParOf" srcId="{2140B919-9377-4DD2-B53E-A94706A70822}" destId="{5E4FC0F7-50E0-495C-91C1-7E0A99772EAA}" srcOrd="4" destOrd="0" presId="urn:microsoft.com/office/officeart/2005/8/layout/orgChart1"/>
    <dgm:cxn modelId="{746C4093-8489-F94B-8414-CE8080F42CEC}" type="presParOf" srcId="{2140B919-9377-4DD2-B53E-A94706A70822}" destId="{50A98EAF-D96F-4910-8B8C-C914C2AE5C81}" srcOrd="5" destOrd="0" presId="urn:microsoft.com/office/officeart/2005/8/layout/orgChart1"/>
    <dgm:cxn modelId="{A7C1A003-EA15-F645-ADD9-46038C9CC834}" type="presParOf" srcId="{50A98EAF-D96F-4910-8B8C-C914C2AE5C81}" destId="{D3777CBD-7502-441B-81E8-83847C8D1F61}" srcOrd="0" destOrd="0" presId="urn:microsoft.com/office/officeart/2005/8/layout/orgChart1"/>
    <dgm:cxn modelId="{1E3FE4CB-1ABC-9045-9F0F-2FCDFE153F7A}" type="presParOf" srcId="{D3777CBD-7502-441B-81E8-83847C8D1F61}" destId="{B23E20F9-898D-4AE8-9821-4A4FE7CD7466}" srcOrd="0" destOrd="0" presId="urn:microsoft.com/office/officeart/2005/8/layout/orgChart1"/>
    <dgm:cxn modelId="{210B1F0F-7444-C643-94C1-C6AF6E14CE96}" type="presParOf" srcId="{D3777CBD-7502-441B-81E8-83847C8D1F61}" destId="{C7480EFF-22F4-45D3-B41C-624531F0928D}" srcOrd="1" destOrd="0" presId="urn:microsoft.com/office/officeart/2005/8/layout/orgChart1"/>
    <dgm:cxn modelId="{0940B31F-2F76-E044-999C-ACBF363FA182}" type="presParOf" srcId="{50A98EAF-D96F-4910-8B8C-C914C2AE5C81}" destId="{6C326AFA-B649-4927-BC2F-7205B0D910E4}" srcOrd="1" destOrd="0" presId="urn:microsoft.com/office/officeart/2005/8/layout/orgChart1"/>
    <dgm:cxn modelId="{69A6EF04-7353-C14A-A5F8-E44FDF7A3883}" type="presParOf" srcId="{50A98EAF-D96F-4910-8B8C-C914C2AE5C81}" destId="{A7590DCD-53BF-4F4A-A4A9-3C4685564BDB}" srcOrd="2" destOrd="0" presId="urn:microsoft.com/office/officeart/2005/8/layout/orgChart1"/>
    <dgm:cxn modelId="{960F683D-E1BF-FA4E-8C26-F2469FBF335B}" type="presParOf" srcId="{03823079-9434-427E-92A5-D18DA45CFCD3}" destId="{3E66798C-054F-439F-B19A-0D71E67B7E0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0FC47B-6640-5A4E-95B5-9F07BABB145D}" type="doc">
      <dgm:prSet loTypeId="urn:microsoft.com/office/officeart/2005/8/layout/venn3" loCatId="" qsTypeId="urn:microsoft.com/office/officeart/2005/8/quickstyle/simple1" qsCatId="simple" csTypeId="urn:microsoft.com/office/officeart/2005/8/colors/colorful2" csCatId="colorful" phldr="1"/>
      <dgm:spPr/>
      <dgm:t>
        <a:bodyPr/>
        <a:lstStyle/>
        <a:p>
          <a:endParaRPr lang="en-US"/>
        </a:p>
      </dgm:t>
    </dgm:pt>
    <dgm:pt modelId="{FAEE5B7C-4B64-F247-B938-F24427938BC8}">
      <dgm:prSet phldrT="[Text]" custT="1"/>
      <dgm:spPr/>
      <dgm:t>
        <a:bodyPr/>
        <a:lstStyle/>
        <a:p>
          <a:r>
            <a:rPr lang="en-GB" altLang="en-US" sz="1200" b="0" i="0" dirty="0" smtClean="0">
              <a:latin typeface="+mn-lt"/>
            </a:rPr>
            <a:t>Increased H</a:t>
          </a:r>
          <a:r>
            <a:rPr lang="en-GB" altLang="en-US" sz="1200" b="0" i="0" baseline="30000" dirty="0" smtClean="0">
              <a:latin typeface="+mn-lt"/>
            </a:rPr>
            <a:t>+</a:t>
          </a:r>
          <a:endParaRPr lang="en-US" sz="1200" b="0" dirty="0">
            <a:latin typeface="+mn-lt"/>
          </a:endParaRPr>
        </a:p>
      </dgm:t>
    </dgm:pt>
    <dgm:pt modelId="{50BA18C1-B2DB-484C-AF83-93E983F369B1}" type="parTrans" cxnId="{C5F65F4B-FE39-3A43-BD24-3CB680625B9F}">
      <dgm:prSet/>
      <dgm:spPr/>
      <dgm:t>
        <a:bodyPr/>
        <a:lstStyle/>
        <a:p>
          <a:endParaRPr lang="en-US" sz="1200"/>
        </a:p>
      </dgm:t>
    </dgm:pt>
    <dgm:pt modelId="{B5BE6BD1-7602-BB43-B628-52B2B1E608EE}" type="sibTrans" cxnId="{C5F65F4B-FE39-3A43-BD24-3CB680625B9F}">
      <dgm:prSet/>
      <dgm:spPr/>
      <dgm:t>
        <a:bodyPr/>
        <a:lstStyle/>
        <a:p>
          <a:endParaRPr lang="en-US" sz="1200"/>
        </a:p>
      </dgm:t>
    </dgm:pt>
    <dgm:pt modelId="{BD62EC7D-1FB3-FA46-A708-35ABC8A75A2C}">
      <dgm:prSet custT="1"/>
      <dgm:spPr/>
      <dgm:t>
        <a:bodyPr/>
        <a:lstStyle/>
        <a:p>
          <a:r>
            <a:rPr lang="en-US" sz="1200" dirty="0" smtClean="0"/>
            <a:t>Adenosine</a:t>
          </a:r>
          <a:endParaRPr lang="en-US" sz="1200" dirty="0"/>
        </a:p>
      </dgm:t>
    </dgm:pt>
    <dgm:pt modelId="{D8F3BCD0-40B5-2249-B279-CCB160398944}" type="parTrans" cxnId="{AD5050C4-5DB8-774E-B740-BC8F8CC06DFC}">
      <dgm:prSet/>
      <dgm:spPr/>
      <dgm:t>
        <a:bodyPr/>
        <a:lstStyle/>
        <a:p>
          <a:endParaRPr lang="en-US" sz="1200"/>
        </a:p>
      </dgm:t>
    </dgm:pt>
    <dgm:pt modelId="{BBB05632-E234-0042-A331-3949621F513B}" type="sibTrans" cxnId="{AD5050C4-5DB8-774E-B740-BC8F8CC06DFC}">
      <dgm:prSet/>
      <dgm:spPr/>
      <dgm:t>
        <a:bodyPr/>
        <a:lstStyle/>
        <a:p>
          <a:endParaRPr lang="en-US" sz="1200"/>
        </a:p>
      </dgm:t>
    </dgm:pt>
    <dgm:pt modelId="{39B4E83E-7702-254E-8897-C340E92AD53D}">
      <dgm:prSet custT="1"/>
      <dgm:spPr/>
      <dgm:t>
        <a:bodyPr/>
        <a:lstStyle/>
        <a:p>
          <a:r>
            <a:rPr lang="en-US" sz="1200" dirty="0" smtClean="0"/>
            <a:t>NO</a:t>
          </a:r>
          <a:endParaRPr lang="en-US" sz="1200" dirty="0"/>
        </a:p>
      </dgm:t>
    </dgm:pt>
    <dgm:pt modelId="{E234401A-F7A2-F74B-AF4B-338C81A6A3B4}" type="parTrans" cxnId="{5F6D0C1A-B646-3749-8C86-AB6BF7BEA6DF}">
      <dgm:prSet/>
      <dgm:spPr/>
      <dgm:t>
        <a:bodyPr/>
        <a:lstStyle/>
        <a:p>
          <a:endParaRPr lang="en-US" sz="1200"/>
        </a:p>
      </dgm:t>
    </dgm:pt>
    <dgm:pt modelId="{B4528FDF-206A-B241-A166-5094FAB24CD1}" type="sibTrans" cxnId="{5F6D0C1A-B646-3749-8C86-AB6BF7BEA6DF}">
      <dgm:prSet/>
      <dgm:spPr/>
      <dgm:t>
        <a:bodyPr/>
        <a:lstStyle/>
        <a:p>
          <a:endParaRPr lang="en-US" sz="1200"/>
        </a:p>
      </dgm:t>
    </dgm:pt>
    <dgm:pt modelId="{B8E029C6-3B00-5744-8122-232560D15B0D}">
      <dgm:prSet custT="1"/>
      <dgm:spPr/>
      <dgm:t>
        <a:bodyPr/>
        <a:lstStyle/>
        <a:p>
          <a:r>
            <a:rPr lang="en-GB" altLang="en-US" sz="1200" b="0" i="0" smtClean="0">
              <a:latin typeface="+mn-lt"/>
            </a:rPr>
            <a:t>Increased PCO</a:t>
          </a:r>
          <a:r>
            <a:rPr lang="en-GB" altLang="en-US" sz="1200" b="0" i="0" baseline="-25000" smtClean="0">
              <a:latin typeface="+mn-lt"/>
            </a:rPr>
            <a:t>2</a:t>
          </a:r>
          <a:endParaRPr lang="en-US" sz="1200" b="0" dirty="0">
            <a:latin typeface="+mn-lt"/>
          </a:endParaRPr>
        </a:p>
      </dgm:t>
    </dgm:pt>
    <dgm:pt modelId="{33B5F6AD-140C-9C4F-AEB2-ADFDCDC1F459}" type="parTrans" cxnId="{3081A28E-25A7-8043-8A3D-D9CD2F7772D6}">
      <dgm:prSet/>
      <dgm:spPr/>
      <dgm:t>
        <a:bodyPr/>
        <a:lstStyle/>
        <a:p>
          <a:endParaRPr lang="en-US" sz="1200"/>
        </a:p>
      </dgm:t>
    </dgm:pt>
    <dgm:pt modelId="{EB89BB02-B1AA-8448-8201-CD7D7EB244D5}" type="sibTrans" cxnId="{3081A28E-25A7-8043-8A3D-D9CD2F7772D6}">
      <dgm:prSet/>
      <dgm:spPr/>
      <dgm:t>
        <a:bodyPr/>
        <a:lstStyle/>
        <a:p>
          <a:endParaRPr lang="en-US" sz="1200"/>
        </a:p>
      </dgm:t>
    </dgm:pt>
    <dgm:pt modelId="{C8D4F4BB-ED8B-CD40-B938-382384FC2EC2}">
      <dgm:prSet phldrT="[Text]" custT="1"/>
      <dgm:spPr/>
      <dgm:t>
        <a:bodyPr/>
        <a:lstStyle/>
        <a:p>
          <a:r>
            <a:rPr lang="en-GB" altLang="en-US" sz="1200" b="0" i="0" dirty="0" smtClean="0">
              <a:latin typeface="+mn-lt"/>
            </a:rPr>
            <a:t>Increased K</a:t>
          </a:r>
          <a:r>
            <a:rPr lang="en-GB" altLang="en-US" sz="1200" b="0" i="0" baseline="30000" dirty="0" smtClean="0">
              <a:latin typeface="+mn-lt"/>
            </a:rPr>
            <a:t>+</a:t>
          </a:r>
          <a:endParaRPr lang="en-US" sz="1200" b="0" dirty="0">
            <a:latin typeface="+mn-lt"/>
          </a:endParaRPr>
        </a:p>
      </dgm:t>
    </dgm:pt>
    <dgm:pt modelId="{18BFC6B9-26A1-A74A-8A00-3667A67B23DB}" type="sibTrans" cxnId="{43D561C8-7CFD-7D4C-B130-5CF6E474F2B7}">
      <dgm:prSet/>
      <dgm:spPr/>
      <dgm:t>
        <a:bodyPr/>
        <a:lstStyle/>
        <a:p>
          <a:pPr rtl="0"/>
          <a:endParaRPr lang="en-US" sz="1200"/>
        </a:p>
      </dgm:t>
    </dgm:pt>
    <dgm:pt modelId="{0E828B56-3B9B-DD45-A81D-195E757240A5}" type="parTrans" cxnId="{43D561C8-7CFD-7D4C-B130-5CF6E474F2B7}">
      <dgm:prSet/>
      <dgm:spPr/>
      <dgm:t>
        <a:bodyPr/>
        <a:lstStyle/>
        <a:p>
          <a:endParaRPr lang="en-US" sz="1200"/>
        </a:p>
      </dgm:t>
    </dgm:pt>
    <dgm:pt modelId="{F02AB40B-B31E-5641-A50F-FEB2210E2089}">
      <dgm:prSet custT="1"/>
      <dgm:spPr/>
      <dgm:t>
        <a:bodyPr/>
        <a:lstStyle/>
        <a:p>
          <a:r>
            <a:rPr lang="en-GB" altLang="en-US" sz="1200" b="0" i="0" dirty="0" smtClean="0">
              <a:latin typeface="+mn-lt"/>
            </a:rPr>
            <a:t>Prostaglandins</a:t>
          </a:r>
          <a:endParaRPr lang="en-US" sz="1200" b="0" dirty="0">
            <a:latin typeface="+mn-lt"/>
          </a:endParaRPr>
        </a:p>
      </dgm:t>
    </dgm:pt>
    <dgm:pt modelId="{4DC673D8-71C4-8C45-A1D9-6C156208E86B}" type="sibTrans" cxnId="{15E88D0E-5B2B-134C-81C2-E574277C4868}">
      <dgm:prSet/>
      <dgm:spPr/>
      <dgm:t>
        <a:bodyPr/>
        <a:lstStyle/>
        <a:p>
          <a:endParaRPr lang="en-US" sz="1200"/>
        </a:p>
      </dgm:t>
    </dgm:pt>
    <dgm:pt modelId="{F43A2F08-852F-0349-9481-33AE9900B4C6}" type="parTrans" cxnId="{15E88D0E-5B2B-134C-81C2-E574277C4868}">
      <dgm:prSet/>
      <dgm:spPr/>
      <dgm:t>
        <a:bodyPr/>
        <a:lstStyle/>
        <a:p>
          <a:endParaRPr lang="en-US" sz="1200"/>
        </a:p>
      </dgm:t>
    </dgm:pt>
    <dgm:pt modelId="{5D698C85-C635-FE45-A56C-0D2754F256C7}">
      <dgm:prSet phldrT="[Text]" custT="1"/>
      <dgm:spPr/>
      <dgm:t>
        <a:bodyPr/>
        <a:lstStyle/>
        <a:p>
          <a:r>
            <a:rPr lang="en-GB" altLang="en-US" sz="1200" b="0" i="0" dirty="0" smtClean="0">
              <a:latin typeface="+mn-lt"/>
            </a:rPr>
            <a:t>Local hypoxia</a:t>
          </a:r>
          <a:endParaRPr lang="en-US" sz="1200" b="0" dirty="0">
            <a:latin typeface="+mn-lt"/>
          </a:endParaRPr>
        </a:p>
      </dgm:t>
    </dgm:pt>
    <dgm:pt modelId="{6DA0B97E-EC0B-024F-B0E2-52D204B69CE9}" type="sibTrans" cxnId="{5AB1FD86-4C4E-9F4D-A244-8F1DD48D0924}">
      <dgm:prSet/>
      <dgm:spPr/>
      <dgm:t>
        <a:bodyPr/>
        <a:lstStyle/>
        <a:p>
          <a:endParaRPr lang="en-US" sz="1200"/>
        </a:p>
      </dgm:t>
    </dgm:pt>
    <dgm:pt modelId="{03B2E3C7-95B0-B546-AEC9-C81E577817C6}" type="parTrans" cxnId="{5AB1FD86-4C4E-9F4D-A244-8F1DD48D0924}">
      <dgm:prSet/>
      <dgm:spPr/>
      <dgm:t>
        <a:bodyPr/>
        <a:lstStyle/>
        <a:p>
          <a:endParaRPr lang="en-US" sz="1200"/>
        </a:p>
      </dgm:t>
    </dgm:pt>
    <dgm:pt modelId="{0DEDA8FF-5D58-7144-A54F-FE521C263A28}">
      <dgm:prSet custT="1"/>
      <dgm:spPr/>
      <dgm:t>
        <a:bodyPr/>
        <a:lstStyle/>
        <a:p>
          <a:r>
            <a:rPr lang="en-US" sz="1200" dirty="0" smtClean="0"/>
            <a:t>Histamine</a:t>
          </a:r>
          <a:endParaRPr lang="en-US" sz="1200" dirty="0"/>
        </a:p>
      </dgm:t>
    </dgm:pt>
    <dgm:pt modelId="{73BC42B5-6665-0443-97A1-E365F4150511}" type="parTrans" cxnId="{AB6E4492-C704-9445-A0DC-CBDF8469D56D}">
      <dgm:prSet/>
      <dgm:spPr/>
      <dgm:t>
        <a:bodyPr/>
        <a:lstStyle/>
        <a:p>
          <a:endParaRPr lang="en-US" sz="1200"/>
        </a:p>
      </dgm:t>
    </dgm:pt>
    <dgm:pt modelId="{59190D45-D908-404F-9398-5BFEB3C56249}" type="sibTrans" cxnId="{AB6E4492-C704-9445-A0DC-CBDF8469D56D}">
      <dgm:prSet/>
      <dgm:spPr/>
      <dgm:t>
        <a:bodyPr/>
        <a:lstStyle/>
        <a:p>
          <a:endParaRPr lang="en-US" sz="1200"/>
        </a:p>
      </dgm:t>
    </dgm:pt>
    <dgm:pt modelId="{C85C1BED-F1B1-4145-9AEC-383774B462A9}">
      <dgm:prSet custT="1"/>
      <dgm:spPr/>
      <dgm:t>
        <a:bodyPr/>
        <a:lstStyle/>
        <a:p>
          <a:r>
            <a:rPr lang="en-US" sz="1200" dirty="0" smtClean="0"/>
            <a:t>Lactate</a:t>
          </a:r>
        </a:p>
        <a:p>
          <a:endParaRPr lang="en-US" sz="1200" dirty="0"/>
        </a:p>
      </dgm:t>
    </dgm:pt>
    <dgm:pt modelId="{FA7BB60F-1F26-BF47-ACEB-9E3AAF5E8ADE}" type="parTrans" cxnId="{5EE71621-B7E0-EE40-A561-578D2C6EF382}">
      <dgm:prSet/>
      <dgm:spPr/>
      <dgm:t>
        <a:bodyPr/>
        <a:lstStyle/>
        <a:p>
          <a:endParaRPr lang="en-US" sz="1200"/>
        </a:p>
      </dgm:t>
    </dgm:pt>
    <dgm:pt modelId="{09A74D39-0683-E44B-8D1F-7A6AD91D4F09}" type="sibTrans" cxnId="{5EE71621-B7E0-EE40-A561-578D2C6EF382}">
      <dgm:prSet/>
      <dgm:spPr/>
      <dgm:t>
        <a:bodyPr/>
        <a:lstStyle/>
        <a:p>
          <a:endParaRPr lang="en-US" sz="1200"/>
        </a:p>
      </dgm:t>
    </dgm:pt>
    <dgm:pt modelId="{AA8F3D6D-3DEF-AC46-9915-A4C0AF7781FB}">
      <dgm:prSet custT="1"/>
      <dgm:spPr/>
      <dgm:t>
        <a:bodyPr/>
        <a:lstStyle/>
        <a:p>
          <a:r>
            <a:rPr lang="en-US" sz="1200" dirty="0" smtClean="0"/>
            <a:t>Adenine</a:t>
          </a:r>
        </a:p>
        <a:p>
          <a:r>
            <a:rPr lang="en-US" sz="1200" dirty="0" smtClean="0"/>
            <a:t>Nucleotides</a:t>
          </a:r>
          <a:endParaRPr lang="en-US" sz="1200" dirty="0"/>
        </a:p>
      </dgm:t>
    </dgm:pt>
    <dgm:pt modelId="{189E2F36-6C60-CF41-A033-2EFCB841C183}" type="parTrans" cxnId="{ABF9918A-473D-F742-B95C-AC175D23F7A7}">
      <dgm:prSet/>
      <dgm:spPr/>
      <dgm:t>
        <a:bodyPr/>
        <a:lstStyle/>
        <a:p>
          <a:endParaRPr lang="en-US" sz="1200"/>
        </a:p>
      </dgm:t>
    </dgm:pt>
    <dgm:pt modelId="{6ECC57E4-0533-1442-9049-6CBA52D8389E}" type="sibTrans" cxnId="{ABF9918A-473D-F742-B95C-AC175D23F7A7}">
      <dgm:prSet/>
      <dgm:spPr/>
      <dgm:t>
        <a:bodyPr/>
        <a:lstStyle/>
        <a:p>
          <a:endParaRPr lang="en-US" sz="1200"/>
        </a:p>
      </dgm:t>
    </dgm:pt>
    <dgm:pt modelId="{0176703C-17C4-C94F-B251-721B9C3E1B6F}" type="pres">
      <dgm:prSet presAssocID="{5A0FC47B-6640-5A4E-95B5-9F07BABB145D}" presName="Name0" presStyleCnt="0">
        <dgm:presLayoutVars>
          <dgm:dir/>
          <dgm:resizeHandles val="exact"/>
        </dgm:presLayoutVars>
      </dgm:prSet>
      <dgm:spPr/>
      <dgm:t>
        <a:bodyPr/>
        <a:lstStyle/>
        <a:p>
          <a:endParaRPr lang="en-US"/>
        </a:p>
      </dgm:t>
    </dgm:pt>
    <dgm:pt modelId="{D354DDE3-E956-2C42-B38C-D435635BA5A1}" type="pres">
      <dgm:prSet presAssocID="{5D698C85-C635-FE45-A56C-0D2754F256C7}" presName="Name5" presStyleLbl="vennNode1" presStyleIdx="0" presStyleCnt="10">
        <dgm:presLayoutVars>
          <dgm:bulletEnabled val="1"/>
        </dgm:presLayoutVars>
      </dgm:prSet>
      <dgm:spPr/>
      <dgm:t>
        <a:bodyPr/>
        <a:lstStyle/>
        <a:p>
          <a:endParaRPr lang="en-US"/>
        </a:p>
      </dgm:t>
    </dgm:pt>
    <dgm:pt modelId="{8586E7F8-8BF0-4144-BC2F-C47AFB73E6EC}" type="pres">
      <dgm:prSet presAssocID="{6DA0B97E-EC0B-024F-B0E2-52D204B69CE9}" presName="space" presStyleCnt="0"/>
      <dgm:spPr/>
    </dgm:pt>
    <dgm:pt modelId="{B2DEE0F3-5319-6048-B01C-2523212410B7}" type="pres">
      <dgm:prSet presAssocID="{BD62EC7D-1FB3-FA46-A708-35ABC8A75A2C}" presName="Name5" presStyleLbl="vennNode1" presStyleIdx="1" presStyleCnt="10" custScaleX="113047">
        <dgm:presLayoutVars>
          <dgm:bulletEnabled val="1"/>
        </dgm:presLayoutVars>
      </dgm:prSet>
      <dgm:spPr/>
      <dgm:t>
        <a:bodyPr/>
        <a:lstStyle/>
        <a:p>
          <a:endParaRPr lang="en-US"/>
        </a:p>
      </dgm:t>
    </dgm:pt>
    <dgm:pt modelId="{F788322F-CF84-B041-9264-E9A32A7EE5F1}" type="pres">
      <dgm:prSet presAssocID="{BBB05632-E234-0042-A331-3949621F513B}" presName="space" presStyleCnt="0"/>
      <dgm:spPr/>
    </dgm:pt>
    <dgm:pt modelId="{394FC4B0-5859-8C4E-946A-C9BD0DCAB373}" type="pres">
      <dgm:prSet presAssocID="{39B4E83E-7702-254E-8897-C340E92AD53D}" presName="Name5" presStyleLbl="vennNode1" presStyleIdx="2" presStyleCnt="10">
        <dgm:presLayoutVars>
          <dgm:bulletEnabled val="1"/>
        </dgm:presLayoutVars>
      </dgm:prSet>
      <dgm:spPr/>
      <dgm:t>
        <a:bodyPr/>
        <a:lstStyle/>
        <a:p>
          <a:endParaRPr lang="en-US"/>
        </a:p>
      </dgm:t>
    </dgm:pt>
    <dgm:pt modelId="{25FB7BFC-63BA-3941-8C5B-C3ECF5CEF019}" type="pres">
      <dgm:prSet presAssocID="{B4528FDF-206A-B241-A166-5094FAB24CD1}" presName="space" presStyleCnt="0"/>
      <dgm:spPr/>
    </dgm:pt>
    <dgm:pt modelId="{D52BDCDE-AD06-DC4F-A247-E27E3ACF6CF4}" type="pres">
      <dgm:prSet presAssocID="{B8E029C6-3B00-5744-8122-232560D15B0D}" presName="Name5" presStyleLbl="vennNode1" presStyleIdx="3" presStyleCnt="10">
        <dgm:presLayoutVars>
          <dgm:bulletEnabled val="1"/>
        </dgm:presLayoutVars>
      </dgm:prSet>
      <dgm:spPr/>
      <dgm:t>
        <a:bodyPr/>
        <a:lstStyle/>
        <a:p>
          <a:endParaRPr lang="en-US"/>
        </a:p>
      </dgm:t>
    </dgm:pt>
    <dgm:pt modelId="{7AE7DAF1-F540-604C-9960-7A77F3C858C3}" type="pres">
      <dgm:prSet presAssocID="{EB89BB02-B1AA-8448-8201-CD7D7EB244D5}" presName="space" presStyleCnt="0"/>
      <dgm:spPr/>
    </dgm:pt>
    <dgm:pt modelId="{3B64844E-1710-BF43-A69C-C761D259BFDE}" type="pres">
      <dgm:prSet presAssocID="{FAEE5B7C-4B64-F247-B938-F24427938BC8}" presName="Name5" presStyleLbl="vennNode1" presStyleIdx="4" presStyleCnt="10">
        <dgm:presLayoutVars>
          <dgm:bulletEnabled val="1"/>
        </dgm:presLayoutVars>
      </dgm:prSet>
      <dgm:spPr/>
      <dgm:t>
        <a:bodyPr/>
        <a:lstStyle/>
        <a:p>
          <a:endParaRPr lang="en-US"/>
        </a:p>
      </dgm:t>
    </dgm:pt>
    <dgm:pt modelId="{D6557710-41D6-714D-9085-A6962D2310CF}" type="pres">
      <dgm:prSet presAssocID="{B5BE6BD1-7602-BB43-B628-52B2B1E608EE}" presName="space" presStyleCnt="0"/>
      <dgm:spPr/>
    </dgm:pt>
    <dgm:pt modelId="{48699780-EE97-094C-8CA3-6051CE518D9C}" type="pres">
      <dgm:prSet presAssocID="{C8D4F4BB-ED8B-CD40-B938-382384FC2EC2}" presName="Name5" presStyleLbl="vennNode1" presStyleIdx="5" presStyleCnt="10">
        <dgm:presLayoutVars>
          <dgm:bulletEnabled val="1"/>
        </dgm:presLayoutVars>
      </dgm:prSet>
      <dgm:spPr/>
      <dgm:t>
        <a:bodyPr/>
        <a:lstStyle/>
        <a:p>
          <a:endParaRPr lang="en-US"/>
        </a:p>
      </dgm:t>
    </dgm:pt>
    <dgm:pt modelId="{6C9C6281-C027-164F-9244-C873C28DC9E8}" type="pres">
      <dgm:prSet presAssocID="{18BFC6B9-26A1-A74A-8A00-3667A67B23DB}" presName="space" presStyleCnt="0"/>
      <dgm:spPr/>
    </dgm:pt>
    <dgm:pt modelId="{5F62023E-3F6E-604A-BDF0-37B30CF4E8BF}" type="pres">
      <dgm:prSet presAssocID="{F02AB40B-B31E-5641-A50F-FEB2210E2089}" presName="Name5" presStyleLbl="vennNode1" presStyleIdx="6" presStyleCnt="10" custScaleX="139491">
        <dgm:presLayoutVars>
          <dgm:bulletEnabled val="1"/>
        </dgm:presLayoutVars>
      </dgm:prSet>
      <dgm:spPr/>
      <dgm:t>
        <a:bodyPr/>
        <a:lstStyle/>
        <a:p>
          <a:endParaRPr lang="en-US"/>
        </a:p>
      </dgm:t>
    </dgm:pt>
    <dgm:pt modelId="{F17BDD11-9CE9-FE41-A5B9-275140911937}" type="pres">
      <dgm:prSet presAssocID="{4DC673D8-71C4-8C45-A1D9-6C156208E86B}" presName="space" presStyleCnt="0"/>
      <dgm:spPr/>
    </dgm:pt>
    <dgm:pt modelId="{DAFF447A-FB38-7C41-8D2D-12E5D3C0E30D}" type="pres">
      <dgm:prSet presAssocID="{0DEDA8FF-5D58-7144-A54F-FE521C263A28}" presName="Name5" presStyleLbl="vennNode1" presStyleIdx="7" presStyleCnt="10">
        <dgm:presLayoutVars>
          <dgm:bulletEnabled val="1"/>
        </dgm:presLayoutVars>
      </dgm:prSet>
      <dgm:spPr/>
      <dgm:t>
        <a:bodyPr/>
        <a:lstStyle/>
        <a:p>
          <a:endParaRPr lang="en-US"/>
        </a:p>
      </dgm:t>
    </dgm:pt>
    <dgm:pt modelId="{F283865B-6B73-1C46-954E-8BCA0DBCFF85}" type="pres">
      <dgm:prSet presAssocID="{59190D45-D908-404F-9398-5BFEB3C56249}" presName="space" presStyleCnt="0"/>
      <dgm:spPr/>
    </dgm:pt>
    <dgm:pt modelId="{3BD70914-A0F1-7943-AADF-FD39699C03A7}" type="pres">
      <dgm:prSet presAssocID="{C85C1BED-F1B1-4145-9AEC-383774B462A9}" presName="Name5" presStyleLbl="vennNode1" presStyleIdx="8" presStyleCnt="10">
        <dgm:presLayoutVars>
          <dgm:bulletEnabled val="1"/>
        </dgm:presLayoutVars>
      </dgm:prSet>
      <dgm:spPr/>
      <dgm:t>
        <a:bodyPr/>
        <a:lstStyle/>
        <a:p>
          <a:endParaRPr lang="en-US"/>
        </a:p>
      </dgm:t>
    </dgm:pt>
    <dgm:pt modelId="{2817CCF5-504A-7742-A0DF-DD1D93437F37}" type="pres">
      <dgm:prSet presAssocID="{09A74D39-0683-E44B-8D1F-7A6AD91D4F09}" presName="space" presStyleCnt="0"/>
      <dgm:spPr/>
    </dgm:pt>
    <dgm:pt modelId="{C2053981-4B15-9E42-A209-58AEBB56BD01}" type="pres">
      <dgm:prSet presAssocID="{AA8F3D6D-3DEF-AC46-9915-A4C0AF7781FB}" presName="Name5" presStyleLbl="vennNode1" presStyleIdx="9" presStyleCnt="10">
        <dgm:presLayoutVars>
          <dgm:bulletEnabled val="1"/>
        </dgm:presLayoutVars>
      </dgm:prSet>
      <dgm:spPr/>
      <dgm:t>
        <a:bodyPr/>
        <a:lstStyle/>
        <a:p>
          <a:endParaRPr lang="en-US"/>
        </a:p>
      </dgm:t>
    </dgm:pt>
  </dgm:ptLst>
  <dgm:cxnLst>
    <dgm:cxn modelId="{38415973-DA22-7B4A-ABAF-02A2CB62E892}" type="presOf" srcId="{BD62EC7D-1FB3-FA46-A708-35ABC8A75A2C}" destId="{B2DEE0F3-5319-6048-B01C-2523212410B7}" srcOrd="0" destOrd="0" presId="urn:microsoft.com/office/officeart/2005/8/layout/venn3"/>
    <dgm:cxn modelId="{FE0A380D-78C0-2F43-A3D7-5316DBB7A5B4}" type="presOf" srcId="{B8E029C6-3B00-5744-8122-232560D15B0D}" destId="{D52BDCDE-AD06-DC4F-A247-E27E3ACF6CF4}" srcOrd="0" destOrd="0" presId="urn:microsoft.com/office/officeart/2005/8/layout/venn3"/>
    <dgm:cxn modelId="{615B2335-EEFA-7E42-B80E-4E6DFBFAF3A9}" type="presOf" srcId="{0DEDA8FF-5D58-7144-A54F-FE521C263A28}" destId="{DAFF447A-FB38-7C41-8D2D-12E5D3C0E30D}" srcOrd="0" destOrd="0" presId="urn:microsoft.com/office/officeart/2005/8/layout/venn3"/>
    <dgm:cxn modelId="{4EB6CC95-A544-F84E-98B2-5CB9FD5A22C6}" type="presOf" srcId="{C8D4F4BB-ED8B-CD40-B938-382384FC2EC2}" destId="{48699780-EE97-094C-8CA3-6051CE518D9C}" srcOrd="0" destOrd="0" presId="urn:microsoft.com/office/officeart/2005/8/layout/venn3"/>
    <dgm:cxn modelId="{63EEDBFA-8BB0-AD4B-962B-111D5DCA1EE1}" type="presOf" srcId="{5D698C85-C635-FE45-A56C-0D2754F256C7}" destId="{D354DDE3-E956-2C42-B38C-D435635BA5A1}" srcOrd="0" destOrd="0" presId="urn:microsoft.com/office/officeart/2005/8/layout/venn3"/>
    <dgm:cxn modelId="{5AB1FD86-4C4E-9F4D-A244-8F1DD48D0924}" srcId="{5A0FC47B-6640-5A4E-95B5-9F07BABB145D}" destId="{5D698C85-C635-FE45-A56C-0D2754F256C7}" srcOrd="0" destOrd="0" parTransId="{03B2E3C7-95B0-B546-AEC9-C81E577817C6}" sibTransId="{6DA0B97E-EC0B-024F-B0E2-52D204B69CE9}"/>
    <dgm:cxn modelId="{6D6DFB25-3121-884A-9304-74B4CE29291E}" type="presOf" srcId="{F02AB40B-B31E-5641-A50F-FEB2210E2089}" destId="{5F62023E-3F6E-604A-BDF0-37B30CF4E8BF}" srcOrd="0" destOrd="0" presId="urn:microsoft.com/office/officeart/2005/8/layout/venn3"/>
    <dgm:cxn modelId="{F4B4359D-918E-F34B-8A01-20FF5A2AEF0E}" type="presOf" srcId="{5A0FC47B-6640-5A4E-95B5-9F07BABB145D}" destId="{0176703C-17C4-C94F-B251-721B9C3E1B6F}" srcOrd="0" destOrd="0" presId="urn:microsoft.com/office/officeart/2005/8/layout/venn3"/>
    <dgm:cxn modelId="{43D561C8-7CFD-7D4C-B130-5CF6E474F2B7}" srcId="{5A0FC47B-6640-5A4E-95B5-9F07BABB145D}" destId="{C8D4F4BB-ED8B-CD40-B938-382384FC2EC2}" srcOrd="5" destOrd="0" parTransId="{0E828B56-3B9B-DD45-A81D-195E757240A5}" sibTransId="{18BFC6B9-26A1-A74A-8A00-3667A67B23DB}"/>
    <dgm:cxn modelId="{5EE71621-B7E0-EE40-A561-578D2C6EF382}" srcId="{5A0FC47B-6640-5A4E-95B5-9F07BABB145D}" destId="{C85C1BED-F1B1-4145-9AEC-383774B462A9}" srcOrd="8" destOrd="0" parTransId="{FA7BB60F-1F26-BF47-ACEB-9E3AAF5E8ADE}" sibTransId="{09A74D39-0683-E44B-8D1F-7A6AD91D4F09}"/>
    <dgm:cxn modelId="{15E88D0E-5B2B-134C-81C2-E574277C4868}" srcId="{5A0FC47B-6640-5A4E-95B5-9F07BABB145D}" destId="{F02AB40B-B31E-5641-A50F-FEB2210E2089}" srcOrd="6" destOrd="0" parTransId="{F43A2F08-852F-0349-9481-33AE9900B4C6}" sibTransId="{4DC673D8-71C4-8C45-A1D9-6C156208E86B}"/>
    <dgm:cxn modelId="{AB6E4492-C704-9445-A0DC-CBDF8469D56D}" srcId="{5A0FC47B-6640-5A4E-95B5-9F07BABB145D}" destId="{0DEDA8FF-5D58-7144-A54F-FE521C263A28}" srcOrd="7" destOrd="0" parTransId="{73BC42B5-6665-0443-97A1-E365F4150511}" sibTransId="{59190D45-D908-404F-9398-5BFEB3C56249}"/>
    <dgm:cxn modelId="{CD1AB8C1-9479-5543-8C8F-33051FDAEEA0}" type="presOf" srcId="{FAEE5B7C-4B64-F247-B938-F24427938BC8}" destId="{3B64844E-1710-BF43-A69C-C761D259BFDE}" srcOrd="0" destOrd="0" presId="urn:microsoft.com/office/officeart/2005/8/layout/venn3"/>
    <dgm:cxn modelId="{F9898358-0A20-7A44-9600-FD58370A2DEF}" type="presOf" srcId="{C85C1BED-F1B1-4145-9AEC-383774B462A9}" destId="{3BD70914-A0F1-7943-AADF-FD39699C03A7}" srcOrd="0" destOrd="0" presId="urn:microsoft.com/office/officeart/2005/8/layout/venn3"/>
    <dgm:cxn modelId="{3081A28E-25A7-8043-8A3D-D9CD2F7772D6}" srcId="{5A0FC47B-6640-5A4E-95B5-9F07BABB145D}" destId="{B8E029C6-3B00-5744-8122-232560D15B0D}" srcOrd="3" destOrd="0" parTransId="{33B5F6AD-140C-9C4F-AEB2-ADFDCDC1F459}" sibTransId="{EB89BB02-B1AA-8448-8201-CD7D7EB244D5}"/>
    <dgm:cxn modelId="{7668E251-9B78-B449-90FC-8703025ACBB7}" type="presOf" srcId="{AA8F3D6D-3DEF-AC46-9915-A4C0AF7781FB}" destId="{C2053981-4B15-9E42-A209-58AEBB56BD01}" srcOrd="0" destOrd="0" presId="urn:microsoft.com/office/officeart/2005/8/layout/venn3"/>
    <dgm:cxn modelId="{5F6D0C1A-B646-3749-8C86-AB6BF7BEA6DF}" srcId="{5A0FC47B-6640-5A4E-95B5-9F07BABB145D}" destId="{39B4E83E-7702-254E-8897-C340E92AD53D}" srcOrd="2" destOrd="0" parTransId="{E234401A-F7A2-F74B-AF4B-338C81A6A3B4}" sibTransId="{B4528FDF-206A-B241-A166-5094FAB24CD1}"/>
    <dgm:cxn modelId="{C5F65F4B-FE39-3A43-BD24-3CB680625B9F}" srcId="{5A0FC47B-6640-5A4E-95B5-9F07BABB145D}" destId="{FAEE5B7C-4B64-F247-B938-F24427938BC8}" srcOrd="4" destOrd="0" parTransId="{50BA18C1-B2DB-484C-AF83-93E983F369B1}" sibTransId="{B5BE6BD1-7602-BB43-B628-52B2B1E608EE}"/>
    <dgm:cxn modelId="{AD5050C4-5DB8-774E-B740-BC8F8CC06DFC}" srcId="{5A0FC47B-6640-5A4E-95B5-9F07BABB145D}" destId="{BD62EC7D-1FB3-FA46-A708-35ABC8A75A2C}" srcOrd="1" destOrd="0" parTransId="{D8F3BCD0-40B5-2249-B279-CCB160398944}" sibTransId="{BBB05632-E234-0042-A331-3949621F513B}"/>
    <dgm:cxn modelId="{25E86727-DBD3-2F4C-8C78-AB205EF8376F}" type="presOf" srcId="{39B4E83E-7702-254E-8897-C340E92AD53D}" destId="{394FC4B0-5859-8C4E-946A-C9BD0DCAB373}" srcOrd="0" destOrd="0" presId="urn:microsoft.com/office/officeart/2005/8/layout/venn3"/>
    <dgm:cxn modelId="{ABF9918A-473D-F742-B95C-AC175D23F7A7}" srcId="{5A0FC47B-6640-5A4E-95B5-9F07BABB145D}" destId="{AA8F3D6D-3DEF-AC46-9915-A4C0AF7781FB}" srcOrd="9" destOrd="0" parTransId="{189E2F36-6C60-CF41-A033-2EFCB841C183}" sibTransId="{6ECC57E4-0533-1442-9049-6CBA52D8389E}"/>
    <dgm:cxn modelId="{05D13CF9-F7C5-F44A-9188-4312C2A18BFD}" type="presParOf" srcId="{0176703C-17C4-C94F-B251-721B9C3E1B6F}" destId="{D354DDE3-E956-2C42-B38C-D435635BA5A1}" srcOrd="0" destOrd="0" presId="urn:microsoft.com/office/officeart/2005/8/layout/venn3"/>
    <dgm:cxn modelId="{A1E88B5C-E755-A348-A1A3-50ACAB5AF1C4}" type="presParOf" srcId="{0176703C-17C4-C94F-B251-721B9C3E1B6F}" destId="{8586E7F8-8BF0-4144-BC2F-C47AFB73E6EC}" srcOrd="1" destOrd="0" presId="urn:microsoft.com/office/officeart/2005/8/layout/venn3"/>
    <dgm:cxn modelId="{092CFFD0-C54D-D941-9731-2A65C3511B09}" type="presParOf" srcId="{0176703C-17C4-C94F-B251-721B9C3E1B6F}" destId="{B2DEE0F3-5319-6048-B01C-2523212410B7}" srcOrd="2" destOrd="0" presId="urn:microsoft.com/office/officeart/2005/8/layout/venn3"/>
    <dgm:cxn modelId="{C1B1AB5C-16CD-5442-BB7E-90BB4426553A}" type="presParOf" srcId="{0176703C-17C4-C94F-B251-721B9C3E1B6F}" destId="{F788322F-CF84-B041-9264-E9A32A7EE5F1}" srcOrd="3" destOrd="0" presId="urn:microsoft.com/office/officeart/2005/8/layout/venn3"/>
    <dgm:cxn modelId="{7BB7F2DF-52ED-3B41-AC6A-5AD8BEF27A74}" type="presParOf" srcId="{0176703C-17C4-C94F-B251-721B9C3E1B6F}" destId="{394FC4B0-5859-8C4E-946A-C9BD0DCAB373}" srcOrd="4" destOrd="0" presId="urn:microsoft.com/office/officeart/2005/8/layout/venn3"/>
    <dgm:cxn modelId="{7E644A7F-D180-8C47-A110-38266AE4AFE4}" type="presParOf" srcId="{0176703C-17C4-C94F-B251-721B9C3E1B6F}" destId="{25FB7BFC-63BA-3941-8C5B-C3ECF5CEF019}" srcOrd="5" destOrd="0" presId="urn:microsoft.com/office/officeart/2005/8/layout/venn3"/>
    <dgm:cxn modelId="{F40E2313-FDC2-114A-B5E9-B4BACB160BC0}" type="presParOf" srcId="{0176703C-17C4-C94F-B251-721B9C3E1B6F}" destId="{D52BDCDE-AD06-DC4F-A247-E27E3ACF6CF4}" srcOrd="6" destOrd="0" presId="urn:microsoft.com/office/officeart/2005/8/layout/venn3"/>
    <dgm:cxn modelId="{9D409E00-3628-214D-910D-9C5B9F151C65}" type="presParOf" srcId="{0176703C-17C4-C94F-B251-721B9C3E1B6F}" destId="{7AE7DAF1-F540-604C-9960-7A77F3C858C3}" srcOrd="7" destOrd="0" presId="urn:microsoft.com/office/officeart/2005/8/layout/venn3"/>
    <dgm:cxn modelId="{333426AB-379E-D545-943D-032475EC6C60}" type="presParOf" srcId="{0176703C-17C4-C94F-B251-721B9C3E1B6F}" destId="{3B64844E-1710-BF43-A69C-C761D259BFDE}" srcOrd="8" destOrd="0" presId="urn:microsoft.com/office/officeart/2005/8/layout/venn3"/>
    <dgm:cxn modelId="{0F74C16A-074E-8C49-B421-23D1EA974302}" type="presParOf" srcId="{0176703C-17C4-C94F-B251-721B9C3E1B6F}" destId="{D6557710-41D6-714D-9085-A6962D2310CF}" srcOrd="9" destOrd="0" presId="urn:microsoft.com/office/officeart/2005/8/layout/venn3"/>
    <dgm:cxn modelId="{7150530E-01A2-C248-90C9-E3785F4F8635}" type="presParOf" srcId="{0176703C-17C4-C94F-B251-721B9C3E1B6F}" destId="{48699780-EE97-094C-8CA3-6051CE518D9C}" srcOrd="10" destOrd="0" presId="urn:microsoft.com/office/officeart/2005/8/layout/venn3"/>
    <dgm:cxn modelId="{0F393590-293D-9543-904E-A6EA866BD153}" type="presParOf" srcId="{0176703C-17C4-C94F-B251-721B9C3E1B6F}" destId="{6C9C6281-C027-164F-9244-C873C28DC9E8}" srcOrd="11" destOrd="0" presId="urn:microsoft.com/office/officeart/2005/8/layout/venn3"/>
    <dgm:cxn modelId="{9DF732BB-32E7-9642-84B6-D11418EC08DA}" type="presParOf" srcId="{0176703C-17C4-C94F-B251-721B9C3E1B6F}" destId="{5F62023E-3F6E-604A-BDF0-37B30CF4E8BF}" srcOrd="12" destOrd="0" presId="urn:microsoft.com/office/officeart/2005/8/layout/venn3"/>
    <dgm:cxn modelId="{11880397-535D-5C4E-A610-838B5CF1698E}" type="presParOf" srcId="{0176703C-17C4-C94F-B251-721B9C3E1B6F}" destId="{F17BDD11-9CE9-FE41-A5B9-275140911937}" srcOrd="13" destOrd="0" presId="urn:microsoft.com/office/officeart/2005/8/layout/venn3"/>
    <dgm:cxn modelId="{4F77C3AC-747A-EA4A-93E5-E700A7235A87}" type="presParOf" srcId="{0176703C-17C4-C94F-B251-721B9C3E1B6F}" destId="{DAFF447A-FB38-7C41-8D2D-12E5D3C0E30D}" srcOrd="14" destOrd="0" presId="urn:microsoft.com/office/officeart/2005/8/layout/venn3"/>
    <dgm:cxn modelId="{8640E24C-D0B7-A54A-B2C9-206EA063F227}" type="presParOf" srcId="{0176703C-17C4-C94F-B251-721B9C3E1B6F}" destId="{F283865B-6B73-1C46-954E-8BCA0DBCFF85}" srcOrd="15" destOrd="0" presId="urn:microsoft.com/office/officeart/2005/8/layout/venn3"/>
    <dgm:cxn modelId="{233A6460-70AB-6049-981D-80AB8F69AD16}" type="presParOf" srcId="{0176703C-17C4-C94F-B251-721B9C3E1B6F}" destId="{3BD70914-A0F1-7943-AADF-FD39699C03A7}" srcOrd="16" destOrd="0" presId="urn:microsoft.com/office/officeart/2005/8/layout/venn3"/>
    <dgm:cxn modelId="{678F21DC-7377-5145-A4DB-3F9208F95C3D}" type="presParOf" srcId="{0176703C-17C4-C94F-B251-721B9C3E1B6F}" destId="{2817CCF5-504A-7742-A0DF-DD1D93437F37}" srcOrd="17" destOrd="0" presId="urn:microsoft.com/office/officeart/2005/8/layout/venn3"/>
    <dgm:cxn modelId="{9578DA4F-0093-2446-9A64-1E559A31B178}" type="presParOf" srcId="{0176703C-17C4-C94F-B251-721B9C3E1B6F}" destId="{C2053981-4B15-9E42-A209-58AEBB56BD01}" srcOrd="18" destOrd="0" presId="urn:microsoft.com/office/officeart/2005/8/layout/venn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4C0430-B508-2C44-BA6C-CD18BABDD7B6}" type="doc">
      <dgm:prSet loTypeId="urn:microsoft.com/office/officeart/2005/8/layout/process4" loCatId="" qsTypeId="urn:microsoft.com/office/officeart/2005/8/quickstyle/simple1" qsCatId="simple" csTypeId="urn:microsoft.com/office/officeart/2005/8/colors/colorful2" csCatId="colorful" phldr="1"/>
      <dgm:spPr/>
      <dgm:t>
        <a:bodyPr/>
        <a:lstStyle/>
        <a:p>
          <a:endParaRPr lang="en-US"/>
        </a:p>
      </dgm:t>
    </dgm:pt>
    <dgm:pt modelId="{BFFF426A-8F3F-454A-B166-073C8B0AB507}">
      <dgm:prSet phldrT="[Text]" custT="1"/>
      <dgm:spPr/>
      <dgm:t>
        <a:bodyPr/>
        <a:lstStyle/>
        <a:p>
          <a:r>
            <a:rPr lang="en-US" sz="2000" b="0" i="0" dirty="0" smtClean="0">
              <a:solidFill>
                <a:schemeClr val="bg1"/>
              </a:solidFill>
              <a:latin typeface="+mn-lt"/>
              <a:cs typeface="Calibri" pitchFamily="34" charset="0"/>
            </a:rPr>
            <a:t>Myocardial cells need oxygen to convert ADP to ATP.</a:t>
          </a:r>
          <a:endParaRPr lang="en-US" sz="2000" b="0" dirty="0">
            <a:solidFill>
              <a:schemeClr val="bg1"/>
            </a:solidFill>
            <a:latin typeface="+mn-lt"/>
          </a:endParaRPr>
        </a:p>
      </dgm:t>
    </dgm:pt>
    <dgm:pt modelId="{24A09F23-7DB0-0B48-A791-8ECDAAEACED2}" type="parTrans" cxnId="{27F5E1D1-5788-2341-B2AE-0D997E838919}">
      <dgm:prSet/>
      <dgm:spPr/>
      <dgm:t>
        <a:bodyPr/>
        <a:lstStyle/>
        <a:p>
          <a:endParaRPr lang="en-US" sz="2000"/>
        </a:p>
      </dgm:t>
    </dgm:pt>
    <dgm:pt modelId="{BDC574CF-D4BC-E048-B7DB-D219C09BBB15}" type="sibTrans" cxnId="{27F5E1D1-5788-2341-B2AE-0D997E838919}">
      <dgm:prSet/>
      <dgm:spPr/>
      <dgm:t>
        <a:bodyPr/>
        <a:lstStyle/>
        <a:p>
          <a:endParaRPr lang="en-US" sz="2000"/>
        </a:p>
      </dgm:t>
    </dgm:pt>
    <dgm:pt modelId="{79E4C2F0-1596-4748-9058-08F0C5ACB550}">
      <dgm:prSet phldrT="[Text]" custT="1"/>
      <dgm:spPr/>
      <dgm:t>
        <a:bodyPr/>
        <a:lstStyle/>
        <a:p>
          <a:r>
            <a:rPr lang="en-US" sz="2000" b="0" i="0" dirty="0" smtClean="0">
              <a:solidFill>
                <a:schemeClr val="bg1"/>
              </a:solidFill>
              <a:latin typeface="+mn-lt"/>
              <a:cs typeface="Calibri" pitchFamily="34" charset="0"/>
            </a:rPr>
            <a:t>If oxygen is low, ADP is converted to AMP, which is broken down to Adenosine, which is lipid permeable.</a:t>
          </a:r>
          <a:endParaRPr lang="en-US" sz="2000" b="0" dirty="0">
            <a:solidFill>
              <a:schemeClr val="bg1"/>
            </a:solidFill>
            <a:latin typeface="+mn-lt"/>
          </a:endParaRPr>
        </a:p>
      </dgm:t>
    </dgm:pt>
    <dgm:pt modelId="{81E4E9FE-6A6E-B74D-83EB-A02B00D78675}" type="parTrans" cxnId="{4BB65880-637B-E840-A0BA-E647E01CF52E}">
      <dgm:prSet/>
      <dgm:spPr/>
      <dgm:t>
        <a:bodyPr/>
        <a:lstStyle/>
        <a:p>
          <a:endParaRPr lang="en-US" sz="2000"/>
        </a:p>
      </dgm:t>
    </dgm:pt>
    <dgm:pt modelId="{02C95E5C-FE9D-AF4D-8EBF-5736C2842C76}" type="sibTrans" cxnId="{4BB65880-637B-E840-A0BA-E647E01CF52E}">
      <dgm:prSet/>
      <dgm:spPr/>
      <dgm:t>
        <a:bodyPr/>
        <a:lstStyle/>
        <a:p>
          <a:endParaRPr lang="en-US" sz="2000"/>
        </a:p>
      </dgm:t>
    </dgm:pt>
    <dgm:pt modelId="{0040A0E3-52B8-7B40-BE27-CC0EDFCBDDA0}">
      <dgm:prSet phldrT="[Text]" custT="1"/>
      <dgm:spPr/>
      <dgm:t>
        <a:bodyPr/>
        <a:lstStyle/>
        <a:p>
          <a:r>
            <a:rPr lang="en-US" sz="2000" b="0" i="0" dirty="0" smtClean="0">
              <a:solidFill>
                <a:schemeClr val="bg1"/>
              </a:solidFill>
              <a:latin typeface="+mn-lt"/>
              <a:cs typeface="Calibri" pitchFamily="34" charset="0"/>
            </a:rPr>
            <a:t>Adenosine acts on receptor in smooth muscle in arteries and arterioles resulting in vasodilatation and increased coronary flow.</a:t>
          </a:r>
          <a:endParaRPr lang="en-US" sz="2000" b="0" dirty="0">
            <a:solidFill>
              <a:schemeClr val="bg1"/>
            </a:solidFill>
            <a:latin typeface="+mn-lt"/>
          </a:endParaRPr>
        </a:p>
      </dgm:t>
    </dgm:pt>
    <dgm:pt modelId="{341EB4A3-7DD3-0A4C-AF9B-D5D4B70CFAD8}" type="parTrans" cxnId="{E265E5F3-BA68-8D48-A36D-EB36FAF58B10}">
      <dgm:prSet/>
      <dgm:spPr/>
      <dgm:t>
        <a:bodyPr/>
        <a:lstStyle/>
        <a:p>
          <a:endParaRPr lang="en-US" sz="2000"/>
        </a:p>
      </dgm:t>
    </dgm:pt>
    <dgm:pt modelId="{7DA5CA21-01DA-5941-B881-AF64DDF80801}" type="sibTrans" cxnId="{E265E5F3-BA68-8D48-A36D-EB36FAF58B10}">
      <dgm:prSet/>
      <dgm:spPr/>
      <dgm:t>
        <a:bodyPr/>
        <a:lstStyle/>
        <a:p>
          <a:endParaRPr lang="en-US" sz="2000"/>
        </a:p>
      </dgm:t>
    </dgm:pt>
    <dgm:pt modelId="{19CEE6CE-E154-774E-97A3-697CACBA1DAB}" type="pres">
      <dgm:prSet presAssocID="{994C0430-B508-2C44-BA6C-CD18BABDD7B6}" presName="Name0" presStyleCnt="0">
        <dgm:presLayoutVars>
          <dgm:dir/>
          <dgm:animLvl val="lvl"/>
          <dgm:resizeHandles val="exact"/>
        </dgm:presLayoutVars>
      </dgm:prSet>
      <dgm:spPr/>
      <dgm:t>
        <a:bodyPr/>
        <a:lstStyle/>
        <a:p>
          <a:endParaRPr lang="en-US"/>
        </a:p>
      </dgm:t>
    </dgm:pt>
    <dgm:pt modelId="{08BFC50E-92BF-8D4F-9919-A8A44E347BE3}" type="pres">
      <dgm:prSet presAssocID="{0040A0E3-52B8-7B40-BE27-CC0EDFCBDDA0}" presName="boxAndChildren" presStyleCnt="0"/>
      <dgm:spPr/>
    </dgm:pt>
    <dgm:pt modelId="{ADB49E96-D516-C442-AB21-1B7766689BE0}" type="pres">
      <dgm:prSet presAssocID="{0040A0E3-52B8-7B40-BE27-CC0EDFCBDDA0}" presName="parentTextBox" presStyleLbl="node1" presStyleIdx="0" presStyleCnt="3"/>
      <dgm:spPr/>
      <dgm:t>
        <a:bodyPr/>
        <a:lstStyle/>
        <a:p>
          <a:endParaRPr lang="en-US"/>
        </a:p>
      </dgm:t>
    </dgm:pt>
    <dgm:pt modelId="{DD0C966E-25DA-754E-B6EB-0F4E11FAD243}" type="pres">
      <dgm:prSet presAssocID="{02C95E5C-FE9D-AF4D-8EBF-5736C2842C76}" presName="sp" presStyleCnt="0"/>
      <dgm:spPr/>
    </dgm:pt>
    <dgm:pt modelId="{3C277543-46E5-5945-A4DE-B558155C738D}" type="pres">
      <dgm:prSet presAssocID="{79E4C2F0-1596-4748-9058-08F0C5ACB550}" presName="arrowAndChildren" presStyleCnt="0"/>
      <dgm:spPr/>
    </dgm:pt>
    <dgm:pt modelId="{7E002C8B-DA5A-C842-9C0E-52B3D528511F}" type="pres">
      <dgm:prSet presAssocID="{79E4C2F0-1596-4748-9058-08F0C5ACB550}" presName="parentTextArrow" presStyleLbl="node1" presStyleIdx="1" presStyleCnt="3"/>
      <dgm:spPr/>
      <dgm:t>
        <a:bodyPr/>
        <a:lstStyle/>
        <a:p>
          <a:endParaRPr lang="en-US"/>
        </a:p>
      </dgm:t>
    </dgm:pt>
    <dgm:pt modelId="{01C0A6F9-41A7-3041-8740-F7DD2FA4F532}" type="pres">
      <dgm:prSet presAssocID="{BDC574CF-D4BC-E048-B7DB-D219C09BBB15}" presName="sp" presStyleCnt="0"/>
      <dgm:spPr/>
    </dgm:pt>
    <dgm:pt modelId="{EABEFA82-237D-FB4C-A121-AAFAA75A8EDE}" type="pres">
      <dgm:prSet presAssocID="{BFFF426A-8F3F-454A-B166-073C8B0AB507}" presName="arrowAndChildren" presStyleCnt="0"/>
      <dgm:spPr/>
    </dgm:pt>
    <dgm:pt modelId="{B9E94F77-7350-B54F-9F22-1DBD0A2E153B}" type="pres">
      <dgm:prSet presAssocID="{BFFF426A-8F3F-454A-B166-073C8B0AB507}" presName="parentTextArrow" presStyleLbl="node1" presStyleIdx="2" presStyleCnt="3"/>
      <dgm:spPr/>
      <dgm:t>
        <a:bodyPr/>
        <a:lstStyle/>
        <a:p>
          <a:endParaRPr lang="en-US"/>
        </a:p>
      </dgm:t>
    </dgm:pt>
  </dgm:ptLst>
  <dgm:cxnLst>
    <dgm:cxn modelId="{80DD3198-AFC7-C44E-A9BF-647C32C7C25C}" type="presOf" srcId="{BFFF426A-8F3F-454A-B166-073C8B0AB507}" destId="{B9E94F77-7350-B54F-9F22-1DBD0A2E153B}" srcOrd="0" destOrd="0" presId="urn:microsoft.com/office/officeart/2005/8/layout/process4"/>
    <dgm:cxn modelId="{EC277A01-C91E-674D-884C-C036155557C6}" type="presOf" srcId="{0040A0E3-52B8-7B40-BE27-CC0EDFCBDDA0}" destId="{ADB49E96-D516-C442-AB21-1B7766689BE0}" srcOrd="0" destOrd="0" presId="urn:microsoft.com/office/officeart/2005/8/layout/process4"/>
    <dgm:cxn modelId="{C27F4A2D-72BF-6C4B-B943-DA81EB4979E3}" type="presOf" srcId="{79E4C2F0-1596-4748-9058-08F0C5ACB550}" destId="{7E002C8B-DA5A-C842-9C0E-52B3D528511F}" srcOrd="0" destOrd="0" presId="urn:microsoft.com/office/officeart/2005/8/layout/process4"/>
    <dgm:cxn modelId="{E265E5F3-BA68-8D48-A36D-EB36FAF58B10}" srcId="{994C0430-B508-2C44-BA6C-CD18BABDD7B6}" destId="{0040A0E3-52B8-7B40-BE27-CC0EDFCBDDA0}" srcOrd="2" destOrd="0" parTransId="{341EB4A3-7DD3-0A4C-AF9B-D5D4B70CFAD8}" sibTransId="{7DA5CA21-01DA-5941-B881-AF64DDF80801}"/>
    <dgm:cxn modelId="{4BB65880-637B-E840-A0BA-E647E01CF52E}" srcId="{994C0430-B508-2C44-BA6C-CD18BABDD7B6}" destId="{79E4C2F0-1596-4748-9058-08F0C5ACB550}" srcOrd="1" destOrd="0" parTransId="{81E4E9FE-6A6E-B74D-83EB-A02B00D78675}" sibTransId="{02C95E5C-FE9D-AF4D-8EBF-5736C2842C76}"/>
    <dgm:cxn modelId="{27F5E1D1-5788-2341-B2AE-0D997E838919}" srcId="{994C0430-B508-2C44-BA6C-CD18BABDD7B6}" destId="{BFFF426A-8F3F-454A-B166-073C8B0AB507}" srcOrd="0" destOrd="0" parTransId="{24A09F23-7DB0-0B48-A791-8ECDAAEACED2}" sibTransId="{BDC574CF-D4BC-E048-B7DB-D219C09BBB15}"/>
    <dgm:cxn modelId="{9AD223F4-F0B1-3D43-A36D-436A49568D09}" type="presOf" srcId="{994C0430-B508-2C44-BA6C-CD18BABDD7B6}" destId="{19CEE6CE-E154-774E-97A3-697CACBA1DAB}" srcOrd="0" destOrd="0" presId="urn:microsoft.com/office/officeart/2005/8/layout/process4"/>
    <dgm:cxn modelId="{CBC2895A-67FE-3A47-A617-FC887B66B65C}" type="presParOf" srcId="{19CEE6CE-E154-774E-97A3-697CACBA1DAB}" destId="{08BFC50E-92BF-8D4F-9919-A8A44E347BE3}" srcOrd="0" destOrd="0" presId="urn:microsoft.com/office/officeart/2005/8/layout/process4"/>
    <dgm:cxn modelId="{D64ED4DB-B12B-854F-BD16-EBB2696842A3}" type="presParOf" srcId="{08BFC50E-92BF-8D4F-9919-A8A44E347BE3}" destId="{ADB49E96-D516-C442-AB21-1B7766689BE0}" srcOrd="0" destOrd="0" presId="urn:microsoft.com/office/officeart/2005/8/layout/process4"/>
    <dgm:cxn modelId="{4A56DBC8-5876-3D4E-A48A-DA657BC1C676}" type="presParOf" srcId="{19CEE6CE-E154-774E-97A3-697CACBA1DAB}" destId="{DD0C966E-25DA-754E-B6EB-0F4E11FAD243}" srcOrd="1" destOrd="0" presId="urn:microsoft.com/office/officeart/2005/8/layout/process4"/>
    <dgm:cxn modelId="{E7E798CA-5AE9-2E46-B0DB-CE1413C8CAD2}" type="presParOf" srcId="{19CEE6CE-E154-774E-97A3-697CACBA1DAB}" destId="{3C277543-46E5-5945-A4DE-B558155C738D}" srcOrd="2" destOrd="0" presId="urn:microsoft.com/office/officeart/2005/8/layout/process4"/>
    <dgm:cxn modelId="{7B9AA881-5D86-A942-BCC0-2D5D3273B953}" type="presParOf" srcId="{3C277543-46E5-5945-A4DE-B558155C738D}" destId="{7E002C8B-DA5A-C842-9C0E-52B3D528511F}" srcOrd="0" destOrd="0" presId="urn:microsoft.com/office/officeart/2005/8/layout/process4"/>
    <dgm:cxn modelId="{27EE3AFF-5FBB-5D4F-88A4-F9CC8CF53A53}" type="presParOf" srcId="{19CEE6CE-E154-774E-97A3-697CACBA1DAB}" destId="{01C0A6F9-41A7-3041-8740-F7DD2FA4F532}" srcOrd="3" destOrd="0" presId="urn:microsoft.com/office/officeart/2005/8/layout/process4"/>
    <dgm:cxn modelId="{D31699DD-2240-864A-A295-36B2649EAB6C}" type="presParOf" srcId="{19CEE6CE-E154-774E-97A3-697CACBA1DAB}" destId="{EABEFA82-237D-FB4C-A121-AAFAA75A8EDE}" srcOrd="4" destOrd="0" presId="urn:microsoft.com/office/officeart/2005/8/layout/process4"/>
    <dgm:cxn modelId="{C33312D2-EEED-7846-916C-7E37B6618F53}" type="presParOf" srcId="{EABEFA82-237D-FB4C-A121-AAFAA75A8EDE}" destId="{B9E94F77-7350-B54F-9F22-1DBD0A2E153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FD74ED-3F10-F343-BD07-93BDCD211FD3}" type="doc">
      <dgm:prSet loTypeId="urn:microsoft.com/office/officeart/2005/8/layout/hierarchy3" loCatId="" qsTypeId="urn:microsoft.com/office/officeart/2005/8/quickstyle/simple1" qsCatId="simple" csTypeId="urn:microsoft.com/office/officeart/2005/8/colors/accent3_1" csCatId="accent3" phldr="1"/>
      <dgm:spPr/>
      <dgm:t>
        <a:bodyPr/>
        <a:lstStyle/>
        <a:p>
          <a:endParaRPr lang="en-US"/>
        </a:p>
      </dgm:t>
    </dgm:pt>
    <dgm:pt modelId="{BCCB1940-06DB-614D-B445-9244C12F1539}">
      <dgm:prSet phldrT="[Text]" custT="1"/>
      <dgm:spPr/>
      <dgm:t>
        <a:bodyPr/>
        <a:lstStyle/>
        <a:p>
          <a:r>
            <a:rPr lang="en-US" sz="2800" dirty="0" smtClean="0"/>
            <a:t>right</a:t>
          </a:r>
          <a:endParaRPr lang="en-US" sz="2800" dirty="0"/>
        </a:p>
      </dgm:t>
    </dgm:pt>
    <dgm:pt modelId="{0A1E2954-7315-2049-9968-E1155AEDFD82}" type="parTrans" cxnId="{ABE31CF3-6073-B24E-8819-B6039C6D2519}">
      <dgm:prSet/>
      <dgm:spPr/>
      <dgm:t>
        <a:bodyPr/>
        <a:lstStyle/>
        <a:p>
          <a:endParaRPr lang="en-US" sz="1600"/>
        </a:p>
      </dgm:t>
    </dgm:pt>
    <dgm:pt modelId="{87972A65-0741-EC40-8E39-E608225F9039}" type="sibTrans" cxnId="{ABE31CF3-6073-B24E-8819-B6039C6D2519}">
      <dgm:prSet/>
      <dgm:spPr/>
      <dgm:t>
        <a:bodyPr/>
        <a:lstStyle/>
        <a:p>
          <a:endParaRPr lang="en-US" sz="1600"/>
        </a:p>
      </dgm:t>
    </dgm:pt>
    <dgm:pt modelId="{A0CC42B9-6024-FC4F-8DD5-D074362A35C4}">
      <dgm:prSet phldrT="[Text]" custT="1"/>
      <dgm:spPr/>
      <dgm:t>
        <a:bodyPr/>
        <a:lstStyle/>
        <a:p>
          <a:r>
            <a:rPr lang="en-US" sz="1400" dirty="0" smtClean="0"/>
            <a:t>smaller</a:t>
          </a:r>
          <a:endParaRPr lang="en-US" sz="1400" dirty="0"/>
        </a:p>
      </dgm:t>
    </dgm:pt>
    <dgm:pt modelId="{985709E9-0502-E74A-85CE-5A6270E78BF8}" type="parTrans" cxnId="{D4588251-CECD-A442-B7F2-5C51B88117F3}">
      <dgm:prSet/>
      <dgm:spPr/>
      <dgm:t>
        <a:bodyPr/>
        <a:lstStyle/>
        <a:p>
          <a:endParaRPr lang="en-US" sz="1600"/>
        </a:p>
      </dgm:t>
    </dgm:pt>
    <dgm:pt modelId="{3BEEC551-B6C9-DC43-9F6C-047FE5FE7980}" type="sibTrans" cxnId="{D4588251-CECD-A442-B7F2-5C51B88117F3}">
      <dgm:prSet/>
      <dgm:spPr/>
      <dgm:t>
        <a:bodyPr/>
        <a:lstStyle/>
        <a:p>
          <a:endParaRPr lang="en-US" sz="1600"/>
        </a:p>
      </dgm:t>
    </dgm:pt>
    <dgm:pt modelId="{5A5E4CCC-2B24-9B49-A29F-1105045614FF}">
      <dgm:prSet phldrT="[Text]" custT="1"/>
      <dgm:spPr/>
      <dgm:t>
        <a:bodyPr/>
        <a:lstStyle/>
        <a:p>
          <a:r>
            <a:rPr lang="en-US" sz="1400" dirty="0" smtClean="0"/>
            <a:t>arise from right coronary sinus</a:t>
          </a:r>
          <a:endParaRPr lang="en-US" sz="1400" dirty="0"/>
        </a:p>
      </dgm:t>
    </dgm:pt>
    <dgm:pt modelId="{1B3738D0-28E4-D74A-A9BC-A2C7366A7349}" type="parTrans" cxnId="{433A8725-D8AD-8F41-8702-959A023E0A0B}">
      <dgm:prSet/>
      <dgm:spPr/>
      <dgm:t>
        <a:bodyPr/>
        <a:lstStyle/>
        <a:p>
          <a:endParaRPr lang="en-US" sz="1600"/>
        </a:p>
      </dgm:t>
    </dgm:pt>
    <dgm:pt modelId="{1251F4C0-F349-0247-B9DE-8FEE62975AF1}" type="sibTrans" cxnId="{433A8725-D8AD-8F41-8702-959A023E0A0B}">
      <dgm:prSet/>
      <dgm:spPr/>
      <dgm:t>
        <a:bodyPr/>
        <a:lstStyle/>
        <a:p>
          <a:endParaRPr lang="en-US" sz="1600"/>
        </a:p>
      </dgm:t>
    </dgm:pt>
    <dgm:pt modelId="{F3FA050D-5F9A-4741-BA9F-01882F88A7E4}">
      <dgm:prSet phldrT="[Text]" custT="1"/>
      <dgm:spPr/>
      <dgm:t>
        <a:bodyPr/>
        <a:lstStyle/>
        <a:p>
          <a:r>
            <a:rPr lang="en-US" sz="2800" dirty="0" smtClean="0"/>
            <a:t>left</a:t>
          </a:r>
          <a:endParaRPr lang="en-US" sz="2800" dirty="0"/>
        </a:p>
      </dgm:t>
    </dgm:pt>
    <dgm:pt modelId="{3038D7E0-7B4A-404F-B5FD-CBB9187D7473}" type="parTrans" cxnId="{9A86B3D8-73D7-8A45-96CF-F2EF5EF1AEDA}">
      <dgm:prSet/>
      <dgm:spPr/>
      <dgm:t>
        <a:bodyPr/>
        <a:lstStyle/>
        <a:p>
          <a:endParaRPr lang="en-US" sz="1600"/>
        </a:p>
      </dgm:t>
    </dgm:pt>
    <dgm:pt modelId="{D6263104-4539-F840-857D-8737CC1D34F8}" type="sibTrans" cxnId="{9A86B3D8-73D7-8A45-96CF-F2EF5EF1AEDA}">
      <dgm:prSet/>
      <dgm:spPr/>
      <dgm:t>
        <a:bodyPr/>
        <a:lstStyle/>
        <a:p>
          <a:endParaRPr lang="en-US" sz="1600"/>
        </a:p>
      </dgm:t>
    </dgm:pt>
    <dgm:pt modelId="{5C1FD621-1D73-5048-953E-7CB5B707C3BC}">
      <dgm:prSet phldrT="[Text]" custT="1"/>
      <dgm:spPr/>
      <dgm:t>
        <a:bodyPr/>
        <a:lstStyle/>
        <a:p>
          <a:r>
            <a:rPr lang="en-US" sz="1400" dirty="0" smtClean="0"/>
            <a:t>larger</a:t>
          </a:r>
          <a:endParaRPr lang="en-US" sz="1400" dirty="0"/>
        </a:p>
      </dgm:t>
    </dgm:pt>
    <dgm:pt modelId="{E997B8A2-8B37-064E-8F2B-82940CFBA599}" type="parTrans" cxnId="{D3F667A2-AAE9-CF46-A506-5CB13D460F96}">
      <dgm:prSet/>
      <dgm:spPr/>
      <dgm:t>
        <a:bodyPr/>
        <a:lstStyle/>
        <a:p>
          <a:endParaRPr lang="en-US" sz="1600"/>
        </a:p>
      </dgm:t>
    </dgm:pt>
    <dgm:pt modelId="{D2264716-CBE3-684D-9AE9-0753075DE833}" type="sibTrans" cxnId="{D3F667A2-AAE9-CF46-A506-5CB13D460F96}">
      <dgm:prSet/>
      <dgm:spPr/>
      <dgm:t>
        <a:bodyPr/>
        <a:lstStyle/>
        <a:p>
          <a:endParaRPr lang="en-US" sz="1600"/>
        </a:p>
      </dgm:t>
    </dgm:pt>
    <dgm:pt modelId="{909F2D3B-4630-1D4C-8873-D09E3D14ED3F}">
      <dgm:prSet phldrT="[Text]" custT="1"/>
      <dgm:spPr/>
      <dgm:t>
        <a:bodyPr/>
        <a:lstStyle/>
        <a:p>
          <a:r>
            <a:rPr lang="en-US" sz="1400" dirty="0" smtClean="0"/>
            <a:t>arise from left coronary sinus</a:t>
          </a:r>
          <a:endParaRPr lang="en-US" sz="1400" dirty="0"/>
        </a:p>
      </dgm:t>
    </dgm:pt>
    <dgm:pt modelId="{5B4F9683-A17E-6E49-9A60-74E4C670F6B7}" type="parTrans" cxnId="{2C426F22-75DB-8B4F-8605-415933D5B2CB}">
      <dgm:prSet/>
      <dgm:spPr/>
      <dgm:t>
        <a:bodyPr/>
        <a:lstStyle/>
        <a:p>
          <a:endParaRPr lang="en-US" sz="1600"/>
        </a:p>
      </dgm:t>
    </dgm:pt>
    <dgm:pt modelId="{F75D8C91-E51F-B044-982D-FDCA7E4C862A}" type="sibTrans" cxnId="{2C426F22-75DB-8B4F-8605-415933D5B2CB}">
      <dgm:prSet/>
      <dgm:spPr/>
      <dgm:t>
        <a:bodyPr/>
        <a:lstStyle/>
        <a:p>
          <a:endParaRPr lang="en-US" sz="1600"/>
        </a:p>
      </dgm:t>
    </dgm:pt>
    <dgm:pt modelId="{2E1B9E0A-4AA6-0040-B0D2-B603A6B15C52}">
      <dgm:prSet phldrT="[Text]" custT="1"/>
      <dgm:spPr/>
      <dgm:t>
        <a:bodyPr/>
        <a:lstStyle/>
        <a:p>
          <a:r>
            <a:rPr lang="en-US" sz="1400" dirty="0" smtClean="0"/>
            <a:t>terminates by anastomosing with left coronary artery</a:t>
          </a:r>
          <a:endParaRPr lang="en-US" sz="1400" dirty="0"/>
        </a:p>
      </dgm:t>
    </dgm:pt>
    <dgm:pt modelId="{32C424DA-8804-5C47-8E23-11D1B4ADA118}" type="parTrans" cxnId="{EEAAF27D-06D9-6A42-9245-27B88BCF112E}">
      <dgm:prSet/>
      <dgm:spPr/>
      <dgm:t>
        <a:bodyPr/>
        <a:lstStyle/>
        <a:p>
          <a:endParaRPr lang="en-US" sz="1600"/>
        </a:p>
      </dgm:t>
    </dgm:pt>
    <dgm:pt modelId="{9F97DC85-A66A-674D-A184-632D68713290}" type="sibTrans" cxnId="{EEAAF27D-06D9-6A42-9245-27B88BCF112E}">
      <dgm:prSet/>
      <dgm:spPr/>
      <dgm:t>
        <a:bodyPr/>
        <a:lstStyle/>
        <a:p>
          <a:endParaRPr lang="en-US" sz="1600"/>
        </a:p>
      </dgm:t>
    </dgm:pt>
    <dgm:pt modelId="{E1FE9D5C-949A-F54C-AA13-B3AE8B8CB236}">
      <dgm:prSet phldrT="[Text]" custT="1"/>
      <dgm:spPr/>
      <dgm:t>
        <a:bodyPr/>
        <a:lstStyle/>
        <a:p>
          <a:r>
            <a:rPr lang="en-US" sz="1400" dirty="0" smtClean="0"/>
            <a:t>terminates by anastomosing with </a:t>
          </a:r>
          <a:r>
            <a:rPr lang="en-US" sz="1400" smtClean="0"/>
            <a:t>right coronary artery</a:t>
          </a:r>
          <a:endParaRPr lang="en-US" sz="1400"/>
        </a:p>
      </dgm:t>
    </dgm:pt>
    <dgm:pt modelId="{B9F311DA-9C9C-1741-9C19-5C5A8D037622}" type="parTrans" cxnId="{B0B25DDE-8787-814A-94DA-DD46DC92C626}">
      <dgm:prSet/>
      <dgm:spPr/>
      <dgm:t>
        <a:bodyPr/>
        <a:lstStyle/>
        <a:p>
          <a:endParaRPr lang="en-US" sz="1600"/>
        </a:p>
      </dgm:t>
    </dgm:pt>
    <dgm:pt modelId="{0BFDDA78-CCFB-754E-9E8C-68C53A4C8318}" type="sibTrans" cxnId="{B0B25DDE-8787-814A-94DA-DD46DC92C626}">
      <dgm:prSet/>
      <dgm:spPr/>
      <dgm:t>
        <a:bodyPr/>
        <a:lstStyle/>
        <a:p>
          <a:endParaRPr lang="en-US" sz="1600"/>
        </a:p>
      </dgm:t>
    </dgm:pt>
    <dgm:pt modelId="{6E0F93CD-EEDA-934C-B97F-26B47746E4E1}" type="pres">
      <dgm:prSet presAssocID="{7EFD74ED-3F10-F343-BD07-93BDCD211FD3}" presName="diagram" presStyleCnt="0">
        <dgm:presLayoutVars>
          <dgm:chPref val="1"/>
          <dgm:dir/>
          <dgm:animOne val="branch"/>
          <dgm:animLvl val="lvl"/>
          <dgm:resizeHandles/>
        </dgm:presLayoutVars>
      </dgm:prSet>
      <dgm:spPr/>
      <dgm:t>
        <a:bodyPr/>
        <a:lstStyle/>
        <a:p>
          <a:endParaRPr lang="en-US"/>
        </a:p>
      </dgm:t>
    </dgm:pt>
    <dgm:pt modelId="{5430BEE9-99C0-F646-B85E-CE13AEE2CD8C}" type="pres">
      <dgm:prSet presAssocID="{BCCB1940-06DB-614D-B445-9244C12F1539}" presName="root" presStyleCnt="0"/>
      <dgm:spPr/>
    </dgm:pt>
    <dgm:pt modelId="{B81EF06E-C63D-254D-911F-47B18BB42424}" type="pres">
      <dgm:prSet presAssocID="{BCCB1940-06DB-614D-B445-9244C12F1539}" presName="rootComposite" presStyleCnt="0"/>
      <dgm:spPr/>
    </dgm:pt>
    <dgm:pt modelId="{C44200F5-7182-C64A-B3B4-680206E70600}" type="pres">
      <dgm:prSet presAssocID="{BCCB1940-06DB-614D-B445-9244C12F1539}" presName="rootText" presStyleLbl="node1" presStyleIdx="0" presStyleCnt="2"/>
      <dgm:spPr/>
      <dgm:t>
        <a:bodyPr/>
        <a:lstStyle/>
        <a:p>
          <a:endParaRPr lang="en-US"/>
        </a:p>
      </dgm:t>
    </dgm:pt>
    <dgm:pt modelId="{1D2CE9BA-97A3-1E4E-9FC7-4D3314857326}" type="pres">
      <dgm:prSet presAssocID="{BCCB1940-06DB-614D-B445-9244C12F1539}" presName="rootConnector" presStyleLbl="node1" presStyleIdx="0" presStyleCnt="2"/>
      <dgm:spPr/>
      <dgm:t>
        <a:bodyPr/>
        <a:lstStyle/>
        <a:p>
          <a:endParaRPr lang="en-US"/>
        </a:p>
      </dgm:t>
    </dgm:pt>
    <dgm:pt modelId="{CA748D71-54FC-AB47-AE07-88102318F827}" type="pres">
      <dgm:prSet presAssocID="{BCCB1940-06DB-614D-B445-9244C12F1539}" presName="childShape" presStyleCnt="0"/>
      <dgm:spPr/>
    </dgm:pt>
    <dgm:pt modelId="{10781D75-D700-7642-AB38-B84CBE1209EB}" type="pres">
      <dgm:prSet presAssocID="{985709E9-0502-E74A-85CE-5A6270E78BF8}" presName="Name13" presStyleLbl="parChTrans1D2" presStyleIdx="0" presStyleCnt="6"/>
      <dgm:spPr/>
      <dgm:t>
        <a:bodyPr/>
        <a:lstStyle/>
        <a:p>
          <a:endParaRPr lang="en-US"/>
        </a:p>
      </dgm:t>
    </dgm:pt>
    <dgm:pt modelId="{DD1202AC-9443-994C-BFFF-5FEB9A7ED362}" type="pres">
      <dgm:prSet presAssocID="{A0CC42B9-6024-FC4F-8DD5-D074362A35C4}" presName="childText" presStyleLbl="bgAcc1" presStyleIdx="0" presStyleCnt="6">
        <dgm:presLayoutVars>
          <dgm:bulletEnabled val="1"/>
        </dgm:presLayoutVars>
      </dgm:prSet>
      <dgm:spPr/>
      <dgm:t>
        <a:bodyPr/>
        <a:lstStyle/>
        <a:p>
          <a:endParaRPr lang="en-US"/>
        </a:p>
      </dgm:t>
    </dgm:pt>
    <dgm:pt modelId="{91A49B48-3DD0-474B-8597-65D77BB37979}" type="pres">
      <dgm:prSet presAssocID="{1B3738D0-28E4-D74A-A9BC-A2C7366A7349}" presName="Name13" presStyleLbl="parChTrans1D2" presStyleIdx="1" presStyleCnt="6"/>
      <dgm:spPr/>
      <dgm:t>
        <a:bodyPr/>
        <a:lstStyle/>
        <a:p>
          <a:endParaRPr lang="en-US"/>
        </a:p>
      </dgm:t>
    </dgm:pt>
    <dgm:pt modelId="{BE218BA8-3DC4-0C46-95D1-A276DA5729DB}" type="pres">
      <dgm:prSet presAssocID="{5A5E4CCC-2B24-9B49-A29F-1105045614FF}" presName="childText" presStyleLbl="bgAcc1" presStyleIdx="1" presStyleCnt="6">
        <dgm:presLayoutVars>
          <dgm:bulletEnabled val="1"/>
        </dgm:presLayoutVars>
      </dgm:prSet>
      <dgm:spPr/>
      <dgm:t>
        <a:bodyPr/>
        <a:lstStyle/>
        <a:p>
          <a:endParaRPr lang="en-US"/>
        </a:p>
      </dgm:t>
    </dgm:pt>
    <dgm:pt modelId="{4710CB04-6A5F-514A-8334-AB570E5DA491}" type="pres">
      <dgm:prSet presAssocID="{32C424DA-8804-5C47-8E23-11D1B4ADA118}" presName="Name13" presStyleLbl="parChTrans1D2" presStyleIdx="2" presStyleCnt="6"/>
      <dgm:spPr/>
      <dgm:t>
        <a:bodyPr/>
        <a:lstStyle/>
        <a:p>
          <a:endParaRPr lang="en-US"/>
        </a:p>
      </dgm:t>
    </dgm:pt>
    <dgm:pt modelId="{C3579B0D-301C-AA49-A621-B8B3BBECF04D}" type="pres">
      <dgm:prSet presAssocID="{2E1B9E0A-4AA6-0040-B0D2-B603A6B15C52}" presName="childText" presStyleLbl="bgAcc1" presStyleIdx="2" presStyleCnt="6">
        <dgm:presLayoutVars>
          <dgm:bulletEnabled val="1"/>
        </dgm:presLayoutVars>
      </dgm:prSet>
      <dgm:spPr/>
      <dgm:t>
        <a:bodyPr/>
        <a:lstStyle/>
        <a:p>
          <a:endParaRPr lang="en-US"/>
        </a:p>
      </dgm:t>
    </dgm:pt>
    <dgm:pt modelId="{B77D69CF-8F72-6C41-967B-5FA0A0010C51}" type="pres">
      <dgm:prSet presAssocID="{F3FA050D-5F9A-4741-BA9F-01882F88A7E4}" presName="root" presStyleCnt="0"/>
      <dgm:spPr/>
    </dgm:pt>
    <dgm:pt modelId="{5DB7AE2C-0CEA-0A40-9E97-263806DC8011}" type="pres">
      <dgm:prSet presAssocID="{F3FA050D-5F9A-4741-BA9F-01882F88A7E4}" presName="rootComposite" presStyleCnt="0"/>
      <dgm:spPr/>
    </dgm:pt>
    <dgm:pt modelId="{2EE23C81-DA66-4B46-ADDB-34CEE7134F17}" type="pres">
      <dgm:prSet presAssocID="{F3FA050D-5F9A-4741-BA9F-01882F88A7E4}" presName="rootText" presStyleLbl="node1" presStyleIdx="1" presStyleCnt="2"/>
      <dgm:spPr/>
      <dgm:t>
        <a:bodyPr/>
        <a:lstStyle/>
        <a:p>
          <a:endParaRPr lang="en-US"/>
        </a:p>
      </dgm:t>
    </dgm:pt>
    <dgm:pt modelId="{2E178292-E670-6140-85AD-50CE675EF2D7}" type="pres">
      <dgm:prSet presAssocID="{F3FA050D-5F9A-4741-BA9F-01882F88A7E4}" presName="rootConnector" presStyleLbl="node1" presStyleIdx="1" presStyleCnt="2"/>
      <dgm:spPr/>
      <dgm:t>
        <a:bodyPr/>
        <a:lstStyle/>
        <a:p>
          <a:endParaRPr lang="en-US"/>
        </a:p>
      </dgm:t>
    </dgm:pt>
    <dgm:pt modelId="{30743495-C3F0-4246-B803-5F75CA948CD0}" type="pres">
      <dgm:prSet presAssocID="{F3FA050D-5F9A-4741-BA9F-01882F88A7E4}" presName="childShape" presStyleCnt="0"/>
      <dgm:spPr/>
    </dgm:pt>
    <dgm:pt modelId="{A2515D5C-85FB-4F48-8C6A-638BD51594B7}" type="pres">
      <dgm:prSet presAssocID="{E997B8A2-8B37-064E-8F2B-82940CFBA599}" presName="Name13" presStyleLbl="parChTrans1D2" presStyleIdx="3" presStyleCnt="6"/>
      <dgm:spPr/>
      <dgm:t>
        <a:bodyPr/>
        <a:lstStyle/>
        <a:p>
          <a:endParaRPr lang="en-US"/>
        </a:p>
      </dgm:t>
    </dgm:pt>
    <dgm:pt modelId="{AC27761F-4734-6743-BCFE-B3C7CF875633}" type="pres">
      <dgm:prSet presAssocID="{5C1FD621-1D73-5048-953E-7CB5B707C3BC}" presName="childText" presStyleLbl="bgAcc1" presStyleIdx="3" presStyleCnt="6">
        <dgm:presLayoutVars>
          <dgm:bulletEnabled val="1"/>
        </dgm:presLayoutVars>
      </dgm:prSet>
      <dgm:spPr/>
      <dgm:t>
        <a:bodyPr/>
        <a:lstStyle/>
        <a:p>
          <a:endParaRPr lang="en-US"/>
        </a:p>
      </dgm:t>
    </dgm:pt>
    <dgm:pt modelId="{8B0FA323-4FE1-CE42-89D2-EA3FCE0468B0}" type="pres">
      <dgm:prSet presAssocID="{5B4F9683-A17E-6E49-9A60-74E4C670F6B7}" presName="Name13" presStyleLbl="parChTrans1D2" presStyleIdx="4" presStyleCnt="6"/>
      <dgm:spPr/>
      <dgm:t>
        <a:bodyPr/>
        <a:lstStyle/>
        <a:p>
          <a:endParaRPr lang="en-US"/>
        </a:p>
      </dgm:t>
    </dgm:pt>
    <dgm:pt modelId="{D2215C74-0E8F-0248-AA7E-1F43D84F109E}" type="pres">
      <dgm:prSet presAssocID="{909F2D3B-4630-1D4C-8873-D09E3D14ED3F}" presName="childText" presStyleLbl="bgAcc1" presStyleIdx="4" presStyleCnt="6">
        <dgm:presLayoutVars>
          <dgm:bulletEnabled val="1"/>
        </dgm:presLayoutVars>
      </dgm:prSet>
      <dgm:spPr/>
      <dgm:t>
        <a:bodyPr/>
        <a:lstStyle/>
        <a:p>
          <a:endParaRPr lang="en-US"/>
        </a:p>
      </dgm:t>
    </dgm:pt>
    <dgm:pt modelId="{80478A53-758B-F843-9251-03CC517961A7}" type="pres">
      <dgm:prSet presAssocID="{B9F311DA-9C9C-1741-9C19-5C5A8D037622}" presName="Name13" presStyleLbl="parChTrans1D2" presStyleIdx="5" presStyleCnt="6"/>
      <dgm:spPr/>
      <dgm:t>
        <a:bodyPr/>
        <a:lstStyle/>
        <a:p>
          <a:endParaRPr lang="en-US"/>
        </a:p>
      </dgm:t>
    </dgm:pt>
    <dgm:pt modelId="{D7E11FF7-9E06-7E45-9656-C2FFB2AC1CE9}" type="pres">
      <dgm:prSet presAssocID="{E1FE9D5C-949A-F54C-AA13-B3AE8B8CB236}" presName="childText" presStyleLbl="bgAcc1" presStyleIdx="5" presStyleCnt="6">
        <dgm:presLayoutVars>
          <dgm:bulletEnabled val="1"/>
        </dgm:presLayoutVars>
      </dgm:prSet>
      <dgm:spPr/>
      <dgm:t>
        <a:bodyPr/>
        <a:lstStyle/>
        <a:p>
          <a:endParaRPr lang="en-US"/>
        </a:p>
      </dgm:t>
    </dgm:pt>
  </dgm:ptLst>
  <dgm:cxnLst>
    <dgm:cxn modelId="{0DE5B863-A61D-1348-9711-DFD1211E4701}" type="presOf" srcId="{F3FA050D-5F9A-4741-BA9F-01882F88A7E4}" destId="{2E178292-E670-6140-85AD-50CE675EF2D7}" srcOrd="1" destOrd="0" presId="urn:microsoft.com/office/officeart/2005/8/layout/hierarchy3"/>
    <dgm:cxn modelId="{0178ABC0-7927-5245-8D21-0969363FE991}" type="presOf" srcId="{1B3738D0-28E4-D74A-A9BC-A2C7366A7349}" destId="{91A49B48-3DD0-474B-8597-65D77BB37979}" srcOrd="0" destOrd="0" presId="urn:microsoft.com/office/officeart/2005/8/layout/hierarchy3"/>
    <dgm:cxn modelId="{69DBAE7E-00AC-F84A-87B5-6A507856A2CA}" type="presOf" srcId="{909F2D3B-4630-1D4C-8873-D09E3D14ED3F}" destId="{D2215C74-0E8F-0248-AA7E-1F43D84F109E}" srcOrd="0" destOrd="0" presId="urn:microsoft.com/office/officeart/2005/8/layout/hierarchy3"/>
    <dgm:cxn modelId="{4509EE5F-734B-214C-BDFC-0C1ECE379539}" type="presOf" srcId="{E1FE9D5C-949A-F54C-AA13-B3AE8B8CB236}" destId="{D7E11FF7-9E06-7E45-9656-C2FFB2AC1CE9}" srcOrd="0" destOrd="0" presId="urn:microsoft.com/office/officeart/2005/8/layout/hierarchy3"/>
    <dgm:cxn modelId="{64AC876B-84C8-EE4D-B04B-61505D415B1A}" type="presOf" srcId="{985709E9-0502-E74A-85CE-5A6270E78BF8}" destId="{10781D75-D700-7642-AB38-B84CBE1209EB}" srcOrd="0" destOrd="0" presId="urn:microsoft.com/office/officeart/2005/8/layout/hierarchy3"/>
    <dgm:cxn modelId="{BD167A49-35A1-D645-8C4B-26A30A96B2DA}" type="presOf" srcId="{7EFD74ED-3F10-F343-BD07-93BDCD211FD3}" destId="{6E0F93CD-EEDA-934C-B97F-26B47746E4E1}" srcOrd="0" destOrd="0" presId="urn:microsoft.com/office/officeart/2005/8/layout/hierarchy3"/>
    <dgm:cxn modelId="{F4857C10-5380-584E-BED4-17AF3465DD80}" type="presOf" srcId="{5C1FD621-1D73-5048-953E-7CB5B707C3BC}" destId="{AC27761F-4734-6743-BCFE-B3C7CF875633}" srcOrd="0" destOrd="0" presId="urn:microsoft.com/office/officeart/2005/8/layout/hierarchy3"/>
    <dgm:cxn modelId="{02881173-02DE-F64E-89F9-0B9BFC3797AF}" type="presOf" srcId="{E997B8A2-8B37-064E-8F2B-82940CFBA599}" destId="{A2515D5C-85FB-4F48-8C6A-638BD51594B7}" srcOrd="0" destOrd="0" presId="urn:microsoft.com/office/officeart/2005/8/layout/hierarchy3"/>
    <dgm:cxn modelId="{71AB76AB-AAD1-4748-B3B4-0E2250593E47}" type="presOf" srcId="{BCCB1940-06DB-614D-B445-9244C12F1539}" destId="{C44200F5-7182-C64A-B3B4-680206E70600}" srcOrd="0" destOrd="0" presId="urn:microsoft.com/office/officeart/2005/8/layout/hierarchy3"/>
    <dgm:cxn modelId="{D3F667A2-AAE9-CF46-A506-5CB13D460F96}" srcId="{F3FA050D-5F9A-4741-BA9F-01882F88A7E4}" destId="{5C1FD621-1D73-5048-953E-7CB5B707C3BC}" srcOrd="0" destOrd="0" parTransId="{E997B8A2-8B37-064E-8F2B-82940CFBA599}" sibTransId="{D2264716-CBE3-684D-9AE9-0753075DE833}"/>
    <dgm:cxn modelId="{2C426F22-75DB-8B4F-8605-415933D5B2CB}" srcId="{F3FA050D-5F9A-4741-BA9F-01882F88A7E4}" destId="{909F2D3B-4630-1D4C-8873-D09E3D14ED3F}" srcOrd="1" destOrd="0" parTransId="{5B4F9683-A17E-6E49-9A60-74E4C670F6B7}" sibTransId="{F75D8C91-E51F-B044-982D-FDCA7E4C862A}"/>
    <dgm:cxn modelId="{FB9B6A2E-570E-844E-A757-6E0FDB32CAF0}" type="presOf" srcId="{F3FA050D-5F9A-4741-BA9F-01882F88A7E4}" destId="{2EE23C81-DA66-4B46-ADDB-34CEE7134F17}" srcOrd="0" destOrd="0" presId="urn:microsoft.com/office/officeart/2005/8/layout/hierarchy3"/>
    <dgm:cxn modelId="{433A8725-D8AD-8F41-8702-959A023E0A0B}" srcId="{BCCB1940-06DB-614D-B445-9244C12F1539}" destId="{5A5E4CCC-2B24-9B49-A29F-1105045614FF}" srcOrd="1" destOrd="0" parTransId="{1B3738D0-28E4-D74A-A9BC-A2C7366A7349}" sibTransId="{1251F4C0-F349-0247-B9DE-8FEE62975AF1}"/>
    <dgm:cxn modelId="{2CC99E61-ACD6-7B49-B89D-EF9FA0320245}" type="presOf" srcId="{B9F311DA-9C9C-1741-9C19-5C5A8D037622}" destId="{80478A53-758B-F843-9251-03CC517961A7}" srcOrd="0" destOrd="0" presId="urn:microsoft.com/office/officeart/2005/8/layout/hierarchy3"/>
    <dgm:cxn modelId="{0A23DEF5-B953-6149-BA88-760E24A65BF4}" type="presOf" srcId="{2E1B9E0A-4AA6-0040-B0D2-B603A6B15C52}" destId="{C3579B0D-301C-AA49-A621-B8B3BBECF04D}" srcOrd="0" destOrd="0" presId="urn:microsoft.com/office/officeart/2005/8/layout/hierarchy3"/>
    <dgm:cxn modelId="{C5CB9C2D-1B04-0E49-8F79-449F001B24DF}" type="presOf" srcId="{BCCB1940-06DB-614D-B445-9244C12F1539}" destId="{1D2CE9BA-97A3-1E4E-9FC7-4D3314857326}" srcOrd="1" destOrd="0" presId="urn:microsoft.com/office/officeart/2005/8/layout/hierarchy3"/>
    <dgm:cxn modelId="{1FB731CD-6B60-BB4C-9C0C-0F9FA12CACFF}" type="presOf" srcId="{5B4F9683-A17E-6E49-9A60-74E4C670F6B7}" destId="{8B0FA323-4FE1-CE42-89D2-EA3FCE0468B0}" srcOrd="0" destOrd="0" presId="urn:microsoft.com/office/officeart/2005/8/layout/hierarchy3"/>
    <dgm:cxn modelId="{4208841F-0E58-B946-9963-4EC936891C27}" type="presOf" srcId="{5A5E4CCC-2B24-9B49-A29F-1105045614FF}" destId="{BE218BA8-3DC4-0C46-95D1-A276DA5729DB}" srcOrd="0" destOrd="0" presId="urn:microsoft.com/office/officeart/2005/8/layout/hierarchy3"/>
    <dgm:cxn modelId="{ABE31CF3-6073-B24E-8819-B6039C6D2519}" srcId="{7EFD74ED-3F10-F343-BD07-93BDCD211FD3}" destId="{BCCB1940-06DB-614D-B445-9244C12F1539}" srcOrd="0" destOrd="0" parTransId="{0A1E2954-7315-2049-9968-E1155AEDFD82}" sibTransId="{87972A65-0741-EC40-8E39-E608225F9039}"/>
    <dgm:cxn modelId="{B0B25DDE-8787-814A-94DA-DD46DC92C626}" srcId="{F3FA050D-5F9A-4741-BA9F-01882F88A7E4}" destId="{E1FE9D5C-949A-F54C-AA13-B3AE8B8CB236}" srcOrd="2" destOrd="0" parTransId="{B9F311DA-9C9C-1741-9C19-5C5A8D037622}" sibTransId="{0BFDDA78-CCFB-754E-9E8C-68C53A4C8318}"/>
    <dgm:cxn modelId="{D4588251-CECD-A442-B7F2-5C51B88117F3}" srcId="{BCCB1940-06DB-614D-B445-9244C12F1539}" destId="{A0CC42B9-6024-FC4F-8DD5-D074362A35C4}" srcOrd="0" destOrd="0" parTransId="{985709E9-0502-E74A-85CE-5A6270E78BF8}" sibTransId="{3BEEC551-B6C9-DC43-9F6C-047FE5FE7980}"/>
    <dgm:cxn modelId="{9A86B3D8-73D7-8A45-96CF-F2EF5EF1AEDA}" srcId="{7EFD74ED-3F10-F343-BD07-93BDCD211FD3}" destId="{F3FA050D-5F9A-4741-BA9F-01882F88A7E4}" srcOrd="1" destOrd="0" parTransId="{3038D7E0-7B4A-404F-B5FD-CBB9187D7473}" sibTransId="{D6263104-4539-F840-857D-8737CC1D34F8}"/>
    <dgm:cxn modelId="{61040C59-F51E-7140-B27D-0BEA427F12C5}" type="presOf" srcId="{A0CC42B9-6024-FC4F-8DD5-D074362A35C4}" destId="{DD1202AC-9443-994C-BFFF-5FEB9A7ED362}" srcOrd="0" destOrd="0" presId="urn:microsoft.com/office/officeart/2005/8/layout/hierarchy3"/>
    <dgm:cxn modelId="{EEAAF27D-06D9-6A42-9245-27B88BCF112E}" srcId="{BCCB1940-06DB-614D-B445-9244C12F1539}" destId="{2E1B9E0A-4AA6-0040-B0D2-B603A6B15C52}" srcOrd="2" destOrd="0" parTransId="{32C424DA-8804-5C47-8E23-11D1B4ADA118}" sibTransId="{9F97DC85-A66A-674D-A184-632D68713290}"/>
    <dgm:cxn modelId="{E24A59A5-0AB6-8C43-AFC4-C0EC3B0EFC0E}" type="presOf" srcId="{32C424DA-8804-5C47-8E23-11D1B4ADA118}" destId="{4710CB04-6A5F-514A-8334-AB570E5DA491}" srcOrd="0" destOrd="0" presId="urn:microsoft.com/office/officeart/2005/8/layout/hierarchy3"/>
    <dgm:cxn modelId="{D8B8BE3A-C651-0341-B513-9E25A0576161}" type="presParOf" srcId="{6E0F93CD-EEDA-934C-B97F-26B47746E4E1}" destId="{5430BEE9-99C0-F646-B85E-CE13AEE2CD8C}" srcOrd="0" destOrd="0" presId="urn:microsoft.com/office/officeart/2005/8/layout/hierarchy3"/>
    <dgm:cxn modelId="{25DF05A4-2820-9B42-812D-A4326F4D422F}" type="presParOf" srcId="{5430BEE9-99C0-F646-B85E-CE13AEE2CD8C}" destId="{B81EF06E-C63D-254D-911F-47B18BB42424}" srcOrd="0" destOrd="0" presId="urn:microsoft.com/office/officeart/2005/8/layout/hierarchy3"/>
    <dgm:cxn modelId="{05660D2F-2DB3-9D48-A089-DDF36527D635}" type="presParOf" srcId="{B81EF06E-C63D-254D-911F-47B18BB42424}" destId="{C44200F5-7182-C64A-B3B4-680206E70600}" srcOrd="0" destOrd="0" presId="urn:microsoft.com/office/officeart/2005/8/layout/hierarchy3"/>
    <dgm:cxn modelId="{2525CC40-738C-9146-A052-58FD749FA688}" type="presParOf" srcId="{B81EF06E-C63D-254D-911F-47B18BB42424}" destId="{1D2CE9BA-97A3-1E4E-9FC7-4D3314857326}" srcOrd="1" destOrd="0" presId="urn:microsoft.com/office/officeart/2005/8/layout/hierarchy3"/>
    <dgm:cxn modelId="{5C57DAA8-7870-2048-9F91-2C9D102F1154}" type="presParOf" srcId="{5430BEE9-99C0-F646-B85E-CE13AEE2CD8C}" destId="{CA748D71-54FC-AB47-AE07-88102318F827}" srcOrd="1" destOrd="0" presId="urn:microsoft.com/office/officeart/2005/8/layout/hierarchy3"/>
    <dgm:cxn modelId="{08C9C887-5C20-C047-99A8-3811D4F04492}" type="presParOf" srcId="{CA748D71-54FC-AB47-AE07-88102318F827}" destId="{10781D75-D700-7642-AB38-B84CBE1209EB}" srcOrd="0" destOrd="0" presId="urn:microsoft.com/office/officeart/2005/8/layout/hierarchy3"/>
    <dgm:cxn modelId="{CDE03C96-9808-6649-9DF2-FD3729AB1DE9}" type="presParOf" srcId="{CA748D71-54FC-AB47-AE07-88102318F827}" destId="{DD1202AC-9443-994C-BFFF-5FEB9A7ED362}" srcOrd="1" destOrd="0" presId="urn:microsoft.com/office/officeart/2005/8/layout/hierarchy3"/>
    <dgm:cxn modelId="{5DC2940A-5D37-7E46-B187-1F6A8998CDA2}" type="presParOf" srcId="{CA748D71-54FC-AB47-AE07-88102318F827}" destId="{91A49B48-3DD0-474B-8597-65D77BB37979}" srcOrd="2" destOrd="0" presId="urn:microsoft.com/office/officeart/2005/8/layout/hierarchy3"/>
    <dgm:cxn modelId="{BBE9BF60-80EB-954C-85B5-B4A30ED62B25}" type="presParOf" srcId="{CA748D71-54FC-AB47-AE07-88102318F827}" destId="{BE218BA8-3DC4-0C46-95D1-A276DA5729DB}" srcOrd="3" destOrd="0" presId="urn:microsoft.com/office/officeart/2005/8/layout/hierarchy3"/>
    <dgm:cxn modelId="{56C95384-4792-A84E-9E53-C2E591B8BB13}" type="presParOf" srcId="{CA748D71-54FC-AB47-AE07-88102318F827}" destId="{4710CB04-6A5F-514A-8334-AB570E5DA491}" srcOrd="4" destOrd="0" presId="urn:microsoft.com/office/officeart/2005/8/layout/hierarchy3"/>
    <dgm:cxn modelId="{43EF15EE-8367-DE4D-A230-D0496F417668}" type="presParOf" srcId="{CA748D71-54FC-AB47-AE07-88102318F827}" destId="{C3579B0D-301C-AA49-A621-B8B3BBECF04D}" srcOrd="5" destOrd="0" presId="urn:microsoft.com/office/officeart/2005/8/layout/hierarchy3"/>
    <dgm:cxn modelId="{ACE8396D-B7DB-1E42-AAF5-6ADAEEBA8F9A}" type="presParOf" srcId="{6E0F93CD-EEDA-934C-B97F-26B47746E4E1}" destId="{B77D69CF-8F72-6C41-967B-5FA0A0010C51}" srcOrd="1" destOrd="0" presId="urn:microsoft.com/office/officeart/2005/8/layout/hierarchy3"/>
    <dgm:cxn modelId="{ABA74125-8346-BE48-BD98-55722F4DF33F}" type="presParOf" srcId="{B77D69CF-8F72-6C41-967B-5FA0A0010C51}" destId="{5DB7AE2C-0CEA-0A40-9E97-263806DC8011}" srcOrd="0" destOrd="0" presId="urn:microsoft.com/office/officeart/2005/8/layout/hierarchy3"/>
    <dgm:cxn modelId="{E5EB8E2B-971F-014A-877E-FE11914C46A7}" type="presParOf" srcId="{5DB7AE2C-0CEA-0A40-9E97-263806DC8011}" destId="{2EE23C81-DA66-4B46-ADDB-34CEE7134F17}" srcOrd="0" destOrd="0" presId="urn:microsoft.com/office/officeart/2005/8/layout/hierarchy3"/>
    <dgm:cxn modelId="{36369B1E-5EC6-2C43-885F-B4645FD6BDAE}" type="presParOf" srcId="{5DB7AE2C-0CEA-0A40-9E97-263806DC8011}" destId="{2E178292-E670-6140-85AD-50CE675EF2D7}" srcOrd="1" destOrd="0" presId="urn:microsoft.com/office/officeart/2005/8/layout/hierarchy3"/>
    <dgm:cxn modelId="{BE511D23-B233-F643-BD98-B31B63CE2481}" type="presParOf" srcId="{B77D69CF-8F72-6C41-967B-5FA0A0010C51}" destId="{30743495-C3F0-4246-B803-5F75CA948CD0}" srcOrd="1" destOrd="0" presId="urn:microsoft.com/office/officeart/2005/8/layout/hierarchy3"/>
    <dgm:cxn modelId="{5C24AEED-FFC2-3244-948A-89D6A895A65C}" type="presParOf" srcId="{30743495-C3F0-4246-B803-5F75CA948CD0}" destId="{A2515D5C-85FB-4F48-8C6A-638BD51594B7}" srcOrd="0" destOrd="0" presId="urn:microsoft.com/office/officeart/2005/8/layout/hierarchy3"/>
    <dgm:cxn modelId="{0ACE627B-7A4F-714F-85D4-D43C25661DDA}" type="presParOf" srcId="{30743495-C3F0-4246-B803-5F75CA948CD0}" destId="{AC27761F-4734-6743-BCFE-B3C7CF875633}" srcOrd="1" destOrd="0" presId="urn:microsoft.com/office/officeart/2005/8/layout/hierarchy3"/>
    <dgm:cxn modelId="{C8D28376-B309-E049-BD7F-43D1A257FEAF}" type="presParOf" srcId="{30743495-C3F0-4246-B803-5F75CA948CD0}" destId="{8B0FA323-4FE1-CE42-89D2-EA3FCE0468B0}" srcOrd="2" destOrd="0" presId="urn:microsoft.com/office/officeart/2005/8/layout/hierarchy3"/>
    <dgm:cxn modelId="{8B097C99-B054-C146-84FF-BEF64C17BBFC}" type="presParOf" srcId="{30743495-C3F0-4246-B803-5F75CA948CD0}" destId="{D2215C74-0E8F-0248-AA7E-1F43D84F109E}" srcOrd="3" destOrd="0" presId="urn:microsoft.com/office/officeart/2005/8/layout/hierarchy3"/>
    <dgm:cxn modelId="{AFFDDA35-6644-9741-BA5A-0AA855AA8D52}" type="presParOf" srcId="{30743495-C3F0-4246-B803-5F75CA948CD0}" destId="{80478A53-758B-F843-9251-03CC517961A7}" srcOrd="4" destOrd="0" presId="urn:microsoft.com/office/officeart/2005/8/layout/hierarchy3"/>
    <dgm:cxn modelId="{7EF74257-CA56-0249-A1B1-5C4D8E54C60A}" type="presParOf" srcId="{30743495-C3F0-4246-B803-5F75CA948CD0}" destId="{D7E11FF7-9E06-7E45-9656-C2FFB2AC1CE9}"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1AA5D09-4731-BA40-841E-328FAED39B70}" type="doc">
      <dgm:prSet loTypeId="urn:microsoft.com/office/officeart/2005/8/layout/hierarchy2" loCatId="" qsTypeId="urn:microsoft.com/office/officeart/2005/8/quickstyle/simple1" qsCatId="simple" csTypeId="urn:microsoft.com/office/officeart/2005/8/colors/accent3_5" csCatId="accent3" phldr="1"/>
      <dgm:spPr/>
      <dgm:t>
        <a:bodyPr/>
        <a:lstStyle/>
        <a:p>
          <a:endParaRPr lang="en-US"/>
        </a:p>
      </dgm:t>
    </dgm:pt>
    <dgm:pt modelId="{6BA58B30-3659-F94C-B5A6-DC70FB1A266C}">
      <dgm:prSet phldrT="[Text]"/>
      <dgm:spPr/>
      <dgm:t>
        <a:bodyPr/>
        <a:lstStyle/>
        <a:p>
          <a:r>
            <a:rPr lang="en-US" smtClean="0">
              <a:solidFill>
                <a:schemeClr val="tx1"/>
              </a:solidFill>
            </a:rPr>
            <a:t>Coronary arteries</a:t>
          </a:r>
          <a:endParaRPr lang="en-US" dirty="0">
            <a:solidFill>
              <a:schemeClr val="tx1"/>
            </a:solidFill>
          </a:endParaRPr>
        </a:p>
      </dgm:t>
    </dgm:pt>
    <dgm:pt modelId="{267350AF-7449-3447-9E96-3C6537BB728B}" type="parTrans" cxnId="{87355B58-D156-9A42-9D89-B45584D5DA3B}">
      <dgm:prSet/>
      <dgm:spPr/>
      <dgm:t>
        <a:bodyPr/>
        <a:lstStyle/>
        <a:p>
          <a:endParaRPr lang="en-US">
            <a:solidFill>
              <a:schemeClr val="tx1"/>
            </a:solidFill>
          </a:endParaRPr>
        </a:p>
      </dgm:t>
    </dgm:pt>
    <dgm:pt modelId="{4E38840A-75A4-7C47-91C1-87D139836903}" type="sibTrans" cxnId="{87355B58-D156-9A42-9D89-B45584D5DA3B}">
      <dgm:prSet/>
      <dgm:spPr/>
      <dgm:t>
        <a:bodyPr/>
        <a:lstStyle/>
        <a:p>
          <a:endParaRPr lang="en-US">
            <a:solidFill>
              <a:schemeClr val="tx1"/>
            </a:solidFill>
          </a:endParaRPr>
        </a:p>
      </dgm:t>
    </dgm:pt>
    <dgm:pt modelId="{F0B6577D-6C29-944B-BA95-693B1DCF0FF5}">
      <dgm:prSet phldrT="[Text]"/>
      <dgm:spPr/>
      <dgm:t>
        <a:bodyPr/>
        <a:lstStyle/>
        <a:p>
          <a:r>
            <a:rPr lang="en-US" smtClean="0">
              <a:solidFill>
                <a:schemeClr val="tx1"/>
              </a:solidFill>
            </a:rPr>
            <a:t>right</a:t>
          </a:r>
          <a:endParaRPr lang="en-US" dirty="0">
            <a:solidFill>
              <a:schemeClr val="tx1"/>
            </a:solidFill>
          </a:endParaRPr>
        </a:p>
      </dgm:t>
    </dgm:pt>
    <dgm:pt modelId="{810821FA-52C7-B74F-BCCC-3F85A814E7E2}" type="parTrans" cxnId="{9C85A682-184F-F44A-B094-B16A7DFBA4E1}">
      <dgm:prSet/>
      <dgm:spPr/>
      <dgm:t>
        <a:bodyPr/>
        <a:lstStyle/>
        <a:p>
          <a:endParaRPr lang="en-US">
            <a:solidFill>
              <a:schemeClr val="tx1"/>
            </a:solidFill>
          </a:endParaRPr>
        </a:p>
      </dgm:t>
    </dgm:pt>
    <dgm:pt modelId="{2E25B7FA-1844-8E47-8574-8B624B583AE5}" type="sibTrans" cxnId="{9C85A682-184F-F44A-B094-B16A7DFBA4E1}">
      <dgm:prSet/>
      <dgm:spPr/>
      <dgm:t>
        <a:bodyPr/>
        <a:lstStyle/>
        <a:p>
          <a:endParaRPr lang="en-US">
            <a:solidFill>
              <a:schemeClr val="tx1"/>
            </a:solidFill>
          </a:endParaRPr>
        </a:p>
      </dgm:t>
    </dgm:pt>
    <dgm:pt modelId="{3972421A-672F-6F45-B08F-C708A4C42C72}">
      <dgm:prSet phldrT="[Text]"/>
      <dgm:spPr/>
      <dgm:t>
        <a:bodyPr/>
        <a:lstStyle/>
        <a:p>
          <a:r>
            <a:rPr lang="en-US" smtClean="0">
              <a:solidFill>
                <a:schemeClr val="tx1"/>
              </a:solidFill>
            </a:rPr>
            <a:t>Right marginal artery (RMA)</a:t>
          </a:r>
          <a:endParaRPr lang="en-US" dirty="0">
            <a:solidFill>
              <a:schemeClr val="tx1"/>
            </a:solidFill>
          </a:endParaRPr>
        </a:p>
      </dgm:t>
    </dgm:pt>
    <dgm:pt modelId="{5D6A27D9-9793-4749-9A35-91F5CF2710F0}" type="parTrans" cxnId="{6CF946B3-0BA5-914D-AA92-CA8E5B2AC8FA}">
      <dgm:prSet/>
      <dgm:spPr/>
      <dgm:t>
        <a:bodyPr/>
        <a:lstStyle/>
        <a:p>
          <a:endParaRPr lang="en-US">
            <a:solidFill>
              <a:schemeClr val="tx1"/>
            </a:solidFill>
          </a:endParaRPr>
        </a:p>
      </dgm:t>
    </dgm:pt>
    <dgm:pt modelId="{A6043CC2-8EC2-7542-B9CC-85ECA7E5D7FA}" type="sibTrans" cxnId="{6CF946B3-0BA5-914D-AA92-CA8E5B2AC8FA}">
      <dgm:prSet/>
      <dgm:spPr/>
      <dgm:t>
        <a:bodyPr/>
        <a:lstStyle/>
        <a:p>
          <a:endParaRPr lang="en-US">
            <a:solidFill>
              <a:schemeClr val="tx1"/>
            </a:solidFill>
          </a:endParaRPr>
        </a:p>
      </dgm:t>
    </dgm:pt>
    <dgm:pt modelId="{8EAF60FC-B576-204D-BB91-9A60B4C1BCBC}">
      <dgm:prSet phldrT="[Text]"/>
      <dgm:spPr/>
      <dgm:t>
        <a:bodyPr/>
        <a:lstStyle/>
        <a:p>
          <a:r>
            <a:rPr lang="en-US" smtClean="0">
              <a:solidFill>
                <a:schemeClr val="tx1"/>
              </a:solidFill>
            </a:rPr>
            <a:t>Posterior descending branch</a:t>
          </a:r>
          <a:endParaRPr lang="en-US" dirty="0">
            <a:solidFill>
              <a:schemeClr val="tx1"/>
            </a:solidFill>
          </a:endParaRPr>
        </a:p>
      </dgm:t>
    </dgm:pt>
    <dgm:pt modelId="{6A5A1B55-6718-0745-91C2-D946864795C6}" type="parTrans" cxnId="{0DFD68A5-A2E9-954E-9822-C4735E5BCFC1}">
      <dgm:prSet/>
      <dgm:spPr/>
      <dgm:t>
        <a:bodyPr/>
        <a:lstStyle/>
        <a:p>
          <a:endParaRPr lang="en-US">
            <a:solidFill>
              <a:schemeClr val="tx1"/>
            </a:solidFill>
          </a:endParaRPr>
        </a:p>
      </dgm:t>
    </dgm:pt>
    <dgm:pt modelId="{D52FD5B0-5F58-D94F-96E2-3C677E8A5BDB}" type="sibTrans" cxnId="{0DFD68A5-A2E9-954E-9822-C4735E5BCFC1}">
      <dgm:prSet/>
      <dgm:spPr/>
      <dgm:t>
        <a:bodyPr/>
        <a:lstStyle/>
        <a:p>
          <a:endParaRPr lang="en-US">
            <a:solidFill>
              <a:schemeClr val="tx1"/>
            </a:solidFill>
          </a:endParaRPr>
        </a:p>
      </dgm:t>
    </dgm:pt>
    <dgm:pt modelId="{DA1B231B-3C7D-7F45-8C6E-142E996D46EA}">
      <dgm:prSet phldrT="[Text]"/>
      <dgm:spPr/>
      <dgm:t>
        <a:bodyPr/>
        <a:lstStyle/>
        <a:p>
          <a:r>
            <a:rPr lang="en-US" smtClean="0">
              <a:solidFill>
                <a:schemeClr val="tx1"/>
              </a:solidFill>
            </a:rPr>
            <a:t>left</a:t>
          </a:r>
          <a:endParaRPr lang="en-US" dirty="0">
            <a:solidFill>
              <a:schemeClr val="tx1"/>
            </a:solidFill>
          </a:endParaRPr>
        </a:p>
      </dgm:t>
    </dgm:pt>
    <dgm:pt modelId="{C9DE5679-9389-0848-A85A-7368FD85A692}" type="parTrans" cxnId="{EF0CDF2A-42E4-AE4B-BE7D-5C2F952531DE}">
      <dgm:prSet/>
      <dgm:spPr/>
      <dgm:t>
        <a:bodyPr/>
        <a:lstStyle/>
        <a:p>
          <a:endParaRPr lang="en-US">
            <a:solidFill>
              <a:schemeClr val="tx1"/>
            </a:solidFill>
          </a:endParaRPr>
        </a:p>
      </dgm:t>
    </dgm:pt>
    <dgm:pt modelId="{3B1D5D5C-F30E-8948-9F50-40FC7FA40C6F}" type="sibTrans" cxnId="{EF0CDF2A-42E4-AE4B-BE7D-5C2F952531DE}">
      <dgm:prSet/>
      <dgm:spPr/>
      <dgm:t>
        <a:bodyPr/>
        <a:lstStyle/>
        <a:p>
          <a:endParaRPr lang="en-US">
            <a:solidFill>
              <a:schemeClr val="tx1"/>
            </a:solidFill>
          </a:endParaRPr>
        </a:p>
      </dgm:t>
    </dgm:pt>
    <dgm:pt modelId="{CE679760-0995-C24B-A518-507A5B224E62}">
      <dgm:prSet phldrT="[Text]"/>
      <dgm:spPr/>
      <dgm:t>
        <a:bodyPr/>
        <a:lstStyle/>
        <a:p>
          <a:r>
            <a:rPr lang="en-US" smtClean="0">
              <a:solidFill>
                <a:schemeClr val="tx1"/>
              </a:solidFill>
            </a:rPr>
            <a:t>left anterior descending (LAD)</a:t>
          </a:r>
          <a:endParaRPr lang="en-US" dirty="0">
            <a:solidFill>
              <a:schemeClr val="tx1"/>
            </a:solidFill>
          </a:endParaRPr>
        </a:p>
      </dgm:t>
    </dgm:pt>
    <dgm:pt modelId="{E8FC97D7-D227-D243-B790-3B5F95CB94CC}" type="parTrans" cxnId="{0AE0D852-A0A1-EC4B-B5EB-DC0D229D3DC4}">
      <dgm:prSet/>
      <dgm:spPr/>
      <dgm:t>
        <a:bodyPr/>
        <a:lstStyle/>
        <a:p>
          <a:endParaRPr lang="en-US">
            <a:solidFill>
              <a:schemeClr val="tx1"/>
            </a:solidFill>
          </a:endParaRPr>
        </a:p>
      </dgm:t>
    </dgm:pt>
    <dgm:pt modelId="{C3384FD0-31E0-CF4C-B53E-AE793932DCBB}" type="sibTrans" cxnId="{0AE0D852-A0A1-EC4B-B5EB-DC0D229D3DC4}">
      <dgm:prSet/>
      <dgm:spPr/>
      <dgm:t>
        <a:bodyPr/>
        <a:lstStyle/>
        <a:p>
          <a:endParaRPr lang="en-US">
            <a:solidFill>
              <a:schemeClr val="tx1"/>
            </a:solidFill>
          </a:endParaRPr>
        </a:p>
      </dgm:t>
    </dgm:pt>
    <dgm:pt modelId="{B2410B88-5275-E84A-98F0-FBB8CDED63BD}">
      <dgm:prSet phldrT="[Text]"/>
      <dgm:spPr/>
      <dgm:t>
        <a:bodyPr/>
        <a:lstStyle/>
        <a:p>
          <a:r>
            <a:rPr lang="en-US" dirty="0" smtClean="0">
              <a:solidFill>
                <a:schemeClr val="tx1"/>
              </a:solidFill>
            </a:rPr>
            <a:t>SA</a:t>
          </a:r>
          <a:r>
            <a:rPr lang="en-US" baseline="0" dirty="0" smtClean="0">
              <a:solidFill>
                <a:schemeClr val="tx1"/>
              </a:solidFill>
            </a:rPr>
            <a:t> nodal artery</a:t>
          </a:r>
        </a:p>
        <a:p>
          <a:r>
            <a:rPr lang="en-US" baseline="0" dirty="0" smtClean="0">
              <a:solidFill>
                <a:schemeClr val="tx1"/>
              </a:solidFill>
            </a:rPr>
            <a:t>AV nodal artery</a:t>
          </a:r>
          <a:endParaRPr lang="en-US" dirty="0">
            <a:solidFill>
              <a:schemeClr val="tx1"/>
            </a:solidFill>
          </a:endParaRPr>
        </a:p>
      </dgm:t>
    </dgm:pt>
    <dgm:pt modelId="{F4BE30C7-05AA-904E-BBF5-CDFD9557F1EA}" type="parTrans" cxnId="{289E5578-095E-ED4B-962E-6E38BB0FDBBE}">
      <dgm:prSet/>
      <dgm:spPr/>
      <dgm:t>
        <a:bodyPr/>
        <a:lstStyle/>
        <a:p>
          <a:endParaRPr lang="en-US">
            <a:solidFill>
              <a:schemeClr val="tx1"/>
            </a:solidFill>
          </a:endParaRPr>
        </a:p>
      </dgm:t>
    </dgm:pt>
    <dgm:pt modelId="{D6D76DD0-E566-2A41-959C-48CEAD640A86}" type="sibTrans" cxnId="{289E5578-095E-ED4B-962E-6E38BB0FDBBE}">
      <dgm:prSet/>
      <dgm:spPr/>
      <dgm:t>
        <a:bodyPr/>
        <a:lstStyle/>
        <a:p>
          <a:endParaRPr lang="en-US">
            <a:solidFill>
              <a:schemeClr val="tx1"/>
            </a:solidFill>
          </a:endParaRPr>
        </a:p>
      </dgm:t>
    </dgm:pt>
    <dgm:pt modelId="{A40C99F8-DAA1-7246-B2A9-3F765C9844B2}">
      <dgm:prSet phldrT="[Text]"/>
      <dgm:spPr/>
      <dgm:t>
        <a:bodyPr/>
        <a:lstStyle/>
        <a:p>
          <a:r>
            <a:rPr lang="en-US" smtClean="0">
              <a:solidFill>
                <a:schemeClr val="tx1"/>
              </a:solidFill>
            </a:rPr>
            <a:t>circumflex artery (CX)</a:t>
          </a:r>
          <a:endParaRPr lang="en-US" dirty="0">
            <a:solidFill>
              <a:schemeClr val="tx1"/>
            </a:solidFill>
          </a:endParaRPr>
        </a:p>
      </dgm:t>
    </dgm:pt>
    <dgm:pt modelId="{6BD25BF0-7A0F-1548-8044-F101AD919569}" type="parTrans" cxnId="{F5493BDE-132D-E448-BA7D-F549A801BE69}">
      <dgm:prSet/>
      <dgm:spPr/>
      <dgm:t>
        <a:bodyPr/>
        <a:lstStyle/>
        <a:p>
          <a:endParaRPr lang="en-US">
            <a:solidFill>
              <a:schemeClr val="tx1"/>
            </a:solidFill>
          </a:endParaRPr>
        </a:p>
      </dgm:t>
    </dgm:pt>
    <dgm:pt modelId="{805650C1-A244-EC4B-89BD-264A5D55F79B}" type="sibTrans" cxnId="{F5493BDE-132D-E448-BA7D-F549A801BE69}">
      <dgm:prSet/>
      <dgm:spPr/>
      <dgm:t>
        <a:bodyPr/>
        <a:lstStyle/>
        <a:p>
          <a:endParaRPr lang="en-US">
            <a:solidFill>
              <a:schemeClr val="tx1"/>
            </a:solidFill>
          </a:endParaRPr>
        </a:p>
      </dgm:t>
    </dgm:pt>
    <dgm:pt modelId="{783E8CBF-1BA0-1B47-9764-525C0EC8E315}">
      <dgm:prSet phldrT="[Text]"/>
      <dgm:spPr/>
      <dgm:t>
        <a:bodyPr/>
        <a:lstStyle/>
        <a:p>
          <a:r>
            <a:rPr lang="en-US" smtClean="0">
              <a:solidFill>
                <a:schemeClr val="tx1"/>
              </a:solidFill>
            </a:rPr>
            <a:t>left marginal artery (LMA)</a:t>
          </a:r>
          <a:endParaRPr lang="en-US" dirty="0">
            <a:solidFill>
              <a:schemeClr val="tx1"/>
            </a:solidFill>
          </a:endParaRPr>
        </a:p>
      </dgm:t>
    </dgm:pt>
    <dgm:pt modelId="{51C2800F-B6CB-224C-A0FC-04A6F4D34E42}" type="parTrans" cxnId="{B12ED964-4CC9-8E4F-9E71-DF64B8E7DEE1}">
      <dgm:prSet/>
      <dgm:spPr/>
      <dgm:t>
        <a:bodyPr/>
        <a:lstStyle/>
        <a:p>
          <a:endParaRPr lang="en-US">
            <a:solidFill>
              <a:schemeClr val="tx1"/>
            </a:solidFill>
          </a:endParaRPr>
        </a:p>
      </dgm:t>
    </dgm:pt>
    <dgm:pt modelId="{EF82B0B4-76A2-894E-AA7F-D9D7309A4CCB}" type="sibTrans" cxnId="{B12ED964-4CC9-8E4F-9E71-DF64B8E7DEE1}">
      <dgm:prSet/>
      <dgm:spPr/>
      <dgm:t>
        <a:bodyPr/>
        <a:lstStyle/>
        <a:p>
          <a:endParaRPr lang="en-US">
            <a:solidFill>
              <a:schemeClr val="tx1"/>
            </a:solidFill>
          </a:endParaRPr>
        </a:p>
      </dgm:t>
    </dgm:pt>
    <dgm:pt modelId="{94B748AD-5A89-8A4C-9878-F8327B60A87D}">
      <dgm:prSet phldrT="[Text]"/>
      <dgm:spPr/>
      <dgm:t>
        <a:bodyPr/>
        <a:lstStyle/>
        <a:p>
          <a:r>
            <a:rPr lang="en-US" dirty="0" smtClean="0">
              <a:solidFill>
                <a:schemeClr val="tx1"/>
              </a:solidFill>
            </a:rPr>
            <a:t>SA node artery</a:t>
          </a:r>
          <a:endParaRPr lang="en-US" dirty="0">
            <a:solidFill>
              <a:schemeClr val="tx1"/>
            </a:solidFill>
          </a:endParaRPr>
        </a:p>
      </dgm:t>
    </dgm:pt>
    <dgm:pt modelId="{D5BA67F4-25CF-DB44-931F-D440D7E7F470}" type="parTrans" cxnId="{665BFD7E-2985-6145-9D9D-FEA0636ABA23}">
      <dgm:prSet/>
      <dgm:spPr/>
      <dgm:t>
        <a:bodyPr/>
        <a:lstStyle/>
        <a:p>
          <a:endParaRPr lang="en-US">
            <a:solidFill>
              <a:schemeClr val="tx1"/>
            </a:solidFill>
          </a:endParaRPr>
        </a:p>
      </dgm:t>
    </dgm:pt>
    <dgm:pt modelId="{15B5EA6C-A584-FD48-B375-AF3FBC2F388F}" type="sibTrans" cxnId="{665BFD7E-2985-6145-9D9D-FEA0636ABA23}">
      <dgm:prSet/>
      <dgm:spPr/>
      <dgm:t>
        <a:bodyPr/>
        <a:lstStyle/>
        <a:p>
          <a:endParaRPr lang="en-US">
            <a:solidFill>
              <a:schemeClr val="tx1"/>
            </a:solidFill>
          </a:endParaRPr>
        </a:p>
      </dgm:t>
    </dgm:pt>
    <dgm:pt modelId="{3848BA1B-ED7A-D64D-9876-A3913DEA4E72}" type="pres">
      <dgm:prSet presAssocID="{E1AA5D09-4731-BA40-841E-328FAED39B70}" presName="diagram" presStyleCnt="0">
        <dgm:presLayoutVars>
          <dgm:chPref val="1"/>
          <dgm:dir/>
          <dgm:animOne val="branch"/>
          <dgm:animLvl val="lvl"/>
          <dgm:resizeHandles val="exact"/>
        </dgm:presLayoutVars>
      </dgm:prSet>
      <dgm:spPr/>
      <dgm:t>
        <a:bodyPr/>
        <a:lstStyle/>
        <a:p>
          <a:endParaRPr lang="en-US"/>
        </a:p>
      </dgm:t>
    </dgm:pt>
    <dgm:pt modelId="{75A1D715-5117-3945-859E-A4D4A3DECCBB}" type="pres">
      <dgm:prSet presAssocID="{6BA58B30-3659-F94C-B5A6-DC70FB1A266C}" presName="root1" presStyleCnt="0"/>
      <dgm:spPr/>
    </dgm:pt>
    <dgm:pt modelId="{499AF82A-7B73-BB40-9308-3662D8C7532A}" type="pres">
      <dgm:prSet presAssocID="{6BA58B30-3659-F94C-B5A6-DC70FB1A266C}" presName="LevelOneTextNode" presStyleLbl="node0" presStyleIdx="0" presStyleCnt="1">
        <dgm:presLayoutVars>
          <dgm:chPref val="3"/>
        </dgm:presLayoutVars>
      </dgm:prSet>
      <dgm:spPr/>
      <dgm:t>
        <a:bodyPr/>
        <a:lstStyle/>
        <a:p>
          <a:endParaRPr lang="en-US"/>
        </a:p>
      </dgm:t>
    </dgm:pt>
    <dgm:pt modelId="{3E69BEF7-2693-914B-9A87-F603B25B9852}" type="pres">
      <dgm:prSet presAssocID="{6BA58B30-3659-F94C-B5A6-DC70FB1A266C}" presName="level2hierChild" presStyleCnt="0"/>
      <dgm:spPr/>
    </dgm:pt>
    <dgm:pt modelId="{5133C425-4778-074C-9E61-492CC19EB8CE}" type="pres">
      <dgm:prSet presAssocID="{810821FA-52C7-B74F-BCCC-3F85A814E7E2}" presName="conn2-1" presStyleLbl="parChTrans1D2" presStyleIdx="0" presStyleCnt="2"/>
      <dgm:spPr/>
      <dgm:t>
        <a:bodyPr/>
        <a:lstStyle/>
        <a:p>
          <a:endParaRPr lang="en-US"/>
        </a:p>
      </dgm:t>
    </dgm:pt>
    <dgm:pt modelId="{F5D4F47A-30B8-304F-84C8-4B4A8C5044D5}" type="pres">
      <dgm:prSet presAssocID="{810821FA-52C7-B74F-BCCC-3F85A814E7E2}" presName="connTx" presStyleLbl="parChTrans1D2" presStyleIdx="0" presStyleCnt="2"/>
      <dgm:spPr/>
      <dgm:t>
        <a:bodyPr/>
        <a:lstStyle/>
        <a:p>
          <a:endParaRPr lang="en-US"/>
        </a:p>
      </dgm:t>
    </dgm:pt>
    <dgm:pt modelId="{7FDC6B4C-1E3D-E34D-8570-ED0194575740}" type="pres">
      <dgm:prSet presAssocID="{F0B6577D-6C29-944B-BA95-693B1DCF0FF5}" presName="root2" presStyleCnt="0"/>
      <dgm:spPr/>
    </dgm:pt>
    <dgm:pt modelId="{AC1D5EEB-4BF4-B941-A9D6-CFCF5BF500FC}" type="pres">
      <dgm:prSet presAssocID="{F0B6577D-6C29-944B-BA95-693B1DCF0FF5}" presName="LevelTwoTextNode" presStyleLbl="node2" presStyleIdx="0" presStyleCnt="2">
        <dgm:presLayoutVars>
          <dgm:chPref val="3"/>
        </dgm:presLayoutVars>
      </dgm:prSet>
      <dgm:spPr/>
      <dgm:t>
        <a:bodyPr/>
        <a:lstStyle/>
        <a:p>
          <a:endParaRPr lang="en-US"/>
        </a:p>
      </dgm:t>
    </dgm:pt>
    <dgm:pt modelId="{A3DD14B5-CD91-9245-81D1-028A5898E8CD}" type="pres">
      <dgm:prSet presAssocID="{F0B6577D-6C29-944B-BA95-693B1DCF0FF5}" presName="level3hierChild" presStyleCnt="0"/>
      <dgm:spPr/>
    </dgm:pt>
    <dgm:pt modelId="{4758BB89-7E20-5B49-8E25-5447F9DBA864}" type="pres">
      <dgm:prSet presAssocID="{5D6A27D9-9793-4749-9A35-91F5CF2710F0}" presName="conn2-1" presStyleLbl="parChTrans1D3" presStyleIdx="0" presStyleCnt="7"/>
      <dgm:spPr/>
      <dgm:t>
        <a:bodyPr/>
        <a:lstStyle/>
        <a:p>
          <a:endParaRPr lang="en-US"/>
        </a:p>
      </dgm:t>
    </dgm:pt>
    <dgm:pt modelId="{716AA76D-9063-F341-8E37-5B36F80BC814}" type="pres">
      <dgm:prSet presAssocID="{5D6A27D9-9793-4749-9A35-91F5CF2710F0}" presName="connTx" presStyleLbl="parChTrans1D3" presStyleIdx="0" presStyleCnt="7"/>
      <dgm:spPr/>
      <dgm:t>
        <a:bodyPr/>
        <a:lstStyle/>
        <a:p>
          <a:endParaRPr lang="en-US"/>
        </a:p>
      </dgm:t>
    </dgm:pt>
    <dgm:pt modelId="{EF7A693B-8CAC-EE42-81D0-C2505482B693}" type="pres">
      <dgm:prSet presAssocID="{3972421A-672F-6F45-B08F-C708A4C42C72}" presName="root2" presStyleCnt="0"/>
      <dgm:spPr/>
    </dgm:pt>
    <dgm:pt modelId="{3230F5E6-0F39-D440-AE63-EA4666A45247}" type="pres">
      <dgm:prSet presAssocID="{3972421A-672F-6F45-B08F-C708A4C42C72}" presName="LevelTwoTextNode" presStyleLbl="node3" presStyleIdx="0" presStyleCnt="7">
        <dgm:presLayoutVars>
          <dgm:chPref val="3"/>
        </dgm:presLayoutVars>
      </dgm:prSet>
      <dgm:spPr/>
      <dgm:t>
        <a:bodyPr/>
        <a:lstStyle/>
        <a:p>
          <a:endParaRPr lang="en-US"/>
        </a:p>
      </dgm:t>
    </dgm:pt>
    <dgm:pt modelId="{1D0EF4CB-EA30-6946-BA0E-C0A3E76D3527}" type="pres">
      <dgm:prSet presAssocID="{3972421A-672F-6F45-B08F-C708A4C42C72}" presName="level3hierChild" presStyleCnt="0"/>
      <dgm:spPr/>
    </dgm:pt>
    <dgm:pt modelId="{7D48DFCD-B197-3447-9DCB-565CC6819E11}" type="pres">
      <dgm:prSet presAssocID="{F4BE30C7-05AA-904E-BBF5-CDFD9557F1EA}" presName="conn2-1" presStyleLbl="parChTrans1D3" presStyleIdx="1" presStyleCnt="7"/>
      <dgm:spPr/>
      <dgm:t>
        <a:bodyPr/>
        <a:lstStyle/>
        <a:p>
          <a:endParaRPr lang="en-US"/>
        </a:p>
      </dgm:t>
    </dgm:pt>
    <dgm:pt modelId="{90C781D7-DC54-AA42-A2E5-2949877E91FA}" type="pres">
      <dgm:prSet presAssocID="{F4BE30C7-05AA-904E-BBF5-CDFD9557F1EA}" presName="connTx" presStyleLbl="parChTrans1D3" presStyleIdx="1" presStyleCnt="7"/>
      <dgm:spPr/>
      <dgm:t>
        <a:bodyPr/>
        <a:lstStyle/>
        <a:p>
          <a:endParaRPr lang="en-US"/>
        </a:p>
      </dgm:t>
    </dgm:pt>
    <dgm:pt modelId="{55460B1F-635A-524A-8C6E-11AB6E59C5CF}" type="pres">
      <dgm:prSet presAssocID="{B2410B88-5275-E84A-98F0-FBB8CDED63BD}" presName="root2" presStyleCnt="0"/>
      <dgm:spPr/>
    </dgm:pt>
    <dgm:pt modelId="{42318129-4A15-6C43-90BA-28C233D47B49}" type="pres">
      <dgm:prSet presAssocID="{B2410B88-5275-E84A-98F0-FBB8CDED63BD}" presName="LevelTwoTextNode" presStyleLbl="node3" presStyleIdx="1" presStyleCnt="7">
        <dgm:presLayoutVars>
          <dgm:chPref val="3"/>
        </dgm:presLayoutVars>
      </dgm:prSet>
      <dgm:spPr/>
      <dgm:t>
        <a:bodyPr/>
        <a:lstStyle/>
        <a:p>
          <a:endParaRPr lang="en-US"/>
        </a:p>
      </dgm:t>
    </dgm:pt>
    <dgm:pt modelId="{A03E0AFA-BA82-234F-9F7F-7AA197BD0EC5}" type="pres">
      <dgm:prSet presAssocID="{B2410B88-5275-E84A-98F0-FBB8CDED63BD}" presName="level3hierChild" presStyleCnt="0"/>
      <dgm:spPr/>
    </dgm:pt>
    <dgm:pt modelId="{CD428A04-7B6C-EA41-AA07-056E491731E2}" type="pres">
      <dgm:prSet presAssocID="{6A5A1B55-6718-0745-91C2-D946864795C6}" presName="conn2-1" presStyleLbl="parChTrans1D3" presStyleIdx="2" presStyleCnt="7"/>
      <dgm:spPr/>
      <dgm:t>
        <a:bodyPr/>
        <a:lstStyle/>
        <a:p>
          <a:endParaRPr lang="en-US"/>
        </a:p>
      </dgm:t>
    </dgm:pt>
    <dgm:pt modelId="{4340B9D3-8D46-5A42-BDFD-AB8880C6424D}" type="pres">
      <dgm:prSet presAssocID="{6A5A1B55-6718-0745-91C2-D946864795C6}" presName="connTx" presStyleLbl="parChTrans1D3" presStyleIdx="2" presStyleCnt="7"/>
      <dgm:spPr/>
      <dgm:t>
        <a:bodyPr/>
        <a:lstStyle/>
        <a:p>
          <a:endParaRPr lang="en-US"/>
        </a:p>
      </dgm:t>
    </dgm:pt>
    <dgm:pt modelId="{98980506-ADEB-D14C-946B-318177E84B52}" type="pres">
      <dgm:prSet presAssocID="{8EAF60FC-B576-204D-BB91-9A60B4C1BCBC}" presName="root2" presStyleCnt="0"/>
      <dgm:spPr/>
    </dgm:pt>
    <dgm:pt modelId="{F3E29B38-1A70-D14D-9C9F-365DDE60C53D}" type="pres">
      <dgm:prSet presAssocID="{8EAF60FC-B576-204D-BB91-9A60B4C1BCBC}" presName="LevelTwoTextNode" presStyleLbl="node3" presStyleIdx="2" presStyleCnt="7">
        <dgm:presLayoutVars>
          <dgm:chPref val="3"/>
        </dgm:presLayoutVars>
      </dgm:prSet>
      <dgm:spPr/>
      <dgm:t>
        <a:bodyPr/>
        <a:lstStyle/>
        <a:p>
          <a:endParaRPr lang="en-US"/>
        </a:p>
      </dgm:t>
    </dgm:pt>
    <dgm:pt modelId="{04C12F75-5944-9D43-A50E-D678D61E00C6}" type="pres">
      <dgm:prSet presAssocID="{8EAF60FC-B576-204D-BB91-9A60B4C1BCBC}" presName="level3hierChild" presStyleCnt="0"/>
      <dgm:spPr/>
    </dgm:pt>
    <dgm:pt modelId="{312BAC01-41D3-9344-B7BE-88E5DB912DFB}" type="pres">
      <dgm:prSet presAssocID="{C9DE5679-9389-0848-A85A-7368FD85A692}" presName="conn2-1" presStyleLbl="parChTrans1D2" presStyleIdx="1" presStyleCnt="2"/>
      <dgm:spPr/>
      <dgm:t>
        <a:bodyPr/>
        <a:lstStyle/>
        <a:p>
          <a:endParaRPr lang="en-US"/>
        </a:p>
      </dgm:t>
    </dgm:pt>
    <dgm:pt modelId="{AD1E1DC2-244F-9645-A024-64F244F1BAEA}" type="pres">
      <dgm:prSet presAssocID="{C9DE5679-9389-0848-A85A-7368FD85A692}" presName="connTx" presStyleLbl="parChTrans1D2" presStyleIdx="1" presStyleCnt="2"/>
      <dgm:spPr/>
      <dgm:t>
        <a:bodyPr/>
        <a:lstStyle/>
        <a:p>
          <a:endParaRPr lang="en-US"/>
        </a:p>
      </dgm:t>
    </dgm:pt>
    <dgm:pt modelId="{7E221235-6B89-C948-BD8B-60ED1BD45E9D}" type="pres">
      <dgm:prSet presAssocID="{DA1B231B-3C7D-7F45-8C6E-142E996D46EA}" presName="root2" presStyleCnt="0"/>
      <dgm:spPr/>
    </dgm:pt>
    <dgm:pt modelId="{133D6B75-0BA6-9A46-95C6-683DF0E5F079}" type="pres">
      <dgm:prSet presAssocID="{DA1B231B-3C7D-7F45-8C6E-142E996D46EA}" presName="LevelTwoTextNode" presStyleLbl="node2" presStyleIdx="1" presStyleCnt="2">
        <dgm:presLayoutVars>
          <dgm:chPref val="3"/>
        </dgm:presLayoutVars>
      </dgm:prSet>
      <dgm:spPr/>
      <dgm:t>
        <a:bodyPr/>
        <a:lstStyle/>
        <a:p>
          <a:endParaRPr lang="en-US"/>
        </a:p>
      </dgm:t>
    </dgm:pt>
    <dgm:pt modelId="{EF8F5150-EFB5-9543-B625-AD68B6970E2F}" type="pres">
      <dgm:prSet presAssocID="{DA1B231B-3C7D-7F45-8C6E-142E996D46EA}" presName="level3hierChild" presStyleCnt="0"/>
      <dgm:spPr/>
    </dgm:pt>
    <dgm:pt modelId="{1D07DE69-D59D-4F42-B26A-C57692DC5CFB}" type="pres">
      <dgm:prSet presAssocID="{E8FC97D7-D227-D243-B790-3B5F95CB94CC}" presName="conn2-1" presStyleLbl="parChTrans1D3" presStyleIdx="3" presStyleCnt="7"/>
      <dgm:spPr/>
      <dgm:t>
        <a:bodyPr/>
        <a:lstStyle/>
        <a:p>
          <a:endParaRPr lang="en-US"/>
        </a:p>
      </dgm:t>
    </dgm:pt>
    <dgm:pt modelId="{DBCAE217-B490-D049-9EFE-E6D900BD4154}" type="pres">
      <dgm:prSet presAssocID="{E8FC97D7-D227-D243-B790-3B5F95CB94CC}" presName="connTx" presStyleLbl="parChTrans1D3" presStyleIdx="3" presStyleCnt="7"/>
      <dgm:spPr/>
      <dgm:t>
        <a:bodyPr/>
        <a:lstStyle/>
        <a:p>
          <a:endParaRPr lang="en-US"/>
        </a:p>
      </dgm:t>
    </dgm:pt>
    <dgm:pt modelId="{36763CAF-45EE-D545-8347-6DC5D9DF245D}" type="pres">
      <dgm:prSet presAssocID="{CE679760-0995-C24B-A518-507A5B224E62}" presName="root2" presStyleCnt="0"/>
      <dgm:spPr/>
    </dgm:pt>
    <dgm:pt modelId="{CB514C42-581B-FE45-854F-29FC03730CC6}" type="pres">
      <dgm:prSet presAssocID="{CE679760-0995-C24B-A518-507A5B224E62}" presName="LevelTwoTextNode" presStyleLbl="node3" presStyleIdx="3" presStyleCnt="7">
        <dgm:presLayoutVars>
          <dgm:chPref val="3"/>
        </dgm:presLayoutVars>
      </dgm:prSet>
      <dgm:spPr/>
      <dgm:t>
        <a:bodyPr/>
        <a:lstStyle/>
        <a:p>
          <a:endParaRPr lang="en-US"/>
        </a:p>
      </dgm:t>
    </dgm:pt>
    <dgm:pt modelId="{4B34120D-9EF1-994D-9160-9F8ABFDDDEEA}" type="pres">
      <dgm:prSet presAssocID="{CE679760-0995-C24B-A518-507A5B224E62}" presName="level3hierChild" presStyleCnt="0"/>
      <dgm:spPr/>
    </dgm:pt>
    <dgm:pt modelId="{6DD49541-85C1-3944-A9EB-43C45B996619}" type="pres">
      <dgm:prSet presAssocID="{6BD25BF0-7A0F-1548-8044-F101AD919569}" presName="conn2-1" presStyleLbl="parChTrans1D3" presStyleIdx="4" presStyleCnt="7"/>
      <dgm:spPr/>
      <dgm:t>
        <a:bodyPr/>
        <a:lstStyle/>
        <a:p>
          <a:endParaRPr lang="en-US"/>
        </a:p>
      </dgm:t>
    </dgm:pt>
    <dgm:pt modelId="{756001AD-E7A2-CB47-B7D6-DECB21BDEF24}" type="pres">
      <dgm:prSet presAssocID="{6BD25BF0-7A0F-1548-8044-F101AD919569}" presName="connTx" presStyleLbl="parChTrans1D3" presStyleIdx="4" presStyleCnt="7"/>
      <dgm:spPr/>
      <dgm:t>
        <a:bodyPr/>
        <a:lstStyle/>
        <a:p>
          <a:endParaRPr lang="en-US"/>
        </a:p>
      </dgm:t>
    </dgm:pt>
    <dgm:pt modelId="{EA4D426B-2483-194A-8D17-FBC1CBF7735A}" type="pres">
      <dgm:prSet presAssocID="{A40C99F8-DAA1-7246-B2A9-3F765C9844B2}" presName="root2" presStyleCnt="0"/>
      <dgm:spPr/>
    </dgm:pt>
    <dgm:pt modelId="{97044009-ADD9-5C4E-B29E-A041B49B7BED}" type="pres">
      <dgm:prSet presAssocID="{A40C99F8-DAA1-7246-B2A9-3F765C9844B2}" presName="LevelTwoTextNode" presStyleLbl="node3" presStyleIdx="4" presStyleCnt="7">
        <dgm:presLayoutVars>
          <dgm:chPref val="3"/>
        </dgm:presLayoutVars>
      </dgm:prSet>
      <dgm:spPr/>
      <dgm:t>
        <a:bodyPr/>
        <a:lstStyle/>
        <a:p>
          <a:endParaRPr lang="en-US"/>
        </a:p>
      </dgm:t>
    </dgm:pt>
    <dgm:pt modelId="{418C823C-5768-0749-B78D-0191FDAE3739}" type="pres">
      <dgm:prSet presAssocID="{A40C99F8-DAA1-7246-B2A9-3F765C9844B2}" presName="level3hierChild" presStyleCnt="0"/>
      <dgm:spPr/>
    </dgm:pt>
    <dgm:pt modelId="{C64F34E2-B1EF-6543-BAEF-94B4BDA4A7CB}" type="pres">
      <dgm:prSet presAssocID="{51C2800F-B6CB-224C-A0FC-04A6F4D34E42}" presName="conn2-1" presStyleLbl="parChTrans1D3" presStyleIdx="5" presStyleCnt="7"/>
      <dgm:spPr/>
      <dgm:t>
        <a:bodyPr/>
        <a:lstStyle/>
        <a:p>
          <a:endParaRPr lang="en-US"/>
        </a:p>
      </dgm:t>
    </dgm:pt>
    <dgm:pt modelId="{A8339B86-4A8C-1547-AA53-CAABF793022C}" type="pres">
      <dgm:prSet presAssocID="{51C2800F-B6CB-224C-A0FC-04A6F4D34E42}" presName="connTx" presStyleLbl="parChTrans1D3" presStyleIdx="5" presStyleCnt="7"/>
      <dgm:spPr/>
      <dgm:t>
        <a:bodyPr/>
        <a:lstStyle/>
        <a:p>
          <a:endParaRPr lang="en-US"/>
        </a:p>
      </dgm:t>
    </dgm:pt>
    <dgm:pt modelId="{B7D83457-AF49-EF41-A6CA-11FEBDB59ECC}" type="pres">
      <dgm:prSet presAssocID="{783E8CBF-1BA0-1B47-9764-525C0EC8E315}" presName="root2" presStyleCnt="0"/>
      <dgm:spPr/>
    </dgm:pt>
    <dgm:pt modelId="{E35F7FD1-994A-D842-A2E2-3102A4CA4F70}" type="pres">
      <dgm:prSet presAssocID="{783E8CBF-1BA0-1B47-9764-525C0EC8E315}" presName="LevelTwoTextNode" presStyleLbl="node3" presStyleIdx="5" presStyleCnt="7">
        <dgm:presLayoutVars>
          <dgm:chPref val="3"/>
        </dgm:presLayoutVars>
      </dgm:prSet>
      <dgm:spPr/>
      <dgm:t>
        <a:bodyPr/>
        <a:lstStyle/>
        <a:p>
          <a:endParaRPr lang="en-US"/>
        </a:p>
      </dgm:t>
    </dgm:pt>
    <dgm:pt modelId="{2AEE1402-68B4-7243-B327-43D4B1563017}" type="pres">
      <dgm:prSet presAssocID="{783E8CBF-1BA0-1B47-9764-525C0EC8E315}" presName="level3hierChild" presStyleCnt="0"/>
      <dgm:spPr/>
    </dgm:pt>
    <dgm:pt modelId="{3FADA6E7-E91F-F345-9B42-9877F50B85EF}" type="pres">
      <dgm:prSet presAssocID="{D5BA67F4-25CF-DB44-931F-D440D7E7F470}" presName="conn2-1" presStyleLbl="parChTrans1D3" presStyleIdx="6" presStyleCnt="7"/>
      <dgm:spPr/>
      <dgm:t>
        <a:bodyPr/>
        <a:lstStyle/>
        <a:p>
          <a:endParaRPr lang="en-US"/>
        </a:p>
      </dgm:t>
    </dgm:pt>
    <dgm:pt modelId="{05A8D6D8-11D1-7746-BBBE-996BCDBC071F}" type="pres">
      <dgm:prSet presAssocID="{D5BA67F4-25CF-DB44-931F-D440D7E7F470}" presName="connTx" presStyleLbl="parChTrans1D3" presStyleIdx="6" presStyleCnt="7"/>
      <dgm:spPr/>
      <dgm:t>
        <a:bodyPr/>
        <a:lstStyle/>
        <a:p>
          <a:endParaRPr lang="en-US"/>
        </a:p>
      </dgm:t>
    </dgm:pt>
    <dgm:pt modelId="{E2737FBE-4F2A-9E4F-B7FB-BCCEAF8A2565}" type="pres">
      <dgm:prSet presAssocID="{94B748AD-5A89-8A4C-9878-F8327B60A87D}" presName="root2" presStyleCnt="0"/>
      <dgm:spPr/>
    </dgm:pt>
    <dgm:pt modelId="{126C4E57-0037-6741-BC5F-1B8501992F82}" type="pres">
      <dgm:prSet presAssocID="{94B748AD-5A89-8A4C-9878-F8327B60A87D}" presName="LevelTwoTextNode" presStyleLbl="node3" presStyleIdx="6" presStyleCnt="7">
        <dgm:presLayoutVars>
          <dgm:chPref val="3"/>
        </dgm:presLayoutVars>
      </dgm:prSet>
      <dgm:spPr/>
      <dgm:t>
        <a:bodyPr/>
        <a:lstStyle/>
        <a:p>
          <a:endParaRPr lang="en-US"/>
        </a:p>
      </dgm:t>
    </dgm:pt>
    <dgm:pt modelId="{82016826-547B-1D41-B320-7DB1843837C1}" type="pres">
      <dgm:prSet presAssocID="{94B748AD-5A89-8A4C-9878-F8327B60A87D}" presName="level3hierChild" presStyleCnt="0"/>
      <dgm:spPr/>
    </dgm:pt>
  </dgm:ptLst>
  <dgm:cxnLst>
    <dgm:cxn modelId="{21FDDACC-18F5-F245-A8C7-334E287DD00B}" type="presOf" srcId="{94B748AD-5A89-8A4C-9878-F8327B60A87D}" destId="{126C4E57-0037-6741-BC5F-1B8501992F82}" srcOrd="0" destOrd="0" presId="urn:microsoft.com/office/officeart/2005/8/layout/hierarchy2"/>
    <dgm:cxn modelId="{896B8FA6-A3FA-A648-9AC4-86D94A19D772}" type="presOf" srcId="{D5BA67F4-25CF-DB44-931F-D440D7E7F470}" destId="{05A8D6D8-11D1-7746-BBBE-996BCDBC071F}" srcOrd="1" destOrd="0" presId="urn:microsoft.com/office/officeart/2005/8/layout/hierarchy2"/>
    <dgm:cxn modelId="{CF86D9AB-37C8-8542-9CAE-E5B4D1924AFE}" type="presOf" srcId="{DA1B231B-3C7D-7F45-8C6E-142E996D46EA}" destId="{133D6B75-0BA6-9A46-95C6-683DF0E5F079}" srcOrd="0" destOrd="0" presId="urn:microsoft.com/office/officeart/2005/8/layout/hierarchy2"/>
    <dgm:cxn modelId="{EF0CDF2A-42E4-AE4B-BE7D-5C2F952531DE}" srcId="{6BA58B30-3659-F94C-B5A6-DC70FB1A266C}" destId="{DA1B231B-3C7D-7F45-8C6E-142E996D46EA}" srcOrd="1" destOrd="0" parTransId="{C9DE5679-9389-0848-A85A-7368FD85A692}" sibTransId="{3B1D5D5C-F30E-8948-9F50-40FC7FA40C6F}"/>
    <dgm:cxn modelId="{DED89951-9549-E54E-8366-DAF000B39F21}" type="presOf" srcId="{6BA58B30-3659-F94C-B5A6-DC70FB1A266C}" destId="{499AF82A-7B73-BB40-9308-3662D8C7532A}" srcOrd="0" destOrd="0" presId="urn:microsoft.com/office/officeart/2005/8/layout/hierarchy2"/>
    <dgm:cxn modelId="{D6361403-A70A-934D-AA69-95A5628BDFF1}" type="presOf" srcId="{D5BA67F4-25CF-DB44-931F-D440D7E7F470}" destId="{3FADA6E7-E91F-F345-9B42-9877F50B85EF}" srcOrd="0" destOrd="0" presId="urn:microsoft.com/office/officeart/2005/8/layout/hierarchy2"/>
    <dgm:cxn modelId="{34222DA7-C6E3-6148-93B8-2F107A2F841A}" type="presOf" srcId="{E8FC97D7-D227-D243-B790-3B5F95CB94CC}" destId="{DBCAE217-B490-D049-9EFE-E6D900BD4154}" srcOrd="1" destOrd="0" presId="urn:microsoft.com/office/officeart/2005/8/layout/hierarchy2"/>
    <dgm:cxn modelId="{9C85A682-184F-F44A-B094-B16A7DFBA4E1}" srcId="{6BA58B30-3659-F94C-B5A6-DC70FB1A266C}" destId="{F0B6577D-6C29-944B-BA95-693B1DCF0FF5}" srcOrd="0" destOrd="0" parTransId="{810821FA-52C7-B74F-BCCC-3F85A814E7E2}" sibTransId="{2E25B7FA-1844-8E47-8574-8B624B583AE5}"/>
    <dgm:cxn modelId="{72B990C8-E13A-FD4E-ACB3-BB35D31553A1}" type="presOf" srcId="{F0B6577D-6C29-944B-BA95-693B1DCF0FF5}" destId="{AC1D5EEB-4BF4-B941-A9D6-CFCF5BF500FC}" srcOrd="0" destOrd="0" presId="urn:microsoft.com/office/officeart/2005/8/layout/hierarchy2"/>
    <dgm:cxn modelId="{B12ED964-4CC9-8E4F-9E71-DF64B8E7DEE1}" srcId="{DA1B231B-3C7D-7F45-8C6E-142E996D46EA}" destId="{783E8CBF-1BA0-1B47-9764-525C0EC8E315}" srcOrd="2" destOrd="0" parTransId="{51C2800F-B6CB-224C-A0FC-04A6F4D34E42}" sibTransId="{EF82B0B4-76A2-894E-AA7F-D9D7309A4CCB}"/>
    <dgm:cxn modelId="{38A0DFD3-CD8B-C448-842D-F11F5AD5DF69}" type="presOf" srcId="{783E8CBF-1BA0-1B47-9764-525C0EC8E315}" destId="{E35F7FD1-994A-D842-A2E2-3102A4CA4F70}" srcOrd="0" destOrd="0" presId="urn:microsoft.com/office/officeart/2005/8/layout/hierarchy2"/>
    <dgm:cxn modelId="{75857971-0270-2542-AE1A-B5E1C991884F}" type="presOf" srcId="{810821FA-52C7-B74F-BCCC-3F85A814E7E2}" destId="{F5D4F47A-30B8-304F-84C8-4B4A8C5044D5}" srcOrd="1" destOrd="0" presId="urn:microsoft.com/office/officeart/2005/8/layout/hierarchy2"/>
    <dgm:cxn modelId="{925A619D-43E1-8048-A4C0-FCA096881FEC}" type="presOf" srcId="{E1AA5D09-4731-BA40-841E-328FAED39B70}" destId="{3848BA1B-ED7A-D64D-9876-A3913DEA4E72}" srcOrd="0" destOrd="0" presId="urn:microsoft.com/office/officeart/2005/8/layout/hierarchy2"/>
    <dgm:cxn modelId="{05FC2D12-1E20-CE4D-99C7-3BB4CD02E5BC}" type="presOf" srcId="{51C2800F-B6CB-224C-A0FC-04A6F4D34E42}" destId="{A8339B86-4A8C-1547-AA53-CAABF793022C}" srcOrd="1" destOrd="0" presId="urn:microsoft.com/office/officeart/2005/8/layout/hierarchy2"/>
    <dgm:cxn modelId="{DD93D2AD-D1FD-8744-A777-9A3C1F5FBE79}" type="presOf" srcId="{5D6A27D9-9793-4749-9A35-91F5CF2710F0}" destId="{4758BB89-7E20-5B49-8E25-5447F9DBA864}" srcOrd="0" destOrd="0" presId="urn:microsoft.com/office/officeart/2005/8/layout/hierarchy2"/>
    <dgm:cxn modelId="{92E1953A-9B6B-4A40-B598-4FB1851BB56C}" type="presOf" srcId="{F4BE30C7-05AA-904E-BBF5-CDFD9557F1EA}" destId="{90C781D7-DC54-AA42-A2E5-2949877E91FA}" srcOrd="1" destOrd="0" presId="urn:microsoft.com/office/officeart/2005/8/layout/hierarchy2"/>
    <dgm:cxn modelId="{65145AC6-15D9-A54B-8A37-93E859FFABD1}" type="presOf" srcId="{6A5A1B55-6718-0745-91C2-D946864795C6}" destId="{4340B9D3-8D46-5A42-BDFD-AB8880C6424D}" srcOrd="1" destOrd="0" presId="urn:microsoft.com/office/officeart/2005/8/layout/hierarchy2"/>
    <dgm:cxn modelId="{05713330-58E6-D44B-BF98-DEE5496954F4}" type="presOf" srcId="{810821FA-52C7-B74F-BCCC-3F85A814E7E2}" destId="{5133C425-4778-074C-9E61-492CC19EB8CE}" srcOrd="0" destOrd="0" presId="urn:microsoft.com/office/officeart/2005/8/layout/hierarchy2"/>
    <dgm:cxn modelId="{12B897FB-FFBD-8F47-888A-1408DCEFA69C}" type="presOf" srcId="{6BD25BF0-7A0F-1548-8044-F101AD919569}" destId="{6DD49541-85C1-3944-A9EB-43C45B996619}" srcOrd="0" destOrd="0" presId="urn:microsoft.com/office/officeart/2005/8/layout/hierarchy2"/>
    <dgm:cxn modelId="{F5493BDE-132D-E448-BA7D-F549A801BE69}" srcId="{DA1B231B-3C7D-7F45-8C6E-142E996D46EA}" destId="{A40C99F8-DAA1-7246-B2A9-3F765C9844B2}" srcOrd="1" destOrd="0" parTransId="{6BD25BF0-7A0F-1548-8044-F101AD919569}" sibTransId="{805650C1-A244-EC4B-89BD-264A5D55F79B}"/>
    <dgm:cxn modelId="{B35C2040-C814-5D4D-B1C4-A584206DB5ED}" type="presOf" srcId="{F4BE30C7-05AA-904E-BBF5-CDFD9557F1EA}" destId="{7D48DFCD-B197-3447-9DCB-565CC6819E11}" srcOrd="0" destOrd="0" presId="urn:microsoft.com/office/officeart/2005/8/layout/hierarchy2"/>
    <dgm:cxn modelId="{79C52244-F490-A844-BD2F-E2434FBD2899}" type="presOf" srcId="{6A5A1B55-6718-0745-91C2-D946864795C6}" destId="{CD428A04-7B6C-EA41-AA07-056E491731E2}" srcOrd="0" destOrd="0" presId="urn:microsoft.com/office/officeart/2005/8/layout/hierarchy2"/>
    <dgm:cxn modelId="{DAFF11F2-8F5E-B54E-9F6D-0A67589AF26F}" type="presOf" srcId="{B2410B88-5275-E84A-98F0-FBB8CDED63BD}" destId="{42318129-4A15-6C43-90BA-28C233D47B49}" srcOrd="0" destOrd="0" presId="urn:microsoft.com/office/officeart/2005/8/layout/hierarchy2"/>
    <dgm:cxn modelId="{0AE0D852-A0A1-EC4B-B5EB-DC0D229D3DC4}" srcId="{DA1B231B-3C7D-7F45-8C6E-142E996D46EA}" destId="{CE679760-0995-C24B-A518-507A5B224E62}" srcOrd="0" destOrd="0" parTransId="{E8FC97D7-D227-D243-B790-3B5F95CB94CC}" sibTransId="{C3384FD0-31E0-CF4C-B53E-AE793932DCBB}"/>
    <dgm:cxn modelId="{98E88BBB-1638-BA4B-A6ED-D0958E7019D9}" type="presOf" srcId="{CE679760-0995-C24B-A518-507A5B224E62}" destId="{CB514C42-581B-FE45-854F-29FC03730CC6}" srcOrd="0" destOrd="0" presId="urn:microsoft.com/office/officeart/2005/8/layout/hierarchy2"/>
    <dgm:cxn modelId="{6CF946B3-0BA5-914D-AA92-CA8E5B2AC8FA}" srcId="{F0B6577D-6C29-944B-BA95-693B1DCF0FF5}" destId="{3972421A-672F-6F45-B08F-C708A4C42C72}" srcOrd="0" destOrd="0" parTransId="{5D6A27D9-9793-4749-9A35-91F5CF2710F0}" sibTransId="{A6043CC2-8EC2-7542-B9CC-85ECA7E5D7FA}"/>
    <dgm:cxn modelId="{812D3D4F-F612-EC47-B6BC-4B2F768B3AE2}" type="presOf" srcId="{6BD25BF0-7A0F-1548-8044-F101AD919569}" destId="{756001AD-E7A2-CB47-B7D6-DECB21BDEF24}" srcOrd="1" destOrd="0" presId="urn:microsoft.com/office/officeart/2005/8/layout/hierarchy2"/>
    <dgm:cxn modelId="{C438A6B3-E549-9044-B7A7-7B9B6F0651C8}" type="presOf" srcId="{8EAF60FC-B576-204D-BB91-9A60B4C1BCBC}" destId="{F3E29B38-1A70-D14D-9C9F-365DDE60C53D}" srcOrd="0" destOrd="0" presId="urn:microsoft.com/office/officeart/2005/8/layout/hierarchy2"/>
    <dgm:cxn modelId="{665BFD7E-2985-6145-9D9D-FEA0636ABA23}" srcId="{DA1B231B-3C7D-7F45-8C6E-142E996D46EA}" destId="{94B748AD-5A89-8A4C-9878-F8327B60A87D}" srcOrd="3" destOrd="0" parTransId="{D5BA67F4-25CF-DB44-931F-D440D7E7F470}" sibTransId="{15B5EA6C-A584-FD48-B375-AF3FBC2F388F}"/>
    <dgm:cxn modelId="{0DFD68A5-A2E9-954E-9822-C4735E5BCFC1}" srcId="{F0B6577D-6C29-944B-BA95-693B1DCF0FF5}" destId="{8EAF60FC-B576-204D-BB91-9A60B4C1BCBC}" srcOrd="2" destOrd="0" parTransId="{6A5A1B55-6718-0745-91C2-D946864795C6}" sibTransId="{D52FD5B0-5F58-D94F-96E2-3C677E8A5BDB}"/>
    <dgm:cxn modelId="{B29049C6-FACA-4342-A4BF-B448A271BE19}" type="presOf" srcId="{5D6A27D9-9793-4749-9A35-91F5CF2710F0}" destId="{716AA76D-9063-F341-8E37-5B36F80BC814}" srcOrd="1" destOrd="0" presId="urn:microsoft.com/office/officeart/2005/8/layout/hierarchy2"/>
    <dgm:cxn modelId="{1F64E31A-ADE1-CC47-B59D-250865DA1D92}" type="presOf" srcId="{E8FC97D7-D227-D243-B790-3B5F95CB94CC}" destId="{1D07DE69-D59D-4F42-B26A-C57692DC5CFB}" srcOrd="0" destOrd="0" presId="urn:microsoft.com/office/officeart/2005/8/layout/hierarchy2"/>
    <dgm:cxn modelId="{289E5578-095E-ED4B-962E-6E38BB0FDBBE}" srcId="{F0B6577D-6C29-944B-BA95-693B1DCF0FF5}" destId="{B2410B88-5275-E84A-98F0-FBB8CDED63BD}" srcOrd="1" destOrd="0" parTransId="{F4BE30C7-05AA-904E-BBF5-CDFD9557F1EA}" sibTransId="{D6D76DD0-E566-2A41-959C-48CEAD640A86}"/>
    <dgm:cxn modelId="{87355B58-D156-9A42-9D89-B45584D5DA3B}" srcId="{E1AA5D09-4731-BA40-841E-328FAED39B70}" destId="{6BA58B30-3659-F94C-B5A6-DC70FB1A266C}" srcOrd="0" destOrd="0" parTransId="{267350AF-7449-3447-9E96-3C6537BB728B}" sibTransId="{4E38840A-75A4-7C47-91C1-87D139836903}"/>
    <dgm:cxn modelId="{E2BB0D61-FDFE-BA4F-8051-3357D70F1AC4}" type="presOf" srcId="{C9DE5679-9389-0848-A85A-7368FD85A692}" destId="{312BAC01-41D3-9344-B7BE-88E5DB912DFB}" srcOrd="0" destOrd="0" presId="urn:microsoft.com/office/officeart/2005/8/layout/hierarchy2"/>
    <dgm:cxn modelId="{4AD8D057-20D3-324A-863D-8DFD8C9A3DCA}" type="presOf" srcId="{A40C99F8-DAA1-7246-B2A9-3F765C9844B2}" destId="{97044009-ADD9-5C4E-B29E-A041B49B7BED}" srcOrd="0" destOrd="0" presId="urn:microsoft.com/office/officeart/2005/8/layout/hierarchy2"/>
    <dgm:cxn modelId="{B308A543-3637-CC48-8486-CD59C2833D13}" type="presOf" srcId="{3972421A-672F-6F45-B08F-C708A4C42C72}" destId="{3230F5E6-0F39-D440-AE63-EA4666A45247}" srcOrd="0" destOrd="0" presId="urn:microsoft.com/office/officeart/2005/8/layout/hierarchy2"/>
    <dgm:cxn modelId="{A23EF144-6A28-324C-9658-0FD89EC54E85}" type="presOf" srcId="{C9DE5679-9389-0848-A85A-7368FD85A692}" destId="{AD1E1DC2-244F-9645-A024-64F244F1BAEA}" srcOrd="1" destOrd="0" presId="urn:microsoft.com/office/officeart/2005/8/layout/hierarchy2"/>
    <dgm:cxn modelId="{569318BD-0B94-DA4D-9F87-5EF523B96E2D}" type="presOf" srcId="{51C2800F-B6CB-224C-A0FC-04A6F4D34E42}" destId="{C64F34E2-B1EF-6543-BAEF-94B4BDA4A7CB}" srcOrd="0" destOrd="0" presId="urn:microsoft.com/office/officeart/2005/8/layout/hierarchy2"/>
    <dgm:cxn modelId="{5BC8E1BE-E955-8143-BD25-624C6FC04882}" type="presParOf" srcId="{3848BA1B-ED7A-D64D-9876-A3913DEA4E72}" destId="{75A1D715-5117-3945-859E-A4D4A3DECCBB}" srcOrd="0" destOrd="0" presId="urn:microsoft.com/office/officeart/2005/8/layout/hierarchy2"/>
    <dgm:cxn modelId="{63450D58-A144-4A4C-8A06-476415F08D77}" type="presParOf" srcId="{75A1D715-5117-3945-859E-A4D4A3DECCBB}" destId="{499AF82A-7B73-BB40-9308-3662D8C7532A}" srcOrd="0" destOrd="0" presId="urn:microsoft.com/office/officeart/2005/8/layout/hierarchy2"/>
    <dgm:cxn modelId="{BA35D4A4-9217-384A-B642-09439BD3EA93}" type="presParOf" srcId="{75A1D715-5117-3945-859E-A4D4A3DECCBB}" destId="{3E69BEF7-2693-914B-9A87-F603B25B9852}" srcOrd="1" destOrd="0" presId="urn:microsoft.com/office/officeart/2005/8/layout/hierarchy2"/>
    <dgm:cxn modelId="{AE5A95F9-8604-AE46-B99C-C964DBC49775}" type="presParOf" srcId="{3E69BEF7-2693-914B-9A87-F603B25B9852}" destId="{5133C425-4778-074C-9E61-492CC19EB8CE}" srcOrd="0" destOrd="0" presId="urn:microsoft.com/office/officeart/2005/8/layout/hierarchy2"/>
    <dgm:cxn modelId="{675D3A93-DBDD-6940-8001-56C66B9F38D2}" type="presParOf" srcId="{5133C425-4778-074C-9E61-492CC19EB8CE}" destId="{F5D4F47A-30B8-304F-84C8-4B4A8C5044D5}" srcOrd="0" destOrd="0" presId="urn:microsoft.com/office/officeart/2005/8/layout/hierarchy2"/>
    <dgm:cxn modelId="{BD8D4B2F-03F6-AB47-9128-7EFB57131667}" type="presParOf" srcId="{3E69BEF7-2693-914B-9A87-F603B25B9852}" destId="{7FDC6B4C-1E3D-E34D-8570-ED0194575740}" srcOrd="1" destOrd="0" presId="urn:microsoft.com/office/officeart/2005/8/layout/hierarchy2"/>
    <dgm:cxn modelId="{5F70A550-9DDD-DB40-8EFA-A7AC04726DCB}" type="presParOf" srcId="{7FDC6B4C-1E3D-E34D-8570-ED0194575740}" destId="{AC1D5EEB-4BF4-B941-A9D6-CFCF5BF500FC}" srcOrd="0" destOrd="0" presId="urn:microsoft.com/office/officeart/2005/8/layout/hierarchy2"/>
    <dgm:cxn modelId="{53E40F35-7B39-0647-8059-54F2DE8EFC57}" type="presParOf" srcId="{7FDC6B4C-1E3D-E34D-8570-ED0194575740}" destId="{A3DD14B5-CD91-9245-81D1-028A5898E8CD}" srcOrd="1" destOrd="0" presId="urn:microsoft.com/office/officeart/2005/8/layout/hierarchy2"/>
    <dgm:cxn modelId="{57B36E8B-914A-9943-B0B5-5B8606B226DC}" type="presParOf" srcId="{A3DD14B5-CD91-9245-81D1-028A5898E8CD}" destId="{4758BB89-7E20-5B49-8E25-5447F9DBA864}" srcOrd="0" destOrd="0" presId="urn:microsoft.com/office/officeart/2005/8/layout/hierarchy2"/>
    <dgm:cxn modelId="{BF093B67-2F9C-2A49-97E9-00F5DAB6AD24}" type="presParOf" srcId="{4758BB89-7E20-5B49-8E25-5447F9DBA864}" destId="{716AA76D-9063-F341-8E37-5B36F80BC814}" srcOrd="0" destOrd="0" presId="urn:microsoft.com/office/officeart/2005/8/layout/hierarchy2"/>
    <dgm:cxn modelId="{DE283DEB-6903-2048-B414-4BE282849BE7}" type="presParOf" srcId="{A3DD14B5-CD91-9245-81D1-028A5898E8CD}" destId="{EF7A693B-8CAC-EE42-81D0-C2505482B693}" srcOrd="1" destOrd="0" presId="urn:microsoft.com/office/officeart/2005/8/layout/hierarchy2"/>
    <dgm:cxn modelId="{A68D23D2-05FD-2348-B029-8DD4EC38A33E}" type="presParOf" srcId="{EF7A693B-8CAC-EE42-81D0-C2505482B693}" destId="{3230F5E6-0F39-D440-AE63-EA4666A45247}" srcOrd="0" destOrd="0" presId="urn:microsoft.com/office/officeart/2005/8/layout/hierarchy2"/>
    <dgm:cxn modelId="{D98EE3A3-0826-8241-BB46-2AA28B635AA2}" type="presParOf" srcId="{EF7A693B-8CAC-EE42-81D0-C2505482B693}" destId="{1D0EF4CB-EA30-6946-BA0E-C0A3E76D3527}" srcOrd="1" destOrd="0" presId="urn:microsoft.com/office/officeart/2005/8/layout/hierarchy2"/>
    <dgm:cxn modelId="{A087E7A8-5C0A-E84E-B379-6975B0424F5A}" type="presParOf" srcId="{A3DD14B5-CD91-9245-81D1-028A5898E8CD}" destId="{7D48DFCD-B197-3447-9DCB-565CC6819E11}" srcOrd="2" destOrd="0" presId="urn:microsoft.com/office/officeart/2005/8/layout/hierarchy2"/>
    <dgm:cxn modelId="{B4EEEA9E-AB3F-534E-B483-15E500D5FAAD}" type="presParOf" srcId="{7D48DFCD-B197-3447-9DCB-565CC6819E11}" destId="{90C781D7-DC54-AA42-A2E5-2949877E91FA}" srcOrd="0" destOrd="0" presId="urn:microsoft.com/office/officeart/2005/8/layout/hierarchy2"/>
    <dgm:cxn modelId="{AEB9B8F2-09D3-F145-91F2-ADE6E3DC0B36}" type="presParOf" srcId="{A3DD14B5-CD91-9245-81D1-028A5898E8CD}" destId="{55460B1F-635A-524A-8C6E-11AB6E59C5CF}" srcOrd="3" destOrd="0" presId="urn:microsoft.com/office/officeart/2005/8/layout/hierarchy2"/>
    <dgm:cxn modelId="{A981D231-F19A-5F44-8EDB-EF2A6D624CC6}" type="presParOf" srcId="{55460B1F-635A-524A-8C6E-11AB6E59C5CF}" destId="{42318129-4A15-6C43-90BA-28C233D47B49}" srcOrd="0" destOrd="0" presId="urn:microsoft.com/office/officeart/2005/8/layout/hierarchy2"/>
    <dgm:cxn modelId="{777B3F71-D509-284C-A69A-772175A6F40D}" type="presParOf" srcId="{55460B1F-635A-524A-8C6E-11AB6E59C5CF}" destId="{A03E0AFA-BA82-234F-9F7F-7AA197BD0EC5}" srcOrd="1" destOrd="0" presId="urn:microsoft.com/office/officeart/2005/8/layout/hierarchy2"/>
    <dgm:cxn modelId="{16795EF3-FC96-BB4B-8976-FBF45EFB3C3C}" type="presParOf" srcId="{A3DD14B5-CD91-9245-81D1-028A5898E8CD}" destId="{CD428A04-7B6C-EA41-AA07-056E491731E2}" srcOrd="4" destOrd="0" presId="urn:microsoft.com/office/officeart/2005/8/layout/hierarchy2"/>
    <dgm:cxn modelId="{00A37EAC-28EE-7B41-9573-94832421F16D}" type="presParOf" srcId="{CD428A04-7B6C-EA41-AA07-056E491731E2}" destId="{4340B9D3-8D46-5A42-BDFD-AB8880C6424D}" srcOrd="0" destOrd="0" presId="urn:microsoft.com/office/officeart/2005/8/layout/hierarchy2"/>
    <dgm:cxn modelId="{3B542F75-B1FF-FB47-A085-F1BAF8C8314C}" type="presParOf" srcId="{A3DD14B5-CD91-9245-81D1-028A5898E8CD}" destId="{98980506-ADEB-D14C-946B-318177E84B52}" srcOrd="5" destOrd="0" presId="urn:microsoft.com/office/officeart/2005/8/layout/hierarchy2"/>
    <dgm:cxn modelId="{BFCF40F3-01F3-B44E-8CB2-35F9EA825A71}" type="presParOf" srcId="{98980506-ADEB-D14C-946B-318177E84B52}" destId="{F3E29B38-1A70-D14D-9C9F-365DDE60C53D}" srcOrd="0" destOrd="0" presId="urn:microsoft.com/office/officeart/2005/8/layout/hierarchy2"/>
    <dgm:cxn modelId="{E47327A5-5DCD-8B4C-8126-D02FB856C6F4}" type="presParOf" srcId="{98980506-ADEB-D14C-946B-318177E84B52}" destId="{04C12F75-5944-9D43-A50E-D678D61E00C6}" srcOrd="1" destOrd="0" presId="urn:microsoft.com/office/officeart/2005/8/layout/hierarchy2"/>
    <dgm:cxn modelId="{596E7384-F06F-C740-B5F4-A9D0715229D5}" type="presParOf" srcId="{3E69BEF7-2693-914B-9A87-F603B25B9852}" destId="{312BAC01-41D3-9344-B7BE-88E5DB912DFB}" srcOrd="2" destOrd="0" presId="urn:microsoft.com/office/officeart/2005/8/layout/hierarchy2"/>
    <dgm:cxn modelId="{94FF50A0-17A6-4145-A0F8-B769A7B94A1A}" type="presParOf" srcId="{312BAC01-41D3-9344-B7BE-88E5DB912DFB}" destId="{AD1E1DC2-244F-9645-A024-64F244F1BAEA}" srcOrd="0" destOrd="0" presId="urn:microsoft.com/office/officeart/2005/8/layout/hierarchy2"/>
    <dgm:cxn modelId="{80D1E5F3-ECF4-274D-B6E5-34A7B7295457}" type="presParOf" srcId="{3E69BEF7-2693-914B-9A87-F603B25B9852}" destId="{7E221235-6B89-C948-BD8B-60ED1BD45E9D}" srcOrd="3" destOrd="0" presId="urn:microsoft.com/office/officeart/2005/8/layout/hierarchy2"/>
    <dgm:cxn modelId="{E55AF730-ADC7-E343-AC80-3DE55195DDAB}" type="presParOf" srcId="{7E221235-6B89-C948-BD8B-60ED1BD45E9D}" destId="{133D6B75-0BA6-9A46-95C6-683DF0E5F079}" srcOrd="0" destOrd="0" presId="urn:microsoft.com/office/officeart/2005/8/layout/hierarchy2"/>
    <dgm:cxn modelId="{1D2CC2E2-2DE9-6140-B04F-726D237BF178}" type="presParOf" srcId="{7E221235-6B89-C948-BD8B-60ED1BD45E9D}" destId="{EF8F5150-EFB5-9543-B625-AD68B6970E2F}" srcOrd="1" destOrd="0" presId="urn:microsoft.com/office/officeart/2005/8/layout/hierarchy2"/>
    <dgm:cxn modelId="{EBA7EA3A-CA89-974D-B71F-E4E2D698E35C}" type="presParOf" srcId="{EF8F5150-EFB5-9543-B625-AD68B6970E2F}" destId="{1D07DE69-D59D-4F42-B26A-C57692DC5CFB}" srcOrd="0" destOrd="0" presId="urn:microsoft.com/office/officeart/2005/8/layout/hierarchy2"/>
    <dgm:cxn modelId="{EBACE2B4-507F-EA48-8253-891A7C77D144}" type="presParOf" srcId="{1D07DE69-D59D-4F42-B26A-C57692DC5CFB}" destId="{DBCAE217-B490-D049-9EFE-E6D900BD4154}" srcOrd="0" destOrd="0" presId="urn:microsoft.com/office/officeart/2005/8/layout/hierarchy2"/>
    <dgm:cxn modelId="{0C284B81-B498-F84A-AC46-B5ED76DFBBF8}" type="presParOf" srcId="{EF8F5150-EFB5-9543-B625-AD68B6970E2F}" destId="{36763CAF-45EE-D545-8347-6DC5D9DF245D}" srcOrd="1" destOrd="0" presId="urn:microsoft.com/office/officeart/2005/8/layout/hierarchy2"/>
    <dgm:cxn modelId="{EF6615F1-B43D-7C47-B022-2BDB79F3004B}" type="presParOf" srcId="{36763CAF-45EE-D545-8347-6DC5D9DF245D}" destId="{CB514C42-581B-FE45-854F-29FC03730CC6}" srcOrd="0" destOrd="0" presId="urn:microsoft.com/office/officeart/2005/8/layout/hierarchy2"/>
    <dgm:cxn modelId="{B0626984-3B37-4B4D-86A9-C3ACADB54629}" type="presParOf" srcId="{36763CAF-45EE-D545-8347-6DC5D9DF245D}" destId="{4B34120D-9EF1-994D-9160-9F8ABFDDDEEA}" srcOrd="1" destOrd="0" presId="urn:microsoft.com/office/officeart/2005/8/layout/hierarchy2"/>
    <dgm:cxn modelId="{6A5D01B7-AABA-E243-B34A-EB08E7BD3B4F}" type="presParOf" srcId="{EF8F5150-EFB5-9543-B625-AD68B6970E2F}" destId="{6DD49541-85C1-3944-A9EB-43C45B996619}" srcOrd="2" destOrd="0" presId="urn:microsoft.com/office/officeart/2005/8/layout/hierarchy2"/>
    <dgm:cxn modelId="{DA16EEAE-A7A2-3745-8094-0A039819A193}" type="presParOf" srcId="{6DD49541-85C1-3944-A9EB-43C45B996619}" destId="{756001AD-E7A2-CB47-B7D6-DECB21BDEF24}" srcOrd="0" destOrd="0" presId="urn:microsoft.com/office/officeart/2005/8/layout/hierarchy2"/>
    <dgm:cxn modelId="{B79B311A-F5DA-4C41-B8E6-1CA85E87974E}" type="presParOf" srcId="{EF8F5150-EFB5-9543-B625-AD68B6970E2F}" destId="{EA4D426B-2483-194A-8D17-FBC1CBF7735A}" srcOrd="3" destOrd="0" presId="urn:microsoft.com/office/officeart/2005/8/layout/hierarchy2"/>
    <dgm:cxn modelId="{6A3FB593-6116-704E-A664-F69584B79BFA}" type="presParOf" srcId="{EA4D426B-2483-194A-8D17-FBC1CBF7735A}" destId="{97044009-ADD9-5C4E-B29E-A041B49B7BED}" srcOrd="0" destOrd="0" presId="urn:microsoft.com/office/officeart/2005/8/layout/hierarchy2"/>
    <dgm:cxn modelId="{F27AC77A-13EE-1047-BDA2-39BC5F678089}" type="presParOf" srcId="{EA4D426B-2483-194A-8D17-FBC1CBF7735A}" destId="{418C823C-5768-0749-B78D-0191FDAE3739}" srcOrd="1" destOrd="0" presId="urn:microsoft.com/office/officeart/2005/8/layout/hierarchy2"/>
    <dgm:cxn modelId="{5300342E-AD75-3A49-8E69-71BD7AF9ACBC}" type="presParOf" srcId="{EF8F5150-EFB5-9543-B625-AD68B6970E2F}" destId="{C64F34E2-B1EF-6543-BAEF-94B4BDA4A7CB}" srcOrd="4" destOrd="0" presId="urn:microsoft.com/office/officeart/2005/8/layout/hierarchy2"/>
    <dgm:cxn modelId="{35C49ED1-139E-D943-B9E1-814A15EA2BCE}" type="presParOf" srcId="{C64F34E2-B1EF-6543-BAEF-94B4BDA4A7CB}" destId="{A8339B86-4A8C-1547-AA53-CAABF793022C}" srcOrd="0" destOrd="0" presId="urn:microsoft.com/office/officeart/2005/8/layout/hierarchy2"/>
    <dgm:cxn modelId="{F7143256-3AD2-9B49-96C2-8D03D40F02E0}" type="presParOf" srcId="{EF8F5150-EFB5-9543-B625-AD68B6970E2F}" destId="{B7D83457-AF49-EF41-A6CA-11FEBDB59ECC}" srcOrd="5" destOrd="0" presId="urn:microsoft.com/office/officeart/2005/8/layout/hierarchy2"/>
    <dgm:cxn modelId="{7D150149-01D8-A548-8C70-228E20140C55}" type="presParOf" srcId="{B7D83457-AF49-EF41-A6CA-11FEBDB59ECC}" destId="{E35F7FD1-994A-D842-A2E2-3102A4CA4F70}" srcOrd="0" destOrd="0" presId="urn:microsoft.com/office/officeart/2005/8/layout/hierarchy2"/>
    <dgm:cxn modelId="{BF3397D7-678E-AF49-8132-BA97573856BA}" type="presParOf" srcId="{B7D83457-AF49-EF41-A6CA-11FEBDB59ECC}" destId="{2AEE1402-68B4-7243-B327-43D4B1563017}" srcOrd="1" destOrd="0" presId="urn:microsoft.com/office/officeart/2005/8/layout/hierarchy2"/>
    <dgm:cxn modelId="{67521190-5692-0546-B2F7-2A94108D9416}" type="presParOf" srcId="{EF8F5150-EFB5-9543-B625-AD68B6970E2F}" destId="{3FADA6E7-E91F-F345-9B42-9877F50B85EF}" srcOrd="6" destOrd="0" presId="urn:microsoft.com/office/officeart/2005/8/layout/hierarchy2"/>
    <dgm:cxn modelId="{4EEEE758-426A-F94F-8E5B-E9C296087530}" type="presParOf" srcId="{3FADA6E7-E91F-F345-9B42-9877F50B85EF}" destId="{05A8D6D8-11D1-7746-BBBE-996BCDBC071F}" srcOrd="0" destOrd="0" presId="urn:microsoft.com/office/officeart/2005/8/layout/hierarchy2"/>
    <dgm:cxn modelId="{6130E7A3-9341-9742-B965-71FFB2D92CE0}" type="presParOf" srcId="{EF8F5150-EFB5-9543-B625-AD68B6970E2F}" destId="{E2737FBE-4F2A-9E4F-B7FB-BCCEAF8A2565}" srcOrd="7" destOrd="0" presId="urn:microsoft.com/office/officeart/2005/8/layout/hierarchy2"/>
    <dgm:cxn modelId="{09FE1131-089C-1C48-9C48-F4C3CD2FB083}" type="presParOf" srcId="{E2737FBE-4F2A-9E4F-B7FB-BCCEAF8A2565}" destId="{126C4E57-0037-6741-BC5F-1B8501992F82}" srcOrd="0" destOrd="0" presId="urn:microsoft.com/office/officeart/2005/8/layout/hierarchy2"/>
    <dgm:cxn modelId="{9255C9EF-CD4A-A343-8AF8-AA0556D0260A}" type="presParOf" srcId="{E2737FBE-4F2A-9E4F-B7FB-BCCEAF8A2565}" destId="{82016826-547B-1D41-B320-7DB1843837C1}"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A99579-40D8-BF47-B7ED-FE0F231885CA}" type="doc">
      <dgm:prSet loTypeId="urn:microsoft.com/office/officeart/2005/8/layout/hierarchy4" loCatId="" qsTypeId="urn:microsoft.com/office/officeart/2005/8/quickstyle/simple1" qsCatId="simple" csTypeId="urn:microsoft.com/office/officeart/2005/8/colors/colorful1" csCatId="colorful" phldr="1"/>
      <dgm:spPr/>
      <dgm:t>
        <a:bodyPr/>
        <a:lstStyle/>
        <a:p>
          <a:endParaRPr lang="en-US"/>
        </a:p>
      </dgm:t>
    </dgm:pt>
    <dgm:pt modelId="{075C8CD5-A544-D84A-9298-3A57D1DA0700}">
      <dgm:prSet phldrT="[Text]"/>
      <dgm:spPr/>
      <dgm:t>
        <a:bodyPr/>
        <a:lstStyle/>
        <a:p>
          <a:r>
            <a:rPr lang="en-US" dirty="0" smtClean="0"/>
            <a:t>Autoregulation</a:t>
          </a:r>
          <a:endParaRPr lang="en-US" dirty="0"/>
        </a:p>
      </dgm:t>
    </dgm:pt>
    <dgm:pt modelId="{9CC86706-AD2B-BC49-8D96-F3D641286B44}" type="parTrans" cxnId="{CB5BAC40-E766-9E49-A219-46AD83CE678F}">
      <dgm:prSet/>
      <dgm:spPr/>
      <dgm:t>
        <a:bodyPr/>
        <a:lstStyle/>
        <a:p>
          <a:endParaRPr lang="en-US"/>
        </a:p>
      </dgm:t>
    </dgm:pt>
    <dgm:pt modelId="{581E96ED-E05F-5D41-B486-9BE75BD24C8C}" type="sibTrans" cxnId="{CB5BAC40-E766-9E49-A219-46AD83CE678F}">
      <dgm:prSet/>
      <dgm:spPr/>
      <dgm:t>
        <a:bodyPr/>
        <a:lstStyle/>
        <a:p>
          <a:endParaRPr lang="en-US"/>
        </a:p>
      </dgm:t>
    </dgm:pt>
    <dgm:pt modelId="{D43E9A8D-A518-3E4C-9F74-DF9E402702B3}">
      <dgm:prSet phldrT="[Text]"/>
      <dgm:spPr/>
      <dgm:t>
        <a:bodyPr/>
        <a:lstStyle/>
        <a:p>
          <a:r>
            <a:rPr lang="en-US" dirty="0" smtClean="0"/>
            <a:t>Physical factors</a:t>
          </a:r>
          <a:endParaRPr lang="en-US" dirty="0"/>
        </a:p>
      </dgm:t>
    </dgm:pt>
    <dgm:pt modelId="{F9BA79EB-AE08-5D45-B148-56E8CB850223}" type="parTrans" cxnId="{233402E9-D75A-6844-9741-2A514CFD0AB9}">
      <dgm:prSet/>
      <dgm:spPr/>
      <dgm:t>
        <a:bodyPr/>
        <a:lstStyle/>
        <a:p>
          <a:endParaRPr lang="en-US"/>
        </a:p>
      </dgm:t>
    </dgm:pt>
    <dgm:pt modelId="{2124A599-4D3A-CE4E-BA27-11DEB76D97DB}" type="sibTrans" cxnId="{233402E9-D75A-6844-9741-2A514CFD0AB9}">
      <dgm:prSet/>
      <dgm:spPr/>
      <dgm:t>
        <a:bodyPr/>
        <a:lstStyle/>
        <a:p>
          <a:endParaRPr lang="en-US"/>
        </a:p>
      </dgm:t>
    </dgm:pt>
    <dgm:pt modelId="{B0A41AE5-9481-EF47-8F9C-D606865F433F}">
      <dgm:prSet phldrT="[Text]"/>
      <dgm:spPr/>
      <dgm:t>
        <a:bodyPr/>
        <a:lstStyle/>
        <a:p>
          <a:r>
            <a:rPr lang="en-US" dirty="0" smtClean="0"/>
            <a:t>Myogenic mechanisms</a:t>
          </a:r>
          <a:endParaRPr lang="en-US" dirty="0"/>
        </a:p>
      </dgm:t>
    </dgm:pt>
    <dgm:pt modelId="{8307236B-7674-F144-976A-FE37715AA008}" type="parTrans" cxnId="{6AC967DB-EFDA-C64E-8BE1-983D8CAA1658}">
      <dgm:prSet/>
      <dgm:spPr/>
      <dgm:t>
        <a:bodyPr/>
        <a:lstStyle/>
        <a:p>
          <a:endParaRPr lang="en-US"/>
        </a:p>
      </dgm:t>
    </dgm:pt>
    <dgm:pt modelId="{FBD5697A-BA21-4540-967F-33CC3BF01A11}" type="sibTrans" cxnId="{6AC967DB-EFDA-C64E-8BE1-983D8CAA1658}">
      <dgm:prSet/>
      <dgm:spPr/>
      <dgm:t>
        <a:bodyPr/>
        <a:lstStyle/>
        <a:p>
          <a:endParaRPr lang="en-US"/>
        </a:p>
      </dgm:t>
    </dgm:pt>
    <dgm:pt modelId="{EA04D93D-1CD3-A540-AD91-67C3CB50B5EB}">
      <dgm:prSet phldrT="[Text]"/>
      <dgm:spPr/>
      <dgm:t>
        <a:bodyPr/>
        <a:lstStyle/>
        <a:p>
          <a:r>
            <a:rPr lang="en-US" dirty="0" smtClean="0"/>
            <a:t>Nervous control</a:t>
          </a:r>
          <a:endParaRPr lang="en-US" dirty="0"/>
        </a:p>
      </dgm:t>
    </dgm:pt>
    <dgm:pt modelId="{DD8FC13A-97C0-054A-B4B2-02C8F7586C76}" type="parTrans" cxnId="{EA557FCC-54C1-CE4C-8DEC-C80B9AD16D55}">
      <dgm:prSet/>
      <dgm:spPr/>
      <dgm:t>
        <a:bodyPr/>
        <a:lstStyle/>
        <a:p>
          <a:endParaRPr lang="en-US"/>
        </a:p>
      </dgm:t>
    </dgm:pt>
    <dgm:pt modelId="{A3DC80B8-F9B5-D945-BE5A-DC5CDB395FE9}" type="sibTrans" cxnId="{EA557FCC-54C1-CE4C-8DEC-C80B9AD16D55}">
      <dgm:prSet/>
      <dgm:spPr/>
      <dgm:t>
        <a:bodyPr/>
        <a:lstStyle/>
        <a:p>
          <a:endParaRPr lang="en-US"/>
        </a:p>
      </dgm:t>
    </dgm:pt>
    <dgm:pt modelId="{893768E6-0B26-834E-822A-DC91461A2496}">
      <dgm:prSet phldrT="[Text]"/>
      <dgm:spPr/>
      <dgm:t>
        <a:bodyPr/>
        <a:lstStyle/>
        <a:p>
          <a:r>
            <a:rPr lang="en-US" dirty="0" smtClean="0"/>
            <a:t>Control of coronary blood flow </a:t>
          </a:r>
          <a:endParaRPr lang="en-US" dirty="0"/>
        </a:p>
      </dgm:t>
    </dgm:pt>
    <dgm:pt modelId="{61BAF345-2BA3-374C-9B8F-DC03C5A818A6}" type="sibTrans" cxnId="{C313675E-D9B8-1446-BBBA-CD8C9C6D224C}">
      <dgm:prSet/>
      <dgm:spPr/>
      <dgm:t>
        <a:bodyPr/>
        <a:lstStyle/>
        <a:p>
          <a:endParaRPr lang="en-US"/>
        </a:p>
      </dgm:t>
    </dgm:pt>
    <dgm:pt modelId="{925E6B56-89A3-B04C-A04C-EA7A55E7D939}" type="parTrans" cxnId="{C313675E-D9B8-1446-BBBA-CD8C9C6D224C}">
      <dgm:prSet/>
      <dgm:spPr/>
      <dgm:t>
        <a:bodyPr/>
        <a:lstStyle/>
        <a:p>
          <a:endParaRPr lang="en-US"/>
        </a:p>
      </dgm:t>
    </dgm:pt>
    <dgm:pt modelId="{8DF9C254-8874-5744-AF3A-1DB75FA98CF7}">
      <dgm:prSet/>
      <dgm:spPr/>
      <dgm:t>
        <a:bodyPr/>
        <a:lstStyle/>
        <a:p>
          <a:r>
            <a:rPr lang="en-US" dirty="0" smtClean="0"/>
            <a:t>Metabolic control</a:t>
          </a:r>
          <a:endParaRPr lang="en-US" dirty="0"/>
        </a:p>
      </dgm:t>
    </dgm:pt>
    <dgm:pt modelId="{A837938E-60C1-7847-B25B-5C5618400576}" type="parTrans" cxnId="{06858E72-70DA-0A4D-80B8-9E0B5BD3A4A6}">
      <dgm:prSet/>
      <dgm:spPr/>
      <dgm:t>
        <a:bodyPr/>
        <a:lstStyle/>
        <a:p>
          <a:endParaRPr lang="en-US"/>
        </a:p>
      </dgm:t>
    </dgm:pt>
    <dgm:pt modelId="{15F9DD98-9067-E74D-BDB5-2676C34A0A92}" type="sibTrans" cxnId="{06858E72-70DA-0A4D-80B8-9E0B5BD3A4A6}">
      <dgm:prSet/>
      <dgm:spPr/>
      <dgm:t>
        <a:bodyPr/>
        <a:lstStyle/>
        <a:p>
          <a:endParaRPr lang="en-US"/>
        </a:p>
      </dgm:t>
    </dgm:pt>
    <dgm:pt modelId="{FC462081-84D1-034F-B8DB-B8D21C94718D}" type="pres">
      <dgm:prSet presAssocID="{20A99579-40D8-BF47-B7ED-FE0F231885CA}" presName="Name0" presStyleCnt="0">
        <dgm:presLayoutVars>
          <dgm:chPref val="1"/>
          <dgm:dir/>
          <dgm:animOne val="branch"/>
          <dgm:animLvl val="lvl"/>
          <dgm:resizeHandles/>
        </dgm:presLayoutVars>
      </dgm:prSet>
      <dgm:spPr/>
      <dgm:t>
        <a:bodyPr/>
        <a:lstStyle/>
        <a:p>
          <a:endParaRPr lang="en-US"/>
        </a:p>
      </dgm:t>
    </dgm:pt>
    <dgm:pt modelId="{99DCD6B6-9FF1-5544-8EAE-AAF7ACCCE065}" type="pres">
      <dgm:prSet presAssocID="{893768E6-0B26-834E-822A-DC91461A2496}" presName="vertOne" presStyleCnt="0"/>
      <dgm:spPr/>
    </dgm:pt>
    <dgm:pt modelId="{6B8C89F4-B586-8642-A64F-6F228F241AC5}" type="pres">
      <dgm:prSet presAssocID="{893768E6-0B26-834E-822A-DC91461A2496}" presName="txOne" presStyleLbl="node0" presStyleIdx="0" presStyleCnt="1">
        <dgm:presLayoutVars>
          <dgm:chPref val="3"/>
        </dgm:presLayoutVars>
      </dgm:prSet>
      <dgm:spPr/>
      <dgm:t>
        <a:bodyPr/>
        <a:lstStyle/>
        <a:p>
          <a:endParaRPr lang="en-US"/>
        </a:p>
      </dgm:t>
    </dgm:pt>
    <dgm:pt modelId="{D4A2C331-06A1-E448-B467-84A40AE7FBD7}" type="pres">
      <dgm:prSet presAssocID="{893768E6-0B26-834E-822A-DC91461A2496}" presName="parTransOne" presStyleCnt="0"/>
      <dgm:spPr/>
    </dgm:pt>
    <dgm:pt modelId="{0ACDE354-BD48-934F-81D1-780832039F7B}" type="pres">
      <dgm:prSet presAssocID="{893768E6-0B26-834E-822A-DC91461A2496}" presName="horzOne" presStyleCnt="0"/>
      <dgm:spPr/>
    </dgm:pt>
    <dgm:pt modelId="{626B9DB3-32AF-514E-B6E6-969099DE26DC}" type="pres">
      <dgm:prSet presAssocID="{075C8CD5-A544-D84A-9298-3A57D1DA0700}" presName="vertTwo" presStyleCnt="0"/>
      <dgm:spPr/>
    </dgm:pt>
    <dgm:pt modelId="{61289265-16B3-934C-9374-B3A0545D50FA}" type="pres">
      <dgm:prSet presAssocID="{075C8CD5-A544-D84A-9298-3A57D1DA0700}" presName="txTwo" presStyleLbl="node2" presStyleIdx="0" presStyleCnt="2">
        <dgm:presLayoutVars>
          <dgm:chPref val="3"/>
        </dgm:presLayoutVars>
      </dgm:prSet>
      <dgm:spPr/>
      <dgm:t>
        <a:bodyPr/>
        <a:lstStyle/>
        <a:p>
          <a:endParaRPr lang="en-US"/>
        </a:p>
      </dgm:t>
    </dgm:pt>
    <dgm:pt modelId="{23308421-B558-4046-806A-9C82C996018F}" type="pres">
      <dgm:prSet presAssocID="{075C8CD5-A544-D84A-9298-3A57D1DA0700}" presName="parTransTwo" presStyleCnt="0"/>
      <dgm:spPr/>
    </dgm:pt>
    <dgm:pt modelId="{78EBB434-117D-B646-938B-4D1922FC8260}" type="pres">
      <dgm:prSet presAssocID="{075C8CD5-A544-D84A-9298-3A57D1DA0700}" presName="horzTwo" presStyleCnt="0"/>
      <dgm:spPr/>
    </dgm:pt>
    <dgm:pt modelId="{2184D550-9B83-764B-A6CF-FA19C874B30D}" type="pres">
      <dgm:prSet presAssocID="{D43E9A8D-A518-3E4C-9F74-DF9E402702B3}" presName="vertThree" presStyleCnt="0"/>
      <dgm:spPr/>
    </dgm:pt>
    <dgm:pt modelId="{9D3CF3E6-1094-0048-85AC-0A505E1C8ECC}" type="pres">
      <dgm:prSet presAssocID="{D43E9A8D-A518-3E4C-9F74-DF9E402702B3}" presName="txThree" presStyleLbl="node3" presStyleIdx="0" presStyleCnt="3">
        <dgm:presLayoutVars>
          <dgm:chPref val="3"/>
        </dgm:presLayoutVars>
      </dgm:prSet>
      <dgm:spPr/>
      <dgm:t>
        <a:bodyPr/>
        <a:lstStyle/>
        <a:p>
          <a:endParaRPr lang="en-US"/>
        </a:p>
      </dgm:t>
    </dgm:pt>
    <dgm:pt modelId="{52D2FA9F-1513-2349-9992-5942D0AD3EBF}" type="pres">
      <dgm:prSet presAssocID="{D43E9A8D-A518-3E4C-9F74-DF9E402702B3}" presName="horzThree" presStyleCnt="0"/>
      <dgm:spPr/>
    </dgm:pt>
    <dgm:pt modelId="{4A93855E-9DA0-7547-9593-14ED821E0E58}" type="pres">
      <dgm:prSet presAssocID="{2124A599-4D3A-CE4E-BA27-11DEB76D97DB}" presName="sibSpaceThree" presStyleCnt="0"/>
      <dgm:spPr/>
    </dgm:pt>
    <dgm:pt modelId="{B66680CE-C3AD-E341-9153-C7E696440DC1}" type="pres">
      <dgm:prSet presAssocID="{B0A41AE5-9481-EF47-8F9C-D606865F433F}" presName="vertThree" presStyleCnt="0"/>
      <dgm:spPr/>
    </dgm:pt>
    <dgm:pt modelId="{DC0DA480-FAE5-3141-8372-01D50A446A8F}" type="pres">
      <dgm:prSet presAssocID="{B0A41AE5-9481-EF47-8F9C-D606865F433F}" presName="txThree" presStyleLbl="node3" presStyleIdx="1" presStyleCnt="3">
        <dgm:presLayoutVars>
          <dgm:chPref val="3"/>
        </dgm:presLayoutVars>
      </dgm:prSet>
      <dgm:spPr/>
      <dgm:t>
        <a:bodyPr/>
        <a:lstStyle/>
        <a:p>
          <a:endParaRPr lang="en-US"/>
        </a:p>
      </dgm:t>
    </dgm:pt>
    <dgm:pt modelId="{FED2915E-4E30-0E4B-9D24-AF2CECA11EBB}" type="pres">
      <dgm:prSet presAssocID="{B0A41AE5-9481-EF47-8F9C-D606865F433F}" presName="horzThree" presStyleCnt="0"/>
      <dgm:spPr/>
    </dgm:pt>
    <dgm:pt modelId="{77EC5B52-758C-C243-AF0F-58CB3747D2BF}" type="pres">
      <dgm:prSet presAssocID="{FBD5697A-BA21-4540-967F-33CC3BF01A11}" presName="sibSpaceThree" presStyleCnt="0"/>
      <dgm:spPr/>
    </dgm:pt>
    <dgm:pt modelId="{6D065DEA-28FC-8742-A652-5C100697A477}" type="pres">
      <dgm:prSet presAssocID="{8DF9C254-8874-5744-AF3A-1DB75FA98CF7}" presName="vertThree" presStyleCnt="0"/>
      <dgm:spPr/>
    </dgm:pt>
    <dgm:pt modelId="{2230E578-1397-F94E-A2C1-9AB259E92F3F}" type="pres">
      <dgm:prSet presAssocID="{8DF9C254-8874-5744-AF3A-1DB75FA98CF7}" presName="txThree" presStyleLbl="node3" presStyleIdx="2" presStyleCnt="3">
        <dgm:presLayoutVars>
          <dgm:chPref val="3"/>
        </dgm:presLayoutVars>
      </dgm:prSet>
      <dgm:spPr/>
      <dgm:t>
        <a:bodyPr/>
        <a:lstStyle/>
        <a:p>
          <a:endParaRPr lang="en-US"/>
        </a:p>
      </dgm:t>
    </dgm:pt>
    <dgm:pt modelId="{F47A820C-036B-4345-A75A-059F96E4141A}" type="pres">
      <dgm:prSet presAssocID="{8DF9C254-8874-5744-AF3A-1DB75FA98CF7}" presName="horzThree" presStyleCnt="0"/>
      <dgm:spPr/>
    </dgm:pt>
    <dgm:pt modelId="{C395DD77-2446-B848-BE54-AB8AAA2D3FAD}" type="pres">
      <dgm:prSet presAssocID="{581E96ED-E05F-5D41-B486-9BE75BD24C8C}" presName="sibSpaceTwo" presStyleCnt="0"/>
      <dgm:spPr/>
    </dgm:pt>
    <dgm:pt modelId="{75F65FF0-BD90-A541-8D55-7637D37E42F8}" type="pres">
      <dgm:prSet presAssocID="{EA04D93D-1CD3-A540-AD91-67C3CB50B5EB}" presName="vertTwo" presStyleCnt="0"/>
      <dgm:spPr/>
    </dgm:pt>
    <dgm:pt modelId="{3092FD55-80A0-FE4A-B392-96C37A617730}" type="pres">
      <dgm:prSet presAssocID="{EA04D93D-1CD3-A540-AD91-67C3CB50B5EB}" presName="txTwo" presStyleLbl="node2" presStyleIdx="1" presStyleCnt="2">
        <dgm:presLayoutVars>
          <dgm:chPref val="3"/>
        </dgm:presLayoutVars>
      </dgm:prSet>
      <dgm:spPr/>
      <dgm:t>
        <a:bodyPr/>
        <a:lstStyle/>
        <a:p>
          <a:endParaRPr lang="en-US"/>
        </a:p>
      </dgm:t>
    </dgm:pt>
    <dgm:pt modelId="{AB15385B-25A1-DB48-A862-E5B7BC45D384}" type="pres">
      <dgm:prSet presAssocID="{EA04D93D-1CD3-A540-AD91-67C3CB50B5EB}" presName="horzTwo" presStyleCnt="0"/>
      <dgm:spPr/>
    </dgm:pt>
  </dgm:ptLst>
  <dgm:cxnLst>
    <dgm:cxn modelId="{9FB3D2F6-F0AC-9C47-8BFF-83F2C256A1AD}" type="presOf" srcId="{D43E9A8D-A518-3E4C-9F74-DF9E402702B3}" destId="{9D3CF3E6-1094-0048-85AC-0A505E1C8ECC}" srcOrd="0" destOrd="0" presId="urn:microsoft.com/office/officeart/2005/8/layout/hierarchy4"/>
    <dgm:cxn modelId="{CB5BAC40-E766-9E49-A219-46AD83CE678F}" srcId="{893768E6-0B26-834E-822A-DC91461A2496}" destId="{075C8CD5-A544-D84A-9298-3A57D1DA0700}" srcOrd="0" destOrd="0" parTransId="{9CC86706-AD2B-BC49-8D96-F3D641286B44}" sibTransId="{581E96ED-E05F-5D41-B486-9BE75BD24C8C}"/>
    <dgm:cxn modelId="{B6B7C2D9-D771-C843-AA9D-8EB7D1BA1E88}" type="presOf" srcId="{B0A41AE5-9481-EF47-8F9C-D606865F433F}" destId="{DC0DA480-FAE5-3141-8372-01D50A446A8F}" srcOrd="0" destOrd="0" presId="urn:microsoft.com/office/officeart/2005/8/layout/hierarchy4"/>
    <dgm:cxn modelId="{EA557FCC-54C1-CE4C-8DEC-C80B9AD16D55}" srcId="{893768E6-0B26-834E-822A-DC91461A2496}" destId="{EA04D93D-1CD3-A540-AD91-67C3CB50B5EB}" srcOrd="1" destOrd="0" parTransId="{DD8FC13A-97C0-054A-B4B2-02C8F7586C76}" sibTransId="{A3DC80B8-F9B5-D945-BE5A-DC5CDB395FE9}"/>
    <dgm:cxn modelId="{6AC967DB-EFDA-C64E-8BE1-983D8CAA1658}" srcId="{075C8CD5-A544-D84A-9298-3A57D1DA0700}" destId="{B0A41AE5-9481-EF47-8F9C-D606865F433F}" srcOrd="1" destOrd="0" parTransId="{8307236B-7674-F144-976A-FE37715AA008}" sibTransId="{FBD5697A-BA21-4540-967F-33CC3BF01A11}"/>
    <dgm:cxn modelId="{B4154D3D-86CB-6C46-8430-D3283CF9B143}" type="presOf" srcId="{20A99579-40D8-BF47-B7ED-FE0F231885CA}" destId="{FC462081-84D1-034F-B8DB-B8D21C94718D}" srcOrd="0" destOrd="0" presId="urn:microsoft.com/office/officeart/2005/8/layout/hierarchy4"/>
    <dgm:cxn modelId="{06858E72-70DA-0A4D-80B8-9E0B5BD3A4A6}" srcId="{075C8CD5-A544-D84A-9298-3A57D1DA0700}" destId="{8DF9C254-8874-5744-AF3A-1DB75FA98CF7}" srcOrd="2" destOrd="0" parTransId="{A837938E-60C1-7847-B25B-5C5618400576}" sibTransId="{15F9DD98-9067-E74D-BDB5-2676C34A0A92}"/>
    <dgm:cxn modelId="{BA5ECBFC-3A8D-3A45-9FFC-7048AEEA5AE0}" type="presOf" srcId="{893768E6-0B26-834E-822A-DC91461A2496}" destId="{6B8C89F4-B586-8642-A64F-6F228F241AC5}" srcOrd="0" destOrd="0" presId="urn:microsoft.com/office/officeart/2005/8/layout/hierarchy4"/>
    <dgm:cxn modelId="{233402E9-D75A-6844-9741-2A514CFD0AB9}" srcId="{075C8CD5-A544-D84A-9298-3A57D1DA0700}" destId="{D43E9A8D-A518-3E4C-9F74-DF9E402702B3}" srcOrd="0" destOrd="0" parTransId="{F9BA79EB-AE08-5D45-B148-56E8CB850223}" sibTransId="{2124A599-4D3A-CE4E-BA27-11DEB76D97DB}"/>
    <dgm:cxn modelId="{C313675E-D9B8-1446-BBBA-CD8C9C6D224C}" srcId="{20A99579-40D8-BF47-B7ED-FE0F231885CA}" destId="{893768E6-0B26-834E-822A-DC91461A2496}" srcOrd="0" destOrd="0" parTransId="{925E6B56-89A3-B04C-A04C-EA7A55E7D939}" sibTransId="{61BAF345-2BA3-374C-9B8F-DC03C5A818A6}"/>
    <dgm:cxn modelId="{245B8ECC-34A8-4347-B964-D24A9E003532}" type="presOf" srcId="{EA04D93D-1CD3-A540-AD91-67C3CB50B5EB}" destId="{3092FD55-80A0-FE4A-B392-96C37A617730}" srcOrd="0" destOrd="0" presId="urn:microsoft.com/office/officeart/2005/8/layout/hierarchy4"/>
    <dgm:cxn modelId="{4E2F0D9F-26D4-E746-B7D2-372848745B67}" type="presOf" srcId="{8DF9C254-8874-5744-AF3A-1DB75FA98CF7}" destId="{2230E578-1397-F94E-A2C1-9AB259E92F3F}" srcOrd="0" destOrd="0" presId="urn:microsoft.com/office/officeart/2005/8/layout/hierarchy4"/>
    <dgm:cxn modelId="{D02EC33E-BCFE-514B-8E3C-7883F1B4C5D1}" type="presOf" srcId="{075C8CD5-A544-D84A-9298-3A57D1DA0700}" destId="{61289265-16B3-934C-9374-B3A0545D50FA}" srcOrd="0" destOrd="0" presId="urn:microsoft.com/office/officeart/2005/8/layout/hierarchy4"/>
    <dgm:cxn modelId="{F9206726-5D17-0345-BFEF-7DEDE4D3957F}" type="presParOf" srcId="{FC462081-84D1-034F-B8DB-B8D21C94718D}" destId="{99DCD6B6-9FF1-5544-8EAE-AAF7ACCCE065}" srcOrd="0" destOrd="0" presId="urn:microsoft.com/office/officeart/2005/8/layout/hierarchy4"/>
    <dgm:cxn modelId="{18D10096-7EC4-DC4A-AF82-83811F8568E7}" type="presParOf" srcId="{99DCD6B6-9FF1-5544-8EAE-AAF7ACCCE065}" destId="{6B8C89F4-B586-8642-A64F-6F228F241AC5}" srcOrd="0" destOrd="0" presId="urn:microsoft.com/office/officeart/2005/8/layout/hierarchy4"/>
    <dgm:cxn modelId="{BFA39421-44E0-6744-8001-B7FFC3C8F5DA}" type="presParOf" srcId="{99DCD6B6-9FF1-5544-8EAE-AAF7ACCCE065}" destId="{D4A2C331-06A1-E448-B467-84A40AE7FBD7}" srcOrd="1" destOrd="0" presId="urn:microsoft.com/office/officeart/2005/8/layout/hierarchy4"/>
    <dgm:cxn modelId="{8CB003DD-41AB-0145-A239-0A81F805D203}" type="presParOf" srcId="{99DCD6B6-9FF1-5544-8EAE-AAF7ACCCE065}" destId="{0ACDE354-BD48-934F-81D1-780832039F7B}" srcOrd="2" destOrd="0" presId="urn:microsoft.com/office/officeart/2005/8/layout/hierarchy4"/>
    <dgm:cxn modelId="{E4E27695-4C19-F84D-954C-4B8FBDE0C628}" type="presParOf" srcId="{0ACDE354-BD48-934F-81D1-780832039F7B}" destId="{626B9DB3-32AF-514E-B6E6-969099DE26DC}" srcOrd="0" destOrd="0" presId="urn:microsoft.com/office/officeart/2005/8/layout/hierarchy4"/>
    <dgm:cxn modelId="{E3BDEEB9-E45F-A14D-B520-EC1F6F323028}" type="presParOf" srcId="{626B9DB3-32AF-514E-B6E6-969099DE26DC}" destId="{61289265-16B3-934C-9374-B3A0545D50FA}" srcOrd="0" destOrd="0" presId="urn:microsoft.com/office/officeart/2005/8/layout/hierarchy4"/>
    <dgm:cxn modelId="{34318A37-37C7-4448-9984-F8B81AF21359}" type="presParOf" srcId="{626B9DB3-32AF-514E-B6E6-969099DE26DC}" destId="{23308421-B558-4046-806A-9C82C996018F}" srcOrd="1" destOrd="0" presId="urn:microsoft.com/office/officeart/2005/8/layout/hierarchy4"/>
    <dgm:cxn modelId="{1FDEE627-0672-9444-8A2C-001A6F5A8924}" type="presParOf" srcId="{626B9DB3-32AF-514E-B6E6-969099DE26DC}" destId="{78EBB434-117D-B646-938B-4D1922FC8260}" srcOrd="2" destOrd="0" presId="urn:microsoft.com/office/officeart/2005/8/layout/hierarchy4"/>
    <dgm:cxn modelId="{C693B4B9-5252-4047-A689-C86531887615}" type="presParOf" srcId="{78EBB434-117D-B646-938B-4D1922FC8260}" destId="{2184D550-9B83-764B-A6CF-FA19C874B30D}" srcOrd="0" destOrd="0" presId="urn:microsoft.com/office/officeart/2005/8/layout/hierarchy4"/>
    <dgm:cxn modelId="{ECEEA296-EA85-A747-9240-E1AEAA06B284}" type="presParOf" srcId="{2184D550-9B83-764B-A6CF-FA19C874B30D}" destId="{9D3CF3E6-1094-0048-85AC-0A505E1C8ECC}" srcOrd="0" destOrd="0" presId="urn:microsoft.com/office/officeart/2005/8/layout/hierarchy4"/>
    <dgm:cxn modelId="{B6F11BA3-5EA9-5E4A-AAAC-ACBC70B8DBDD}" type="presParOf" srcId="{2184D550-9B83-764B-A6CF-FA19C874B30D}" destId="{52D2FA9F-1513-2349-9992-5942D0AD3EBF}" srcOrd="1" destOrd="0" presId="urn:microsoft.com/office/officeart/2005/8/layout/hierarchy4"/>
    <dgm:cxn modelId="{4DC1A9DE-9886-844C-8738-E188678AB821}" type="presParOf" srcId="{78EBB434-117D-B646-938B-4D1922FC8260}" destId="{4A93855E-9DA0-7547-9593-14ED821E0E58}" srcOrd="1" destOrd="0" presId="urn:microsoft.com/office/officeart/2005/8/layout/hierarchy4"/>
    <dgm:cxn modelId="{11A88F1F-6F11-E94B-8EB1-1E7ED4660275}" type="presParOf" srcId="{78EBB434-117D-B646-938B-4D1922FC8260}" destId="{B66680CE-C3AD-E341-9153-C7E696440DC1}" srcOrd="2" destOrd="0" presId="urn:microsoft.com/office/officeart/2005/8/layout/hierarchy4"/>
    <dgm:cxn modelId="{B315DB09-A80C-4A49-A424-A424AA3AC189}" type="presParOf" srcId="{B66680CE-C3AD-E341-9153-C7E696440DC1}" destId="{DC0DA480-FAE5-3141-8372-01D50A446A8F}" srcOrd="0" destOrd="0" presId="urn:microsoft.com/office/officeart/2005/8/layout/hierarchy4"/>
    <dgm:cxn modelId="{7CC671B4-5F68-1341-8D9E-DCDF70CB077D}" type="presParOf" srcId="{B66680CE-C3AD-E341-9153-C7E696440DC1}" destId="{FED2915E-4E30-0E4B-9D24-AF2CECA11EBB}" srcOrd="1" destOrd="0" presId="urn:microsoft.com/office/officeart/2005/8/layout/hierarchy4"/>
    <dgm:cxn modelId="{243E058C-593C-6A44-AEE8-F50936BC712D}" type="presParOf" srcId="{78EBB434-117D-B646-938B-4D1922FC8260}" destId="{77EC5B52-758C-C243-AF0F-58CB3747D2BF}" srcOrd="3" destOrd="0" presId="urn:microsoft.com/office/officeart/2005/8/layout/hierarchy4"/>
    <dgm:cxn modelId="{DCC4431B-6EB4-9E40-BA0A-73F096D6CE4B}" type="presParOf" srcId="{78EBB434-117D-B646-938B-4D1922FC8260}" destId="{6D065DEA-28FC-8742-A652-5C100697A477}" srcOrd="4" destOrd="0" presId="urn:microsoft.com/office/officeart/2005/8/layout/hierarchy4"/>
    <dgm:cxn modelId="{91F5617D-630A-AD41-9F7D-3A3046583C91}" type="presParOf" srcId="{6D065DEA-28FC-8742-A652-5C100697A477}" destId="{2230E578-1397-F94E-A2C1-9AB259E92F3F}" srcOrd="0" destOrd="0" presId="urn:microsoft.com/office/officeart/2005/8/layout/hierarchy4"/>
    <dgm:cxn modelId="{FA2C59E4-89AC-BA48-83A9-182AB75B0511}" type="presParOf" srcId="{6D065DEA-28FC-8742-A652-5C100697A477}" destId="{F47A820C-036B-4345-A75A-059F96E4141A}" srcOrd="1" destOrd="0" presId="urn:microsoft.com/office/officeart/2005/8/layout/hierarchy4"/>
    <dgm:cxn modelId="{DCFFB0CD-1E54-9F49-9FB7-3CCD9793DBB6}" type="presParOf" srcId="{0ACDE354-BD48-934F-81D1-780832039F7B}" destId="{C395DD77-2446-B848-BE54-AB8AAA2D3FAD}" srcOrd="1" destOrd="0" presId="urn:microsoft.com/office/officeart/2005/8/layout/hierarchy4"/>
    <dgm:cxn modelId="{96FB8A1D-20AB-6943-9B68-65D06F2B3771}" type="presParOf" srcId="{0ACDE354-BD48-934F-81D1-780832039F7B}" destId="{75F65FF0-BD90-A541-8D55-7637D37E42F8}" srcOrd="2" destOrd="0" presId="urn:microsoft.com/office/officeart/2005/8/layout/hierarchy4"/>
    <dgm:cxn modelId="{D18F0793-754F-D846-9BBE-DCABE633F4D7}" type="presParOf" srcId="{75F65FF0-BD90-A541-8D55-7637D37E42F8}" destId="{3092FD55-80A0-FE4A-B392-96C37A617730}" srcOrd="0" destOrd="0" presId="urn:microsoft.com/office/officeart/2005/8/layout/hierarchy4"/>
    <dgm:cxn modelId="{1F418F86-E518-5444-B747-7B005A849B82}" type="presParOf" srcId="{75F65FF0-BD90-A541-8D55-7637D37E42F8}" destId="{AB15385B-25A1-DB48-A862-E5B7BC45D38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A867F6-9056-5842-A7A7-263A16836CAD}" type="doc">
      <dgm:prSet loTypeId="urn:microsoft.com/office/officeart/2008/layout/HorizontalMultiLevelHierarchy" loCatId="" qsTypeId="urn:microsoft.com/office/officeart/2005/8/quickstyle/simple1" qsCatId="simple" csTypeId="urn:microsoft.com/office/officeart/2005/8/colors/colorful3" csCatId="colorful" phldr="1"/>
      <dgm:spPr/>
      <dgm:t>
        <a:bodyPr/>
        <a:lstStyle/>
        <a:p>
          <a:endParaRPr lang="en-US"/>
        </a:p>
      </dgm:t>
    </dgm:pt>
    <dgm:pt modelId="{32AD0BA6-31BA-6047-BA50-515DE91D9104}">
      <dgm:prSet phldrT="[Text]"/>
      <dgm:spPr/>
      <dgm:t>
        <a:bodyPr/>
        <a:lstStyle/>
        <a:p>
          <a:r>
            <a:rPr lang="en-GB" altLang="en-US" b="0" i="0" dirty="0" smtClean="0">
              <a:latin typeface="+mn-lt"/>
            </a:rPr>
            <a:t>Phasic pattern of coronary flow; Systolic Crunch (squeeze)</a:t>
          </a:r>
          <a:endParaRPr lang="en-US" b="0" dirty="0">
            <a:latin typeface="+mn-lt"/>
          </a:endParaRPr>
        </a:p>
      </dgm:t>
    </dgm:pt>
    <dgm:pt modelId="{BA9175D8-9E07-844C-A441-34F4E9889C16}" type="parTrans" cxnId="{2C9B5619-50CA-584F-8B6D-1BB606AC5B8A}">
      <dgm:prSet/>
      <dgm:spPr/>
      <dgm:t>
        <a:bodyPr/>
        <a:lstStyle/>
        <a:p>
          <a:endParaRPr lang="en-US"/>
        </a:p>
      </dgm:t>
    </dgm:pt>
    <dgm:pt modelId="{2D1D4AAA-94EF-EE41-992E-8799D579711B}" type="sibTrans" cxnId="{2C9B5619-50CA-584F-8B6D-1BB606AC5B8A}">
      <dgm:prSet/>
      <dgm:spPr/>
      <dgm:t>
        <a:bodyPr/>
        <a:lstStyle/>
        <a:p>
          <a:endParaRPr lang="en-US"/>
        </a:p>
      </dgm:t>
    </dgm:pt>
    <dgm:pt modelId="{1F29D2DB-83CC-7849-9A23-7E9014407300}">
      <dgm:prSet phldrT="[Text]" custT="1"/>
      <dgm:spPr/>
      <dgm:t>
        <a:bodyPr/>
        <a:lstStyle/>
        <a:p>
          <a:r>
            <a:rPr lang="en-GB" altLang="en-US" sz="2000" b="0" i="0" dirty="0" smtClean="0">
              <a:latin typeface="+mn-lt"/>
            </a:rPr>
            <a:t>Most coronary blood flow (about 70%) occurs during diastole. Flow is driven by the aortic blood pressure, with the flow declining as the aortic pressure drops. </a:t>
          </a:r>
          <a:endParaRPr lang="en-US" sz="2000" b="0" dirty="0">
            <a:latin typeface="+mn-lt"/>
          </a:endParaRPr>
        </a:p>
      </dgm:t>
    </dgm:pt>
    <dgm:pt modelId="{45D12087-A08A-384A-9C8E-B1C2A6A0CDB1}" type="parTrans" cxnId="{D03278B9-1ABF-8E4F-81BC-958970959A6A}">
      <dgm:prSet/>
      <dgm:spPr/>
      <dgm:t>
        <a:bodyPr/>
        <a:lstStyle/>
        <a:p>
          <a:endParaRPr lang="en-US"/>
        </a:p>
      </dgm:t>
    </dgm:pt>
    <dgm:pt modelId="{E7F72513-79C3-CC46-BC9E-8017AE725076}" type="sibTrans" cxnId="{D03278B9-1ABF-8E4F-81BC-958970959A6A}">
      <dgm:prSet/>
      <dgm:spPr/>
      <dgm:t>
        <a:bodyPr/>
        <a:lstStyle/>
        <a:p>
          <a:endParaRPr lang="en-US"/>
        </a:p>
      </dgm:t>
    </dgm:pt>
    <dgm:pt modelId="{1FD64AF6-567D-2E47-9BE0-FDFA1FEABAA1}">
      <dgm:prSet phldrT="[Text]"/>
      <dgm:spPr/>
      <dgm:t>
        <a:bodyPr/>
        <a:lstStyle/>
        <a:p>
          <a:r>
            <a:rPr lang="en-GB" altLang="en-US" b="0" i="0" dirty="0" smtClean="0">
              <a:latin typeface="+mn-lt"/>
            </a:rPr>
            <a:t>Only about 30% of coronary blood flow occurs during systole.</a:t>
          </a:r>
          <a:endParaRPr lang="en-US" b="0" dirty="0">
            <a:latin typeface="+mn-lt"/>
          </a:endParaRPr>
        </a:p>
      </dgm:t>
    </dgm:pt>
    <dgm:pt modelId="{6BF979E0-FA8B-5C41-ABDE-7E0C4B0D5B63}" type="parTrans" cxnId="{46AEDFE8-9B60-D646-A376-A707D4E581D9}">
      <dgm:prSet/>
      <dgm:spPr/>
      <dgm:t>
        <a:bodyPr/>
        <a:lstStyle/>
        <a:p>
          <a:endParaRPr lang="en-US"/>
        </a:p>
      </dgm:t>
    </dgm:pt>
    <dgm:pt modelId="{9A6ECA59-B7A4-5940-B1F5-C35FBEEAF449}" type="sibTrans" cxnId="{46AEDFE8-9B60-D646-A376-A707D4E581D9}">
      <dgm:prSet/>
      <dgm:spPr/>
      <dgm:t>
        <a:bodyPr/>
        <a:lstStyle/>
        <a:p>
          <a:pPr rtl="0"/>
          <a:endParaRPr lang="en-US"/>
        </a:p>
      </dgm:t>
    </dgm:pt>
    <dgm:pt modelId="{E788BCE7-B5E3-EB47-B6F8-91F830795896}" type="pres">
      <dgm:prSet presAssocID="{26A867F6-9056-5842-A7A7-263A16836CAD}" presName="Name0" presStyleCnt="0">
        <dgm:presLayoutVars>
          <dgm:chPref val="1"/>
          <dgm:dir/>
          <dgm:animOne val="branch"/>
          <dgm:animLvl val="lvl"/>
          <dgm:resizeHandles val="exact"/>
        </dgm:presLayoutVars>
      </dgm:prSet>
      <dgm:spPr/>
      <dgm:t>
        <a:bodyPr/>
        <a:lstStyle/>
        <a:p>
          <a:endParaRPr lang="en-US"/>
        </a:p>
      </dgm:t>
    </dgm:pt>
    <dgm:pt modelId="{09DCDCAA-A2BF-D846-9DEC-1663A1F0747E}" type="pres">
      <dgm:prSet presAssocID="{32AD0BA6-31BA-6047-BA50-515DE91D9104}" presName="root1" presStyleCnt="0"/>
      <dgm:spPr/>
    </dgm:pt>
    <dgm:pt modelId="{E06875CA-C8F6-BC4D-B37C-32948E6FEBE9}" type="pres">
      <dgm:prSet presAssocID="{32AD0BA6-31BA-6047-BA50-515DE91D9104}" presName="LevelOneTextNode" presStyleLbl="node0" presStyleIdx="0" presStyleCnt="1" custScaleX="144541" custLinFactX="-1837" custLinFactNeighborX="-100000" custLinFactNeighborY="0">
        <dgm:presLayoutVars>
          <dgm:chPref val="3"/>
        </dgm:presLayoutVars>
      </dgm:prSet>
      <dgm:spPr/>
      <dgm:t>
        <a:bodyPr/>
        <a:lstStyle/>
        <a:p>
          <a:endParaRPr lang="en-US"/>
        </a:p>
      </dgm:t>
    </dgm:pt>
    <dgm:pt modelId="{2A6A3EEA-FCCB-954B-B5F8-1BBC3C2FDA6A}" type="pres">
      <dgm:prSet presAssocID="{32AD0BA6-31BA-6047-BA50-515DE91D9104}" presName="level2hierChild" presStyleCnt="0"/>
      <dgm:spPr/>
    </dgm:pt>
    <dgm:pt modelId="{B44E1F9D-DDF5-044A-955C-79D5D60AE925}" type="pres">
      <dgm:prSet presAssocID="{45D12087-A08A-384A-9C8E-B1C2A6A0CDB1}" presName="conn2-1" presStyleLbl="parChTrans1D2" presStyleIdx="0" presStyleCnt="2"/>
      <dgm:spPr/>
      <dgm:t>
        <a:bodyPr/>
        <a:lstStyle/>
        <a:p>
          <a:endParaRPr lang="en-US"/>
        </a:p>
      </dgm:t>
    </dgm:pt>
    <dgm:pt modelId="{9E66343C-7D09-4942-878F-3EBCC0522191}" type="pres">
      <dgm:prSet presAssocID="{45D12087-A08A-384A-9C8E-B1C2A6A0CDB1}" presName="connTx" presStyleLbl="parChTrans1D2" presStyleIdx="0" presStyleCnt="2"/>
      <dgm:spPr/>
      <dgm:t>
        <a:bodyPr/>
        <a:lstStyle/>
        <a:p>
          <a:endParaRPr lang="en-US"/>
        </a:p>
      </dgm:t>
    </dgm:pt>
    <dgm:pt modelId="{C6492DF4-DDC2-ED4A-8C0E-97F1B4D9BE25}" type="pres">
      <dgm:prSet presAssocID="{1F29D2DB-83CC-7849-9A23-7E9014407300}" presName="root2" presStyleCnt="0"/>
      <dgm:spPr/>
    </dgm:pt>
    <dgm:pt modelId="{0243A974-E375-0C43-B062-D6401DD94008}" type="pres">
      <dgm:prSet presAssocID="{1F29D2DB-83CC-7849-9A23-7E9014407300}" presName="LevelTwoTextNode" presStyleLbl="node2" presStyleIdx="0" presStyleCnt="2" custScaleX="187077" custScaleY="169293" custLinFactNeighborX="2012" custLinFactNeighborY="-56110">
        <dgm:presLayoutVars>
          <dgm:chPref val="3"/>
        </dgm:presLayoutVars>
      </dgm:prSet>
      <dgm:spPr/>
      <dgm:t>
        <a:bodyPr/>
        <a:lstStyle/>
        <a:p>
          <a:endParaRPr lang="en-US"/>
        </a:p>
      </dgm:t>
    </dgm:pt>
    <dgm:pt modelId="{11FBD667-71BB-FE46-AFB0-9630282D4FCB}" type="pres">
      <dgm:prSet presAssocID="{1F29D2DB-83CC-7849-9A23-7E9014407300}" presName="level3hierChild" presStyleCnt="0"/>
      <dgm:spPr/>
    </dgm:pt>
    <dgm:pt modelId="{3CACA1D6-E4C0-3848-8023-EB4F359FF0FE}" type="pres">
      <dgm:prSet presAssocID="{6BF979E0-FA8B-5C41-ABDE-7E0C4B0D5B63}" presName="conn2-1" presStyleLbl="parChTrans1D2" presStyleIdx="1" presStyleCnt="2"/>
      <dgm:spPr/>
      <dgm:t>
        <a:bodyPr/>
        <a:lstStyle/>
        <a:p>
          <a:endParaRPr lang="en-US"/>
        </a:p>
      </dgm:t>
    </dgm:pt>
    <dgm:pt modelId="{A08069B7-F638-AA46-9947-4BB05E57C902}" type="pres">
      <dgm:prSet presAssocID="{6BF979E0-FA8B-5C41-ABDE-7E0C4B0D5B63}" presName="connTx" presStyleLbl="parChTrans1D2" presStyleIdx="1" presStyleCnt="2"/>
      <dgm:spPr/>
      <dgm:t>
        <a:bodyPr/>
        <a:lstStyle/>
        <a:p>
          <a:endParaRPr lang="en-US"/>
        </a:p>
      </dgm:t>
    </dgm:pt>
    <dgm:pt modelId="{7149A231-D721-0044-A870-41CFE4F17BAE}" type="pres">
      <dgm:prSet presAssocID="{1FD64AF6-567D-2E47-9BE0-FDFA1FEABAA1}" presName="root2" presStyleCnt="0"/>
      <dgm:spPr/>
    </dgm:pt>
    <dgm:pt modelId="{484A6945-4A63-FC43-89FF-EEB1ABFF4BB5}" type="pres">
      <dgm:prSet presAssocID="{1FD64AF6-567D-2E47-9BE0-FDFA1FEABAA1}" presName="LevelTwoTextNode" presStyleLbl="node2" presStyleIdx="1" presStyleCnt="2" custScaleX="187082" custScaleY="169885" custLinFactNeighborX="2012" custLinFactNeighborY="48892">
        <dgm:presLayoutVars>
          <dgm:chPref val="3"/>
        </dgm:presLayoutVars>
      </dgm:prSet>
      <dgm:spPr/>
      <dgm:t>
        <a:bodyPr/>
        <a:lstStyle/>
        <a:p>
          <a:endParaRPr lang="en-US"/>
        </a:p>
      </dgm:t>
    </dgm:pt>
    <dgm:pt modelId="{1343CAC4-1B9F-2040-9444-D54D327B0C3D}" type="pres">
      <dgm:prSet presAssocID="{1FD64AF6-567D-2E47-9BE0-FDFA1FEABAA1}" presName="level3hierChild" presStyleCnt="0"/>
      <dgm:spPr/>
    </dgm:pt>
  </dgm:ptLst>
  <dgm:cxnLst>
    <dgm:cxn modelId="{C297D0D1-0397-FD44-98EF-BBBBA2EEFF19}" type="presOf" srcId="{1F29D2DB-83CC-7849-9A23-7E9014407300}" destId="{0243A974-E375-0C43-B062-D6401DD94008}" srcOrd="0" destOrd="0" presId="urn:microsoft.com/office/officeart/2008/layout/HorizontalMultiLevelHierarchy"/>
    <dgm:cxn modelId="{46AEDFE8-9B60-D646-A376-A707D4E581D9}" srcId="{32AD0BA6-31BA-6047-BA50-515DE91D9104}" destId="{1FD64AF6-567D-2E47-9BE0-FDFA1FEABAA1}" srcOrd="1" destOrd="0" parTransId="{6BF979E0-FA8B-5C41-ABDE-7E0C4B0D5B63}" sibTransId="{9A6ECA59-B7A4-5940-B1F5-C35FBEEAF449}"/>
    <dgm:cxn modelId="{5C88A4E6-DA6E-1844-81C8-5A24973E7B03}" type="presOf" srcId="{32AD0BA6-31BA-6047-BA50-515DE91D9104}" destId="{E06875CA-C8F6-BC4D-B37C-32948E6FEBE9}" srcOrd="0" destOrd="0" presId="urn:microsoft.com/office/officeart/2008/layout/HorizontalMultiLevelHierarchy"/>
    <dgm:cxn modelId="{83091B84-3553-A34B-8067-D8ED0DFF4946}" type="presOf" srcId="{6BF979E0-FA8B-5C41-ABDE-7E0C4B0D5B63}" destId="{3CACA1D6-E4C0-3848-8023-EB4F359FF0FE}" srcOrd="0" destOrd="0" presId="urn:microsoft.com/office/officeart/2008/layout/HorizontalMultiLevelHierarchy"/>
    <dgm:cxn modelId="{762E8616-AD80-1F47-B184-FAD075A11F5F}" type="presOf" srcId="{45D12087-A08A-384A-9C8E-B1C2A6A0CDB1}" destId="{B44E1F9D-DDF5-044A-955C-79D5D60AE925}" srcOrd="0" destOrd="0" presId="urn:microsoft.com/office/officeart/2008/layout/HorizontalMultiLevelHierarchy"/>
    <dgm:cxn modelId="{D03278B9-1ABF-8E4F-81BC-958970959A6A}" srcId="{32AD0BA6-31BA-6047-BA50-515DE91D9104}" destId="{1F29D2DB-83CC-7849-9A23-7E9014407300}" srcOrd="0" destOrd="0" parTransId="{45D12087-A08A-384A-9C8E-B1C2A6A0CDB1}" sibTransId="{E7F72513-79C3-CC46-BC9E-8017AE725076}"/>
    <dgm:cxn modelId="{4EA67101-CA33-B249-8C52-59EEC82F6155}" type="presOf" srcId="{45D12087-A08A-384A-9C8E-B1C2A6A0CDB1}" destId="{9E66343C-7D09-4942-878F-3EBCC0522191}" srcOrd="1" destOrd="0" presId="urn:microsoft.com/office/officeart/2008/layout/HorizontalMultiLevelHierarchy"/>
    <dgm:cxn modelId="{6FCAA813-F374-6640-98DA-32B699504E01}" type="presOf" srcId="{26A867F6-9056-5842-A7A7-263A16836CAD}" destId="{E788BCE7-B5E3-EB47-B6F8-91F830795896}" srcOrd="0" destOrd="0" presId="urn:microsoft.com/office/officeart/2008/layout/HorizontalMultiLevelHierarchy"/>
    <dgm:cxn modelId="{2C9B5619-50CA-584F-8B6D-1BB606AC5B8A}" srcId="{26A867F6-9056-5842-A7A7-263A16836CAD}" destId="{32AD0BA6-31BA-6047-BA50-515DE91D9104}" srcOrd="0" destOrd="0" parTransId="{BA9175D8-9E07-844C-A441-34F4E9889C16}" sibTransId="{2D1D4AAA-94EF-EE41-992E-8799D579711B}"/>
    <dgm:cxn modelId="{C47221E4-395D-FA4E-A692-4E0DE11D2502}" type="presOf" srcId="{1FD64AF6-567D-2E47-9BE0-FDFA1FEABAA1}" destId="{484A6945-4A63-FC43-89FF-EEB1ABFF4BB5}" srcOrd="0" destOrd="0" presId="urn:microsoft.com/office/officeart/2008/layout/HorizontalMultiLevelHierarchy"/>
    <dgm:cxn modelId="{C40D1C98-3A01-8743-B243-BF3327AA1282}" type="presOf" srcId="{6BF979E0-FA8B-5C41-ABDE-7E0C4B0D5B63}" destId="{A08069B7-F638-AA46-9947-4BB05E57C902}" srcOrd="1" destOrd="0" presId="urn:microsoft.com/office/officeart/2008/layout/HorizontalMultiLevelHierarchy"/>
    <dgm:cxn modelId="{E7FBFAE9-A26E-DF48-B154-425392029691}" type="presParOf" srcId="{E788BCE7-B5E3-EB47-B6F8-91F830795896}" destId="{09DCDCAA-A2BF-D846-9DEC-1663A1F0747E}" srcOrd="0" destOrd="0" presId="urn:microsoft.com/office/officeart/2008/layout/HorizontalMultiLevelHierarchy"/>
    <dgm:cxn modelId="{88D448A2-3F63-FF41-8D22-5AA74B59AA40}" type="presParOf" srcId="{09DCDCAA-A2BF-D846-9DEC-1663A1F0747E}" destId="{E06875CA-C8F6-BC4D-B37C-32948E6FEBE9}" srcOrd="0" destOrd="0" presId="urn:microsoft.com/office/officeart/2008/layout/HorizontalMultiLevelHierarchy"/>
    <dgm:cxn modelId="{1465017F-A3FC-1949-B3FB-C9564D13B0F2}" type="presParOf" srcId="{09DCDCAA-A2BF-D846-9DEC-1663A1F0747E}" destId="{2A6A3EEA-FCCB-954B-B5F8-1BBC3C2FDA6A}" srcOrd="1" destOrd="0" presId="urn:microsoft.com/office/officeart/2008/layout/HorizontalMultiLevelHierarchy"/>
    <dgm:cxn modelId="{C917DBB0-924B-544E-BEB0-85A5E84EC5C9}" type="presParOf" srcId="{2A6A3EEA-FCCB-954B-B5F8-1BBC3C2FDA6A}" destId="{B44E1F9D-DDF5-044A-955C-79D5D60AE925}" srcOrd="0" destOrd="0" presId="urn:microsoft.com/office/officeart/2008/layout/HorizontalMultiLevelHierarchy"/>
    <dgm:cxn modelId="{2A2558F2-2EE8-7046-A50C-3A011CBEAF18}" type="presParOf" srcId="{B44E1F9D-DDF5-044A-955C-79D5D60AE925}" destId="{9E66343C-7D09-4942-878F-3EBCC0522191}" srcOrd="0" destOrd="0" presId="urn:microsoft.com/office/officeart/2008/layout/HorizontalMultiLevelHierarchy"/>
    <dgm:cxn modelId="{A361EED2-409B-7C44-8866-FF71ADC15C9A}" type="presParOf" srcId="{2A6A3EEA-FCCB-954B-B5F8-1BBC3C2FDA6A}" destId="{C6492DF4-DDC2-ED4A-8C0E-97F1B4D9BE25}" srcOrd="1" destOrd="0" presId="urn:microsoft.com/office/officeart/2008/layout/HorizontalMultiLevelHierarchy"/>
    <dgm:cxn modelId="{963EF631-31B4-FB4F-B581-5D5A5CFC1A3A}" type="presParOf" srcId="{C6492DF4-DDC2-ED4A-8C0E-97F1B4D9BE25}" destId="{0243A974-E375-0C43-B062-D6401DD94008}" srcOrd="0" destOrd="0" presId="urn:microsoft.com/office/officeart/2008/layout/HorizontalMultiLevelHierarchy"/>
    <dgm:cxn modelId="{BC791BBF-143F-1A49-BD62-D126B1F772C6}" type="presParOf" srcId="{C6492DF4-DDC2-ED4A-8C0E-97F1B4D9BE25}" destId="{11FBD667-71BB-FE46-AFB0-9630282D4FCB}" srcOrd="1" destOrd="0" presId="urn:microsoft.com/office/officeart/2008/layout/HorizontalMultiLevelHierarchy"/>
    <dgm:cxn modelId="{178CCE21-FF3C-CF4B-B870-E98043D55819}" type="presParOf" srcId="{2A6A3EEA-FCCB-954B-B5F8-1BBC3C2FDA6A}" destId="{3CACA1D6-E4C0-3848-8023-EB4F359FF0FE}" srcOrd="2" destOrd="0" presId="urn:microsoft.com/office/officeart/2008/layout/HorizontalMultiLevelHierarchy"/>
    <dgm:cxn modelId="{CE967541-41C3-B947-86B0-73000EAF894D}" type="presParOf" srcId="{3CACA1D6-E4C0-3848-8023-EB4F359FF0FE}" destId="{A08069B7-F638-AA46-9947-4BB05E57C902}" srcOrd="0" destOrd="0" presId="urn:microsoft.com/office/officeart/2008/layout/HorizontalMultiLevelHierarchy"/>
    <dgm:cxn modelId="{0259FB7C-1EC4-154A-AF78-1B553F811131}" type="presParOf" srcId="{2A6A3EEA-FCCB-954B-B5F8-1BBC3C2FDA6A}" destId="{7149A231-D721-0044-A870-41CFE4F17BAE}" srcOrd="3" destOrd="0" presId="urn:microsoft.com/office/officeart/2008/layout/HorizontalMultiLevelHierarchy"/>
    <dgm:cxn modelId="{1E82F0B6-46BB-C346-8583-F5ADE26D4FBB}" type="presParOf" srcId="{7149A231-D721-0044-A870-41CFE4F17BAE}" destId="{484A6945-4A63-FC43-89FF-EEB1ABFF4BB5}" srcOrd="0" destOrd="0" presId="urn:microsoft.com/office/officeart/2008/layout/HorizontalMultiLevelHierarchy"/>
    <dgm:cxn modelId="{E377F657-CEB9-8E49-8B20-C87B2D3996A3}" type="presParOf" srcId="{7149A231-D721-0044-A870-41CFE4F17BAE}" destId="{1343CAC4-1B9F-2040-9444-D54D327B0C3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B8A87A-132E-9F46-9334-2DF7D7684C53}" type="doc">
      <dgm:prSet loTypeId="urn:microsoft.com/office/officeart/2005/8/layout/process4" loCatId="" qsTypeId="urn:microsoft.com/office/officeart/2005/8/quickstyle/simple1" qsCatId="simple" csTypeId="urn:microsoft.com/office/officeart/2005/8/colors/colorful2" csCatId="colorful" phldr="1"/>
      <dgm:spPr/>
      <dgm:t>
        <a:bodyPr/>
        <a:lstStyle/>
        <a:p>
          <a:endParaRPr lang="en-US"/>
        </a:p>
      </dgm:t>
    </dgm:pt>
    <dgm:pt modelId="{863D9578-6F18-AA42-A210-7B04CD49C5FF}">
      <dgm:prSet phldrT="[Text]" custT="1"/>
      <dgm:spPr/>
      <dgm:t>
        <a:bodyPr/>
        <a:lstStyle/>
        <a:p>
          <a:r>
            <a:rPr lang="en-US" sz="2000" b="0" i="0" dirty="0" smtClean="0">
              <a:latin typeface="+mn-lt"/>
              <a:cs typeface="Calibri" pitchFamily="34" charset="0"/>
            </a:rPr>
            <a:t>Systolic crunch results is coronary extravascular resistance.</a:t>
          </a:r>
          <a:endParaRPr lang="en-US" sz="2000" b="0" dirty="0">
            <a:latin typeface="+mn-lt"/>
          </a:endParaRPr>
        </a:p>
      </dgm:t>
    </dgm:pt>
    <dgm:pt modelId="{00B2C08B-D60C-8F43-A54A-F0C51A37C2C2}" type="parTrans" cxnId="{5F2CC148-F6CE-FC4A-8B08-BF7A5EBEF925}">
      <dgm:prSet/>
      <dgm:spPr/>
      <dgm:t>
        <a:bodyPr/>
        <a:lstStyle/>
        <a:p>
          <a:endParaRPr lang="en-US" sz="2000" b="0">
            <a:latin typeface="+mn-lt"/>
          </a:endParaRPr>
        </a:p>
      </dgm:t>
    </dgm:pt>
    <dgm:pt modelId="{56230695-8E3F-0B46-8BC6-F1257420671C}" type="sibTrans" cxnId="{5F2CC148-F6CE-FC4A-8B08-BF7A5EBEF925}">
      <dgm:prSet/>
      <dgm:spPr/>
      <dgm:t>
        <a:bodyPr/>
        <a:lstStyle/>
        <a:p>
          <a:endParaRPr lang="en-US" sz="2000" b="0">
            <a:latin typeface="+mn-lt"/>
          </a:endParaRPr>
        </a:p>
      </dgm:t>
    </dgm:pt>
    <dgm:pt modelId="{7A01511C-E94C-E247-BABE-2BA7A6E9CF65}">
      <dgm:prSet phldrT="[Text]" custT="1"/>
      <dgm:spPr/>
      <dgm:t>
        <a:bodyPr/>
        <a:lstStyle/>
        <a:p>
          <a:r>
            <a:rPr lang="en-US" sz="2000" b="0" i="0" dirty="0" smtClean="0">
              <a:latin typeface="+mn-lt"/>
              <a:cs typeface="Calibri" pitchFamily="34" charset="0"/>
            </a:rPr>
            <a:t>Contraction of the ventricular muscle during systole squeeze the arteries in the muscle, and hence increasing the resistance to flow.</a:t>
          </a:r>
          <a:endParaRPr lang="en-US" sz="2000" b="0" dirty="0">
            <a:latin typeface="+mn-lt"/>
          </a:endParaRPr>
        </a:p>
      </dgm:t>
    </dgm:pt>
    <dgm:pt modelId="{BFCD3EB8-D2F8-CF4B-8374-2895DF3015D8}" type="parTrans" cxnId="{043B0D44-D053-B547-817C-466A471254D2}">
      <dgm:prSet/>
      <dgm:spPr/>
      <dgm:t>
        <a:bodyPr/>
        <a:lstStyle/>
        <a:p>
          <a:endParaRPr lang="en-US" sz="2000" b="0">
            <a:latin typeface="+mn-lt"/>
          </a:endParaRPr>
        </a:p>
      </dgm:t>
    </dgm:pt>
    <dgm:pt modelId="{2755D093-2618-AB4E-A273-1D5CB20F8867}" type="sibTrans" cxnId="{043B0D44-D053-B547-817C-466A471254D2}">
      <dgm:prSet/>
      <dgm:spPr/>
      <dgm:t>
        <a:bodyPr/>
        <a:lstStyle/>
        <a:p>
          <a:endParaRPr lang="en-US" sz="2000" b="0">
            <a:latin typeface="+mn-lt"/>
          </a:endParaRPr>
        </a:p>
      </dgm:t>
    </dgm:pt>
    <dgm:pt modelId="{81C675A4-4D32-3A49-A4B0-D6D11B31A788}">
      <dgm:prSet phldrT="[Text]" custT="1"/>
      <dgm:spPr/>
      <dgm:t>
        <a:bodyPr/>
        <a:lstStyle/>
        <a:p>
          <a:r>
            <a:rPr lang="en-US" sz="2000" b="0" i="0" smtClean="0">
              <a:latin typeface="+mn-lt"/>
              <a:cs typeface="Calibri" pitchFamily="34" charset="0"/>
            </a:rPr>
            <a:t>The contraction is greatest near the endocardial surface. Thus, this region has the greatest “systolic crunch”.</a:t>
          </a:r>
          <a:endParaRPr lang="en-US" sz="2000" b="0" dirty="0">
            <a:latin typeface="+mn-lt"/>
          </a:endParaRPr>
        </a:p>
      </dgm:t>
    </dgm:pt>
    <dgm:pt modelId="{AA9AD762-52FD-614D-A252-06BC8D8A947E}" type="parTrans" cxnId="{E916BC10-123E-324F-896F-E8CB1D501307}">
      <dgm:prSet/>
      <dgm:spPr/>
      <dgm:t>
        <a:bodyPr/>
        <a:lstStyle/>
        <a:p>
          <a:endParaRPr lang="en-US" sz="2000" b="0">
            <a:latin typeface="+mn-lt"/>
          </a:endParaRPr>
        </a:p>
      </dgm:t>
    </dgm:pt>
    <dgm:pt modelId="{0776B928-634A-4949-A76C-09F7DAE56498}" type="sibTrans" cxnId="{E916BC10-123E-324F-896F-E8CB1D501307}">
      <dgm:prSet/>
      <dgm:spPr/>
      <dgm:t>
        <a:bodyPr/>
        <a:lstStyle/>
        <a:p>
          <a:endParaRPr lang="en-US" sz="2000" b="0">
            <a:latin typeface="+mn-lt"/>
          </a:endParaRPr>
        </a:p>
      </dgm:t>
    </dgm:pt>
    <dgm:pt modelId="{50C28436-FAE4-EF45-B377-500BE774E95A}">
      <dgm:prSet custT="1"/>
      <dgm:spPr/>
      <dgm:t>
        <a:bodyPr/>
        <a:lstStyle/>
        <a:p>
          <a:r>
            <a:rPr lang="en-US" sz="2000" b="0" i="0" dirty="0" smtClean="0">
              <a:latin typeface="+mn-lt"/>
              <a:cs typeface="Calibri" pitchFamily="34" charset="0"/>
            </a:rPr>
            <a:t>The greatest resistance to flow is also found in the endocardial region of the heart.</a:t>
          </a:r>
          <a:endParaRPr lang="en-US" sz="2000" b="0" dirty="0">
            <a:latin typeface="+mn-lt"/>
          </a:endParaRPr>
        </a:p>
      </dgm:t>
    </dgm:pt>
    <dgm:pt modelId="{8FE63C77-C404-4D4D-9EF8-2F53E17C20B7}" type="parTrans" cxnId="{6FDA6574-B77F-6640-870D-8C0997D12063}">
      <dgm:prSet/>
      <dgm:spPr/>
      <dgm:t>
        <a:bodyPr/>
        <a:lstStyle/>
        <a:p>
          <a:endParaRPr lang="en-US" sz="2000" b="0">
            <a:latin typeface="+mn-lt"/>
          </a:endParaRPr>
        </a:p>
      </dgm:t>
    </dgm:pt>
    <dgm:pt modelId="{D0BA721D-DBAF-554B-9933-2C44C3920754}" type="sibTrans" cxnId="{6FDA6574-B77F-6640-870D-8C0997D12063}">
      <dgm:prSet/>
      <dgm:spPr/>
      <dgm:t>
        <a:bodyPr/>
        <a:lstStyle/>
        <a:p>
          <a:endParaRPr lang="en-US" sz="2000" b="0">
            <a:latin typeface="+mn-lt"/>
          </a:endParaRPr>
        </a:p>
      </dgm:t>
    </dgm:pt>
    <dgm:pt modelId="{F0AA90DD-66B7-434D-BCAB-92158D791FAA}">
      <dgm:prSet custT="1"/>
      <dgm:spPr/>
      <dgm:t>
        <a:bodyPr/>
        <a:lstStyle/>
        <a:p>
          <a:r>
            <a:rPr lang="en-US" sz="2000" b="0" i="0" smtClean="0">
              <a:latin typeface="+mn-lt"/>
              <a:cs typeface="Calibri" pitchFamily="34" charset="0"/>
            </a:rPr>
            <a:t>Thus, the majority of myocardial infarctions begin at the endocardial region of the heart.</a:t>
          </a:r>
          <a:endParaRPr lang="en-US" sz="2000" b="0" dirty="0">
            <a:latin typeface="+mn-lt"/>
          </a:endParaRPr>
        </a:p>
      </dgm:t>
    </dgm:pt>
    <dgm:pt modelId="{C19CD0F6-9C14-7F47-9295-9239222C017C}" type="parTrans" cxnId="{60F82BC3-D55B-9647-AC41-5C8AABD3F6D4}">
      <dgm:prSet/>
      <dgm:spPr/>
      <dgm:t>
        <a:bodyPr/>
        <a:lstStyle/>
        <a:p>
          <a:endParaRPr lang="en-US" sz="2000" b="0">
            <a:latin typeface="+mn-lt"/>
          </a:endParaRPr>
        </a:p>
      </dgm:t>
    </dgm:pt>
    <dgm:pt modelId="{9258A353-C807-9845-8129-5894233B6D3B}" type="sibTrans" cxnId="{60F82BC3-D55B-9647-AC41-5C8AABD3F6D4}">
      <dgm:prSet/>
      <dgm:spPr/>
      <dgm:t>
        <a:bodyPr/>
        <a:lstStyle/>
        <a:p>
          <a:endParaRPr lang="en-US" sz="2000" b="0">
            <a:latin typeface="+mn-lt"/>
          </a:endParaRPr>
        </a:p>
      </dgm:t>
    </dgm:pt>
    <dgm:pt modelId="{9876DC44-1587-7A40-B2FA-9CEAB21AECFC}" type="pres">
      <dgm:prSet presAssocID="{30B8A87A-132E-9F46-9334-2DF7D7684C53}" presName="Name0" presStyleCnt="0">
        <dgm:presLayoutVars>
          <dgm:dir/>
          <dgm:animLvl val="lvl"/>
          <dgm:resizeHandles val="exact"/>
        </dgm:presLayoutVars>
      </dgm:prSet>
      <dgm:spPr/>
      <dgm:t>
        <a:bodyPr/>
        <a:lstStyle/>
        <a:p>
          <a:endParaRPr lang="en-US"/>
        </a:p>
      </dgm:t>
    </dgm:pt>
    <dgm:pt modelId="{822A2705-F25C-7D47-A2EF-588370558B36}" type="pres">
      <dgm:prSet presAssocID="{F0AA90DD-66B7-434D-BCAB-92158D791FAA}" presName="boxAndChildren" presStyleCnt="0"/>
      <dgm:spPr/>
    </dgm:pt>
    <dgm:pt modelId="{797803ED-4D62-B542-BF37-2B3EEF0EE9A5}" type="pres">
      <dgm:prSet presAssocID="{F0AA90DD-66B7-434D-BCAB-92158D791FAA}" presName="parentTextBox" presStyleLbl="node1" presStyleIdx="0" presStyleCnt="5"/>
      <dgm:spPr/>
      <dgm:t>
        <a:bodyPr/>
        <a:lstStyle/>
        <a:p>
          <a:endParaRPr lang="en-US"/>
        </a:p>
      </dgm:t>
    </dgm:pt>
    <dgm:pt modelId="{42E17624-2ECF-1942-81C5-D83D86C440D8}" type="pres">
      <dgm:prSet presAssocID="{D0BA721D-DBAF-554B-9933-2C44C3920754}" presName="sp" presStyleCnt="0"/>
      <dgm:spPr/>
    </dgm:pt>
    <dgm:pt modelId="{DDCF3B6C-A318-5549-9F9A-62BF88122540}" type="pres">
      <dgm:prSet presAssocID="{50C28436-FAE4-EF45-B377-500BE774E95A}" presName="arrowAndChildren" presStyleCnt="0"/>
      <dgm:spPr/>
    </dgm:pt>
    <dgm:pt modelId="{7E7865B4-B0F7-C243-A899-3CD40FC9A750}" type="pres">
      <dgm:prSet presAssocID="{50C28436-FAE4-EF45-B377-500BE774E95A}" presName="parentTextArrow" presStyleLbl="node1" presStyleIdx="1" presStyleCnt="5"/>
      <dgm:spPr/>
      <dgm:t>
        <a:bodyPr/>
        <a:lstStyle/>
        <a:p>
          <a:endParaRPr lang="en-US"/>
        </a:p>
      </dgm:t>
    </dgm:pt>
    <dgm:pt modelId="{AE712814-4C1F-184D-A116-FBEA702EAD29}" type="pres">
      <dgm:prSet presAssocID="{0776B928-634A-4949-A76C-09F7DAE56498}" presName="sp" presStyleCnt="0"/>
      <dgm:spPr/>
    </dgm:pt>
    <dgm:pt modelId="{5BE1E514-96BC-024C-9B2F-A16633AE50A3}" type="pres">
      <dgm:prSet presAssocID="{81C675A4-4D32-3A49-A4B0-D6D11B31A788}" presName="arrowAndChildren" presStyleCnt="0"/>
      <dgm:spPr/>
    </dgm:pt>
    <dgm:pt modelId="{4825253F-DAFC-CF48-A2E3-5E65EA7B90E0}" type="pres">
      <dgm:prSet presAssocID="{81C675A4-4D32-3A49-A4B0-D6D11B31A788}" presName="parentTextArrow" presStyleLbl="node1" presStyleIdx="2" presStyleCnt="5"/>
      <dgm:spPr/>
      <dgm:t>
        <a:bodyPr/>
        <a:lstStyle/>
        <a:p>
          <a:endParaRPr lang="en-US"/>
        </a:p>
      </dgm:t>
    </dgm:pt>
    <dgm:pt modelId="{43D68C4F-4645-1741-801D-DBCA44194CCC}" type="pres">
      <dgm:prSet presAssocID="{2755D093-2618-AB4E-A273-1D5CB20F8867}" presName="sp" presStyleCnt="0"/>
      <dgm:spPr/>
    </dgm:pt>
    <dgm:pt modelId="{72CA4D7B-635C-674A-8EDB-F1743378EECB}" type="pres">
      <dgm:prSet presAssocID="{7A01511C-E94C-E247-BABE-2BA7A6E9CF65}" presName="arrowAndChildren" presStyleCnt="0"/>
      <dgm:spPr/>
    </dgm:pt>
    <dgm:pt modelId="{BF2F61CC-58F1-F847-B489-FABEEE26D0A7}" type="pres">
      <dgm:prSet presAssocID="{7A01511C-E94C-E247-BABE-2BA7A6E9CF65}" presName="parentTextArrow" presStyleLbl="node1" presStyleIdx="3" presStyleCnt="5"/>
      <dgm:spPr/>
      <dgm:t>
        <a:bodyPr/>
        <a:lstStyle/>
        <a:p>
          <a:endParaRPr lang="en-US"/>
        </a:p>
      </dgm:t>
    </dgm:pt>
    <dgm:pt modelId="{392FA347-56E6-8847-8913-4F236406A984}" type="pres">
      <dgm:prSet presAssocID="{56230695-8E3F-0B46-8BC6-F1257420671C}" presName="sp" presStyleCnt="0"/>
      <dgm:spPr/>
    </dgm:pt>
    <dgm:pt modelId="{DB4E5188-2455-F448-81A0-6F4F13BE7DBC}" type="pres">
      <dgm:prSet presAssocID="{863D9578-6F18-AA42-A210-7B04CD49C5FF}" presName="arrowAndChildren" presStyleCnt="0"/>
      <dgm:spPr/>
    </dgm:pt>
    <dgm:pt modelId="{66801B6C-FB2D-C24D-9F73-4FE3592D5391}" type="pres">
      <dgm:prSet presAssocID="{863D9578-6F18-AA42-A210-7B04CD49C5FF}" presName="parentTextArrow" presStyleLbl="node1" presStyleIdx="4" presStyleCnt="5"/>
      <dgm:spPr/>
      <dgm:t>
        <a:bodyPr/>
        <a:lstStyle/>
        <a:p>
          <a:endParaRPr lang="en-US"/>
        </a:p>
      </dgm:t>
    </dgm:pt>
  </dgm:ptLst>
  <dgm:cxnLst>
    <dgm:cxn modelId="{5F2CC148-F6CE-FC4A-8B08-BF7A5EBEF925}" srcId="{30B8A87A-132E-9F46-9334-2DF7D7684C53}" destId="{863D9578-6F18-AA42-A210-7B04CD49C5FF}" srcOrd="0" destOrd="0" parTransId="{00B2C08B-D60C-8F43-A54A-F0C51A37C2C2}" sibTransId="{56230695-8E3F-0B46-8BC6-F1257420671C}"/>
    <dgm:cxn modelId="{E66B9936-F0AB-E341-A38F-D3E8704B9ADC}" type="presOf" srcId="{81C675A4-4D32-3A49-A4B0-D6D11B31A788}" destId="{4825253F-DAFC-CF48-A2E3-5E65EA7B90E0}" srcOrd="0" destOrd="0" presId="urn:microsoft.com/office/officeart/2005/8/layout/process4"/>
    <dgm:cxn modelId="{119804C3-C025-A84D-AEE9-0A7796E6D7CD}" type="presOf" srcId="{30B8A87A-132E-9F46-9334-2DF7D7684C53}" destId="{9876DC44-1587-7A40-B2FA-9CEAB21AECFC}" srcOrd="0" destOrd="0" presId="urn:microsoft.com/office/officeart/2005/8/layout/process4"/>
    <dgm:cxn modelId="{E916BC10-123E-324F-896F-E8CB1D501307}" srcId="{30B8A87A-132E-9F46-9334-2DF7D7684C53}" destId="{81C675A4-4D32-3A49-A4B0-D6D11B31A788}" srcOrd="2" destOrd="0" parTransId="{AA9AD762-52FD-614D-A252-06BC8D8A947E}" sibTransId="{0776B928-634A-4949-A76C-09F7DAE56498}"/>
    <dgm:cxn modelId="{7F250883-DDEB-C641-A0BC-C12E9DED4250}" type="presOf" srcId="{F0AA90DD-66B7-434D-BCAB-92158D791FAA}" destId="{797803ED-4D62-B542-BF37-2B3EEF0EE9A5}" srcOrd="0" destOrd="0" presId="urn:microsoft.com/office/officeart/2005/8/layout/process4"/>
    <dgm:cxn modelId="{8BE073FE-5CD9-0B46-8773-EB44C48E2CD1}" type="presOf" srcId="{7A01511C-E94C-E247-BABE-2BA7A6E9CF65}" destId="{BF2F61CC-58F1-F847-B489-FABEEE26D0A7}" srcOrd="0" destOrd="0" presId="urn:microsoft.com/office/officeart/2005/8/layout/process4"/>
    <dgm:cxn modelId="{6FDA6574-B77F-6640-870D-8C0997D12063}" srcId="{30B8A87A-132E-9F46-9334-2DF7D7684C53}" destId="{50C28436-FAE4-EF45-B377-500BE774E95A}" srcOrd="3" destOrd="0" parTransId="{8FE63C77-C404-4D4D-9EF8-2F53E17C20B7}" sibTransId="{D0BA721D-DBAF-554B-9933-2C44C3920754}"/>
    <dgm:cxn modelId="{043B0D44-D053-B547-817C-466A471254D2}" srcId="{30B8A87A-132E-9F46-9334-2DF7D7684C53}" destId="{7A01511C-E94C-E247-BABE-2BA7A6E9CF65}" srcOrd="1" destOrd="0" parTransId="{BFCD3EB8-D2F8-CF4B-8374-2895DF3015D8}" sibTransId="{2755D093-2618-AB4E-A273-1D5CB20F8867}"/>
    <dgm:cxn modelId="{60F82BC3-D55B-9647-AC41-5C8AABD3F6D4}" srcId="{30B8A87A-132E-9F46-9334-2DF7D7684C53}" destId="{F0AA90DD-66B7-434D-BCAB-92158D791FAA}" srcOrd="4" destOrd="0" parTransId="{C19CD0F6-9C14-7F47-9295-9239222C017C}" sibTransId="{9258A353-C807-9845-8129-5894233B6D3B}"/>
    <dgm:cxn modelId="{ABE158D4-1E8C-4A46-B154-C21641759860}" type="presOf" srcId="{863D9578-6F18-AA42-A210-7B04CD49C5FF}" destId="{66801B6C-FB2D-C24D-9F73-4FE3592D5391}" srcOrd="0" destOrd="0" presId="urn:microsoft.com/office/officeart/2005/8/layout/process4"/>
    <dgm:cxn modelId="{E5700D77-808D-B646-8B5C-177B345399DF}" type="presOf" srcId="{50C28436-FAE4-EF45-B377-500BE774E95A}" destId="{7E7865B4-B0F7-C243-A899-3CD40FC9A750}" srcOrd="0" destOrd="0" presId="urn:microsoft.com/office/officeart/2005/8/layout/process4"/>
    <dgm:cxn modelId="{E34E98E3-6330-964B-94CC-35E7C74D3C42}" type="presParOf" srcId="{9876DC44-1587-7A40-B2FA-9CEAB21AECFC}" destId="{822A2705-F25C-7D47-A2EF-588370558B36}" srcOrd="0" destOrd="0" presId="urn:microsoft.com/office/officeart/2005/8/layout/process4"/>
    <dgm:cxn modelId="{6E3469B7-ABC3-7849-BC48-40FCF28FE296}" type="presParOf" srcId="{822A2705-F25C-7D47-A2EF-588370558B36}" destId="{797803ED-4D62-B542-BF37-2B3EEF0EE9A5}" srcOrd="0" destOrd="0" presId="urn:microsoft.com/office/officeart/2005/8/layout/process4"/>
    <dgm:cxn modelId="{3736D001-D3D3-214D-B120-6B182FA018E2}" type="presParOf" srcId="{9876DC44-1587-7A40-B2FA-9CEAB21AECFC}" destId="{42E17624-2ECF-1942-81C5-D83D86C440D8}" srcOrd="1" destOrd="0" presId="urn:microsoft.com/office/officeart/2005/8/layout/process4"/>
    <dgm:cxn modelId="{C28A7C8E-F99D-1B40-93E0-A1622423EE6C}" type="presParOf" srcId="{9876DC44-1587-7A40-B2FA-9CEAB21AECFC}" destId="{DDCF3B6C-A318-5549-9F9A-62BF88122540}" srcOrd="2" destOrd="0" presId="urn:microsoft.com/office/officeart/2005/8/layout/process4"/>
    <dgm:cxn modelId="{414AA835-71B6-6B44-B1D6-81B0322C9E2F}" type="presParOf" srcId="{DDCF3B6C-A318-5549-9F9A-62BF88122540}" destId="{7E7865B4-B0F7-C243-A899-3CD40FC9A750}" srcOrd="0" destOrd="0" presId="urn:microsoft.com/office/officeart/2005/8/layout/process4"/>
    <dgm:cxn modelId="{639EA015-6276-D644-B4D1-F7AC813EDA94}" type="presParOf" srcId="{9876DC44-1587-7A40-B2FA-9CEAB21AECFC}" destId="{AE712814-4C1F-184D-A116-FBEA702EAD29}" srcOrd="3" destOrd="0" presId="urn:microsoft.com/office/officeart/2005/8/layout/process4"/>
    <dgm:cxn modelId="{E273CFF0-BC71-2B4E-AA26-78DC1326B5A6}" type="presParOf" srcId="{9876DC44-1587-7A40-B2FA-9CEAB21AECFC}" destId="{5BE1E514-96BC-024C-9B2F-A16633AE50A3}" srcOrd="4" destOrd="0" presId="urn:microsoft.com/office/officeart/2005/8/layout/process4"/>
    <dgm:cxn modelId="{9EC0C355-8E59-7B4C-961C-12BF893BC9D5}" type="presParOf" srcId="{5BE1E514-96BC-024C-9B2F-A16633AE50A3}" destId="{4825253F-DAFC-CF48-A2E3-5E65EA7B90E0}" srcOrd="0" destOrd="0" presId="urn:microsoft.com/office/officeart/2005/8/layout/process4"/>
    <dgm:cxn modelId="{6AF56773-AB9C-5742-A641-8B6B1591A30F}" type="presParOf" srcId="{9876DC44-1587-7A40-B2FA-9CEAB21AECFC}" destId="{43D68C4F-4645-1741-801D-DBCA44194CCC}" srcOrd="5" destOrd="0" presId="urn:microsoft.com/office/officeart/2005/8/layout/process4"/>
    <dgm:cxn modelId="{B436A731-C303-1E4A-BA5C-5461D574D8CD}" type="presParOf" srcId="{9876DC44-1587-7A40-B2FA-9CEAB21AECFC}" destId="{72CA4D7B-635C-674A-8EDB-F1743378EECB}" srcOrd="6" destOrd="0" presId="urn:microsoft.com/office/officeart/2005/8/layout/process4"/>
    <dgm:cxn modelId="{72458138-8973-3341-987F-DB6585218468}" type="presParOf" srcId="{72CA4D7B-635C-674A-8EDB-F1743378EECB}" destId="{BF2F61CC-58F1-F847-B489-FABEEE26D0A7}" srcOrd="0" destOrd="0" presId="urn:microsoft.com/office/officeart/2005/8/layout/process4"/>
    <dgm:cxn modelId="{CA456226-F183-4041-ACE3-DA0E51D4514E}" type="presParOf" srcId="{9876DC44-1587-7A40-B2FA-9CEAB21AECFC}" destId="{392FA347-56E6-8847-8913-4F236406A984}" srcOrd="7" destOrd="0" presId="urn:microsoft.com/office/officeart/2005/8/layout/process4"/>
    <dgm:cxn modelId="{5C7EF00F-A127-7948-8942-638C67DD39B3}" type="presParOf" srcId="{9876DC44-1587-7A40-B2FA-9CEAB21AECFC}" destId="{DB4E5188-2455-F448-81A0-6F4F13BE7DBC}" srcOrd="8" destOrd="0" presId="urn:microsoft.com/office/officeart/2005/8/layout/process4"/>
    <dgm:cxn modelId="{3ED20884-A504-E34E-BA33-8E3B0B4658A4}" type="presParOf" srcId="{DB4E5188-2455-F448-81A0-6F4F13BE7DBC}" destId="{66801B6C-FB2D-C24D-9F73-4FE3592D539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4B260F-FC8B-EE40-B97D-3DA2B083AF54}" type="doc">
      <dgm:prSet loTypeId="urn:microsoft.com/office/officeart/2005/8/layout/vProcess5" loCatId="" qsTypeId="urn:microsoft.com/office/officeart/2005/8/quickstyle/simple1" qsCatId="simple" csTypeId="urn:microsoft.com/office/officeart/2005/8/colors/colorful2" csCatId="colorful" phldr="1"/>
      <dgm:spPr/>
      <dgm:t>
        <a:bodyPr/>
        <a:lstStyle/>
        <a:p>
          <a:endParaRPr lang="en-US"/>
        </a:p>
      </dgm:t>
    </dgm:pt>
    <dgm:pt modelId="{AEBFD541-BB00-8F40-9B42-2DF52AA24D79}">
      <dgm:prSet phldrT="[Text]"/>
      <dgm:spPr/>
      <dgm:t>
        <a:bodyPr/>
        <a:lstStyle/>
        <a:p>
          <a:r>
            <a:rPr lang="en-US" b="1" i="0" dirty="0" smtClean="0">
              <a:latin typeface="Calibri" pitchFamily="34" charset="0"/>
              <a:cs typeface="Calibri" pitchFamily="34" charset="0"/>
            </a:rPr>
            <a:t>Systolic crunch has the biggest effect on the left ventricle, which has more muscle and generates more pressure.</a:t>
          </a:r>
          <a:endParaRPr lang="en-US" dirty="0"/>
        </a:p>
      </dgm:t>
    </dgm:pt>
    <dgm:pt modelId="{9D014F79-2BBD-1044-A52E-41290E008AAD}" type="parTrans" cxnId="{274430BA-C577-1B44-A99F-0D4BFB90EA3A}">
      <dgm:prSet/>
      <dgm:spPr/>
      <dgm:t>
        <a:bodyPr/>
        <a:lstStyle/>
        <a:p>
          <a:endParaRPr lang="en-US"/>
        </a:p>
      </dgm:t>
    </dgm:pt>
    <dgm:pt modelId="{BC0B689D-F6CB-614C-88A5-88518F715817}" type="sibTrans" cxnId="{274430BA-C577-1B44-A99F-0D4BFB90EA3A}">
      <dgm:prSet/>
      <dgm:spPr/>
      <dgm:t>
        <a:bodyPr/>
        <a:lstStyle/>
        <a:p>
          <a:endParaRPr lang="en-US"/>
        </a:p>
      </dgm:t>
    </dgm:pt>
    <dgm:pt modelId="{3C76B559-88A9-3945-AE51-0E70A2266827}">
      <dgm:prSet phldrT="[Text]"/>
      <dgm:spPr/>
      <dgm:t>
        <a:bodyPr/>
        <a:lstStyle/>
        <a:p>
          <a:r>
            <a:rPr lang="en-US" b="1" i="0" dirty="0" smtClean="0">
              <a:latin typeface="Calibri" pitchFamily="34" charset="0"/>
              <a:cs typeface="Calibri" pitchFamily="34" charset="0"/>
            </a:rPr>
            <a:t>Flow through the left coronary artery is reduced during systole, whereas there is little noticeable effect on flow in the right coronary artery.</a:t>
          </a:r>
          <a:endParaRPr lang="en-US" dirty="0"/>
        </a:p>
      </dgm:t>
    </dgm:pt>
    <dgm:pt modelId="{117555FD-F87F-7946-8535-7C0CD0C9B0AD}" type="parTrans" cxnId="{3E4A8105-0BF2-0C43-8CD5-3140E80F45CA}">
      <dgm:prSet/>
      <dgm:spPr/>
      <dgm:t>
        <a:bodyPr/>
        <a:lstStyle/>
        <a:p>
          <a:endParaRPr lang="en-US"/>
        </a:p>
      </dgm:t>
    </dgm:pt>
    <dgm:pt modelId="{B5A47065-5B31-9040-AB2D-2CC571460FA7}" type="sibTrans" cxnId="{3E4A8105-0BF2-0C43-8CD5-3140E80F45CA}">
      <dgm:prSet/>
      <dgm:spPr/>
      <dgm:t>
        <a:bodyPr/>
        <a:lstStyle/>
        <a:p>
          <a:endParaRPr lang="en-US"/>
        </a:p>
      </dgm:t>
    </dgm:pt>
    <dgm:pt modelId="{AC74E226-97A7-534B-B4DA-FE2AE565292E}" type="pres">
      <dgm:prSet presAssocID="{B64B260F-FC8B-EE40-B97D-3DA2B083AF54}" presName="outerComposite" presStyleCnt="0">
        <dgm:presLayoutVars>
          <dgm:chMax val="5"/>
          <dgm:dir/>
          <dgm:resizeHandles val="exact"/>
        </dgm:presLayoutVars>
      </dgm:prSet>
      <dgm:spPr/>
      <dgm:t>
        <a:bodyPr/>
        <a:lstStyle/>
        <a:p>
          <a:endParaRPr lang="en-US"/>
        </a:p>
      </dgm:t>
    </dgm:pt>
    <dgm:pt modelId="{338739D0-D114-1442-94FE-407A115F2292}" type="pres">
      <dgm:prSet presAssocID="{B64B260F-FC8B-EE40-B97D-3DA2B083AF54}" presName="dummyMaxCanvas" presStyleCnt="0">
        <dgm:presLayoutVars/>
      </dgm:prSet>
      <dgm:spPr/>
    </dgm:pt>
    <dgm:pt modelId="{0DBBA5DB-8EAE-EA4F-9260-81CB274BD866}" type="pres">
      <dgm:prSet presAssocID="{B64B260F-FC8B-EE40-B97D-3DA2B083AF54}" presName="TwoNodes_1" presStyleLbl="node1" presStyleIdx="0" presStyleCnt="2">
        <dgm:presLayoutVars>
          <dgm:bulletEnabled val="1"/>
        </dgm:presLayoutVars>
      </dgm:prSet>
      <dgm:spPr/>
      <dgm:t>
        <a:bodyPr/>
        <a:lstStyle/>
        <a:p>
          <a:endParaRPr lang="en-US"/>
        </a:p>
      </dgm:t>
    </dgm:pt>
    <dgm:pt modelId="{D7C4FD18-BDAD-F344-8108-D3F19F152291}" type="pres">
      <dgm:prSet presAssocID="{B64B260F-FC8B-EE40-B97D-3DA2B083AF54}" presName="TwoNodes_2" presStyleLbl="node1" presStyleIdx="1" presStyleCnt="2">
        <dgm:presLayoutVars>
          <dgm:bulletEnabled val="1"/>
        </dgm:presLayoutVars>
      </dgm:prSet>
      <dgm:spPr/>
      <dgm:t>
        <a:bodyPr/>
        <a:lstStyle/>
        <a:p>
          <a:endParaRPr lang="en-US"/>
        </a:p>
      </dgm:t>
    </dgm:pt>
    <dgm:pt modelId="{08808AB4-7D2A-0041-ADF9-6ED0A1CC99E8}" type="pres">
      <dgm:prSet presAssocID="{B64B260F-FC8B-EE40-B97D-3DA2B083AF54}" presName="TwoConn_1-2" presStyleLbl="fgAccFollowNode1" presStyleIdx="0" presStyleCnt="1">
        <dgm:presLayoutVars>
          <dgm:bulletEnabled val="1"/>
        </dgm:presLayoutVars>
      </dgm:prSet>
      <dgm:spPr/>
      <dgm:t>
        <a:bodyPr/>
        <a:lstStyle/>
        <a:p>
          <a:endParaRPr lang="en-US"/>
        </a:p>
      </dgm:t>
    </dgm:pt>
    <dgm:pt modelId="{3369E8B7-B023-0E4A-8ACD-2B846756EA78}" type="pres">
      <dgm:prSet presAssocID="{B64B260F-FC8B-EE40-B97D-3DA2B083AF54}" presName="TwoNodes_1_text" presStyleLbl="node1" presStyleIdx="1" presStyleCnt="2">
        <dgm:presLayoutVars>
          <dgm:bulletEnabled val="1"/>
        </dgm:presLayoutVars>
      </dgm:prSet>
      <dgm:spPr/>
      <dgm:t>
        <a:bodyPr/>
        <a:lstStyle/>
        <a:p>
          <a:endParaRPr lang="en-US"/>
        </a:p>
      </dgm:t>
    </dgm:pt>
    <dgm:pt modelId="{7AE17F05-E636-6145-A666-69DDB485A4B7}" type="pres">
      <dgm:prSet presAssocID="{B64B260F-FC8B-EE40-B97D-3DA2B083AF54}" presName="TwoNodes_2_text" presStyleLbl="node1" presStyleIdx="1" presStyleCnt="2">
        <dgm:presLayoutVars>
          <dgm:bulletEnabled val="1"/>
        </dgm:presLayoutVars>
      </dgm:prSet>
      <dgm:spPr/>
      <dgm:t>
        <a:bodyPr/>
        <a:lstStyle/>
        <a:p>
          <a:endParaRPr lang="en-US"/>
        </a:p>
      </dgm:t>
    </dgm:pt>
  </dgm:ptLst>
  <dgm:cxnLst>
    <dgm:cxn modelId="{278F748D-2789-AE45-9F62-3ABB2C266AC3}" type="presOf" srcId="{AEBFD541-BB00-8F40-9B42-2DF52AA24D79}" destId="{0DBBA5DB-8EAE-EA4F-9260-81CB274BD866}" srcOrd="0" destOrd="0" presId="urn:microsoft.com/office/officeart/2005/8/layout/vProcess5"/>
    <dgm:cxn modelId="{8A632A1A-F412-2E43-AFCF-C6A914A55C72}" type="presOf" srcId="{3C76B559-88A9-3945-AE51-0E70A2266827}" destId="{7AE17F05-E636-6145-A666-69DDB485A4B7}" srcOrd="1" destOrd="0" presId="urn:microsoft.com/office/officeart/2005/8/layout/vProcess5"/>
    <dgm:cxn modelId="{197F244E-AA5A-8146-8930-4AD21F2796D7}" type="presOf" srcId="{3C76B559-88A9-3945-AE51-0E70A2266827}" destId="{D7C4FD18-BDAD-F344-8108-D3F19F152291}" srcOrd="0" destOrd="0" presId="urn:microsoft.com/office/officeart/2005/8/layout/vProcess5"/>
    <dgm:cxn modelId="{3E4A8105-0BF2-0C43-8CD5-3140E80F45CA}" srcId="{B64B260F-FC8B-EE40-B97D-3DA2B083AF54}" destId="{3C76B559-88A9-3945-AE51-0E70A2266827}" srcOrd="1" destOrd="0" parTransId="{117555FD-F87F-7946-8535-7C0CD0C9B0AD}" sibTransId="{B5A47065-5B31-9040-AB2D-2CC571460FA7}"/>
    <dgm:cxn modelId="{CCF138A9-ECDD-9043-9143-DE97464E6E1F}" type="presOf" srcId="{BC0B689D-F6CB-614C-88A5-88518F715817}" destId="{08808AB4-7D2A-0041-ADF9-6ED0A1CC99E8}" srcOrd="0" destOrd="0" presId="urn:microsoft.com/office/officeart/2005/8/layout/vProcess5"/>
    <dgm:cxn modelId="{274430BA-C577-1B44-A99F-0D4BFB90EA3A}" srcId="{B64B260F-FC8B-EE40-B97D-3DA2B083AF54}" destId="{AEBFD541-BB00-8F40-9B42-2DF52AA24D79}" srcOrd="0" destOrd="0" parTransId="{9D014F79-2BBD-1044-A52E-41290E008AAD}" sibTransId="{BC0B689D-F6CB-614C-88A5-88518F715817}"/>
    <dgm:cxn modelId="{6934C444-708F-9C45-9768-2726410647AB}" type="presOf" srcId="{B64B260F-FC8B-EE40-B97D-3DA2B083AF54}" destId="{AC74E226-97A7-534B-B4DA-FE2AE565292E}" srcOrd="0" destOrd="0" presId="urn:microsoft.com/office/officeart/2005/8/layout/vProcess5"/>
    <dgm:cxn modelId="{81E8A6BD-D169-C74B-A7CF-C7AA3B9A6633}" type="presOf" srcId="{AEBFD541-BB00-8F40-9B42-2DF52AA24D79}" destId="{3369E8B7-B023-0E4A-8ACD-2B846756EA78}" srcOrd="1" destOrd="0" presId="urn:microsoft.com/office/officeart/2005/8/layout/vProcess5"/>
    <dgm:cxn modelId="{BC63AF29-ABFA-6943-80DD-EE82E046F544}" type="presParOf" srcId="{AC74E226-97A7-534B-B4DA-FE2AE565292E}" destId="{338739D0-D114-1442-94FE-407A115F2292}" srcOrd="0" destOrd="0" presId="urn:microsoft.com/office/officeart/2005/8/layout/vProcess5"/>
    <dgm:cxn modelId="{A5D9194F-3F74-D643-B2FB-C302F57A9871}" type="presParOf" srcId="{AC74E226-97A7-534B-B4DA-FE2AE565292E}" destId="{0DBBA5DB-8EAE-EA4F-9260-81CB274BD866}" srcOrd="1" destOrd="0" presId="urn:microsoft.com/office/officeart/2005/8/layout/vProcess5"/>
    <dgm:cxn modelId="{F6FBE355-3B27-2745-BA9C-64ACE9DC3F1A}" type="presParOf" srcId="{AC74E226-97A7-534B-B4DA-FE2AE565292E}" destId="{D7C4FD18-BDAD-F344-8108-D3F19F152291}" srcOrd="2" destOrd="0" presId="urn:microsoft.com/office/officeart/2005/8/layout/vProcess5"/>
    <dgm:cxn modelId="{7AF7EDE1-A597-1D45-B051-A0DCE7DF5723}" type="presParOf" srcId="{AC74E226-97A7-534B-B4DA-FE2AE565292E}" destId="{08808AB4-7D2A-0041-ADF9-6ED0A1CC99E8}" srcOrd="3" destOrd="0" presId="urn:microsoft.com/office/officeart/2005/8/layout/vProcess5"/>
    <dgm:cxn modelId="{88A5721D-D039-C94A-87BF-7C067211389B}" type="presParOf" srcId="{AC74E226-97A7-534B-B4DA-FE2AE565292E}" destId="{3369E8B7-B023-0E4A-8ACD-2B846756EA78}" srcOrd="4" destOrd="0" presId="urn:microsoft.com/office/officeart/2005/8/layout/vProcess5"/>
    <dgm:cxn modelId="{C7E43648-1E38-C948-A105-C52A66F0CC15}" type="presParOf" srcId="{AC74E226-97A7-534B-B4DA-FE2AE565292E}" destId="{7AE17F05-E636-6145-A666-69DDB485A4B7}"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5C5E25-0286-8D44-A31F-BA1F488B9E91}" type="doc">
      <dgm:prSet loTypeId="urn:microsoft.com/office/officeart/2008/layout/VerticalCurvedList" loCatId="" qsTypeId="urn:microsoft.com/office/officeart/2005/8/quickstyle/simple1" qsCatId="simple" csTypeId="urn:microsoft.com/office/officeart/2005/8/colors/colorful2" csCatId="colorful" phldr="1"/>
      <dgm:spPr/>
      <dgm:t>
        <a:bodyPr/>
        <a:lstStyle/>
        <a:p>
          <a:endParaRPr lang="en-US"/>
        </a:p>
      </dgm:t>
    </dgm:pt>
    <dgm:pt modelId="{F233586C-27DE-754E-B225-31E5E13C306C}">
      <dgm:prSet phldrT="[Text]" custT="1"/>
      <dgm:spPr/>
      <dgm:t>
        <a:bodyPr/>
        <a:lstStyle/>
        <a:p>
          <a:r>
            <a:rPr lang="en-US" sz="2000" b="0" i="0" dirty="0" smtClean="0">
              <a:latin typeface="+mn-lt"/>
              <a:cs typeface="Calibri" pitchFamily="34" charset="0"/>
            </a:rPr>
            <a:t>Consequently, coronary vessels (arteries) are severely compressed during systole.</a:t>
          </a:r>
          <a:endParaRPr lang="en-US" sz="2000" b="0" dirty="0">
            <a:latin typeface="+mn-lt"/>
          </a:endParaRPr>
        </a:p>
      </dgm:t>
    </dgm:pt>
    <dgm:pt modelId="{F1D59B82-891F-7C46-A6AE-047CEFADD8D9}" type="parTrans" cxnId="{03BD447E-E906-D247-B05C-3CC0CB4DA5BC}">
      <dgm:prSet/>
      <dgm:spPr/>
      <dgm:t>
        <a:bodyPr/>
        <a:lstStyle/>
        <a:p>
          <a:endParaRPr lang="en-US" sz="2000">
            <a:latin typeface="+mn-lt"/>
          </a:endParaRPr>
        </a:p>
      </dgm:t>
    </dgm:pt>
    <dgm:pt modelId="{CBDE574C-1EED-6B41-ACC1-37F9D46AE91C}" type="sibTrans" cxnId="{03BD447E-E906-D247-B05C-3CC0CB4DA5BC}">
      <dgm:prSet/>
      <dgm:spPr/>
      <dgm:t>
        <a:bodyPr/>
        <a:lstStyle/>
        <a:p>
          <a:endParaRPr lang="en-US" sz="2000">
            <a:latin typeface="+mn-lt"/>
          </a:endParaRPr>
        </a:p>
      </dgm:t>
    </dgm:pt>
    <dgm:pt modelId="{6D21F9EB-2D80-EF49-86DB-275223CBDBCB}">
      <dgm:prSet phldrT="[Text]" custT="1"/>
      <dgm:spPr/>
      <dgm:t>
        <a:bodyPr/>
        <a:lstStyle/>
        <a:p>
          <a:r>
            <a:rPr lang="en-US" sz="2000" b="0" i="0" dirty="0" smtClean="0">
              <a:latin typeface="+mn-lt"/>
              <a:cs typeface="Calibri" pitchFamily="34" charset="0"/>
            </a:rPr>
            <a:t>Thus, these patients are more prone to develop myocardial ischemia.</a:t>
          </a:r>
          <a:endParaRPr lang="en-US" sz="2000" b="0" dirty="0">
            <a:latin typeface="+mn-lt"/>
          </a:endParaRPr>
        </a:p>
      </dgm:t>
    </dgm:pt>
    <dgm:pt modelId="{F1BCBC93-F9EA-4045-AA09-E83124F84366}" type="parTrans" cxnId="{8F713620-FD7D-4F48-B5C8-DB70A80D91E8}">
      <dgm:prSet/>
      <dgm:spPr/>
      <dgm:t>
        <a:bodyPr/>
        <a:lstStyle/>
        <a:p>
          <a:endParaRPr lang="en-US" sz="2000">
            <a:latin typeface="+mn-lt"/>
          </a:endParaRPr>
        </a:p>
      </dgm:t>
    </dgm:pt>
    <dgm:pt modelId="{7AC5F219-85B8-3E47-85E2-077F64433B9B}" type="sibTrans" cxnId="{8F713620-FD7D-4F48-B5C8-DB70A80D91E8}">
      <dgm:prSet/>
      <dgm:spPr/>
      <dgm:t>
        <a:bodyPr/>
        <a:lstStyle/>
        <a:p>
          <a:pPr rtl="0"/>
          <a:endParaRPr lang="en-US" sz="2000">
            <a:latin typeface="+mn-lt"/>
          </a:endParaRPr>
        </a:p>
      </dgm:t>
    </dgm:pt>
    <dgm:pt modelId="{9CF2B61E-16A4-D742-9F06-255913872679}">
      <dgm:prSet custT="1"/>
      <dgm:spPr/>
      <dgm:t>
        <a:bodyPr/>
        <a:lstStyle/>
        <a:p>
          <a:r>
            <a:rPr lang="en-US" sz="2000" b="0" i="0" dirty="0" smtClean="0">
              <a:latin typeface="+mn-lt"/>
              <a:cs typeface="Calibri" pitchFamily="34" charset="0"/>
            </a:rPr>
            <a:t>Blood flow to the left ventricle is decreased in patients with aortic stenosis.</a:t>
          </a:r>
          <a:endParaRPr lang="en-US" sz="2000" b="0" dirty="0">
            <a:latin typeface="+mn-lt"/>
          </a:endParaRPr>
        </a:p>
      </dgm:t>
    </dgm:pt>
    <dgm:pt modelId="{7E48DEEF-8D89-984E-A26B-4AD4DF77C3F0}" type="parTrans" cxnId="{F2E7EEC8-077C-7E45-90CC-C4D7A0D8133F}">
      <dgm:prSet/>
      <dgm:spPr/>
      <dgm:t>
        <a:bodyPr/>
        <a:lstStyle/>
        <a:p>
          <a:endParaRPr lang="en-US" sz="2000">
            <a:latin typeface="+mn-lt"/>
          </a:endParaRPr>
        </a:p>
      </dgm:t>
    </dgm:pt>
    <dgm:pt modelId="{6A77BB01-84DF-B344-8F7F-BBE055FCC61E}" type="sibTrans" cxnId="{F2E7EEC8-077C-7E45-90CC-C4D7A0D8133F}">
      <dgm:prSet/>
      <dgm:spPr/>
      <dgm:t>
        <a:bodyPr/>
        <a:lstStyle/>
        <a:p>
          <a:endParaRPr lang="en-US" sz="2000">
            <a:latin typeface="+mn-lt"/>
          </a:endParaRPr>
        </a:p>
      </dgm:t>
    </dgm:pt>
    <dgm:pt modelId="{F8CB1DC2-0AE7-8942-BABB-501E36341D80}">
      <dgm:prSet custT="1"/>
      <dgm:spPr/>
      <dgm:t>
        <a:bodyPr/>
        <a:lstStyle/>
        <a:p>
          <a:r>
            <a:rPr lang="en-US" sz="2000" b="0" i="0" dirty="0" smtClean="0">
              <a:latin typeface="+mn-lt"/>
              <a:cs typeface="Calibri" pitchFamily="34" charset="0"/>
            </a:rPr>
            <a:t>This is because in aortic stenosis, the left ventricle must generate much higher pressure to overcome the resistance of the stenotic aortic valve, in order to eject blood. </a:t>
          </a:r>
          <a:endParaRPr lang="en-US" sz="2000" b="0" dirty="0">
            <a:latin typeface="+mn-lt"/>
          </a:endParaRPr>
        </a:p>
      </dgm:t>
    </dgm:pt>
    <dgm:pt modelId="{8DC1B63D-A7B6-CA42-BC6A-8EFD3BFF3CBC}" type="parTrans" cxnId="{3802E6F8-B29A-8A42-9F82-9F63F5445223}">
      <dgm:prSet/>
      <dgm:spPr/>
      <dgm:t>
        <a:bodyPr/>
        <a:lstStyle/>
        <a:p>
          <a:endParaRPr lang="en-US" sz="2000">
            <a:latin typeface="+mn-lt"/>
          </a:endParaRPr>
        </a:p>
      </dgm:t>
    </dgm:pt>
    <dgm:pt modelId="{6BF53021-5B2B-1243-B8DD-8F64B86C0425}" type="sibTrans" cxnId="{3802E6F8-B29A-8A42-9F82-9F63F5445223}">
      <dgm:prSet/>
      <dgm:spPr/>
      <dgm:t>
        <a:bodyPr/>
        <a:lstStyle/>
        <a:p>
          <a:endParaRPr lang="en-US" sz="2000">
            <a:latin typeface="+mn-lt"/>
          </a:endParaRPr>
        </a:p>
      </dgm:t>
    </dgm:pt>
    <dgm:pt modelId="{CE3E268C-7612-904A-B6C0-5B5F422B778C}" type="pres">
      <dgm:prSet presAssocID="{C45C5E25-0286-8D44-A31F-BA1F488B9E91}" presName="Name0" presStyleCnt="0">
        <dgm:presLayoutVars>
          <dgm:chMax val="7"/>
          <dgm:chPref val="7"/>
          <dgm:dir/>
        </dgm:presLayoutVars>
      </dgm:prSet>
      <dgm:spPr/>
      <dgm:t>
        <a:bodyPr/>
        <a:lstStyle/>
        <a:p>
          <a:endParaRPr lang="en-US"/>
        </a:p>
      </dgm:t>
    </dgm:pt>
    <dgm:pt modelId="{C42DB061-8E0B-5841-9232-030E876F5707}" type="pres">
      <dgm:prSet presAssocID="{C45C5E25-0286-8D44-A31F-BA1F488B9E91}" presName="Name1" presStyleCnt="0"/>
      <dgm:spPr/>
    </dgm:pt>
    <dgm:pt modelId="{C0149D25-CF0F-964F-8CAB-1C852056BA33}" type="pres">
      <dgm:prSet presAssocID="{C45C5E25-0286-8D44-A31F-BA1F488B9E91}" presName="cycle" presStyleCnt="0"/>
      <dgm:spPr/>
    </dgm:pt>
    <dgm:pt modelId="{07B4F26F-E997-5042-B51D-921AE878ABCD}" type="pres">
      <dgm:prSet presAssocID="{C45C5E25-0286-8D44-A31F-BA1F488B9E91}" presName="srcNode" presStyleLbl="node1" presStyleIdx="0" presStyleCnt="4"/>
      <dgm:spPr/>
    </dgm:pt>
    <dgm:pt modelId="{9352E72B-9E72-5D41-A789-53AE6DE54B45}" type="pres">
      <dgm:prSet presAssocID="{C45C5E25-0286-8D44-A31F-BA1F488B9E91}" presName="conn" presStyleLbl="parChTrans1D2" presStyleIdx="0" presStyleCnt="1"/>
      <dgm:spPr/>
      <dgm:t>
        <a:bodyPr/>
        <a:lstStyle/>
        <a:p>
          <a:endParaRPr lang="en-US"/>
        </a:p>
      </dgm:t>
    </dgm:pt>
    <dgm:pt modelId="{ACFA1D9F-AFB3-764B-A2E8-F0C1752CC7DE}" type="pres">
      <dgm:prSet presAssocID="{C45C5E25-0286-8D44-A31F-BA1F488B9E91}" presName="extraNode" presStyleLbl="node1" presStyleIdx="0" presStyleCnt="4"/>
      <dgm:spPr/>
    </dgm:pt>
    <dgm:pt modelId="{7E627630-E8E0-4F49-97BE-1F50C86B5D14}" type="pres">
      <dgm:prSet presAssocID="{C45C5E25-0286-8D44-A31F-BA1F488B9E91}" presName="dstNode" presStyleLbl="node1" presStyleIdx="0" presStyleCnt="4"/>
      <dgm:spPr/>
    </dgm:pt>
    <dgm:pt modelId="{09BFDED4-E1FA-C64C-8978-2876DA815A88}" type="pres">
      <dgm:prSet presAssocID="{9CF2B61E-16A4-D742-9F06-255913872679}" presName="text_1" presStyleLbl="node1" presStyleIdx="0" presStyleCnt="4">
        <dgm:presLayoutVars>
          <dgm:bulletEnabled val="1"/>
        </dgm:presLayoutVars>
      </dgm:prSet>
      <dgm:spPr/>
      <dgm:t>
        <a:bodyPr/>
        <a:lstStyle/>
        <a:p>
          <a:endParaRPr lang="en-US"/>
        </a:p>
      </dgm:t>
    </dgm:pt>
    <dgm:pt modelId="{125F614C-4362-EE40-A221-40FA7FF376E0}" type="pres">
      <dgm:prSet presAssocID="{9CF2B61E-16A4-D742-9F06-255913872679}" presName="accent_1" presStyleCnt="0"/>
      <dgm:spPr/>
    </dgm:pt>
    <dgm:pt modelId="{7CE4967A-8358-D847-A935-EB3831F77F33}" type="pres">
      <dgm:prSet presAssocID="{9CF2B61E-16A4-D742-9F06-255913872679}" presName="accentRepeatNode" presStyleLbl="solidFgAcc1" presStyleIdx="0" presStyleCnt="4"/>
      <dgm:spPr/>
    </dgm:pt>
    <dgm:pt modelId="{DC968BA4-29F1-8048-9EA1-0E5C0D75A539}" type="pres">
      <dgm:prSet presAssocID="{F8CB1DC2-0AE7-8942-BABB-501E36341D80}" presName="text_2" presStyleLbl="node1" presStyleIdx="1" presStyleCnt="4" custScaleY="154376">
        <dgm:presLayoutVars>
          <dgm:bulletEnabled val="1"/>
        </dgm:presLayoutVars>
      </dgm:prSet>
      <dgm:spPr/>
      <dgm:t>
        <a:bodyPr/>
        <a:lstStyle/>
        <a:p>
          <a:endParaRPr lang="en-US"/>
        </a:p>
      </dgm:t>
    </dgm:pt>
    <dgm:pt modelId="{6DD4CD7B-8F07-DE4E-9A86-653EAABB4FF6}" type="pres">
      <dgm:prSet presAssocID="{F8CB1DC2-0AE7-8942-BABB-501E36341D80}" presName="accent_2" presStyleCnt="0"/>
      <dgm:spPr/>
    </dgm:pt>
    <dgm:pt modelId="{4C758CDA-DF82-5C49-87E0-0F484304B709}" type="pres">
      <dgm:prSet presAssocID="{F8CB1DC2-0AE7-8942-BABB-501E36341D80}" presName="accentRepeatNode" presStyleLbl="solidFgAcc1" presStyleIdx="1" presStyleCnt="4"/>
      <dgm:spPr/>
    </dgm:pt>
    <dgm:pt modelId="{868DA388-BDDE-D749-B7CE-E34C17A0B7A8}" type="pres">
      <dgm:prSet presAssocID="{F233586C-27DE-754E-B225-31E5E13C306C}" presName="text_3" presStyleLbl="node1" presStyleIdx="2" presStyleCnt="4">
        <dgm:presLayoutVars>
          <dgm:bulletEnabled val="1"/>
        </dgm:presLayoutVars>
      </dgm:prSet>
      <dgm:spPr/>
      <dgm:t>
        <a:bodyPr/>
        <a:lstStyle/>
        <a:p>
          <a:endParaRPr lang="en-US"/>
        </a:p>
      </dgm:t>
    </dgm:pt>
    <dgm:pt modelId="{20AA4558-FC1A-364E-9FD2-A730D3E498BA}" type="pres">
      <dgm:prSet presAssocID="{F233586C-27DE-754E-B225-31E5E13C306C}" presName="accent_3" presStyleCnt="0"/>
      <dgm:spPr/>
    </dgm:pt>
    <dgm:pt modelId="{CC1737B2-C722-4044-8994-B622BED6D076}" type="pres">
      <dgm:prSet presAssocID="{F233586C-27DE-754E-B225-31E5E13C306C}" presName="accentRepeatNode" presStyleLbl="solidFgAcc1" presStyleIdx="2" presStyleCnt="4"/>
      <dgm:spPr/>
    </dgm:pt>
    <dgm:pt modelId="{468780AF-44DE-8C4A-99B0-547BFD5618DB}" type="pres">
      <dgm:prSet presAssocID="{6D21F9EB-2D80-EF49-86DB-275223CBDBCB}" presName="text_4" presStyleLbl="node1" presStyleIdx="3" presStyleCnt="4">
        <dgm:presLayoutVars>
          <dgm:bulletEnabled val="1"/>
        </dgm:presLayoutVars>
      </dgm:prSet>
      <dgm:spPr/>
      <dgm:t>
        <a:bodyPr/>
        <a:lstStyle/>
        <a:p>
          <a:endParaRPr lang="en-US"/>
        </a:p>
      </dgm:t>
    </dgm:pt>
    <dgm:pt modelId="{B68F09F9-7AD9-F942-A48A-230940951504}" type="pres">
      <dgm:prSet presAssocID="{6D21F9EB-2D80-EF49-86DB-275223CBDBCB}" presName="accent_4" presStyleCnt="0"/>
      <dgm:spPr/>
    </dgm:pt>
    <dgm:pt modelId="{2913531F-2FED-9441-92B3-1DAB82E975BB}" type="pres">
      <dgm:prSet presAssocID="{6D21F9EB-2D80-EF49-86DB-275223CBDBCB}" presName="accentRepeatNode" presStyleLbl="solidFgAcc1" presStyleIdx="3" presStyleCnt="4"/>
      <dgm:spPr/>
    </dgm:pt>
  </dgm:ptLst>
  <dgm:cxnLst>
    <dgm:cxn modelId="{A54D0C66-8D4F-9948-AB2D-C666C7B25EA5}" type="presOf" srcId="{6D21F9EB-2D80-EF49-86DB-275223CBDBCB}" destId="{468780AF-44DE-8C4A-99B0-547BFD5618DB}" srcOrd="0" destOrd="0" presId="urn:microsoft.com/office/officeart/2008/layout/VerticalCurvedList"/>
    <dgm:cxn modelId="{7B1F305D-EC26-9848-A330-6B1BEC4EA484}" type="presOf" srcId="{F8CB1DC2-0AE7-8942-BABB-501E36341D80}" destId="{DC968BA4-29F1-8048-9EA1-0E5C0D75A539}" srcOrd="0" destOrd="0" presId="urn:microsoft.com/office/officeart/2008/layout/VerticalCurvedList"/>
    <dgm:cxn modelId="{8F713620-FD7D-4F48-B5C8-DB70A80D91E8}" srcId="{C45C5E25-0286-8D44-A31F-BA1F488B9E91}" destId="{6D21F9EB-2D80-EF49-86DB-275223CBDBCB}" srcOrd="3" destOrd="0" parTransId="{F1BCBC93-F9EA-4045-AA09-E83124F84366}" sibTransId="{7AC5F219-85B8-3E47-85E2-077F64433B9B}"/>
    <dgm:cxn modelId="{C7B5988C-68B6-C14E-AA63-6E7DBA4290B4}" type="presOf" srcId="{9CF2B61E-16A4-D742-9F06-255913872679}" destId="{09BFDED4-E1FA-C64C-8978-2876DA815A88}" srcOrd="0" destOrd="0" presId="urn:microsoft.com/office/officeart/2008/layout/VerticalCurvedList"/>
    <dgm:cxn modelId="{3802E6F8-B29A-8A42-9F82-9F63F5445223}" srcId="{C45C5E25-0286-8D44-A31F-BA1F488B9E91}" destId="{F8CB1DC2-0AE7-8942-BABB-501E36341D80}" srcOrd="1" destOrd="0" parTransId="{8DC1B63D-A7B6-CA42-BC6A-8EFD3BFF3CBC}" sibTransId="{6BF53021-5B2B-1243-B8DD-8F64B86C0425}"/>
    <dgm:cxn modelId="{03BD447E-E906-D247-B05C-3CC0CB4DA5BC}" srcId="{C45C5E25-0286-8D44-A31F-BA1F488B9E91}" destId="{F233586C-27DE-754E-B225-31E5E13C306C}" srcOrd="2" destOrd="0" parTransId="{F1D59B82-891F-7C46-A6AE-047CEFADD8D9}" sibTransId="{CBDE574C-1EED-6B41-ACC1-37F9D46AE91C}"/>
    <dgm:cxn modelId="{F2E7EEC8-077C-7E45-90CC-C4D7A0D8133F}" srcId="{C45C5E25-0286-8D44-A31F-BA1F488B9E91}" destId="{9CF2B61E-16A4-D742-9F06-255913872679}" srcOrd="0" destOrd="0" parTransId="{7E48DEEF-8D89-984E-A26B-4AD4DF77C3F0}" sibTransId="{6A77BB01-84DF-B344-8F7F-BBE055FCC61E}"/>
    <dgm:cxn modelId="{539C144D-D3B8-E64C-92A0-788878A18C9B}" type="presOf" srcId="{F233586C-27DE-754E-B225-31E5E13C306C}" destId="{868DA388-BDDE-D749-B7CE-E34C17A0B7A8}" srcOrd="0" destOrd="0" presId="urn:microsoft.com/office/officeart/2008/layout/VerticalCurvedList"/>
    <dgm:cxn modelId="{E0D1E93A-7FD9-E146-AC1F-8DF99402C07C}" type="presOf" srcId="{6A77BB01-84DF-B344-8F7F-BBE055FCC61E}" destId="{9352E72B-9E72-5D41-A789-53AE6DE54B45}" srcOrd="0" destOrd="0" presId="urn:microsoft.com/office/officeart/2008/layout/VerticalCurvedList"/>
    <dgm:cxn modelId="{943F3B4B-C26D-FA4D-8F30-85593E106635}" type="presOf" srcId="{C45C5E25-0286-8D44-A31F-BA1F488B9E91}" destId="{CE3E268C-7612-904A-B6C0-5B5F422B778C}" srcOrd="0" destOrd="0" presId="urn:microsoft.com/office/officeart/2008/layout/VerticalCurvedList"/>
    <dgm:cxn modelId="{59563E50-BD05-CC4D-8810-BEE2EF13C91C}" type="presParOf" srcId="{CE3E268C-7612-904A-B6C0-5B5F422B778C}" destId="{C42DB061-8E0B-5841-9232-030E876F5707}" srcOrd="0" destOrd="0" presId="urn:microsoft.com/office/officeart/2008/layout/VerticalCurvedList"/>
    <dgm:cxn modelId="{4196A8AF-B9C1-044F-AAD0-6EEFA8BAF0C8}" type="presParOf" srcId="{C42DB061-8E0B-5841-9232-030E876F5707}" destId="{C0149D25-CF0F-964F-8CAB-1C852056BA33}" srcOrd="0" destOrd="0" presId="urn:microsoft.com/office/officeart/2008/layout/VerticalCurvedList"/>
    <dgm:cxn modelId="{CF7F92AD-F84C-4946-810E-3D9BAD2F5D81}" type="presParOf" srcId="{C0149D25-CF0F-964F-8CAB-1C852056BA33}" destId="{07B4F26F-E997-5042-B51D-921AE878ABCD}" srcOrd="0" destOrd="0" presId="urn:microsoft.com/office/officeart/2008/layout/VerticalCurvedList"/>
    <dgm:cxn modelId="{2C79D25E-FB56-2B42-B139-8A4AB7E05CAC}" type="presParOf" srcId="{C0149D25-CF0F-964F-8CAB-1C852056BA33}" destId="{9352E72B-9E72-5D41-A789-53AE6DE54B45}" srcOrd="1" destOrd="0" presId="urn:microsoft.com/office/officeart/2008/layout/VerticalCurvedList"/>
    <dgm:cxn modelId="{FDD3D724-D3D7-BC4F-92D6-15A7104DA603}" type="presParOf" srcId="{C0149D25-CF0F-964F-8CAB-1C852056BA33}" destId="{ACFA1D9F-AFB3-764B-A2E8-F0C1752CC7DE}" srcOrd="2" destOrd="0" presId="urn:microsoft.com/office/officeart/2008/layout/VerticalCurvedList"/>
    <dgm:cxn modelId="{E7CFDCA6-5641-E042-8833-DCCC785D37A1}" type="presParOf" srcId="{C0149D25-CF0F-964F-8CAB-1C852056BA33}" destId="{7E627630-E8E0-4F49-97BE-1F50C86B5D14}" srcOrd="3" destOrd="0" presId="urn:microsoft.com/office/officeart/2008/layout/VerticalCurvedList"/>
    <dgm:cxn modelId="{82C59221-70D7-CA43-BAF9-11C5C92D8CE1}" type="presParOf" srcId="{C42DB061-8E0B-5841-9232-030E876F5707}" destId="{09BFDED4-E1FA-C64C-8978-2876DA815A88}" srcOrd="1" destOrd="0" presId="urn:microsoft.com/office/officeart/2008/layout/VerticalCurvedList"/>
    <dgm:cxn modelId="{E190B58C-93B8-EC48-85DB-8E50169ED445}" type="presParOf" srcId="{C42DB061-8E0B-5841-9232-030E876F5707}" destId="{125F614C-4362-EE40-A221-40FA7FF376E0}" srcOrd="2" destOrd="0" presId="urn:microsoft.com/office/officeart/2008/layout/VerticalCurvedList"/>
    <dgm:cxn modelId="{CC667F24-A1F8-7E4A-A56F-D0C95B72F345}" type="presParOf" srcId="{125F614C-4362-EE40-A221-40FA7FF376E0}" destId="{7CE4967A-8358-D847-A935-EB3831F77F33}" srcOrd="0" destOrd="0" presId="urn:microsoft.com/office/officeart/2008/layout/VerticalCurvedList"/>
    <dgm:cxn modelId="{3C5C5AA0-8010-5542-8724-C3CCD6D167ED}" type="presParOf" srcId="{C42DB061-8E0B-5841-9232-030E876F5707}" destId="{DC968BA4-29F1-8048-9EA1-0E5C0D75A539}" srcOrd="3" destOrd="0" presId="urn:microsoft.com/office/officeart/2008/layout/VerticalCurvedList"/>
    <dgm:cxn modelId="{C6081468-19F9-D24A-BD87-CF0CD124B625}" type="presParOf" srcId="{C42DB061-8E0B-5841-9232-030E876F5707}" destId="{6DD4CD7B-8F07-DE4E-9A86-653EAABB4FF6}" srcOrd="4" destOrd="0" presId="urn:microsoft.com/office/officeart/2008/layout/VerticalCurvedList"/>
    <dgm:cxn modelId="{AF52AEDA-D85A-5E47-9924-0997220B5846}" type="presParOf" srcId="{6DD4CD7B-8F07-DE4E-9A86-653EAABB4FF6}" destId="{4C758CDA-DF82-5C49-87E0-0F484304B709}" srcOrd="0" destOrd="0" presId="urn:microsoft.com/office/officeart/2008/layout/VerticalCurvedList"/>
    <dgm:cxn modelId="{57F6BD6D-2084-4D44-96E0-F92E9A93E350}" type="presParOf" srcId="{C42DB061-8E0B-5841-9232-030E876F5707}" destId="{868DA388-BDDE-D749-B7CE-E34C17A0B7A8}" srcOrd="5" destOrd="0" presId="urn:microsoft.com/office/officeart/2008/layout/VerticalCurvedList"/>
    <dgm:cxn modelId="{64627B65-F383-AD43-9039-CB92125D8507}" type="presParOf" srcId="{C42DB061-8E0B-5841-9232-030E876F5707}" destId="{20AA4558-FC1A-364E-9FD2-A730D3E498BA}" srcOrd="6" destOrd="0" presId="urn:microsoft.com/office/officeart/2008/layout/VerticalCurvedList"/>
    <dgm:cxn modelId="{AED5334A-00FD-DE46-9FF7-A34354028570}" type="presParOf" srcId="{20AA4558-FC1A-364E-9FD2-A730D3E498BA}" destId="{CC1737B2-C722-4044-8994-B622BED6D076}" srcOrd="0" destOrd="0" presId="urn:microsoft.com/office/officeart/2008/layout/VerticalCurvedList"/>
    <dgm:cxn modelId="{54A23C27-BC4A-1347-A763-5B828242C2EE}" type="presParOf" srcId="{C42DB061-8E0B-5841-9232-030E876F5707}" destId="{468780AF-44DE-8C4A-99B0-547BFD5618DB}" srcOrd="7" destOrd="0" presId="urn:microsoft.com/office/officeart/2008/layout/VerticalCurvedList"/>
    <dgm:cxn modelId="{F582DFF4-D3FC-2C4A-8AF8-56FDBA1B8D26}" type="presParOf" srcId="{C42DB061-8E0B-5841-9232-030E876F5707}" destId="{B68F09F9-7AD9-F942-A48A-230940951504}" srcOrd="8" destOrd="0" presId="urn:microsoft.com/office/officeart/2008/layout/VerticalCurvedList"/>
    <dgm:cxn modelId="{B1EAF217-0407-B448-99C6-AA39E56FD8A6}" type="presParOf" srcId="{B68F09F9-7AD9-F942-A48A-230940951504}" destId="{2913531F-2FED-9441-92B3-1DAB82E975B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F39EDC-7777-954D-910A-EA59B0709762}" type="doc">
      <dgm:prSet loTypeId="urn:microsoft.com/office/officeart/2005/8/layout/process4" loCatId="" qsTypeId="urn:microsoft.com/office/officeart/2005/8/quickstyle/simple1" qsCatId="simple" csTypeId="urn:microsoft.com/office/officeart/2005/8/colors/colorful2" csCatId="colorful" phldr="1"/>
      <dgm:spPr/>
      <dgm:t>
        <a:bodyPr/>
        <a:lstStyle/>
        <a:p>
          <a:endParaRPr lang="en-US"/>
        </a:p>
      </dgm:t>
    </dgm:pt>
    <dgm:pt modelId="{E3E585E7-1499-DE4D-8C04-AF5F3AA7BB31}">
      <dgm:prSet phldrT="[Text]" custT="1"/>
      <dgm:spPr/>
      <dgm:t>
        <a:bodyPr/>
        <a:lstStyle/>
        <a:p>
          <a:r>
            <a:rPr lang="en-GB" altLang="en-US" sz="2000" b="0" i="0" dirty="0" smtClean="0">
              <a:latin typeface="+mn-lt"/>
            </a:rPr>
            <a:t>Coronary blood flow is maintained nearly constant over a range of mean MAP, usually 60 to 140 mm Hg.</a:t>
          </a:r>
          <a:endParaRPr lang="en-US" sz="2000" b="0" dirty="0">
            <a:latin typeface="+mn-lt"/>
          </a:endParaRPr>
        </a:p>
      </dgm:t>
    </dgm:pt>
    <dgm:pt modelId="{E62E32F0-22F1-ED43-9C4E-F6B3DA154614}" type="parTrans" cxnId="{B2EFB183-A724-BB41-842F-5FB54F968CCB}">
      <dgm:prSet/>
      <dgm:spPr/>
      <dgm:t>
        <a:bodyPr/>
        <a:lstStyle/>
        <a:p>
          <a:endParaRPr lang="en-US" sz="1600"/>
        </a:p>
      </dgm:t>
    </dgm:pt>
    <dgm:pt modelId="{25BD1D7B-D3DC-0540-9154-E432826EEFC0}" type="sibTrans" cxnId="{B2EFB183-A724-BB41-842F-5FB54F968CCB}">
      <dgm:prSet/>
      <dgm:spPr/>
      <dgm:t>
        <a:bodyPr/>
        <a:lstStyle/>
        <a:p>
          <a:endParaRPr lang="en-US" sz="1600"/>
        </a:p>
      </dgm:t>
    </dgm:pt>
    <dgm:pt modelId="{7281D195-2747-4346-A9F6-2CCB5157F06A}">
      <dgm:prSet phldrT="[Text]" custT="1"/>
      <dgm:spPr/>
      <dgm:t>
        <a:bodyPr/>
        <a:lstStyle/>
        <a:p>
          <a:r>
            <a:rPr lang="en-GB" altLang="en-US" sz="2000" b="0" i="0" dirty="0" smtClean="0">
              <a:latin typeface="+mn-lt"/>
            </a:rPr>
            <a:t>Above or below these limits autoregulation fails and coronary blood flow increases or decreases in a linear fashion with corresponding increases or decreases in aortic pressure.</a:t>
          </a:r>
          <a:endParaRPr lang="en-US" sz="2000" b="0" dirty="0">
            <a:latin typeface="+mn-lt"/>
          </a:endParaRPr>
        </a:p>
      </dgm:t>
    </dgm:pt>
    <dgm:pt modelId="{96860CC2-541B-3F4F-84D8-4B826F87D992}" type="parTrans" cxnId="{C104DD73-165F-AA42-88AC-FBD04352F044}">
      <dgm:prSet/>
      <dgm:spPr/>
      <dgm:t>
        <a:bodyPr/>
        <a:lstStyle/>
        <a:p>
          <a:endParaRPr lang="en-US" sz="1600"/>
        </a:p>
      </dgm:t>
    </dgm:pt>
    <dgm:pt modelId="{9C68D75D-3797-6745-81C8-8BA96FBE47D2}" type="sibTrans" cxnId="{C104DD73-165F-AA42-88AC-FBD04352F044}">
      <dgm:prSet/>
      <dgm:spPr/>
      <dgm:t>
        <a:bodyPr/>
        <a:lstStyle/>
        <a:p>
          <a:endParaRPr lang="en-US" sz="1600"/>
        </a:p>
      </dgm:t>
    </dgm:pt>
    <dgm:pt modelId="{E6258116-D3C2-5247-91A4-8F944369C47A}" type="pres">
      <dgm:prSet presAssocID="{03F39EDC-7777-954D-910A-EA59B0709762}" presName="Name0" presStyleCnt="0">
        <dgm:presLayoutVars>
          <dgm:dir/>
          <dgm:animLvl val="lvl"/>
          <dgm:resizeHandles val="exact"/>
        </dgm:presLayoutVars>
      </dgm:prSet>
      <dgm:spPr/>
      <dgm:t>
        <a:bodyPr/>
        <a:lstStyle/>
        <a:p>
          <a:endParaRPr lang="en-US"/>
        </a:p>
      </dgm:t>
    </dgm:pt>
    <dgm:pt modelId="{CBCE9D99-A3E0-7C42-8BAE-998EF6787908}" type="pres">
      <dgm:prSet presAssocID="{7281D195-2747-4346-A9F6-2CCB5157F06A}" presName="boxAndChildren" presStyleCnt="0"/>
      <dgm:spPr/>
    </dgm:pt>
    <dgm:pt modelId="{334FE59D-D91A-1348-A613-BD8825026A8C}" type="pres">
      <dgm:prSet presAssocID="{7281D195-2747-4346-A9F6-2CCB5157F06A}" presName="parentTextBox" presStyleLbl="node1" presStyleIdx="0" presStyleCnt="2" custScaleY="152817" custLinFactNeighborX="-2" custLinFactNeighborY="6167"/>
      <dgm:spPr/>
      <dgm:t>
        <a:bodyPr/>
        <a:lstStyle/>
        <a:p>
          <a:endParaRPr lang="en-US"/>
        </a:p>
      </dgm:t>
    </dgm:pt>
    <dgm:pt modelId="{64B51765-0D74-9A48-B379-515AC233FE19}" type="pres">
      <dgm:prSet presAssocID="{25BD1D7B-D3DC-0540-9154-E432826EEFC0}" presName="sp" presStyleCnt="0"/>
      <dgm:spPr/>
    </dgm:pt>
    <dgm:pt modelId="{15402D38-DCB3-6245-9740-D0648B1A0E0B}" type="pres">
      <dgm:prSet presAssocID="{E3E585E7-1499-DE4D-8C04-AF5F3AA7BB31}" presName="arrowAndChildren" presStyleCnt="0"/>
      <dgm:spPr/>
    </dgm:pt>
    <dgm:pt modelId="{86AE2E8B-8D1C-F64C-A9E3-B0B8E2A11808}" type="pres">
      <dgm:prSet presAssocID="{E3E585E7-1499-DE4D-8C04-AF5F3AA7BB31}" presName="parentTextArrow" presStyleLbl="node1" presStyleIdx="1" presStyleCnt="2" custScaleY="89648"/>
      <dgm:spPr/>
      <dgm:t>
        <a:bodyPr/>
        <a:lstStyle/>
        <a:p>
          <a:endParaRPr lang="en-US"/>
        </a:p>
      </dgm:t>
    </dgm:pt>
  </dgm:ptLst>
  <dgm:cxnLst>
    <dgm:cxn modelId="{9B49FA27-5BD8-1140-A115-25557800FC0A}" type="presOf" srcId="{E3E585E7-1499-DE4D-8C04-AF5F3AA7BB31}" destId="{86AE2E8B-8D1C-F64C-A9E3-B0B8E2A11808}" srcOrd="0" destOrd="0" presId="urn:microsoft.com/office/officeart/2005/8/layout/process4"/>
    <dgm:cxn modelId="{1672BC42-1E8C-1140-95FE-B2F183CAC5B3}" type="presOf" srcId="{7281D195-2747-4346-A9F6-2CCB5157F06A}" destId="{334FE59D-D91A-1348-A613-BD8825026A8C}" srcOrd="0" destOrd="0" presId="urn:microsoft.com/office/officeart/2005/8/layout/process4"/>
    <dgm:cxn modelId="{C104DD73-165F-AA42-88AC-FBD04352F044}" srcId="{03F39EDC-7777-954D-910A-EA59B0709762}" destId="{7281D195-2747-4346-A9F6-2CCB5157F06A}" srcOrd="1" destOrd="0" parTransId="{96860CC2-541B-3F4F-84D8-4B826F87D992}" sibTransId="{9C68D75D-3797-6745-81C8-8BA96FBE47D2}"/>
    <dgm:cxn modelId="{B2EFB183-A724-BB41-842F-5FB54F968CCB}" srcId="{03F39EDC-7777-954D-910A-EA59B0709762}" destId="{E3E585E7-1499-DE4D-8C04-AF5F3AA7BB31}" srcOrd="0" destOrd="0" parTransId="{E62E32F0-22F1-ED43-9C4E-F6B3DA154614}" sibTransId="{25BD1D7B-D3DC-0540-9154-E432826EEFC0}"/>
    <dgm:cxn modelId="{C10A0934-0735-C64A-86D5-E54693C38C26}" type="presOf" srcId="{03F39EDC-7777-954D-910A-EA59B0709762}" destId="{E6258116-D3C2-5247-91A4-8F944369C47A}" srcOrd="0" destOrd="0" presId="urn:microsoft.com/office/officeart/2005/8/layout/process4"/>
    <dgm:cxn modelId="{D46EF2AB-6BAB-B24A-978A-D09FEA0B8FF9}" type="presParOf" srcId="{E6258116-D3C2-5247-91A4-8F944369C47A}" destId="{CBCE9D99-A3E0-7C42-8BAE-998EF6787908}" srcOrd="0" destOrd="0" presId="urn:microsoft.com/office/officeart/2005/8/layout/process4"/>
    <dgm:cxn modelId="{F63A1B41-2C38-D149-9BF2-7D2F084DE898}" type="presParOf" srcId="{CBCE9D99-A3E0-7C42-8BAE-998EF6787908}" destId="{334FE59D-D91A-1348-A613-BD8825026A8C}" srcOrd="0" destOrd="0" presId="urn:microsoft.com/office/officeart/2005/8/layout/process4"/>
    <dgm:cxn modelId="{AD1CA9E4-D75C-914D-9AB0-263EB51B90ED}" type="presParOf" srcId="{E6258116-D3C2-5247-91A4-8F944369C47A}" destId="{64B51765-0D74-9A48-B379-515AC233FE19}" srcOrd="1" destOrd="0" presId="urn:microsoft.com/office/officeart/2005/8/layout/process4"/>
    <dgm:cxn modelId="{398BF720-3E5D-3446-9388-B8B0A581028F}" type="presParOf" srcId="{E6258116-D3C2-5247-91A4-8F944369C47A}" destId="{15402D38-DCB3-6245-9740-D0648B1A0E0B}" srcOrd="2" destOrd="0" presId="urn:microsoft.com/office/officeart/2005/8/layout/process4"/>
    <dgm:cxn modelId="{3CEC508A-B03A-FF4C-A40D-0F8E35566798}" type="presParOf" srcId="{15402D38-DCB3-6245-9740-D0648B1A0E0B}" destId="{86AE2E8B-8D1C-F64C-A9E3-B0B8E2A1180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FC0F7-50E0-495C-91C1-7E0A99772EAA}">
      <dsp:nvSpPr>
        <dsp:cNvPr id="0" name=""/>
        <dsp:cNvSpPr/>
      </dsp:nvSpPr>
      <dsp:spPr>
        <a:xfrm>
          <a:off x="3312367" y="2412439"/>
          <a:ext cx="2343524" cy="406727"/>
        </a:xfrm>
        <a:custGeom>
          <a:avLst/>
          <a:gdLst/>
          <a:ahLst/>
          <a:cxnLst/>
          <a:rect l="0" t="0" r="0" b="0"/>
          <a:pathLst>
            <a:path>
              <a:moveTo>
                <a:pt x="0" y="0"/>
              </a:moveTo>
              <a:lnTo>
                <a:pt x="0" y="203363"/>
              </a:lnTo>
              <a:lnTo>
                <a:pt x="2343524" y="203363"/>
              </a:lnTo>
              <a:lnTo>
                <a:pt x="2343524" y="40672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856EA7-44BE-498F-8DE5-876FD2770893}">
      <dsp:nvSpPr>
        <dsp:cNvPr id="0" name=""/>
        <dsp:cNvSpPr/>
      </dsp:nvSpPr>
      <dsp:spPr>
        <a:xfrm>
          <a:off x="3266647" y="2412439"/>
          <a:ext cx="91440" cy="406727"/>
        </a:xfrm>
        <a:custGeom>
          <a:avLst/>
          <a:gdLst/>
          <a:ahLst/>
          <a:cxnLst/>
          <a:rect l="0" t="0" r="0" b="0"/>
          <a:pathLst>
            <a:path>
              <a:moveTo>
                <a:pt x="45720" y="0"/>
              </a:moveTo>
              <a:lnTo>
                <a:pt x="45720" y="40672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2F70A9-9E93-4610-A60C-4118C5687755}">
      <dsp:nvSpPr>
        <dsp:cNvPr id="0" name=""/>
        <dsp:cNvSpPr/>
      </dsp:nvSpPr>
      <dsp:spPr>
        <a:xfrm>
          <a:off x="968843" y="2412439"/>
          <a:ext cx="2343524" cy="406727"/>
        </a:xfrm>
        <a:custGeom>
          <a:avLst/>
          <a:gdLst/>
          <a:ahLst/>
          <a:cxnLst/>
          <a:rect l="0" t="0" r="0" b="0"/>
          <a:pathLst>
            <a:path>
              <a:moveTo>
                <a:pt x="2343524" y="0"/>
              </a:moveTo>
              <a:lnTo>
                <a:pt x="2343524" y="203363"/>
              </a:lnTo>
              <a:lnTo>
                <a:pt x="0" y="203363"/>
              </a:lnTo>
              <a:lnTo>
                <a:pt x="0" y="40672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C82B95-A6AF-45CB-AE42-47B51E061D0F}">
      <dsp:nvSpPr>
        <dsp:cNvPr id="0" name=""/>
        <dsp:cNvSpPr/>
      </dsp:nvSpPr>
      <dsp:spPr>
        <a:xfrm>
          <a:off x="2343969" y="1444040"/>
          <a:ext cx="1936797" cy="9683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smtClean="0">
              <a:latin typeface="Bookman Old Style" panose="02050604050505020204" pitchFamily="18" charset="0"/>
            </a:rPr>
            <a:t>Control of tissue (local) blood flow</a:t>
          </a:r>
          <a:endParaRPr lang="en-US" sz="1900" kern="1200" dirty="0"/>
        </a:p>
      </dsp:txBody>
      <dsp:txXfrm>
        <a:off x="2343969" y="1444040"/>
        <a:ext cx="1936797" cy="968398"/>
      </dsp:txXfrm>
    </dsp:sp>
    <dsp:sp modelId="{DCAD58B7-D695-4F7D-91F9-F7E28CB2ED67}">
      <dsp:nvSpPr>
        <dsp:cNvPr id="0" name=""/>
        <dsp:cNvSpPr/>
      </dsp:nvSpPr>
      <dsp:spPr>
        <a:xfrm>
          <a:off x="444" y="2819166"/>
          <a:ext cx="1936797" cy="96839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b="0" i="0" kern="1200" dirty="0" smtClean="0">
              <a:latin typeface="+mn-lt"/>
            </a:rPr>
            <a:t>Intrinsic regulation of blood flow (autoregulation)</a:t>
          </a:r>
          <a:endParaRPr lang="en-US" sz="1900" b="0" kern="1200" dirty="0">
            <a:latin typeface="+mn-lt"/>
          </a:endParaRPr>
        </a:p>
      </dsp:txBody>
      <dsp:txXfrm>
        <a:off x="444" y="2819166"/>
        <a:ext cx="1936797" cy="968398"/>
      </dsp:txXfrm>
    </dsp:sp>
    <dsp:sp modelId="{A63A9A9B-5F2E-4238-869C-EFDFFCCA2356}">
      <dsp:nvSpPr>
        <dsp:cNvPr id="0" name=""/>
        <dsp:cNvSpPr/>
      </dsp:nvSpPr>
      <dsp:spPr>
        <a:xfrm>
          <a:off x="2343969" y="2819166"/>
          <a:ext cx="1936797" cy="96839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b="0" i="0" kern="1200" dirty="0" smtClean="0">
              <a:latin typeface="+mn-lt"/>
            </a:rPr>
            <a:t>Paracrine regulation of blood flow</a:t>
          </a:r>
          <a:endParaRPr lang="en-US" sz="1900" b="0" kern="1200" dirty="0">
            <a:latin typeface="+mn-lt"/>
          </a:endParaRPr>
        </a:p>
      </dsp:txBody>
      <dsp:txXfrm>
        <a:off x="2343969" y="2819166"/>
        <a:ext cx="1936797" cy="968398"/>
      </dsp:txXfrm>
    </dsp:sp>
    <dsp:sp modelId="{B23E20F9-898D-4AE8-9821-4A4FE7CD7466}">
      <dsp:nvSpPr>
        <dsp:cNvPr id="0" name=""/>
        <dsp:cNvSpPr/>
      </dsp:nvSpPr>
      <dsp:spPr>
        <a:xfrm>
          <a:off x="4687494" y="2819166"/>
          <a:ext cx="1936797" cy="96839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b="0" i="0" kern="1200" smtClean="0">
              <a:latin typeface="+mn-lt"/>
            </a:rPr>
            <a:t>Extrinsic regulation of blood flow</a:t>
          </a:r>
          <a:endParaRPr lang="en-US" sz="1900" b="0" kern="1200" dirty="0">
            <a:latin typeface="+mn-lt"/>
          </a:endParaRPr>
        </a:p>
      </dsp:txBody>
      <dsp:txXfrm>
        <a:off x="4687494" y="2819166"/>
        <a:ext cx="1936797" cy="9683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4DDE3-E956-2C42-B38C-D435635BA5A1}">
      <dsp:nvSpPr>
        <dsp:cNvPr id="0" name=""/>
        <dsp:cNvSpPr/>
      </dsp:nvSpPr>
      <dsp:spPr>
        <a:xfrm>
          <a:off x="5218" y="615478"/>
          <a:ext cx="1289322" cy="1289322"/>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0956" tIns="15240" rIns="70956" bIns="15240" numCol="1" spcCol="1270" anchor="ctr" anchorCtr="0">
          <a:noAutofit/>
        </a:bodyPr>
        <a:lstStyle/>
        <a:p>
          <a:pPr lvl="0" algn="ctr" defTabSz="533400">
            <a:lnSpc>
              <a:spcPct val="90000"/>
            </a:lnSpc>
            <a:spcBef>
              <a:spcPct val="0"/>
            </a:spcBef>
            <a:spcAft>
              <a:spcPct val="35000"/>
            </a:spcAft>
          </a:pPr>
          <a:r>
            <a:rPr lang="en-GB" altLang="en-US" sz="1200" b="0" i="0" kern="1200" dirty="0" smtClean="0">
              <a:latin typeface="+mn-lt"/>
            </a:rPr>
            <a:t>Local hypoxia</a:t>
          </a:r>
          <a:endParaRPr lang="en-US" sz="1200" b="0" kern="1200" dirty="0">
            <a:latin typeface="+mn-lt"/>
          </a:endParaRPr>
        </a:p>
      </dsp:txBody>
      <dsp:txXfrm>
        <a:off x="194035" y="804295"/>
        <a:ext cx="911688" cy="911688"/>
      </dsp:txXfrm>
    </dsp:sp>
    <dsp:sp modelId="{B2DEE0F3-5319-6048-B01C-2523212410B7}">
      <dsp:nvSpPr>
        <dsp:cNvPr id="0" name=""/>
        <dsp:cNvSpPr/>
      </dsp:nvSpPr>
      <dsp:spPr>
        <a:xfrm>
          <a:off x="1036676" y="615478"/>
          <a:ext cx="1457539" cy="1289322"/>
        </a:xfrm>
        <a:prstGeom prst="ellipse">
          <a:avLst/>
        </a:prstGeom>
        <a:solidFill>
          <a:schemeClr val="accent2">
            <a:alpha val="50000"/>
            <a:hueOff val="-949277"/>
            <a:satOff val="2774"/>
            <a:lumOff val="-5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0956" tIns="15240" rIns="70956" bIns="15240" numCol="1" spcCol="1270" anchor="ctr" anchorCtr="0">
          <a:noAutofit/>
        </a:bodyPr>
        <a:lstStyle/>
        <a:p>
          <a:pPr lvl="0" algn="ctr" defTabSz="533400">
            <a:lnSpc>
              <a:spcPct val="90000"/>
            </a:lnSpc>
            <a:spcBef>
              <a:spcPct val="0"/>
            </a:spcBef>
            <a:spcAft>
              <a:spcPct val="35000"/>
            </a:spcAft>
          </a:pPr>
          <a:r>
            <a:rPr lang="en-US" sz="1200" kern="1200" dirty="0" smtClean="0"/>
            <a:t>Adenosine</a:t>
          </a:r>
          <a:endParaRPr lang="en-US" sz="1200" kern="1200" dirty="0"/>
        </a:p>
      </dsp:txBody>
      <dsp:txXfrm>
        <a:off x="1250128" y="804295"/>
        <a:ext cx="1030635" cy="911688"/>
      </dsp:txXfrm>
    </dsp:sp>
    <dsp:sp modelId="{394FC4B0-5859-8C4E-946A-C9BD0DCAB373}">
      <dsp:nvSpPr>
        <dsp:cNvPr id="0" name=""/>
        <dsp:cNvSpPr/>
      </dsp:nvSpPr>
      <dsp:spPr>
        <a:xfrm>
          <a:off x="2236352" y="615478"/>
          <a:ext cx="1289322" cy="1289322"/>
        </a:xfrm>
        <a:prstGeom prst="ellipse">
          <a:avLst/>
        </a:prstGeom>
        <a:solidFill>
          <a:schemeClr val="accent2">
            <a:alpha val="50000"/>
            <a:hueOff val="-1898553"/>
            <a:satOff val="5547"/>
            <a:lumOff val="-10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0956" tIns="15240" rIns="70956" bIns="15240" numCol="1" spcCol="1270" anchor="ctr" anchorCtr="0">
          <a:noAutofit/>
        </a:bodyPr>
        <a:lstStyle/>
        <a:p>
          <a:pPr lvl="0" algn="ctr" defTabSz="533400">
            <a:lnSpc>
              <a:spcPct val="90000"/>
            </a:lnSpc>
            <a:spcBef>
              <a:spcPct val="0"/>
            </a:spcBef>
            <a:spcAft>
              <a:spcPct val="35000"/>
            </a:spcAft>
          </a:pPr>
          <a:r>
            <a:rPr lang="en-US" sz="1200" kern="1200" dirty="0" smtClean="0"/>
            <a:t>NO</a:t>
          </a:r>
          <a:endParaRPr lang="en-US" sz="1200" kern="1200" dirty="0"/>
        </a:p>
      </dsp:txBody>
      <dsp:txXfrm>
        <a:off x="2425169" y="804295"/>
        <a:ext cx="911688" cy="911688"/>
      </dsp:txXfrm>
    </dsp:sp>
    <dsp:sp modelId="{D52BDCDE-AD06-DC4F-A247-E27E3ACF6CF4}">
      <dsp:nvSpPr>
        <dsp:cNvPr id="0" name=""/>
        <dsp:cNvSpPr/>
      </dsp:nvSpPr>
      <dsp:spPr>
        <a:xfrm>
          <a:off x="3267809" y="615478"/>
          <a:ext cx="1289322" cy="1289322"/>
        </a:xfrm>
        <a:prstGeom prst="ellipse">
          <a:avLst/>
        </a:prstGeom>
        <a:solidFill>
          <a:schemeClr val="accent2">
            <a:alpha val="50000"/>
            <a:hueOff val="-2847830"/>
            <a:satOff val="8321"/>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0956" tIns="15240" rIns="70956" bIns="15240" numCol="1" spcCol="1270" anchor="ctr" anchorCtr="0">
          <a:noAutofit/>
        </a:bodyPr>
        <a:lstStyle/>
        <a:p>
          <a:pPr lvl="0" algn="ctr" defTabSz="533400">
            <a:lnSpc>
              <a:spcPct val="90000"/>
            </a:lnSpc>
            <a:spcBef>
              <a:spcPct val="0"/>
            </a:spcBef>
            <a:spcAft>
              <a:spcPct val="35000"/>
            </a:spcAft>
          </a:pPr>
          <a:r>
            <a:rPr lang="en-GB" altLang="en-US" sz="1200" b="0" i="0" kern="1200" smtClean="0">
              <a:latin typeface="+mn-lt"/>
            </a:rPr>
            <a:t>Increased PCO</a:t>
          </a:r>
          <a:r>
            <a:rPr lang="en-GB" altLang="en-US" sz="1200" b="0" i="0" kern="1200" baseline="-25000" smtClean="0">
              <a:latin typeface="+mn-lt"/>
            </a:rPr>
            <a:t>2</a:t>
          </a:r>
          <a:endParaRPr lang="en-US" sz="1200" b="0" kern="1200" dirty="0">
            <a:latin typeface="+mn-lt"/>
          </a:endParaRPr>
        </a:p>
      </dsp:txBody>
      <dsp:txXfrm>
        <a:off x="3456626" y="804295"/>
        <a:ext cx="911688" cy="911688"/>
      </dsp:txXfrm>
    </dsp:sp>
    <dsp:sp modelId="{3B64844E-1710-BF43-A69C-C761D259BFDE}">
      <dsp:nvSpPr>
        <dsp:cNvPr id="0" name=""/>
        <dsp:cNvSpPr/>
      </dsp:nvSpPr>
      <dsp:spPr>
        <a:xfrm>
          <a:off x="4299267" y="615478"/>
          <a:ext cx="1289322" cy="1289322"/>
        </a:xfrm>
        <a:prstGeom prst="ellipse">
          <a:avLst/>
        </a:prstGeom>
        <a:solidFill>
          <a:schemeClr val="accent2">
            <a:alpha val="50000"/>
            <a:hueOff val="-3797106"/>
            <a:satOff val="11094"/>
            <a:lumOff val="-209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0956" tIns="15240" rIns="70956" bIns="15240" numCol="1" spcCol="1270" anchor="ctr" anchorCtr="0">
          <a:noAutofit/>
        </a:bodyPr>
        <a:lstStyle/>
        <a:p>
          <a:pPr lvl="0" algn="ctr" defTabSz="533400">
            <a:lnSpc>
              <a:spcPct val="90000"/>
            </a:lnSpc>
            <a:spcBef>
              <a:spcPct val="0"/>
            </a:spcBef>
            <a:spcAft>
              <a:spcPct val="35000"/>
            </a:spcAft>
          </a:pPr>
          <a:r>
            <a:rPr lang="en-GB" altLang="en-US" sz="1200" b="0" i="0" kern="1200" dirty="0" smtClean="0">
              <a:latin typeface="+mn-lt"/>
            </a:rPr>
            <a:t>Increased H</a:t>
          </a:r>
          <a:r>
            <a:rPr lang="en-GB" altLang="en-US" sz="1200" b="0" i="0" kern="1200" baseline="30000" dirty="0" smtClean="0">
              <a:latin typeface="+mn-lt"/>
            </a:rPr>
            <a:t>+</a:t>
          </a:r>
          <a:endParaRPr lang="en-US" sz="1200" b="0" kern="1200" dirty="0">
            <a:latin typeface="+mn-lt"/>
          </a:endParaRPr>
        </a:p>
      </dsp:txBody>
      <dsp:txXfrm>
        <a:off x="4488084" y="804295"/>
        <a:ext cx="911688" cy="911688"/>
      </dsp:txXfrm>
    </dsp:sp>
    <dsp:sp modelId="{48699780-EE97-094C-8CA3-6051CE518D9C}">
      <dsp:nvSpPr>
        <dsp:cNvPr id="0" name=""/>
        <dsp:cNvSpPr/>
      </dsp:nvSpPr>
      <dsp:spPr>
        <a:xfrm>
          <a:off x="5330725" y="615478"/>
          <a:ext cx="1289322" cy="1289322"/>
        </a:xfrm>
        <a:prstGeom prst="ellipse">
          <a:avLst/>
        </a:prstGeom>
        <a:solidFill>
          <a:schemeClr val="accent2">
            <a:alpha val="50000"/>
            <a:hueOff val="-4746383"/>
            <a:satOff val="13868"/>
            <a:lumOff val="-26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0956" tIns="15240" rIns="70956" bIns="15240" numCol="1" spcCol="1270" anchor="ctr" anchorCtr="0">
          <a:noAutofit/>
        </a:bodyPr>
        <a:lstStyle/>
        <a:p>
          <a:pPr lvl="0" algn="ctr" defTabSz="533400">
            <a:lnSpc>
              <a:spcPct val="90000"/>
            </a:lnSpc>
            <a:spcBef>
              <a:spcPct val="0"/>
            </a:spcBef>
            <a:spcAft>
              <a:spcPct val="35000"/>
            </a:spcAft>
          </a:pPr>
          <a:r>
            <a:rPr lang="en-GB" altLang="en-US" sz="1200" b="0" i="0" kern="1200" dirty="0" smtClean="0">
              <a:latin typeface="+mn-lt"/>
            </a:rPr>
            <a:t>Increased K</a:t>
          </a:r>
          <a:r>
            <a:rPr lang="en-GB" altLang="en-US" sz="1200" b="0" i="0" kern="1200" baseline="30000" dirty="0" smtClean="0">
              <a:latin typeface="+mn-lt"/>
            </a:rPr>
            <a:t>+</a:t>
          </a:r>
          <a:endParaRPr lang="en-US" sz="1200" b="0" kern="1200" dirty="0">
            <a:latin typeface="+mn-lt"/>
          </a:endParaRPr>
        </a:p>
      </dsp:txBody>
      <dsp:txXfrm>
        <a:off x="5519542" y="804295"/>
        <a:ext cx="911688" cy="911688"/>
      </dsp:txXfrm>
    </dsp:sp>
    <dsp:sp modelId="{5F62023E-3F6E-604A-BDF0-37B30CF4E8BF}">
      <dsp:nvSpPr>
        <dsp:cNvPr id="0" name=""/>
        <dsp:cNvSpPr/>
      </dsp:nvSpPr>
      <dsp:spPr>
        <a:xfrm>
          <a:off x="6362182" y="615478"/>
          <a:ext cx="1798488" cy="1289322"/>
        </a:xfrm>
        <a:prstGeom prst="ellipse">
          <a:avLst/>
        </a:prstGeom>
        <a:solidFill>
          <a:schemeClr val="accent2">
            <a:alpha val="50000"/>
            <a:hueOff val="-5695659"/>
            <a:satOff val="16641"/>
            <a:lumOff val="-31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0956" tIns="15240" rIns="70956" bIns="15240" numCol="1" spcCol="1270" anchor="ctr" anchorCtr="0">
          <a:noAutofit/>
        </a:bodyPr>
        <a:lstStyle/>
        <a:p>
          <a:pPr lvl="0" algn="ctr" defTabSz="533400">
            <a:lnSpc>
              <a:spcPct val="90000"/>
            </a:lnSpc>
            <a:spcBef>
              <a:spcPct val="0"/>
            </a:spcBef>
            <a:spcAft>
              <a:spcPct val="35000"/>
            </a:spcAft>
          </a:pPr>
          <a:r>
            <a:rPr lang="en-GB" altLang="en-US" sz="1200" b="0" i="0" kern="1200" dirty="0" smtClean="0">
              <a:latin typeface="+mn-lt"/>
            </a:rPr>
            <a:t>Prostaglandins</a:t>
          </a:r>
          <a:endParaRPr lang="en-US" sz="1200" b="0" kern="1200" dirty="0">
            <a:latin typeface="+mn-lt"/>
          </a:endParaRPr>
        </a:p>
      </dsp:txBody>
      <dsp:txXfrm>
        <a:off x="6625564" y="804295"/>
        <a:ext cx="1271724" cy="911688"/>
      </dsp:txXfrm>
    </dsp:sp>
    <dsp:sp modelId="{DAFF447A-FB38-7C41-8D2D-12E5D3C0E30D}">
      <dsp:nvSpPr>
        <dsp:cNvPr id="0" name=""/>
        <dsp:cNvSpPr/>
      </dsp:nvSpPr>
      <dsp:spPr>
        <a:xfrm>
          <a:off x="7902806" y="615478"/>
          <a:ext cx="1289322" cy="1289322"/>
        </a:xfrm>
        <a:prstGeom prst="ellipse">
          <a:avLst/>
        </a:prstGeom>
        <a:solidFill>
          <a:schemeClr val="accent2">
            <a:alpha val="50000"/>
            <a:hueOff val="-6644936"/>
            <a:satOff val="19415"/>
            <a:lumOff val="-36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0956" tIns="15240" rIns="70956" bIns="15240" numCol="1" spcCol="1270" anchor="ctr" anchorCtr="0">
          <a:noAutofit/>
        </a:bodyPr>
        <a:lstStyle/>
        <a:p>
          <a:pPr lvl="0" algn="ctr" defTabSz="533400">
            <a:lnSpc>
              <a:spcPct val="90000"/>
            </a:lnSpc>
            <a:spcBef>
              <a:spcPct val="0"/>
            </a:spcBef>
            <a:spcAft>
              <a:spcPct val="35000"/>
            </a:spcAft>
          </a:pPr>
          <a:r>
            <a:rPr lang="en-US" sz="1200" kern="1200" dirty="0" smtClean="0"/>
            <a:t>Histamine</a:t>
          </a:r>
          <a:endParaRPr lang="en-US" sz="1200" kern="1200" dirty="0"/>
        </a:p>
      </dsp:txBody>
      <dsp:txXfrm>
        <a:off x="8091623" y="804295"/>
        <a:ext cx="911688" cy="911688"/>
      </dsp:txXfrm>
    </dsp:sp>
    <dsp:sp modelId="{3BD70914-A0F1-7943-AADF-FD39699C03A7}">
      <dsp:nvSpPr>
        <dsp:cNvPr id="0" name=""/>
        <dsp:cNvSpPr/>
      </dsp:nvSpPr>
      <dsp:spPr>
        <a:xfrm>
          <a:off x="8934264" y="615478"/>
          <a:ext cx="1289322" cy="1289322"/>
        </a:xfrm>
        <a:prstGeom prst="ellipse">
          <a:avLst/>
        </a:prstGeom>
        <a:solidFill>
          <a:schemeClr val="accent2">
            <a:alpha val="50000"/>
            <a:hueOff val="-7594212"/>
            <a:satOff val="22188"/>
            <a:lumOff val="-418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0956" tIns="15240" rIns="70956" bIns="15240" numCol="1" spcCol="1270" anchor="ctr" anchorCtr="0">
          <a:noAutofit/>
        </a:bodyPr>
        <a:lstStyle/>
        <a:p>
          <a:pPr lvl="0" algn="ctr" defTabSz="533400">
            <a:lnSpc>
              <a:spcPct val="90000"/>
            </a:lnSpc>
            <a:spcBef>
              <a:spcPct val="0"/>
            </a:spcBef>
            <a:spcAft>
              <a:spcPct val="35000"/>
            </a:spcAft>
          </a:pPr>
          <a:r>
            <a:rPr lang="en-US" sz="1200" kern="1200" dirty="0" smtClean="0"/>
            <a:t>Lactate</a:t>
          </a:r>
        </a:p>
        <a:p>
          <a:pPr lvl="0" algn="ctr" defTabSz="533400">
            <a:lnSpc>
              <a:spcPct val="90000"/>
            </a:lnSpc>
            <a:spcBef>
              <a:spcPct val="0"/>
            </a:spcBef>
            <a:spcAft>
              <a:spcPct val="35000"/>
            </a:spcAft>
          </a:pPr>
          <a:endParaRPr lang="en-US" sz="1200" kern="1200" dirty="0"/>
        </a:p>
      </dsp:txBody>
      <dsp:txXfrm>
        <a:off x="9123081" y="804295"/>
        <a:ext cx="911688" cy="911688"/>
      </dsp:txXfrm>
    </dsp:sp>
    <dsp:sp modelId="{C2053981-4B15-9E42-A209-58AEBB56BD01}">
      <dsp:nvSpPr>
        <dsp:cNvPr id="0" name=""/>
        <dsp:cNvSpPr/>
      </dsp:nvSpPr>
      <dsp:spPr>
        <a:xfrm>
          <a:off x="9965722" y="615478"/>
          <a:ext cx="1289322" cy="1289322"/>
        </a:xfrm>
        <a:prstGeom prst="ellipse">
          <a:avLst/>
        </a:prstGeom>
        <a:solidFill>
          <a:schemeClr val="accent2">
            <a:alpha val="50000"/>
            <a:hueOff val="-8543489"/>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0956" tIns="15240" rIns="70956" bIns="15240" numCol="1" spcCol="1270" anchor="ctr" anchorCtr="0">
          <a:noAutofit/>
        </a:bodyPr>
        <a:lstStyle/>
        <a:p>
          <a:pPr lvl="0" algn="ctr" defTabSz="533400">
            <a:lnSpc>
              <a:spcPct val="90000"/>
            </a:lnSpc>
            <a:spcBef>
              <a:spcPct val="0"/>
            </a:spcBef>
            <a:spcAft>
              <a:spcPct val="35000"/>
            </a:spcAft>
          </a:pPr>
          <a:r>
            <a:rPr lang="en-US" sz="1200" kern="1200" dirty="0" smtClean="0"/>
            <a:t>Adenine</a:t>
          </a:r>
        </a:p>
        <a:p>
          <a:pPr lvl="0" algn="ctr" defTabSz="533400">
            <a:lnSpc>
              <a:spcPct val="90000"/>
            </a:lnSpc>
            <a:spcBef>
              <a:spcPct val="0"/>
            </a:spcBef>
            <a:spcAft>
              <a:spcPct val="35000"/>
            </a:spcAft>
          </a:pPr>
          <a:r>
            <a:rPr lang="en-US" sz="1200" kern="1200" dirty="0" smtClean="0"/>
            <a:t>Nucleotides</a:t>
          </a:r>
          <a:endParaRPr lang="en-US" sz="1200" kern="1200" dirty="0"/>
        </a:p>
      </dsp:txBody>
      <dsp:txXfrm>
        <a:off x="10154539" y="804295"/>
        <a:ext cx="911688" cy="9116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49E96-D516-C442-AB21-1B7766689BE0}">
      <dsp:nvSpPr>
        <dsp:cNvPr id="0" name=""/>
        <dsp:cNvSpPr/>
      </dsp:nvSpPr>
      <dsp:spPr>
        <a:xfrm>
          <a:off x="0" y="3608026"/>
          <a:ext cx="6564932" cy="118423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i="0" kern="1200" dirty="0" smtClean="0">
              <a:solidFill>
                <a:schemeClr val="bg1"/>
              </a:solidFill>
              <a:latin typeface="+mn-lt"/>
              <a:cs typeface="Calibri" pitchFamily="34" charset="0"/>
            </a:rPr>
            <a:t>Adenosine acts on receptor in smooth muscle in arteries and arterioles resulting in vasodilatation and increased coronary flow.</a:t>
          </a:r>
          <a:endParaRPr lang="en-US" sz="2000" b="0" kern="1200" dirty="0">
            <a:solidFill>
              <a:schemeClr val="bg1"/>
            </a:solidFill>
            <a:latin typeface="+mn-lt"/>
          </a:endParaRPr>
        </a:p>
      </dsp:txBody>
      <dsp:txXfrm>
        <a:off x="0" y="3608026"/>
        <a:ext cx="6564932" cy="1184234"/>
      </dsp:txXfrm>
    </dsp:sp>
    <dsp:sp modelId="{7E002C8B-DA5A-C842-9C0E-52B3D528511F}">
      <dsp:nvSpPr>
        <dsp:cNvPr id="0" name=""/>
        <dsp:cNvSpPr/>
      </dsp:nvSpPr>
      <dsp:spPr>
        <a:xfrm rot="10800000">
          <a:off x="0" y="1804437"/>
          <a:ext cx="6564932" cy="1821353"/>
        </a:xfrm>
        <a:prstGeom prst="upArrowCallout">
          <a:avLst/>
        </a:prstGeom>
        <a:solidFill>
          <a:schemeClr val="accent2">
            <a:hueOff val="-4271744"/>
            <a:satOff val="12481"/>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i="0" kern="1200" dirty="0" smtClean="0">
              <a:solidFill>
                <a:schemeClr val="bg1"/>
              </a:solidFill>
              <a:latin typeface="+mn-lt"/>
              <a:cs typeface="Calibri" pitchFamily="34" charset="0"/>
            </a:rPr>
            <a:t>If oxygen is low, ADP is converted to AMP, which is broken down to Adenosine, which is lipid permeable.</a:t>
          </a:r>
          <a:endParaRPr lang="en-US" sz="2000" b="0" kern="1200" dirty="0">
            <a:solidFill>
              <a:schemeClr val="bg1"/>
            </a:solidFill>
            <a:latin typeface="+mn-lt"/>
          </a:endParaRPr>
        </a:p>
      </dsp:txBody>
      <dsp:txXfrm rot="10800000">
        <a:off x="0" y="1804437"/>
        <a:ext cx="6564932" cy="1183461"/>
      </dsp:txXfrm>
    </dsp:sp>
    <dsp:sp modelId="{B9E94F77-7350-B54F-9F22-1DBD0A2E153B}">
      <dsp:nvSpPr>
        <dsp:cNvPr id="0" name=""/>
        <dsp:cNvSpPr/>
      </dsp:nvSpPr>
      <dsp:spPr>
        <a:xfrm rot="10800000">
          <a:off x="0" y="847"/>
          <a:ext cx="6564932" cy="1821353"/>
        </a:xfrm>
        <a:prstGeom prst="upArrowCallout">
          <a:avLst/>
        </a:prstGeom>
        <a:solidFill>
          <a:schemeClr val="accent2">
            <a:hueOff val="-8543489"/>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i="0" kern="1200" dirty="0" smtClean="0">
              <a:solidFill>
                <a:schemeClr val="bg1"/>
              </a:solidFill>
              <a:latin typeface="+mn-lt"/>
              <a:cs typeface="Calibri" pitchFamily="34" charset="0"/>
            </a:rPr>
            <a:t>Myocardial cells need oxygen to convert ADP to ATP.</a:t>
          </a:r>
          <a:endParaRPr lang="en-US" sz="2000" b="0" kern="1200" dirty="0">
            <a:solidFill>
              <a:schemeClr val="bg1"/>
            </a:solidFill>
            <a:latin typeface="+mn-lt"/>
          </a:endParaRPr>
        </a:p>
      </dsp:txBody>
      <dsp:txXfrm rot="10800000">
        <a:off x="0" y="847"/>
        <a:ext cx="6564932" cy="1183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200F5-7182-C64A-B3B4-680206E70600}">
      <dsp:nvSpPr>
        <dsp:cNvPr id="0" name=""/>
        <dsp:cNvSpPr/>
      </dsp:nvSpPr>
      <dsp:spPr>
        <a:xfrm>
          <a:off x="1190556" y="631"/>
          <a:ext cx="1867603" cy="933801"/>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right</a:t>
          </a:r>
          <a:endParaRPr lang="en-US" sz="2800" kern="1200" dirty="0"/>
        </a:p>
      </dsp:txBody>
      <dsp:txXfrm>
        <a:off x="1217906" y="27981"/>
        <a:ext cx="1812903" cy="879101"/>
      </dsp:txXfrm>
    </dsp:sp>
    <dsp:sp modelId="{10781D75-D700-7642-AB38-B84CBE1209EB}">
      <dsp:nvSpPr>
        <dsp:cNvPr id="0" name=""/>
        <dsp:cNvSpPr/>
      </dsp:nvSpPr>
      <dsp:spPr>
        <a:xfrm>
          <a:off x="1377317" y="934432"/>
          <a:ext cx="186760" cy="700351"/>
        </a:xfrm>
        <a:custGeom>
          <a:avLst/>
          <a:gdLst/>
          <a:ahLst/>
          <a:cxnLst/>
          <a:rect l="0" t="0" r="0" b="0"/>
          <a:pathLst>
            <a:path>
              <a:moveTo>
                <a:pt x="0" y="0"/>
              </a:moveTo>
              <a:lnTo>
                <a:pt x="0" y="700351"/>
              </a:lnTo>
              <a:lnTo>
                <a:pt x="186760" y="700351"/>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1202AC-9443-994C-BFFF-5FEB9A7ED362}">
      <dsp:nvSpPr>
        <dsp:cNvPr id="0" name=""/>
        <dsp:cNvSpPr/>
      </dsp:nvSpPr>
      <dsp:spPr>
        <a:xfrm>
          <a:off x="1564077" y="1167883"/>
          <a:ext cx="1494082" cy="933801"/>
        </a:xfrm>
        <a:prstGeom prst="roundRect">
          <a:avLst>
            <a:gd name="adj" fmla="val 10000"/>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smaller</a:t>
          </a:r>
          <a:endParaRPr lang="en-US" sz="1400" kern="1200" dirty="0"/>
        </a:p>
      </dsp:txBody>
      <dsp:txXfrm>
        <a:off x="1591427" y="1195233"/>
        <a:ext cx="1439382" cy="879101"/>
      </dsp:txXfrm>
    </dsp:sp>
    <dsp:sp modelId="{91A49B48-3DD0-474B-8597-65D77BB37979}">
      <dsp:nvSpPr>
        <dsp:cNvPr id="0" name=""/>
        <dsp:cNvSpPr/>
      </dsp:nvSpPr>
      <dsp:spPr>
        <a:xfrm>
          <a:off x="1377317" y="934432"/>
          <a:ext cx="186760" cy="1867603"/>
        </a:xfrm>
        <a:custGeom>
          <a:avLst/>
          <a:gdLst/>
          <a:ahLst/>
          <a:cxnLst/>
          <a:rect l="0" t="0" r="0" b="0"/>
          <a:pathLst>
            <a:path>
              <a:moveTo>
                <a:pt x="0" y="0"/>
              </a:moveTo>
              <a:lnTo>
                <a:pt x="0" y="1867603"/>
              </a:lnTo>
              <a:lnTo>
                <a:pt x="186760" y="1867603"/>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218BA8-3DC4-0C46-95D1-A276DA5729DB}">
      <dsp:nvSpPr>
        <dsp:cNvPr id="0" name=""/>
        <dsp:cNvSpPr/>
      </dsp:nvSpPr>
      <dsp:spPr>
        <a:xfrm>
          <a:off x="1564077" y="2335135"/>
          <a:ext cx="1494082" cy="933801"/>
        </a:xfrm>
        <a:prstGeom prst="roundRect">
          <a:avLst>
            <a:gd name="adj" fmla="val 10000"/>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arise from right coronary sinus</a:t>
          </a:r>
          <a:endParaRPr lang="en-US" sz="1400" kern="1200" dirty="0"/>
        </a:p>
      </dsp:txBody>
      <dsp:txXfrm>
        <a:off x="1591427" y="2362485"/>
        <a:ext cx="1439382" cy="879101"/>
      </dsp:txXfrm>
    </dsp:sp>
    <dsp:sp modelId="{4710CB04-6A5F-514A-8334-AB570E5DA491}">
      <dsp:nvSpPr>
        <dsp:cNvPr id="0" name=""/>
        <dsp:cNvSpPr/>
      </dsp:nvSpPr>
      <dsp:spPr>
        <a:xfrm>
          <a:off x="1377317" y="934432"/>
          <a:ext cx="186760" cy="3034855"/>
        </a:xfrm>
        <a:custGeom>
          <a:avLst/>
          <a:gdLst/>
          <a:ahLst/>
          <a:cxnLst/>
          <a:rect l="0" t="0" r="0" b="0"/>
          <a:pathLst>
            <a:path>
              <a:moveTo>
                <a:pt x="0" y="0"/>
              </a:moveTo>
              <a:lnTo>
                <a:pt x="0" y="3034855"/>
              </a:lnTo>
              <a:lnTo>
                <a:pt x="186760" y="3034855"/>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579B0D-301C-AA49-A621-B8B3BBECF04D}">
      <dsp:nvSpPr>
        <dsp:cNvPr id="0" name=""/>
        <dsp:cNvSpPr/>
      </dsp:nvSpPr>
      <dsp:spPr>
        <a:xfrm>
          <a:off x="1564077" y="3502387"/>
          <a:ext cx="1494082" cy="933801"/>
        </a:xfrm>
        <a:prstGeom prst="roundRect">
          <a:avLst>
            <a:gd name="adj" fmla="val 10000"/>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terminates by anastomosing with left coronary artery</a:t>
          </a:r>
          <a:endParaRPr lang="en-US" sz="1400" kern="1200" dirty="0"/>
        </a:p>
      </dsp:txBody>
      <dsp:txXfrm>
        <a:off x="1591427" y="3529737"/>
        <a:ext cx="1439382" cy="879101"/>
      </dsp:txXfrm>
    </dsp:sp>
    <dsp:sp modelId="{2EE23C81-DA66-4B46-ADDB-34CEE7134F17}">
      <dsp:nvSpPr>
        <dsp:cNvPr id="0" name=""/>
        <dsp:cNvSpPr/>
      </dsp:nvSpPr>
      <dsp:spPr>
        <a:xfrm>
          <a:off x="3525060" y="631"/>
          <a:ext cx="1867603" cy="933801"/>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left</a:t>
          </a:r>
          <a:endParaRPr lang="en-US" sz="2800" kern="1200" dirty="0"/>
        </a:p>
      </dsp:txBody>
      <dsp:txXfrm>
        <a:off x="3552410" y="27981"/>
        <a:ext cx="1812903" cy="879101"/>
      </dsp:txXfrm>
    </dsp:sp>
    <dsp:sp modelId="{A2515D5C-85FB-4F48-8C6A-638BD51594B7}">
      <dsp:nvSpPr>
        <dsp:cNvPr id="0" name=""/>
        <dsp:cNvSpPr/>
      </dsp:nvSpPr>
      <dsp:spPr>
        <a:xfrm>
          <a:off x="3711821" y="934432"/>
          <a:ext cx="186760" cy="700351"/>
        </a:xfrm>
        <a:custGeom>
          <a:avLst/>
          <a:gdLst/>
          <a:ahLst/>
          <a:cxnLst/>
          <a:rect l="0" t="0" r="0" b="0"/>
          <a:pathLst>
            <a:path>
              <a:moveTo>
                <a:pt x="0" y="0"/>
              </a:moveTo>
              <a:lnTo>
                <a:pt x="0" y="700351"/>
              </a:lnTo>
              <a:lnTo>
                <a:pt x="186760" y="700351"/>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27761F-4734-6743-BCFE-B3C7CF875633}">
      <dsp:nvSpPr>
        <dsp:cNvPr id="0" name=""/>
        <dsp:cNvSpPr/>
      </dsp:nvSpPr>
      <dsp:spPr>
        <a:xfrm>
          <a:off x="3898581" y="1167883"/>
          <a:ext cx="1494082" cy="933801"/>
        </a:xfrm>
        <a:prstGeom prst="roundRect">
          <a:avLst>
            <a:gd name="adj" fmla="val 10000"/>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larger</a:t>
          </a:r>
          <a:endParaRPr lang="en-US" sz="1400" kern="1200" dirty="0"/>
        </a:p>
      </dsp:txBody>
      <dsp:txXfrm>
        <a:off x="3925931" y="1195233"/>
        <a:ext cx="1439382" cy="879101"/>
      </dsp:txXfrm>
    </dsp:sp>
    <dsp:sp modelId="{8B0FA323-4FE1-CE42-89D2-EA3FCE0468B0}">
      <dsp:nvSpPr>
        <dsp:cNvPr id="0" name=""/>
        <dsp:cNvSpPr/>
      </dsp:nvSpPr>
      <dsp:spPr>
        <a:xfrm>
          <a:off x="3711821" y="934432"/>
          <a:ext cx="186760" cy="1867603"/>
        </a:xfrm>
        <a:custGeom>
          <a:avLst/>
          <a:gdLst/>
          <a:ahLst/>
          <a:cxnLst/>
          <a:rect l="0" t="0" r="0" b="0"/>
          <a:pathLst>
            <a:path>
              <a:moveTo>
                <a:pt x="0" y="0"/>
              </a:moveTo>
              <a:lnTo>
                <a:pt x="0" y="1867603"/>
              </a:lnTo>
              <a:lnTo>
                <a:pt x="186760" y="1867603"/>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215C74-0E8F-0248-AA7E-1F43D84F109E}">
      <dsp:nvSpPr>
        <dsp:cNvPr id="0" name=""/>
        <dsp:cNvSpPr/>
      </dsp:nvSpPr>
      <dsp:spPr>
        <a:xfrm>
          <a:off x="3898581" y="2335135"/>
          <a:ext cx="1494082" cy="933801"/>
        </a:xfrm>
        <a:prstGeom prst="roundRect">
          <a:avLst>
            <a:gd name="adj" fmla="val 10000"/>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arise from left coronary sinus</a:t>
          </a:r>
          <a:endParaRPr lang="en-US" sz="1400" kern="1200" dirty="0"/>
        </a:p>
      </dsp:txBody>
      <dsp:txXfrm>
        <a:off x="3925931" y="2362485"/>
        <a:ext cx="1439382" cy="879101"/>
      </dsp:txXfrm>
    </dsp:sp>
    <dsp:sp modelId="{80478A53-758B-F843-9251-03CC517961A7}">
      <dsp:nvSpPr>
        <dsp:cNvPr id="0" name=""/>
        <dsp:cNvSpPr/>
      </dsp:nvSpPr>
      <dsp:spPr>
        <a:xfrm>
          <a:off x="3711821" y="934432"/>
          <a:ext cx="186760" cy="3034855"/>
        </a:xfrm>
        <a:custGeom>
          <a:avLst/>
          <a:gdLst/>
          <a:ahLst/>
          <a:cxnLst/>
          <a:rect l="0" t="0" r="0" b="0"/>
          <a:pathLst>
            <a:path>
              <a:moveTo>
                <a:pt x="0" y="0"/>
              </a:moveTo>
              <a:lnTo>
                <a:pt x="0" y="3034855"/>
              </a:lnTo>
              <a:lnTo>
                <a:pt x="186760" y="3034855"/>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E11FF7-9E06-7E45-9656-C2FFB2AC1CE9}">
      <dsp:nvSpPr>
        <dsp:cNvPr id="0" name=""/>
        <dsp:cNvSpPr/>
      </dsp:nvSpPr>
      <dsp:spPr>
        <a:xfrm>
          <a:off x="3898581" y="3502387"/>
          <a:ext cx="1494082" cy="933801"/>
        </a:xfrm>
        <a:prstGeom prst="roundRect">
          <a:avLst>
            <a:gd name="adj" fmla="val 10000"/>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terminates by anastomosing with </a:t>
          </a:r>
          <a:r>
            <a:rPr lang="en-US" sz="1400" kern="1200" smtClean="0"/>
            <a:t>right coronary artery</a:t>
          </a:r>
          <a:endParaRPr lang="en-US" sz="1400" kern="1200"/>
        </a:p>
      </dsp:txBody>
      <dsp:txXfrm>
        <a:off x="3925931" y="3529737"/>
        <a:ext cx="1439382" cy="879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AF82A-7B73-BB40-9308-3662D8C7532A}">
      <dsp:nvSpPr>
        <dsp:cNvPr id="0" name=""/>
        <dsp:cNvSpPr/>
      </dsp:nvSpPr>
      <dsp:spPr>
        <a:xfrm>
          <a:off x="1557580" y="2087471"/>
          <a:ext cx="1318610" cy="659305"/>
        </a:xfrm>
        <a:prstGeom prst="roundRect">
          <a:avLst>
            <a:gd name="adj" fmla="val 10000"/>
          </a:avLst>
        </a:prstGeom>
        <a:solidFill>
          <a:schemeClr val="accent3">
            <a:alpha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smtClean="0">
              <a:solidFill>
                <a:schemeClr val="tx1"/>
              </a:solidFill>
            </a:rPr>
            <a:t>Coronary arteries</a:t>
          </a:r>
          <a:endParaRPr lang="en-US" sz="1500" kern="1200" dirty="0">
            <a:solidFill>
              <a:schemeClr val="tx1"/>
            </a:solidFill>
          </a:endParaRPr>
        </a:p>
      </dsp:txBody>
      <dsp:txXfrm>
        <a:off x="1576890" y="2106781"/>
        <a:ext cx="1279990" cy="620685"/>
      </dsp:txXfrm>
    </dsp:sp>
    <dsp:sp modelId="{5133C425-4778-074C-9E61-492CC19EB8CE}">
      <dsp:nvSpPr>
        <dsp:cNvPr id="0" name=""/>
        <dsp:cNvSpPr/>
      </dsp:nvSpPr>
      <dsp:spPr>
        <a:xfrm rot="17500715">
          <a:off x="2425992" y="1742316"/>
          <a:ext cx="1427842" cy="22763"/>
        </a:xfrm>
        <a:custGeom>
          <a:avLst/>
          <a:gdLst/>
          <a:ahLst/>
          <a:cxnLst/>
          <a:rect l="0" t="0" r="0" b="0"/>
          <a:pathLst>
            <a:path>
              <a:moveTo>
                <a:pt x="0" y="11381"/>
              </a:moveTo>
              <a:lnTo>
                <a:pt x="1427842" y="11381"/>
              </a:lnTo>
            </a:path>
          </a:pathLst>
        </a:custGeom>
        <a:noFill/>
        <a:ln w="1905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3104217" y="1718002"/>
        <a:ext cx="71392" cy="71392"/>
      </dsp:txXfrm>
    </dsp:sp>
    <dsp:sp modelId="{AC1D5EEB-4BF4-B941-A9D6-CFCF5BF500FC}">
      <dsp:nvSpPr>
        <dsp:cNvPr id="0" name=""/>
        <dsp:cNvSpPr/>
      </dsp:nvSpPr>
      <dsp:spPr>
        <a:xfrm>
          <a:off x="3403636" y="760619"/>
          <a:ext cx="1318610" cy="659305"/>
        </a:xfrm>
        <a:prstGeom prst="roundRect">
          <a:avLst>
            <a:gd name="adj" fmla="val 10000"/>
          </a:avLst>
        </a:prstGeom>
        <a:solidFill>
          <a:schemeClr val="accent3">
            <a:alpha val="7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smtClean="0">
              <a:solidFill>
                <a:schemeClr val="tx1"/>
              </a:solidFill>
            </a:rPr>
            <a:t>right</a:t>
          </a:r>
          <a:endParaRPr lang="en-US" sz="1500" kern="1200" dirty="0">
            <a:solidFill>
              <a:schemeClr val="tx1"/>
            </a:solidFill>
          </a:endParaRPr>
        </a:p>
      </dsp:txBody>
      <dsp:txXfrm>
        <a:off x="3422946" y="779929"/>
        <a:ext cx="1279990" cy="620685"/>
      </dsp:txXfrm>
    </dsp:sp>
    <dsp:sp modelId="{4758BB89-7E20-5B49-8E25-5447F9DBA864}">
      <dsp:nvSpPr>
        <dsp:cNvPr id="0" name=""/>
        <dsp:cNvSpPr/>
      </dsp:nvSpPr>
      <dsp:spPr>
        <a:xfrm rot="18289469">
          <a:off x="4524161" y="699789"/>
          <a:ext cx="923616" cy="22763"/>
        </a:xfrm>
        <a:custGeom>
          <a:avLst/>
          <a:gdLst/>
          <a:ahLst/>
          <a:cxnLst/>
          <a:rect l="0" t="0" r="0" b="0"/>
          <a:pathLst>
            <a:path>
              <a:moveTo>
                <a:pt x="0" y="11381"/>
              </a:moveTo>
              <a:lnTo>
                <a:pt x="923616" y="11381"/>
              </a:lnTo>
            </a:path>
          </a:pathLst>
        </a:custGeom>
        <a:noFill/>
        <a:ln w="1905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4962878" y="688081"/>
        <a:ext cx="46180" cy="46180"/>
      </dsp:txXfrm>
    </dsp:sp>
    <dsp:sp modelId="{3230F5E6-0F39-D440-AE63-EA4666A45247}">
      <dsp:nvSpPr>
        <dsp:cNvPr id="0" name=""/>
        <dsp:cNvSpPr/>
      </dsp:nvSpPr>
      <dsp:spPr>
        <a:xfrm>
          <a:off x="5249691" y="2418"/>
          <a:ext cx="1318610" cy="659305"/>
        </a:xfrm>
        <a:prstGeom prst="roundRect">
          <a:avLst>
            <a:gd name="adj" fmla="val 10000"/>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smtClean="0">
              <a:solidFill>
                <a:schemeClr val="tx1"/>
              </a:solidFill>
            </a:rPr>
            <a:t>Right marginal artery (RMA)</a:t>
          </a:r>
          <a:endParaRPr lang="en-US" sz="1500" kern="1200" dirty="0">
            <a:solidFill>
              <a:schemeClr val="tx1"/>
            </a:solidFill>
          </a:endParaRPr>
        </a:p>
      </dsp:txBody>
      <dsp:txXfrm>
        <a:off x="5269001" y="21728"/>
        <a:ext cx="1279990" cy="620685"/>
      </dsp:txXfrm>
    </dsp:sp>
    <dsp:sp modelId="{7D48DFCD-B197-3447-9DCB-565CC6819E11}">
      <dsp:nvSpPr>
        <dsp:cNvPr id="0" name=""/>
        <dsp:cNvSpPr/>
      </dsp:nvSpPr>
      <dsp:spPr>
        <a:xfrm>
          <a:off x="4722246" y="1078890"/>
          <a:ext cx="527444" cy="22763"/>
        </a:xfrm>
        <a:custGeom>
          <a:avLst/>
          <a:gdLst/>
          <a:ahLst/>
          <a:cxnLst/>
          <a:rect l="0" t="0" r="0" b="0"/>
          <a:pathLst>
            <a:path>
              <a:moveTo>
                <a:pt x="0" y="11381"/>
              </a:moveTo>
              <a:lnTo>
                <a:pt x="527444" y="11381"/>
              </a:lnTo>
            </a:path>
          </a:pathLst>
        </a:custGeom>
        <a:noFill/>
        <a:ln w="1905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4972783" y="1077086"/>
        <a:ext cx="26372" cy="26372"/>
      </dsp:txXfrm>
    </dsp:sp>
    <dsp:sp modelId="{42318129-4A15-6C43-90BA-28C233D47B49}">
      <dsp:nvSpPr>
        <dsp:cNvPr id="0" name=""/>
        <dsp:cNvSpPr/>
      </dsp:nvSpPr>
      <dsp:spPr>
        <a:xfrm>
          <a:off x="5249691" y="760619"/>
          <a:ext cx="1318610" cy="659305"/>
        </a:xfrm>
        <a:prstGeom prst="roundRect">
          <a:avLst>
            <a:gd name="adj" fmla="val 10000"/>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SA</a:t>
          </a:r>
          <a:r>
            <a:rPr lang="en-US" sz="1500" kern="1200" baseline="0" dirty="0" smtClean="0">
              <a:solidFill>
                <a:schemeClr val="tx1"/>
              </a:solidFill>
            </a:rPr>
            <a:t> nodal artery</a:t>
          </a:r>
        </a:p>
        <a:p>
          <a:pPr lvl="0" algn="ctr" defTabSz="666750">
            <a:lnSpc>
              <a:spcPct val="90000"/>
            </a:lnSpc>
            <a:spcBef>
              <a:spcPct val="0"/>
            </a:spcBef>
            <a:spcAft>
              <a:spcPct val="35000"/>
            </a:spcAft>
          </a:pPr>
          <a:r>
            <a:rPr lang="en-US" sz="1500" kern="1200" baseline="0" dirty="0" smtClean="0">
              <a:solidFill>
                <a:schemeClr val="tx1"/>
              </a:solidFill>
            </a:rPr>
            <a:t>AV nodal artery</a:t>
          </a:r>
          <a:endParaRPr lang="en-US" sz="1500" kern="1200" dirty="0">
            <a:solidFill>
              <a:schemeClr val="tx1"/>
            </a:solidFill>
          </a:endParaRPr>
        </a:p>
      </dsp:txBody>
      <dsp:txXfrm>
        <a:off x="5269001" y="779929"/>
        <a:ext cx="1279990" cy="620685"/>
      </dsp:txXfrm>
    </dsp:sp>
    <dsp:sp modelId="{CD428A04-7B6C-EA41-AA07-056E491731E2}">
      <dsp:nvSpPr>
        <dsp:cNvPr id="0" name=""/>
        <dsp:cNvSpPr/>
      </dsp:nvSpPr>
      <dsp:spPr>
        <a:xfrm rot="3310531">
          <a:off x="4524161" y="1457991"/>
          <a:ext cx="923616" cy="22763"/>
        </a:xfrm>
        <a:custGeom>
          <a:avLst/>
          <a:gdLst/>
          <a:ahLst/>
          <a:cxnLst/>
          <a:rect l="0" t="0" r="0" b="0"/>
          <a:pathLst>
            <a:path>
              <a:moveTo>
                <a:pt x="0" y="11381"/>
              </a:moveTo>
              <a:lnTo>
                <a:pt x="923616" y="11381"/>
              </a:lnTo>
            </a:path>
          </a:pathLst>
        </a:custGeom>
        <a:noFill/>
        <a:ln w="1905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4962878" y="1446282"/>
        <a:ext cx="46180" cy="46180"/>
      </dsp:txXfrm>
    </dsp:sp>
    <dsp:sp modelId="{F3E29B38-1A70-D14D-9C9F-365DDE60C53D}">
      <dsp:nvSpPr>
        <dsp:cNvPr id="0" name=""/>
        <dsp:cNvSpPr/>
      </dsp:nvSpPr>
      <dsp:spPr>
        <a:xfrm>
          <a:off x="5249691" y="1518820"/>
          <a:ext cx="1318610" cy="659305"/>
        </a:xfrm>
        <a:prstGeom prst="roundRect">
          <a:avLst>
            <a:gd name="adj" fmla="val 10000"/>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smtClean="0">
              <a:solidFill>
                <a:schemeClr val="tx1"/>
              </a:solidFill>
            </a:rPr>
            <a:t>Posterior descending branch</a:t>
          </a:r>
          <a:endParaRPr lang="en-US" sz="1500" kern="1200" dirty="0">
            <a:solidFill>
              <a:schemeClr val="tx1"/>
            </a:solidFill>
          </a:endParaRPr>
        </a:p>
      </dsp:txBody>
      <dsp:txXfrm>
        <a:off x="5269001" y="1538130"/>
        <a:ext cx="1279990" cy="620685"/>
      </dsp:txXfrm>
    </dsp:sp>
    <dsp:sp modelId="{312BAC01-41D3-9344-B7BE-88E5DB912DFB}">
      <dsp:nvSpPr>
        <dsp:cNvPr id="0" name=""/>
        <dsp:cNvSpPr/>
      </dsp:nvSpPr>
      <dsp:spPr>
        <a:xfrm rot="4099285">
          <a:off x="2425992" y="3069168"/>
          <a:ext cx="1427842" cy="22763"/>
        </a:xfrm>
        <a:custGeom>
          <a:avLst/>
          <a:gdLst/>
          <a:ahLst/>
          <a:cxnLst/>
          <a:rect l="0" t="0" r="0" b="0"/>
          <a:pathLst>
            <a:path>
              <a:moveTo>
                <a:pt x="0" y="11381"/>
              </a:moveTo>
              <a:lnTo>
                <a:pt x="1427842" y="11381"/>
              </a:lnTo>
            </a:path>
          </a:pathLst>
        </a:custGeom>
        <a:noFill/>
        <a:ln w="1905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3104217" y="3044854"/>
        <a:ext cx="71392" cy="71392"/>
      </dsp:txXfrm>
    </dsp:sp>
    <dsp:sp modelId="{133D6B75-0BA6-9A46-95C6-683DF0E5F079}">
      <dsp:nvSpPr>
        <dsp:cNvPr id="0" name=""/>
        <dsp:cNvSpPr/>
      </dsp:nvSpPr>
      <dsp:spPr>
        <a:xfrm>
          <a:off x="3403636" y="3414324"/>
          <a:ext cx="1318610" cy="659305"/>
        </a:xfrm>
        <a:prstGeom prst="roundRect">
          <a:avLst>
            <a:gd name="adj" fmla="val 10000"/>
          </a:avLst>
        </a:prstGeom>
        <a:solidFill>
          <a:schemeClr val="accent3">
            <a:alpha val="7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smtClean="0">
              <a:solidFill>
                <a:schemeClr val="tx1"/>
              </a:solidFill>
            </a:rPr>
            <a:t>left</a:t>
          </a:r>
          <a:endParaRPr lang="en-US" sz="1500" kern="1200" dirty="0">
            <a:solidFill>
              <a:schemeClr val="tx1"/>
            </a:solidFill>
          </a:endParaRPr>
        </a:p>
      </dsp:txBody>
      <dsp:txXfrm>
        <a:off x="3422946" y="3433634"/>
        <a:ext cx="1279990" cy="620685"/>
      </dsp:txXfrm>
    </dsp:sp>
    <dsp:sp modelId="{1D07DE69-D59D-4F42-B26A-C57692DC5CFB}">
      <dsp:nvSpPr>
        <dsp:cNvPr id="0" name=""/>
        <dsp:cNvSpPr/>
      </dsp:nvSpPr>
      <dsp:spPr>
        <a:xfrm rot="17692822">
          <a:off x="4359141" y="3163944"/>
          <a:ext cx="1253656" cy="22763"/>
        </a:xfrm>
        <a:custGeom>
          <a:avLst/>
          <a:gdLst/>
          <a:ahLst/>
          <a:cxnLst/>
          <a:rect l="0" t="0" r="0" b="0"/>
          <a:pathLst>
            <a:path>
              <a:moveTo>
                <a:pt x="0" y="11381"/>
              </a:moveTo>
              <a:lnTo>
                <a:pt x="1253656" y="11381"/>
              </a:lnTo>
            </a:path>
          </a:pathLst>
        </a:custGeom>
        <a:noFill/>
        <a:ln w="1905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4954627" y="3143984"/>
        <a:ext cx="62682" cy="62682"/>
      </dsp:txXfrm>
    </dsp:sp>
    <dsp:sp modelId="{CB514C42-581B-FE45-854F-29FC03730CC6}">
      <dsp:nvSpPr>
        <dsp:cNvPr id="0" name=""/>
        <dsp:cNvSpPr/>
      </dsp:nvSpPr>
      <dsp:spPr>
        <a:xfrm>
          <a:off x="5249691" y="2277022"/>
          <a:ext cx="1318610" cy="659305"/>
        </a:xfrm>
        <a:prstGeom prst="roundRect">
          <a:avLst>
            <a:gd name="adj" fmla="val 10000"/>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smtClean="0">
              <a:solidFill>
                <a:schemeClr val="tx1"/>
              </a:solidFill>
            </a:rPr>
            <a:t>left anterior descending (LAD)</a:t>
          </a:r>
          <a:endParaRPr lang="en-US" sz="1500" kern="1200" dirty="0">
            <a:solidFill>
              <a:schemeClr val="tx1"/>
            </a:solidFill>
          </a:endParaRPr>
        </a:p>
      </dsp:txBody>
      <dsp:txXfrm>
        <a:off x="5269001" y="2296332"/>
        <a:ext cx="1279990" cy="620685"/>
      </dsp:txXfrm>
    </dsp:sp>
    <dsp:sp modelId="{6DD49541-85C1-3944-A9EB-43C45B996619}">
      <dsp:nvSpPr>
        <dsp:cNvPr id="0" name=""/>
        <dsp:cNvSpPr/>
      </dsp:nvSpPr>
      <dsp:spPr>
        <a:xfrm rot="19457599">
          <a:off x="4661194" y="3543044"/>
          <a:ext cx="649549" cy="22763"/>
        </a:xfrm>
        <a:custGeom>
          <a:avLst/>
          <a:gdLst/>
          <a:ahLst/>
          <a:cxnLst/>
          <a:rect l="0" t="0" r="0" b="0"/>
          <a:pathLst>
            <a:path>
              <a:moveTo>
                <a:pt x="0" y="11381"/>
              </a:moveTo>
              <a:lnTo>
                <a:pt x="649549" y="11381"/>
              </a:lnTo>
            </a:path>
          </a:pathLst>
        </a:custGeom>
        <a:noFill/>
        <a:ln w="1905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4969730" y="3538187"/>
        <a:ext cx="32477" cy="32477"/>
      </dsp:txXfrm>
    </dsp:sp>
    <dsp:sp modelId="{97044009-ADD9-5C4E-B29E-A041B49B7BED}">
      <dsp:nvSpPr>
        <dsp:cNvPr id="0" name=""/>
        <dsp:cNvSpPr/>
      </dsp:nvSpPr>
      <dsp:spPr>
        <a:xfrm>
          <a:off x="5249691" y="3035223"/>
          <a:ext cx="1318610" cy="659305"/>
        </a:xfrm>
        <a:prstGeom prst="roundRect">
          <a:avLst>
            <a:gd name="adj" fmla="val 10000"/>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smtClean="0">
              <a:solidFill>
                <a:schemeClr val="tx1"/>
              </a:solidFill>
            </a:rPr>
            <a:t>circumflex artery (CX)</a:t>
          </a:r>
          <a:endParaRPr lang="en-US" sz="1500" kern="1200" dirty="0">
            <a:solidFill>
              <a:schemeClr val="tx1"/>
            </a:solidFill>
          </a:endParaRPr>
        </a:p>
      </dsp:txBody>
      <dsp:txXfrm>
        <a:off x="5269001" y="3054533"/>
        <a:ext cx="1279990" cy="620685"/>
      </dsp:txXfrm>
    </dsp:sp>
    <dsp:sp modelId="{C64F34E2-B1EF-6543-BAEF-94B4BDA4A7CB}">
      <dsp:nvSpPr>
        <dsp:cNvPr id="0" name=""/>
        <dsp:cNvSpPr/>
      </dsp:nvSpPr>
      <dsp:spPr>
        <a:xfrm rot="2142401">
          <a:off x="4661194" y="3922145"/>
          <a:ext cx="649549" cy="22763"/>
        </a:xfrm>
        <a:custGeom>
          <a:avLst/>
          <a:gdLst/>
          <a:ahLst/>
          <a:cxnLst/>
          <a:rect l="0" t="0" r="0" b="0"/>
          <a:pathLst>
            <a:path>
              <a:moveTo>
                <a:pt x="0" y="11381"/>
              </a:moveTo>
              <a:lnTo>
                <a:pt x="649549" y="11381"/>
              </a:lnTo>
            </a:path>
          </a:pathLst>
        </a:custGeom>
        <a:noFill/>
        <a:ln w="1905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4969730" y="3917288"/>
        <a:ext cx="32477" cy="32477"/>
      </dsp:txXfrm>
    </dsp:sp>
    <dsp:sp modelId="{E35F7FD1-994A-D842-A2E2-3102A4CA4F70}">
      <dsp:nvSpPr>
        <dsp:cNvPr id="0" name=""/>
        <dsp:cNvSpPr/>
      </dsp:nvSpPr>
      <dsp:spPr>
        <a:xfrm>
          <a:off x="5249691" y="3793424"/>
          <a:ext cx="1318610" cy="659305"/>
        </a:xfrm>
        <a:prstGeom prst="roundRect">
          <a:avLst>
            <a:gd name="adj" fmla="val 10000"/>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smtClean="0">
              <a:solidFill>
                <a:schemeClr val="tx1"/>
              </a:solidFill>
            </a:rPr>
            <a:t>left marginal artery (LMA)</a:t>
          </a:r>
          <a:endParaRPr lang="en-US" sz="1500" kern="1200" dirty="0">
            <a:solidFill>
              <a:schemeClr val="tx1"/>
            </a:solidFill>
          </a:endParaRPr>
        </a:p>
      </dsp:txBody>
      <dsp:txXfrm>
        <a:off x="5269001" y="3812734"/>
        <a:ext cx="1279990" cy="620685"/>
      </dsp:txXfrm>
    </dsp:sp>
    <dsp:sp modelId="{3FADA6E7-E91F-F345-9B42-9877F50B85EF}">
      <dsp:nvSpPr>
        <dsp:cNvPr id="0" name=""/>
        <dsp:cNvSpPr/>
      </dsp:nvSpPr>
      <dsp:spPr>
        <a:xfrm rot="3907178">
          <a:off x="4359141" y="4301246"/>
          <a:ext cx="1253656" cy="22763"/>
        </a:xfrm>
        <a:custGeom>
          <a:avLst/>
          <a:gdLst/>
          <a:ahLst/>
          <a:cxnLst/>
          <a:rect l="0" t="0" r="0" b="0"/>
          <a:pathLst>
            <a:path>
              <a:moveTo>
                <a:pt x="0" y="11381"/>
              </a:moveTo>
              <a:lnTo>
                <a:pt x="1253656" y="11381"/>
              </a:lnTo>
            </a:path>
          </a:pathLst>
        </a:custGeom>
        <a:noFill/>
        <a:ln w="1905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4954627" y="4281286"/>
        <a:ext cx="62682" cy="62682"/>
      </dsp:txXfrm>
    </dsp:sp>
    <dsp:sp modelId="{126C4E57-0037-6741-BC5F-1B8501992F82}">
      <dsp:nvSpPr>
        <dsp:cNvPr id="0" name=""/>
        <dsp:cNvSpPr/>
      </dsp:nvSpPr>
      <dsp:spPr>
        <a:xfrm>
          <a:off x="5249691" y="4551626"/>
          <a:ext cx="1318610" cy="659305"/>
        </a:xfrm>
        <a:prstGeom prst="roundRect">
          <a:avLst>
            <a:gd name="adj" fmla="val 10000"/>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SA node artery</a:t>
          </a:r>
          <a:endParaRPr lang="en-US" sz="1500" kern="1200" dirty="0">
            <a:solidFill>
              <a:schemeClr val="tx1"/>
            </a:solidFill>
          </a:endParaRPr>
        </a:p>
      </dsp:txBody>
      <dsp:txXfrm>
        <a:off x="5269001" y="4570936"/>
        <a:ext cx="1279990" cy="6206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C89F4-B586-8642-A64F-6F228F241AC5}">
      <dsp:nvSpPr>
        <dsp:cNvPr id="0" name=""/>
        <dsp:cNvSpPr/>
      </dsp:nvSpPr>
      <dsp:spPr>
        <a:xfrm>
          <a:off x="2092" y="872"/>
          <a:ext cx="5663554" cy="115110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Control of coronary blood flow </a:t>
          </a:r>
          <a:endParaRPr lang="en-US" sz="3200" kern="1200" dirty="0"/>
        </a:p>
      </dsp:txBody>
      <dsp:txXfrm>
        <a:off x="35807" y="34587"/>
        <a:ext cx="5596124" cy="1083673"/>
      </dsp:txXfrm>
    </dsp:sp>
    <dsp:sp modelId="{61289265-16B3-934C-9374-B3A0545D50FA}">
      <dsp:nvSpPr>
        <dsp:cNvPr id="0" name=""/>
        <dsp:cNvSpPr/>
      </dsp:nvSpPr>
      <dsp:spPr>
        <a:xfrm>
          <a:off x="2092" y="1251937"/>
          <a:ext cx="4190595" cy="115110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Autoregulation</a:t>
          </a:r>
          <a:endParaRPr lang="en-US" sz="2400" kern="1200" dirty="0"/>
        </a:p>
      </dsp:txBody>
      <dsp:txXfrm>
        <a:off x="35807" y="1285652"/>
        <a:ext cx="4123165" cy="1083673"/>
      </dsp:txXfrm>
    </dsp:sp>
    <dsp:sp modelId="{9D3CF3E6-1094-0048-85AC-0A505E1C8ECC}">
      <dsp:nvSpPr>
        <dsp:cNvPr id="0" name=""/>
        <dsp:cNvSpPr/>
      </dsp:nvSpPr>
      <dsp:spPr>
        <a:xfrm>
          <a:off x="2092" y="2503001"/>
          <a:ext cx="1358818" cy="115110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Physical factors</a:t>
          </a:r>
          <a:endParaRPr lang="en-US" sz="1800" kern="1200" dirty="0"/>
        </a:p>
      </dsp:txBody>
      <dsp:txXfrm>
        <a:off x="35807" y="2536716"/>
        <a:ext cx="1291388" cy="1083673"/>
      </dsp:txXfrm>
    </dsp:sp>
    <dsp:sp modelId="{DC0DA480-FAE5-3141-8372-01D50A446A8F}">
      <dsp:nvSpPr>
        <dsp:cNvPr id="0" name=""/>
        <dsp:cNvSpPr/>
      </dsp:nvSpPr>
      <dsp:spPr>
        <a:xfrm>
          <a:off x="1417980" y="2503001"/>
          <a:ext cx="1358818" cy="115110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Myogenic mechanisms</a:t>
          </a:r>
          <a:endParaRPr lang="en-US" sz="1800" kern="1200" dirty="0"/>
        </a:p>
      </dsp:txBody>
      <dsp:txXfrm>
        <a:off x="1451695" y="2536716"/>
        <a:ext cx="1291388" cy="1083673"/>
      </dsp:txXfrm>
    </dsp:sp>
    <dsp:sp modelId="{2230E578-1397-F94E-A2C1-9AB259E92F3F}">
      <dsp:nvSpPr>
        <dsp:cNvPr id="0" name=""/>
        <dsp:cNvSpPr/>
      </dsp:nvSpPr>
      <dsp:spPr>
        <a:xfrm>
          <a:off x="2833869" y="2503001"/>
          <a:ext cx="1358818" cy="115110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Metabolic control</a:t>
          </a:r>
          <a:endParaRPr lang="en-US" sz="1800" kern="1200" dirty="0"/>
        </a:p>
      </dsp:txBody>
      <dsp:txXfrm>
        <a:off x="2867584" y="2536716"/>
        <a:ext cx="1291388" cy="1083673"/>
      </dsp:txXfrm>
    </dsp:sp>
    <dsp:sp modelId="{3092FD55-80A0-FE4A-B392-96C37A617730}">
      <dsp:nvSpPr>
        <dsp:cNvPr id="0" name=""/>
        <dsp:cNvSpPr/>
      </dsp:nvSpPr>
      <dsp:spPr>
        <a:xfrm>
          <a:off x="4306828" y="1251937"/>
          <a:ext cx="1358818" cy="115110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Nervous control</a:t>
          </a:r>
          <a:endParaRPr lang="en-US" sz="2400" kern="1200" dirty="0"/>
        </a:p>
      </dsp:txBody>
      <dsp:txXfrm>
        <a:off x="4340543" y="1285652"/>
        <a:ext cx="1291388" cy="10836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CA1D6-E4C0-3848-8023-EB4F359FF0FE}">
      <dsp:nvSpPr>
        <dsp:cNvPr id="0" name=""/>
        <dsp:cNvSpPr/>
      </dsp:nvSpPr>
      <dsp:spPr>
        <a:xfrm>
          <a:off x="1118844" y="2041003"/>
          <a:ext cx="797223" cy="1130436"/>
        </a:xfrm>
        <a:custGeom>
          <a:avLst/>
          <a:gdLst/>
          <a:ahLst/>
          <a:cxnLst/>
          <a:rect l="0" t="0" r="0" b="0"/>
          <a:pathLst>
            <a:path>
              <a:moveTo>
                <a:pt x="0" y="0"/>
              </a:moveTo>
              <a:lnTo>
                <a:pt x="398611" y="0"/>
              </a:lnTo>
              <a:lnTo>
                <a:pt x="398611" y="1130436"/>
              </a:lnTo>
              <a:lnTo>
                <a:pt x="797223" y="1130436"/>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82874" y="2571639"/>
        <a:ext cx="69163" cy="69163"/>
      </dsp:txXfrm>
    </dsp:sp>
    <dsp:sp modelId="{B44E1F9D-DDF5-044A-955C-79D5D60AE925}">
      <dsp:nvSpPr>
        <dsp:cNvPr id="0" name=""/>
        <dsp:cNvSpPr/>
      </dsp:nvSpPr>
      <dsp:spPr>
        <a:xfrm>
          <a:off x="1118844" y="852403"/>
          <a:ext cx="797223" cy="1188599"/>
        </a:xfrm>
        <a:custGeom>
          <a:avLst/>
          <a:gdLst/>
          <a:ahLst/>
          <a:cxnLst/>
          <a:rect l="0" t="0" r="0" b="0"/>
          <a:pathLst>
            <a:path>
              <a:moveTo>
                <a:pt x="0" y="1188599"/>
              </a:moveTo>
              <a:lnTo>
                <a:pt x="398611" y="1188599"/>
              </a:lnTo>
              <a:lnTo>
                <a:pt x="398611" y="0"/>
              </a:lnTo>
              <a:lnTo>
                <a:pt x="797223" y="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81676" y="1410923"/>
        <a:ext cx="71560" cy="71560"/>
      </dsp:txXfrm>
    </dsp:sp>
    <dsp:sp modelId="{E06875CA-C8F6-BC4D-B37C-32948E6FEBE9}">
      <dsp:nvSpPr>
        <dsp:cNvPr id="0" name=""/>
        <dsp:cNvSpPr/>
      </dsp:nvSpPr>
      <dsp:spPr>
        <a:xfrm rot="16200000">
          <a:off x="-1477596" y="1481581"/>
          <a:ext cx="4074038" cy="111884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altLang="en-US" sz="2600" b="0" i="0" kern="1200" dirty="0" smtClean="0">
              <a:latin typeface="+mn-lt"/>
            </a:rPr>
            <a:t>Phasic pattern of coronary flow; Systolic Crunch (squeeze)</a:t>
          </a:r>
          <a:endParaRPr lang="en-US" sz="2600" b="0" kern="1200" dirty="0">
            <a:latin typeface="+mn-lt"/>
          </a:endParaRPr>
        </a:p>
      </dsp:txBody>
      <dsp:txXfrm>
        <a:off x="-1477596" y="1481581"/>
        <a:ext cx="4074038" cy="1118844"/>
      </dsp:txXfrm>
    </dsp:sp>
    <dsp:sp modelId="{0243A974-E375-0C43-B062-D6401DD94008}">
      <dsp:nvSpPr>
        <dsp:cNvPr id="0" name=""/>
        <dsp:cNvSpPr/>
      </dsp:nvSpPr>
      <dsp:spPr>
        <a:xfrm>
          <a:off x="1916068" y="197183"/>
          <a:ext cx="4749773" cy="131044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altLang="en-US" sz="2000" b="0" i="0" kern="1200" dirty="0" smtClean="0">
              <a:latin typeface="+mn-lt"/>
            </a:rPr>
            <a:t>Most coronary blood flow (about 70%) occurs during diastole. Flow is driven by the aortic blood pressure, with the flow declining as the aortic pressure drops. </a:t>
          </a:r>
          <a:endParaRPr lang="en-US" sz="2000" b="0" kern="1200" dirty="0">
            <a:latin typeface="+mn-lt"/>
          </a:endParaRPr>
        </a:p>
      </dsp:txBody>
      <dsp:txXfrm>
        <a:off x="1916068" y="197183"/>
        <a:ext cx="4749773" cy="1310441"/>
      </dsp:txXfrm>
    </dsp:sp>
    <dsp:sp modelId="{484A6945-4A63-FC43-89FF-EEB1ABFF4BB5}">
      <dsp:nvSpPr>
        <dsp:cNvPr id="0" name=""/>
        <dsp:cNvSpPr/>
      </dsp:nvSpPr>
      <dsp:spPr>
        <a:xfrm>
          <a:off x="1916068" y="2513927"/>
          <a:ext cx="4749900" cy="131502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altLang="en-US" sz="2500" b="0" i="0" kern="1200" dirty="0" smtClean="0">
              <a:latin typeface="+mn-lt"/>
            </a:rPr>
            <a:t>Only about 30% of coronary blood flow occurs during systole.</a:t>
          </a:r>
          <a:endParaRPr lang="en-US" sz="2500" b="0" kern="1200" dirty="0">
            <a:latin typeface="+mn-lt"/>
          </a:endParaRPr>
        </a:p>
      </dsp:txBody>
      <dsp:txXfrm>
        <a:off x="1916068" y="2513927"/>
        <a:ext cx="4749900" cy="13150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803ED-4D62-B542-BF37-2B3EEF0EE9A5}">
      <dsp:nvSpPr>
        <dsp:cNvPr id="0" name=""/>
        <dsp:cNvSpPr/>
      </dsp:nvSpPr>
      <dsp:spPr>
        <a:xfrm>
          <a:off x="0" y="3686028"/>
          <a:ext cx="7765843" cy="60472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i="0" kern="1200" smtClean="0">
              <a:latin typeface="+mn-lt"/>
              <a:cs typeface="Calibri" pitchFamily="34" charset="0"/>
            </a:rPr>
            <a:t>Thus, the majority of myocardial infarctions begin at the endocardial region of the heart.</a:t>
          </a:r>
          <a:endParaRPr lang="en-US" sz="2000" b="0" kern="1200" dirty="0">
            <a:latin typeface="+mn-lt"/>
          </a:endParaRPr>
        </a:p>
      </dsp:txBody>
      <dsp:txXfrm>
        <a:off x="0" y="3686028"/>
        <a:ext cx="7765843" cy="604723"/>
      </dsp:txXfrm>
    </dsp:sp>
    <dsp:sp modelId="{7E7865B4-B0F7-C243-A899-3CD40FC9A750}">
      <dsp:nvSpPr>
        <dsp:cNvPr id="0" name=""/>
        <dsp:cNvSpPr/>
      </dsp:nvSpPr>
      <dsp:spPr>
        <a:xfrm rot="10800000">
          <a:off x="0" y="2765034"/>
          <a:ext cx="7765843" cy="930064"/>
        </a:xfrm>
        <a:prstGeom prst="upArrowCallout">
          <a:avLst/>
        </a:prstGeom>
        <a:solidFill>
          <a:schemeClr val="accent2">
            <a:hueOff val="-2135872"/>
            <a:satOff val="6241"/>
            <a:lumOff val="-117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i="0" kern="1200" dirty="0" smtClean="0">
              <a:latin typeface="+mn-lt"/>
              <a:cs typeface="Calibri" pitchFamily="34" charset="0"/>
            </a:rPr>
            <a:t>The greatest resistance to flow is also found in the endocardial region of the heart.</a:t>
          </a:r>
          <a:endParaRPr lang="en-US" sz="2000" b="0" kern="1200" dirty="0">
            <a:latin typeface="+mn-lt"/>
          </a:endParaRPr>
        </a:p>
      </dsp:txBody>
      <dsp:txXfrm rot="10800000">
        <a:off x="0" y="2765034"/>
        <a:ext cx="7765843" cy="604328"/>
      </dsp:txXfrm>
    </dsp:sp>
    <dsp:sp modelId="{4825253F-DAFC-CF48-A2E3-5E65EA7B90E0}">
      <dsp:nvSpPr>
        <dsp:cNvPr id="0" name=""/>
        <dsp:cNvSpPr/>
      </dsp:nvSpPr>
      <dsp:spPr>
        <a:xfrm rot="10800000">
          <a:off x="0" y="1844040"/>
          <a:ext cx="7765843" cy="930064"/>
        </a:xfrm>
        <a:prstGeom prst="upArrowCallout">
          <a:avLst/>
        </a:prstGeom>
        <a:solidFill>
          <a:schemeClr val="accent2">
            <a:hueOff val="-4271744"/>
            <a:satOff val="12481"/>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i="0" kern="1200" smtClean="0">
              <a:latin typeface="+mn-lt"/>
              <a:cs typeface="Calibri" pitchFamily="34" charset="0"/>
            </a:rPr>
            <a:t>The contraction is greatest near the endocardial surface. Thus, this region has the greatest “systolic crunch”.</a:t>
          </a:r>
          <a:endParaRPr lang="en-US" sz="2000" b="0" kern="1200" dirty="0">
            <a:latin typeface="+mn-lt"/>
          </a:endParaRPr>
        </a:p>
      </dsp:txBody>
      <dsp:txXfrm rot="10800000">
        <a:off x="0" y="1844040"/>
        <a:ext cx="7765843" cy="604328"/>
      </dsp:txXfrm>
    </dsp:sp>
    <dsp:sp modelId="{BF2F61CC-58F1-F847-B489-FABEEE26D0A7}">
      <dsp:nvSpPr>
        <dsp:cNvPr id="0" name=""/>
        <dsp:cNvSpPr/>
      </dsp:nvSpPr>
      <dsp:spPr>
        <a:xfrm rot="10800000">
          <a:off x="0" y="923046"/>
          <a:ext cx="7765843" cy="930064"/>
        </a:xfrm>
        <a:prstGeom prst="upArrowCallout">
          <a:avLst/>
        </a:prstGeom>
        <a:solidFill>
          <a:schemeClr val="accent2">
            <a:hueOff val="-6407617"/>
            <a:satOff val="18722"/>
            <a:lumOff val="-352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i="0" kern="1200" dirty="0" smtClean="0">
              <a:latin typeface="+mn-lt"/>
              <a:cs typeface="Calibri" pitchFamily="34" charset="0"/>
            </a:rPr>
            <a:t>Contraction of the ventricular muscle during systole squeeze the arteries in the muscle, and hence increasing the resistance to flow.</a:t>
          </a:r>
          <a:endParaRPr lang="en-US" sz="2000" b="0" kern="1200" dirty="0">
            <a:latin typeface="+mn-lt"/>
          </a:endParaRPr>
        </a:p>
      </dsp:txBody>
      <dsp:txXfrm rot="10800000">
        <a:off x="0" y="923046"/>
        <a:ext cx="7765843" cy="604328"/>
      </dsp:txXfrm>
    </dsp:sp>
    <dsp:sp modelId="{66801B6C-FB2D-C24D-9F73-4FE3592D5391}">
      <dsp:nvSpPr>
        <dsp:cNvPr id="0" name=""/>
        <dsp:cNvSpPr/>
      </dsp:nvSpPr>
      <dsp:spPr>
        <a:xfrm rot="10800000">
          <a:off x="0" y="2052"/>
          <a:ext cx="7765843" cy="930064"/>
        </a:xfrm>
        <a:prstGeom prst="upArrowCallout">
          <a:avLst/>
        </a:prstGeom>
        <a:solidFill>
          <a:schemeClr val="accent2">
            <a:hueOff val="-8543489"/>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i="0" kern="1200" dirty="0" smtClean="0">
              <a:latin typeface="+mn-lt"/>
              <a:cs typeface="Calibri" pitchFamily="34" charset="0"/>
            </a:rPr>
            <a:t>Systolic crunch results is coronary extravascular resistance.</a:t>
          </a:r>
          <a:endParaRPr lang="en-US" sz="2000" b="0" kern="1200" dirty="0">
            <a:latin typeface="+mn-lt"/>
          </a:endParaRPr>
        </a:p>
      </dsp:txBody>
      <dsp:txXfrm rot="10800000">
        <a:off x="0" y="2052"/>
        <a:ext cx="7765843" cy="6043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BA5DB-8EAE-EA4F-9260-81CB274BD866}">
      <dsp:nvSpPr>
        <dsp:cNvPr id="0" name=""/>
        <dsp:cNvSpPr/>
      </dsp:nvSpPr>
      <dsp:spPr>
        <a:xfrm>
          <a:off x="0" y="0"/>
          <a:ext cx="6375998" cy="92030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i="0" kern="1200" dirty="0" smtClean="0">
              <a:latin typeface="Calibri" pitchFamily="34" charset="0"/>
              <a:cs typeface="Calibri" pitchFamily="34" charset="0"/>
            </a:rPr>
            <a:t>Systolic crunch has the biggest effect on the left ventricle, which has more muscle and generates more pressure.</a:t>
          </a:r>
          <a:endParaRPr lang="en-US" sz="1700" kern="1200" dirty="0"/>
        </a:p>
      </dsp:txBody>
      <dsp:txXfrm>
        <a:off x="26955" y="26955"/>
        <a:ext cx="5424788" cy="866397"/>
      </dsp:txXfrm>
    </dsp:sp>
    <dsp:sp modelId="{D7C4FD18-BDAD-F344-8108-D3F19F152291}">
      <dsp:nvSpPr>
        <dsp:cNvPr id="0" name=""/>
        <dsp:cNvSpPr/>
      </dsp:nvSpPr>
      <dsp:spPr>
        <a:xfrm>
          <a:off x="1125176" y="1124820"/>
          <a:ext cx="6375998" cy="920307"/>
        </a:xfrm>
        <a:prstGeom prst="roundRect">
          <a:avLst>
            <a:gd name="adj" fmla="val 10000"/>
          </a:avLst>
        </a:prstGeom>
        <a:solidFill>
          <a:schemeClr val="accent2">
            <a:hueOff val="-8543489"/>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i="0" kern="1200" dirty="0" smtClean="0">
              <a:latin typeface="Calibri" pitchFamily="34" charset="0"/>
              <a:cs typeface="Calibri" pitchFamily="34" charset="0"/>
            </a:rPr>
            <a:t>Flow through the left coronary artery is reduced during systole, whereas there is little noticeable effect on flow in the right coronary artery.</a:t>
          </a:r>
          <a:endParaRPr lang="en-US" sz="1700" kern="1200" dirty="0"/>
        </a:p>
      </dsp:txBody>
      <dsp:txXfrm>
        <a:off x="1152131" y="1151775"/>
        <a:ext cx="4598712" cy="866397"/>
      </dsp:txXfrm>
    </dsp:sp>
    <dsp:sp modelId="{08808AB4-7D2A-0041-ADF9-6ED0A1CC99E8}">
      <dsp:nvSpPr>
        <dsp:cNvPr id="0" name=""/>
        <dsp:cNvSpPr/>
      </dsp:nvSpPr>
      <dsp:spPr>
        <a:xfrm>
          <a:off x="5777798" y="723464"/>
          <a:ext cx="598199" cy="598199"/>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5912393" y="723464"/>
        <a:ext cx="329009" cy="4501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2E72B-9E72-5D41-A789-53AE6DE54B45}">
      <dsp:nvSpPr>
        <dsp:cNvPr id="0" name=""/>
        <dsp:cNvSpPr/>
      </dsp:nvSpPr>
      <dsp:spPr>
        <a:xfrm>
          <a:off x="-3643232" y="-559815"/>
          <a:ext cx="4342974" cy="4342974"/>
        </a:xfrm>
        <a:prstGeom prst="blockArc">
          <a:avLst>
            <a:gd name="adj1" fmla="val 18900000"/>
            <a:gd name="adj2" fmla="val 2700000"/>
            <a:gd name="adj3" fmla="val 497"/>
          </a:avLst>
        </a:pr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BFDED4-E1FA-C64C-8978-2876DA815A88}">
      <dsp:nvSpPr>
        <dsp:cNvPr id="0" name=""/>
        <dsp:cNvSpPr/>
      </dsp:nvSpPr>
      <dsp:spPr>
        <a:xfrm>
          <a:off x="366810" y="247810"/>
          <a:ext cx="10554956" cy="49587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604" tIns="50800" rIns="50800" bIns="50800" numCol="1" spcCol="1270" anchor="ctr" anchorCtr="0">
          <a:noAutofit/>
        </a:bodyPr>
        <a:lstStyle/>
        <a:p>
          <a:pPr lvl="0" algn="l" defTabSz="889000">
            <a:lnSpc>
              <a:spcPct val="90000"/>
            </a:lnSpc>
            <a:spcBef>
              <a:spcPct val="0"/>
            </a:spcBef>
            <a:spcAft>
              <a:spcPct val="35000"/>
            </a:spcAft>
          </a:pPr>
          <a:r>
            <a:rPr lang="en-US" sz="2000" b="0" i="0" kern="1200" dirty="0" smtClean="0">
              <a:latin typeface="+mn-lt"/>
              <a:cs typeface="Calibri" pitchFamily="34" charset="0"/>
            </a:rPr>
            <a:t>Blood flow to the left ventricle is decreased in patients with aortic stenosis.</a:t>
          </a:r>
          <a:endParaRPr lang="en-US" sz="2000" b="0" kern="1200" dirty="0">
            <a:latin typeface="+mn-lt"/>
          </a:endParaRPr>
        </a:p>
      </dsp:txBody>
      <dsp:txXfrm>
        <a:off x="366810" y="247810"/>
        <a:ext cx="10554956" cy="495879"/>
      </dsp:txXfrm>
    </dsp:sp>
    <dsp:sp modelId="{7CE4967A-8358-D847-A935-EB3831F77F33}">
      <dsp:nvSpPr>
        <dsp:cNvPr id="0" name=""/>
        <dsp:cNvSpPr/>
      </dsp:nvSpPr>
      <dsp:spPr>
        <a:xfrm>
          <a:off x="56886" y="185825"/>
          <a:ext cx="619849" cy="619849"/>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968BA4-29F1-8048-9EA1-0E5C0D75A539}">
      <dsp:nvSpPr>
        <dsp:cNvPr id="0" name=""/>
        <dsp:cNvSpPr/>
      </dsp:nvSpPr>
      <dsp:spPr>
        <a:xfrm>
          <a:off x="651109" y="856938"/>
          <a:ext cx="10270658" cy="765518"/>
        </a:xfrm>
        <a:prstGeom prst="rect">
          <a:avLst/>
        </a:prstGeom>
        <a:solidFill>
          <a:schemeClr val="accent2">
            <a:hueOff val="-2847830"/>
            <a:satOff val="8321"/>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604" tIns="50800" rIns="50800" bIns="50800" numCol="1" spcCol="1270" anchor="ctr" anchorCtr="0">
          <a:noAutofit/>
        </a:bodyPr>
        <a:lstStyle/>
        <a:p>
          <a:pPr lvl="0" algn="l" defTabSz="889000">
            <a:lnSpc>
              <a:spcPct val="90000"/>
            </a:lnSpc>
            <a:spcBef>
              <a:spcPct val="0"/>
            </a:spcBef>
            <a:spcAft>
              <a:spcPct val="35000"/>
            </a:spcAft>
          </a:pPr>
          <a:r>
            <a:rPr lang="en-US" sz="2000" b="0" i="0" kern="1200" dirty="0" smtClean="0">
              <a:latin typeface="+mn-lt"/>
              <a:cs typeface="Calibri" pitchFamily="34" charset="0"/>
            </a:rPr>
            <a:t>This is because in aortic stenosis, the left ventricle must generate much higher pressure to overcome the resistance of the stenotic aortic valve, in order to eject blood. </a:t>
          </a:r>
          <a:endParaRPr lang="en-US" sz="2000" b="0" kern="1200" dirty="0">
            <a:latin typeface="+mn-lt"/>
          </a:endParaRPr>
        </a:p>
      </dsp:txBody>
      <dsp:txXfrm>
        <a:off x="651109" y="856938"/>
        <a:ext cx="10270658" cy="765518"/>
      </dsp:txXfrm>
    </dsp:sp>
    <dsp:sp modelId="{4C758CDA-DF82-5C49-87E0-0F484304B709}">
      <dsp:nvSpPr>
        <dsp:cNvPr id="0" name=""/>
        <dsp:cNvSpPr/>
      </dsp:nvSpPr>
      <dsp:spPr>
        <a:xfrm>
          <a:off x="341185" y="929773"/>
          <a:ext cx="619849" cy="619849"/>
        </a:xfrm>
        <a:prstGeom prst="ellipse">
          <a:avLst/>
        </a:prstGeom>
        <a:solidFill>
          <a:schemeClr val="lt1">
            <a:hueOff val="0"/>
            <a:satOff val="0"/>
            <a:lumOff val="0"/>
            <a:alphaOff val="0"/>
          </a:schemeClr>
        </a:solidFill>
        <a:ln w="19050" cap="flat" cmpd="sng" algn="ctr">
          <a:solidFill>
            <a:schemeClr val="accent2">
              <a:hueOff val="-2847830"/>
              <a:satOff val="8321"/>
              <a:lumOff val="-1569"/>
              <a:alphaOff val="0"/>
            </a:schemeClr>
          </a:solidFill>
          <a:prstDash val="solid"/>
        </a:ln>
        <a:effectLst/>
      </dsp:spPr>
      <dsp:style>
        <a:lnRef idx="2">
          <a:scrgbClr r="0" g="0" b="0"/>
        </a:lnRef>
        <a:fillRef idx="1">
          <a:scrgbClr r="0" g="0" b="0"/>
        </a:fillRef>
        <a:effectRef idx="0">
          <a:scrgbClr r="0" g="0" b="0"/>
        </a:effectRef>
        <a:fontRef idx="minor"/>
      </dsp:style>
    </dsp:sp>
    <dsp:sp modelId="{868DA388-BDDE-D749-B7CE-E34C17A0B7A8}">
      <dsp:nvSpPr>
        <dsp:cNvPr id="0" name=""/>
        <dsp:cNvSpPr/>
      </dsp:nvSpPr>
      <dsp:spPr>
        <a:xfrm>
          <a:off x="651109" y="1735706"/>
          <a:ext cx="10270658" cy="495879"/>
        </a:xfrm>
        <a:prstGeom prst="rect">
          <a:avLst/>
        </a:prstGeom>
        <a:solidFill>
          <a:schemeClr val="accent2">
            <a:hueOff val="-5695659"/>
            <a:satOff val="16641"/>
            <a:lumOff val="-31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604" tIns="50800" rIns="50800" bIns="50800" numCol="1" spcCol="1270" anchor="ctr" anchorCtr="0">
          <a:noAutofit/>
        </a:bodyPr>
        <a:lstStyle/>
        <a:p>
          <a:pPr lvl="0" algn="l" defTabSz="889000">
            <a:lnSpc>
              <a:spcPct val="90000"/>
            </a:lnSpc>
            <a:spcBef>
              <a:spcPct val="0"/>
            </a:spcBef>
            <a:spcAft>
              <a:spcPct val="35000"/>
            </a:spcAft>
          </a:pPr>
          <a:r>
            <a:rPr lang="en-US" sz="2000" b="0" i="0" kern="1200" dirty="0" smtClean="0">
              <a:latin typeface="+mn-lt"/>
              <a:cs typeface="Calibri" pitchFamily="34" charset="0"/>
            </a:rPr>
            <a:t>Consequently, coronary vessels (arteries) are severely compressed during systole.</a:t>
          </a:r>
          <a:endParaRPr lang="en-US" sz="2000" b="0" kern="1200" dirty="0">
            <a:latin typeface="+mn-lt"/>
          </a:endParaRPr>
        </a:p>
      </dsp:txBody>
      <dsp:txXfrm>
        <a:off x="651109" y="1735706"/>
        <a:ext cx="10270658" cy="495879"/>
      </dsp:txXfrm>
    </dsp:sp>
    <dsp:sp modelId="{CC1737B2-C722-4044-8994-B622BED6D076}">
      <dsp:nvSpPr>
        <dsp:cNvPr id="0" name=""/>
        <dsp:cNvSpPr/>
      </dsp:nvSpPr>
      <dsp:spPr>
        <a:xfrm>
          <a:off x="341185" y="1673721"/>
          <a:ext cx="619849" cy="619849"/>
        </a:xfrm>
        <a:prstGeom prst="ellipse">
          <a:avLst/>
        </a:prstGeom>
        <a:solidFill>
          <a:schemeClr val="lt1">
            <a:hueOff val="0"/>
            <a:satOff val="0"/>
            <a:lumOff val="0"/>
            <a:alphaOff val="0"/>
          </a:schemeClr>
        </a:solidFill>
        <a:ln w="19050" cap="flat" cmpd="sng" algn="ctr">
          <a:solidFill>
            <a:schemeClr val="accent2">
              <a:hueOff val="-5695659"/>
              <a:satOff val="16641"/>
              <a:lumOff val="-3137"/>
              <a:alphaOff val="0"/>
            </a:schemeClr>
          </a:solidFill>
          <a:prstDash val="solid"/>
        </a:ln>
        <a:effectLst/>
      </dsp:spPr>
      <dsp:style>
        <a:lnRef idx="2">
          <a:scrgbClr r="0" g="0" b="0"/>
        </a:lnRef>
        <a:fillRef idx="1">
          <a:scrgbClr r="0" g="0" b="0"/>
        </a:fillRef>
        <a:effectRef idx="0">
          <a:scrgbClr r="0" g="0" b="0"/>
        </a:effectRef>
        <a:fontRef idx="minor"/>
      </dsp:style>
    </dsp:sp>
    <dsp:sp modelId="{468780AF-44DE-8C4A-99B0-547BFD5618DB}">
      <dsp:nvSpPr>
        <dsp:cNvPr id="0" name=""/>
        <dsp:cNvSpPr/>
      </dsp:nvSpPr>
      <dsp:spPr>
        <a:xfrm>
          <a:off x="366810" y="2479654"/>
          <a:ext cx="10554956" cy="495879"/>
        </a:xfrm>
        <a:prstGeom prst="rect">
          <a:avLst/>
        </a:prstGeom>
        <a:solidFill>
          <a:schemeClr val="accent2">
            <a:hueOff val="-8543489"/>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604" tIns="50800" rIns="50800" bIns="50800" numCol="1" spcCol="1270" anchor="ctr" anchorCtr="0">
          <a:noAutofit/>
        </a:bodyPr>
        <a:lstStyle/>
        <a:p>
          <a:pPr lvl="0" algn="l" defTabSz="889000">
            <a:lnSpc>
              <a:spcPct val="90000"/>
            </a:lnSpc>
            <a:spcBef>
              <a:spcPct val="0"/>
            </a:spcBef>
            <a:spcAft>
              <a:spcPct val="35000"/>
            </a:spcAft>
          </a:pPr>
          <a:r>
            <a:rPr lang="en-US" sz="2000" b="0" i="0" kern="1200" dirty="0" smtClean="0">
              <a:latin typeface="+mn-lt"/>
              <a:cs typeface="Calibri" pitchFamily="34" charset="0"/>
            </a:rPr>
            <a:t>Thus, these patients are more prone to develop myocardial ischemia.</a:t>
          </a:r>
          <a:endParaRPr lang="en-US" sz="2000" b="0" kern="1200" dirty="0">
            <a:latin typeface="+mn-lt"/>
          </a:endParaRPr>
        </a:p>
      </dsp:txBody>
      <dsp:txXfrm>
        <a:off x="366810" y="2479654"/>
        <a:ext cx="10554956" cy="495879"/>
      </dsp:txXfrm>
    </dsp:sp>
    <dsp:sp modelId="{2913531F-2FED-9441-92B3-1DAB82E975BB}">
      <dsp:nvSpPr>
        <dsp:cNvPr id="0" name=""/>
        <dsp:cNvSpPr/>
      </dsp:nvSpPr>
      <dsp:spPr>
        <a:xfrm>
          <a:off x="56886" y="2417669"/>
          <a:ext cx="619849" cy="619849"/>
        </a:xfrm>
        <a:prstGeom prst="ellipse">
          <a:avLst/>
        </a:prstGeom>
        <a:solidFill>
          <a:schemeClr val="lt1">
            <a:hueOff val="0"/>
            <a:satOff val="0"/>
            <a:lumOff val="0"/>
            <a:alphaOff val="0"/>
          </a:schemeClr>
        </a:solidFill>
        <a:ln w="19050" cap="flat" cmpd="sng" algn="ctr">
          <a:solidFill>
            <a:schemeClr val="accent2">
              <a:hueOff val="-8543489"/>
              <a:satOff val="24962"/>
              <a:lumOff val="-470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FE59D-D91A-1348-A613-BD8825026A8C}">
      <dsp:nvSpPr>
        <dsp:cNvPr id="0" name=""/>
        <dsp:cNvSpPr/>
      </dsp:nvSpPr>
      <dsp:spPr>
        <a:xfrm>
          <a:off x="0" y="1570028"/>
          <a:ext cx="6471159" cy="175836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altLang="en-US" sz="2000" b="0" i="0" kern="1200" dirty="0" smtClean="0">
              <a:latin typeface="+mn-lt"/>
            </a:rPr>
            <a:t>Above or below these limits autoregulation fails and coronary blood flow increases or decreases in a linear fashion with corresponding increases or decreases in aortic pressure.</a:t>
          </a:r>
          <a:endParaRPr lang="en-US" sz="2000" b="0" kern="1200" dirty="0">
            <a:latin typeface="+mn-lt"/>
          </a:endParaRPr>
        </a:p>
      </dsp:txBody>
      <dsp:txXfrm>
        <a:off x="0" y="1570028"/>
        <a:ext cx="6471159" cy="1758369"/>
      </dsp:txXfrm>
    </dsp:sp>
    <dsp:sp modelId="{86AE2E8B-8D1C-F64C-A9E3-B0B8E2A11808}">
      <dsp:nvSpPr>
        <dsp:cNvPr id="0" name=""/>
        <dsp:cNvSpPr/>
      </dsp:nvSpPr>
      <dsp:spPr>
        <a:xfrm rot="10800000">
          <a:off x="0" y="402"/>
          <a:ext cx="6471159" cy="1586483"/>
        </a:xfrm>
        <a:prstGeom prst="upArrowCallout">
          <a:avLst/>
        </a:prstGeom>
        <a:solidFill>
          <a:schemeClr val="accent2">
            <a:hueOff val="-8543489"/>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altLang="en-US" sz="2000" b="0" i="0" kern="1200" dirty="0" smtClean="0">
              <a:latin typeface="+mn-lt"/>
            </a:rPr>
            <a:t>Coronary blood flow is maintained nearly constant over a range of mean MAP, usually 60 to 140 mm Hg.</a:t>
          </a:r>
          <a:endParaRPr lang="en-US" sz="2000" b="0" kern="1200" dirty="0">
            <a:latin typeface="+mn-lt"/>
          </a:endParaRPr>
        </a:p>
      </dsp:txBody>
      <dsp:txXfrm rot="10800000">
        <a:off x="0" y="402"/>
        <a:ext cx="6471159" cy="103084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22981A-B2DA-F94D-9232-42F48B4A7A36}" type="datetimeFigureOut">
              <a:rPr lang="en-US" smtClean="0"/>
              <a:t>4/18/17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AD8E7F-7C1A-E845-8D41-1E70194D02A2}" type="slidenum">
              <a:rPr lang="en-US" smtClean="0"/>
              <a:t>‹#›</a:t>
            </a:fld>
            <a:endParaRPr lang="en-US"/>
          </a:p>
        </p:txBody>
      </p:sp>
    </p:spTree>
    <p:extLst>
      <p:ext uri="{BB962C8B-B14F-4D97-AF65-F5344CB8AC3E}">
        <p14:creationId xmlns:p14="http://schemas.microsoft.com/office/powerpoint/2010/main" val="101210796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16T09:09:54.311"/>
    </inkml:context>
    <inkml:brush xml:id="br0">
      <inkml:brushProperty name="width" value="0.09071" units="cm"/>
      <inkml:brushProperty name="height" value="0.09071" units="cm"/>
      <inkml:brushProperty name="color" value="#EA15C8"/>
    </inkml:brush>
  </inkml:definitions>
  <inkml:trace contextRef="#ctx0" brushRef="#br0">1 0 6374,'17'0'-160,"1"0"0,-13 0 0,7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4/18/17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967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11</a:t>
            </a:fld>
            <a:endParaRPr lang="en-US" dirty="0"/>
          </a:p>
        </p:txBody>
      </p:sp>
    </p:spTree>
    <p:extLst>
      <p:ext uri="{BB962C8B-B14F-4D97-AF65-F5344CB8AC3E}">
        <p14:creationId xmlns:p14="http://schemas.microsoft.com/office/powerpoint/2010/main" val="608106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12</a:t>
            </a:fld>
            <a:endParaRPr lang="en-US" dirty="0"/>
          </a:p>
        </p:txBody>
      </p:sp>
    </p:spTree>
    <p:extLst>
      <p:ext uri="{BB962C8B-B14F-4D97-AF65-F5344CB8AC3E}">
        <p14:creationId xmlns:p14="http://schemas.microsoft.com/office/powerpoint/2010/main" val="57867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22</a:t>
            </a:fld>
            <a:endParaRPr lang="en-US" dirty="0"/>
          </a:p>
        </p:txBody>
      </p:sp>
    </p:spTree>
    <p:extLst>
      <p:ext uri="{BB962C8B-B14F-4D97-AF65-F5344CB8AC3E}">
        <p14:creationId xmlns:p14="http://schemas.microsoft.com/office/powerpoint/2010/main" val="1962408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38</a:t>
            </a:fld>
            <a:endParaRPr lang="en-US" dirty="0"/>
          </a:p>
        </p:txBody>
      </p:sp>
    </p:spTree>
    <p:extLst>
      <p:ext uri="{BB962C8B-B14F-4D97-AF65-F5344CB8AC3E}">
        <p14:creationId xmlns:p14="http://schemas.microsoft.com/office/powerpoint/2010/main" val="490916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83063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0913F949-505C-49A5-A9BA-5C8AA7EAB769}" type="datetime1">
              <a:rPr lang="en-US" smtClean="0"/>
              <a:t>4/18/17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C0C720-DC12-44AE-9243-6BBE6FDA51AF}" type="datetime1">
              <a:rPr lang="en-US" smtClean="0"/>
              <a:t>4/18/17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B3B9B7-EBEF-46FE-9107-5EDE3947D553}" type="datetime1">
              <a:rPr lang="en-US" smtClean="0"/>
              <a:t>4/18/17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84" y="3886200"/>
            <a:ext cx="9141619"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84" y="5124450"/>
            <a:ext cx="9141619"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78" y="6355080"/>
            <a:ext cx="3047206" cy="365760"/>
          </a:xfrm>
        </p:spPr>
        <p:txBody>
          <a:bodyPr/>
          <a:lstStyle>
            <a:lvl1pPr>
              <a:defRPr sz="1400"/>
            </a:lvl1pPr>
          </a:lstStyle>
          <a:p>
            <a:fld id="{7158BBD9-96B8-F24C-BA3D-5D90B7566753}" type="datetime1">
              <a:rPr lang="en-US" smtClean="0">
                <a:solidFill>
                  <a:srgbClr val="464653"/>
                </a:solidFill>
              </a:rPr>
              <a:pPr/>
              <a:t>4/18/17</a:t>
            </a:fld>
            <a:endParaRPr lang="en-US" dirty="0">
              <a:solidFill>
                <a:srgbClr val="464653"/>
              </a:solidFill>
            </a:endParaRPr>
          </a:p>
        </p:txBody>
      </p:sp>
      <p:sp>
        <p:nvSpPr>
          <p:cNvPr id="17" name="Footer Placeholder 16"/>
          <p:cNvSpPr>
            <a:spLocks noGrp="1"/>
          </p:cNvSpPr>
          <p:nvPr>
            <p:ph type="ftr" sz="quarter" idx="11"/>
          </p:nvPr>
        </p:nvSpPr>
        <p:spPr>
          <a:xfrm>
            <a:off x="3863857" y="6355080"/>
            <a:ext cx="4631754" cy="365760"/>
          </a:xfrm>
        </p:spPr>
        <p:txBody>
          <a:bodyPr/>
          <a:lstStyle/>
          <a:p>
            <a:r>
              <a:rPr lang="ar-SA" dirty="0">
                <a:solidFill>
                  <a:srgbClr val="464653"/>
                </a:solidFill>
              </a:rPr>
              <a:t>خروج البوتاسيوم</a:t>
            </a:r>
            <a:endParaRPr lang="en-US" dirty="0">
              <a:solidFill>
                <a:srgbClr val="464653"/>
              </a:solidFill>
            </a:endParaRPr>
          </a:p>
        </p:txBody>
      </p:sp>
      <p:sp>
        <p:nvSpPr>
          <p:cNvPr id="29" name="Slide Number Placeholder 28"/>
          <p:cNvSpPr>
            <a:spLocks noGrp="1"/>
          </p:cNvSpPr>
          <p:nvPr>
            <p:ph type="sldNum" sz="quarter" idx="12"/>
          </p:nvPr>
        </p:nvSpPr>
        <p:spPr>
          <a:xfrm>
            <a:off x="1621121" y="6355080"/>
            <a:ext cx="1625177" cy="365760"/>
          </a:xfrm>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2" name="Rectangle 21"/>
          <p:cNvSpPr/>
          <p:nvPr/>
        </p:nvSpPr>
        <p:spPr>
          <a:xfrm>
            <a:off x="1206193"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38996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CB94B0B-2719-3446-B535-E965A7C3EDFC}" type="datetime1">
              <a:rPr lang="en-US" smtClean="0">
                <a:solidFill>
                  <a:srgbClr val="464653"/>
                </a:solidFill>
              </a:rPr>
              <a:pPr/>
              <a:t>4/18/17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Content Placeholder 7"/>
          <p:cNvSpPr>
            <a:spLocks noGrp="1"/>
          </p:cNvSpPr>
          <p:nvPr>
            <p:ph sz="quarter" idx="1"/>
          </p:nvPr>
        </p:nvSpPr>
        <p:spPr>
          <a:xfrm>
            <a:off x="609448"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31842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84" y="2971800"/>
            <a:ext cx="9141619"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6750" y="4267200"/>
            <a:ext cx="9040045"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78" y="6355080"/>
            <a:ext cx="3047206" cy="365760"/>
          </a:xfrm>
        </p:spPr>
        <p:txBody>
          <a:bodyPr/>
          <a:lstStyle/>
          <a:p>
            <a:fld id="{C6888400-FA99-314B-BEFD-3828E0312FE7}" type="datetime1">
              <a:rPr lang="en-US" smtClean="0">
                <a:solidFill>
                  <a:srgbClr val="DDE9EC"/>
                </a:solidFill>
              </a:rPr>
              <a:pPr/>
              <a:t>4/18/17</a:t>
            </a:fld>
            <a:endParaRPr lang="en-US" dirty="0">
              <a:solidFill>
                <a:srgbClr val="DDE9EC"/>
              </a:solidFill>
            </a:endParaRPr>
          </a:p>
        </p:txBody>
      </p:sp>
      <p:sp>
        <p:nvSpPr>
          <p:cNvPr id="5" name="Footer Placeholder 4"/>
          <p:cNvSpPr>
            <a:spLocks noGrp="1"/>
          </p:cNvSpPr>
          <p:nvPr>
            <p:ph type="ftr" sz="quarter" idx="11"/>
          </p:nvPr>
        </p:nvSpPr>
        <p:spPr>
          <a:xfrm>
            <a:off x="3863857" y="6355080"/>
            <a:ext cx="4631754" cy="365760"/>
          </a:xfrm>
        </p:spPr>
        <p:txBody>
          <a:bodyPr/>
          <a:lstStyle/>
          <a:p>
            <a:r>
              <a:rPr lang="ar-SA" dirty="0">
                <a:solidFill>
                  <a:srgbClr val="DDE9EC"/>
                </a:solidFill>
              </a:rPr>
              <a:t>خروج البوتاسيوم</a:t>
            </a:r>
            <a:endParaRPr lang="en-US" dirty="0">
              <a:solidFill>
                <a:srgbClr val="DDE9EC"/>
              </a:solidFill>
            </a:endParaRPr>
          </a:p>
        </p:txBody>
      </p:sp>
      <p:sp>
        <p:nvSpPr>
          <p:cNvPr id="6" name="Slide Number Placeholder 5"/>
          <p:cNvSpPr>
            <a:spLocks noGrp="1"/>
          </p:cNvSpPr>
          <p:nvPr>
            <p:ph type="sldNum" sz="quarter" idx="12"/>
          </p:nvPr>
        </p:nvSpPr>
        <p:spPr>
          <a:xfrm>
            <a:off x="1426092" y="6355080"/>
            <a:ext cx="2027408" cy="365760"/>
          </a:xfrm>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21518086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648FC85-8B52-3A45-B43E-255D2F752733}" type="datetime1">
              <a:rPr lang="en-US" smtClean="0">
                <a:solidFill>
                  <a:srgbClr val="464653"/>
                </a:solidFill>
              </a:rPr>
              <a:pPr/>
              <a:t>4/18/17</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9" name="Content Placeholder 8"/>
          <p:cNvSpPr>
            <a:spLocks noGrp="1"/>
          </p:cNvSpPr>
          <p:nvPr>
            <p:ph sz="quarter" idx="1"/>
          </p:nvPr>
        </p:nvSpPr>
        <p:spPr>
          <a:xfrm>
            <a:off x="609441"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5" y="1216152"/>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8556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49" y="1285875"/>
            <a:ext cx="5385514"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87" y="1295400"/>
            <a:ext cx="538763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5B89184-E8D0-8C49-B3F1-56EF569C4FEC}" type="datetime1">
              <a:rPr lang="en-US" smtClean="0">
                <a:solidFill>
                  <a:srgbClr val="464653"/>
                </a:solidFill>
              </a:rPr>
              <a:pPr/>
              <a:t>4/18/17</a:t>
            </a:fld>
            <a:endParaRPr lang="en-US" dirty="0">
              <a:solidFill>
                <a:srgbClr val="464653"/>
              </a:solidFill>
            </a:endParaRPr>
          </a:p>
        </p:txBody>
      </p:sp>
      <p:sp>
        <p:nvSpPr>
          <p:cNvPr id="8" name="Footer Placeholder 7"/>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9" name="Slide Number Placeholder 8"/>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11" name="Content Placeholder 10"/>
          <p:cNvSpPr>
            <a:spLocks noGrp="1"/>
          </p:cNvSpPr>
          <p:nvPr>
            <p:ph sz="quarter" idx="2"/>
          </p:nvPr>
        </p:nvSpPr>
        <p:spPr>
          <a:xfrm>
            <a:off x="609441"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986"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44798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11DCB05-41DF-4544-B6FD-995B9B89C18D}" type="datetime1">
              <a:rPr lang="en-US" smtClean="0">
                <a:solidFill>
                  <a:srgbClr val="464653"/>
                </a:solidFill>
              </a:rPr>
              <a:pPr/>
              <a:t>4/18/17</a:t>
            </a:fld>
            <a:endParaRPr lang="en-US" dirty="0">
              <a:solidFill>
                <a:srgbClr val="464653"/>
              </a:solidFill>
            </a:endParaRPr>
          </a:p>
        </p:txBody>
      </p:sp>
      <p:sp>
        <p:nvSpPr>
          <p:cNvPr id="4" name="Footer Placeholder 3"/>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5" name="Slide Number Placeholder 4"/>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183574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3C735-62E0-2546-A2FD-62FD57D747BD}" type="datetime1">
              <a:rPr lang="en-US" smtClean="0">
                <a:solidFill>
                  <a:srgbClr val="464653"/>
                </a:solidFill>
              </a:rPr>
              <a:pPr/>
              <a:t>4/18/17</a:t>
            </a:fld>
            <a:endParaRPr lang="en-US" dirty="0">
              <a:solidFill>
                <a:srgbClr val="464653"/>
              </a:solidFill>
            </a:endParaRPr>
          </a:p>
        </p:txBody>
      </p:sp>
      <p:sp>
        <p:nvSpPr>
          <p:cNvPr id="3" name="Footer Placeholder 2"/>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5" name="Straight Connector 4"/>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920329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11" y="304800"/>
            <a:ext cx="3351927"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11" y="1219203"/>
            <a:ext cx="3351927"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217C586-6EF4-824C-A059-CFB683D7118C}" type="datetime1">
              <a:rPr lang="en-US" smtClean="0">
                <a:solidFill>
                  <a:srgbClr val="464653"/>
                </a:solidFill>
              </a:rPr>
              <a:pPr/>
              <a:t>4/18/17</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0" name="Straight Connector 9"/>
          <p:cNvSpPr>
            <a:spLocks noChangeShapeType="1"/>
          </p:cNvSpPr>
          <p:nvPr/>
        </p:nvSpPr>
        <p:spPr bwMode="auto">
          <a:xfrm rot="5400000">
            <a:off x="5217888"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2" name="Content Placeholder 11"/>
          <p:cNvSpPr>
            <a:spLocks noGrp="1"/>
          </p:cNvSpPr>
          <p:nvPr>
            <p:ph sz="quarter" idx="1"/>
          </p:nvPr>
        </p:nvSpPr>
        <p:spPr>
          <a:xfrm>
            <a:off x="406294" y="304800"/>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9531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F9D199A-4B87-4D69-A7AD-2135E617C58D}" type="datetime1">
              <a:rPr lang="en-US" smtClean="0"/>
              <a:t>4/18/17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48" y="500856"/>
            <a:ext cx="10969943"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48" y="1905000"/>
            <a:ext cx="10969943"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609448" y="1219200"/>
            <a:ext cx="10969943"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F43612B-F6ED-7647-A1E5-BB2684808146}" type="datetime1">
              <a:rPr lang="en-US" smtClean="0">
                <a:solidFill>
                  <a:srgbClr val="DDE9EC"/>
                </a:solidFill>
              </a:rPr>
              <a:pPr/>
              <a:t>4/18/17</a:t>
            </a:fld>
            <a:endParaRPr lang="en-US" dirty="0">
              <a:solidFill>
                <a:srgbClr val="DDE9EC"/>
              </a:solidFill>
            </a:endParaRPr>
          </a:p>
        </p:txBody>
      </p:sp>
      <p:sp>
        <p:nvSpPr>
          <p:cNvPr id="6" name="Footer Placeholder 5"/>
          <p:cNvSpPr>
            <a:spLocks noGrp="1"/>
          </p:cNvSpPr>
          <p:nvPr>
            <p:ph type="ftr" sz="quarter" idx="11"/>
          </p:nvPr>
        </p:nvSpPr>
        <p:spPr/>
        <p:txBody>
          <a:bodyPr/>
          <a:lstStyle/>
          <a:p>
            <a:r>
              <a:rPr lang="ar-SA" dirty="0">
                <a:solidFill>
                  <a:srgbClr val="DDE9EC"/>
                </a:solidFill>
              </a:rPr>
              <a:t>خروج البوتاسيوم</a:t>
            </a:r>
            <a:endParaRPr lang="en-US" dirty="0">
              <a:solidFill>
                <a:srgbClr val="DDE9EC"/>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white"/>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0" name="Rectangle 9"/>
          <p:cNvSpPr/>
          <p:nvPr/>
        </p:nvSpPr>
        <p:spPr>
          <a:xfrm>
            <a:off x="609448"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60816667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1CE1A9-40D5-CB48-B5E9-6C25DBD57021}" type="datetime1">
              <a:rPr lang="en-US" smtClean="0">
                <a:solidFill>
                  <a:srgbClr val="464653"/>
                </a:solidFill>
              </a:rPr>
              <a:pPr/>
              <a:t>4/18/17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3383709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4"/>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54"/>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5994A2-BACB-274B-9F04-199B86E9F8AA}" type="datetime1">
              <a:rPr lang="en-US" smtClean="0">
                <a:solidFill>
                  <a:srgbClr val="464653"/>
                </a:solidFill>
              </a:rPr>
              <a:pPr/>
              <a:t>4/18/17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7" name="Straight Connector 6"/>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8" name="Isosceles Triangle 7"/>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Tree>
    <p:extLst>
      <p:ext uri="{BB962C8B-B14F-4D97-AF65-F5344CB8AC3E}">
        <p14:creationId xmlns:p14="http://schemas.microsoft.com/office/powerpoint/2010/main" val="17965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13BCAABC-0083-4558-BD3E-E213F47F580C}" type="datetime1">
              <a:rPr lang="en-US" smtClean="0"/>
              <a:t>4/18/17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5E99BD8-F43F-4F4A-9712-C32578EEC8F8}" type="datetime1">
              <a:rPr lang="en-US" smtClean="0"/>
              <a:t>4/18/17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BCBBD9B-FB65-4512-B226-A267B89893CD}" type="datetime1">
              <a:rPr lang="en-US" smtClean="0"/>
              <a:t>4/18/17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D48513D-2C2F-481B-B49D-4ED5F0B98A06}" type="datetime1">
              <a:rPr lang="en-US" smtClean="0"/>
              <a:t>4/18/17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C0A81-C7E1-4C84-AA25-9616F335CBC3}" type="datetime1">
              <a:rPr lang="en-US" smtClean="0"/>
              <a:t>4/18/17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11FFE9B-C467-4500-911F-EB066E6458F3}" type="datetime1">
              <a:rPr lang="en-US" smtClean="0"/>
              <a:t>4/18/17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8A292B-EAD1-4F54-95E3-BE47A2A44626}" type="datetime1">
              <a:rPr lang="en-US" smtClean="0"/>
              <a:t>4/18/17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F8F8016E-CF0A-4A5A-B6EA-F667F63DFDEA}" type="datetime1">
              <a:rPr lang="en-US" smtClean="0"/>
              <a:t>4/18/17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48" y="152400"/>
            <a:ext cx="10969943"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448" y="1219200"/>
            <a:ext cx="10969943"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85" y="6356350"/>
            <a:ext cx="3051269" cy="365760"/>
          </a:xfrm>
          <a:prstGeom prst="rect">
            <a:avLst/>
          </a:prstGeom>
        </p:spPr>
        <p:txBody>
          <a:bodyPr vert="horz"/>
          <a:lstStyle>
            <a:lvl1pPr algn="l" eaLnBrk="1" latinLnBrk="0" hangingPunct="1">
              <a:defRPr kumimoji="0" sz="1400">
                <a:solidFill>
                  <a:schemeClr val="tx2"/>
                </a:solidFill>
              </a:defRPr>
            </a:lvl1pPr>
          </a:lstStyle>
          <a:p>
            <a:pPr defTabSz="914400"/>
            <a:fld id="{D158F633-9764-2845-A074-813977D81419}" type="datetime1">
              <a:rPr lang="en-US" smtClean="0">
                <a:solidFill>
                  <a:srgbClr val="464653"/>
                </a:solidFill>
              </a:rPr>
              <a:pPr defTabSz="914400"/>
              <a:t>4/18/17</a:t>
            </a:fld>
            <a:endParaRPr lang="en-US" dirty="0">
              <a:solidFill>
                <a:srgbClr val="464653"/>
              </a:solidFill>
            </a:endParaRPr>
          </a:p>
        </p:txBody>
      </p:sp>
      <p:sp>
        <p:nvSpPr>
          <p:cNvPr id="3" name="Footer Placeholder 2"/>
          <p:cNvSpPr>
            <a:spLocks noGrp="1"/>
          </p:cNvSpPr>
          <p:nvPr>
            <p:ph type="ftr" sz="quarter" idx="3"/>
          </p:nvPr>
        </p:nvSpPr>
        <p:spPr>
          <a:xfrm>
            <a:off x="3863857" y="6356350"/>
            <a:ext cx="4672383" cy="365760"/>
          </a:xfrm>
          <a:prstGeom prst="rect">
            <a:avLst/>
          </a:prstGeom>
        </p:spPr>
        <p:txBody>
          <a:bodyPr vert="horz"/>
          <a:lstStyle>
            <a:lvl1pPr algn="r" eaLnBrk="1" latinLnBrk="0" hangingPunct="1">
              <a:defRPr kumimoji="0" sz="1400">
                <a:solidFill>
                  <a:schemeClr val="tx2"/>
                </a:solidFill>
              </a:defRPr>
            </a:lvl1pPr>
          </a:lstStyle>
          <a:p>
            <a:pPr defTabSz="914400"/>
            <a:r>
              <a:rPr lang="ar-SA" dirty="0">
                <a:solidFill>
                  <a:srgbClr val="464653"/>
                </a:solidFill>
              </a:rPr>
              <a:t>خروج البوتاسيوم</a:t>
            </a:r>
            <a:endParaRPr lang="en-US" dirty="0">
              <a:solidFill>
                <a:srgbClr val="464653"/>
              </a:solidFill>
            </a:endParaRPr>
          </a:p>
        </p:txBody>
      </p:sp>
      <p:sp>
        <p:nvSpPr>
          <p:cNvPr id="23" name="Slide Number Placeholder 22"/>
          <p:cNvSpPr>
            <a:spLocks noGrp="1"/>
          </p:cNvSpPr>
          <p:nvPr>
            <p:ph type="sldNum" sz="quarter" idx="4"/>
          </p:nvPr>
        </p:nvSpPr>
        <p:spPr>
          <a:xfrm>
            <a:off x="816651" y="6356350"/>
            <a:ext cx="2640912" cy="365760"/>
          </a:xfrm>
          <a:prstGeom prst="rect">
            <a:avLst/>
          </a:prstGeom>
        </p:spPr>
        <p:txBody>
          <a:bodyPr vert="horz"/>
          <a:lstStyle>
            <a:lvl1pPr algn="l" eaLnBrk="1" latinLnBrk="0" hangingPunct="1">
              <a:defRPr kumimoji="0" sz="1400">
                <a:solidFill>
                  <a:schemeClr val="tx2"/>
                </a:solidFill>
              </a:defRPr>
            </a:lvl1pPr>
          </a:lstStyle>
          <a:p>
            <a:pPr defTabSz="914400"/>
            <a:fld id="{4929A69E-7D8F-4515-9605-0315ABD4F316}" type="slidenum">
              <a:rPr lang="en-US" smtClean="0">
                <a:solidFill>
                  <a:srgbClr val="464653"/>
                </a:solidFill>
              </a:rPr>
              <a:pPr defTabSz="914400"/>
              <a:t>‹#›</a:t>
            </a:fld>
            <a:endParaRPr lang="en-US" dirty="0">
              <a:solidFill>
                <a:srgbClr val="464653"/>
              </a:solidFill>
            </a:endParaRPr>
          </a:p>
        </p:txBody>
      </p:sp>
      <p:sp>
        <p:nvSpPr>
          <p:cNvPr id="28" name="Straight Connector 2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29" name="Straight Connector 28"/>
          <p:cNvSpPr>
            <a:spLocks noChangeShapeType="1"/>
          </p:cNvSpPr>
          <p:nvPr/>
        </p:nvSpPr>
        <p:spPr bwMode="auto">
          <a:xfrm>
            <a:off x="609448"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0" name="Isosceles Triangle 9"/>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76672354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21.png"/><Relationship Id="rId13"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19.xml.rels><?xml version="1.0" encoding="UTF-8" standalone="yes"?>
<Relationships xmlns="http://schemas.openxmlformats.org/package/2006/relationships"><Relationship Id="rId11" Type="http://schemas.microsoft.com/office/2007/relationships/diagramDrawing" Target="../diagrams/drawing3.xml"/><Relationship Id="rId12"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1.xml"/><Relationship Id="rId3" Type="http://schemas.openxmlformats.org/officeDocument/2006/relationships/image" Target="../media/image60.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7" Type="http://schemas.openxmlformats.org/officeDocument/2006/relationships/image" Target="../media/image36.jpeg"/><Relationship Id="rId8"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g"/><Relationship Id="rId1" Type="http://schemas.openxmlformats.org/officeDocument/2006/relationships/slideLayout" Target="../slideLayouts/slideLayout2.xml"/><Relationship Id="rId2" Type="http://schemas.openxmlformats.org/officeDocument/2006/relationships/image" Target="../media/image38.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docs.google.com/document/d/1LoawAdvXBg92MWvPPuFp3LEG0jDWJYd6_cMBV_9aNww/edit" TargetMode="External"/><Relationship Id="rId3" Type="http://schemas.openxmlformats.org/officeDocument/2006/relationships/hyperlink" Target="https://www.onlineexambuilder.com/coronary-circulation/exam-142433"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mailto:Physiology436@gmail.com"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7209" y="2060848"/>
            <a:ext cx="7770376" cy="1470025"/>
          </a:xfrm>
        </p:spPr>
        <p:txBody>
          <a:bodyPr>
            <a:noAutofit/>
          </a:bodyPr>
          <a:lstStyle/>
          <a:p>
            <a:pPr algn="ctr"/>
            <a:r>
              <a:rPr lang="en-US" sz="4400" b="1" dirty="0" smtClean="0">
                <a:solidFill>
                  <a:schemeClr val="accent2">
                    <a:lumMod val="75000"/>
                  </a:schemeClr>
                </a:solidFill>
                <a:latin typeface="Arial Black" panose="020B0A04020102020204" pitchFamily="34" charset="0"/>
              </a:rPr>
              <a:t>Coronary Circulation</a:t>
            </a:r>
            <a:endParaRPr lang="en-US" sz="2800" b="1" dirty="0">
              <a:solidFill>
                <a:schemeClr val="accent2">
                  <a:lumMod val="75000"/>
                </a:schemeClr>
              </a:solidFill>
              <a:latin typeface="Arial Black" panose="020B0A04020102020204" pitchFamily="34" charset="0"/>
            </a:endParaRPr>
          </a:p>
        </p:txBody>
      </p:sp>
      <p:sp>
        <p:nvSpPr>
          <p:cNvPr id="3" name="Subtitle 2"/>
          <p:cNvSpPr>
            <a:spLocks noGrp="1"/>
          </p:cNvSpPr>
          <p:nvPr>
            <p:ph type="subTitle" idx="1"/>
          </p:nvPr>
        </p:nvSpPr>
        <p:spPr>
          <a:xfrm>
            <a:off x="2680335" y="5183474"/>
            <a:ext cx="7481067" cy="720080"/>
          </a:xfrm>
        </p:spPr>
        <p:txBody>
          <a:bodyPr>
            <a:normAutofit/>
          </a:bodyPr>
          <a:lstStyle/>
          <a:p>
            <a:pPr algn="ctr"/>
            <a:r>
              <a:rPr lang="en-GB" sz="1800" b="1" dirty="0">
                <a:solidFill>
                  <a:schemeClr val="accent1">
                    <a:lumMod val="75000"/>
                  </a:schemeClr>
                </a:solidFill>
              </a:rPr>
              <a:t>Physiology Team 436 – Cardiovascular Block Lecture </a:t>
            </a:r>
            <a:r>
              <a:rPr lang="en-GB" sz="1800" b="1" dirty="0" smtClean="0">
                <a:solidFill>
                  <a:schemeClr val="accent1">
                    <a:lumMod val="75000"/>
                  </a:schemeClr>
                </a:solidFill>
              </a:rPr>
              <a:t>15</a:t>
            </a:r>
            <a:endParaRPr lang="en-GB" sz="1800" b="1" dirty="0">
              <a:solidFill>
                <a:schemeClr val="accent1">
                  <a:lumMod val="75000"/>
                </a:schemeClr>
              </a:solidFill>
            </a:endParaRPr>
          </a:p>
        </p:txBody>
      </p:sp>
      <p:cxnSp>
        <p:nvCxnSpPr>
          <p:cNvPr id="6" name="Straight Connector 5"/>
          <p:cNvCxnSpPr/>
          <p:nvPr/>
        </p:nvCxnSpPr>
        <p:spPr>
          <a:xfrm>
            <a:off x="2710919" y="3212976"/>
            <a:ext cx="698295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31" y="364439"/>
            <a:ext cx="1655753"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31079" y="3617729"/>
            <a:ext cx="6479032" cy="1323439"/>
          </a:xfrm>
          <a:prstGeom prst="rect">
            <a:avLst/>
          </a:prstGeom>
          <a:noFill/>
        </p:spPr>
        <p:txBody>
          <a:bodyPr wrap="square" rtlCol="0">
            <a:spAutoFit/>
          </a:bodyPr>
          <a:lstStyle/>
          <a:p>
            <a:pPr defTabSz="914363"/>
            <a:r>
              <a:rPr lang="en-US" sz="1600" dirty="0">
                <a:solidFill>
                  <a:srgbClr val="FF0000"/>
                </a:solidFill>
              </a:rPr>
              <a:t>Red: very important.</a:t>
            </a:r>
          </a:p>
          <a:p>
            <a:pPr defTabSz="914363"/>
            <a:r>
              <a:rPr lang="en-US" sz="1600" dirty="0">
                <a:solidFill>
                  <a:srgbClr val="DDE9EC">
                    <a:lumMod val="50000"/>
                  </a:srgbClr>
                </a:solidFill>
              </a:rPr>
              <a:t>Green:  Doctor’s notes.</a:t>
            </a:r>
          </a:p>
          <a:p>
            <a:pPr defTabSz="914363"/>
            <a:r>
              <a:rPr lang="en-US" sz="1600" dirty="0">
                <a:solidFill>
                  <a:srgbClr val="C76B9C"/>
                </a:solidFill>
              </a:rPr>
              <a:t>Pin</a:t>
            </a:r>
            <a:r>
              <a:rPr lang="en-US" sz="1600" dirty="0">
                <a:solidFill>
                  <a:srgbClr val="C76B9B"/>
                </a:solidFill>
              </a:rPr>
              <a:t>k:  </a:t>
            </a:r>
            <a:r>
              <a:rPr lang="en-US" sz="1600" dirty="0">
                <a:solidFill>
                  <a:srgbClr val="C76B9C"/>
                </a:solidFill>
              </a:rPr>
              <a:t>formulas</a:t>
            </a:r>
            <a:r>
              <a:rPr lang="en-US" sz="1600" dirty="0">
                <a:solidFill>
                  <a:srgbClr val="C76B9B"/>
                </a:solidFill>
              </a:rPr>
              <a:t>. </a:t>
            </a:r>
            <a:endParaRPr lang="en-US" sz="1600" dirty="0">
              <a:solidFill>
                <a:srgbClr val="DDE9EC">
                  <a:lumMod val="50000"/>
                </a:srgbClr>
              </a:solidFill>
            </a:endParaRPr>
          </a:p>
          <a:p>
            <a:pPr defTabSz="914363"/>
            <a:r>
              <a:rPr lang="en-US" sz="1600" dirty="0">
                <a:solidFill>
                  <a:srgbClr val="FADA7A">
                    <a:lumMod val="75000"/>
                  </a:srgbClr>
                </a:solidFill>
              </a:rPr>
              <a:t>Yellow:  numbers.</a:t>
            </a:r>
          </a:p>
          <a:p>
            <a:pPr defTabSz="914363"/>
            <a:r>
              <a:rPr lang="en-US" sz="1600" dirty="0">
                <a:solidFill>
                  <a:prstClr val="white">
                    <a:lumMod val="65000"/>
                  </a:prstClr>
                </a:solidFill>
              </a:rPr>
              <a:t>Gray: notes and explanation.</a:t>
            </a: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9915954" y="364440"/>
            <a:ext cx="1795082" cy="1099403"/>
          </a:xfrm>
          <a:prstGeom prst="rect">
            <a:avLst/>
          </a:prstGeom>
        </p:spPr>
      </p:pic>
      <p:sp>
        <p:nvSpPr>
          <p:cNvPr id="4" name="TextBox 3"/>
          <p:cNvSpPr txBox="1"/>
          <p:nvPr/>
        </p:nvSpPr>
        <p:spPr>
          <a:xfrm>
            <a:off x="9117961" y="6137850"/>
            <a:ext cx="4247366" cy="400110"/>
          </a:xfrm>
          <a:prstGeom prst="rect">
            <a:avLst/>
          </a:prstGeom>
          <a:noFill/>
        </p:spPr>
        <p:txBody>
          <a:bodyPr wrap="square" rtlCol="0">
            <a:spAutoFit/>
          </a:bodyPr>
          <a:lstStyle/>
          <a:p>
            <a:pPr defTabSz="914363"/>
            <a:r>
              <a:rPr lang="en-US" sz="1000" dirty="0">
                <a:solidFill>
                  <a:prstClr val="white">
                    <a:lumMod val="65000"/>
                  </a:prstClr>
                </a:solidFill>
              </a:rPr>
              <a:t>Lecture:  If work is intended for initial studying.</a:t>
            </a:r>
          </a:p>
          <a:p>
            <a:pPr defTabSz="914363"/>
            <a:r>
              <a:rPr lang="en-US" sz="1000" dirty="0">
                <a:solidFill>
                  <a:prstClr val="white">
                    <a:lumMod val="65000"/>
                  </a:prstClr>
                </a:solidFill>
              </a:rPr>
              <a:t>Review:  If work is intended for revision. </a:t>
            </a:r>
          </a:p>
        </p:txBody>
      </p:sp>
      <p:sp>
        <p:nvSpPr>
          <p:cNvPr id="11" name="Slide Number Placeholder 10"/>
          <p:cNvSpPr>
            <a:spLocks noGrp="1"/>
          </p:cNvSpPr>
          <p:nvPr>
            <p:ph type="sldNum" sz="quarter" idx="12"/>
          </p:nvPr>
        </p:nvSpPr>
        <p:spPr/>
        <p:txBody>
          <a:bodyPr/>
          <a:lstStyle/>
          <a:p>
            <a:fld id="{4929A69E-7D8F-4515-9605-0315ABD4F316}" type="slidenum">
              <a:rPr lang="en-US" smtClean="0">
                <a:solidFill>
                  <a:srgbClr val="464653"/>
                </a:solidFill>
              </a:rPr>
              <a:pPr/>
              <a:t>1</a:t>
            </a:fld>
            <a:endParaRPr lang="en-US" dirty="0">
              <a:solidFill>
                <a:srgbClr val="464653"/>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231" y="1915369"/>
            <a:ext cx="1681275" cy="1341312"/>
          </a:xfrm>
          <a:prstGeom prst="rect">
            <a:avLst/>
          </a:prstGeom>
        </p:spPr>
      </p:pic>
      <p:grpSp>
        <p:nvGrpSpPr>
          <p:cNvPr id="16" name="Group 15"/>
          <p:cNvGrpSpPr/>
          <p:nvPr/>
        </p:nvGrpSpPr>
        <p:grpSpPr>
          <a:xfrm>
            <a:off x="10037201" y="1725032"/>
            <a:ext cx="1673835" cy="1531649"/>
            <a:chOff x="8957081" y="3180340"/>
            <a:chExt cx="1673835" cy="1531649"/>
          </a:xfrm>
        </p:grpSpPr>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r="4229" b="13595"/>
            <a:stretch/>
          </p:blipFill>
          <p:spPr>
            <a:xfrm>
              <a:off x="8957081" y="3180340"/>
              <a:ext cx="1621225" cy="1504216"/>
            </a:xfrm>
            <a:prstGeom prst="rect">
              <a:avLst/>
            </a:prstGeom>
          </p:spPr>
        </p:pic>
        <p:sp>
          <p:nvSpPr>
            <p:cNvPr id="15" name="Rectangle 14"/>
            <p:cNvSpPr/>
            <p:nvPr/>
          </p:nvSpPr>
          <p:spPr>
            <a:xfrm>
              <a:off x="9117961" y="4666270"/>
              <a:ext cx="151295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6316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II- Metabolic Regulation (Metabolic Mediators)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4" name="Content Placeholder 3"/>
          <p:cNvSpPr>
            <a:spLocks noGrp="1"/>
          </p:cNvSpPr>
          <p:nvPr>
            <p:ph sz="quarter" idx="1"/>
          </p:nvPr>
        </p:nvSpPr>
        <p:spPr>
          <a:xfrm>
            <a:off x="619502" y="1337046"/>
            <a:ext cx="10969943" cy="4937760"/>
          </a:xfrm>
        </p:spPr>
        <p:txBody>
          <a:bodyPr>
            <a:normAutofit/>
          </a:bodyPr>
          <a:lstStyle/>
          <a:p>
            <a:pPr algn="just"/>
            <a:r>
              <a:rPr lang="en-US" sz="1800" dirty="0"/>
              <a:t>Reduced blood flow or increased metabolic rate (MR), allows metabolic products to accumulate.</a:t>
            </a:r>
          </a:p>
          <a:p>
            <a:pPr algn="just"/>
            <a:r>
              <a:rPr lang="en-US" sz="1800" dirty="0"/>
              <a:t>One or more of the accumulated metabolic products acts as a vasodilator. </a:t>
            </a:r>
          </a:p>
          <a:p>
            <a:pPr algn="just"/>
            <a:r>
              <a:rPr lang="en-US" sz="1800" dirty="0"/>
              <a:t>Vasodilatation increases local blood flow</a:t>
            </a:r>
            <a:r>
              <a:rPr lang="en-US" sz="1100" dirty="0">
                <a:solidFill>
                  <a:schemeClr val="tx2">
                    <a:lumMod val="60000"/>
                    <a:lumOff val="40000"/>
                  </a:schemeClr>
                </a:solidFill>
              </a:rPr>
              <a:t>.(R = 8L</a:t>
            </a:r>
            <a:r>
              <a:rPr lang="el-GR" sz="1100" dirty="0">
                <a:solidFill>
                  <a:schemeClr val="tx2">
                    <a:lumMod val="60000"/>
                    <a:lumOff val="40000"/>
                  </a:schemeClr>
                </a:solidFill>
              </a:rPr>
              <a:t>η / π</a:t>
            </a:r>
            <a:r>
              <a:rPr lang="en-US" sz="1100" dirty="0">
                <a:solidFill>
                  <a:schemeClr val="tx2">
                    <a:lumMod val="60000"/>
                    <a:lumOff val="40000"/>
                  </a:schemeClr>
                </a:solidFill>
              </a:rPr>
              <a:t>r4        flow = ∆P/R)</a:t>
            </a:r>
          </a:p>
          <a:p>
            <a:pPr algn="just"/>
            <a:r>
              <a:rPr lang="en-US" sz="1800" dirty="0"/>
              <a:t>Oxygen may act in the opposite manner, i.e. oxygen acts as a vasoconstrictor. </a:t>
            </a:r>
            <a:r>
              <a:rPr lang="en-US" sz="1200" dirty="0">
                <a:solidFill>
                  <a:schemeClr val="tx2">
                    <a:lumMod val="60000"/>
                    <a:lumOff val="40000"/>
                  </a:schemeClr>
                </a:solidFill>
              </a:rPr>
              <a:t>(when accumulate)</a:t>
            </a:r>
          </a:p>
          <a:p>
            <a:pPr algn="just"/>
            <a:r>
              <a:rPr lang="en-US" sz="1800" dirty="0"/>
              <a:t>Reduced blood flow or increased metabolism reduces oxygen concentration. </a:t>
            </a:r>
          </a:p>
          <a:p>
            <a:pPr algn="just"/>
            <a:r>
              <a:rPr lang="en-US" sz="1800" dirty="0"/>
              <a:t>Reduced oxygen concentration inhibits oxygen mediated vasoconstriction.</a:t>
            </a:r>
          </a:p>
          <a:p>
            <a:pPr marL="0" indent="0" algn="just">
              <a:buNone/>
            </a:pPr>
            <a:endParaRPr lang="en-US" sz="2800" dirty="0"/>
          </a:p>
        </p:txBody>
      </p:sp>
      <p:sp>
        <p:nvSpPr>
          <p:cNvPr id="5" name="Arrow: Right 4"/>
          <p:cNvSpPr/>
          <p:nvPr/>
        </p:nvSpPr>
        <p:spPr>
          <a:xfrm>
            <a:off x="5662364" y="2204864"/>
            <a:ext cx="216024" cy="144016"/>
          </a:xfrm>
          <a:prstGeom prst="rightArrow">
            <a:avLst/>
          </a:prstGeom>
          <a:solidFill>
            <a:schemeClr val="tx2">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2061964" y="3717032"/>
            <a:ext cx="8424936" cy="2476813"/>
          </a:xfrm>
          <a:prstGeom prst="rect">
            <a:avLst/>
          </a:prstGeom>
        </p:spPr>
      </p:pic>
      <p:sp>
        <p:nvSpPr>
          <p:cNvPr id="8" name="TextBox 7"/>
          <p:cNvSpPr txBox="1"/>
          <p:nvPr/>
        </p:nvSpPr>
        <p:spPr>
          <a:xfrm>
            <a:off x="4167083" y="6383746"/>
            <a:ext cx="3874779" cy="338554"/>
          </a:xfrm>
          <a:prstGeom prst="rect">
            <a:avLst/>
          </a:prstGeom>
          <a:noFill/>
        </p:spPr>
        <p:txBody>
          <a:bodyPr wrap="none" rtlCol="0">
            <a:spAutoFit/>
          </a:bodyPr>
          <a:lstStyle/>
          <a:p>
            <a:r>
              <a:rPr lang="en-US" sz="1600" dirty="0" smtClean="0">
                <a:solidFill>
                  <a:srgbClr val="FF0000"/>
                </a:solidFill>
              </a:rPr>
              <a:t>Metabolic regulation is the </a:t>
            </a:r>
            <a:r>
              <a:rPr lang="en-US" sz="1600" smtClean="0">
                <a:solidFill>
                  <a:srgbClr val="FF0000"/>
                </a:solidFill>
              </a:rPr>
              <a:t>most important! </a:t>
            </a:r>
            <a:endParaRPr lang="en-US" sz="1600">
              <a:solidFill>
                <a:srgbClr val="FF0000"/>
              </a:solidFill>
            </a:endParaRPr>
          </a:p>
        </p:txBody>
      </p:sp>
      <p:sp>
        <p:nvSpPr>
          <p:cNvPr id="11" name="TextBox 10"/>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2815991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II- Metabolic Regulation: Effects of Oxygen</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pic>
        <p:nvPicPr>
          <p:cNvPr id="5" name="Content Placeholder 4"/>
          <p:cNvPicPr>
            <a:picLocks noGrp="1" noChangeAspect="1"/>
          </p:cNvPicPr>
          <p:nvPr>
            <p:ph sz="quarter" idx="1"/>
          </p:nvPr>
        </p:nvPicPr>
        <p:blipFill>
          <a:blip r:embed="rId3"/>
          <a:stretch>
            <a:fillRect/>
          </a:stretch>
        </p:blipFill>
        <p:spPr>
          <a:xfrm>
            <a:off x="1814544" y="1314011"/>
            <a:ext cx="3900776" cy="1800200"/>
          </a:xfrm>
          <a:prstGeom prst="rect">
            <a:avLst/>
          </a:prstGeom>
        </p:spPr>
      </p:pic>
      <p:pic>
        <p:nvPicPr>
          <p:cNvPr id="8" name="Picture 7"/>
          <p:cNvPicPr>
            <a:picLocks noChangeAspect="1"/>
          </p:cNvPicPr>
          <p:nvPr/>
        </p:nvPicPr>
        <p:blipFill>
          <a:blip r:embed="rId4"/>
          <a:stretch>
            <a:fillRect/>
          </a:stretch>
        </p:blipFill>
        <p:spPr>
          <a:xfrm>
            <a:off x="1869232" y="4112294"/>
            <a:ext cx="3895468" cy="1713878"/>
          </a:xfrm>
          <a:prstGeom prst="rect">
            <a:avLst/>
          </a:prstGeom>
        </p:spPr>
      </p:pic>
      <p:sp>
        <p:nvSpPr>
          <p:cNvPr id="10" name="TextBox 9"/>
          <p:cNvSpPr txBox="1"/>
          <p:nvPr/>
        </p:nvSpPr>
        <p:spPr>
          <a:xfrm>
            <a:off x="724888" y="3212867"/>
            <a:ext cx="5328592" cy="738664"/>
          </a:xfrm>
          <a:prstGeom prst="rect">
            <a:avLst/>
          </a:prstGeom>
          <a:noFill/>
        </p:spPr>
        <p:txBody>
          <a:bodyPr wrap="square" rtlCol="0">
            <a:spAutoFit/>
          </a:bodyPr>
          <a:lstStyle/>
          <a:p>
            <a:pPr algn="just"/>
            <a:r>
              <a:rPr lang="en-US" sz="1400" dirty="0"/>
              <a:t>1. Under resting conditions, O2 delivered to a tissue by blood is matched by removal to the metabolizing tissue (Steady state O2 delivery to the tissues)</a:t>
            </a:r>
          </a:p>
        </p:txBody>
      </p:sp>
      <p:cxnSp>
        <p:nvCxnSpPr>
          <p:cNvPr id="12" name="Straight Connector 11"/>
          <p:cNvCxnSpPr>
            <a:cxnSpLocks/>
          </p:cNvCxnSpPr>
          <p:nvPr/>
        </p:nvCxnSpPr>
        <p:spPr>
          <a:xfrm flipV="1">
            <a:off x="609460" y="3966278"/>
            <a:ext cx="11101576" cy="1"/>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59648" y="5758653"/>
            <a:ext cx="5400600" cy="892552"/>
          </a:xfrm>
          <a:prstGeom prst="rect">
            <a:avLst/>
          </a:prstGeom>
          <a:noFill/>
        </p:spPr>
        <p:txBody>
          <a:bodyPr wrap="square" rtlCol="0">
            <a:spAutoFit/>
          </a:bodyPr>
          <a:lstStyle/>
          <a:p>
            <a:pPr algn="just"/>
            <a:r>
              <a:rPr lang="en-US" sz="1600" dirty="0"/>
              <a:t>2. Increase in metabolic rate.</a:t>
            </a:r>
          </a:p>
          <a:p>
            <a:pPr algn="just"/>
            <a:r>
              <a:rPr lang="en-US" sz="1600" dirty="0"/>
              <a:t>3. O2 consumption by the tissues increases.</a:t>
            </a:r>
          </a:p>
          <a:p>
            <a:pPr algn="just"/>
            <a:endParaRPr lang="en-US" sz="1800" dirty="0"/>
          </a:p>
        </p:txBody>
      </p:sp>
      <p:cxnSp>
        <p:nvCxnSpPr>
          <p:cNvPr id="18" name="Straight Connector 17"/>
          <p:cNvCxnSpPr/>
          <p:nvPr/>
        </p:nvCxnSpPr>
        <p:spPr>
          <a:xfrm flipH="1">
            <a:off x="6166400" y="1143000"/>
            <a:ext cx="20" cy="5213350"/>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4"/>
          <a:stretch>
            <a:fillRect/>
          </a:stretch>
        </p:blipFill>
        <p:spPr>
          <a:xfrm>
            <a:off x="7702626" y="1312286"/>
            <a:ext cx="3888432" cy="1827729"/>
          </a:xfrm>
          <a:prstGeom prst="rect">
            <a:avLst/>
          </a:prstGeom>
        </p:spPr>
      </p:pic>
      <p:sp>
        <p:nvSpPr>
          <p:cNvPr id="20" name="TextBox 19"/>
          <p:cNvSpPr txBox="1"/>
          <p:nvPr/>
        </p:nvSpPr>
        <p:spPr>
          <a:xfrm>
            <a:off x="6250772" y="3249247"/>
            <a:ext cx="5472608" cy="584775"/>
          </a:xfrm>
          <a:prstGeom prst="rect">
            <a:avLst/>
          </a:prstGeom>
          <a:noFill/>
        </p:spPr>
        <p:txBody>
          <a:bodyPr wrap="square" rtlCol="0">
            <a:spAutoFit/>
          </a:bodyPr>
          <a:lstStyle/>
          <a:p>
            <a:pPr algn="just"/>
            <a:r>
              <a:rPr lang="en-US" sz="1600" dirty="0"/>
              <a:t>4. O2 levels in the ECF decrease</a:t>
            </a:r>
          </a:p>
          <a:p>
            <a:pPr algn="just"/>
            <a:r>
              <a:rPr lang="en-US" sz="1600" dirty="0"/>
              <a:t>5. ↓ [O2] causes vascular smooth muscle to relax: vasodilation</a:t>
            </a:r>
          </a:p>
        </p:txBody>
      </p:sp>
      <p:pic>
        <p:nvPicPr>
          <p:cNvPr id="21" name="Picture 20"/>
          <p:cNvPicPr>
            <a:picLocks noChangeAspect="1"/>
          </p:cNvPicPr>
          <p:nvPr/>
        </p:nvPicPr>
        <p:blipFill>
          <a:blip r:embed="rId4"/>
          <a:stretch>
            <a:fillRect/>
          </a:stretch>
        </p:blipFill>
        <p:spPr>
          <a:xfrm>
            <a:off x="7702626" y="4113939"/>
            <a:ext cx="3888432" cy="1713878"/>
          </a:xfrm>
          <a:prstGeom prst="rect">
            <a:avLst/>
          </a:prstGeom>
        </p:spPr>
      </p:pic>
      <p:sp>
        <p:nvSpPr>
          <p:cNvPr id="22" name="TextBox 21"/>
          <p:cNvSpPr txBox="1"/>
          <p:nvPr/>
        </p:nvSpPr>
        <p:spPr>
          <a:xfrm>
            <a:off x="6244580" y="5738509"/>
            <a:ext cx="5484991" cy="584775"/>
          </a:xfrm>
          <a:prstGeom prst="rect">
            <a:avLst/>
          </a:prstGeom>
          <a:noFill/>
        </p:spPr>
        <p:txBody>
          <a:bodyPr wrap="square" rtlCol="0">
            <a:spAutoFit/>
          </a:bodyPr>
          <a:lstStyle/>
          <a:p>
            <a:pPr algn="just"/>
            <a:r>
              <a:rPr lang="en-US" sz="1600" dirty="0"/>
              <a:t>6. Increased blood flow</a:t>
            </a:r>
          </a:p>
          <a:p>
            <a:pPr algn="just"/>
            <a:r>
              <a:rPr lang="en-US" sz="1600" dirty="0"/>
              <a:t>7. Increased O2 delivery</a:t>
            </a:r>
          </a:p>
        </p:txBody>
      </p:sp>
      <p:sp>
        <p:nvSpPr>
          <p:cNvPr id="23" name="TextBox 22"/>
          <p:cNvSpPr txBox="1"/>
          <p:nvPr/>
        </p:nvSpPr>
        <p:spPr>
          <a:xfrm>
            <a:off x="724888" y="1314576"/>
            <a:ext cx="360040" cy="646331"/>
          </a:xfrm>
          <a:prstGeom prst="rect">
            <a:avLst/>
          </a:prstGeom>
          <a:noFill/>
        </p:spPr>
        <p:txBody>
          <a:bodyPr wrap="square" rtlCol="0">
            <a:spAutoFit/>
          </a:bodyPr>
          <a:lstStyle/>
          <a:p>
            <a:r>
              <a:rPr lang="en-US" sz="3600" dirty="0">
                <a:solidFill>
                  <a:srgbClr val="C00000"/>
                </a:solidFill>
              </a:rPr>
              <a:t>1</a:t>
            </a:r>
          </a:p>
        </p:txBody>
      </p:sp>
      <p:sp>
        <p:nvSpPr>
          <p:cNvPr id="24" name="TextBox 23"/>
          <p:cNvSpPr txBox="1"/>
          <p:nvPr/>
        </p:nvSpPr>
        <p:spPr>
          <a:xfrm>
            <a:off x="756275" y="4324547"/>
            <a:ext cx="288032" cy="646331"/>
          </a:xfrm>
          <a:prstGeom prst="rect">
            <a:avLst/>
          </a:prstGeom>
          <a:noFill/>
        </p:spPr>
        <p:txBody>
          <a:bodyPr wrap="square" rtlCol="0">
            <a:spAutoFit/>
          </a:bodyPr>
          <a:lstStyle/>
          <a:p>
            <a:r>
              <a:rPr lang="en-US" sz="3600" dirty="0">
                <a:solidFill>
                  <a:srgbClr val="C00000"/>
                </a:solidFill>
              </a:rPr>
              <a:t>2</a:t>
            </a:r>
            <a:endParaRPr lang="en-US" dirty="0">
              <a:solidFill>
                <a:srgbClr val="C00000"/>
              </a:solidFill>
            </a:endParaRPr>
          </a:p>
        </p:txBody>
      </p:sp>
      <p:sp>
        <p:nvSpPr>
          <p:cNvPr id="25" name="TextBox 24"/>
          <p:cNvSpPr txBox="1"/>
          <p:nvPr/>
        </p:nvSpPr>
        <p:spPr>
          <a:xfrm>
            <a:off x="6250772" y="1314575"/>
            <a:ext cx="648072" cy="646331"/>
          </a:xfrm>
          <a:prstGeom prst="rect">
            <a:avLst/>
          </a:prstGeom>
          <a:noFill/>
        </p:spPr>
        <p:txBody>
          <a:bodyPr wrap="square" rtlCol="0">
            <a:spAutoFit/>
          </a:bodyPr>
          <a:lstStyle/>
          <a:p>
            <a:r>
              <a:rPr lang="en-US" sz="3600" dirty="0">
                <a:solidFill>
                  <a:srgbClr val="C00000"/>
                </a:solidFill>
              </a:rPr>
              <a:t>3</a:t>
            </a:r>
          </a:p>
        </p:txBody>
      </p:sp>
      <p:sp>
        <p:nvSpPr>
          <p:cNvPr id="26" name="TextBox 25"/>
          <p:cNvSpPr txBox="1"/>
          <p:nvPr/>
        </p:nvSpPr>
        <p:spPr>
          <a:xfrm>
            <a:off x="6247193" y="4324547"/>
            <a:ext cx="547841" cy="646331"/>
          </a:xfrm>
          <a:prstGeom prst="rect">
            <a:avLst/>
          </a:prstGeom>
          <a:noFill/>
        </p:spPr>
        <p:txBody>
          <a:bodyPr wrap="square" rtlCol="0">
            <a:spAutoFit/>
          </a:bodyPr>
          <a:lstStyle/>
          <a:p>
            <a:r>
              <a:rPr lang="en-US" sz="3600" dirty="0">
                <a:solidFill>
                  <a:srgbClr val="C00000"/>
                </a:solidFill>
              </a:rPr>
              <a:t>4</a:t>
            </a:r>
          </a:p>
        </p:txBody>
      </p:sp>
      <p:sp>
        <p:nvSpPr>
          <p:cNvPr id="27" name="TextBox 26"/>
          <p:cNvSpPr txBox="1"/>
          <p:nvPr/>
        </p:nvSpPr>
        <p:spPr>
          <a:xfrm>
            <a:off x="1869213" y="4223218"/>
            <a:ext cx="669231" cy="307777"/>
          </a:xfrm>
          <a:prstGeom prst="rect">
            <a:avLst/>
          </a:prstGeom>
          <a:noFill/>
        </p:spPr>
        <p:txBody>
          <a:bodyPr wrap="square" rtlCol="0">
            <a:spAutoFit/>
          </a:bodyPr>
          <a:lstStyle/>
          <a:p>
            <a:r>
              <a:rPr lang="en-US" sz="1400" dirty="0"/>
              <a:t>tissue</a:t>
            </a:r>
          </a:p>
        </p:txBody>
      </p:sp>
      <p:pic>
        <p:nvPicPr>
          <p:cNvPr id="28" name="Picture 27"/>
          <p:cNvPicPr>
            <a:picLocks noChangeAspect="1"/>
          </p:cNvPicPr>
          <p:nvPr/>
        </p:nvPicPr>
        <p:blipFill>
          <a:blip r:embed="rId5"/>
          <a:stretch>
            <a:fillRect/>
          </a:stretch>
        </p:blipFill>
        <p:spPr>
          <a:xfrm>
            <a:off x="7737325" y="1464132"/>
            <a:ext cx="688908" cy="377985"/>
          </a:xfrm>
          <a:prstGeom prst="rect">
            <a:avLst/>
          </a:prstGeom>
        </p:spPr>
      </p:pic>
      <p:pic>
        <p:nvPicPr>
          <p:cNvPr id="29" name="Picture 28"/>
          <p:cNvPicPr>
            <a:picLocks noChangeAspect="1"/>
          </p:cNvPicPr>
          <p:nvPr/>
        </p:nvPicPr>
        <p:blipFill>
          <a:blip r:embed="rId5"/>
          <a:stretch>
            <a:fillRect/>
          </a:stretch>
        </p:blipFill>
        <p:spPr>
          <a:xfrm>
            <a:off x="7737325" y="4249229"/>
            <a:ext cx="688908" cy="377985"/>
          </a:xfrm>
          <a:prstGeom prst="rect">
            <a:avLst/>
          </a:prstGeom>
        </p:spPr>
      </p:pic>
      <p:sp>
        <p:nvSpPr>
          <p:cNvPr id="30" name="TextBox 29"/>
          <p:cNvSpPr txBox="1"/>
          <p:nvPr/>
        </p:nvSpPr>
        <p:spPr>
          <a:xfrm>
            <a:off x="1814477" y="4703304"/>
            <a:ext cx="1162220" cy="523220"/>
          </a:xfrm>
          <a:prstGeom prst="rect">
            <a:avLst/>
          </a:prstGeom>
          <a:noFill/>
        </p:spPr>
        <p:txBody>
          <a:bodyPr wrap="square" rtlCol="0">
            <a:spAutoFit/>
          </a:bodyPr>
          <a:lstStyle/>
          <a:p>
            <a:r>
              <a:rPr lang="en-US" sz="1400" dirty="0"/>
              <a:t>Extra cellular fluid</a:t>
            </a:r>
          </a:p>
        </p:txBody>
      </p:sp>
      <p:sp>
        <p:nvSpPr>
          <p:cNvPr id="31" name="TextBox 30"/>
          <p:cNvSpPr txBox="1"/>
          <p:nvPr/>
        </p:nvSpPr>
        <p:spPr>
          <a:xfrm>
            <a:off x="1953584" y="5442920"/>
            <a:ext cx="1080120" cy="307777"/>
          </a:xfrm>
          <a:prstGeom prst="rect">
            <a:avLst/>
          </a:prstGeom>
          <a:noFill/>
        </p:spPr>
        <p:txBody>
          <a:bodyPr wrap="square" rtlCol="0">
            <a:spAutoFit/>
          </a:bodyPr>
          <a:lstStyle/>
          <a:p>
            <a:r>
              <a:rPr lang="en-US" sz="1400" dirty="0"/>
              <a:t>Blood flow</a:t>
            </a:r>
          </a:p>
        </p:txBody>
      </p:sp>
      <p:sp>
        <p:nvSpPr>
          <p:cNvPr id="33" name="TextBox 32"/>
          <p:cNvSpPr txBox="1"/>
          <p:nvPr/>
        </p:nvSpPr>
        <p:spPr>
          <a:xfrm>
            <a:off x="3396897" y="5533142"/>
            <a:ext cx="1220983" cy="307777"/>
          </a:xfrm>
          <a:prstGeom prst="rect">
            <a:avLst/>
          </a:prstGeom>
          <a:noFill/>
        </p:spPr>
        <p:txBody>
          <a:bodyPr wrap="square" rtlCol="0">
            <a:spAutoFit/>
          </a:bodyPr>
          <a:lstStyle/>
          <a:p>
            <a:r>
              <a:rPr lang="en-US" sz="1400" dirty="0"/>
              <a:t>arterioles</a:t>
            </a:r>
            <a:endParaRPr lang="en-US" dirty="0"/>
          </a:p>
        </p:txBody>
      </p:sp>
      <p:sp>
        <p:nvSpPr>
          <p:cNvPr id="34" name="TextBox 33"/>
          <p:cNvSpPr txBox="1"/>
          <p:nvPr/>
        </p:nvSpPr>
        <p:spPr>
          <a:xfrm>
            <a:off x="4905912" y="5309846"/>
            <a:ext cx="1296144" cy="307777"/>
          </a:xfrm>
          <a:prstGeom prst="rect">
            <a:avLst/>
          </a:prstGeom>
          <a:noFill/>
        </p:spPr>
        <p:txBody>
          <a:bodyPr wrap="square" rtlCol="0">
            <a:spAutoFit/>
          </a:bodyPr>
          <a:lstStyle/>
          <a:p>
            <a:r>
              <a:rPr lang="en-US" sz="1400" dirty="0"/>
              <a:t>capillaries</a:t>
            </a:r>
          </a:p>
        </p:txBody>
      </p:sp>
      <p:sp>
        <p:nvSpPr>
          <p:cNvPr id="35" name="TextBox 34"/>
          <p:cNvSpPr txBox="1"/>
          <p:nvPr/>
        </p:nvSpPr>
        <p:spPr>
          <a:xfrm>
            <a:off x="5093858" y="4703304"/>
            <a:ext cx="1629716" cy="307777"/>
          </a:xfrm>
          <a:prstGeom prst="rect">
            <a:avLst/>
          </a:prstGeom>
          <a:noFill/>
        </p:spPr>
        <p:txBody>
          <a:bodyPr wrap="square" rtlCol="0">
            <a:spAutoFit/>
          </a:bodyPr>
          <a:lstStyle/>
          <a:p>
            <a:r>
              <a:rPr lang="en-US" sz="1400" dirty="0"/>
              <a:t>oxygen</a:t>
            </a:r>
          </a:p>
        </p:txBody>
      </p:sp>
      <p:pic>
        <p:nvPicPr>
          <p:cNvPr id="36" name="Picture 35"/>
          <p:cNvPicPr>
            <a:picLocks noChangeAspect="1"/>
          </p:cNvPicPr>
          <p:nvPr/>
        </p:nvPicPr>
        <p:blipFill>
          <a:blip r:embed="rId6"/>
          <a:stretch>
            <a:fillRect/>
          </a:stretch>
        </p:blipFill>
        <p:spPr>
          <a:xfrm>
            <a:off x="7702626" y="1838366"/>
            <a:ext cx="1219306" cy="597460"/>
          </a:xfrm>
          <a:prstGeom prst="rect">
            <a:avLst/>
          </a:prstGeom>
        </p:spPr>
      </p:pic>
      <p:pic>
        <p:nvPicPr>
          <p:cNvPr id="37" name="Picture 36"/>
          <p:cNvPicPr>
            <a:picLocks noChangeAspect="1"/>
          </p:cNvPicPr>
          <p:nvPr/>
        </p:nvPicPr>
        <p:blipFill>
          <a:blip r:embed="rId6"/>
          <a:stretch>
            <a:fillRect/>
          </a:stretch>
        </p:blipFill>
        <p:spPr>
          <a:xfrm>
            <a:off x="7702626" y="4698195"/>
            <a:ext cx="1219306" cy="597460"/>
          </a:xfrm>
          <a:prstGeom prst="rect">
            <a:avLst/>
          </a:prstGeom>
        </p:spPr>
      </p:pic>
      <p:pic>
        <p:nvPicPr>
          <p:cNvPr id="38" name="Picture 37"/>
          <p:cNvPicPr>
            <a:picLocks noChangeAspect="1"/>
          </p:cNvPicPr>
          <p:nvPr/>
        </p:nvPicPr>
        <p:blipFill>
          <a:blip r:embed="rId7"/>
          <a:stretch>
            <a:fillRect/>
          </a:stretch>
        </p:blipFill>
        <p:spPr>
          <a:xfrm>
            <a:off x="7816214" y="2723440"/>
            <a:ext cx="1097375" cy="377985"/>
          </a:xfrm>
          <a:prstGeom prst="rect">
            <a:avLst/>
          </a:prstGeom>
        </p:spPr>
      </p:pic>
      <p:pic>
        <p:nvPicPr>
          <p:cNvPr id="39" name="Picture 38"/>
          <p:cNvPicPr>
            <a:picLocks noChangeAspect="1"/>
          </p:cNvPicPr>
          <p:nvPr/>
        </p:nvPicPr>
        <p:blipFill>
          <a:blip r:embed="rId7"/>
          <a:stretch>
            <a:fillRect/>
          </a:stretch>
        </p:blipFill>
        <p:spPr>
          <a:xfrm>
            <a:off x="7843194" y="5448187"/>
            <a:ext cx="1097375" cy="377985"/>
          </a:xfrm>
          <a:prstGeom prst="rect">
            <a:avLst/>
          </a:prstGeom>
        </p:spPr>
      </p:pic>
      <p:pic>
        <p:nvPicPr>
          <p:cNvPr id="41" name="Picture 40"/>
          <p:cNvPicPr>
            <a:picLocks noChangeAspect="1"/>
          </p:cNvPicPr>
          <p:nvPr/>
        </p:nvPicPr>
        <p:blipFill>
          <a:blip r:embed="rId8"/>
          <a:stretch>
            <a:fillRect/>
          </a:stretch>
        </p:blipFill>
        <p:spPr>
          <a:xfrm>
            <a:off x="9188306" y="2832817"/>
            <a:ext cx="1237595" cy="377985"/>
          </a:xfrm>
          <a:prstGeom prst="rect">
            <a:avLst/>
          </a:prstGeom>
        </p:spPr>
      </p:pic>
      <p:pic>
        <p:nvPicPr>
          <p:cNvPr id="42" name="Picture 41"/>
          <p:cNvPicPr>
            <a:picLocks noChangeAspect="1"/>
          </p:cNvPicPr>
          <p:nvPr/>
        </p:nvPicPr>
        <p:blipFill>
          <a:blip r:embed="rId8"/>
          <a:stretch>
            <a:fillRect/>
          </a:stretch>
        </p:blipFill>
        <p:spPr>
          <a:xfrm>
            <a:off x="9227138" y="5524048"/>
            <a:ext cx="1237595" cy="377985"/>
          </a:xfrm>
          <a:prstGeom prst="rect">
            <a:avLst/>
          </a:prstGeom>
        </p:spPr>
      </p:pic>
      <p:pic>
        <p:nvPicPr>
          <p:cNvPr id="44" name="Picture 43"/>
          <p:cNvPicPr>
            <a:picLocks noChangeAspect="1"/>
          </p:cNvPicPr>
          <p:nvPr/>
        </p:nvPicPr>
        <p:blipFill>
          <a:blip r:embed="rId9"/>
          <a:stretch>
            <a:fillRect/>
          </a:stretch>
        </p:blipFill>
        <p:spPr>
          <a:xfrm>
            <a:off x="10634248" y="2575896"/>
            <a:ext cx="1316850" cy="377985"/>
          </a:xfrm>
          <a:prstGeom prst="rect">
            <a:avLst/>
          </a:prstGeom>
        </p:spPr>
      </p:pic>
      <p:pic>
        <p:nvPicPr>
          <p:cNvPr id="45" name="Picture 44"/>
          <p:cNvPicPr>
            <a:picLocks noChangeAspect="1"/>
          </p:cNvPicPr>
          <p:nvPr/>
        </p:nvPicPr>
        <p:blipFill>
          <a:blip r:embed="rId9"/>
          <a:stretch>
            <a:fillRect/>
          </a:stretch>
        </p:blipFill>
        <p:spPr>
          <a:xfrm>
            <a:off x="10634248" y="5300752"/>
            <a:ext cx="1316850" cy="377985"/>
          </a:xfrm>
          <a:prstGeom prst="rect">
            <a:avLst/>
          </a:prstGeom>
        </p:spPr>
      </p:pic>
      <p:sp>
        <p:nvSpPr>
          <p:cNvPr id="48" name="TextBox 47"/>
          <p:cNvSpPr txBox="1"/>
          <p:nvPr/>
        </p:nvSpPr>
        <p:spPr>
          <a:xfrm>
            <a:off x="10870978" y="1968132"/>
            <a:ext cx="1629716" cy="307777"/>
          </a:xfrm>
          <a:prstGeom prst="rect">
            <a:avLst/>
          </a:prstGeom>
          <a:noFill/>
        </p:spPr>
        <p:txBody>
          <a:bodyPr wrap="square" rtlCol="0">
            <a:spAutoFit/>
          </a:bodyPr>
          <a:lstStyle/>
          <a:p>
            <a:r>
              <a:rPr lang="en-US" sz="1400" dirty="0"/>
              <a:t>oxygen</a:t>
            </a:r>
          </a:p>
        </p:txBody>
      </p:sp>
      <p:pic>
        <p:nvPicPr>
          <p:cNvPr id="49" name="Picture 48"/>
          <p:cNvPicPr>
            <a:picLocks noChangeAspect="1"/>
          </p:cNvPicPr>
          <p:nvPr/>
        </p:nvPicPr>
        <p:blipFill>
          <a:blip r:embed="rId10"/>
          <a:stretch>
            <a:fillRect/>
          </a:stretch>
        </p:blipFill>
        <p:spPr>
          <a:xfrm>
            <a:off x="10870978" y="4686995"/>
            <a:ext cx="1646063" cy="384081"/>
          </a:xfrm>
          <a:prstGeom prst="rect">
            <a:avLst/>
          </a:prstGeom>
        </p:spPr>
      </p:pic>
      <p:sp>
        <p:nvSpPr>
          <p:cNvPr id="40" name="TextBox 39"/>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3877838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II- Metabolic Regulation: Effects Of CO2</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960633" y="1333989"/>
            <a:ext cx="3811116" cy="18002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1688" y="3948743"/>
            <a:ext cx="3837583" cy="1713878"/>
          </a:xfrm>
          <a:prstGeom prst="rect">
            <a:avLst/>
          </a:prstGeom>
        </p:spPr>
      </p:pic>
      <p:sp>
        <p:nvSpPr>
          <p:cNvPr id="10" name="TextBox 9"/>
          <p:cNvSpPr txBox="1"/>
          <p:nvPr/>
        </p:nvSpPr>
        <p:spPr>
          <a:xfrm>
            <a:off x="663705" y="3202679"/>
            <a:ext cx="5328592" cy="584775"/>
          </a:xfrm>
          <a:prstGeom prst="rect">
            <a:avLst/>
          </a:prstGeom>
          <a:noFill/>
        </p:spPr>
        <p:txBody>
          <a:bodyPr wrap="square" rtlCol="0">
            <a:spAutoFit/>
          </a:bodyPr>
          <a:lstStyle/>
          <a:p>
            <a:r>
              <a:rPr lang="en-US" sz="1600" dirty="0"/>
              <a:t>Steady State: </a:t>
            </a:r>
          </a:p>
          <a:p>
            <a:r>
              <a:rPr lang="en-US" sz="1600" dirty="0"/>
              <a:t>CO2 production = CO2 removal</a:t>
            </a:r>
          </a:p>
        </p:txBody>
      </p:sp>
      <p:cxnSp>
        <p:nvCxnSpPr>
          <p:cNvPr id="12" name="Straight Connector 11"/>
          <p:cNvCxnSpPr>
            <a:cxnSpLocks/>
          </p:cNvCxnSpPr>
          <p:nvPr/>
        </p:nvCxnSpPr>
        <p:spPr>
          <a:xfrm flipV="1">
            <a:off x="609441" y="3898755"/>
            <a:ext cx="11101576" cy="1"/>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3705" y="5722325"/>
            <a:ext cx="5400600" cy="892552"/>
          </a:xfrm>
          <a:prstGeom prst="rect">
            <a:avLst/>
          </a:prstGeom>
          <a:noFill/>
        </p:spPr>
        <p:txBody>
          <a:bodyPr wrap="square" rtlCol="0">
            <a:spAutoFit/>
          </a:bodyPr>
          <a:lstStyle/>
          <a:p>
            <a:r>
              <a:rPr lang="en-US" sz="1600" dirty="0"/>
              <a:t>Increased metabolic rate or ↓ Blood Flow:</a:t>
            </a:r>
          </a:p>
          <a:p>
            <a:r>
              <a:rPr lang="en-US" sz="1600" dirty="0"/>
              <a:t>CO2 production &gt; CO2 removal</a:t>
            </a:r>
          </a:p>
          <a:p>
            <a:endParaRPr lang="en-US" sz="1800" dirty="0"/>
          </a:p>
        </p:txBody>
      </p:sp>
      <p:cxnSp>
        <p:nvCxnSpPr>
          <p:cNvPr id="18" name="Straight Connector 17"/>
          <p:cNvCxnSpPr>
            <a:stCxn id="2" idx="2"/>
          </p:cNvCxnSpPr>
          <p:nvPr/>
        </p:nvCxnSpPr>
        <p:spPr>
          <a:xfrm flipH="1">
            <a:off x="6094412" y="1143000"/>
            <a:ext cx="20" cy="5213350"/>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7768" y="1247624"/>
            <a:ext cx="3853732" cy="1821336"/>
          </a:xfrm>
          <a:prstGeom prst="rect">
            <a:avLst/>
          </a:prstGeom>
        </p:spPr>
      </p:pic>
      <p:sp>
        <p:nvSpPr>
          <p:cNvPr id="20" name="TextBox 19"/>
          <p:cNvSpPr txBox="1"/>
          <p:nvPr/>
        </p:nvSpPr>
        <p:spPr>
          <a:xfrm>
            <a:off x="6168451" y="3205040"/>
            <a:ext cx="5472608" cy="830997"/>
          </a:xfrm>
          <a:prstGeom prst="rect">
            <a:avLst/>
          </a:prstGeom>
          <a:noFill/>
        </p:spPr>
        <p:txBody>
          <a:bodyPr wrap="square" rtlCol="0">
            <a:spAutoFit/>
          </a:bodyPr>
          <a:lstStyle/>
          <a:p>
            <a:r>
              <a:rPr lang="en-US" sz="1600" dirty="0" smtClean="0"/>
              <a:t>↑</a:t>
            </a:r>
            <a:r>
              <a:rPr lang="en-US" sz="1600" dirty="0"/>
              <a:t>[CO2]: </a:t>
            </a:r>
            <a:r>
              <a:rPr lang="en-US" sz="1600" dirty="0" smtClean="0"/>
              <a:t> Vasodilation</a:t>
            </a:r>
            <a:endParaRPr lang="en-US" sz="1600" dirty="0"/>
          </a:p>
          <a:p>
            <a:r>
              <a:rPr lang="en-US" sz="1600" dirty="0"/>
              <a:t>↓ pH; ↑ K+; ↑ lactic acid    vasodilation</a:t>
            </a:r>
          </a:p>
          <a:p>
            <a:endParaRPr lang="en-US" sz="1600" dirty="0"/>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7067" y="4019507"/>
            <a:ext cx="3771218" cy="1601216"/>
          </a:xfrm>
          <a:prstGeom prst="rect">
            <a:avLst/>
          </a:prstGeom>
        </p:spPr>
      </p:pic>
      <p:sp>
        <p:nvSpPr>
          <p:cNvPr id="22" name="TextBox 21"/>
          <p:cNvSpPr txBox="1"/>
          <p:nvPr/>
        </p:nvSpPr>
        <p:spPr>
          <a:xfrm>
            <a:off x="6162259" y="5738509"/>
            <a:ext cx="5484991" cy="584775"/>
          </a:xfrm>
          <a:prstGeom prst="rect">
            <a:avLst/>
          </a:prstGeom>
          <a:noFill/>
        </p:spPr>
        <p:txBody>
          <a:bodyPr wrap="square" rtlCol="0">
            <a:spAutoFit/>
          </a:bodyPr>
          <a:lstStyle/>
          <a:p>
            <a:r>
              <a:rPr lang="en-US" sz="1600" dirty="0"/>
              <a:t>Increased Blood Flow: </a:t>
            </a:r>
          </a:p>
          <a:p>
            <a:r>
              <a:rPr lang="en-US" sz="1600" dirty="0"/>
              <a:t>CO2 removal increases to match CO2 production.</a:t>
            </a:r>
          </a:p>
        </p:txBody>
      </p:sp>
      <p:sp>
        <p:nvSpPr>
          <p:cNvPr id="23" name="TextBox 22"/>
          <p:cNvSpPr txBox="1"/>
          <p:nvPr/>
        </p:nvSpPr>
        <p:spPr>
          <a:xfrm>
            <a:off x="663705" y="1329480"/>
            <a:ext cx="360040" cy="646331"/>
          </a:xfrm>
          <a:prstGeom prst="rect">
            <a:avLst/>
          </a:prstGeom>
          <a:noFill/>
        </p:spPr>
        <p:txBody>
          <a:bodyPr wrap="square" rtlCol="0">
            <a:spAutoFit/>
          </a:bodyPr>
          <a:lstStyle/>
          <a:p>
            <a:r>
              <a:rPr lang="en-US" sz="3600" dirty="0">
                <a:solidFill>
                  <a:srgbClr val="C00000"/>
                </a:solidFill>
              </a:rPr>
              <a:t>1</a:t>
            </a:r>
          </a:p>
        </p:txBody>
      </p:sp>
      <p:sp>
        <p:nvSpPr>
          <p:cNvPr id="24" name="TextBox 23"/>
          <p:cNvSpPr txBox="1"/>
          <p:nvPr/>
        </p:nvSpPr>
        <p:spPr>
          <a:xfrm>
            <a:off x="699709" y="4145514"/>
            <a:ext cx="288032" cy="646331"/>
          </a:xfrm>
          <a:prstGeom prst="rect">
            <a:avLst/>
          </a:prstGeom>
          <a:noFill/>
        </p:spPr>
        <p:txBody>
          <a:bodyPr wrap="square" rtlCol="0">
            <a:spAutoFit/>
          </a:bodyPr>
          <a:lstStyle/>
          <a:p>
            <a:r>
              <a:rPr lang="en-US" sz="3600" dirty="0">
                <a:solidFill>
                  <a:srgbClr val="C00000"/>
                </a:solidFill>
              </a:rPr>
              <a:t>2</a:t>
            </a:r>
            <a:endParaRPr lang="en-US" dirty="0">
              <a:solidFill>
                <a:srgbClr val="C00000"/>
              </a:solidFill>
            </a:endParaRPr>
          </a:p>
        </p:txBody>
      </p:sp>
      <p:sp>
        <p:nvSpPr>
          <p:cNvPr id="25" name="TextBox 24"/>
          <p:cNvSpPr txBox="1"/>
          <p:nvPr/>
        </p:nvSpPr>
        <p:spPr>
          <a:xfrm>
            <a:off x="6382444" y="1329480"/>
            <a:ext cx="648072" cy="646331"/>
          </a:xfrm>
          <a:prstGeom prst="rect">
            <a:avLst/>
          </a:prstGeom>
          <a:noFill/>
        </p:spPr>
        <p:txBody>
          <a:bodyPr wrap="square" rtlCol="0">
            <a:spAutoFit/>
          </a:bodyPr>
          <a:lstStyle/>
          <a:p>
            <a:r>
              <a:rPr lang="en-US" sz="3600" dirty="0">
                <a:solidFill>
                  <a:srgbClr val="C00000"/>
                </a:solidFill>
              </a:rPr>
              <a:t>3</a:t>
            </a:r>
          </a:p>
        </p:txBody>
      </p:sp>
      <p:sp>
        <p:nvSpPr>
          <p:cNvPr id="26" name="TextBox 25"/>
          <p:cNvSpPr txBox="1"/>
          <p:nvPr/>
        </p:nvSpPr>
        <p:spPr>
          <a:xfrm>
            <a:off x="6377044" y="4145514"/>
            <a:ext cx="504056" cy="646331"/>
          </a:xfrm>
          <a:prstGeom prst="rect">
            <a:avLst/>
          </a:prstGeom>
          <a:noFill/>
        </p:spPr>
        <p:txBody>
          <a:bodyPr wrap="square" rtlCol="0">
            <a:spAutoFit/>
          </a:bodyPr>
          <a:lstStyle/>
          <a:p>
            <a:r>
              <a:rPr lang="en-US" sz="3600" dirty="0">
                <a:solidFill>
                  <a:srgbClr val="C00000"/>
                </a:solidFill>
              </a:rPr>
              <a:t>4</a:t>
            </a:r>
          </a:p>
        </p:txBody>
      </p:sp>
      <p:sp>
        <p:nvSpPr>
          <p:cNvPr id="27" name="TextBox 26"/>
          <p:cNvSpPr txBox="1"/>
          <p:nvPr/>
        </p:nvSpPr>
        <p:spPr>
          <a:xfrm>
            <a:off x="2021688" y="4059667"/>
            <a:ext cx="669231" cy="307777"/>
          </a:xfrm>
          <a:prstGeom prst="rect">
            <a:avLst/>
          </a:prstGeom>
          <a:noFill/>
        </p:spPr>
        <p:txBody>
          <a:bodyPr wrap="square" rtlCol="0">
            <a:spAutoFit/>
          </a:bodyPr>
          <a:lstStyle/>
          <a:p>
            <a:r>
              <a:rPr lang="en-US" sz="1400" dirty="0"/>
              <a:t>tissue</a:t>
            </a:r>
          </a:p>
        </p:txBody>
      </p:sp>
      <p:pic>
        <p:nvPicPr>
          <p:cNvPr id="28" name="Picture 27"/>
          <p:cNvPicPr>
            <a:picLocks noChangeAspect="1"/>
          </p:cNvPicPr>
          <p:nvPr/>
        </p:nvPicPr>
        <p:blipFill>
          <a:blip r:embed="rId7"/>
          <a:stretch>
            <a:fillRect/>
          </a:stretch>
        </p:blipFill>
        <p:spPr>
          <a:xfrm>
            <a:off x="7667767" y="1399470"/>
            <a:ext cx="688908" cy="377985"/>
          </a:xfrm>
          <a:prstGeom prst="rect">
            <a:avLst/>
          </a:prstGeom>
        </p:spPr>
      </p:pic>
      <p:pic>
        <p:nvPicPr>
          <p:cNvPr id="29" name="Picture 28"/>
          <p:cNvPicPr>
            <a:picLocks noChangeAspect="1"/>
          </p:cNvPicPr>
          <p:nvPr/>
        </p:nvPicPr>
        <p:blipFill>
          <a:blip r:embed="rId7"/>
          <a:stretch>
            <a:fillRect/>
          </a:stretch>
        </p:blipFill>
        <p:spPr>
          <a:xfrm>
            <a:off x="7698918" y="4154797"/>
            <a:ext cx="688908" cy="377985"/>
          </a:xfrm>
          <a:prstGeom prst="rect">
            <a:avLst/>
          </a:prstGeom>
        </p:spPr>
      </p:pic>
      <p:sp>
        <p:nvSpPr>
          <p:cNvPr id="30" name="TextBox 29"/>
          <p:cNvSpPr txBox="1"/>
          <p:nvPr/>
        </p:nvSpPr>
        <p:spPr>
          <a:xfrm>
            <a:off x="1966952" y="4539753"/>
            <a:ext cx="1162220" cy="523220"/>
          </a:xfrm>
          <a:prstGeom prst="rect">
            <a:avLst/>
          </a:prstGeom>
          <a:noFill/>
        </p:spPr>
        <p:txBody>
          <a:bodyPr wrap="square" rtlCol="0">
            <a:spAutoFit/>
          </a:bodyPr>
          <a:lstStyle/>
          <a:p>
            <a:r>
              <a:rPr lang="en-US" sz="1400" dirty="0"/>
              <a:t>Extra cellular fluid</a:t>
            </a:r>
          </a:p>
        </p:txBody>
      </p:sp>
      <p:sp>
        <p:nvSpPr>
          <p:cNvPr id="31" name="TextBox 30"/>
          <p:cNvSpPr txBox="1"/>
          <p:nvPr/>
        </p:nvSpPr>
        <p:spPr>
          <a:xfrm>
            <a:off x="2106059" y="5279369"/>
            <a:ext cx="1080120" cy="307777"/>
          </a:xfrm>
          <a:prstGeom prst="rect">
            <a:avLst/>
          </a:prstGeom>
          <a:noFill/>
        </p:spPr>
        <p:txBody>
          <a:bodyPr wrap="square" rtlCol="0">
            <a:spAutoFit/>
          </a:bodyPr>
          <a:lstStyle/>
          <a:p>
            <a:r>
              <a:rPr lang="en-US" sz="1400" dirty="0"/>
              <a:t>Blood flow</a:t>
            </a:r>
          </a:p>
        </p:txBody>
      </p:sp>
      <p:sp>
        <p:nvSpPr>
          <p:cNvPr id="33" name="TextBox 32"/>
          <p:cNvSpPr txBox="1"/>
          <p:nvPr/>
        </p:nvSpPr>
        <p:spPr>
          <a:xfrm>
            <a:off x="3549372" y="5369591"/>
            <a:ext cx="1220983" cy="307777"/>
          </a:xfrm>
          <a:prstGeom prst="rect">
            <a:avLst/>
          </a:prstGeom>
          <a:noFill/>
        </p:spPr>
        <p:txBody>
          <a:bodyPr wrap="square" rtlCol="0">
            <a:spAutoFit/>
          </a:bodyPr>
          <a:lstStyle/>
          <a:p>
            <a:r>
              <a:rPr lang="en-US" sz="1400" dirty="0"/>
              <a:t>arterioles</a:t>
            </a:r>
            <a:endParaRPr lang="en-US" dirty="0"/>
          </a:p>
        </p:txBody>
      </p:sp>
      <p:sp>
        <p:nvSpPr>
          <p:cNvPr id="34" name="TextBox 33"/>
          <p:cNvSpPr txBox="1"/>
          <p:nvPr/>
        </p:nvSpPr>
        <p:spPr>
          <a:xfrm>
            <a:off x="5058387" y="5146295"/>
            <a:ext cx="1296144" cy="307777"/>
          </a:xfrm>
          <a:prstGeom prst="rect">
            <a:avLst/>
          </a:prstGeom>
          <a:noFill/>
        </p:spPr>
        <p:txBody>
          <a:bodyPr wrap="square" rtlCol="0">
            <a:spAutoFit/>
          </a:bodyPr>
          <a:lstStyle/>
          <a:p>
            <a:r>
              <a:rPr lang="en-US" sz="1400" dirty="0"/>
              <a:t>capillaries</a:t>
            </a:r>
          </a:p>
        </p:txBody>
      </p:sp>
      <p:pic>
        <p:nvPicPr>
          <p:cNvPr id="36" name="Picture 35"/>
          <p:cNvPicPr>
            <a:picLocks noChangeAspect="1"/>
          </p:cNvPicPr>
          <p:nvPr/>
        </p:nvPicPr>
        <p:blipFill>
          <a:blip r:embed="rId8"/>
          <a:stretch>
            <a:fillRect/>
          </a:stretch>
        </p:blipFill>
        <p:spPr>
          <a:xfrm>
            <a:off x="7633068" y="1773704"/>
            <a:ext cx="1219306" cy="597460"/>
          </a:xfrm>
          <a:prstGeom prst="rect">
            <a:avLst/>
          </a:prstGeom>
        </p:spPr>
      </p:pic>
      <p:pic>
        <p:nvPicPr>
          <p:cNvPr id="37" name="Picture 36"/>
          <p:cNvPicPr>
            <a:picLocks noChangeAspect="1"/>
          </p:cNvPicPr>
          <p:nvPr/>
        </p:nvPicPr>
        <p:blipFill>
          <a:blip r:embed="rId8"/>
          <a:stretch>
            <a:fillRect/>
          </a:stretch>
        </p:blipFill>
        <p:spPr>
          <a:xfrm>
            <a:off x="7664219" y="4603763"/>
            <a:ext cx="1219306" cy="597460"/>
          </a:xfrm>
          <a:prstGeom prst="rect">
            <a:avLst/>
          </a:prstGeom>
        </p:spPr>
      </p:pic>
      <p:pic>
        <p:nvPicPr>
          <p:cNvPr id="38" name="Picture 37"/>
          <p:cNvPicPr>
            <a:picLocks noChangeAspect="1"/>
          </p:cNvPicPr>
          <p:nvPr/>
        </p:nvPicPr>
        <p:blipFill>
          <a:blip r:embed="rId9"/>
          <a:stretch>
            <a:fillRect/>
          </a:stretch>
        </p:blipFill>
        <p:spPr>
          <a:xfrm>
            <a:off x="7685789" y="2763083"/>
            <a:ext cx="1097375" cy="377985"/>
          </a:xfrm>
          <a:prstGeom prst="rect">
            <a:avLst/>
          </a:prstGeom>
        </p:spPr>
      </p:pic>
      <p:pic>
        <p:nvPicPr>
          <p:cNvPr id="39" name="Picture 38"/>
          <p:cNvPicPr>
            <a:picLocks noChangeAspect="1"/>
          </p:cNvPicPr>
          <p:nvPr/>
        </p:nvPicPr>
        <p:blipFill>
          <a:blip r:embed="rId9"/>
          <a:stretch>
            <a:fillRect/>
          </a:stretch>
        </p:blipFill>
        <p:spPr>
          <a:xfrm>
            <a:off x="7739380" y="5373216"/>
            <a:ext cx="1097375" cy="377985"/>
          </a:xfrm>
          <a:prstGeom prst="rect">
            <a:avLst/>
          </a:prstGeom>
        </p:spPr>
      </p:pic>
      <p:pic>
        <p:nvPicPr>
          <p:cNvPr id="41" name="Picture 40"/>
          <p:cNvPicPr>
            <a:picLocks noChangeAspect="1"/>
          </p:cNvPicPr>
          <p:nvPr/>
        </p:nvPicPr>
        <p:blipFill>
          <a:blip r:embed="rId10"/>
          <a:stretch>
            <a:fillRect/>
          </a:stretch>
        </p:blipFill>
        <p:spPr>
          <a:xfrm>
            <a:off x="9088621" y="2860619"/>
            <a:ext cx="1237595" cy="377985"/>
          </a:xfrm>
          <a:prstGeom prst="rect">
            <a:avLst/>
          </a:prstGeom>
        </p:spPr>
      </p:pic>
      <p:pic>
        <p:nvPicPr>
          <p:cNvPr id="42" name="Picture 41"/>
          <p:cNvPicPr>
            <a:picLocks noChangeAspect="1"/>
          </p:cNvPicPr>
          <p:nvPr/>
        </p:nvPicPr>
        <p:blipFill>
          <a:blip r:embed="rId10"/>
          <a:stretch>
            <a:fillRect/>
          </a:stretch>
        </p:blipFill>
        <p:spPr>
          <a:xfrm>
            <a:off x="9175241" y="5424486"/>
            <a:ext cx="1237595" cy="377985"/>
          </a:xfrm>
          <a:prstGeom prst="rect">
            <a:avLst/>
          </a:prstGeom>
        </p:spPr>
      </p:pic>
      <p:pic>
        <p:nvPicPr>
          <p:cNvPr id="44" name="Picture 43"/>
          <p:cNvPicPr>
            <a:picLocks noChangeAspect="1"/>
          </p:cNvPicPr>
          <p:nvPr/>
        </p:nvPicPr>
        <p:blipFill>
          <a:blip r:embed="rId11"/>
          <a:stretch>
            <a:fillRect/>
          </a:stretch>
        </p:blipFill>
        <p:spPr>
          <a:xfrm>
            <a:off x="10538202" y="2541895"/>
            <a:ext cx="1316850" cy="377985"/>
          </a:xfrm>
          <a:prstGeom prst="rect">
            <a:avLst/>
          </a:prstGeom>
        </p:spPr>
      </p:pic>
      <p:pic>
        <p:nvPicPr>
          <p:cNvPr id="45" name="Picture 44"/>
          <p:cNvPicPr>
            <a:picLocks noChangeAspect="1"/>
          </p:cNvPicPr>
          <p:nvPr/>
        </p:nvPicPr>
        <p:blipFill>
          <a:blip r:embed="rId11"/>
          <a:stretch>
            <a:fillRect/>
          </a:stretch>
        </p:blipFill>
        <p:spPr>
          <a:xfrm>
            <a:off x="10569353" y="5157192"/>
            <a:ext cx="1316850" cy="377985"/>
          </a:xfrm>
          <a:prstGeom prst="rect">
            <a:avLst/>
          </a:prstGeom>
        </p:spPr>
      </p:pic>
      <p:sp>
        <p:nvSpPr>
          <p:cNvPr id="48" name="TextBox 47"/>
          <p:cNvSpPr txBox="1"/>
          <p:nvPr/>
        </p:nvSpPr>
        <p:spPr>
          <a:xfrm>
            <a:off x="10911070" y="1978761"/>
            <a:ext cx="576064" cy="307777"/>
          </a:xfrm>
          <a:prstGeom prst="rect">
            <a:avLst/>
          </a:prstGeom>
          <a:noFill/>
        </p:spPr>
        <p:txBody>
          <a:bodyPr wrap="square" rtlCol="0">
            <a:spAutoFit/>
          </a:bodyPr>
          <a:lstStyle/>
          <a:p>
            <a:r>
              <a:rPr lang="en-US" sz="1400" dirty="0"/>
              <a:t>CO2</a:t>
            </a:r>
          </a:p>
        </p:txBody>
      </p:sp>
      <p:sp>
        <p:nvSpPr>
          <p:cNvPr id="4" name="TextBox 3"/>
          <p:cNvSpPr txBox="1"/>
          <p:nvPr/>
        </p:nvSpPr>
        <p:spPr>
          <a:xfrm>
            <a:off x="5562443" y="4649256"/>
            <a:ext cx="648072" cy="307777"/>
          </a:xfrm>
          <a:prstGeom prst="rect">
            <a:avLst/>
          </a:prstGeom>
          <a:noFill/>
        </p:spPr>
        <p:txBody>
          <a:bodyPr wrap="square" rtlCol="0">
            <a:spAutoFit/>
          </a:bodyPr>
          <a:lstStyle/>
          <a:p>
            <a:r>
              <a:rPr lang="en-US" sz="1400" dirty="0"/>
              <a:t>CO2</a:t>
            </a:r>
          </a:p>
        </p:txBody>
      </p:sp>
      <p:pic>
        <p:nvPicPr>
          <p:cNvPr id="7" name="Picture 6"/>
          <p:cNvPicPr>
            <a:picLocks noChangeAspect="1"/>
          </p:cNvPicPr>
          <p:nvPr/>
        </p:nvPicPr>
        <p:blipFill>
          <a:blip r:embed="rId12"/>
          <a:stretch>
            <a:fillRect/>
          </a:stretch>
        </p:blipFill>
        <p:spPr>
          <a:xfrm rot="5400000">
            <a:off x="8368114" y="3369804"/>
            <a:ext cx="402217" cy="584703"/>
          </a:xfrm>
          <a:prstGeom prst="rect">
            <a:avLst/>
          </a:prstGeom>
        </p:spPr>
      </p:pic>
      <p:pic>
        <p:nvPicPr>
          <p:cNvPr id="9" name="Picture 8"/>
          <p:cNvPicPr>
            <a:picLocks noChangeAspect="1"/>
          </p:cNvPicPr>
          <p:nvPr/>
        </p:nvPicPr>
        <p:blipFill>
          <a:blip r:embed="rId13"/>
          <a:stretch>
            <a:fillRect/>
          </a:stretch>
        </p:blipFill>
        <p:spPr>
          <a:xfrm>
            <a:off x="11189676" y="4598781"/>
            <a:ext cx="591363" cy="377985"/>
          </a:xfrm>
          <a:prstGeom prst="rect">
            <a:avLst/>
          </a:prstGeom>
        </p:spPr>
      </p:pic>
      <p:sp>
        <p:nvSpPr>
          <p:cNvPr id="40" name="TextBox 39"/>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603734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54453" y="1485404"/>
            <a:ext cx="5027532" cy="4641272"/>
          </a:xfrm>
          <a:prstGeom prst="rect">
            <a:avLst/>
          </a:prstGeom>
          <a:solidFill>
            <a:schemeClr val="bg2">
              <a:alpha val="1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8378" y="1485403"/>
            <a:ext cx="5590050" cy="4641273"/>
          </a:xfrm>
          <a:prstGeom prst="rect">
            <a:avLst/>
          </a:prstGeom>
          <a:solidFill>
            <a:schemeClr val="bg2">
              <a:alpha val="1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5" name="Rectangle 2"/>
          <p:cNvSpPr>
            <a:spLocks noChangeArrowheads="1"/>
          </p:cNvSpPr>
          <p:nvPr/>
        </p:nvSpPr>
        <p:spPr bwMode="auto">
          <a:xfrm>
            <a:off x="490922" y="351550"/>
            <a:ext cx="12503124" cy="990600"/>
          </a:xfrm>
          <a:prstGeom prst="rect">
            <a:avLst/>
          </a:prstGeom>
          <a:noFill/>
          <a:ln w="9525">
            <a:noFill/>
            <a:miter lim="800000"/>
            <a:headEnd/>
            <a:tailEnd/>
          </a:ln>
          <a:effectLst/>
        </p:spPr>
        <p:txBody>
          <a:bodyPr lIns="92075" tIns="46038" rIns="92075" bIns="46038" anchor="ctr"/>
          <a:lstStyle/>
          <a:p>
            <a:pPr>
              <a:spcBef>
                <a:spcPct val="0"/>
              </a:spcBef>
              <a:defRPr/>
            </a:pPr>
            <a:r>
              <a:rPr lang="en-US" sz="3200" dirty="0" smtClean="0">
                <a:solidFill>
                  <a:schemeClr val="tx2"/>
                </a:solidFill>
                <a:latin typeface="+mj-lt"/>
                <a:ea typeface="+mj-ea"/>
                <a:cs typeface="+mj-cs"/>
              </a:rPr>
              <a:t>Extrinsic Control of Tissue Blood Flow</a:t>
            </a:r>
            <a:endParaRPr lang="en-US" dirty="0">
              <a:solidFill>
                <a:schemeClr val="tx2"/>
              </a:solidFill>
              <a:latin typeface="+mj-lt"/>
              <a:ea typeface="+mj-ea"/>
              <a:cs typeface="+mj-cs"/>
            </a:endParaRPr>
          </a:p>
        </p:txBody>
      </p:sp>
      <p:sp>
        <p:nvSpPr>
          <p:cNvPr id="6" name="Rectangle 3"/>
          <p:cNvSpPr>
            <a:spLocks noChangeArrowheads="1"/>
          </p:cNvSpPr>
          <p:nvPr/>
        </p:nvSpPr>
        <p:spPr bwMode="auto">
          <a:xfrm>
            <a:off x="792394" y="2211920"/>
            <a:ext cx="5302018" cy="4800600"/>
          </a:xfrm>
          <a:prstGeom prst="rect">
            <a:avLst/>
          </a:prstGeom>
          <a:noFill/>
          <a:ln w="9525">
            <a:noFill/>
            <a:miter lim="800000"/>
            <a:headEnd/>
            <a:tailEnd/>
          </a:ln>
          <a:effectLst/>
        </p:spPr>
        <p:txBody>
          <a:bodyPr/>
          <a:lstStyle/>
          <a:p>
            <a:pPr marL="304770" indent="-304770" algn="just">
              <a:spcBef>
                <a:spcPct val="20000"/>
              </a:spcBef>
              <a:buClr>
                <a:schemeClr val="tx1"/>
              </a:buClr>
              <a:buSzPct val="75000"/>
              <a:buFont typeface="Wingdings 3"/>
              <a:buChar char=""/>
              <a:defRPr/>
            </a:pPr>
            <a:r>
              <a:rPr lang="en-GB" sz="1600" dirty="0"/>
              <a:t>Most vascular beads are under resting sympathetic constrictor tone.</a:t>
            </a:r>
          </a:p>
          <a:p>
            <a:pPr marL="304770" indent="-304770" algn="just">
              <a:spcBef>
                <a:spcPct val="20000"/>
              </a:spcBef>
              <a:buClr>
                <a:schemeClr val="tx1"/>
              </a:buClr>
              <a:buSzPct val="75000"/>
              <a:buFont typeface="Wingdings 3"/>
              <a:buChar char=""/>
              <a:defRPr/>
            </a:pPr>
            <a:r>
              <a:rPr lang="en-GB" sz="1600" dirty="0"/>
              <a:t>Increasing the level of sympathetic tone constricts vascular smooth muscle.</a:t>
            </a:r>
          </a:p>
          <a:p>
            <a:pPr marL="304770" indent="-304770" algn="just">
              <a:spcBef>
                <a:spcPct val="20000"/>
              </a:spcBef>
              <a:buClr>
                <a:schemeClr val="tx1"/>
              </a:buClr>
              <a:buSzPct val="75000"/>
              <a:buFont typeface="Wingdings 3"/>
              <a:buChar char=""/>
              <a:defRPr/>
            </a:pPr>
            <a:r>
              <a:rPr lang="en-GB" sz="1600" dirty="0"/>
              <a:t>Reducing the level of sympathetic tone reduces the level of vascular smooth muscle constriction.</a:t>
            </a:r>
          </a:p>
          <a:p>
            <a:pPr marL="304770" indent="-304770" algn="just">
              <a:spcBef>
                <a:spcPct val="20000"/>
              </a:spcBef>
              <a:buClr>
                <a:schemeClr val="tx1"/>
              </a:buClr>
              <a:buSzPct val="75000"/>
              <a:buFont typeface="Wingdings 3"/>
              <a:buChar char=""/>
              <a:defRPr/>
            </a:pPr>
            <a:r>
              <a:rPr lang="en-GB" sz="1600" dirty="0"/>
              <a:t>Most sympathetic fibres release </a:t>
            </a:r>
            <a:r>
              <a:rPr lang="en-GB" sz="1600" dirty="0" err="1"/>
              <a:t>noradrenaline</a:t>
            </a:r>
            <a:r>
              <a:rPr lang="en-GB" sz="1600" dirty="0"/>
              <a:t> that acts on a1-receptors on the smooth muscle producing contraction.</a:t>
            </a:r>
          </a:p>
          <a:p>
            <a:pPr marL="304770" indent="-304770" algn="just">
              <a:spcBef>
                <a:spcPct val="20000"/>
              </a:spcBef>
              <a:buClr>
                <a:schemeClr val="tx1"/>
              </a:buClr>
              <a:buSzPct val="75000"/>
              <a:buFont typeface="Wingdings 3"/>
              <a:buChar char=""/>
              <a:defRPr/>
            </a:pPr>
            <a:r>
              <a:rPr lang="en-GB" sz="1600" dirty="0"/>
              <a:t>Thus, stimulation of a1-receptors by noradrenalin produces vasoconstriction.</a:t>
            </a:r>
          </a:p>
          <a:p>
            <a:pPr marL="304770" indent="-304770" algn="just">
              <a:spcBef>
                <a:spcPct val="20000"/>
              </a:spcBef>
              <a:buClr>
                <a:schemeClr val="tx1"/>
              </a:buClr>
              <a:buSzPct val="75000"/>
              <a:buFont typeface="Wingdings 3"/>
              <a:buChar char=""/>
              <a:defRPr/>
            </a:pPr>
            <a:r>
              <a:rPr lang="en-GB" sz="1600" dirty="0"/>
              <a:t>The coronary blood vessels and the cerebral vessels in the brain are little altered by sympathetic nerves and are predominantly regulated by local metabolic factors.</a:t>
            </a:r>
          </a:p>
        </p:txBody>
      </p:sp>
      <p:sp>
        <p:nvSpPr>
          <p:cNvPr id="2" name="Rectangle 1"/>
          <p:cNvSpPr/>
          <p:nvPr/>
        </p:nvSpPr>
        <p:spPr>
          <a:xfrm>
            <a:off x="1422788" y="1617829"/>
            <a:ext cx="3811300" cy="461665"/>
          </a:xfrm>
          <a:prstGeom prst="rect">
            <a:avLst/>
          </a:prstGeom>
        </p:spPr>
        <p:txBody>
          <a:bodyPr wrap="none">
            <a:spAutoFit/>
          </a:bodyPr>
          <a:lstStyle/>
          <a:p>
            <a:pPr>
              <a:spcBef>
                <a:spcPct val="0"/>
              </a:spcBef>
              <a:defRPr/>
            </a:pPr>
            <a:r>
              <a:rPr lang="en-US" sz="2400" dirty="0">
                <a:solidFill>
                  <a:schemeClr val="tx2"/>
                </a:solidFill>
              </a:rPr>
              <a:t>I-Sympathetic neural control </a:t>
            </a:r>
          </a:p>
        </p:txBody>
      </p:sp>
      <p:sp>
        <p:nvSpPr>
          <p:cNvPr id="4" name="Rectangle 3"/>
          <p:cNvSpPr/>
          <p:nvPr/>
        </p:nvSpPr>
        <p:spPr>
          <a:xfrm>
            <a:off x="7201332" y="1609891"/>
            <a:ext cx="3447675" cy="461665"/>
          </a:xfrm>
          <a:prstGeom prst="rect">
            <a:avLst/>
          </a:prstGeom>
        </p:spPr>
        <p:txBody>
          <a:bodyPr wrap="none">
            <a:spAutoFit/>
          </a:bodyPr>
          <a:lstStyle/>
          <a:p>
            <a:pPr>
              <a:spcBef>
                <a:spcPct val="0"/>
              </a:spcBef>
              <a:defRPr/>
            </a:pPr>
            <a:r>
              <a:rPr lang="en-US" sz="2400" dirty="0">
                <a:solidFill>
                  <a:schemeClr val="tx2"/>
                </a:solidFill>
              </a:rPr>
              <a:t>II – Circulating adrenaline </a:t>
            </a:r>
          </a:p>
        </p:txBody>
      </p:sp>
      <p:sp>
        <p:nvSpPr>
          <p:cNvPr id="8" name="Rectangle 3"/>
          <p:cNvSpPr>
            <a:spLocks noChangeArrowheads="1"/>
          </p:cNvSpPr>
          <p:nvPr/>
        </p:nvSpPr>
        <p:spPr bwMode="auto">
          <a:xfrm>
            <a:off x="6635004" y="2137927"/>
            <a:ext cx="4666430" cy="4154518"/>
          </a:xfrm>
          <a:prstGeom prst="rect">
            <a:avLst/>
          </a:prstGeom>
          <a:noFill/>
          <a:ln w="9525">
            <a:noFill/>
            <a:miter lim="800000"/>
            <a:headEnd/>
            <a:tailEnd/>
          </a:ln>
          <a:effectLst/>
        </p:spPr>
        <p:txBody>
          <a:bodyPr/>
          <a:lstStyle/>
          <a:p>
            <a:pPr marL="304770" indent="-304770" algn="just">
              <a:spcBef>
                <a:spcPct val="20000"/>
              </a:spcBef>
              <a:buClr>
                <a:schemeClr val="tx1"/>
              </a:buClr>
              <a:buSzPct val="75000"/>
              <a:buFont typeface="Wingdings 3"/>
              <a:buChar char=""/>
              <a:defRPr/>
            </a:pPr>
            <a:r>
              <a:rPr lang="en-GB" sz="1800" dirty="0"/>
              <a:t>Adrenaline stimulating a1-receptors contracts vascular smooth muscle.</a:t>
            </a:r>
          </a:p>
          <a:p>
            <a:pPr marL="304770" indent="-304770" algn="just">
              <a:spcBef>
                <a:spcPct val="20000"/>
              </a:spcBef>
              <a:buClr>
                <a:schemeClr val="tx1"/>
              </a:buClr>
              <a:buSzPct val="75000"/>
              <a:buFont typeface="Wingdings 3"/>
              <a:buChar char=""/>
              <a:defRPr/>
            </a:pPr>
            <a:r>
              <a:rPr lang="en-GB" sz="1800" dirty="0"/>
              <a:t>Blood vessels also contain </a:t>
            </a:r>
            <a:r>
              <a:rPr lang="el-GR" sz="1800" dirty="0"/>
              <a:t>β</a:t>
            </a:r>
            <a:r>
              <a:rPr lang="en-US" sz="1800" dirty="0"/>
              <a:t>2</a:t>
            </a:r>
            <a:r>
              <a:rPr lang="en-GB" sz="1800" dirty="0"/>
              <a:t>-receptors which produce vasodilatation when activated.</a:t>
            </a:r>
          </a:p>
          <a:p>
            <a:pPr marL="304770" indent="-304770" algn="just">
              <a:spcBef>
                <a:spcPct val="20000"/>
              </a:spcBef>
              <a:buClr>
                <a:schemeClr val="tx1"/>
              </a:buClr>
              <a:buSzPct val="75000"/>
              <a:buFont typeface="Wingdings 3"/>
              <a:buChar char=""/>
              <a:defRPr/>
            </a:pPr>
            <a:r>
              <a:rPr lang="en-GB" sz="1800" dirty="0"/>
              <a:t>The blood vessels in most tissues have more a1-receptors than </a:t>
            </a:r>
            <a:r>
              <a:rPr lang="el-GR" sz="1800" dirty="0"/>
              <a:t>β</a:t>
            </a:r>
            <a:r>
              <a:rPr lang="en-US" sz="1800" dirty="0"/>
              <a:t>2</a:t>
            </a:r>
            <a:r>
              <a:rPr lang="en-GB" sz="1800" dirty="0"/>
              <a:t>-receptors so adrenaline (and NA) contracts vascular smooth muscle.</a:t>
            </a:r>
          </a:p>
          <a:p>
            <a:pPr marL="304770" indent="-304770" algn="just">
              <a:spcBef>
                <a:spcPct val="20000"/>
              </a:spcBef>
              <a:buClr>
                <a:schemeClr val="tx1"/>
              </a:buClr>
              <a:buSzPct val="75000"/>
              <a:buFont typeface="Wingdings 3"/>
              <a:buChar char=""/>
              <a:defRPr/>
            </a:pPr>
            <a:r>
              <a:rPr lang="en-GB" sz="1800" dirty="0"/>
              <a:t>Blood vessels in skeletal muscle have many </a:t>
            </a:r>
            <a:r>
              <a:rPr lang="el-GR" sz="1800" dirty="0"/>
              <a:t>β</a:t>
            </a:r>
            <a:r>
              <a:rPr lang="en-US" sz="1800" dirty="0"/>
              <a:t>2</a:t>
            </a:r>
            <a:r>
              <a:rPr lang="en-GB" sz="1800" dirty="0"/>
              <a:t>-receptors so the constrictor actions of adrenaline are minimal.</a:t>
            </a:r>
          </a:p>
          <a:p>
            <a:pPr marL="304770" indent="-304770" algn="just">
              <a:spcBef>
                <a:spcPct val="20000"/>
              </a:spcBef>
              <a:buClr>
                <a:schemeClr val="tx1"/>
              </a:buClr>
              <a:buSzPct val="75000"/>
              <a:buFont typeface="Wingdings 3"/>
              <a:buChar char=""/>
              <a:defRPr/>
            </a:pPr>
            <a:r>
              <a:rPr lang="en-GB" sz="1800" dirty="0"/>
              <a:t>Blood vessels in the </a:t>
            </a:r>
            <a:r>
              <a:rPr lang="en-GB" sz="1800" dirty="0" smtClean="0"/>
              <a:t>myocardium.</a:t>
            </a:r>
            <a:endParaRPr lang="en-GB" sz="1800" dirty="0"/>
          </a:p>
        </p:txBody>
      </p:sp>
      <p:sp>
        <p:nvSpPr>
          <p:cNvPr id="11" name="Rectangle 10"/>
          <p:cNvSpPr/>
          <p:nvPr/>
        </p:nvSpPr>
        <p:spPr>
          <a:xfrm>
            <a:off x="2998068" y="6391923"/>
            <a:ext cx="9706958" cy="369332"/>
          </a:xfrm>
          <a:prstGeom prst="rect">
            <a:avLst/>
          </a:prstGeom>
        </p:spPr>
        <p:txBody>
          <a:bodyPr wrap="square">
            <a:spAutoFit/>
          </a:bodyPr>
          <a:lstStyle/>
          <a:p>
            <a:r>
              <a:rPr lang="en-US" sz="1800">
                <a:solidFill>
                  <a:srgbClr val="FF0000"/>
                </a:solidFill>
              </a:rPr>
              <a:t>No parasympathetic to arterioles ONLY SYMPATHETIC!!!</a:t>
            </a:r>
            <a:endParaRPr lang="en-US" sz="1800" dirty="0">
              <a:solidFill>
                <a:srgbClr val="FF0000"/>
              </a:solidFill>
            </a:endParaRPr>
          </a:p>
        </p:txBody>
      </p:sp>
      <p:sp>
        <p:nvSpPr>
          <p:cNvPr id="14" name="TextBox 13"/>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59887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4" name="Rectangle 3"/>
          <p:cNvSpPr>
            <a:spLocks noChangeArrowheads="1"/>
          </p:cNvSpPr>
          <p:nvPr/>
        </p:nvSpPr>
        <p:spPr bwMode="auto">
          <a:xfrm>
            <a:off x="0" y="355577"/>
            <a:ext cx="10287000" cy="914400"/>
          </a:xfrm>
          <a:prstGeom prst="rect">
            <a:avLst/>
          </a:prstGeom>
          <a:noFill/>
          <a:ln w="9525">
            <a:noFill/>
            <a:miter lim="800000"/>
            <a:headEnd/>
            <a:tailEnd/>
          </a:ln>
          <a:effectLst/>
        </p:spPr>
        <p:txBody>
          <a:bodyPr anchor="ctr"/>
          <a:lstStyle/>
          <a:p>
            <a:pPr algn="ctr">
              <a:defRPr/>
            </a:pPr>
            <a:r>
              <a:rPr lang="en-GB" sz="3200" dirty="0" smtClean="0">
                <a:solidFill>
                  <a:schemeClr val="tx2"/>
                </a:solidFill>
                <a:latin typeface="+mj-lt"/>
                <a:ea typeface="+mj-ea"/>
                <a:cs typeface="+mj-cs"/>
              </a:rPr>
              <a:t>Unique Characteristics of Cardiac Metabolism </a:t>
            </a:r>
            <a:endParaRPr lang="en-GB" sz="3200" dirty="0">
              <a:solidFill>
                <a:schemeClr val="tx2"/>
              </a:solidFill>
              <a:latin typeface="+mj-lt"/>
              <a:ea typeface="+mj-ea"/>
              <a:cs typeface="+mj-cs"/>
            </a:endParaRPr>
          </a:p>
        </p:txBody>
      </p:sp>
      <p:sp>
        <p:nvSpPr>
          <p:cNvPr id="5" name="Rectangle 4"/>
          <p:cNvSpPr>
            <a:spLocks noChangeArrowheads="1"/>
          </p:cNvSpPr>
          <p:nvPr/>
        </p:nvSpPr>
        <p:spPr bwMode="auto">
          <a:xfrm>
            <a:off x="549797" y="1363208"/>
            <a:ext cx="10945216"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304770" indent="-304770" algn="just">
              <a:spcBef>
                <a:spcPct val="20000"/>
              </a:spcBef>
              <a:buClr>
                <a:schemeClr val="tx1"/>
              </a:buClr>
              <a:buSzPct val="75000"/>
              <a:buFont typeface="Wingdings 3"/>
              <a:buChar char=""/>
              <a:defRPr/>
            </a:pPr>
            <a:r>
              <a:rPr lang="en-GB" altLang="en-US" sz="1600" i="0" dirty="0">
                <a:latin typeface="+mn-lt"/>
              </a:rPr>
              <a:t>At rest, oxygen consumption by the beating  heart is ≈ 9ml/100 g/min. Obviously, more amounts of oxygen are needed during exercise.</a:t>
            </a:r>
          </a:p>
          <a:p>
            <a:pPr marL="304770" indent="-304770" algn="just">
              <a:spcBef>
                <a:spcPct val="20000"/>
              </a:spcBef>
              <a:buClr>
                <a:schemeClr val="tx1"/>
              </a:buClr>
              <a:buSzPct val="75000"/>
              <a:buFont typeface="Wingdings 3"/>
              <a:buChar char=""/>
              <a:defRPr/>
            </a:pPr>
            <a:r>
              <a:rPr lang="en-GB" altLang="en-US" sz="1600" i="0" dirty="0">
                <a:latin typeface="+mn-lt"/>
              </a:rPr>
              <a:t>Thus, </a:t>
            </a:r>
            <a:r>
              <a:rPr lang="en-US" altLang="en-US" sz="1600" i="0" dirty="0">
                <a:latin typeface="+mn-lt"/>
              </a:rPr>
              <a:t>the heart has the largest metabolic demand per gram of any organ in the body.</a:t>
            </a:r>
          </a:p>
          <a:p>
            <a:pPr marL="304770" indent="-304770" algn="just">
              <a:spcBef>
                <a:spcPct val="20000"/>
              </a:spcBef>
              <a:buClr>
                <a:schemeClr val="tx1"/>
              </a:buClr>
              <a:buSzPct val="75000"/>
              <a:buFont typeface="Wingdings 3"/>
              <a:buChar char=""/>
              <a:defRPr/>
            </a:pPr>
            <a:r>
              <a:rPr lang="en-GB" altLang="en-US" sz="1600" i="0" dirty="0">
                <a:latin typeface="+mn-lt"/>
              </a:rPr>
              <a:t>Energy production in the heart is almost completely dependent on aerobic metabolism.</a:t>
            </a:r>
          </a:p>
          <a:p>
            <a:pPr marL="304770" indent="-304770" algn="just">
              <a:spcBef>
                <a:spcPct val="20000"/>
              </a:spcBef>
              <a:buClr>
                <a:schemeClr val="tx1"/>
              </a:buClr>
              <a:buSzPct val="75000"/>
              <a:buFont typeface="Wingdings 3"/>
              <a:buChar char=""/>
              <a:defRPr/>
            </a:pPr>
            <a:r>
              <a:rPr lang="en-GB" altLang="en-US" sz="1600" i="0" dirty="0">
                <a:latin typeface="+mn-lt"/>
              </a:rPr>
              <a:t>The heart extracts a very high fraction (60% - 70%) of the O2 content of the arterial blood flowing through the myocardium even at resting conditions. That is equal to the percentage extracted by skeletal muscles during severe exercise.</a:t>
            </a:r>
          </a:p>
          <a:p>
            <a:pPr marL="304770" indent="-304770" algn="just">
              <a:spcBef>
                <a:spcPct val="20000"/>
              </a:spcBef>
              <a:buClr>
                <a:schemeClr val="tx1"/>
              </a:buClr>
              <a:buSzPct val="75000"/>
              <a:buFont typeface="Wingdings 3"/>
              <a:buChar char=""/>
              <a:defRPr/>
            </a:pPr>
            <a:r>
              <a:rPr lang="en-GB" altLang="en-US" sz="1600" i="0" dirty="0">
                <a:latin typeface="+mn-lt"/>
              </a:rPr>
              <a:t>Therefore, the heart is characterized by a low venous O2 reserve.</a:t>
            </a:r>
          </a:p>
          <a:p>
            <a:pPr marL="304770" indent="-304770" algn="just">
              <a:spcBef>
                <a:spcPct val="20000"/>
              </a:spcBef>
              <a:buClr>
                <a:schemeClr val="tx1"/>
              </a:buClr>
              <a:buSzPct val="75000"/>
              <a:buFont typeface="Wingdings 3"/>
              <a:buChar char=""/>
              <a:defRPr/>
            </a:pPr>
            <a:r>
              <a:rPr lang="en-GB" altLang="en-US" sz="1600" i="0" dirty="0">
                <a:latin typeface="+mn-lt"/>
              </a:rPr>
              <a:t>Thus, the extra O2 requirements for cardiac work upon stress must be obtained by enhancement of the myocardial blood flow.</a:t>
            </a:r>
          </a:p>
          <a:p>
            <a:pPr marL="304770" indent="-304770" algn="just">
              <a:spcBef>
                <a:spcPct val="20000"/>
              </a:spcBef>
              <a:buClr>
                <a:schemeClr val="tx1"/>
              </a:buClr>
              <a:buSzPct val="75000"/>
              <a:buFont typeface="Wingdings 3"/>
              <a:buChar char=""/>
              <a:defRPr/>
            </a:pPr>
            <a:r>
              <a:rPr lang="en-GB" altLang="en-US" sz="1600" i="0" dirty="0">
                <a:latin typeface="+mn-lt"/>
              </a:rPr>
              <a:t>In contrast, most other tissues under resting conditions extract only about 25% of the O2 content of the arterial blood flowing </a:t>
            </a:r>
            <a:r>
              <a:rPr lang="en-GB" altLang="en-US" sz="1600" i="0" dirty="0" smtClean="0">
                <a:latin typeface="+mn-lt"/>
              </a:rPr>
              <a:t>t</a:t>
            </a:r>
            <a:r>
              <a:rPr lang="en-US" altLang="en-US" sz="1600" i="0" dirty="0" smtClean="0">
                <a:latin typeface="+mn-lt"/>
              </a:rPr>
              <a:t>h</a:t>
            </a:r>
            <a:r>
              <a:rPr lang="en-GB" altLang="en-US" sz="1600" i="0" dirty="0" smtClean="0">
                <a:latin typeface="+mn-lt"/>
              </a:rPr>
              <a:t>rough </a:t>
            </a:r>
            <a:r>
              <a:rPr lang="en-GB" altLang="en-US" sz="1600" i="0" dirty="0">
                <a:latin typeface="+mn-lt"/>
              </a:rPr>
              <a:t>them, leaving a considerable O2 reserve that can be drawn on when a tissue has increased needs.</a:t>
            </a:r>
          </a:p>
        </p:txBody>
      </p:sp>
      <p:sp>
        <p:nvSpPr>
          <p:cNvPr id="2" name="TextBox 1"/>
          <p:cNvSpPr txBox="1"/>
          <p:nvPr/>
        </p:nvSpPr>
        <p:spPr>
          <a:xfrm>
            <a:off x="549797" y="4402211"/>
            <a:ext cx="10945216" cy="1797415"/>
          </a:xfrm>
          <a:prstGeom prst="rect">
            <a:avLst/>
          </a:prstGeom>
          <a:noFill/>
        </p:spPr>
        <p:txBody>
          <a:bodyPr wrap="square" rtlCol="0">
            <a:spAutoFit/>
          </a:bodyPr>
          <a:lstStyle/>
          <a:p>
            <a:pPr algn="just"/>
            <a:endParaRPr lang="en-US" sz="1600" dirty="0"/>
          </a:p>
          <a:p>
            <a:pPr algn="just" defTabSz="914400" eaLnBrk="0" fontAlgn="base" hangingPunct="0">
              <a:spcBef>
                <a:spcPct val="30000"/>
              </a:spcBef>
              <a:spcAft>
                <a:spcPct val="0"/>
              </a:spcAft>
              <a:defRPr/>
            </a:pPr>
            <a:r>
              <a:rPr lang="en-US" sz="1200" dirty="0" smtClean="0">
                <a:solidFill>
                  <a:srgbClr val="DDE9EC">
                    <a:lumMod val="50000"/>
                  </a:srgbClr>
                </a:solidFill>
              </a:rPr>
              <a:t>Every </a:t>
            </a:r>
            <a:r>
              <a:rPr lang="en-US" sz="1200" dirty="0">
                <a:solidFill>
                  <a:srgbClr val="DDE9EC">
                    <a:lumMod val="50000"/>
                  </a:srgbClr>
                </a:solidFill>
              </a:rPr>
              <a:t>100 ml of blood going to tissues carry 20 ml of o2. </a:t>
            </a:r>
          </a:p>
          <a:p>
            <a:pPr algn="just" defTabSz="914400" eaLnBrk="0" fontAlgn="base" hangingPunct="0">
              <a:spcBef>
                <a:spcPct val="30000"/>
              </a:spcBef>
              <a:spcAft>
                <a:spcPct val="0"/>
              </a:spcAft>
              <a:defRPr/>
            </a:pPr>
            <a:r>
              <a:rPr lang="en-US" sz="1200" dirty="0">
                <a:solidFill>
                  <a:srgbClr val="DDE9EC">
                    <a:lumMod val="50000"/>
                  </a:srgbClr>
                </a:solidFill>
              </a:rPr>
              <a:t>tissues extract 5 so 15 left in veins  (oxygen extraction in tissues other than heart = 25%) So venous blood has extra o2 15 ml / 100 ml if tissues need extra oxygen it will take it from veins</a:t>
            </a:r>
          </a:p>
          <a:p>
            <a:pPr algn="just"/>
            <a:r>
              <a:rPr lang="en-US" sz="1200" dirty="0">
                <a:solidFill>
                  <a:srgbClr val="DDE9EC">
                    <a:lumMod val="50000"/>
                  </a:srgbClr>
                </a:solidFill>
              </a:rPr>
              <a:t>HEART IS NOT LIKE THIS</a:t>
            </a:r>
            <a:r>
              <a:rPr lang="en-US" sz="1200" dirty="0" smtClean="0">
                <a:solidFill>
                  <a:srgbClr val="DDE9EC">
                    <a:lumMod val="50000"/>
                  </a:srgbClr>
                </a:solidFill>
              </a:rPr>
              <a:t>!!</a:t>
            </a:r>
          </a:p>
          <a:p>
            <a:pPr algn="just"/>
            <a:endParaRPr lang="en-US" sz="1200" dirty="0">
              <a:solidFill>
                <a:srgbClr val="DDE9EC">
                  <a:lumMod val="50000"/>
                </a:srgbClr>
              </a:solidFill>
            </a:endParaRPr>
          </a:p>
          <a:p>
            <a:pPr algn="just" defTabSz="914400" eaLnBrk="0" fontAlgn="base" hangingPunct="0">
              <a:spcBef>
                <a:spcPct val="30000"/>
              </a:spcBef>
              <a:spcAft>
                <a:spcPct val="0"/>
              </a:spcAft>
              <a:defRPr/>
            </a:pPr>
            <a:r>
              <a:rPr lang="en-US" sz="1200" dirty="0">
                <a:solidFill>
                  <a:srgbClr val="DDE9EC">
                    <a:lumMod val="50000"/>
                  </a:srgbClr>
                </a:solidFill>
              </a:rPr>
              <a:t>In heart: Oxygen extraction is High;  cells extract 12 ml / 100 around 60% so little o2 is remaining in veins. So if blood needs more oxygen ( for instance in exercise) heart has to increase the blood flow ( it cant take o2 from veins</a:t>
            </a:r>
            <a:r>
              <a:rPr lang="en-US" sz="1200" dirty="0" smtClean="0">
                <a:solidFill>
                  <a:srgbClr val="DDE9EC">
                    <a:lumMod val="50000"/>
                  </a:srgbClr>
                </a:solidFill>
              </a:rPr>
              <a:t>)</a:t>
            </a:r>
            <a:endParaRPr lang="ar-SA" sz="1200" dirty="0">
              <a:solidFill>
                <a:srgbClr val="DDE9EC">
                  <a:lumMod val="50000"/>
                </a:srgbClr>
              </a:solidFill>
            </a:endParaRPr>
          </a:p>
        </p:txBody>
      </p:sp>
      <p:sp>
        <p:nvSpPr>
          <p:cNvPr id="10" name="TextBox 9"/>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28058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4" name="Rectangle 3"/>
          <p:cNvSpPr>
            <a:spLocks noChangeArrowheads="1"/>
          </p:cNvSpPr>
          <p:nvPr/>
        </p:nvSpPr>
        <p:spPr bwMode="auto">
          <a:xfrm>
            <a:off x="559940" y="217466"/>
            <a:ext cx="10287000" cy="1219200"/>
          </a:xfrm>
          <a:prstGeom prst="rect">
            <a:avLst/>
          </a:prstGeom>
          <a:noFill/>
          <a:ln w="9525">
            <a:noFill/>
            <a:miter lim="800000"/>
            <a:headEnd/>
            <a:tailEnd/>
          </a:ln>
          <a:effectLst/>
        </p:spPr>
        <p:txBody>
          <a:bodyPr anchor="ctr"/>
          <a:lstStyle/>
          <a:p>
            <a:pPr>
              <a:defRPr/>
            </a:pPr>
            <a:r>
              <a:rPr lang="en-GB" sz="3200" smtClean="0">
                <a:solidFill>
                  <a:schemeClr val="tx2"/>
                </a:solidFill>
                <a:latin typeface="+mj-lt"/>
                <a:ea typeface="+mj-ea"/>
                <a:cs typeface="+mj-cs"/>
              </a:rPr>
              <a:t>Cont.</a:t>
            </a:r>
            <a:endParaRPr lang="en-GB" sz="3200" dirty="0">
              <a:solidFill>
                <a:schemeClr val="tx2"/>
              </a:solidFill>
              <a:latin typeface="+mj-lt"/>
              <a:ea typeface="+mj-ea"/>
              <a:cs typeface="+mj-cs"/>
            </a:endParaRPr>
          </a:p>
        </p:txBody>
      </p:sp>
      <p:sp>
        <p:nvSpPr>
          <p:cNvPr id="5" name="Rectangle 4"/>
          <p:cNvSpPr>
            <a:spLocks noChangeArrowheads="1"/>
          </p:cNvSpPr>
          <p:nvPr/>
        </p:nvSpPr>
        <p:spPr bwMode="auto">
          <a:xfrm>
            <a:off x="693812" y="1436666"/>
            <a:ext cx="10802314"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0" indent="0" algn="just">
              <a:spcBef>
                <a:spcPct val="20000"/>
              </a:spcBef>
              <a:buClr>
                <a:schemeClr val="tx1"/>
              </a:buClr>
              <a:buSzPct val="75000"/>
              <a:defRPr/>
            </a:pPr>
            <a:r>
              <a:rPr lang="en-US" sz="1800" b="1" i="0" u="sng" dirty="0">
                <a:latin typeface="+mn-lt"/>
              </a:rPr>
              <a:t>O2 consumption by the heart is determined by:</a:t>
            </a:r>
          </a:p>
          <a:p>
            <a:pPr marL="304770" lvl="2" indent="-304770" algn="just">
              <a:spcBef>
                <a:spcPct val="20000"/>
              </a:spcBef>
              <a:buClr>
                <a:schemeClr val="tx1"/>
              </a:buClr>
              <a:buSzPct val="75000"/>
              <a:buFont typeface="Wingdings 3"/>
              <a:buChar char=""/>
              <a:defRPr/>
            </a:pPr>
            <a:r>
              <a:rPr lang="en-US" sz="1800" i="0" dirty="0">
                <a:latin typeface="+mn-lt"/>
              </a:rPr>
              <a:t> Intra-myocardial tension.</a:t>
            </a:r>
          </a:p>
          <a:p>
            <a:pPr marL="304770" lvl="2" indent="-304770" algn="just">
              <a:spcBef>
                <a:spcPct val="20000"/>
              </a:spcBef>
              <a:buClr>
                <a:schemeClr val="tx1"/>
              </a:buClr>
              <a:buSzPct val="75000"/>
              <a:buFont typeface="Wingdings 3"/>
              <a:buChar char=""/>
              <a:defRPr/>
            </a:pPr>
            <a:r>
              <a:rPr lang="en-US" sz="1800" i="0" dirty="0">
                <a:latin typeface="+mn-lt"/>
              </a:rPr>
              <a:t> Contractile state of the myocardium.</a:t>
            </a:r>
          </a:p>
          <a:p>
            <a:pPr marL="304770" lvl="2" indent="-304770" algn="just">
              <a:spcBef>
                <a:spcPct val="20000"/>
              </a:spcBef>
              <a:buClr>
                <a:schemeClr val="tx1"/>
              </a:buClr>
              <a:buSzPct val="75000"/>
              <a:buFont typeface="Wingdings 3"/>
              <a:buChar char=""/>
              <a:defRPr/>
            </a:pPr>
            <a:r>
              <a:rPr lang="en-US" sz="1800" i="0" dirty="0">
                <a:latin typeface="+mn-lt"/>
              </a:rPr>
              <a:t> Heart rate</a:t>
            </a:r>
            <a:r>
              <a:rPr lang="en-US" sz="1800" i="0" dirty="0" smtClean="0">
                <a:latin typeface="+mn-lt"/>
              </a:rPr>
              <a:t>.</a:t>
            </a:r>
            <a:endParaRPr lang="en-US" altLang="en-US" sz="1800" i="0" dirty="0">
              <a:latin typeface="+mn-lt"/>
            </a:endParaRPr>
          </a:p>
          <a:p>
            <a:pPr marL="304770" lvl="2" indent="-304770" algn="just">
              <a:spcBef>
                <a:spcPct val="20000"/>
              </a:spcBef>
              <a:buClr>
                <a:schemeClr val="tx1"/>
              </a:buClr>
              <a:buSzPct val="75000"/>
              <a:buFont typeface="Wingdings 3"/>
              <a:buChar char=""/>
              <a:defRPr/>
            </a:pPr>
            <a:r>
              <a:rPr lang="en-US" sz="1800" i="0" dirty="0">
                <a:latin typeface="+mn-lt"/>
              </a:rPr>
              <a:t>An increase in afterload causes greater increase in O2 consumption than an increase in preload does. </a:t>
            </a:r>
          </a:p>
          <a:p>
            <a:pPr marL="304770" lvl="2" indent="-304770" algn="just">
              <a:spcBef>
                <a:spcPct val="20000"/>
              </a:spcBef>
              <a:buClr>
                <a:schemeClr val="tx1"/>
              </a:buClr>
              <a:buSzPct val="75000"/>
              <a:buFont typeface="Wingdings 3"/>
              <a:buChar char=""/>
              <a:defRPr/>
            </a:pPr>
            <a:r>
              <a:rPr lang="en-US" sz="1800" i="0" dirty="0">
                <a:latin typeface="+mn-lt"/>
              </a:rPr>
              <a:t>Thus, angina due to deficient delivery of O2 to the myocardium is more common in aortic stenosis than in aortic regurgitation.</a:t>
            </a:r>
          </a:p>
        </p:txBody>
      </p:sp>
      <p:sp>
        <p:nvSpPr>
          <p:cNvPr id="2" name="TextBox 1"/>
          <p:cNvSpPr txBox="1"/>
          <p:nvPr/>
        </p:nvSpPr>
        <p:spPr>
          <a:xfrm>
            <a:off x="693812" y="4048026"/>
            <a:ext cx="11737304" cy="2308324"/>
          </a:xfrm>
          <a:prstGeom prst="rect">
            <a:avLst/>
          </a:prstGeom>
          <a:noFill/>
        </p:spPr>
        <p:txBody>
          <a:bodyPr wrap="square" rtlCol="0">
            <a:spAutoFit/>
          </a:bodyPr>
          <a:lstStyle/>
          <a:p>
            <a:pPr algn="just"/>
            <a:r>
              <a:rPr lang="en-US" sz="1600" dirty="0">
                <a:solidFill>
                  <a:schemeClr val="bg1">
                    <a:lumMod val="65000"/>
                  </a:schemeClr>
                </a:solidFill>
              </a:rPr>
              <a:t>Increase HR </a:t>
            </a:r>
            <a:r>
              <a:rPr lang="en-US" sz="1600" dirty="0">
                <a:solidFill>
                  <a:schemeClr val="bg1">
                    <a:lumMod val="65000"/>
                  </a:schemeClr>
                </a:solidFill>
                <a:sym typeface="Wingdings"/>
              </a:rPr>
              <a:t> increased work of heart  increase o2 consumption </a:t>
            </a:r>
          </a:p>
          <a:p>
            <a:pPr algn="just"/>
            <a:r>
              <a:rPr lang="en-US" sz="1600" dirty="0">
                <a:solidFill>
                  <a:schemeClr val="bg1">
                    <a:lumMod val="65000"/>
                  </a:schemeClr>
                </a:solidFill>
                <a:sym typeface="Wingdings"/>
              </a:rPr>
              <a:t>Increased contractility  increases o2 consumption </a:t>
            </a:r>
          </a:p>
          <a:p>
            <a:pPr algn="just"/>
            <a:r>
              <a:rPr lang="en-US" sz="1600" dirty="0">
                <a:solidFill>
                  <a:schemeClr val="bg1">
                    <a:lumMod val="65000"/>
                  </a:schemeClr>
                </a:solidFill>
                <a:sym typeface="Wingdings"/>
              </a:rPr>
              <a:t>Heart dilates ( as in </a:t>
            </a:r>
            <a:r>
              <a:rPr lang="en-US" sz="1600" dirty="0" smtClean="0">
                <a:solidFill>
                  <a:schemeClr val="bg1">
                    <a:lumMod val="65000"/>
                  </a:schemeClr>
                </a:solidFill>
                <a:sym typeface="Wingdings"/>
              </a:rPr>
              <a:t>Heart Failure) </a:t>
            </a:r>
            <a:r>
              <a:rPr lang="en-US" sz="1600" dirty="0">
                <a:solidFill>
                  <a:schemeClr val="bg1">
                    <a:lumMod val="65000"/>
                  </a:schemeClr>
                </a:solidFill>
                <a:sym typeface="Wingdings"/>
              </a:rPr>
              <a:t>tension in myocardial walls is high  requires more </a:t>
            </a:r>
            <a:r>
              <a:rPr lang="en-US" sz="1600" dirty="0" smtClean="0">
                <a:solidFill>
                  <a:schemeClr val="bg1">
                    <a:lumMod val="65000"/>
                  </a:schemeClr>
                </a:solidFill>
                <a:sym typeface="Wingdings"/>
              </a:rPr>
              <a:t>o2</a:t>
            </a:r>
          </a:p>
          <a:p>
            <a:pPr algn="just"/>
            <a:endParaRPr lang="en-US" sz="1600" dirty="0">
              <a:solidFill>
                <a:schemeClr val="bg1">
                  <a:lumMod val="65000"/>
                </a:schemeClr>
              </a:solidFill>
              <a:sym typeface="Wingdings"/>
            </a:endParaRPr>
          </a:p>
          <a:p>
            <a:pPr algn="just"/>
            <a:r>
              <a:rPr lang="en-US" sz="1600" dirty="0">
                <a:solidFill>
                  <a:schemeClr val="bg1">
                    <a:lumMod val="65000"/>
                  </a:schemeClr>
                </a:solidFill>
                <a:sym typeface="Wingdings"/>
              </a:rPr>
              <a:t>Increased afterload  increased work  increased o2 consumption </a:t>
            </a:r>
          </a:p>
          <a:p>
            <a:pPr algn="just"/>
            <a:r>
              <a:rPr lang="en-US" sz="1600" dirty="0">
                <a:solidFill>
                  <a:schemeClr val="bg1">
                    <a:lumMod val="65000"/>
                  </a:schemeClr>
                </a:solidFill>
                <a:sym typeface="Wingdings"/>
              </a:rPr>
              <a:t>Increased preload  increased work  increased o2 consumption </a:t>
            </a:r>
          </a:p>
          <a:p>
            <a:pPr algn="just"/>
            <a:r>
              <a:rPr lang="en-US" sz="1600" dirty="0" smtClean="0">
                <a:solidFill>
                  <a:schemeClr val="bg1">
                    <a:lumMod val="65000"/>
                  </a:schemeClr>
                </a:solidFill>
                <a:sym typeface="Wingdings"/>
              </a:rPr>
              <a:t>(however </a:t>
            </a:r>
            <a:r>
              <a:rPr lang="en-US" sz="1600" dirty="0">
                <a:solidFill>
                  <a:schemeClr val="bg1">
                    <a:lumMod val="65000"/>
                  </a:schemeClr>
                </a:solidFill>
                <a:sym typeface="Wingdings"/>
              </a:rPr>
              <a:t>increasing </a:t>
            </a:r>
            <a:r>
              <a:rPr lang="en-US" sz="1600" dirty="0" smtClean="0">
                <a:solidFill>
                  <a:schemeClr val="bg1">
                    <a:lumMod val="65000"/>
                  </a:schemeClr>
                </a:solidFill>
                <a:sym typeface="Wingdings"/>
              </a:rPr>
              <a:t>afterload causes a </a:t>
            </a:r>
            <a:r>
              <a:rPr lang="en-US" sz="1600" dirty="0">
                <a:solidFill>
                  <a:schemeClr val="bg1">
                    <a:lumMod val="65000"/>
                  </a:schemeClr>
                </a:solidFill>
                <a:sym typeface="Wingdings"/>
              </a:rPr>
              <a:t>larger increases in o2 </a:t>
            </a:r>
            <a:r>
              <a:rPr lang="en-US" sz="1600" dirty="0" smtClean="0">
                <a:solidFill>
                  <a:schemeClr val="bg1">
                    <a:lumMod val="65000"/>
                  </a:schemeClr>
                </a:solidFill>
                <a:sym typeface="Wingdings"/>
              </a:rPr>
              <a:t>consumption </a:t>
            </a:r>
            <a:r>
              <a:rPr lang="en-US" sz="1600" dirty="0">
                <a:solidFill>
                  <a:schemeClr val="bg1">
                    <a:lumMod val="65000"/>
                  </a:schemeClr>
                </a:solidFill>
                <a:sym typeface="Wingdings"/>
              </a:rPr>
              <a:t>in </a:t>
            </a:r>
            <a:r>
              <a:rPr lang="en-US" sz="1600" dirty="0" smtClean="0">
                <a:solidFill>
                  <a:schemeClr val="bg1">
                    <a:lumMod val="65000"/>
                  </a:schemeClr>
                </a:solidFill>
                <a:sym typeface="Wingdings"/>
              </a:rPr>
              <a:t>comparison </a:t>
            </a:r>
            <a:r>
              <a:rPr lang="en-US" sz="1600" dirty="0">
                <a:solidFill>
                  <a:schemeClr val="bg1">
                    <a:lumMod val="65000"/>
                  </a:schemeClr>
                </a:solidFill>
                <a:sym typeface="Wingdings"/>
              </a:rPr>
              <a:t>to an increase in </a:t>
            </a:r>
            <a:r>
              <a:rPr lang="en-US" sz="1600" dirty="0" smtClean="0">
                <a:solidFill>
                  <a:schemeClr val="bg1">
                    <a:lumMod val="65000"/>
                  </a:schemeClr>
                </a:solidFill>
                <a:sym typeface="Wingdings"/>
              </a:rPr>
              <a:t>preload) </a:t>
            </a:r>
            <a:endParaRPr lang="en-US" sz="1600" dirty="0">
              <a:solidFill>
                <a:schemeClr val="bg1">
                  <a:lumMod val="65000"/>
                </a:schemeClr>
              </a:solidFill>
              <a:sym typeface="Wingdings"/>
            </a:endParaRPr>
          </a:p>
          <a:p>
            <a:pPr algn="just"/>
            <a:endParaRPr lang="en-US" sz="1600" dirty="0">
              <a:solidFill>
                <a:schemeClr val="bg1">
                  <a:lumMod val="65000"/>
                </a:schemeClr>
              </a:solidFill>
            </a:endParaRPr>
          </a:p>
          <a:p>
            <a:pPr algn="just"/>
            <a:endParaRPr lang="en-US" sz="1600" dirty="0">
              <a:solidFill>
                <a:schemeClr val="bg1">
                  <a:lumMod val="65000"/>
                </a:schemeClr>
              </a:solidFill>
            </a:endParaRPr>
          </a:p>
        </p:txBody>
      </p:sp>
      <p:sp>
        <p:nvSpPr>
          <p:cNvPr id="11" name="TextBox 10"/>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70500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4" name="Rectangle 4"/>
          <p:cNvSpPr>
            <a:spLocks noChangeArrowheads="1"/>
          </p:cNvSpPr>
          <p:nvPr/>
        </p:nvSpPr>
        <p:spPr bwMode="auto">
          <a:xfrm>
            <a:off x="642090" y="1296851"/>
            <a:ext cx="10924929"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304770" indent="-304770" algn="just">
              <a:spcBef>
                <a:spcPct val="20000"/>
              </a:spcBef>
              <a:buClr>
                <a:schemeClr val="tx1"/>
              </a:buClr>
              <a:buSzPct val="75000"/>
              <a:buFont typeface="Wingdings 3"/>
              <a:buChar char=""/>
              <a:defRPr/>
            </a:pPr>
            <a:r>
              <a:rPr lang="en-US" altLang="en-US" sz="1800" i="0" dirty="0">
                <a:latin typeface="+mn-lt"/>
              </a:rPr>
              <a:t>Adequate amounts of chemical fuel, namely adenosine triphosphate (ATP), must be generated to support the contractile demands of the heart and maintain its viability. </a:t>
            </a:r>
          </a:p>
          <a:p>
            <a:pPr marL="304770" indent="-304770" algn="just">
              <a:spcBef>
                <a:spcPct val="20000"/>
              </a:spcBef>
              <a:buClr>
                <a:schemeClr val="tx1"/>
              </a:buClr>
              <a:buSzPct val="75000"/>
              <a:buFont typeface="Wingdings 3"/>
              <a:buChar char=""/>
              <a:defRPr/>
            </a:pPr>
            <a:endParaRPr lang="en-US" altLang="en-US" sz="1800" i="0" dirty="0">
              <a:latin typeface="+mn-lt"/>
            </a:endParaRPr>
          </a:p>
          <a:p>
            <a:pPr marL="304770" indent="-304770" algn="just">
              <a:spcBef>
                <a:spcPct val="20000"/>
              </a:spcBef>
              <a:buClr>
                <a:schemeClr val="tx1"/>
              </a:buClr>
              <a:buSzPct val="75000"/>
              <a:buFont typeface="Wingdings 3"/>
              <a:buChar char=""/>
              <a:defRPr/>
            </a:pPr>
            <a:r>
              <a:rPr lang="en-US" altLang="en-US" sz="1800" i="0" dirty="0">
                <a:latin typeface="+mn-lt"/>
              </a:rPr>
              <a:t>Fatty acids, ketone bodies, and carbohydrates are the primary substrates of the heart and are metabolized to generate ATP.</a:t>
            </a:r>
          </a:p>
          <a:p>
            <a:pPr marL="304770" indent="-304770" algn="just">
              <a:spcBef>
                <a:spcPct val="20000"/>
              </a:spcBef>
              <a:buClr>
                <a:schemeClr val="tx1"/>
              </a:buClr>
              <a:buSzPct val="75000"/>
              <a:buFont typeface="Wingdings 3"/>
              <a:buChar char=""/>
              <a:defRPr/>
            </a:pPr>
            <a:endParaRPr lang="en-US" altLang="en-US" sz="1800" i="0" dirty="0">
              <a:latin typeface="+mn-lt"/>
            </a:endParaRPr>
          </a:p>
          <a:p>
            <a:pPr marL="304770" indent="-304770" algn="just">
              <a:spcBef>
                <a:spcPct val="20000"/>
              </a:spcBef>
              <a:buClr>
                <a:schemeClr val="tx1"/>
              </a:buClr>
              <a:buSzPct val="75000"/>
              <a:buFont typeface="Wingdings 3"/>
              <a:buChar char=""/>
              <a:defRPr/>
            </a:pPr>
            <a:r>
              <a:rPr lang="en-US" altLang="en-US" sz="1800" i="0" dirty="0">
                <a:latin typeface="+mn-lt"/>
              </a:rPr>
              <a:t>Optimal cardiac function depends on the efficient matching of energy generation pathways to energy expenditure. This balance requires the close communication and regulation of various metabolic pathways. </a:t>
            </a:r>
          </a:p>
          <a:p>
            <a:pPr marL="304770" indent="-304770" algn="just">
              <a:spcBef>
                <a:spcPct val="20000"/>
              </a:spcBef>
              <a:buClr>
                <a:schemeClr val="tx1"/>
              </a:buClr>
              <a:buSzPct val="75000"/>
              <a:buFont typeface="Wingdings 3"/>
              <a:buChar char=""/>
              <a:defRPr/>
            </a:pPr>
            <a:endParaRPr lang="en-US" altLang="en-US" sz="1800" i="0" dirty="0">
              <a:latin typeface="+mn-lt"/>
            </a:endParaRPr>
          </a:p>
          <a:p>
            <a:pPr marL="304770" indent="-304770" algn="just">
              <a:spcBef>
                <a:spcPct val="20000"/>
              </a:spcBef>
              <a:buClr>
                <a:schemeClr val="tx1"/>
              </a:buClr>
              <a:buSzPct val="75000"/>
              <a:buFont typeface="Wingdings 3"/>
              <a:buChar char=""/>
              <a:defRPr/>
            </a:pPr>
            <a:r>
              <a:rPr lang="en-US" altLang="en-US" sz="1800" i="0" dirty="0">
                <a:latin typeface="+mn-lt"/>
              </a:rPr>
              <a:t>Fatty acids are the major source of acetyl coenzyme A for the Krebs cycle and for the oxidative production of ATP in the heart. </a:t>
            </a:r>
          </a:p>
          <a:p>
            <a:pPr marL="304770" indent="-304770" algn="just">
              <a:spcBef>
                <a:spcPct val="20000"/>
              </a:spcBef>
              <a:buClr>
                <a:schemeClr val="tx1"/>
              </a:buClr>
              <a:buSzPct val="75000"/>
              <a:buFont typeface="Wingdings 3"/>
              <a:buChar char=""/>
              <a:defRPr/>
            </a:pPr>
            <a:r>
              <a:rPr lang="en-US" altLang="en-US" sz="1800" i="0" dirty="0">
                <a:latin typeface="+mn-lt"/>
              </a:rPr>
              <a:t>Glycolysis converts glucose to pyruvate and provides a relatively small amount of ATP to the normal adult heart. </a:t>
            </a:r>
          </a:p>
        </p:txBody>
      </p:sp>
      <p:sp>
        <p:nvSpPr>
          <p:cNvPr id="5" name="Rectangle 3"/>
          <p:cNvSpPr>
            <a:spLocks noChangeArrowheads="1"/>
          </p:cNvSpPr>
          <p:nvPr/>
        </p:nvSpPr>
        <p:spPr bwMode="auto">
          <a:xfrm>
            <a:off x="642091" y="392198"/>
            <a:ext cx="10287000" cy="914400"/>
          </a:xfrm>
          <a:prstGeom prst="rect">
            <a:avLst/>
          </a:prstGeom>
          <a:noFill/>
          <a:ln w="9525">
            <a:noFill/>
            <a:miter lim="800000"/>
            <a:headEnd/>
            <a:tailEnd/>
          </a:ln>
          <a:effectLst/>
        </p:spPr>
        <p:txBody>
          <a:bodyPr anchor="ctr"/>
          <a:lstStyle/>
          <a:p>
            <a:pPr>
              <a:defRPr/>
            </a:pPr>
            <a:r>
              <a:rPr lang="en-GB" sz="3200" smtClean="0">
                <a:solidFill>
                  <a:schemeClr val="tx2"/>
                </a:solidFill>
                <a:latin typeface="+mj-lt"/>
                <a:ea typeface="+mj-ea"/>
                <a:cs typeface="+mj-cs"/>
              </a:rPr>
              <a:t>Cont</a:t>
            </a:r>
            <a:r>
              <a:rPr lang="en-GB" sz="3200">
                <a:solidFill>
                  <a:schemeClr val="tx2"/>
                </a:solidFill>
                <a:latin typeface="+mj-lt"/>
                <a:ea typeface="+mj-ea"/>
                <a:cs typeface="+mj-cs"/>
              </a:rPr>
              <a:t>.</a:t>
            </a:r>
            <a:endParaRPr lang="en-GB" sz="3200" dirty="0">
              <a:solidFill>
                <a:schemeClr val="tx2"/>
              </a:solidFill>
              <a:latin typeface="+mj-lt"/>
              <a:ea typeface="+mj-ea"/>
              <a:cs typeface="+mj-cs"/>
            </a:endParaRPr>
          </a:p>
        </p:txBody>
      </p:sp>
      <p:sp>
        <p:nvSpPr>
          <p:cNvPr id="2" name="Rectangle 1"/>
          <p:cNvSpPr/>
          <p:nvPr/>
        </p:nvSpPr>
        <p:spPr>
          <a:xfrm>
            <a:off x="642090" y="5433020"/>
            <a:ext cx="10924929" cy="923330"/>
          </a:xfrm>
          <a:prstGeom prst="rect">
            <a:avLst/>
          </a:prstGeom>
        </p:spPr>
        <p:txBody>
          <a:bodyPr wrap="square">
            <a:spAutoFit/>
          </a:bodyPr>
          <a:lstStyle/>
          <a:p>
            <a:r>
              <a:rPr lang="en-US" sz="1800" dirty="0">
                <a:solidFill>
                  <a:srgbClr val="DDE9EC">
                    <a:lumMod val="50000"/>
                  </a:srgbClr>
                </a:solidFill>
              </a:rPr>
              <a:t>Heart is very </a:t>
            </a:r>
            <a:r>
              <a:rPr lang="en-US" sz="1800" dirty="0" smtClean="0">
                <a:solidFill>
                  <a:srgbClr val="DDE9EC">
                    <a:lumMod val="50000"/>
                  </a:srgbClr>
                </a:solidFill>
              </a:rPr>
              <a:t>generous: its </a:t>
            </a:r>
            <a:r>
              <a:rPr lang="en-US" sz="1800" dirty="0">
                <a:solidFill>
                  <a:srgbClr val="DDE9EC">
                    <a:lumMod val="50000"/>
                  </a:srgbClr>
                </a:solidFill>
              </a:rPr>
              <a:t>generosity comes from that it doesn't use glucose to generate ATP, it uses fatty acids. </a:t>
            </a:r>
            <a:endParaRPr lang="en-US" sz="1800" dirty="0" smtClean="0">
              <a:solidFill>
                <a:srgbClr val="DDE9EC">
                  <a:lumMod val="50000"/>
                </a:srgbClr>
              </a:solidFill>
            </a:endParaRPr>
          </a:p>
          <a:p>
            <a:r>
              <a:rPr lang="en-US" sz="1800" dirty="0" smtClean="0">
                <a:solidFill>
                  <a:srgbClr val="DDE9EC">
                    <a:lumMod val="50000"/>
                  </a:srgbClr>
                </a:solidFill>
              </a:rPr>
              <a:t>So </a:t>
            </a:r>
            <a:r>
              <a:rPr lang="en-US" sz="1800" dirty="0">
                <a:solidFill>
                  <a:srgbClr val="DDE9EC">
                    <a:lumMod val="50000"/>
                  </a:srgbClr>
                </a:solidFill>
              </a:rPr>
              <a:t>brain can use glucose . Brain is totally dependent on glucose. </a:t>
            </a:r>
          </a:p>
          <a:p>
            <a:endParaRPr lang="en-US" sz="1800" dirty="0">
              <a:solidFill>
                <a:srgbClr val="DDE9EC">
                  <a:lumMod val="50000"/>
                </a:srgbClr>
              </a:solidFill>
            </a:endParaRPr>
          </a:p>
        </p:txBody>
      </p:sp>
      <p:sp>
        <p:nvSpPr>
          <p:cNvPr id="9" name="TextBox 8"/>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29249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80" y="282664"/>
            <a:ext cx="10969943" cy="819200"/>
          </a:xfrm>
        </p:spPr>
        <p:txBody>
          <a:bodyPr>
            <a:normAutofit/>
          </a:bodyPr>
          <a:lstStyle/>
          <a:p>
            <a:r>
              <a:rPr lang="en-US" sz="3200" dirty="0"/>
              <a:t> </a:t>
            </a:r>
            <a:r>
              <a:rPr lang="en-US" sz="3200" dirty="0" smtClean="0"/>
              <a:t> Arterial Supply - Extra Explanation</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555" t="5292" r="21719" b="3655"/>
          <a:stretch/>
        </p:blipFill>
        <p:spPr>
          <a:xfrm>
            <a:off x="7454325" y="1347285"/>
            <a:ext cx="4022418" cy="4835996"/>
          </a:xfrm>
          <a:prstGeom prst="rect">
            <a:avLst/>
          </a:prstGeom>
        </p:spPr>
      </p:pic>
      <p:sp>
        <p:nvSpPr>
          <p:cNvPr id="4" name="Content Placeholder 3"/>
          <p:cNvSpPr>
            <a:spLocks noGrp="1"/>
          </p:cNvSpPr>
          <p:nvPr>
            <p:ph sz="quarter" idx="1"/>
          </p:nvPr>
        </p:nvSpPr>
        <p:spPr>
          <a:xfrm>
            <a:off x="621804" y="1371560"/>
            <a:ext cx="6832521" cy="4937760"/>
          </a:xfrm>
        </p:spPr>
        <p:txBody>
          <a:bodyPr>
            <a:noAutofit/>
          </a:bodyPr>
          <a:lstStyle/>
          <a:p>
            <a:pPr algn="just"/>
            <a:r>
              <a:rPr lang="en-US" sz="1600" dirty="0">
                <a:solidFill>
                  <a:schemeClr val="bg1">
                    <a:lumMod val="50000"/>
                  </a:schemeClr>
                </a:solidFill>
              </a:rPr>
              <a:t>Figure 21-3</a:t>
            </a:r>
            <a:r>
              <a:rPr lang="en-US" sz="1600" dirty="0">
                <a:solidFill>
                  <a:prstClr val="white">
                    <a:lumMod val="65000"/>
                  </a:prstClr>
                </a:solidFill>
              </a:rPr>
              <a:t> shows the heart and its coronary blood supply. Note that the main coronary arteries lie on the surface of the heart and smaller arteries then penetrate from the surface into the cardiac muscle mass. It is almost entirely through these arteries that the heart receives its nutritive blood supply. Only the inner 1/10 </a:t>
            </a:r>
            <a:r>
              <a:rPr lang="en-US" sz="1600" dirty="0" smtClean="0">
                <a:solidFill>
                  <a:prstClr val="white">
                    <a:lumMod val="65000"/>
                  </a:prstClr>
                </a:solidFill>
              </a:rPr>
              <a:t>millimeter of </a:t>
            </a:r>
            <a:r>
              <a:rPr lang="en-US" sz="1600" dirty="0">
                <a:solidFill>
                  <a:prstClr val="white">
                    <a:lumMod val="65000"/>
                  </a:prstClr>
                </a:solidFill>
              </a:rPr>
              <a:t>the endocardial surface can obtain significant nutrition directly from the blood inside the cardiac chambers, so this source of muscle nutrition is minuscule.</a:t>
            </a:r>
          </a:p>
          <a:p>
            <a:pPr algn="just"/>
            <a:r>
              <a:rPr lang="en-US" sz="1600" dirty="0">
                <a:solidFill>
                  <a:prstClr val="white">
                    <a:lumMod val="65000"/>
                  </a:prstClr>
                </a:solidFill>
              </a:rPr>
              <a:t>The left coronary artery supplies mainly the anterior and left lateral portions of the left ventricle, whereas the right coronary artery supplies most of the right ventricle, as well as the posterior part of the left ventricle in 80 to 90 percent of people.</a:t>
            </a:r>
          </a:p>
          <a:p>
            <a:pPr algn="just"/>
            <a:r>
              <a:rPr lang="en-US" sz="1600" dirty="0">
                <a:solidFill>
                  <a:prstClr val="white">
                    <a:lumMod val="65000"/>
                  </a:prstClr>
                </a:solidFill>
              </a:rPr>
              <a:t>Most of the coronary venous blood flow from the left ventricular muscle returns to the right atrium of the heart by way of the coronary sinus, which is about </a:t>
            </a:r>
            <a:r>
              <a:rPr lang="en-US" sz="1600" dirty="0" smtClean="0">
                <a:solidFill>
                  <a:prstClr val="white">
                    <a:lumMod val="65000"/>
                  </a:prstClr>
                </a:solidFill>
              </a:rPr>
              <a:t>75% of </a:t>
            </a:r>
            <a:r>
              <a:rPr lang="en-US" sz="1600" dirty="0">
                <a:solidFill>
                  <a:prstClr val="white">
                    <a:lumMod val="65000"/>
                  </a:prstClr>
                </a:solidFill>
              </a:rPr>
              <a:t>the total coronary blood flow. On the other hand, most of the coronary venous blood from the right ventricular muscle returns through small anterior cardiac veins that flow directly into the right atrium, not by way of the </a:t>
            </a:r>
            <a:r>
              <a:rPr lang="en-US" sz="1600" dirty="0" smtClean="0">
                <a:solidFill>
                  <a:prstClr val="white">
                    <a:lumMod val="65000"/>
                  </a:prstClr>
                </a:solidFill>
              </a:rPr>
              <a:t>coronary </a:t>
            </a:r>
            <a:r>
              <a:rPr lang="en-US" sz="1600" dirty="0">
                <a:solidFill>
                  <a:prstClr val="white">
                    <a:lumMod val="65000"/>
                  </a:prstClr>
                </a:solidFill>
              </a:rPr>
              <a:t>sinus. A very small amount of coronary venous blood also flows back into the heart through very minute </a:t>
            </a:r>
            <a:r>
              <a:rPr lang="en-US" sz="1600" dirty="0" smtClean="0">
                <a:solidFill>
                  <a:prstClr val="white">
                    <a:lumMod val="65000"/>
                  </a:prstClr>
                </a:solidFill>
              </a:rPr>
              <a:t>the </a:t>
            </a:r>
            <a:r>
              <a:rPr lang="en-US" sz="1600" dirty="0" err="1" smtClean="0">
                <a:solidFill>
                  <a:prstClr val="white">
                    <a:lumMod val="65000"/>
                  </a:prstClr>
                </a:solidFill>
              </a:rPr>
              <a:t>besian</a:t>
            </a:r>
            <a:r>
              <a:rPr lang="en-US" sz="1600" dirty="0" smtClean="0">
                <a:solidFill>
                  <a:prstClr val="white">
                    <a:lumMod val="65000"/>
                  </a:prstClr>
                </a:solidFill>
              </a:rPr>
              <a:t> </a:t>
            </a:r>
            <a:r>
              <a:rPr lang="en-US" sz="1600" dirty="0">
                <a:solidFill>
                  <a:prstClr val="white">
                    <a:lumMod val="65000"/>
                  </a:prstClr>
                </a:solidFill>
              </a:rPr>
              <a:t>veins, which empty directly into all chambers of the heart</a:t>
            </a:r>
            <a:r>
              <a:rPr lang="en-US" sz="1600" dirty="0" smtClean="0">
                <a:solidFill>
                  <a:prstClr val="white">
                    <a:lumMod val="65000"/>
                  </a:prstClr>
                </a:solidFill>
              </a:rPr>
              <a:t>.</a:t>
            </a:r>
            <a:endParaRPr lang="en-US" sz="1600" dirty="0">
              <a:solidFill>
                <a:prstClr val="white">
                  <a:lumMod val="65000"/>
                </a:prstClr>
              </a:solidFill>
            </a:endParaRPr>
          </a:p>
        </p:txBody>
      </p:sp>
    </p:spTree>
    <p:extLst>
      <p:ext uri="{BB962C8B-B14F-4D97-AF65-F5344CB8AC3E}">
        <p14:creationId xmlns:p14="http://schemas.microsoft.com/office/powerpoint/2010/main" val="573625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Coronary Arteries</a:t>
            </a:r>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4" name="Content Placeholder 3"/>
          <p:cNvSpPr>
            <a:spLocks noGrp="1"/>
          </p:cNvSpPr>
          <p:nvPr>
            <p:ph sz="quarter" idx="1"/>
          </p:nvPr>
        </p:nvSpPr>
        <p:spPr>
          <a:xfrm>
            <a:off x="609457" y="3600416"/>
            <a:ext cx="10969943" cy="4149064"/>
          </a:xfrm>
        </p:spPr>
        <p:txBody>
          <a:bodyPr>
            <a:noAutofit/>
          </a:bodyPr>
          <a:lstStyle/>
          <a:p>
            <a:r>
              <a:rPr lang="en-US" sz="1400" dirty="0" smtClean="0"/>
              <a:t>The openings for the coronary arteries are on the aortic side of the aortic valve.</a:t>
            </a:r>
          </a:p>
          <a:p>
            <a:r>
              <a:rPr lang="en-US" sz="1400" dirty="0" smtClean="0"/>
              <a:t>Aortic valve has three cusps: left, right, and posterior non-coronary cusps (NC)</a:t>
            </a:r>
          </a:p>
          <a:p>
            <a:r>
              <a:rPr lang="en-US" sz="1400" dirty="0" smtClean="0"/>
              <a:t>The openings for the right and left coronary arteries are in different parts of the aortic valve.</a:t>
            </a:r>
          </a:p>
          <a:p>
            <a:r>
              <a:rPr lang="en-US" sz="1400" dirty="0" smtClean="0"/>
              <a:t>Blood flow through the coronary arteries is greatest during diastole, due to recoil of the aorta which pushes blood back against the aortic valve, and hence pushing blood into the coronary arteries.</a:t>
            </a:r>
          </a:p>
          <a:p>
            <a:r>
              <a:rPr lang="en-US" sz="1400" dirty="0" smtClean="0"/>
              <a:t>Blood flow to the </a:t>
            </a:r>
            <a:r>
              <a:rPr lang="en-US" sz="1400" dirty="0" err="1" smtClean="0"/>
              <a:t>subendocardial</a:t>
            </a:r>
            <a:r>
              <a:rPr lang="en-US" sz="1400" dirty="0" smtClean="0"/>
              <a:t> portion of Lt ventricle occurs during diastole only,  and is not there during systole thus the </a:t>
            </a:r>
            <a:r>
              <a:rPr lang="en-US" sz="1400" dirty="0" err="1" smtClean="0">
                <a:solidFill>
                  <a:srgbClr val="FF0000"/>
                </a:solidFill>
              </a:rPr>
              <a:t>subendocardial</a:t>
            </a:r>
            <a:r>
              <a:rPr lang="en-US" sz="1400" dirty="0" smtClean="0">
                <a:solidFill>
                  <a:srgbClr val="FF0000"/>
                </a:solidFill>
              </a:rPr>
              <a:t> region of Lt ventricle is  prone to ischemic damage and is the most common site of (MI)</a:t>
            </a:r>
          </a:p>
          <a:p>
            <a:r>
              <a:rPr lang="en-US" sz="1400" dirty="0" smtClean="0"/>
              <a:t>In systole, blood is moving forward too rapidly to provide greatest flow. However, the turbulent flow in the ascending aorta pushes some blood back toward valve and into the coronary arteries.</a:t>
            </a:r>
          </a:p>
          <a:p>
            <a:pPr marL="0" indent="0">
              <a:buNone/>
            </a:pPr>
            <a:r>
              <a:rPr lang="en-US" sz="1400" dirty="0" smtClean="0"/>
              <a:t>.</a:t>
            </a:r>
          </a:p>
          <a:p>
            <a:endParaRPr lang="en-US" sz="1600" dirty="0"/>
          </a:p>
          <a:p>
            <a:endParaRPr lang="en-US" sz="1600" dirty="0"/>
          </a:p>
        </p:txBody>
      </p:sp>
      <p:sp>
        <p:nvSpPr>
          <p:cNvPr id="6" name="Rectangle 5"/>
          <p:cNvSpPr/>
          <p:nvPr/>
        </p:nvSpPr>
        <p:spPr>
          <a:xfrm>
            <a:off x="609457" y="6089225"/>
            <a:ext cx="11112072" cy="261610"/>
          </a:xfrm>
          <a:prstGeom prst="rect">
            <a:avLst/>
          </a:prstGeom>
        </p:spPr>
        <p:txBody>
          <a:bodyPr wrap="square">
            <a:spAutoFit/>
          </a:bodyPr>
          <a:lstStyle/>
          <a:p>
            <a:r>
              <a:rPr lang="en-US" sz="1100" dirty="0">
                <a:solidFill>
                  <a:srgbClr val="DDE9EC">
                    <a:lumMod val="50000"/>
                  </a:srgbClr>
                </a:solidFill>
              </a:rPr>
              <a:t>In systole aortic valve is open limits space and blood is </a:t>
            </a:r>
            <a:r>
              <a:rPr lang="en-US" sz="1100">
                <a:solidFill>
                  <a:srgbClr val="DDE9EC">
                    <a:lumMod val="50000"/>
                  </a:srgbClr>
                </a:solidFill>
              </a:rPr>
              <a:t>rushing </a:t>
            </a:r>
            <a:r>
              <a:rPr lang="en-US" sz="1100" smtClean="0">
                <a:solidFill>
                  <a:srgbClr val="DDE9EC">
                    <a:lumMod val="50000"/>
                  </a:srgbClr>
                </a:solidFill>
              </a:rPr>
              <a:t>forward -In </a:t>
            </a:r>
            <a:r>
              <a:rPr lang="en-US" sz="1100" dirty="0">
                <a:solidFill>
                  <a:srgbClr val="DDE9EC">
                    <a:lumMod val="50000"/>
                  </a:srgbClr>
                </a:solidFill>
              </a:rPr>
              <a:t>diastole Aortic valve is closed so there is space  + aortic recoil will cause blood to pour through coronary </a:t>
            </a:r>
            <a:r>
              <a:rPr lang="en-US" sz="1100" dirty="0" smtClean="0">
                <a:solidFill>
                  <a:srgbClr val="DDE9EC">
                    <a:lumMod val="50000"/>
                  </a:srgbClr>
                </a:solidFill>
              </a:rPr>
              <a:t>arteries. </a:t>
            </a:r>
            <a:endParaRPr lang="en-US" sz="1100" dirty="0">
              <a:solidFill>
                <a:srgbClr val="DDE9EC">
                  <a:lumMod val="50000"/>
                </a:srgbClr>
              </a:solidFill>
            </a:endParaRPr>
          </a:p>
        </p:txBody>
      </p:sp>
      <p:sp>
        <p:nvSpPr>
          <p:cNvPr id="7" name="Rectangle 6"/>
          <p:cNvSpPr>
            <a:spLocks noChangeArrowheads="1"/>
          </p:cNvSpPr>
          <p:nvPr/>
        </p:nvSpPr>
        <p:spPr bwMode="auto">
          <a:xfrm>
            <a:off x="609457" y="1251148"/>
            <a:ext cx="10969943" cy="494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304770" indent="-304770" algn="just" fontAlgn="auto">
              <a:spcBef>
                <a:spcPct val="20000"/>
              </a:spcBef>
              <a:spcAft>
                <a:spcPts val="0"/>
              </a:spcAft>
              <a:buClr>
                <a:schemeClr val="tx1"/>
              </a:buClr>
              <a:buSzPct val="75000"/>
              <a:buFont typeface="Wingdings 3"/>
              <a:buChar char=""/>
              <a:defRPr/>
            </a:pPr>
            <a:r>
              <a:rPr lang="en-US" sz="1400" i="0" dirty="0">
                <a:latin typeface="+mn-lt"/>
              </a:rPr>
              <a:t>The coronary arteries supply blood flow to the </a:t>
            </a:r>
            <a:r>
              <a:rPr lang="en-US" sz="1400" i="0" dirty="0" smtClean="0">
                <a:latin typeface="+mn-lt"/>
              </a:rPr>
              <a:t>heart, and </a:t>
            </a:r>
            <a:r>
              <a:rPr lang="en-US" sz="1400" i="0" dirty="0">
                <a:latin typeface="+mn-lt"/>
              </a:rPr>
              <a:t>when functioning normally, they ensure adequate oxygenation of the myocardium at all levels of cardiac activity. </a:t>
            </a:r>
          </a:p>
          <a:p>
            <a:pPr marL="304770" lvl="1" indent="-304770" algn="just" fontAlgn="auto">
              <a:spcBef>
                <a:spcPct val="20000"/>
              </a:spcBef>
              <a:spcAft>
                <a:spcPts val="0"/>
              </a:spcAft>
              <a:buClr>
                <a:schemeClr val="tx1"/>
              </a:buClr>
              <a:buSzPct val="75000"/>
              <a:buFont typeface="Wingdings 3"/>
              <a:buChar char=""/>
              <a:defRPr/>
            </a:pPr>
            <a:r>
              <a:rPr lang="en-US" sz="1400" i="0" dirty="0" smtClean="0">
                <a:latin typeface="+mn-lt"/>
              </a:rPr>
              <a:t>Left </a:t>
            </a:r>
            <a:r>
              <a:rPr lang="en-US" sz="1400" i="0" dirty="0">
                <a:latin typeface="+mn-lt"/>
              </a:rPr>
              <a:t>main coronary  artery  divides into left anterior descending artery (anterior interventricular) and circumflex artery.</a:t>
            </a:r>
          </a:p>
          <a:p>
            <a:pPr marL="304770" lvl="1" indent="-304770" algn="just" fontAlgn="auto">
              <a:spcBef>
                <a:spcPct val="20000"/>
              </a:spcBef>
              <a:spcAft>
                <a:spcPts val="0"/>
              </a:spcAft>
              <a:buClr>
                <a:schemeClr val="tx1"/>
              </a:buClr>
              <a:buSzPct val="75000"/>
              <a:buFont typeface="Wingdings 3"/>
              <a:buChar char=""/>
              <a:defRPr/>
            </a:pPr>
            <a:r>
              <a:rPr lang="en-US" sz="1400" i="0" dirty="0" smtClean="0">
                <a:latin typeface="+mn-lt"/>
              </a:rPr>
              <a:t>Right </a:t>
            </a:r>
            <a:r>
              <a:rPr lang="en-US" sz="1400" i="0" dirty="0">
                <a:latin typeface="+mn-lt"/>
              </a:rPr>
              <a:t>coronary artery divides into smaller branches, including the right posterior descending artery (posterior interventricular) and the acute marginal artery. </a:t>
            </a:r>
          </a:p>
          <a:p>
            <a:pPr marL="304770" lvl="1" indent="-304770" algn="just" fontAlgn="auto">
              <a:spcBef>
                <a:spcPct val="20000"/>
              </a:spcBef>
              <a:spcAft>
                <a:spcPts val="0"/>
              </a:spcAft>
              <a:buClr>
                <a:schemeClr val="tx1"/>
              </a:buClr>
              <a:buSzPct val="75000"/>
              <a:buFont typeface="Wingdings 3"/>
              <a:buChar char=""/>
              <a:defRPr/>
            </a:pPr>
            <a:r>
              <a:rPr lang="en-US" sz="1400" i="0" dirty="0">
                <a:latin typeface="+mn-lt"/>
              </a:rPr>
              <a:t>Both coronaries arise from the coronary sinuses just superior to the aortic valve cusps at the aortic root. </a:t>
            </a:r>
          </a:p>
          <a:p>
            <a:pPr marL="304770" lvl="1" indent="-304770" algn="just">
              <a:spcBef>
                <a:spcPct val="20000"/>
              </a:spcBef>
              <a:buClr>
                <a:schemeClr val="tx1"/>
              </a:buClr>
              <a:buSzPct val="75000"/>
              <a:buFont typeface="Wingdings 3"/>
              <a:buChar char=""/>
              <a:defRPr/>
            </a:pPr>
            <a:r>
              <a:rPr lang="en-US" sz="1400" b="1" i="0" dirty="0" smtClean="0">
                <a:latin typeface="+mn-lt"/>
              </a:rPr>
              <a:t>coronary </a:t>
            </a:r>
            <a:r>
              <a:rPr lang="en-US" sz="1400" b="1" i="0" dirty="0">
                <a:latin typeface="+mn-lt"/>
              </a:rPr>
              <a:t>Ostia </a:t>
            </a:r>
            <a:r>
              <a:rPr lang="en-US" sz="1400" i="0" dirty="0">
                <a:latin typeface="+mn-lt"/>
              </a:rPr>
              <a:t>(origins of the coronary arteries) may vary in shape &amp; location, most of which are of no clinical significance. </a:t>
            </a:r>
            <a:r>
              <a:rPr lang="en-US" sz="1400" i="0" dirty="0" smtClean="0">
                <a:latin typeface="+mn-lt"/>
              </a:rPr>
              <a:t>*</a:t>
            </a:r>
          </a:p>
          <a:p>
            <a:pPr marL="0" lvl="1" indent="0" algn="just" rtl="1">
              <a:spcBef>
                <a:spcPct val="20000"/>
              </a:spcBef>
              <a:buClr>
                <a:schemeClr val="tx1"/>
              </a:buClr>
              <a:buSzPct val="75000"/>
              <a:defRPr/>
            </a:pPr>
            <a:r>
              <a:rPr lang="en-US" sz="1100" i="0" dirty="0" smtClean="0">
                <a:solidFill>
                  <a:srgbClr val="528693"/>
                </a:solidFill>
                <a:latin typeface="+mn-lt"/>
              </a:rPr>
              <a:t>*</a:t>
            </a:r>
            <a:r>
              <a:rPr lang="ar-SA" sz="1100" i="0" dirty="0" smtClean="0">
                <a:solidFill>
                  <a:srgbClr val="528693"/>
                </a:solidFill>
                <a:latin typeface="+mn-lt"/>
              </a:rPr>
              <a:t> عادة </a:t>
            </a:r>
            <a:r>
              <a:rPr lang="ar-SA" sz="1100" i="0" dirty="0" err="1" smtClean="0">
                <a:solidFill>
                  <a:srgbClr val="528693"/>
                </a:solidFill>
                <a:latin typeface="+mn-lt"/>
              </a:rPr>
              <a:t>R</a:t>
            </a:r>
            <a:r>
              <a:rPr lang="en-US" sz="1100" i="0" dirty="0" err="1" smtClean="0">
                <a:solidFill>
                  <a:srgbClr val="528693"/>
                </a:solidFill>
                <a:latin typeface="+mn-lt"/>
              </a:rPr>
              <a:t>ight</a:t>
            </a:r>
            <a:r>
              <a:rPr lang="en-US" sz="1100" i="0" dirty="0" smtClean="0">
                <a:solidFill>
                  <a:srgbClr val="528693"/>
                </a:solidFill>
                <a:latin typeface="+mn-lt"/>
              </a:rPr>
              <a:t> </a:t>
            </a:r>
            <a:r>
              <a:rPr lang="ar-SA" sz="1100" i="0" dirty="0" smtClean="0">
                <a:solidFill>
                  <a:srgbClr val="528693"/>
                </a:solidFill>
                <a:latin typeface="+mn-lt"/>
              </a:rPr>
              <a:t>C</a:t>
            </a:r>
            <a:r>
              <a:rPr lang="en-US" sz="1100" i="0" dirty="0" err="1" smtClean="0">
                <a:solidFill>
                  <a:srgbClr val="528693"/>
                </a:solidFill>
                <a:latin typeface="+mn-lt"/>
              </a:rPr>
              <a:t>oronary</a:t>
            </a:r>
            <a:r>
              <a:rPr lang="en-US" sz="1100" i="0" dirty="0" smtClean="0">
                <a:solidFill>
                  <a:srgbClr val="528693"/>
                </a:solidFill>
                <a:latin typeface="+mn-lt"/>
              </a:rPr>
              <a:t> artery</a:t>
            </a:r>
            <a:r>
              <a:rPr lang="ar-SA" sz="1100" i="0" dirty="0" smtClean="0">
                <a:solidFill>
                  <a:srgbClr val="528693"/>
                </a:solidFill>
                <a:latin typeface="+mn-lt"/>
              </a:rPr>
              <a:t> </a:t>
            </a:r>
            <a:r>
              <a:rPr lang="ar-SA" sz="1100" i="0" dirty="0">
                <a:solidFill>
                  <a:srgbClr val="528693"/>
                </a:solidFill>
                <a:latin typeface="+mn-lt"/>
              </a:rPr>
              <a:t>يطلع من </a:t>
            </a:r>
            <a:r>
              <a:rPr lang="ar-SA" sz="1100" i="0" dirty="0" err="1">
                <a:solidFill>
                  <a:srgbClr val="528693"/>
                </a:solidFill>
                <a:latin typeface="+mn-lt"/>
              </a:rPr>
              <a:t>Right</a:t>
            </a:r>
            <a:r>
              <a:rPr lang="ar-SA" sz="1100" i="0" dirty="0">
                <a:solidFill>
                  <a:srgbClr val="528693"/>
                </a:solidFill>
                <a:latin typeface="+mn-lt"/>
              </a:rPr>
              <a:t> </a:t>
            </a:r>
            <a:r>
              <a:rPr lang="ar-SA" sz="1100" i="0" dirty="0" err="1">
                <a:solidFill>
                  <a:srgbClr val="528693"/>
                </a:solidFill>
                <a:latin typeface="+mn-lt"/>
              </a:rPr>
              <a:t>coronary</a:t>
            </a:r>
            <a:r>
              <a:rPr lang="ar-SA" sz="1100" i="0" dirty="0">
                <a:solidFill>
                  <a:srgbClr val="528693"/>
                </a:solidFill>
                <a:latin typeface="+mn-lt"/>
              </a:rPr>
              <a:t> </a:t>
            </a:r>
            <a:r>
              <a:rPr lang="ar-SA" sz="1100" i="0" dirty="0" err="1">
                <a:solidFill>
                  <a:srgbClr val="528693"/>
                </a:solidFill>
                <a:latin typeface="+mn-lt"/>
              </a:rPr>
              <a:t>cusp</a:t>
            </a:r>
            <a:r>
              <a:rPr lang="ar-SA" sz="1100" i="0" dirty="0">
                <a:solidFill>
                  <a:srgbClr val="528693"/>
                </a:solidFill>
                <a:latin typeface="+mn-lt"/>
              </a:rPr>
              <a:t> </a:t>
            </a:r>
            <a:r>
              <a:rPr lang="ar-SA" sz="1100" i="0" dirty="0" smtClean="0">
                <a:solidFill>
                  <a:srgbClr val="528693"/>
                </a:solidFill>
                <a:latin typeface="+mn-lt"/>
              </a:rPr>
              <a:t>و</a:t>
            </a:r>
            <a:r>
              <a:rPr lang="en-US" sz="1100" i="0" dirty="0" smtClean="0">
                <a:solidFill>
                  <a:srgbClr val="528693"/>
                </a:solidFill>
                <a:latin typeface="+mn-lt"/>
              </a:rPr>
              <a:t> </a:t>
            </a:r>
            <a:r>
              <a:rPr lang="ar-SA" sz="1100" i="0" dirty="0" smtClean="0">
                <a:solidFill>
                  <a:srgbClr val="528693"/>
                </a:solidFill>
                <a:latin typeface="+mn-lt"/>
              </a:rPr>
              <a:t>L</a:t>
            </a:r>
            <a:r>
              <a:rPr lang="en-US" sz="1100" i="0" dirty="0" smtClean="0">
                <a:solidFill>
                  <a:srgbClr val="528693"/>
                </a:solidFill>
                <a:latin typeface="+mn-lt"/>
              </a:rPr>
              <a:t>eft </a:t>
            </a:r>
            <a:r>
              <a:rPr lang="ar-SA" sz="1100" i="0" dirty="0" smtClean="0">
                <a:solidFill>
                  <a:srgbClr val="528693"/>
                </a:solidFill>
                <a:latin typeface="+mn-lt"/>
              </a:rPr>
              <a:t>C</a:t>
            </a:r>
            <a:r>
              <a:rPr lang="en-US" sz="1100" i="0" dirty="0" err="1" smtClean="0">
                <a:solidFill>
                  <a:srgbClr val="528693"/>
                </a:solidFill>
                <a:latin typeface="+mn-lt"/>
              </a:rPr>
              <a:t>oronary</a:t>
            </a:r>
            <a:r>
              <a:rPr lang="en-US" sz="1100" i="0" dirty="0" smtClean="0">
                <a:solidFill>
                  <a:srgbClr val="528693"/>
                </a:solidFill>
                <a:latin typeface="+mn-lt"/>
              </a:rPr>
              <a:t> artery </a:t>
            </a:r>
            <a:r>
              <a:rPr lang="ar-SA" sz="1100" i="0" dirty="0" smtClean="0">
                <a:solidFill>
                  <a:srgbClr val="528693"/>
                </a:solidFill>
                <a:latin typeface="+mn-lt"/>
              </a:rPr>
              <a:t>يطلع </a:t>
            </a:r>
            <a:r>
              <a:rPr lang="ar-SA" sz="1100" i="0" dirty="0">
                <a:solidFill>
                  <a:srgbClr val="528693"/>
                </a:solidFill>
                <a:latin typeface="+mn-lt"/>
              </a:rPr>
              <a:t>من </a:t>
            </a:r>
            <a:r>
              <a:rPr lang="ar-SA" sz="1100" i="0" dirty="0" err="1">
                <a:solidFill>
                  <a:srgbClr val="528693"/>
                </a:solidFill>
                <a:latin typeface="+mn-lt"/>
              </a:rPr>
              <a:t>left</a:t>
            </a:r>
            <a:r>
              <a:rPr lang="ar-SA" sz="1100" i="0" dirty="0">
                <a:solidFill>
                  <a:srgbClr val="528693"/>
                </a:solidFill>
                <a:latin typeface="+mn-lt"/>
              </a:rPr>
              <a:t> </a:t>
            </a:r>
            <a:r>
              <a:rPr lang="ar-SA" sz="1100" i="0" dirty="0" err="1">
                <a:solidFill>
                  <a:srgbClr val="528693"/>
                </a:solidFill>
                <a:latin typeface="+mn-lt"/>
              </a:rPr>
              <a:t>coronary</a:t>
            </a:r>
            <a:r>
              <a:rPr lang="ar-SA" sz="1100" i="0" dirty="0">
                <a:solidFill>
                  <a:srgbClr val="528693"/>
                </a:solidFill>
                <a:latin typeface="+mn-lt"/>
              </a:rPr>
              <a:t> </a:t>
            </a:r>
            <a:r>
              <a:rPr lang="ar-SA" sz="1100" i="0" dirty="0" err="1">
                <a:solidFill>
                  <a:srgbClr val="528693"/>
                </a:solidFill>
                <a:latin typeface="+mn-lt"/>
              </a:rPr>
              <a:t>cusp</a:t>
            </a:r>
            <a:r>
              <a:rPr lang="ar-SA" sz="1100" i="0" dirty="0">
                <a:solidFill>
                  <a:srgbClr val="528693"/>
                </a:solidFill>
                <a:latin typeface="+mn-lt"/>
              </a:rPr>
              <a:t> بس يختلفون من أي جهة من </a:t>
            </a:r>
            <a:r>
              <a:rPr lang="ar-SA" sz="1100" i="0" dirty="0" err="1">
                <a:solidFill>
                  <a:srgbClr val="528693"/>
                </a:solidFill>
                <a:latin typeface="+mn-lt"/>
              </a:rPr>
              <a:t>coronary</a:t>
            </a:r>
            <a:r>
              <a:rPr lang="ar-SA" sz="1100" i="0" dirty="0">
                <a:solidFill>
                  <a:srgbClr val="528693"/>
                </a:solidFill>
                <a:latin typeface="+mn-lt"/>
              </a:rPr>
              <a:t> </a:t>
            </a:r>
            <a:r>
              <a:rPr lang="ar-SA" sz="1100" i="0" dirty="0" err="1">
                <a:solidFill>
                  <a:srgbClr val="528693"/>
                </a:solidFill>
                <a:latin typeface="+mn-lt"/>
              </a:rPr>
              <a:t>cusp</a:t>
            </a:r>
            <a:r>
              <a:rPr lang="ar-SA" sz="1100" i="0" dirty="0">
                <a:solidFill>
                  <a:srgbClr val="528693"/>
                </a:solidFill>
                <a:latin typeface="+mn-lt"/>
              </a:rPr>
              <a:t>  طالعين، والاختلاف هذا ما يؤدي إلى أي مرض </a:t>
            </a:r>
            <a:endParaRPr lang="en-US" sz="1100" i="0" dirty="0">
              <a:solidFill>
                <a:srgbClr val="528693"/>
              </a:solidFill>
              <a:latin typeface="+mn-lt"/>
            </a:endParaRPr>
          </a:p>
        </p:txBody>
      </p:sp>
      <p:sp>
        <p:nvSpPr>
          <p:cNvPr id="12" name="object 2"/>
          <p:cNvSpPr/>
          <p:nvPr/>
        </p:nvSpPr>
        <p:spPr>
          <a:xfrm>
            <a:off x="8551298" y="3449790"/>
            <a:ext cx="3024336" cy="936104"/>
          </a:xfrm>
          <a:prstGeom prst="rect">
            <a:avLst/>
          </a:prstGeom>
          <a:blipFill>
            <a:blip r:embed="rId2" cstate="print"/>
            <a:srcRect/>
            <a:stretch>
              <a:fillRect l="-59484" t="-11951" r="-66729" b="-26019"/>
            </a:stretch>
          </a:blipFill>
        </p:spPr>
        <p:txBody>
          <a:bodyPr wrap="square" lIns="0" tIns="0" rIns="0" bIns="0" rtlCol="0"/>
          <a:lstStyle/>
          <a:p>
            <a:endParaRPr/>
          </a:p>
        </p:txBody>
      </p:sp>
      <p:sp>
        <p:nvSpPr>
          <p:cNvPr id="13" name="object 3"/>
          <p:cNvSpPr txBox="1">
            <a:spLocks/>
          </p:cNvSpPr>
          <p:nvPr/>
        </p:nvSpPr>
        <p:spPr>
          <a:xfrm>
            <a:off x="609457" y="3284984"/>
            <a:ext cx="10279380" cy="923330"/>
          </a:xfrm>
          <a:prstGeom prst="rect">
            <a:avLst/>
          </a:prstGeom>
        </p:spPr>
        <p:txBody>
          <a:bodyPr vert="horz" wrap="square" lIns="0" tIns="0" rIns="0" bIns="0" rtlCol="0" anchor="b" anchorCtr="0">
            <a:sp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marL="12700" defTabSz="914400"/>
            <a:r>
              <a:rPr lang="en-US" sz="1600" u="sng" spc="-5" dirty="0" smtClean="0">
                <a:solidFill>
                  <a:schemeClr val="tx1"/>
                </a:solidFill>
                <a:latin typeface="+mn-lt"/>
              </a:rPr>
              <a:t>Phasic </a:t>
            </a:r>
            <a:r>
              <a:rPr lang="en-US" sz="1600" u="sng" spc="5" dirty="0" smtClean="0">
                <a:solidFill>
                  <a:schemeClr val="tx1"/>
                </a:solidFill>
                <a:latin typeface="+mn-lt"/>
              </a:rPr>
              <a:t>Changes </a:t>
            </a:r>
            <a:r>
              <a:rPr lang="en-US" sz="1600" u="sng" spc="-5" dirty="0" smtClean="0">
                <a:solidFill>
                  <a:schemeClr val="tx1"/>
                </a:solidFill>
                <a:latin typeface="+mn-lt"/>
              </a:rPr>
              <a:t>in </a:t>
            </a:r>
            <a:r>
              <a:rPr lang="en-US" sz="1600" u="sng" spc="-10" dirty="0" smtClean="0">
                <a:solidFill>
                  <a:schemeClr val="tx1"/>
                </a:solidFill>
                <a:latin typeface="+mn-lt"/>
              </a:rPr>
              <a:t>Coronary Blood</a:t>
            </a:r>
            <a:r>
              <a:rPr lang="en-US" sz="1600" u="sng" spc="5" dirty="0" smtClean="0">
                <a:solidFill>
                  <a:schemeClr val="tx1"/>
                </a:solidFill>
                <a:latin typeface="+mn-lt"/>
              </a:rPr>
              <a:t> </a:t>
            </a:r>
            <a:r>
              <a:rPr lang="en-US" sz="1600" u="sng" spc="-5" dirty="0" smtClean="0">
                <a:solidFill>
                  <a:schemeClr val="tx1"/>
                </a:solidFill>
                <a:latin typeface="+mn-lt"/>
              </a:rPr>
              <a:t>Flow </a:t>
            </a:r>
            <a:r>
              <a:rPr lang="en-US" sz="1600" u="sng" spc="-25" dirty="0">
                <a:solidFill>
                  <a:schemeClr val="tx1"/>
                </a:solidFill>
                <a:latin typeface="+mn-lt"/>
                <a:cs typeface="Century Gothic"/>
              </a:rPr>
              <a:t>During </a:t>
            </a:r>
            <a:r>
              <a:rPr lang="en-US" sz="1600" u="sng" spc="-10" dirty="0">
                <a:solidFill>
                  <a:schemeClr val="tx1"/>
                </a:solidFill>
                <a:latin typeface="+mn-lt"/>
                <a:cs typeface="Century Gothic"/>
              </a:rPr>
              <a:t>Systole </a:t>
            </a:r>
            <a:r>
              <a:rPr lang="en-US" sz="1600" u="sng" dirty="0">
                <a:solidFill>
                  <a:schemeClr val="tx1"/>
                </a:solidFill>
                <a:latin typeface="+mn-lt"/>
                <a:cs typeface="Century Gothic"/>
              </a:rPr>
              <a:t>&amp;</a:t>
            </a:r>
            <a:r>
              <a:rPr lang="en-US" sz="1600" u="sng" spc="120" dirty="0">
                <a:solidFill>
                  <a:schemeClr val="tx1"/>
                </a:solidFill>
                <a:latin typeface="+mn-lt"/>
                <a:cs typeface="Century Gothic"/>
              </a:rPr>
              <a:t> </a:t>
            </a:r>
            <a:r>
              <a:rPr lang="en-US" sz="1600" u="sng" spc="-5" dirty="0">
                <a:solidFill>
                  <a:schemeClr val="tx1"/>
                </a:solidFill>
                <a:latin typeface="+mn-lt"/>
                <a:cs typeface="Century Gothic"/>
              </a:rPr>
              <a:t>Diastole</a:t>
            </a:r>
            <a:endParaRPr lang="en-US" sz="1600" u="sng" dirty="0">
              <a:solidFill>
                <a:schemeClr val="tx1"/>
              </a:solidFill>
              <a:latin typeface="+mn-lt"/>
              <a:cs typeface="Century Gothic"/>
            </a:endParaRPr>
          </a:p>
          <a:p>
            <a:pPr marL="12700" defTabSz="914400"/>
            <a:endParaRPr lang="en-US" sz="4200" u="sng" dirty="0">
              <a:latin typeface="+mn-lt"/>
            </a:endParaRPr>
          </a:p>
        </p:txBody>
      </p:sp>
      <p:sp>
        <p:nvSpPr>
          <p:cNvPr id="14" name="object 4"/>
          <p:cNvSpPr txBox="1"/>
          <p:nvPr/>
        </p:nvSpPr>
        <p:spPr>
          <a:xfrm>
            <a:off x="3295314" y="8127501"/>
            <a:ext cx="6348730" cy="641985"/>
          </a:xfrm>
          <a:prstGeom prst="rect">
            <a:avLst/>
          </a:prstGeom>
        </p:spPr>
        <p:txBody>
          <a:bodyPr vert="horz" wrap="square" lIns="0" tIns="0" rIns="0" bIns="0" rtlCol="0">
            <a:spAutoFit/>
          </a:bodyPr>
          <a:lstStyle/>
          <a:p>
            <a:pPr marL="12700">
              <a:lnSpc>
                <a:spcPct val="100000"/>
              </a:lnSpc>
            </a:pPr>
            <a:endParaRPr sz="4200" dirty="0">
              <a:latin typeface="Century Gothic"/>
              <a:cs typeface="Century Gothic"/>
            </a:endParaRPr>
          </a:p>
        </p:txBody>
      </p:sp>
    </p:spTree>
    <p:extLst>
      <p:ext uri="{BB962C8B-B14F-4D97-AF65-F5344CB8AC3E}">
        <p14:creationId xmlns:p14="http://schemas.microsoft.com/office/powerpoint/2010/main" val="2748143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mtClean="0"/>
              <a:t>Coronary Arteries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sp>
        <p:nvSpPr>
          <p:cNvPr id="4" name="Content Placeholder 3"/>
          <p:cNvSpPr>
            <a:spLocks noGrp="1"/>
          </p:cNvSpPr>
          <p:nvPr>
            <p:ph sz="quarter" idx="1"/>
          </p:nvPr>
        </p:nvSpPr>
        <p:spPr>
          <a:xfrm>
            <a:off x="795270" y="1230086"/>
            <a:ext cx="10969943" cy="4937760"/>
          </a:xfrm>
        </p:spPr>
        <p:txBody>
          <a:bodyPr>
            <a:normAutofit/>
          </a:bodyPr>
          <a:lstStyle/>
          <a:p>
            <a:pPr marL="0" indent="0">
              <a:buNone/>
            </a:pPr>
            <a:r>
              <a:rPr lang="en-US" sz="2000" dirty="0" smtClean="0"/>
              <a:t>Right vs. left:	                  		Branches:</a:t>
            </a:r>
          </a:p>
          <a:p>
            <a:endParaRPr lang="en-US" sz="2000" dirty="0"/>
          </a:p>
        </p:txBody>
      </p:sp>
      <p:graphicFrame>
        <p:nvGraphicFramePr>
          <p:cNvPr id="5" name="Diagram 4"/>
          <p:cNvGraphicFramePr/>
          <p:nvPr>
            <p:extLst>
              <p:ext uri="{D42A27DB-BD31-4B8C-83A1-F6EECF244321}">
                <p14:modId xmlns:p14="http://schemas.microsoft.com/office/powerpoint/2010/main" val="1255011512"/>
              </p:ext>
            </p:extLst>
          </p:nvPr>
        </p:nvGraphicFramePr>
        <p:xfrm>
          <a:off x="-321142" y="1731026"/>
          <a:ext cx="6583221" cy="4436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686585226"/>
              </p:ext>
            </p:extLst>
          </p:nvPr>
        </p:nvGraphicFramePr>
        <p:xfrm>
          <a:off x="4161067" y="1143000"/>
          <a:ext cx="8125883" cy="52133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07324" y="-27384"/>
            <a:ext cx="2779776" cy="457200"/>
          </a:xfrm>
          <a:prstGeom prst="rect">
            <a:avLst/>
          </a:prstGeom>
        </p:spPr>
      </p:pic>
    </p:spTree>
    <p:extLst>
      <p:ext uri="{BB962C8B-B14F-4D97-AF65-F5344CB8AC3E}">
        <p14:creationId xmlns:p14="http://schemas.microsoft.com/office/powerpoint/2010/main" val="78340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Objectives</a:t>
            </a:r>
          </a:p>
        </p:txBody>
      </p:sp>
      <p:sp>
        <p:nvSpPr>
          <p:cNvPr id="3" name="Content Placeholder 2"/>
          <p:cNvSpPr>
            <a:spLocks noGrp="1"/>
          </p:cNvSpPr>
          <p:nvPr>
            <p:ph sz="quarter" idx="1"/>
          </p:nvPr>
        </p:nvSpPr>
        <p:spPr>
          <a:xfrm>
            <a:off x="609460" y="1601470"/>
            <a:ext cx="10969943" cy="4937760"/>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algn="just">
              <a:spcBef>
                <a:spcPct val="20000"/>
              </a:spcBef>
              <a:buClr>
                <a:schemeClr val="tx2"/>
              </a:buClr>
              <a:buSzPct val="100000"/>
              <a:buFont typeface="Courier New" charset="0"/>
              <a:buChar char="o"/>
            </a:pPr>
            <a:endParaRPr lang="en-US" altLang="en-US" sz="2000" dirty="0" smtClean="0"/>
          </a:p>
          <a:p>
            <a:pPr algn="just">
              <a:spcBef>
                <a:spcPct val="20000"/>
              </a:spcBef>
              <a:buClr>
                <a:schemeClr val="tx2"/>
              </a:buClr>
              <a:buSzPct val="100000"/>
              <a:buFont typeface="Courier New" charset="0"/>
              <a:buChar char="o"/>
            </a:pPr>
            <a:r>
              <a:rPr lang="en-US" altLang="en-US" sz="2000" dirty="0" smtClean="0"/>
              <a:t>Describe </a:t>
            </a:r>
            <a:r>
              <a:rPr lang="en-US" altLang="en-US" sz="2000" dirty="0"/>
              <a:t>the control of tissue blood flow and state its physiological importance. </a:t>
            </a:r>
          </a:p>
          <a:p>
            <a:pPr algn="just">
              <a:spcBef>
                <a:spcPct val="20000"/>
              </a:spcBef>
              <a:buClr>
                <a:schemeClr val="tx2"/>
              </a:buClr>
              <a:buSzPct val="100000"/>
              <a:buFont typeface="Courier New" charset="0"/>
              <a:buChar char="o"/>
            </a:pPr>
            <a:r>
              <a:rPr lang="en-US" altLang="en-US" sz="2000" dirty="0"/>
              <a:t>Outline the distribution of cardiac output during rest and exercise.</a:t>
            </a:r>
          </a:p>
          <a:p>
            <a:pPr algn="just">
              <a:spcBef>
                <a:spcPct val="20000"/>
              </a:spcBef>
              <a:buClr>
                <a:schemeClr val="tx2"/>
              </a:buClr>
              <a:buSzPct val="100000"/>
              <a:buFont typeface="Courier New" charset="0"/>
              <a:buChar char="o"/>
            </a:pPr>
            <a:r>
              <a:rPr lang="en-US" altLang="en-US" sz="2000" dirty="0"/>
              <a:t>Explain the mechanisms of intrinsic and extrinsic regulation of tissue blood flow.</a:t>
            </a:r>
          </a:p>
          <a:p>
            <a:pPr algn="just">
              <a:spcBef>
                <a:spcPct val="20000"/>
              </a:spcBef>
              <a:buClr>
                <a:schemeClr val="tx2"/>
              </a:buClr>
              <a:buSzPct val="100000"/>
              <a:buFont typeface="Courier New" charset="0"/>
              <a:buChar char="o"/>
            </a:pPr>
            <a:r>
              <a:rPr lang="en-US" altLang="en-US" sz="2000" dirty="0"/>
              <a:t>Summarize the unique features of cardiac metabolism.</a:t>
            </a:r>
          </a:p>
          <a:p>
            <a:pPr algn="just">
              <a:buFont typeface="Courier New" charset="0"/>
              <a:buChar char="o"/>
            </a:pPr>
            <a:r>
              <a:rPr lang="en-US" altLang="en-US" sz="2000" dirty="0"/>
              <a:t>Discuss autoregulation and nervous control of coronary blood flow. </a:t>
            </a:r>
          </a:p>
          <a:p>
            <a:pPr algn="just">
              <a:buFont typeface="Courier New" charset="0"/>
              <a:buChar char="o"/>
            </a:pPr>
            <a:r>
              <a:rPr lang="en-US" altLang="en-US" sz="2000" dirty="0"/>
              <a:t>List the risk factors for coronary artery disease and outline ECG changes in myocardial ischemia and myocardial </a:t>
            </a:r>
            <a:r>
              <a:rPr lang="en-US" altLang="en-US" sz="2000" dirty="0" smtClean="0"/>
              <a:t>infarction.</a:t>
            </a:r>
          </a:p>
          <a:p>
            <a:pPr algn="just">
              <a:buFont typeface="Courier New" charset="0"/>
              <a:buChar char="o"/>
            </a:pPr>
            <a:r>
              <a:rPr lang="en-US" altLang="en-US" sz="2000" dirty="0" smtClean="0">
                <a:solidFill>
                  <a:schemeClr val="tx1"/>
                </a:solidFill>
                <a:ea typeface="Malgun Gothic Semilight" panose="020B0502040204020203" pitchFamily="34" charset="-128"/>
                <a:cs typeface="Arabic Typesetting" panose="03020402040406030203" pitchFamily="66" charset="-78"/>
              </a:rPr>
              <a:t>Coronary dominance.</a:t>
            </a:r>
          </a:p>
          <a:p>
            <a:pPr algn="just">
              <a:buFont typeface="Courier New" charset="0"/>
              <a:buChar char="o"/>
            </a:pPr>
            <a:r>
              <a:rPr lang="en-US" altLang="en-US" sz="2000" dirty="0" smtClean="0">
                <a:solidFill>
                  <a:schemeClr val="tx1"/>
                </a:solidFill>
                <a:ea typeface="Malgun Gothic Semilight" panose="020B0502040204020203" pitchFamily="34" charset="-128"/>
                <a:cs typeface="Arabic Typesetting" panose="03020402040406030203" pitchFamily="66" charset="-78"/>
              </a:rPr>
              <a:t>Collateral circulation.</a:t>
            </a:r>
            <a:endParaRPr lang="en-US" altLang="en-US" sz="2000" dirty="0">
              <a:solidFill>
                <a:schemeClr val="tx1"/>
              </a:solidFill>
              <a:ea typeface="Malgun Gothic Semilight" panose="020B0502040204020203" pitchFamily="34" charset="-128"/>
              <a:cs typeface="Arabic Typesetting" panose="03020402040406030203" pitchFamily="66" charset="-78"/>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4110971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mtClean="0"/>
              <a:t>Cont.</a:t>
            </a:r>
            <a:endParaRPr lang="en-US" sz="3200"/>
          </a:p>
        </p:txBody>
      </p:sp>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5" name="object 3"/>
          <p:cNvSpPr/>
          <p:nvPr/>
        </p:nvSpPr>
        <p:spPr>
          <a:xfrm>
            <a:off x="963631" y="1268760"/>
            <a:ext cx="10261600" cy="482453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360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rPr>
              <a:t>Coronary </a:t>
            </a:r>
            <a:r>
              <a:rPr lang="en-US" sz="3200" dirty="0" smtClean="0">
                <a:solidFill>
                  <a:srgbClr val="FF0000"/>
                </a:solidFill>
              </a:rPr>
              <a:t>Arteries </a:t>
            </a:r>
            <a:endParaRPr lang="en-US" sz="3200" dirty="0">
              <a:solidFill>
                <a:srgbClr val="FF000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366220" y="1484784"/>
            <a:ext cx="7200800" cy="4524152"/>
          </a:xfrm>
          <a:ln>
            <a:solidFill>
              <a:srgbClr val="FF0000"/>
            </a:solidFill>
          </a:ln>
        </p:spPr>
      </p:pic>
      <p:sp>
        <p:nvSpPr>
          <p:cNvPr id="6" name="TextBox 5"/>
          <p:cNvSpPr txBox="1"/>
          <p:nvPr/>
        </p:nvSpPr>
        <p:spPr>
          <a:xfrm>
            <a:off x="767798" y="1330814"/>
            <a:ext cx="3362012" cy="4832092"/>
          </a:xfrm>
          <a:prstGeom prst="rect">
            <a:avLst/>
          </a:prstGeom>
          <a:noFill/>
        </p:spPr>
        <p:txBody>
          <a:bodyPr wrap="square" rtlCol="0">
            <a:spAutoFit/>
          </a:bodyPr>
          <a:lstStyle/>
          <a:p>
            <a:pPr algn="just"/>
            <a:r>
              <a:rPr lang="en-US" sz="1400" dirty="0" smtClean="0">
                <a:solidFill>
                  <a:srgbClr val="DDE9EC">
                    <a:lumMod val="50000"/>
                  </a:srgbClr>
                </a:solidFill>
              </a:rPr>
              <a:t>We </a:t>
            </a:r>
            <a:r>
              <a:rPr lang="en-US" sz="1400" dirty="0">
                <a:solidFill>
                  <a:srgbClr val="DDE9EC">
                    <a:lumMod val="50000"/>
                  </a:srgbClr>
                </a:solidFill>
              </a:rPr>
              <a:t>should know which branch supplies which area.</a:t>
            </a:r>
          </a:p>
          <a:p>
            <a:pPr algn="just"/>
            <a:r>
              <a:rPr lang="en-US" sz="1400" dirty="0">
                <a:solidFill>
                  <a:srgbClr val="DDE9EC">
                    <a:lumMod val="50000"/>
                  </a:srgbClr>
                </a:solidFill>
              </a:rPr>
              <a:t>So knowing the branch affected when ischemia happens in each area of the </a:t>
            </a:r>
            <a:r>
              <a:rPr lang="en-US" sz="1400" dirty="0" smtClean="0">
                <a:solidFill>
                  <a:srgbClr val="DDE9EC">
                    <a:lumMod val="50000"/>
                  </a:srgbClr>
                </a:solidFill>
              </a:rPr>
              <a:t>heart.</a:t>
            </a:r>
            <a:endParaRPr lang="en-US" sz="1400" dirty="0">
              <a:solidFill>
                <a:srgbClr val="DDE9EC">
                  <a:lumMod val="50000"/>
                </a:srgbClr>
              </a:solidFill>
            </a:endParaRPr>
          </a:p>
          <a:p>
            <a:pPr algn="just"/>
            <a:r>
              <a:rPr lang="en-US" sz="1400" dirty="0">
                <a:solidFill>
                  <a:srgbClr val="DDE9EC">
                    <a:lumMod val="50000"/>
                  </a:srgbClr>
                </a:solidFill>
              </a:rPr>
              <a:t>They might </a:t>
            </a:r>
            <a:r>
              <a:rPr lang="en-US" sz="1400" dirty="0" smtClean="0">
                <a:solidFill>
                  <a:srgbClr val="DDE9EC">
                    <a:lumMod val="50000"/>
                  </a:srgbClr>
                </a:solidFill>
              </a:rPr>
              <a:t>ask</a:t>
            </a:r>
            <a:r>
              <a:rPr lang="mr-IN" sz="1400" dirty="0" smtClean="0">
                <a:solidFill>
                  <a:srgbClr val="DDE9EC">
                    <a:lumMod val="50000"/>
                  </a:srgbClr>
                </a:solidFill>
              </a:rPr>
              <a:t>…</a:t>
            </a:r>
            <a:endParaRPr lang="en-US" sz="1400" dirty="0" smtClean="0">
              <a:solidFill>
                <a:srgbClr val="DDE9EC">
                  <a:lumMod val="50000"/>
                </a:srgbClr>
              </a:solidFill>
            </a:endParaRPr>
          </a:p>
          <a:p>
            <a:pPr algn="just"/>
            <a:r>
              <a:rPr lang="en-US" sz="1400" dirty="0">
                <a:solidFill>
                  <a:srgbClr val="DDE9EC">
                    <a:lumMod val="50000"/>
                  </a:srgbClr>
                </a:solidFill>
              </a:rPr>
              <a:t>*</a:t>
            </a:r>
            <a:r>
              <a:rPr lang="en-US" sz="1400" dirty="0" smtClean="0">
                <a:solidFill>
                  <a:srgbClr val="DDE9EC">
                    <a:lumMod val="50000"/>
                  </a:srgbClr>
                </a:solidFill>
              </a:rPr>
              <a:t> </a:t>
            </a:r>
            <a:r>
              <a:rPr lang="en-US" sz="1400" dirty="0">
                <a:solidFill>
                  <a:srgbClr val="DDE9EC">
                    <a:lumMod val="50000"/>
                  </a:srgbClr>
                </a:solidFill>
              </a:rPr>
              <a:t>I</a:t>
            </a:r>
            <a:r>
              <a:rPr lang="en-US" sz="1400" dirty="0" smtClean="0">
                <a:solidFill>
                  <a:srgbClr val="DDE9EC">
                    <a:lumMod val="50000"/>
                  </a:srgbClr>
                </a:solidFill>
              </a:rPr>
              <a:t>f </a:t>
            </a:r>
            <a:r>
              <a:rPr lang="en-US" sz="1400" dirty="0">
                <a:solidFill>
                  <a:srgbClr val="DDE9EC">
                    <a:lumMod val="50000"/>
                  </a:srgbClr>
                </a:solidFill>
              </a:rPr>
              <a:t>someone is having ischemia in the anterior surface of the left ventricle, which branch is affected?</a:t>
            </a:r>
          </a:p>
          <a:p>
            <a:pPr algn="just"/>
            <a:r>
              <a:rPr lang="en-US" sz="1400" dirty="0">
                <a:solidFill>
                  <a:srgbClr val="DDE9EC">
                    <a:lumMod val="50000"/>
                  </a:srgbClr>
                </a:solidFill>
              </a:rPr>
              <a:t>Anterior descending branch of the left coronary </a:t>
            </a:r>
            <a:r>
              <a:rPr lang="en-US" sz="1400" dirty="0" smtClean="0">
                <a:solidFill>
                  <a:srgbClr val="DDE9EC">
                    <a:lumMod val="50000"/>
                  </a:srgbClr>
                </a:solidFill>
              </a:rPr>
              <a:t>artery</a:t>
            </a:r>
          </a:p>
          <a:p>
            <a:pPr algn="just"/>
            <a:r>
              <a:rPr lang="en-US" sz="1400" dirty="0" smtClean="0">
                <a:solidFill>
                  <a:srgbClr val="DDE9EC">
                    <a:lumMod val="50000"/>
                  </a:srgbClr>
                </a:solidFill>
              </a:rPr>
              <a:t>* If the ischemia happened in the anterior 2/3 of the IV septum, which branch is affected?</a:t>
            </a:r>
          </a:p>
          <a:p>
            <a:pPr algn="just"/>
            <a:r>
              <a:rPr lang="en-US" sz="1400" dirty="0" smtClean="0">
                <a:solidFill>
                  <a:srgbClr val="DDE9EC">
                    <a:lumMod val="50000"/>
                  </a:srgbClr>
                </a:solidFill>
              </a:rPr>
              <a:t>Anterior descending artery of the left coronary. </a:t>
            </a:r>
          </a:p>
          <a:p>
            <a:pPr algn="just"/>
            <a:r>
              <a:rPr lang="en-US" sz="1400" dirty="0" smtClean="0">
                <a:solidFill>
                  <a:srgbClr val="DDE9EC">
                    <a:lumMod val="50000"/>
                  </a:srgbClr>
                </a:solidFill>
              </a:rPr>
              <a:t>* If the posterior left ventricle is affected, circumflex of the left coronary is affected.</a:t>
            </a:r>
          </a:p>
          <a:p>
            <a:pPr algn="just"/>
            <a:r>
              <a:rPr lang="en-US" sz="1400" dirty="0" smtClean="0">
                <a:solidFill>
                  <a:srgbClr val="DDE9EC">
                    <a:lumMod val="50000"/>
                  </a:srgbClr>
                </a:solidFill>
              </a:rPr>
              <a:t>* If the lateral surface of the left ventricle is affected, the left marginal of the left coronary.</a:t>
            </a:r>
          </a:p>
          <a:p>
            <a:pPr algn="just"/>
            <a:r>
              <a:rPr lang="en-US" sz="1400" dirty="0" smtClean="0">
                <a:solidFill>
                  <a:srgbClr val="DDE9EC">
                    <a:lumMod val="50000"/>
                  </a:srgbClr>
                </a:solidFill>
              </a:rPr>
              <a:t>* If SA node is affected, then both the right and the left coronary are affected.</a:t>
            </a:r>
            <a:endParaRPr lang="en-US" sz="1400" dirty="0">
              <a:solidFill>
                <a:srgbClr val="DDE9EC">
                  <a:lumMod val="50000"/>
                </a:srgbClr>
              </a:solidFill>
            </a:endParaRPr>
          </a:p>
        </p:txBody>
      </p:sp>
      <p:sp>
        <p:nvSpPr>
          <p:cNvPr id="4" name="TextBox 3"/>
          <p:cNvSpPr txBox="1"/>
          <p:nvPr/>
        </p:nvSpPr>
        <p:spPr>
          <a:xfrm>
            <a:off x="9550796" y="4221088"/>
            <a:ext cx="1055097" cy="276999"/>
          </a:xfrm>
          <a:prstGeom prst="rect">
            <a:avLst/>
          </a:prstGeom>
          <a:noFill/>
        </p:spPr>
        <p:txBody>
          <a:bodyPr wrap="none" rtlCol="0">
            <a:spAutoFit/>
          </a:bodyPr>
          <a:lstStyle/>
          <a:p>
            <a:r>
              <a:rPr lang="en-US" sz="1200" smtClean="0">
                <a:solidFill>
                  <a:srgbClr val="528693"/>
                </a:solidFill>
              </a:rPr>
              <a:t>lateral </a:t>
            </a:r>
            <a:r>
              <a:rPr lang="en-US" sz="1200" dirty="0">
                <a:solidFill>
                  <a:srgbClr val="528693"/>
                </a:solidFill>
              </a:rPr>
              <a:t>surface</a:t>
            </a:r>
          </a:p>
        </p:txBody>
      </p:sp>
      <p:sp>
        <p:nvSpPr>
          <p:cNvPr id="7" name="TextBox 6"/>
          <p:cNvSpPr txBox="1"/>
          <p:nvPr/>
        </p:nvSpPr>
        <p:spPr>
          <a:xfrm>
            <a:off x="9328720" y="5157192"/>
            <a:ext cx="2106667" cy="600164"/>
          </a:xfrm>
          <a:prstGeom prst="rect">
            <a:avLst/>
          </a:prstGeom>
          <a:noFill/>
          <a:ln>
            <a:solidFill>
              <a:srgbClr val="528693"/>
            </a:solidFill>
            <a:prstDash val="dashDot"/>
          </a:ln>
        </p:spPr>
        <p:txBody>
          <a:bodyPr wrap="none" rtlCol="0">
            <a:spAutoFit/>
          </a:bodyPr>
          <a:lstStyle/>
          <a:p>
            <a:r>
              <a:rPr lang="en-US" sz="1100" dirty="0" smtClean="0">
                <a:solidFill>
                  <a:srgbClr val="528693"/>
                </a:solidFill>
              </a:rPr>
              <a:t>RV: the margin </a:t>
            </a:r>
            <a:r>
              <a:rPr lang="en-US" sz="1100" dirty="0">
                <a:solidFill>
                  <a:srgbClr val="528693"/>
                </a:solidFill>
              </a:rPr>
              <a:t>near to IV </a:t>
            </a:r>
            <a:r>
              <a:rPr lang="en-US" sz="1100" dirty="0" smtClean="0">
                <a:solidFill>
                  <a:srgbClr val="528693"/>
                </a:solidFill>
              </a:rPr>
              <a:t>septum</a:t>
            </a:r>
          </a:p>
          <a:p>
            <a:r>
              <a:rPr lang="en-US" sz="1100" dirty="0">
                <a:solidFill>
                  <a:srgbClr val="528693"/>
                </a:solidFill>
              </a:rPr>
              <a:t>LV: anterior </a:t>
            </a:r>
            <a:r>
              <a:rPr lang="en-US" sz="1100" dirty="0" smtClean="0">
                <a:solidFill>
                  <a:srgbClr val="528693"/>
                </a:solidFill>
              </a:rPr>
              <a:t>surface</a:t>
            </a:r>
          </a:p>
          <a:p>
            <a:r>
              <a:rPr lang="en-US" sz="1100" dirty="0">
                <a:solidFill>
                  <a:srgbClr val="528693"/>
                </a:solidFill>
              </a:rPr>
              <a:t>IV septum: anterior 2/3</a:t>
            </a:r>
          </a:p>
        </p:txBody>
      </p:sp>
      <p:sp>
        <p:nvSpPr>
          <p:cNvPr id="9" name="Freeform 8"/>
          <p:cNvSpPr/>
          <p:nvPr/>
        </p:nvSpPr>
        <p:spPr>
          <a:xfrm>
            <a:off x="8133710" y="5390147"/>
            <a:ext cx="1138990" cy="320842"/>
          </a:xfrm>
          <a:custGeom>
            <a:avLst/>
            <a:gdLst>
              <a:gd name="connsiteX0" fmla="*/ 1138990 w 1138990"/>
              <a:gd name="connsiteY0" fmla="*/ 0 h 320842"/>
              <a:gd name="connsiteX1" fmla="*/ 866274 w 1138990"/>
              <a:gd name="connsiteY1" fmla="*/ 0 h 320842"/>
              <a:gd name="connsiteX2" fmla="*/ 545432 w 1138990"/>
              <a:gd name="connsiteY2" fmla="*/ 16042 h 320842"/>
              <a:gd name="connsiteX3" fmla="*/ 401053 w 1138990"/>
              <a:gd name="connsiteY3" fmla="*/ 96253 h 320842"/>
              <a:gd name="connsiteX4" fmla="*/ 385011 w 1138990"/>
              <a:gd name="connsiteY4" fmla="*/ 144379 h 320842"/>
              <a:gd name="connsiteX5" fmla="*/ 449179 w 1138990"/>
              <a:gd name="connsiteY5" fmla="*/ 256674 h 320842"/>
              <a:gd name="connsiteX6" fmla="*/ 497306 w 1138990"/>
              <a:gd name="connsiteY6" fmla="*/ 240632 h 320842"/>
              <a:gd name="connsiteX7" fmla="*/ 513348 w 1138990"/>
              <a:gd name="connsiteY7" fmla="*/ 192506 h 320842"/>
              <a:gd name="connsiteX8" fmla="*/ 433137 w 1138990"/>
              <a:gd name="connsiteY8" fmla="*/ 128337 h 320842"/>
              <a:gd name="connsiteX9" fmla="*/ 336885 w 1138990"/>
              <a:gd name="connsiteY9" fmla="*/ 144379 h 320842"/>
              <a:gd name="connsiteX10" fmla="*/ 288758 w 1138990"/>
              <a:gd name="connsiteY10" fmla="*/ 192506 h 320842"/>
              <a:gd name="connsiteX11" fmla="*/ 240632 w 1138990"/>
              <a:gd name="connsiteY11" fmla="*/ 208548 h 320842"/>
              <a:gd name="connsiteX12" fmla="*/ 144379 w 1138990"/>
              <a:gd name="connsiteY12" fmla="*/ 256674 h 320842"/>
              <a:gd name="connsiteX13" fmla="*/ 96253 w 1138990"/>
              <a:gd name="connsiteY13" fmla="*/ 288758 h 320842"/>
              <a:gd name="connsiteX14" fmla="*/ 0 w 1138990"/>
              <a:gd name="connsiteY14" fmla="*/ 320842 h 32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8990" h="320842">
                <a:moveTo>
                  <a:pt x="1138990" y="0"/>
                </a:moveTo>
                <a:cubicBezTo>
                  <a:pt x="921739" y="36208"/>
                  <a:pt x="1189052" y="0"/>
                  <a:pt x="866274" y="0"/>
                </a:cubicBezTo>
                <a:cubicBezTo>
                  <a:pt x="759193" y="0"/>
                  <a:pt x="652379" y="10695"/>
                  <a:pt x="545432" y="16042"/>
                </a:cubicBezTo>
                <a:cubicBezTo>
                  <a:pt x="493230" y="36923"/>
                  <a:pt x="439205" y="50471"/>
                  <a:pt x="401053" y="96253"/>
                </a:cubicBezTo>
                <a:cubicBezTo>
                  <a:pt x="390228" y="109243"/>
                  <a:pt x="390358" y="128337"/>
                  <a:pt x="385011" y="144379"/>
                </a:cubicBezTo>
                <a:cubicBezTo>
                  <a:pt x="395392" y="206668"/>
                  <a:pt x="374583" y="256674"/>
                  <a:pt x="449179" y="256674"/>
                </a:cubicBezTo>
                <a:cubicBezTo>
                  <a:pt x="466089" y="256674"/>
                  <a:pt x="481264" y="245979"/>
                  <a:pt x="497306" y="240632"/>
                </a:cubicBezTo>
                <a:cubicBezTo>
                  <a:pt x="502653" y="224590"/>
                  <a:pt x="516128" y="209186"/>
                  <a:pt x="513348" y="192506"/>
                </a:cubicBezTo>
                <a:cubicBezTo>
                  <a:pt x="504811" y="141285"/>
                  <a:pt x="470675" y="140850"/>
                  <a:pt x="433137" y="128337"/>
                </a:cubicBezTo>
                <a:cubicBezTo>
                  <a:pt x="401053" y="133684"/>
                  <a:pt x="366608" y="131169"/>
                  <a:pt x="336885" y="144379"/>
                </a:cubicBezTo>
                <a:cubicBezTo>
                  <a:pt x="316153" y="153593"/>
                  <a:pt x="307635" y="179921"/>
                  <a:pt x="288758" y="192506"/>
                </a:cubicBezTo>
                <a:cubicBezTo>
                  <a:pt x="274688" y="201886"/>
                  <a:pt x="255757" y="200986"/>
                  <a:pt x="240632" y="208548"/>
                </a:cubicBezTo>
                <a:cubicBezTo>
                  <a:pt x="116243" y="270743"/>
                  <a:pt x="265345" y="216353"/>
                  <a:pt x="144379" y="256674"/>
                </a:cubicBezTo>
                <a:cubicBezTo>
                  <a:pt x="128337" y="267369"/>
                  <a:pt x="113871" y="280928"/>
                  <a:pt x="96253" y="288758"/>
                </a:cubicBezTo>
                <a:cubicBezTo>
                  <a:pt x="65348" y="302493"/>
                  <a:pt x="0" y="320842"/>
                  <a:pt x="0" y="320842"/>
                </a:cubicBezTo>
              </a:path>
            </a:pathLst>
          </a:custGeom>
          <a:noFill/>
          <a:ln>
            <a:solidFill>
              <a:srgbClr val="528693"/>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971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2" name="Title 1"/>
          <p:cNvSpPr>
            <a:spLocks noGrp="1"/>
          </p:cNvSpPr>
          <p:nvPr>
            <p:ph type="title" idx="4294967295"/>
          </p:nvPr>
        </p:nvSpPr>
        <p:spPr>
          <a:xfrm>
            <a:off x="549796" y="-248960"/>
            <a:ext cx="10969625" cy="990600"/>
          </a:xfrm>
        </p:spPr>
        <p:txBody>
          <a:bodyPr>
            <a:normAutofit/>
          </a:bodyPr>
          <a:lstStyle/>
          <a:p>
            <a:pPr algn="ctr"/>
            <a:r>
              <a:rPr lang="en-US" sz="3200" u="sng" dirty="0" smtClean="0"/>
              <a:t>Areas of Distribution</a:t>
            </a:r>
            <a:endParaRPr lang="en-US" sz="3200" u="sng" dirty="0"/>
          </a:p>
        </p:txBody>
      </p:sp>
      <p:sp>
        <p:nvSpPr>
          <p:cNvPr id="4" name="Content Placeholder 3"/>
          <p:cNvSpPr>
            <a:spLocks noGrp="1"/>
          </p:cNvSpPr>
          <p:nvPr>
            <p:ph sz="quarter" idx="4294967295"/>
          </p:nvPr>
        </p:nvSpPr>
        <p:spPr>
          <a:xfrm>
            <a:off x="635169" y="1005705"/>
            <a:ext cx="4451131" cy="4937125"/>
          </a:xfrm>
        </p:spPr>
        <p:txBody>
          <a:bodyPr>
            <a:normAutofit lnSpcReduction="10000"/>
          </a:bodyPr>
          <a:lstStyle/>
          <a:p>
            <a:pPr marL="0" indent="0" algn="just">
              <a:buNone/>
            </a:pPr>
            <a:r>
              <a:rPr lang="en-US" sz="1800" u="sng" dirty="0" smtClean="0"/>
              <a:t>Right Coronary Artery:</a:t>
            </a:r>
          </a:p>
          <a:p>
            <a:pPr algn="just"/>
            <a:r>
              <a:rPr lang="en-US" sz="1600" dirty="0" smtClean="0"/>
              <a:t>RMA:</a:t>
            </a:r>
            <a:endParaRPr lang="en-US" sz="1600" dirty="0"/>
          </a:p>
          <a:p>
            <a:pPr algn="just">
              <a:buFontTx/>
              <a:buChar char="-"/>
            </a:pPr>
            <a:r>
              <a:rPr lang="en-US" sz="1600" dirty="0" smtClean="0"/>
              <a:t>RV</a:t>
            </a:r>
            <a:r>
              <a:rPr lang="en-US" sz="1600" dirty="0"/>
              <a:t>, except the area adjoining the anterior inter ventricular (IV) groove. </a:t>
            </a:r>
            <a:endParaRPr lang="en-US" sz="1600" dirty="0" smtClean="0"/>
          </a:p>
          <a:p>
            <a:pPr algn="just"/>
            <a:r>
              <a:rPr lang="en-US" sz="1600" dirty="0" smtClean="0"/>
              <a:t>PDA </a:t>
            </a:r>
            <a:r>
              <a:rPr lang="en-US" sz="1600" dirty="0"/>
              <a:t>supplies: </a:t>
            </a:r>
          </a:p>
          <a:p>
            <a:pPr marL="0" indent="0" algn="just">
              <a:buNone/>
            </a:pPr>
            <a:r>
              <a:rPr lang="en-US" sz="1600" dirty="0"/>
              <a:t>- Posterior </a:t>
            </a:r>
            <a:r>
              <a:rPr lang="en-US" sz="1600" dirty="0">
                <a:solidFill>
                  <a:schemeClr val="accent4">
                    <a:lumMod val="75000"/>
                  </a:schemeClr>
                </a:solidFill>
              </a:rPr>
              <a:t>1/3rd </a:t>
            </a:r>
            <a:r>
              <a:rPr lang="en-US" sz="1600" dirty="0"/>
              <a:t>of the inter ventricular (IV) septum. </a:t>
            </a:r>
          </a:p>
          <a:p>
            <a:pPr marL="0" indent="0" algn="just">
              <a:buNone/>
            </a:pPr>
            <a:r>
              <a:rPr lang="en-US" sz="1600" dirty="0"/>
              <a:t>- Inferior part of </a:t>
            </a:r>
            <a:r>
              <a:rPr lang="en-US" sz="1600" dirty="0" smtClean="0"/>
              <a:t>Left </a:t>
            </a:r>
            <a:r>
              <a:rPr lang="en-US" sz="1600" dirty="0"/>
              <a:t>ventricle adjoining the posterior inter ventricular groove. </a:t>
            </a:r>
          </a:p>
          <a:p>
            <a:pPr algn="just"/>
            <a:r>
              <a:rPr lang="en-US" sz="1600" dirty="0"/>
              <a:t>SA nodal Artery supplies: </a:t>
            </a:r>
          </a:p>
          <a:p>
            <a:pPr marL="0" indent="0" algn="just">
              <a:buNone/>
            </a:pPr>
            <a:r>
              <a:rPr lang="en-US" sz="1600" dirty="0"/>
              <a:t>- The SA- </a:t>
            </a:r>
            <a:r>
              <a:rPr lang="en-US" sz="1600" dirty="0" smtClean="0"/>
              <a:t>node in </a:t>
            </a:r>
            <a:r>
              <a:rPr lang="en-US" sz="1600" dirty="0">
                <a:solidFill>
                  <a:schemeClr val="accent4">
                    <a:lumMod val="75000"/>
                  </a:schemeClr>
                </a:solidFill>
              </a:rPr>
              <a:t>40%</a:t>
            </a:r>
            <a:r>
              <a:rPr lang="en-US" sz="1600" dirty="0"/>
              <a:t> of cases, it is supplied by </a:t>
            </a:r>
            <a:r>
              <a:rPr lang="en-US" sz="1600" dirty="0" smtClean="0"/>
              <a:t>LCA</a:t>
            </a:r>
            <a:endParaRPr lang="en-US" sz="1600" dirty="0"/>
          </a:p>
          <a:p>
            <a:pPr marL="0" indent="0" algn="just">
              <a:buNone/>
            </a:pPr>
            <a:r>
              <a:rPr lang="en-US" sz="1600" dirty="0"/>
              <a:t>- Surrounding Right atrium. </a:t>
            </a:r>
          </a:p>
          <a:p>
            <a:pPr algn="just"/>
            <a:r>
              <a:rPr lang="en-US" sz="1600" dirty="0"/>
              <a:t>AV nodal Artery supplies: </a:t>
            </a:r>
          </a:p>
          <a:p>
            <a:pPr algn="just">
              <a:buFontTx/>
              <a:buChar char="-"/>
            </a:pPr>
            <a:r>
              <a:rPr lang="en-US" sz="1600" dirty="0" smtClean="0"/>
              <a:t>The </a:t>
            </a:r>
            <a:r>
              <a:rPr lang="en-US" sz="1600" dirty="0"/>
              <a:t>AV- </a:t>
            </a:r>
            <a:r>
              <a:rPr lang="en-US" sz="1600" dirty="0" smtClean="0"/>
              <a:t>node a </a:t>
            </a:r>
            <a:r>
              <a:rPr lang="en-US" sz="1600" dirty="0"/>
              <a:t>part of the </a:t>
            </a:r>
            <a:r>
              <a:rPr lang="en-US" sz="1600" dirty="0" smtClean="0"/>
              <a:t>left branch of AV bundle</a:t>
            </a:r>
          </a:p>
          <a:p>
            <a:pPr algn="just">
              <a:buFontTx/>
              <a:buChar char="-"/>
            </a:pPr>
            <a:r>
              <a:rPr lang="en-US" sz="1600" dirty="0" smtClean="0"/>
              <a:t>Surrounding right atrium</a:t>
            </a:r>
            <a:endParaRPr lang="en-US" sz="16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432"/>
          <a:stretch/>
        </p:blipFill>
        <p:spPr>
          <a:xfrm>
            <a:off x="8564299" y="3548751"/>
            <a:ext cx="2847500" cy="2624222"/>
          </a:xfrm>
          <a:prstGeom prst="rect">
            <a:avLst/>
          </a:prstGeom>
        </p:spPr>
      </p:pic>
      <p:sp>
        <p:nvSpPr>
          <p:cNvPr id="7" name="object 7"/>
          <p:cNvSpPr/>
          <p:nvPr/>
        </p:nvSpPr>
        <p:spPr>
          <a:xfrm>
            <a:off x="5541372" y="3645024"/>
            <a:ext cx="2847499" cy="2431676"/>
          </a:xfrm>
          <a:prstGeom prst="rect">
            <a:avLst/>
          </a:prstGeom>
          <a:blipFill>
            <a:blip r:embed="rId4" cstate="print"/>
            <a:srcRect/>
            <a:stretch>
              <a:fillRect l="2" t="-3796" r="-2774" b="-8966"/>
            </a:stretch>
          </a:blipFill>
        </p:spPr>
        <p:txBody>
          <a:bodyPr wrap="square" lIns="0" tIns="0" rIns="0" bIns="0" rtlCol="0"/>
          <a:lstStyle/>
          <a:p>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7324" y="-27384"/>
            <a:ext cx="2779776" cy="457200"/>
          </a:xfrm>
          <a:prstGeom prst="rect">
            <a:avLst/>
          </a:prstGeom>
        </p:spPr>
      </p:pic>
      <p:sp>
        <p:nvSpPr>
          <p:cNvPr id="9" name="Content Placeholder 3"/>
          <p:cNvSpPr txBox="1">
            <a:spLocks/>
          </p:cNvSpPr>
          <p:nvPr/>
        </p:nvSpPr>
        <p:spPr>
          <a:xfrm>
            <a:off x="5767674" y="1005705"/>
            <a:ext cx="5794835" cy="6311727"/>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lgn="just" defTabSz="914400">
              <a:buFont typeface="Wingdings 3"/>
              <a:buNone/>
            </a:pPr>
            <a:r>
              <a:rPr lang="en-US" sz="1800" u="sng" dirty="0" smtClean="0"/>
              <a:t>Left Coronary Artery:</a:t>
            </a:r>
          </a:p>
          <a:p>
            <a:pPr algn="just" defTabSz="914400"/>
            <a:r>
              <a:rPr lang="en-US" sz="1600" dirty="0" smtClean="0"/>
              <a:t>LAD:</a:t>
            </a:r>
          </a:p>
          <a:p>
            <a:pPr algn="just" defTabSz="914400">
              <a:buFontTx/>
              <a:buChar char="-"/>
            </a:pPr>
            <a:r>
              <a:rPr lang="en-US" sz="1600" dirty="0" smtClean="0"/>
              <a:t>Anterior &amp; apical parts of the heart: LV &amp; the TV area adjoining the anterior inter ventricular groove.</a:t>
            </a:r>
          </a:p>
          <a:p>
            <a:pPr algn="just" defTabSz="914400">
              <a:buFontTx/>
              <a:buChar char="-"/>
            </a:pPr>
            <a:r>
              <a:rPr lang="en-US" sz="1600" dirty="0" smtClean="0"/>
              <a:t>Anterior </a:t>
            </a:r>
            <a:r>
              <a:rPr lang="en-US" sz="1600" dirty="0" smtClean="0">
                <a:solidFill>
                  <a:schemeClr val="accent4">
                    <a:lumMod val="75000"/>
                  </a:schemeClr>
                </a:solidFill>
              </a:rPr>
              <a:t>2/3rds</a:t>
            </a:r>
            <a:r>
              <a:rPr lang="en-US" sz="1600" dirty="0" smtClean="0"/>
              <a:t> of the inter ventricular septum.</a:t>
            </a:r>
          </a:p>
          <a:p>
            <a:pPr algn="just" defTabSz="914400"/>
            <a:r>
              <a:rPr lang="en-US" sz="1600" dirty="0" smtClean="0"/>
              <a:t>CX &amp; LMA: </a:t>
            </a:r>
          </a:p>
          <a:p>
            <a:pPr marL="0" indent="0" algn="just" defTabSz="914400">
              <a:buFont typeface="Wingdings 3"/>
              <a:buNone/>
            </a:pPr>
            <a:r>
              <a:rPr lang="en-US" sz="1600" dirty="0" smtClean="0"/>
              <a:t>- Lateral &amp; posterior surfaces of the heart: LV &amp; SA-node.</a:t>
            </a:r>
          </a:p>
        </p:txBody>
      </p:sp>
    </p:spTree>
    <p:extLst>
      <p:ext uri="{BB962C8B-B14F-4D97-AF65-F5344CB8AC3E}">
        <p14:creationId xmlns:p14="http://schemas.microsoft.com/office/powerpoint/2010/main" val="231664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2" y="134714"/>
            <a:ext cx="10969943" cy="990600"/>
          </a:xfrm>
        </p:spPr>
        <p:txBody>
          <a:bodyPr>
            <a:normAutofit/>
          </a:bodyPr>
          <a:lstStyle/>
          <a:p>
            <a:r>
              <a:rPr lang="en-US" sz="2800" dirty="0" smtClean="0"/>
              <a:t>Collateral Circulation		  Transmural </a:t>
            </a:r>
            <a:r>
              <a:rPr lang="en-US" sz="2800" dirty="0"/>
              <a:t>Arteries</a:t>
            </a:r>
          </a:p>
        </p:txBody>
      </p:sp>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sp>
        <p:nvSpPr>
          <p:cNvPr id="4" name="Content Placeholder 3"/>
          <p:cNvSpPr>
            <a:spLocks noGrp="1"/>
          </p:cNvSpPr>
          <p:nvPr>
            <p:ph sz="quarter" idx="1"/>
          </p:nvPr>
        </p:nvSpPr>
        <p:spPr>
          <a:xfrm>
            <a:off x="807708" y="1266056"/>
            <a:ext cx="5700975" cy="4937760"/>
          </a:xfrm>
        </p:spPr>
        <p:txBody>
          <a:bodyPr>
            <a:normAutofit fontScale="92500" lnSpcReduction="10000"/>
          </a:bodyPr>
          <a:lstStyle/>
          <a:p>
            <a:pPr marL="0" indent="0">
              <a:buNone/>
            </a:pPr>
            <a:r>
              <a:rPr lang="en-US" sz="2400" u="sng" dirty="0"/>
              <a:t>Cardiac anastomosis: </a:t>
            </a:r>
          </a:p>
          <a:p>
            <a:r>
              <a:rPr lang="en-US" sz="2200" dirty="0"/>
              <a:t>The two coronary arteries anastomose in </a:t>
            </a:r>
            <a:endParaRPr lang="en-US" sz="2200" dirty="0" smtClean="0"/>
          </a:p>
          <a:p>
            <a:pPr marL="0" indent="0">
              <a:buNone/>
            </a:pPr>
            <a:r>
              <a:rPr lang="en-US" sz="2200" dirty="0" smtClean="0"/>
              <a:t>the </a:t>
            </a:r>
            <a:r>
              <a:rPr lang="en-US" sz="2200" dirty="0"/>
              <a:t>myocardium. </a:t>
            </a:r>
          </a:p>
          <a:p>
            <a:pPr marL="0" indent="0">
              <a:buNone/>
            </a:pPr>
            <a:r>
              <a:rPr lang="en-US" sz="2400" u="sng" dirty="0"/>
              <a:t>Extra cardiac anastomosis: </a:t>
            </a:r>
          </a:p>
          <a:p>
            <a:pPr marL="0" indent="0">
              <a:buNone/>
            </a:pPr>
            <a:r>
              <a:rPr lang="en-US" sz="2200" dirty="0" smtClean="0"/>
              <a:t>-The </a:t>
            </a:r>
            <a:r>
              <a:rPr lang="en-US" sz="2200" dirty="0"/>
              <a:t>two coronary arteries anastomose with: </a:t>
            </a:r>
          </a:p>
          <a:p>
            <a:r>
              <a:rPr lang="en-US" sz="2200" dirty="0"/>
              <a:t>Vasa </a:t>
            </a:r>
            <a:r>
              <a:rPr lang="en-US" sz="2200" dirty="0" err="1"/>
              <a:t>vasorum</a:t>
            </a:r>
            <a:r>
              <a:rPr lang="en-US" sz="2200" dirty="0"/>
              <a:t> of the aorta. </a:t>
            </a:r>
          </a:p>
          <a:p>
            <a:r>
              <a:rPr lang="en-US" sz="2200" dirty="0"/>
              <a:t>Vasa </a:t>
            </a:r>
            <a:r>
              <a:rPr lang="en-US" sz="2200" dirty="0" err="1"/>
              <a:t>vasorum</a:t>
            </a:r>
            <a:r>
              <a:rPr lang="en-US" sz="2200" dirty="0"/>
              <a:t> of pulmonary arteries. </a:t>
            </a:r>
          </a:p>
          <a:p>
            <a:r>
              <a:rPr lang="en-US" sz="2200" dirty="0"/>
              <a:t>Internal thoracic arteries. </a:t>
            </a:r>
          </a:p>
          <a:p>
            <a:r>
              <a:rPr lang="en-US" sz="2200" dirty="0"/>
              <a:t>The bronchial arteries. </a:t>
            </a:r>
          </a:p>
          <a:p>
            <a:r>
              <a:rPr lang="en-US" sz="2200" dirty="0"/>
              <a:t>Phrenic arteries. </a:t>
            </a:r>
          </a:p>
          <a:p>
            <a:pPr marL="0" indent="0">
              <a:buNone/>
            </a:pPr>
            <a:r>
              <a:rPr lang="en-US" sz="2200" dirty="0">
                <a:solidFill>
                  <a:srgbClr val="FF0000"/>
                </a:solidFill>
              </a:rPr>
              <a:t>Extra cardiac channels open up in case of emergencies, when the coronary arteries are blocked.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48" y="5852120"/>
            <a:ext cx="2779776" cy="457200"/>
          </a:xfrm>
          <a:prstGeom prst="rect">
            <a:avLst/>
          </a:prstGeom>
        </p:spPr>
      </p:pic>
      <p:sp>
        <p:nvSpPr>
          <p:cNvPr id="6" name="Content Placeholder 3"/>
          <p:cNvSpPr txBox="1">
            <a:spLocks/>
          </p:cNvSpPr>
          <p:nvPr/>
        </p:nvSpPr>
        <p:spPr>
          <a:xfrm>
            <a:off x="6416312" y="1331457"/>
            <a:ext cx="4908887" cy="4473720"/>
          </a:xfrm>
          <a:prstGeom prst="rect">
            <a:avLst/>
          </a:prstGeom>
        </p:spPr>
        <p:txBody>
          <a:bodyPr vert="horz" lIns="101590" tIns="50795" rIns="101590" bIns="50795">
            <a:normAutofit lnSpcReduction="10000"/>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r>
              <a:rPr lang="en-US" sz="2000" dirty="0" smtClean="0"/>
              <a:t>The main coronary arteries feed </a:t>
            </a:r>
            <a:r>
              <a:rPr lang="en-US" sz="2000" dirty="0" err="1" smtClean="0"/>
              <a:t>transmural</a:t>
            </a:r>
            <a:r>
              <a:rPr lang="en-US" sz="2000" dirty="0" smtClean="0"/>
              <a:t> arteries.</a:t>
            </a:r>
          </a:p>
          <a:p>
            <a:pPr marL="0" indent="0" defTabSz="914400">
              <a:buNone/>
            </a:pPr>
            <a:endParaRPr lang="en-US" sz="2000" dirty="0" smtClean="0"/>
          </a:p>
          <a:p>
            <a:pPr defTabSz="914400"/>
            <a:r>
              <a:rPr lang="en-US" sz="2000" dirty="0" err="1" smtClean="0"/>
              <a:t>Transmural</a:t>
            </a:r>
            <a:r>
              <a:rPr lang="en-US" sz="2000" dirty="0" smtClean="0"/>
              <a:t> arteries plunge into the muscle of the ventricles.</a:t>
            </a:r>
          </a:p>
          <a:p>
            <a:pPr marL="0" indent="0" defTabSz="914400">
              <a:buNone/>
            </a:pPr>
            <a:endParaRPr lang="en-US" sz="2000" dirty="0" smtClean="0"/>
          </a:p>
          <a:p>
            <a:pPr defTabSz="914400"/>
            <a:r>
              <a:rPr lang="en-US" sz="2000" dirty="0" err="1" smtClean="0"/>
              <a:t>Transmural</a:t>
            </a:r>
            <a:r>
              <a:rPr lang="en-US" sz="2000" dirty="0" smtClean="0"/>
              <a:t> arteries supply arterioles, which control flow to capillaries:</a:t>
            </a:r>
          </a:p>
          <a:p>
            <a:pPr marL="0" indent="0" defTabSz="914400">
              <a:buNone/>
            </a:pPr>
            <a:endParaRPr lang="en-US" sz="2000" dirty="0" smtClean="0"/>
          </a:p>
          <a:p>
            <a:pPr defTabSz="914400"/>
            <a:r>
              <a:rPr lang="en-US" sz="2000" dirty="0" smtClean="0"/>
              <a:t>There are ~4000 capillaries/cm2 of myocardium. Adequate blood supply is important. Inadequate blood supply results in ischemia and myocardial infarction (MI).</a:t>
            </a:r>
          </a:p>
          <a:p>
            <a:pPr defTabSz="914400"/>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436" y="5852120"/>
            <a:ext cx="2560320" cy="457200"/>
          </a:xfrm>
          <a:prstGeom prst="rect">
            <a:avLst/>
          </a:prstGeom>
        </p:spPr>
      </p:pic>
      <p:sp>
        <p:nvSpPr>
          <p:cNvPr id="7" name="Rectangle 6"/>
          <p:cNvSpPr/>
          <p:nvPr/>
        </p:nvSpPr>
        <p:spPr>
          <a:xfrm>
            <a:off x="768312" y="1266056"/>
            <a:ext cx="5110076" cy="4937760"/>
          </a:xfrm>
          <a:prstGeom prst="rect">
            <a:avLst/>
          </a:prstGeom>
          <a:noFill/>
          <a:ln w="28575">
            <a:solidFill>
              <a:srgbClr val="D8B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Rectangle 8"/>
          <p:cNvSpPr/>
          <p:nvPr/>
        </p:nvSpPr>
        <p:spPr>
          <a:xfrm>
            <a:off x="6341296" y="1266056"/>
            <a:ext cx="5110076" cy="4937760"/>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020739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Venous and Lymphatic Drainage</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4" name="Content Placeholder 3"/>
          <p:cNvSpPr>
            <a:spLocks noGrp="1"/>
          </p:cNvSpPr>
          <p:nvPr>
            <p:ph sz="quarter" idx="1"/>
          </p:nvPr>
        </p:nvSpPr>
        <p:spPr>
          <a:xfrm>
            <a:off x="609459" y="1274937"/>
            <a:ext cx="10969943" cy="4937760"/>
          </a:xfrm>
        </p:spPr>
        <p:txBody>
          <a:bodyPr>
            <a:normAutofit/>
          </a:bodyPr>
          <a:lstStyle/>
          <a:p>
            <a:pPr marL="0" indent="0" algn="just">
              <a:buNone/>
            </a:pPr>
            <a:r>
              <a:rPr lang="en-US" sz="2200" b="1" u="sng" dirty="0" smtClean="0"/>
              <a:t>Venous Drainage:</a:t>
            </a:r>
          </a:p>
          <a:p>
            <a:pPr algn="just"/>
            <a:r>
              <a:rPr lang="en-US" sz="1600" dirty="0" smtClean="0"/>
              <a:t>Venous </a:t>
            </a:r>
            <a:r>
              <a:rPr lang="en-US" sz="1600" dirty="0"/>
              <a:t>drainage brings deoxygenated blood back to the heart. </a:t>
            </a:r>
          </a:p>
          <a:p>
            <a:pPr algn="just"/>
            <a:r>
              <a:rPr lang="en-US" sz="1600" dirty="0"/>
              <a:t>Cardiac venous drainage occur through: </a:t>
            </a:r>
          </a:p>
          <a:p>
            <a:pPr algn="just">
              <a:buFontTx/>
              <a:buChar char="-"/>
            </a:pPr>
            <a:r>
              <a:rPr lang="en-US" sz="1600" dirty="0" smtClean="0"/>
              <a:t>Coronary </a:t>
            </a:r>
            <a:r>
              <a:rPr lang="en-US" sz="1600" dirty="0"/>
              <a:t>sinus, which lies in the posterior part of the atrioventricular groove &amp; is </a:t>
            </a:r>
            <a:r>
              <a:rPr lang="en-US" sz="1600" dirty="0" smtClean="0"/>
              <a:t>a continuation </a:t>
            </a:r>
            <a:r>
              <a:rPr lang="en-US" sz="1600" dirty="0"/>
              <a:t>of the great cardiac vein. </a:t>
            </a:r>
            <a:r>
              <a:rPr lang="en-US" sz="1600" dirty="0" smtClean="0"/>
              <a:t>(</a:t>
            </a:r>
            <a:r>
              <a:rPr lang="en-US" sz="1600" u="sng" dirty="0"/>
              <a:t>Most of the venous drainage </a:t>
            </a:r>
            <a:r>
              <a:rPr lang="en-US" sz="1600" dirty="0"/>
              <a:t>of the heart returns through the coronary sinus and anterior cardiac </a:t>
            </a:r>
            <a:r>
              <a:rPr lang="en-US" sz="1600" dirty="0" smtClean="0"/>
              <a:t>veins).</a:t>
            </a:r>
            <a:endParaRPr lang="en-US" sz="1600" dirty="0"/>
          </a:p>
          <a:p>
            <a:pPr marL="0" indent="0" algn="just">
              <a:buNone/>
            </a:pPr>
            <a:r>
              <a:rPr lang="en-US" sz="1600" dirty="0"/>
              <a:t>-  Anterior, middle &amp; small cardiac veins. </a:t>
            </a:r>
          </a:p>
          <a:p>
            <a:pPr marL="0" indent="0" algn="just">
              <a:buNone/>
            </a:pPr>
            <a:r>
              <a:rPr lang="en-US" sz="1600" dirty="0"/>
              <a:t>-  Venae </a:t>
            </a:r>
            <a:r>
              <a:rPr lang="en-US" sz="1600" dirty="0" err="1"/>
              <a:t>Cordis</a:t>
            </a:r>
            <a:r>
              <a:rPr lang="en-US" sz="1600" dirty="0"/>
              <a:t> </a:t>
            </a:r>
            <a:r>
              <a:rPr lang="en-US" sz="1600" dirty="0" err="1"/>
              <a:t>Minimae</a:t>
            </a:r>
            <a:r>
              <a:rPr lang="en-US" sz="1600" dirty="0"/>
              <a:t> (smallest cardiac </a:t>
            </a:r>
            <a:r>
              <a:rPr lang="en-US" sz="1600" dirty="0" smtClean="0"/>
              <a:t>veins). </a:t>
            </a:r>
            <a:endParaRPr lang="en-US" sz="1600" dirty="0"/>
          </a:p>
          <a:p>
            <a:pPr algn="just"/>
            <a:r>
              <a:rPr lang="en-US" sz="1600" dirty="0"/>
              <a:t>Most of the venous blood return to the heart into the Right atrium through the coronary sinus via the cardiac veins. </a:t>
            </a:r>
          </a:p>
          <a:p>
            <a:pPr algn="just"/>
            <a:r>
              <a:rPr lang="en-US" sz="1600" dirty="0"/>
              <a:t>5- 10% drains directly into heart chambers, Right atrium &amp; Right ventricle: by the anterior cardiac vein &amp; the small veins that open directly into the heart chambers. </a:t>
            </a:r>
          </a:p>
          <a:p>
            <a:pPr algn="just"/>
            <a:endParaRPr lang="en-US" dirty="0"/>
          </a:p>
        </p:txBody>
      </p:sp>
      <p:sp>
        <p:nvSpPr>
          <p:cNvPr id="6" name="Content Placeholder 3"/>
          <p:cNvSpPr txBox="1">
            <a:spLocks/>
          </p:cNvSpPr>
          <p:nvPr/>
        </p:nvSpPr>
        <p:spPr>
          <a:xfrm>
            <a:off x="609459" y="4387552"/>
            <a:ext cx="11245631" cy="3577952"/>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buNone/>
            </a:pPr>
            <a:r>
              <a:rPr lang="en-US" sz="2000" b="1" u="sng" dirty="0" smtClean="0"/>
              <a:t>Lymphatic Drainage:</a:t>
            </a:r>
          </a:p>
          <a:p>
            <a:pPr defTabSz="914400"/>
            <a:r>
              <a:rPr lang="en-US" sz="1600" dirty="0" smtClean="0"/>
              <a:t>Lymphatics of the heart accompany the two coronary arteries. </a:t>
            </a:r>
          </a:p>
          <a:p>
            <a:pPr defTabSz="914400"/>
            <a:r>
              <a:rPr lang="en-US" sz="1600" dirty="0" smtClean="0"/>
              <a:t>Lymphatics of the heart form two trunks: </a:t>
            </a:r>
          </a:p>
          <a:p>
            <a:pPr marL="0" indent="0" defTabSz="914400">
              <a:buFont typeface="Wingdings 3"/>
              <a:buNone/>
            </a:pPr>
            <a:r>
              <a:rPr lang="en-US" sz="1600" dirty="0" smtClean="0"/>
              <a:t>- The right trunk: ends in the brachiocephalic node. </a:t>
            </a:r>
          </a:p>
          <a:p>
            <a:pPr marL="0" indent="0" defTabSz="914400">
              <a:buFont typeface="Wingdings 3"/>
              <a:buNone/>
            </a:pPr>
            <a:r>
              <a:rPr lang="en-US" sz="1600" dirty="0" smtClean="0"/>
              <a:t>- The left trunk: ends into the </a:t>
            </a:r>
            <a:r>
              <a:rPr lang="en-US" sz="1600" dirty="0" err="1" smtClean="0"/>
              <a:t>tracheo</a:t>
            </a:r>
            <a:r>
              <a:rPr lang="en-US" sz="1600" dirty="0" smtClean="0"/>
              <a:t>-bronchial lymph nodes, at the bifurcation of the trachea. </a:t>
            </a:r>
          </a:p>
          <a:p>
            <a:pPr defTabSz="914400"/>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7324" y="-27384"/>
            <a:ext cx="2779776" cy="457200"/>
          </a:xfrm>
          <a:prstGeom prst="rect">
            <a:avLst/>
          </a:prstGeom>
        </p:spPr>
      </p:pic>
    </p:spTree>
    <p:extLst>
      <p:ext uri="{BB962C8B-B14F-4D97-AF65-F5344CB8AC3E}">
        <p14:creationId xmlns:p14="http://schemas.microsoft.com/office/powerpoint/2010/main" val="379847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Coronary Dominance</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25</a:t>
            </a:fld>
            <a:endParaRPr lang="en-US" dirty="0"/>
          </a:p>
        </p:txBody>
      </p:sp>
      <p:sp>
        <p:nvSpPr>
          <p:cNvPr id="4" name="Content Placeholder 3"/>
          <p:cNvSpPr>
            <a:spLocks noGrp="1"/>
          </p:cNvSpPr>
          <p:nvPr>
            <p:ph sz="quarter" idx="1"/>
          </p:nvPr>
        </p:nvSpPr>
        <p:spPr>
          <a:xfrm>
            <a:off x="609460" y="1401080"/>
            <a:ext cx="6048672" cy="4697189"/>
          </a:xfrm>
        </p:spPr>
        <p:txBody>
          <a:bodyPr>
            <a:normAutofit lnSpcReduction="10000"/>
          </a:bodyPr>
          <a:lstStyle/>
          <a:p>
            <a:pPr algn="just"/>
            <a:r>
              <a:rPr lang="en-US" sz="1400" dirty="0"/>
              <a:t>Coronary dominance depends on which artery (or arteries) gives rise to the posterior descending artery (PDA), that runs along the posterior side of the heart &amp; supplies the AV- node. </a:t>
            </a:r>
          </a:p>
          <a:p>
            <a:pPr algn="just"/>
            <a:r>
              <a:rPr lang="en-US" sz="1400" dirty="0"/>
              <a:t>A person can be: </a:t>
            </a:r>
          </a:p>
          <a:p>
            <a:pPr algn="just">
              <a:buFontTx/>
              <a:buChar char="-"/>
            </a:pPr>
            <a:r>
              <a:rPr lang="en-US" sz="1400" dirty="0" smtClean="0"/>
              <a:t>Right dominant     </a:t>
            </a:r>
            <a:r>
              <a:rPr lang="en-US" sz="1400" dirty="0"/>
              <a:t>- Left </a:t>
            </a:r>
            <a:r>
              <a:rPr lang="en-US" sz="1400" dirty="0" smtClean="0"/>
              <a:t>dominant</a:t>
            </a:r>
            <a:r>
              <a:rPr lang="en-US" sz="1400" dirty="0"/>
              <a:t> </a:t>
            </a:r>
            <a:r>
              <a:rPr lang="en-US" sz="1400" dirty="0" smtClean="0"/>
              <a:t>      </a:t>
            </a:r>
            <a:r>
              <a:rPr lang="en-US" sz="1400" dirty="0"/>
              <a:t>- Co-dominant. </a:t>
            </a:r>
            <a:endParaRPr lang="en-US" sz="1400" dirty="0" smtClean="0"/>
          </a:p>
          <a:p>
            <a:pPr algn="just"/>
            <a:r>
              <a:rPr lang="en-US" sz="1400" dirty="0" smtClean="0"/>
              <a:t>Coronary </a:t>
            </a:r>
            <a:r>
              <a:rPr lang="en-US" sz="1400" dirty="0"/>
              <a:t>dominance is recognized by the presence of septal perforating branches. </a:t>
            </a:r>
          </a:p>
          <a:p>
            <a:pPr algn="just"/>
            <a:r>
              <a:rPr lang="en-US" sz="1400" dirty="0"/>
              <a:t>The right coronary artery is dominant in </a:t>
            </a:r>
            <a:r>
              <a:rPr lang="en-US" sz="1400" dirty="0">
                <a:solidFill>
                  <a:schemeClr val="accent4">
                    <a:lumMod val="75000"/>
                  </a:schemeClr>
                </a:solidFill>
              </a:rPr>
              <a:t>80–85% </a:t>
            </a:r>
            <a:r>
              <a:rPr lang="en-US" sz="1400" dirty="0"/>
              <a:t>cases. </a:t>
            </a:r>
          </a:p>
          <a:p>
            <a:pPr algn="just"/>
            <a:r>
              <a:rPr lang="en-US" sz="1400" dirty="0"/>
              <a:t>The circumflex branch of the left coronary artery is dominant in </a:t>
            </a:r>
            <a:r>
              <a:rPr lang="en-US" sz="1400" dirty="0" smtClean="0">
                <a:solidFill>
                  <a:schemeClr val="accent4">
                    <a:lumMod val="75000"/>
                  </a:schemeClr>
                </a:solidFill>
              </a:rPr>
              <a:t>8-10</a:t>
            </a:r>
            <a:r>
              <a:rPr lang="en-US" sz="1400" dirty="0">
                <a:solidFill>
                  <a:schemeClr val="accent4">
                    <a:lumMod val="75000"/>
                  </a:schemeClr>
                </a:solidFill>
              </a:rPr>
              <a:t>% </a:t>
            </a:r>
            <a:r>
              <a:rPr lang="en-US" sz="1400" dirty="0" smtClean="0"/>
              <a:t>cases</a:t>
            </a:r>
          </a:p>
          <a:p>
            <a:pPr marL="0" indent="0" algn="just" rtl="1">
              <a:buNone/>
            </a:pPr>
            <a:r>
              <a:rPr lang="ar-SA" sz="1400" dirty="0">
                <a:solidFill>
                  <a:srgbClr val="528693"/>
                </a:solidFill>
              </a:rPr>
              <a:t>لمن نقول إن الشريان التاجي </a:t>
            </a:r>
            <a:r>
              <a:rPr lang="en-US" sz="1400" dirty="0" smtClean="0">
                <a:solidFill>
                  <a:srgbClr val="528693"/>
                </a:solidFill>
              </a:rPr>
              <a:t> dominant</a:t>
            </a:r>
            <a:r>
              <a:rPr lang="ar-SA" sz="1400" dirty="0" smtClean="0">
                <a:solidFill>
                  <a:srgbClr val="528693"/>
                </a:solidFill>
              </a:rPr>
              <a:t>معناته </a:t>
            </a:r>
            <a:r>
              <a:rPr lang="ar-SA" sz="1400" dirty="0">
                <a:solidFill>
                  <a:srgbClr val="528693"/>
                </a:solidFill>
              </a:rPr>
              <a:t>يغذي SA </a:t>
            </a:r>
            <a:r>
              <a:rPr lang="ar-SA" sz="1400" dirty="0" err="1">
                <a:solidFill>
                  <a:srgbClr val="528693"/>
                </a:solidFill>
              </a:rPr>
              <a:t>and</a:t>
            </a:r>
            <a:r>
              <a:rPr lang="ar-SA" sz="1400" dirty="0">
                <a:solidFill>
                  <a:srgbClr val="528693"/>
                </a:solidFill>
              </a:rPr>
              <a:t> AV </a:t>
            </a:r>
            <a:r>
              <a:rPr lang="ar-SA" sz="1400" dirty="0" err="1">
                <a:solidFill>
                  <a:srgbClr val="528693"/>
                </a:solidFill>
              </a:rPr>
              <a:t>nodes</a:t>
            </a:r>
            <a:r>
              <a:rPr lang="ar-SA" sz="1400" dirty="0">
                <a:solidFill>
                  <a:srgbClr val="528693"/>
                </a:solidFill>
              </a:rPr>
              <a:t>، عامةً </a:t>
            </a:r>
            <a:r>
              <a:rPr lang="ar-SA" sz="1400" dirty="0" err="1">
                <a:solidFill>
                  <a:srgbClr val="528693"/>
                </a:solidFill>
              </a:rPr>
              <a:t>right</a:t>
            </a:r>
            <a:r>
              <a:rPr lang="ar-SA" sz="1400" dirty="0">
                <a:solidFill>
                  <a:srgbClr val="528693"/>
                </a:solidFill>
              </a:rPr>
              <a:t> CA هو </a:t>
            </a:r>
            <a:r>
              <a:rPr lang="ar-SA" sz="1400" dirty="0" err="1">
                <a:solidFill>
                  <a:srgbClr val="528693"/>
                </a:solidFill>
              </a:rPr>
              <a:t>dominant</a:t>
            </a:r>
            <a:r>
              <a:rPr lang="ar-SA" sz="1400" dirty="0">
                <a:solidFill>
                  <a:srgbClr val="528693"/>
                </a:solidFill>
              </a:rPr>
              <a:t> لكن في هذي الحالة صار </a:t>
            </a:r>
            <a:r>
              <a:rPr lang="ar-SA" sz="1400" dirty="0" err="1">
                <a:solidFill>
                  <a:srgbClr val="528693"/>
                </a:solidFill>
              </a:rPr>
              <a:t>circumflex</a:t>
            </a:r>
            <a:r>
              <a:rPr lang="ar-SA" sz="1400" dirty="0">
                <a:solidFill>
                  <a:srgbClr val="528693"/>
                </a:solidFill>
              </a:rPr>
              <a:t> لأنه طلع </a:t>
            </a:r>
            <a:r>
              <a:rPr lang="ar-SA" sz="1400" dirty="0" err="1">
                <a:solidFill>
                  <a:srgbClr val="528693"/>
                </a:solidFill>
              </a:rPr>
              <a:t>branch</a:t>
            </a:r>
            <a:r>
              <a:rPr lang="ar-SA" sz="1400" dirty="0">
                <a:solidFill>
                  <a:srgbClr val="528693"/>
                </a:solidFill>
              </a:rPr>
              <a:t> </a:t>
            </a:r>
            <a:r>
              <a:rPr lang="ar-SA" sz="1400" dirty="0" err="1">
                <a:solidFill>
                  <a:srgbClr val="528693"/>
                </a:solidFill>
              </a:rPr>
              <a:t>for</a:t>
            </a:r>
            <a:r>
              <a:rPr lang="ar-SA" sz="1400" dirty="0">
                <a:solidFill>
                  <a:srgbClr val="528693"/>
                </a:solidFill>
              </a:rPr>
              <a:t> AV </a:t>
            </a:r>
            <a:r>
              <a:rPr lang="ar-SA" sz="1400" dirty="0" err="1">
                <a:solidFill>
                  <a:srgbClr val="528693"/>
                </a:solidFill>
              </a:rPr>
              <a:t>node</a:t>
            </a:r>
            <a:endParaRPr lang="en-US" sz="1400" dirty="0">
              <a:solidFill>
                <a:srgbClr val="528693"/>
              </a:solidFill>
            </a:endParaRPr>
          </a:p>
          <a:p>
            <a:pPr algn="just"/>
            <a:r>
              <a:rPr lang="en-US" sz="1400" dirty="0"/>
              <a:t>Balanced or co-dominance is found in </a:t>
            </a:r>
            <a:r>
              <a:rPr lang="en-US" sz="1400" dirty="0">
                <a:solidFill>
                  <a:schemeClr val="accent4">
                    <a:lumMod val="75000"/>
                  </a:schemeClr>
                </a:solidFill>
              </a:rPr>
              <a:t>7-10% </a:t>
            </a:r>
            <a:r>
              <a:rPr lang="en-US" sz="1400" dirty="0"/>
              <a:t>of population where the posterior inter ventricular artery is formed by both Right coronary &amp; LCX arteries. </a:t>
            </a:r>
          </a:p>
          <a:p>
            <a:pPr algn="just"/>
            <a:r>
              <a:rPr lang="en-US" sz="1400" dirty="0"/>
              <a:t>Clinical importance: </a:t>
            </a:r>
          </a:p>
          <a:p>
            <a:pPr marL="0" indent="0" algn="just">
              <a:buNone/>
            </a:pPr>
            <a:r>
              <a:rPr lang="en-US" sz="1400" dirty="0"/>
              <a:t>- In left dominance, a block in LCA affect the entire left ventricle &amp; IV septum. </a:t>
            </a:r>
          </a:p>
          <a:p>
            <a:pPr marL="0" indent="0" algn="just">
              <a:buNone/>
            </a:pPr>
            <a:r>
              <a:rPr lang="en-US" sz="1400" dirty="0" smtClean="0"/>
              <a:t>- In </a:t>
            </a:r>
            <a:r>
              <a:rPr lang="en-US" sz="1400" dirty="0"/>
              <a:t>right or balanced dominance, a block in RCA at least spares </a:t>
            </a:r>
            <a:r>
              <a:rPr lang="en-US" sz="1400" dirty="0" smtClean="0"/>
              <a:t>2/3 of the septum and left ventricle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7324" y="-27384"/>
            <a:ext cx="2779776" cy="457200"/>
          </a:xfrm>
          <a:prstGeom prst="rect">
            <a:avLst/>
          </a:prstGeom>
        </p:spPr>
      </p:pic>
      <p:pic>
        <p:nvPicPr>
          <p:cNvPr id="7" name="Picture 6"/>
          <p:cNvPicPr>
            <a:picLocks noChangeAspect="1"/>
          </p:cNvPicPr>
          <p:nvPr/>
        </p:nvPicPr>
        <p:blipFill rotWithShape="1">
          <a:blip r:embed="rId3"/>
          <a:srcRect l="2669" r="2756" b="2565"/>
          <a:stretch/>
        </p:blipFill>
        <p:spPr>
          <a:xfrm>
            <a:off x="7203038" y="1272211"/>
            <a:ext cx="4376365" cy="3794523"/>
          </a:xfrm>
          <a:prstGeom prst="rect">
            <a:avLst/>
          </a:prstGeom>
        </p:spPr>
      </p:pic>
      <p:sp>
        <p:nvSpPr>
          <p:cNvPr id="5" name="TextBox 4"/>
          <p:cNvSpPr txBox="1"/>
          <p:nvPr/>
        </p:nvSpPr>
        <p:spPr>
          <a:xfrm>
            <a:off x="7203039" y="5133544"/>
            <a:ext cx="4376364" cy="1169551"/>
          </a:xfrm>
          <a:prstGeom prst="rect">
            <a:avLst/>
          </a:prstGeom>
          <a:noFill/>
        </p:spPr>
        <p:txBody>
          <a:bodyPr wrap="square" rtlCol="0">
            <a:spAutoFit/>
          </a:bodyPr>
          <a:lstStyle/>
          <a:p>
            <a:pPr algn="just"/>
            <a:r>
              <a:rPr lang="en-US" sz="1400" dirty="0">
                <a:solidFill>
                  <a:prstClr val="white">
                    <a:lumMod val="65000"/>
                  </a:prstClr>
                </a:solidFill>
              </a:rPr>
              <a:t>The left coronary artery supplies mainly the anterior and left lateral portions of the left ventricle, whereas the right coronary artery supplies most of the right ventricle, as well as the posterior part of the left ventricle in 80 to 90 percent of people</a:t>
            </a:r>
            <a:r>
              <a:rPr lang="en-US" sz="1400" dirty="0" smtClean="0">
                <a:solidFill>
                  <a:prstClr val="white">
                    <a:lumMod val="65000"/>
                  </a:prstClr>
                </a:solidFill>
              </a:rPr>
              <a:t>. (from 435’s team).</a:t>
            </a:r>
            <a:endParaRPr lang="en-US" sz="1400" dirty="0">
              <a:solidFill>
                <a:prstClr val="white">
                  <a:lumMod val="65000"/>
                </a:prstClr>
              </a:solidFill>
            </a:endParaRPr>
          </a:p>
        </p:txBody>
      </p:sp>
    </p:spTree>
    <p:extLst>
      <p:ext uri="{BB962C8B-B14F-4D97-AF65-F5344CB8AC3E}">
        <p14:creationId xmlns:p14="http://schemas.microsoft.com/office/powerpoint/2010/main" val="7066426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Coronary Blood Flow</a:t>
            </a:r>
          </a:p>
        </p:txBody>
      </p:sp>
      <p:sp>
        <p:nvSpPr>
          <p:cNvPr id="3" name="Slide Number Placeholder 2"/>
          <p:cNvSpPr>
            <a:spLocks noGrp="1"/>
          </p:cNvSpPr>
          <p:nvPr>
            <p:ph type="sldNum" sz="quarter" idx="12"/>
          </p:nvPr>
        </p:nvSpPr>
        <p:spPr/>
        <p:txBody>
          <a:bodyPr/>
          <a:lstStyle/>
          <a:p>
            <a:fld id="{4929A69E-7D8F-4515-9605-0315ABD4F316}" type="slidenum">
              <a:rPr lang="en-US" smtClean="0"/>
              <a:t>26</a:t>
            </a:fld>
            <a:endParaRPr lang="en-US" dirty="0"/>
          </a:p>
        </p:txBody>
      </p:sp>
      <p:sp>
        <p:nvSpPr>
          <p:cNvPr id="4" name="Content Placeholder 3"/>
          <p:cNvSpPr>
            <a:spLocks noGrp="1"/>
          </p:cNvSpPr>
          <p:nvPr>
            <p:ph sz="quarter" idx="1"/>
          </p:nvPr>
        </p:nvSpPr>
        <p:spPr>
          <a:xfrm>
            <a:off x="623355" y="1354550"/>
            <a:ext cx="6213846" cy="5184680"/>
          </a:xfrm>
        </p:spPr>
        <p:txBody>
          <a:bodyPr>
            <a:noAutofit/>
          </a:bodyPr>
          <a:lstStyle/>
          <a:p>
            <a:pPr marL="0" indent="0" algn="just">
              <a:buNone/>
            </a:pPr>
            <a:r>
              <a:rPr lang="en-US" sz="1600" dirty="0" smtClean="0"/>
              <a:t>Consists of: arterial supply, venous drainage, lymphatic drainage</a:t>
            </a:r>
          </a:p>
          <a:p>
            <a:pPr marL="0" indent="0" algn="just">
              <a:buNone/>
            </a:pPr>
            <a:r>
              <a:rPr lang="en-US" sz="1600" dirty="0" smtClean="0"/>
              <a:t>Coronary </a:t>
            </a:r>
            <a:r>
              <a:rPr lang="en-US" sz="1600" dirty="0"/>
              <a:t>blood flow at rest in humans = </a:t>
            </a:r>
            <a:r>
              <a:rPr lang="en-US" sz="1600" dirty="0">
                <a:solidFill>
                  <a:schemeClr val="accent4">
                    <a:lumMod val="75000"/>
                  </a:schemeClr>
                </a:solidFill>
              </a:rPr>
              <a:t>250 ml/min (5% of </a:t>
            </a:r>
            <a:r>
              <a:rPr lang="en-US" sz="1600" dirty="0" smtClean="0">
                <a:solidFill>
                  <a:schemeClr val="accent4">
                    <a:lumMod val="75000"/>
                  </a:schemeClr>
                </a:solidFill>
              </a:rPr>
              <a:t>cardiac </a:t>
            </a:r>
            <a:r>
              <a:rPr lang="en-US" sz="1600" dirty="0">
                <a:solidFill>
                  <a:schemeClr val="accent4">
                    <a:lumMod val="75000"/>
                  </a:schemeClr>
                </a:solidFill>
              </a:rPr>
              <a:t>output</a:t>
            </a:r>
            <a:r>
              <a:rPr lang="en-US" sz="1600" dirty="0" smtClean="0">
                <a:solidFill>
                  <a:schemeClr val="accent4">
                    <a:lumMod val="75000"/>
                  </a:schemeClr>
                </a:solidFill>
              </a:rPr>
              <a:t>).</a:t>
            </a:r>
          </a:p>
          <a:p>
            <a:pPr>
              <a:buFont typeface="Arial" charset="0"/>
              <a:buChar char="•"/>
              <a:defRPr/>
            </a:pPr>
            <a:r>
              <a:rPr lang="en-US" sz="1600" dirty="0">
                <a:cs typeface="Calibri" pitchFamily="34" charset="0"/>
              </a:rPr>
              <a:t>The right coronary artery has a greater flow in </a:t>
            </a:r>
            <a:r>
              <a:rPr lang="en-US" sz="1600" dirty="0">
                <a:solidFill>
                  <a:schemeClr val="accent4">
                    <a:lumMod val="75000"/>
                  </a:schemeClr>
                </a:solidFill>
                <a:cs typeface="Calibri" pitchFamily="34" charset="0"/>
              </a:rPr>
              <a:t>50%</a:t>
            </a:r>
            <a:r>
              <a:rPr lang="en-US" sz="1600" dirty="0">
                <a:cs typeface="Calibri" pitchFamily="34" charset="0"/>
              </a:rPr>
              <a:t> of population.</a:t>
            </a:r>
          </a:p>
          <a:p>
            <a:pPr>
              <a:buFont typeface="Arial" charset="0"/>
              <a:buChar char="•"/>
              <a:defRPr/>
            </a:pPr>
            <a:r>
              <a:rPr lang="en-US" sz="1600" dirty="0">
                <a:cs typeface="Calibri" pitchFamily="34" charset="0"/>
              </a:rPr>
              <a:t>The left has a greater flow in </a:t>
            </a:r>
            <a:r>
              <a:rPr lang="en-US" sz="1600" dirty="0">
                <a:solidFill>
                  <a:schemeClr val="accent4">
                    <a:lumMod val="75000"/>
                  </a:schemeClr>
                </a:solidFill>
                <a:cs typeface="Calibri" pitchFamily="34" charset="0"/>
              </a:rPr>
              <a:t>20%.</a:t>
            </a:r>
          </a:p>
          <a:p>
            <a:pPr>
              <a:buFont typeface="Arial" charset="0"/>
              <a:buChar char="•"/>
              <a:defRPr/>
            </a:pPr>
            <a:r>
              <a:rPr lang="en-US" sz="1600" dirty="0">
                <a:cs typeface="Calibri" pitchFamily="34" charset="0"/>
              </a:rPr>
              <a:t>Flow is equal in </a:t>
            </a:r>
            <a:r>
              <a:rPr lang="en-US" sz="1600" dirty="0">
                <a:solidFill>
                  <a:schemeClr val="accent4">
                    <a:lumMod val="75000"/>
                  </a:schemeClr>
                </a:solidFill>
                <a:cs typeface="Calibri" pitchFamily="34" charset="0"/>
              </a:rPr>
              <a:t>30</a:t>
            </a:r>
            <a:r>
              <a:rPr lang="en-US" sz="1600" dirty="0" smtClean="0">
                <a:solidFill>
                  <a:schemeClr val="accent4">
                    <a:lumMod val="75000"/>
                  </a:schemeClr>
                </a:solidFill>
                <a:cs typeface="Calibri" pitchFamily="34" charset="0"/>
              </a:rPr>
              <a:t>%.</a:t>
            </a:r>
            <a:endParaRPr lang="en-US" sz="1600" dirty="0" smtClean="0">
              <a:solidFill>
                <a:schemeClr val="accent4">
                  <a:lumMod val="75000"/>
                </a:schemeClr>
              </a:solidFill>
            </a:endParaRPr>
          </a:p>
          <a:p>
            <a:pPr marL="0" indent="0" algn="just">
              <a:buNone/>
            </a:pPr>
            <a:r>
              <a:rPr lang="en-US" sz="1600" dirty="0" smtClean="0"/>
              <a:t>Increases in proportion to exercise or work output</a:t>
            </a:r>
            <a:endParaRPr lang="en-US" sz="1600" dirty="0"/>
          </a:p>
          <a:p>
            <a:pPr marL="0" indent="0" algn="just">
              <a:buNone/>
            </a:pPr>
            <a:r>
              <a:rPr lang="en-US" sz="1600" dirty="0"/>
              <a:t> </a:t>
            </a:r>
            <a:r>
              <a:rPr lang="en-US" sz="1600" u="sng" dirty="0"/>
              <a:t>Venous blood:</a:t>
            </a:r>
          </a:p>
          <a:p>
            <a:pPr marL="0" indent="0" algn="just">
              <a:buNone/>
            </a:pPr>
            <a:r>
              <a:rPr lang="en-US" sz="1600" dirty="0" smtClean="0"/>
              <a:t>At </a:t>
            </a:r>
            <a:r>
              <a:rPr lang="en-US" sz="1600" dirty="0"/>
              <a:t>rest the heart extracts 60-70% of oxygen from the blood delivered to the heart</a:t>
            </a:r>
            <a:r>
              <a:rPr lang="en-US" sz="1600" dirty="0" smtClean="0"/>
              <a:t>.</a:t>
            </a:r>
          </a:p>
          <a:p>
            <a:pPr marL="0" indent="0" algn="just">
              <a:buNone/>
            </a:pPr>
            <a:r>
              <a:rPr lang="en-US" sz="1600" dirty="0" smtClean="0"/>
              <a:t>Why</a:t>
            </a:r>
            <a:r>
              <a:rPr lang="en-US" sz="1600" dirty="0"/>
              <a:t>?</a:t>
            </a:r>
          </a:p>
          <a:p>
            <a:pPr marL="0" indent="0" algn="just">
              <a:buNone/>
            </a:pPr>
            <a:r>
              <a:rPr lang="en-US" sz="1600" i="1" dirty="0"/>
              <a:t>      </a:t>
            </a:r>
            <a:r>
              <a:rPr lang="en-US" sz="1600" i="1" dirty="0" smtClean="0"/>
              <a:t>Because, </a:t>
            </a:r>
            <a:r>
              <a:rPr lang="en-US" sz="1600" dirty="0"/>
              <a:t>t</a:t>
            </a:r>
            <a:r>
              <a:rPr lang="en-US" sz="1600" dirty="0" smtClean="0"/>
              <a:t>he </a:t>
            </a:r>
            <a:r>
              <a:rPr lang="en-US" sz="1600" dirty="0"/>
              <a:t>heart muscle has more mitochondria (40% the cell volume) that generate energy for cardiac contraction by aerobic </a:t>
            </a:r>
            <a:r>
              <a:rPr lang="en-US" sz="1600" dirty="0" smtClean="0"/>
              <a:t>metabolism (other tissues extract only 25% of O2).</a:t>
            </a:r>
            <a:endParaRPr lang="en-US" sz="1600" dirty="0"/>
          </a:p>
          <a:p>
            <a:pPr marL="0" indent="0" algn="just">
              <a:buNone/>
            </a:pPr>
            <a:r>
              <a:rPr lang="en-US" sz="1600" dirty="0"/>
              <a:t>When more O2 is needed as during exercise, coronary blood flow increases.</a:t>
            </a:r>
          </a:p>
          <a:p>
            <a:pPr marL="0" indent="0" algn="just">
              <a:buNone/>
            </a:pPr>
            <a:endParaRPr lang="en-US" sz="1200" dirty="0"/>
          </a:p>
          <a:p>
            <a:pPr marL="0" indent="0" algn="just">
              <a:buNone/>
            </a:pPr>
            <a:endParaRPr lang="en-US" sz="1400" dirty="0"/>
          </a:p>
        </p:txBody>
      </p:sp>
      <p:pic>
        <p:nvPicPr>
          <p:cNvPr id="5" name="Picture 4"/>
          <p:cNvPicPr>
            <a:picLocks noChangeAspect="1"/>
          </p:cNvPicPr>
          <p:nvPr/>
        </p:nvPicPr>
        <p:blipFill>
          <a:blip r:embed="rId2"/>
          <a:stretch>
            <a:fillRect/>
          </a:stretch>
        </p:blipFill>
        <p:spPr>
          <a:xfrm>
            <a:off x="7030516" y="1410615"/>
            <a:ext cx="4464495" cy="2090393"/>
          </a:xfrm>
          <a:prstGeom prst="rect">
            <a:avLst/>
          </a:prstGeom>
        </p:spPr>
      </p:pic>
      <p:sp>
        <p:nvSpPr>
          <p:cNvPr id="6" name="TextBox 5"/>
          <p:cNvSpPr txBox="1"/>
          <p:nvPr/>
        </p:nvSpPr>
        <p:spPr>
          <a:xfrm>
            <a:off x="7030517" y="3501008"/>
            <a:ext cx="4464495" cy="2677656"/>
          </a:xfrm>
          <a:prstGeom prst="rect">
            <a:avLst/>
          </a:prstGeom>
          <a:noFill/>
        </p:spPr>
        <p:txBody>
          <a:bodyPr wrap="square" rtlCol="0">
            <a:spAutoFit/>
          </a:bodyPr>
          <a:lstStyle/>
          <a:p>
            <a:pPr algn="just"/>
            <a:r>
              <a:rPr lang="en-US" sz="1400" dirty="0">
                <a:solidFill>
                  <a:prstClr val="white">
                    <a:lumMod val="65000"/>
                  </a:prstClr>
                </a:solidFill>
              </a:rPr>
              <a:t>During strenuous exercise, the heart in the young adult increases its cardiac output </a:t>
            </a:r>
            <a:r>
              <a:rPr lang="en-US" sz="1400" dirty="0" smtClean="0">
                <a:solidFill>
                  <a:prstClr val="white">
                    <a:lumMod val="65000"/>
                  </a:prstClr>
                </a:solidFill>
              </a:rPr>
              <a:t>4-7 folds, </a:t>
            </a:r>
            <a:r>
              <a:rPr lang="en-US" sz="1400" dirty="0">
                <a:solidFill>
                  <a:prstClr val="white">
                    <a:lumMod val="65000"/>
                  </a:prstClr>
                </a:solidFill>
              </a:rPr>
              <a:t>and it pumps this blood against a higher than normal arterial pressure. Consequently, the work output of the heart under severe conditions may increase </a:t>
            </a:r>
            <a:r>
              <a:rPr lang="en-US" sz="1400" dirty="0" smtClean="0">
                <a:solidFill>
                  <a:prstClr val="white">
                    <a:lumMod val="65000"/>
                  </a:prstClr>
                </a:solidFill>
              </a:rPr>
              <a:t>6 to 9 folds. </a:t>
            </a:r>
            <a:r>
              <a:rPr lang="en-US" sz="1400" dirty="0">
                <a:solidFill>
                  <a:prstClr val="white">
                    <a:lumMod val="65000"/>
                  </a:prstClr>
                </a:solidFill>
              </a:rPr>
              <a:t>At the same time, the coronary blood flow increases </a:t>
            </a:r>
            <a:r>
              <a:rPr lang="en-US" sz="1400" dirty="0" smtClean="0">
                <a:solidFill>
                  <a:prstClr val="white">
                    <a:lumMod val="65000"/>
                  </a:prstClr>
                </a:solidFill>
              </a:rPr>
              <a:t>3-4 folds to </a:t>
            </a:r>
            <a:r>
              <a:rPr lang="en-US" sz="1400" dirty="0">
                <a:solidFill>
                  <a:prstClr val="white">
                    <a:lumMod val="65000"/>
                  </a:prstClr>
                </a:solidFill>
              </a:rPr>
              <a:t>supply the extra nutrients needed by the heart. This increase is not as much as the increase in workload, which means that the ratio of energy </a:t>
            </a:r>
            <a:r>
              <a:rPr lang="en-US" sz="1400" dirty="0" smtClean="0">
                <a:solidFill>
                  <a:prstClr val="white">
                    <a:lumMod val="65000"/>
                  </a:prstClr>
                </a:solidFill>
              </a:rPr>
              <a:t>expenditure </a:t>
            </a:r>
            <a:r>
              <a:rPr lang="en-US" sz="1400" dirty="0">
                <a:solidFill>
                  <a:prstClr val="white">
                    <a:lumMod val="65000"/>
                  </a:prstClr>
                </a:solidFill>
              </a:rPr>
              <a:t>by the heart to coronary blood flow increases. Thus, the “efficiency” of cardiac utilization of energy increases to make up for the relative deficiency of </a:t>
            </a:r>
            <a:r>
              <a:rPr lang="en-US" sz="1400" dirty="0" smtClean="0">
                <a:solidFill>
                  <a:prstClr val="white">
                    <a:lumMod val="65000"/>
                  </a:prstClr>
                </a:solidFill>
              </a:rPr>
              <a:t>coronary </a:t>
            </a:r>
            <a:r>
              <a:rPr lang="en-US" sz="1400" dirty="0">
                <a:solidFill>
                  <a:prstClr val="white">
                    <a:lumMod val="65000"/>
                  </a:prstClr>
                </a:solidFill>
              </a:rPr>
              <a:t>blood supply</a:t>
            </a:r>
            <a:r>
              <a:rPr lang="en-US" sz="1400" dirty="0" smtClean="0">
                <a:solidFill>
                  <a:prstClr val="white">
                    <a:lumMod val="65000"/>
                  </a:prstClr>
                </a:solidFill>
              </a:rPr>
              <a:t>.</a:t>
            </a:r>
            <a:endParaRPr lang="en-US" sz="1400" dirty="0">
              <a:solidFill>
                <a:prstClr val="white">
                  <a:lumMod val="65000"/>
                </a:prstClr>
              </a:solidFill>
            </a:endParaRPr>
          </a:p>
        </p:txBody>
      </p:sp>
    </p:spTree>
    <p:extLst>
      <p:ext uri="{BB962C8B-B14F-4D97-AF65-F5344CB8AC3E}">
        <p14:creationId xmlns:p14="http://schemas.microsoft.com/office/powerpoint/2010/main" val="3699736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Control of Coronary Blood Flow </a:t>
            </a:r>
          </a:p>
        </p:txBody>
      </p:sp>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73249817"/>
              </p:ext>
            </p:extLst>
          </p:nvPr>
        </p:nvGraphicFramePr>
        <p:xfrm>
          <a:off x="3487402" y="1371283"/>
          <a:ext cx="5667739" cy="3654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3"/>
          <p:cNvSpPr txBox="1">
            <a:spLocks/>
          </p:cNvSpPr>
          <p:nvPr/>
        </p:nvSpPr>
        <p:spPr>
          <a:xfrm>
            <a:off x="765820" y="5227951"/>
            <a:ext cx="10917925" cy="865345"/>
          </a:xfrm>
          <a:prstGeom prst="rect">
            <a:avLst/>
          </a:prstGeom>
          <a:noFill/>
          <a:ln>
            <a:noFill/>
          </a:ln>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lgn="just" defTabSz="914400">
              <a:buNone/>
            </a:pPr>
            <a:r>
              <a:rPr lang="en-US" sz="1600" dirty="0" smtClean="0"/>
              <a:t>NB: Constriction and dilation of the coronary arteries is governed primarily by local regulatory mechanisms. This regulates the amount of blood flow to the myocardium in a manner that matches the amount of oxygen delivered to the myocardium with the myocardial oxygen demand.</a:t>
            </a:r>
            <a:endParaRPr lang="en-US" sz="1600" dirty="0"/>
          </a:p>
        </p:txBody>
      </p:sp>
      <p:sp>
        <p:nvSpPr>
          <p:cNvPr id="10" name="TextBox 9"/>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619543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Control of Coronary Blood Flow: 1- Physical Factors</a:t>
            </a:r>
          </a:p>
        </p:txBody>
      </p:sp>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sp>
        <p:nvSpPr>
          <p:cNvPr id="4" name="Content Placeholder 3"/>
          <p:cNvSpPr>
            <a:spLocks noGrp="1"/>
          </p:cNvSpPr>
          <p:nvPr>
            <p:ph sz="quarter" idx="1"/>
          </p:nvPr>
        </p:nvSpPr>
        <p:spPr>
          <a:xfrm>
            <a:off x="687156" y="1518515"/>
            <a:ext cx="4759184" cy="1238518"/>
          </a:xfrm>
        </p:spPr>
        <p:txBody>
          <a:bodyPr>
            <a:noAutofit/>
          </a:bodyPr>
          <a:lstStyle/>
          <a:p>
            <a:pPr algn="just"/>
            <a:r>
              <a:rPr lang="en-US" sz="1400" dirty="0" smtClean="0"/>
              <a:t>Coronary </a:t>
            </a:r>
            <a:r>
              <a:rPr lang="en-US" sz="1400" dirty="0"/>
              <a:t>Perfusion </a:t>
            </a:r>
            <a:r>
              <a:rPr lang="en-US" sz="1400" dirty="0" smtClean="0"/>
              <a:t>Pressure</a:t>
            </a:r>
            <a:r>
              <a:rPr lang="en-US" sz="1400" dirty="0"/>
              <a:t>: </a:t>
            </a:r>
            <a:r>
              <a:rPr lang="en-US" sz="1400" dirty="0">
                <a:solidFill>
                  <a:srgbClr val="DDE9EC">
                    <a:lumMod val="50000"/>
                  </a:srgbClr>
                </a:solidFill>
              </a:rPr>
              <a:t>the pressure that pushes the blood into </a:t>
            </a:r>
            <a:r>
              <a:rPr lang="en-US" sz="1400" dirty="0" smtClean="0">
                <a:solidFill>
                  <a:srgbClr val="DDE9EC">
                    <a:lumMod val="50000"/>
                  </a:srgbClr>
                </a:solidFill>
              </a:rPr>
              <a:t>coronaries.</a:t>
            </a:r>
            <a:endParaRPr lang="en-US" sz="1400" dirty="0">
              <a:solidFill>
                <a:srgbClr val="DDE9EC">
                  <a:lumMod val="50000"/>
                </a:srgbClr>
              </a:solidFill>
            </a:endParaRPr>
          </a:p>
          <a:p>
            <a:pPr algn="just"/>
            <a:r>
              <a:rPr lang="en-US" sz="1400" dirty="0"/>
              <a:t>Aortic pressure and direction of blood flow influence the perfusion pressure feeding the coronary arteries</a:t>
            </a:r>
            <a:r>
              <a:rPr lang="en-US" sz="1400" dirty="0" smtClean="0"/>
              <a:t>.</a:t>
            </a:r>
            <a:endParaRPr lang="en-US" sz="1400"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6420" y="1590388"/>
            <a:ext cx="2265940" cy="1758308"/>
          </a:xfrm>
          <a:prstGeom prst="rect">
            <a:avLst/>
          </a:prstGeom>
          <a:noFill/>
          <a:ln w="381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086879292"/>
              </p:ext>
            </p:extLst>
          </p:nvPr>
        </p:nvGraphicFramePr>
        <p:xfrm>
          <a:off x="687156" y="2778280"/>
          <a:ext cx="4759184" cy="3387024"/>
        </p:xfrm>
        <a:graphic>
          <a:graphicData uri="http://schemas.openxmlformats.org/drawingml/2006/table">
            <a:tbl>
              <a:tblPr firstRow="1" bandRow="1">
                <a:tableStyleId>{21E4AEA4-8DFA-4A89-87EB-49C32662AFE0}</a:tableStyleId>
              </a:tblPr>
              <a:tblGrid>
                <a:gridCol w="2379592"/>
                <a:gridCol w="2379592"/>
              </a:tblGrid>
              <a:tr h="369504">
                <a:tc>
                  <a:txBody>
                    <a:bodyPr/>
                    <a:lstStyle/>
                    <a:p>
                      <a:pPr algn="ctr"/>
                      <a:r>
                        <a:rPr lang="en-US" sz="1800" dirty="0" smtClean="0"/>
                        <a:t>In systole</a:t>
                      </a:r>
                      <a:endParaRPr lang="en-US" sz="1800" dirty="0"/>
                    </a:p>
                  </a:txBody>
                  <a:tcPr anchor="ctr"/>
                </a:tc>
                <a:tc>
                  <a:txBody>
                    <a:bodyPr/>
                    <a:lstStyle/>
                    <a:p>
                      <a:pPr algn="ctr"/>
                      <a:r>
                        <a:rPr lang="en-US" sz="1800" dirty="0" smtClean="0"/>
                        <a:t>In diastole</a:t>
                      </a:r>
                      <a:endParaRPr lang="en-US" sz="1800" dirty="0"/>
                    </a:p>
                  </a:txBody>
                  <a:tcPr anchor="ctr"/>
                </a:tc>
              </a:tr>
              <a:tr h="2959405">
                <a:tc>
                  <a:txBody>
                    <a:bodyPr/>
                    <a:lstStyle/>
                    <a:p>
                      <a:pPr marL="285750" indent="-285750" algn="just">
                        <a:buFont typeface="Arial" charset="0"/>
                        <a:buChar char="•"/>
                      </a:pPr>
                      <a:r>
                        <a:rPr lang="en-US" sz="1200" dirty="0" smtClean="0">
                          <a:solidFill>
                            <a:schemeClr val="tx1"/>
                          </a:solidFill>
                        </a:rPr>
                        <a:t>The aortic pressure is highest but the direction and velocity of blood flow limit the coronary perfusion pressure.</a:t>
                      </a:r>
                    </a:p>
                    <a:p>
                      <a:pPr marL="285750" indent="-285750" algn="just">
                        <a:buFont typeface="Arial" charset="0"/>
                        <a:buChar char="•"/>
                      </a:pPr>
                      <a:r>
                        <a:rPr lang="en-US" sz="1200" dirty="0" smtClean="0">
                          <a:solidFill>
                            <a:schemeClr val="tx1"/>
                          </a:solidFill>
                        </a:rPr>
                        <a:t> Additionally, the turbulent blood flow in the ascending aorta limits the coronary perfusion pressure.</a:t>
                      </a:r>
                    </a:p>
                    <a:p>
                      <a:pPr marL="285750" indent="-285750" algn="just">
                        <a:buFont typeface="Arial" charset="0"/>
                        <a:buChar char="•"/>
                      </a:pPr>
                      <a:r>
                        <a:rPr lang="en-US" sz="1200" dirty="0" smtClean="0">
                          <a:solidFill>
                            <a:schemeClr val="tx1"/>
                          </a:solidFill>
                        </a:rPr>
                        <a:t>Pressure difference between the aorta &amp; Right ventricle is greater</a:t>
                      </a:r>
                      <a:r>
                        <a:rPr lang="en-US" sz="1200" baseline="0" dirty="0" smtClean="0">
                          <a:solidFill>
                            <a:schemeClr val="tx1"/>
                          </a:solidFill>
                        </a:rPr>
                        <a:t> </a:t>
                      </a:r>
                      <a:r>
                        <a:rPr lang="en-US" sz="1200" dirty="0" smtClean="0">
                          <a:solidFill>
                            <a:schemeClr val="tx1"/>
                          </a:solidFill>
                        </a:rPr>
                        <a:t>therefore more blood flow to Right ventricle occurs.</a:t>
                      </a:r>
                    </a:p>
                    <a:p>
                      <a:pPr marL="285750" indent="-285750" algn="just">
                        <a:buFont typeface="Arial" charset="0"/>
                        <a:buChar char="•"/>
                      </a:pPr>
                      <a:r>
                        <a:rPr lang="en-US" sz="1200" dirty="0" smtClean="0">
                          <a:solidFill>
                            <a:schemeClr val="tx1"/>
                          </a:solidFill>
                        </a:rPr>
                        <a:t>Coronary arteries are compressed.</a:t>
                      </a:r>
                      <a:r>
                        <a:rPr lang="en-US" sz="1200" baseline="0" dirty="0" smtClean="0">
                          <a:solidFill>
                            <a:schemeClr val="tx1"/>
                          </a:solidFill>
                        </a:rPr>
                        <a:t> Therefore, blood flow to the LV is reduced.</a:t>
                      </a:r>
                      <a:endParaRPr lang="en-US" sz="1200" dirty="0" smtClean="0">
                        <a:solidFill>
                          <a:schemeClr val="tx1"/>
                        </a:solidFill>
                      </a:endParaRPr>
                    </a:p>
                    <a:p>
                      <a:pPr marL="285750" indent="-285750" algn="just">
                        <a:buFont typeface="Arial" charset="0"/>
                        <a:buChar char="•"/>
                      </a:pPr>
                      <a:endParaRPr lang="en-US" sz="1200" dirty="0" smtClean="0"/>
                    </a:p>
                  </a:txBody>
                  <a:tcPr/>
                </a:tc>
                <a:tc>
                  <a:txBody>
                    <a:bodyPr/>
                    <a:lstStyle/>
                    <a:p>
                      <a:pPr algn="just"/>
                      <a:r>
                        <a:rPr lang="en-US" sz="1400" dirty="0" smtClean="0"/>
                        <a:t>The aortic pressure is lower than in systole. However, the perfusion pressure is greatest due to recoil of blood back against aortic valves (origin of coronary arteries).</a:t>
                      </a:r>
                    </a:p>
                  </a:txBody>
                  <a:tcPr/>
                </a:tc>
              </a:tr>
            </a:tbl>
          </a:graphicData>
        </a:graphic>
      </p:graphicFrame>
      <p:sp>
        <p:nvSpPr>
          <p:cNvPr id="9" name="Rectangle 8"/>
          <p:cNvSpPr/>
          <p:nvPr/>
        </p:nvSpPr>
        <p:spPr>
          <a:xfrm>
            <a:off x="8472284" y="1528736"/>
            <a:ext cx="2675070" cy="938719"/>
          </a:xfrm>
          <a:prstGeom prst="rect">
            <a:avLst/>
          </a:prstGeom>
        </p:spPr>
        <p:txBody>
          <a:bodyPr wrap="square">
            <a:spAutoFit/>
          </a:bodyPr>
          <a:lstStyle/>
          <a:p>
            <a:r>
              <a:rPr lang="en-US" sz="1100" dirty="0">
                <a:solidFill>
                  <a:srgbClr val="DDE9EC">
                    <a:lumMod val="50000"/>
                  </a:srgbClr>
                </a:solidFill>
              </a:rPr>
              <a:t>Flow is minimum at isovolumetric contraction why?? </a:t>
            </a:r>
          </a:p>
          <a:p>
            <a:r>
              <a:rPr lang="en-US" sz="1100" dirty="0">
                <a:solidFill>
                  <a:srgbClr val="DDE9EC">
                    <a:lumMod val="50000"/>
                  </a:srgbClr>
                </a:solidFill>
              </a:rPr>
              <a:t>myocardial arterioles are squeezed </a:t>
            </a:r>
          </a:p>
          <a:p>
            <a:r>
              <a:rPr lang="en-US" sz="1100" dirty="0">
                <a:solidFill>
                  <a:srgbClr val="DDE9EC">
                    <a:lumMod val="50000"/>
                  </a:srgbClr>
                </a:solidFill>
              </a:rPr>
              <a:t>Flow is highest at </a:t>
            </a:r>
            <a:r>
              <a:rPr lang="en-US" sz="1100" dirty="0" err="1">
                <a:solidFill>
                  <a:srgbClr val="DDE9EC">
                    <a:lumMod val="50000"/>
                  </a:srgbClr>
                </a:solidFill>
              </a:rPr>
              <a:t>dicrotic</a:t>
            </a:r>
            <a:r>
              <a:rPr lang="en-US" sz="1100" dirty="0">
                <a:solidFill>
                  <a:srgbClr val="DDE9EC">
                    <a:lumMod val="50000"/>
                  </a:srgbClr>
                </a:solidFill>
              </a:rPr>
              <a:t> wave ( due </a:t>
            </a:r>
            <a:r>
              <a:rPr lang="en-US" sz="1100" dirty="0" smtClean="0">
                <a:solidFill>
                  <a:srgbClr val="DDE9EC">
                    <a:lumMod val="50000"/>
                  </a:srgbClr>
                </a:solidFill>
              </a:rPr>
              <a:t>to aortic </a:t>
            </a:r>
            <a:r>
              <a:rPr lang="en-US" sz="1100" dirty="0">
                <a:solidFill>
                  <a:srgbClr val="DDE9EC">
                    <a:lumMod val="50000"/>
                  </a:srgbClr>
                </a:solidFill>
              </a:rPr>
              <a:t>recoil </a:t>
            </a:r>
            <a:r>
              <a:rPr lang="en-US" sz="1100" dirty="0" smtClean="0">
                <a:solidFill>
                  <a:srgbClr val="DDE9EC">
                    <a:lumMod val="50000"/>
                  </a:srgbClr>
                </a:solidFill>
              </a:rPr>
              <a:t>)</a:t>
            </a:r>
            <a:endParaRPr lang="en-US" sz="1100" dirty="0">
              <a:solidFill>
                <a:srgbClr val="DDE9EC">
                  <a:lumMod val="50000"/>
                </a:srgb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420" y="3477354"/>
            <a:ext cx="4980934" cy="2128405"/>
          </a:xfrm>
          <a:prstGeom prst="rect">
            <a:avLst/>
          </a:prstGeom>
        </p:spPr>
      </p:pic>
      <p:sp>
        <p:nvSpPr>
          <p:cNvPr id="8" name="TextBox 7"/>
          <p:cNvSpPr txBox="1"/>
          <p:nvPr/>
        </p:nvSpPr>
        <p:spPr>
          <a:xfrm>
            <a:off x="8182643" y="5375984"/>
            <a:ext cx="441146" cy="261610"/>
          </a:xfrm>
          <a:prstGeom prst="rect">
            <a:avLst/>
          </a:prstGeom>
          <a:noFill/>
        </p:spPr>
        <p:txBody>
          <a:bodyPr wrap="none" rtlCol="0">
            <a:spAutoFit/>
          </a:bodyPr>
          <a:lstStyle/>
          <a:p>
            <a:r>
              <a:rPr lang="en-US" sz="1100" dirty="0" smtClean="0">
                <a:solidFill>
                  <a:schemeClr val="bg1">
                    <a:lumMod val="65000"/>
                  </a:schemeClr>
                </a:solidFill>
              </a:rPr>
              <a:t>2-13</a:t>
            </a:r>
            <a:endParaRPr lang="en-US" sz="1100" dirty="0">
              <a:solidFill>
                <a:schemeClr val="bg1">
                  <a:lumMod val="65000"/>
                </a:schemeClr>
              </a:solidFill>
            </a:endParaRPr>
          </a:p>
        </p:txBody>
      </p:sp>
      <p:sp>
        <p:nvSpPr>
          <p:cNvPr id="11" name="Oval 10"/>
          <p:cNvSpPr/>
          <p:nvPr/>
        </p:nvSpPr>
        <p:spPr>
          <a:xfrm>
            <a:off x="10342883" y="4665522"/>
            <a:ext cx="360040" cy="3240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166420" y="5734417"/>
            <a:ext cx="4980935" cy="430887"/>
          </a:xfrm>
          <a:prstGeom prst="rect">
            <a:avLst/>
          </a:prstGeom>
          <a:noFill/>
        </p:spPr>
        <p:txBody>
          <a:bodyPr wrap="square" rtlCol="0">
            <a:spAutoFit/>
          </a:bodyPr>
          <a:lstStyle/>
          <a:p>
            <a:r>
              <a:rPr lang="en-US" sz="1050" dirty="0">
                <a:solidFill>
                  <a:srgbClr val="DDE9EC">
                    <a:lumMod val="50000"/>
                  </a:srgbClr>
                </a:solidFill>
              </a:rPr>
              <a:t>Because the pressure difference is greater, the right ventricle gets blood and nutrients better the the left ventricle </a:t>
            </a:r>
          </a:p>
        </p:txBody>
      </p:sp>
      <p:cxnSp>
        <p:nvCxnSpPr>
          <p:cNvPr id="20" name="Straight Arrow Connector 19"/>
          <p:cNvCxnSpPr/>
          <p:nvPr/>
        </p:nvCxnSpPr>
        <p:spPr>
          <a:xfrm flipH="1" flipV="1">
            <a:off x="10558907" y="4919995"/>
            <a:ext cx="202664" cy="861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27193" y="5019744"/>
            <a:ext cx="2319147" cy="830997"/>
          </a:xfrm>
          <a:prstGeom prst="rect">
            <a:avLst/>
          </a:prstGeom>
          <a:noFill/>
        </p:spPr>
        <p:txBody>
          <a:bodyPr wrap="square" rtlCol="0">
            <a:spAutoFit/>
          </a:bodyPr>
          <a:lstStyle/>
          <a:p>
            <a:pPr algn="r" rtl="1"/>
            <a:r>
              <a:rPr lang="ar-SA" sz="1200" dirty="0">
                <a:solidFill>
                  <a:srgbClr val="528693"/>
                </a:solidFill>
              </a:rPr>
              <a:t>عشان يكون عندي </a:t>
            </a:r>
            <a:r>
              <a:rPr lang="ar-SA" sz="1200" dirty="0" err="1">
                <a:solidFill>
                  <a:srgbClr val="528693"/>
                </a:solidFill>
              </a:rPr>
              <a:t>flow</a:t>
            </a:r>
            <a:r>
              <a:rPr lang="ar-SA" sz="1200" dirty="0">
                <a:solidFill>
                  <a:srgbClr val="528693"/>
                </a:solidFill>
              </a:rPr>
              <a:t> لازم يصير فيه فرق بالضغط، كون البطين الأيسر </a:t>
            </a:r>
            <a:r>
              <a:rPr lang="ar-SA" sz="1200" dirty="0" err="1">
                <a:solidFill>
                  <a:srgbClr val="528693"/>
                </a:solidFill>
              </a:rPr>
              <a:t>مافيه</a:t>
            </a:r>
            <a:r>
              <a:rPr lang="ar-SA" sz="1200" dirty="0">
                <a:solidFill>
                  <a:srgbClr val="528693"/>
                </a:solidFill>
              </a:rPr>
              <a:t> فرق بالضغط في فترة الانقباض معناته </a:t>
            </a:r>
            <a:r>
              <a:rPr lang="ar-SA" sz="1200" dirty="0" err="1">
                <a:solidFill>
                  <a:srgbClr val="528693"/>
                </a:solidFill>
              </a:rPr>
              <a:t>مافيه</a:t>
            </a:r>
            <a:r>
              <a:rPr lang="ar-SA" sz="1200" dirty="0">
                <a:solidFill>
                  <a:srgbClr val="528693"/>
                </a:solidFill>
              </a:rPr>
              <a:t> </a:t>
            </a:r>
            <a:r>
              <a:rPr lang="ar-SA" sz="1200" dirty="0" err="1" smtClean="0">
                <a:solidFill>
                  <a:srgbClr val="528693"/>
                </a:solidFill>
              </a:rPr>
              <a:t>flow</a:t>
            </a:r>
            <a:r>
              <a:rPr lang="ar-SA" sz="1200" dirty="0">
                <a:solidFill>
                  <a:srgbClr val="528693"/>
                </a:solidFill>
              </a:rPr>
              <a:t> </a:t>
            </a:r>
            <a:r>
              <a:rPr lang="ar-SA" sz="1200" dirty="0" smtClean="0">
                <a:solidFill>
                  <a:srgbClr val="528693"/>
                </a:solidFill>
              </a:rPr>
              <a:t>بالتالي </a:t>
            </a:r>
            <a:r>
              <a:rPr lang="ar-SA" sz="1200" dirty="0" err="1" smtClean="0">
                <a:solidFill>
                  <a:srgbClr val="528693"/>
                </a:solidFill>
              </a:rPr>
              <a:t>مافيه</a:t>
            </a:r>
            <a:r>
              <a:rPr lang="ar-SA" sz="1200" dirty="0" smtClean="0">
                <a:solidFill>
                  <a:srgbClr val="528693"/>
                </a:solidFill>
              </a:rPr>
              <a:t> دم يوصل</a:t>
            </a:r>
            <a:endParaRPr lang="en-US" sz="1200" dirty="0">
              <a:solidFill>
                <a:srgbClr val="528693"/>
              </a:solidFill>
            </a:endParaRPr>
          </a:p>
        </p:txBody>
      </p:sp>
      <p:sp>
        <p:nvSpPr>
          <p:cNvPr id="14" name="TextBox 13"/>
          <p:cNvSpPr txBox="1"/>
          <p:nvPr/>
        </p:nvSpPr>
        <p:spPr>
          <a:xfrm>
            <a:off x="8491369" y="2615274"/>
            <a:ext cx="2655985" cy="600164"/>
          </a:xfrm>
          <a:prstGeom prst="rect">
            <a:avLst/>
          </a:prstGeom>
          <a:noFill/>
          <a:ln>
            <a:solidFill>
              <a:srgbClr val="528693"/>
            </a:solidFill>
            <a:prstDash val="dash"/>
          </a:ln>
        </p:spPr>
        <p:txBody>
          <a:bodyPr wrap="square" rtlCol="0">
            <a:spAutoFit/>
          </a:bodyPr>
          <a:lstStyle/>
          <a:p>
            <a:pPr algn="r" rtl="1"/>
            <a:r>
              <a:rPr lang="ar-SA" sz="1100" dirty="0">
                <a:solidFill>
                  <a:srgbClr val="528693"/>
                </a:solidFill>
              </a:rPr>
              <a:t>أحنا نقارن بين الضغط </a:t>
            </a:r>
            <a:r>
              <a:rPr lang="ar-SA" sz="1100" dirty="0" err="1">
                <a:solidFill>
                  <a:srgbClr val="528693"/>
                </a:solidFill>
              </a:rPr>
              <a:t>بالأورطا</a:t>
            </a:r>
            <a:r>
              <a:rPr lang="ar-SA" sz="1100" dirty="0">
                <a:solidFill>
                  <a:srgbClr val="528693"/>
                </a:solidFill>
              </a:rPr>
              <a:t> والبطين سواء الأيمن أو الأيسر ليه؟ عشان الشرايين التاجية بتطلع من عند </a:t>
            </a:r>
            <a:r>
              <a:rPr lang="ar-SA" sz="1100" dirty="0" err="1">
                <a:solidFill>
                  <a:srgbClr val="528693"/>
                </a:solidFill>
              </a:rPr>
              <a:t>الأورطا</a:t>
            </a:r>
            <a:r>
              <a:rPr lang="ar-SA" sz="1100" dirty="0">
                <a:solidFill>
                  <a:srgbClr val="528693"/>
                </a:solidFill>
              </a:rPr>
              <a:t> بالتالي ضغطها بيكون نفس ضغط </a:t>
            </a:r>
            <a:r>
              <a:rPr lang="ar-SA" sz="1100" dirty="0" err="1">
                <a:solidFill>
                  <a:srgbClr val="528693"/>
                </a:solidFill>
              </a:rPr>
              <a:t>الأورطا</a:t>
            </a:r>
            <a:endParaRPr lang="en-US" sz="1100" dirty="0">
              <a:solidFill>
                <a:srgbClr val="528693"/>
              </a:solidFill>
            </a:endParaRPr>
          </a:p>
        </p:txBody>
      </p:sp>
      <p:cxnSp>
        <p:nvCxnSpPr>
          <p:cNvPr id="16" name="Straight Arrow Connector 15"/>
          <p:cNvCxnSpPr/>
          <p:nvPr/>
        </p:nvCxnSpPr>
        <p:spPr>
          <a:xfrm>
            <a:off x="9478788" y="3179344"/>
            <a:ext cx="288032" cy="360471"/>
          </a:xfrm>
          <a:prstGeom prst="straightConnector1">
            <a:avLst/>
          </a:prstGeom>
          <a:ln>
            <a:solidFill>
              <a:srgbClr val="52869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806380" y="1661370"/>
            <a:ext cx="0" cy="43599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7765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404" y="172590"/>
            <a:ext cx="10969943" cy="990600"/>
          </a:xfrm>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29</a:t>
            </a:fld>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059190296"/>
              </p:ext>
            </p:extLst>
          </p:nvPr>
        </p:nvGraphicFramePr>
        <p:xfrm>
          <a:off x="816078" y="1484672"/>
          <a:ext cx="6853238" cy="4082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2347" y="1484673"/>
            <a:ext cx="3810000" cy="4082006"/>
          </a:xfrm>
          <a:prstGeom prst="rect">
            <a:avLst/>
          </a:prstGeom>
          <a:noFill/>
          <a:ln w="381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nvSpPr>
        <p:spPr>
          <a:xfrm>
            <a:off x="816078" y="5755704"/>
            <a:ext cx="10969943" cy="985664"/>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buNone/>
            </a:pPr>
            <a:r>
              <a:rPr lang="en-US" sz="2000" dirty="0" smtClean="0"/>
              <a:t>Blood supply to the myocardium is substantially reduced during systole (systolic crunch).</a:t>
            </a:r>
            <a:endParaRPr lang="en-US" sz="2000" dirty="0"/>
          </a:p>
        </p:txBody>
      </p:sp>
      <p:sp>
        <p:nvSpPr>
          <p:cNvPr id="10" name="TextBox 9"/>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464282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Importance of Control of Tissue (</a:t>
            </a:r>
            <a:r>
              <a:rPr lang="en-US" sz="3200" dirty="0"/>
              <a:t>L</a:t>
            </a:r>
            <a:r>
              <a:rPr lang="en-US" sz="3200" dirty="0" smtClean="0"/>
              <a:t>ocal) Blood Flow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Content Placeholder 3"/>
          <p:cNvSpPr>
            <a:spLocks noGrp="1"/>
          </p:cNvSpPr>
          <p:nvPr>
            <p:ph sz="quarter" idx="1"/>
          </p:nvPr>
        </p:nvSpPr>
        <p:spPr>
          <a:xfrm>
            <a:off x="753476" y="1262337"/>
            <a:ext cx="10681910" cy="4937760"/>
          </a:xfrm>
        </p:spPr>
        <p:txBody>
          <a:bodyPr>
            <a:normAutofit/>
          </a:bodyPr>
          <a:lstStyle/>
          <a:p>
            <a:pPr algn="just">
              <a:spcBef>
                <a:spcPct val="20000"/>
              </a:spcBef>
              <a:buClr>
                <a:schemeClr val="tx1"/>
              </a:buClr>
              <a:buSzPct val="75000"/>
              <a:defRPr/>
            </a:pPr>
            <a:endParaRPr lang="en-GB" sz="2000" dirty="0" smtClean="0">
              <a:solidFill>
                <a:srgbClr val="FF0000"/>
              </a:solidFill>
            </a:endParaRPr>
          </a:p>
          <a:p>
            <a:pPr algn="just">
              <a:spcBef>
                <a:spcPct val="20000"/>
              </a:spcBef>
              <a:buClr>
                <a:schemeClr val="tx1"/>
              </a:buClr>
              <a:buSzPct val="75000"/>
              <a:defRPr/>
            </a:pPr>
            <a:r>
              <a:rPr lang="en-GB" sz="2000" dirty="0" smtClean="0">
                <a:solidFill>
                  <a:srgbClr val="FF0000"/>
                </a:solidFill>
              </a:rPr>
              <a:t>Each </a:t>
            </a:r>
            <a:r>
              <a:rPr lang="en-GB" sz="2000" dirty="0">
                <a:solidFill>
                  <a:srgbClr val="FF0000"/>
                </a:solidFill>
              </a:rPr>
              <a:t>tissue </a:t>
            </a:r>
            <a:r>
              <a:rPr lang="en-GB" sz="2000" dirty="0"/>
              <a:t>receives only a fraction of the total cardiac output.</a:t>
            </a:r>
          </a:p>
          <a:p>
            <a:pPr algn="just">
              <a:spcBef>
                <a:spcPct val="20000"/>
              </a:spcBef>
              <a:buClr>
                <a:schemeClr val="tx1"/>
              </a:buClr>
              <a:buSzPct val="75000"/>
              <a:defRPr/>
            </a:pPr>
            <a:endParaRPr lang="en-GB" sz="2000" dirty="0"/>
          </a:p>
          <a:p>
            <a:pPr algn="just">
              <a:spcBef>
                <a:spcPct val="20000"/>
              </a:spcBef>
              <a:buClr>
                <a:schemeClr val="tx1"/>
              </a:buClr>
              <a:buSzPct val="75000"/>
              <a:defRPr/>
            </a:pPr>
            <a:r>
              <a:rPr lang="en-GB" sz="2000" dirty="0">
                <a:solidFill>
                  <a:srgbClr val="FF0000"/>
                </a:solidFill>
              </a:rPr>
              <a:t>Each tissue </a:t>
            </a:r>
            <a:r>
              <a:rPr lang="en-GB" sz="2000" dirty="0"/>
              <a:t>must receive sufficient blood flow for its metabolic needs or necrosis will occur.</a:t>
            </a:r>
          </a:p>
          <a:p>
            <a:pPr algn="just">
              <a:spcBef>
                <a:spcPct val="20000"/>
              </a:spcBef>
              <a:buClr>
                <a:schemeClr val="tx1"/>
              </a:buClr>
              <a:buSzPct val="75000"/>
              <a:defRPr/>
            </a:pPr>
            <a:endParaRPr lang="en-GB" sz="2000" dirty="0"/>
          </a:p>
          <a:p>
            <a:pPr algn="just">
              <a:spcBef>
                <a:spcPct val="20000"/>
              </a:spcBef>
              <a:buClr>
                <a:schemeClr val="tx1"/>
              </a:buClr>
              <a:buSzPct val="75000"/>
              <a:defRPr/>
            </a:pPr>
            <a:r>
              <a:rPr lang="en-GB" sz="2000" dirty="0"/>
              <a:t>Increasing cardiac output increases the work done by the heart to pump blood.</a:t>
            </a:r>
          </a:p>
          <a:p>
            <a:pPr algn="just">
              <a:spcBef>
                <a:spcPct val="20000"/>
              </a:spcBef>
              <a:buClr>
                <a:schemeClr val="tx1"/>
              </a:buClr>
              <a:buSzPct val="75000"/>
              <a:defRPr/>
            </a:pPr>
            <a:endParaRPr lang="en-GB" sz="2000" dirty="0"/>
          </a:p>
          <a:p>
            <a:pPr algn="just">
              <a:spcBef>
                <a:spcPct val="20000"/>
              </a:spcBef>
              <a:buClr>
                <a:schemeClr val="tx1"/>
              </a:buClr>
              <a:buSzPct val="75000"/>
              <a:defRPr/>
            </a:pPr>
            <a:r>
              <a:rPr lang="en-GB" sz="2000" dirty="0"/>
              <a:t>By controlling tissue perfusion so each tissue receives just enough blood, cardiac output and heart work are minimised.</a:t>
            </a:r>
          </a:p>
          <a:p>
            <a:pPr algn="just"/>
            <a:endParaRPr lang="en-US" dirty="0"/>
          </a:p>
        </p:txBody>
      </p:sp>
      <p:sp>
        <p:nvSpPr>
          <p:cNvPr id="5" name="TextBox 4"/>
          <p:cNvSpPr txBox="1"/>
          <p:nvPr/>
        </p:nvSpPr>
        <p:spPr>
          <a:xfrm>
            <a:off x="609460" y="4897245"/>
            <a:ext cx="10969943" cy="1323439"/>
          </a:xfrm>
          <a:prstGeom prst="rect">
            <a:avLst/>
          </a:prstGeom>
          <a:noFill/>
        </p:spPr>
        <p:txBody>
          <a:bodyPr wrap="square" rtlCol="0">
            <a:spAutoFit/>
          </a:bodyPr>
          <a:lstStyle/>
          <a:p>
            <a:pPr algn="r"/>
            <a:r>
              <a:rPr lang="ar-SA" sz="1600" smtClean="0">
                <a:solidFill>
                  <a:schemeClr val="bg1">
                    <a:lumMod val="50000"/>
                  </a:schemeClr>
                </a:solidFill>
              </a:rPr>
              <a:t>توضيح </a:t>
            </a:r>
            <a:r>
              <a:rPr lang="ar-SA" sz="1600" dirty="0">
                <a:solidFill>
                  <a:schemeClr val="bg1">
                    <a:lumMod val="50000"/>
                  </a:schemeClr>
                </a:solidFill>
              </a:rPr>
              <a:t>المكتوب اذا تبغى تقراه </a:t>
            </a:r>
            <a:r>
              <a:rPr lang="ar-SA" sz="1600" dirty="0">
                <a:solidFill>
                  <a:schemeClr val="bg1">
                    <a:lumMod val="50000"/>
                  </a:schemeClr>
                </a:solidFill>
                <a:sym typeface="Wingdings" panose="05000000000000000000" pitchFamily="2" charset="2"/>
              </a:rPr>
              <a:t> : </a:t>
            </a:r>
          </a:p>
          <a:p>
            <a:pPr algn="r"/>
            <a:r>
              <a:rPr lang="ar-SA" sz="1600" dirty="0">
                <a:solidFill>
                  <a:schemeClr val="bg1">
                    <a:lumMod val="50000"/>
                  </a:schemeClr>
                </a:solidFill>
              </a:rPr>
              <a:t>كل خلية في الجسم يجيها الجزء اللي تحتاجه من الدم الخارج من القلب واذا ما صار هذا الشيء بتموت الخلية يصيرلها نكروسز </a:t>
            </a:r>
          </a:p>
          <a:p>
            <a:pPr algn="r"/>
            <a:r>
              <a:rPr lang="ar-SA" sz="1600" dirty="0">
                <a:solidFill>
                  <a:schemeClr val="bg1">
                    <a:lumMod val="50000"/>
                  </a:schemeClr>
                </a:solidFill>
              </a:rPr>
              <a:t>لما نزيد الدم اللي يخرج من القلب يخلي القلب ينقبض بطريقة اقوى (هذا الشيء المنطقي) </a:t>
            </a:r>
          </a:p>
          <a:p>
            <a:pPr algn="r"/>
            <a:r>
              <a:rPr lang="ar-SA" sz="1600" dirty="0">
                <a:solidFill>
                  <a:schemeClr val="bg1">
                    <a:lumMod val="50000"/>
                  </a:schemeClr>
                </a:solidFill>
              </a:rPr>
              <a:t>لما نتحكم </a:t>
            </a:r>
            <a:r>
              <a:rPr lang="ar-SA" sz="1600" dirty="0" smtClean="0">
                <a:solidFill>
                  <a:schemeClr val="bg1">
                    <a:lumMod val="50000"/>
                  </a:schemeClr>
                </a:solidFill>
              </a:rPr>
              <a:t>بتزويد الأنسجة بالأشياء </a:t>
            </a:r>
            <a:r>
              <a:rPr lang="ar-SA" sz="1600" dirty="0">
                <a:solidFill>
                  <a:schemeClr val="bg1">
                    <a:lumMod val="50000"/>
                  </a:schemeClr>
                </a:solidFill>
              </a:rPr>
              <a:t>اللي </a:t>
            </a:r>
            <a:r>
              <a:rPr lang="ar-SA" sz="1600" dirty="0" smtClean="0">
                <a:solidFill>
                  <a:schemeClr val="bg1">
                    <a:lumMod val="50000"/>
                  </a:schemeClr>
                </a:solidFill>
              </a:rPr>
              <a:t>يحتاجها (الأوكسجين مثلًا) </a:t>
            </a:r>
            <a:r>
              <a:rPr lang="ar-SA" sz="1600" dirty="0">
                <a:solidFill>
                  <a:schemeClr val="bg1">
                    <a:lumMod val="50000"/>
                  </a:schemeClr>
                </a:solidFill>
              </a:rPr>
              <a:t>نصير نقدر نتحكم بعمل القلب وهذا اللي يسويه جسمك</a:t>
            </a:r>
          </a:p>
          <a:p>
            <a:pPr algn="r"/>
            <a:r>
              <a:rPr lang="ar-SA" sz="1600" dirty="0">
                <a:solidFill>
                  <a:schemeClr val="bg1">
                    <a:lumMod val="50000"/>
                  </a:schemeClr>
                </a:solidFill>
              </a:rPr>
              <a:t> اتمنى انه تم توضيح الكلام  </a:t>
            </a:r>
            <a:endParaRPr lang="en-US" sz="1600" dirty="0">
              <a:solidFill>
                <a:schemeClr val="bg1">
                  <a:lumMod val="50000"/>
                </a:schemeClr>
              </a:solidFill>
            </a:endParaRPr>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8960674" y="-435827"/>
              <a:ext cx="19080" cy="360"/>
            </p14:xfrm>
          </p:contentPart>
        </mc:Choice>
        <mc:Fallback xmlns="">
          <p:pic>
            <p:nvPicPr>
              <p:cNvPr id="8" name="Ink 7"/>
              <p:cNvPicPr/>
              <p:nvPr/>
            </p:nvPicPr>
            <p:blipFill>
              <a:blip r:embed="rId3"/>
              <a:stretch>
                <a:fillRect/>
              </a:stretch>
            </p:blipFill>
            <p:spPr>
              <a:xfrm>
                <a:off x="8944474" y="-452027"/>
                <a:ext cx="51480" cy="32760"/>
              </a:xfrm>
              <a:prstGeom prst="rect">
                <a:avLst/>
              </a:prstGeom>
            </p:spPr>
          </p:pic>
        </mc:Fallback>
      </mc:AlternateContent>
      <p:sp>
        <p:nvSpPr>
          <p:cNvPr id="10" name="TextBox 9"/>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3917783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30</a:t>
            </a:fld>
            <a:endParaRPr lang="en-US" dirty="0"/>
          </a:p>
        </p:txBody>
      </p:sp>
      <p:sp>
        <p:nvSpPr>
          <p:cNvPr id="4" name="Content Placeholder 3"/>
          <p:cNvSpPr>
            <a:spLocks noGrp="1"/>
          </p:cNvSpPr>
          <p:nvPr>
            <p:ph sz="quarter" idx="1"/>
          </p:nvPr>
        </p:nvSpPr>
        <p:spPr>
          <a:xfrm>
            <a:off x="631823" y="1219200"/>
            <a:ext cx="2848121" cy="625624"/>
          </a:xfrm>
        </p:spPr>
        <p:txBody>
          <a:bodyPr>
            <a:normAutofit/>
          </a:bodyPr>
          <a:lstStyle/>
          <a:p>
            <a:r>
              <a:rPr lang="en-US" sz="2000" dirty="0" smtClean="0"/>
              <a:t>Systolic crunch:</a:t>
            </a:r>
          </a:p>
        </p:txBody>
      </p:sp>
      <p:pic>
        <p:nvPicPr>
          <p:cNvPr id="7" name="Picture 9" descr="Fig31c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542684" y="1295400"/>
            <a:ext cx="2892703" cy="4918427"/>
          </a:xfrm>
          <a:prstGeom prst="rect">
            <a:avLst/>
          </a:prstGeom>
          <a:noFill/>
          <a:scene3d>
            <a:camera prst="orthographicFront"/>
            <a:lightRig rig="threePt" dir="t"/>
          </a:scene3d>
          <a:sp3d>
            <a:bevelT/>
            <a:bevelB/>
          </a:sp3d>
        </p:spPr>
      </p:pic>
      <p:graphicFrame>
        <p:nvGraphicFramePr>
          <p:cNvPr id="9" name="Diagram 8"/>
          <p:cNvGraphicFramePr/>
          <p:nvPr>
            <p:extLst>
              <p:ext uri="{D42A27DB-BD31-4B8C-83A1-F6EECF244321}">
                <p14:modId xmlns:p14="http://schemas.microsoft.com/office/powerpoint/2010/main" val="259120549"/>
              </p:ext>
            </p:extLst>
          </p:nvPr>
        </p:nvGraphicFramePr>
        <p:xfrm>
          <a:off x="612258" y="1785830"/>
          <a:ext cx="7765843" cy="4292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268835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31</a:t>
            </a:fld>
            <a:endParaRPr lang="en-US" dirty="0"/>
          </a:p>
        </p:txBody>
      </p:sp>
      <p:sp>
        <p:nvSpPr>
          <p:cNvPr id="4" name="Content Placeholder 3"/>
          <p:cNvSpPr>
            <a:spLocks noGrp="1"/>
          </p:cNvSpPr>
          <p:nvPr>
            <p:ph sz="quarter" idx="1"/>
          </p:nvPr>
        </p:nvSpPr>
        <p:spPr>
          <a:xfrm>
            <a:off x="609460" y="1238758"/>
            <a:ext cx="7501175" cy="553616"/>
          </a:xfrm>
        </p:spPr>
        <p:txBody>
          <a:bodyPr>
            <a:normAutofit/>
          </a:bodyPr>
          <a:lstStyle/>
          <a:p>
            <a:r>
              <a:rPr lang="en-US" sz="2000" dirty="0"/>
              <a:t>Systolic </a:t>
            </a:r>
            <a:r>
              <a:rPr lang="en-US" sz="2000" smtClean="0"/>
              <a:t>Crunch:</a:t>
            </a:r>
            <a:endParaRPr lang="en-US" sz="2000" dirty="0" smtClean="0"/>
          </a:p>
        </p:txBody>
      </p:sp>
      <p:pic>
        <p:nvPicPr>
          <p:cNvPr id="5" name="Picture 9" descr="Fig31c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26660" y="1340768"/>
            <a:ext cx="3252743" cy="4918427"/>
          </a:xfrm>
          <a:prstGeom prst="rect">
            <a:avLst/>
          </a:prstGeom>
          <a:noFill/>
          <a:scene3d>
            <a:camera prst="orthographicFront"/>
            <a:lightRig rig="threePt" dir="t"/>
          </a:scene3d>
          <a:sp3d>
            <a:bevelT/>
            <a:bevelB/>
          </a:sp3d>
        </p:spPr>
      </p:pic>
      <p:graphicFrame>
        <p:nvGraphicFramePr>
          <p:cNvPr id="8" name="Diagram 7"/>
          <p:cNvGraphicFramePr/>
          <p:nvPr>
            <p:extLst>
              <p:ext uri="{D42A27DB-BD31-4B8C-83A1-F6EECF244321}">
                <p14:modId xmlns:p14="http://schemas.microsoft.com/office/powerpoint/2010/main" val="1198087439"/>
              </p:ext>
            </p:extLst>
          </p:nvPr>
        </p:nvGraphicFramePr>
        <p:xfrm>
          <a:off x="598950" y="1743912"/>
          <a:ext cx="7501175" cy="2045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3"/>
          <p:cNvSpPr txBox="1">
            <a:spLocks/>
          </p:cNvSpPr>
          <p:nvPr/>
        </p:nvSpPr>
        <p:spPr>
          <a:xfrm>
            <a:off x="598949" y="3972659"/>
            <a:ext cx="7501175" cy="2371774"/>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lgn="just" defTabSz="914400"/>
            <a:r>
              <a:rPr lang="en-US" sz="1600" dirty="0" smtClean="0"/>
              <a:t>During diastole, the ventricular muscle relaxes:</a:t>
            </a:r>
          </a:p>
          <a:p>
            <a:pPr algn="just" defTabSz="914400">
              <a:buFont typeface="Arial" charset="0"/>
              <a:buChar char="•"/>
            </a:pPr>
            <a:r>
              <a:rPr lang="en-US" sz="1600" dirty="0" smtClean="0"/>
              <a:t>The heart normally spends 2/3 time of the cardiac cycle in diastole, so it is able to supply muscle with sufficient blood.</a:t>
            </a:r>
          </a:p>
          <a:p>
            <a:pPr algn="just" defTabSz="914400">
              <a:buFont typeface="Arial" charset="0"/>
              <a:buChar char="•"/>
            </a:pPr>
            <a:r>
              <a:rPr lang="en-US" sz="1600" dirty="0" smtClean="0"/>
              <a:t>At greater heart rate, diastole is shortened. At greatest heart rate, there is also increased oxygen demand of the heart. This is coupled with the greater extravascular resistance to blood flow.</a:t>
            </a:r>
          </a:p>
          <a:p>
            <a:pPr algn="just" defTabSz="914400">
              <a:buFont typeface="Arial" charset="0"/>
              <a:buChar char="•"/>
            </a:pPr>
            <a:r>
              <a:rPr lang="en-US" sz="1600" dirty="0" smtClean="0"/>
              <a:t>Metabolic regulation acts to compensate to increase blood flow in response to increased oxygen demand.</a:t>
            </a:r>
            <a:endParaRPr lang="en-US" sz="1600" dirty="0"/>
          </a:p>
        </p:txBody>
      </p:sp>
      <p:sp>
        <p:nvSpPr>
          <p:cNvPr id="11" name="TextBox 10"/>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442107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32</a:t>
            </a:fld>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022130823"/>
              </p:ext>
            </p:extLst>
          </p:nvPr>
        </p:nvGraphicFramePr>
        <p:xfrm>
          <a:off x="615725" y="2110408"/>
          <a:ext cx="10963677" cy="3223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3"/>
          <p:cNvSpPr txBox="1">
            <a:spLocks/>
          </p:cNvSpPr>
          <p:nvPr/>
        </p:nvSpPr>
        <p:spPr>
          <a:xfrm>
            <a:off x="609459" y="1424314"/>
            <a:ext cx="10969943" cy="841648"/>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lgn="ctr" defTabSz="914400">
              <a:buNone/>
            </a:pPr>
            <a:r>
              <a:rPr lang="en-US" sz="1800" dirty="0" smtClean="0"/>
              <a:t>Reactive hyperemia: Occlusion of flow during systolic “crunch” would produce metabolic wastes, which act to dilate blood vessels and increase blood flow.</a:t>
            </a:r>
            <a:endParaRPr lang="en-US" sz="1800" dirty="0"/>
          </a:p>
        </p:txBody>
      </p:sp>
      <p:sp>
        <p:nvSpPr>
          <p:cNvPr id="4" name="TextBox 3"/>
          <p:cNvSpPr txBox="1"/>
          <p:nvPr/>
        </p:nvSpPr>
        <p:spPr>
          <a:xfrm>
            <a:off x="609459" y="5487344"/>
            <a:ext cx="11249963" cy="969496"/>
          </a:xfrm>
          <a:prstGeom prst="rect">
            <a:avLst/>
          </a:prstGeom>
          <a:noFill/>
        </p:spPr>
        <p:txBody>
          <a:bodyPr wrap="square" rtlCol="0">
            <a:spAutoFit/>
          </a:bodyPr>
          <a:lstStyle/>
          <a:p>
            <a:pPr algn="just"/>
            <a:r>
              <a:rPr lang="en-US" sz="1200" dirty="0">
                <a:solidFill>
                  <a:prstClr val="white">
                    <a:lumMod val="65000"/>
                  </a:prstClr>
                </a:solidFill>
              </a:rPr>
              <a:t>Reactive hyperemia is another manifestation of the local “metabolic” blood flow regulation mechanism; that is, lack of flow sets into motion all of the factors that cause vasodilation. After short periods of vascular occlusion, the extra blood flow during the reactive hyperemia phase lasts long enough to repay almost exactly the tissue oxygen deficit that has accrued during the period of occlusion. This mechanism emphasizes the close connection between local blood flow regulation and delivery of oxygen and other nutrients to the tissues.</a:t>
            </a:r>
          </a:p>
          <a:p>
            <a:pPr algn="just"/>
            <a:endParaRPr lang="en-US" sz="900" dirty="0"/>
          </a:p>
        </p:txBody>
      </p:sp>
      <p:sp>
        <p:nvSpPr>
          <p:cNvPr id="8" name="TextBox 7"/>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4323463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 Myogenic </a:t>
            </a:r>
            <a:r>
              <a:rPr lang="en-US" sz="3200" dirty="0" smtClean="0"/>
              <a:t>Coronary Autoregulation</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33</a:t>
            </a:fld>
            <a:endParaRPr lang="en-US" dirty="0"/>
          </a:p>
        </p:txBody>
      </p:sp>
      <p:pic>
        <p:nvPicPr>
          <p:cNvPr id="5" name="Picture 2" descr="F:\CVS Lectures - 2016 - 2017\Images\Coronary Circulation Regul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902" y="1972810"/>
            <a:ext cx="4179110" cy="3328398"/>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graphicFrame>
        <p:nvGraphicFramePr>
          <p:cNvPr id="12" name="Content Placeholder 11"/>
          <p:cNvGraphicFramePr>
            <a:graphicFrameLocks noGrp="1"/>
          </p:cNvGraphicFramePr>
          <p:nvPr>
            <p:ph sz="quarter" idx="1"/>
            <p:extLst>
              <p:ext uri="{D42A27DB-BD31-4B8C-83A1-F6EECF244321}">
                <p14:modId xmlns:p14="http://schemas.microsoft.com/office/powerpoint/2010/main" val="1153903392"/>
              </p:ext>
            </p:extLst>
          </p:nvPr>
        </p:nvGraphicFramePr>
        <p:xfrm>
          <a:off x="682888" y="1972810"/>
          <a:ext cx="6471159" cy="3328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904806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946" y="18744"/>
            <a:ext cx="11233893" cy="1182045"/>
          </a:xfrm>
        </p:spPr>
        <p:txBody>
          <a:bodyPr>
            <a:normAutofit/>
          </a:bodyPr>
          <a:lstStyle/>
          <a:p>
            <a:r>
              <a:rPr lang="en-US" sz="3200" dirty="0"/>
              <a:t>3- </a:t>
            </a:r>
            <a:r>
              <a:rPr lang="en-US" sz="3200" dirty="0" smtClean="0"/>
              <a:t>Metabolic/Chemical Factors </a:t>
            </a:r>
            <a:r>
              <a:rPr lang="en-US" sz="3200" dirty="0"/>
              <a:t>Control</a:t>
            </a:r>
          </a:p>
        </p:txBody>
      </p:sp>
      <p:sp>
        <p:nvSpPr>
          <p:cNvPr id="3" name="Slide Number Placeholder 2"/>
          <p:cNvSpPr>
            <a:spLocks noGrp="1"/>
          </p:cNvSpPr>
          <p:nvPr>
            <p:ph type="sldNum" sz="quarter" idx="12"/>
          </p:nvPr>
        </p:nvSpPr>
        <p:spPr/>
        <p:txBody>
          <a:bodyPr/>
          <a:lstStyle/>
          <a:p>
            <a:fld id="{4929A69E-7D8F-4515-9605-0315ABD4F316}" type="slidenum">
              <a:rPr lang="en-US" smtClean="0"/>
              <a:t>34</a:t>
            </a:fld>
            <a:endParaRPr lang="en-US" dirty="0"/>
          </a:p>
        </p:txBody>
      </p:sp>
      <p:sp>
        <p:nvSpPr>
          <p:cNvPr id="4" name="Content Placeholder 3"/>
          <p:cNvSpPr>
            <a:spLocks noGrp="1"/>
          </p:cNvSpPr>
          <p:nvPr>
            <p:ph sz="quarter" idx="1"/>
          </p:nvPr>
        </p:nvSpPr>
        <p:spPr>
          <a:xfrm>
            <a:off x="606576" y="1415272"/>
            <a:ext cx="10933365" cy="4924902"/>
          </a:xfrm>
          <a:noFill/>
          <a:ln w="28575">
            <a:noFill/>
          </a:ln>
        </p:spPr>
        <p:txBody>
          <a:bodyPr>
            <a:normAutofit/>
          </a:bodyPr>
          <a:lstStyle/>
          <a:p>
            <a:pPr algn="just"/>
            <a:r>
              <a:rPr lang="en-US" sz="1600" dirty="0" smtClean="0"/>
              <a:t>Constriction and dilation of the coronary arteries is governed primarily by local regulatory mechanisms. This regulates the amount of blood flow to the myocardium in a manner that matches the amount of oxygen delivered to the myocardium with the myocardial oxygen demand.</a:t>
            </a:r>
          </a:p>
          <a:p>
            <a:pPr algn="just"/>
            <a:r>
              <a:rPr lang="en-US" sz="1600" dirty="0" smtClean="0"/>
              <a:t>When cardiac work increases, the coronary blood flow is increased and vice versa.</a:t>
            </a:r>
          </a:p>
          <a:p>
            <a:pPr algn="just"/>
            <a:r>
              <a:rPr lang="en-US" sz="1600" dirty="0" smtClean="0"/>
              <a:t>Myocardial oxygen requirement is the single most important factor in determining coronary blood flow.</a:t>
            </a:r>
          </a:p>
          <a:p>
            <a:pPr algn="just"/>
            <a:r>
              <a:rPr lang="en-US" sz="1600" dirty="0"/>
              <a:t>Coronary vasodilators during increased activity are:</a:t>
            </a:r>
          </a:p>
          <a:p>
            <a:pPr algn="just"/>
            <a:endParaRPr lang="en-US" sz="1600" dirty="0" smtClean="0"/>
          </a:p>
        </p:txBody>
      </p:sp>
      <p:graphicFrame>
        <p:nvGraphicFramePr>
          <p:cNvPr id="6" name="Diagram 5"/>
          <p:cNvGraphicFramePr/>
          <p:nvPr>
            <p:extLst>
              <p:ext uri="{D42A27DB-BD31-4B8C-83A1-F6EECF244321}">
                <p14:modId xmlns:p14="http://schemas.microsoft.com/office/powerpoint/2010/main" val="1899189745"/>
              </p:ext>
            </p:extLst>
          </p:nvPr>
        </p:nvGraphicFramePr>
        <p:xfrm>
          <a:off x="507722" y="2877649"/>
          <a:ext cx="11260263"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06576" y="5110434"/>
            <a:ext cx="10933365" cy="1200329"/>
          </a:xfrm>
          <a:prstGeom prst="rect">
            <a:avLst/>
          </a:prstGeom>
          <a:noFill/>
        </p:spPr>
        <p:txBody>
          <a:bodyPr wrap="square" rtlCol="0">
            <a:spAutoFit/>
          </a:bodyPr>
          <a:lstStyle/>
          <a:p>
            <a:pPr algn="just"/>
            <a:r>
              <a:rPr lang="en-US" sz="1200" dirty="0">
                <a:solidFill>
                  <a:prstClr val="white">
                    <a:lumMod val="65000"/>
                  </a:prstClr>
                </a:solidFill>
              </a:rPr>
              <a:t>The metabolic theory can be understood easily by applying the basic principles of local blood flow </a:t>
            </a:r>
            <a:r>
              <a:rPr lang="en-US" sz="1200" dirty="0" smtClean="0">
                <a:solidFill>
                  <a:prstClr val="white">
                    <a:lumMod val="65000"/>
                  </a:prstClr>
                </a:solidFill>
              </a:rPr>
              <a:t>regulation </a:t>
            </a:r>
            <a:r>
              <a:rPr lang="en-US" sz="1200" dirty="0">
                <a:solidFill>
                  <a:prstClr val="white">
                    <a:lumMod val="65000"/>
                  </a:prstClr>
                </a:solidFill>
              </a:rPr>
              <a:t>discussed in previous sections. Thus, when the </a:t>
            </a:r>
            <a:r>
              <a:rPr lang="en-US" sz="1200" dirty="0" smtClean="0">
                <a:solidFill>
                  <a:prstClr val="white">
                    <a:lumMod val="65000"/>
                  </a:prstClr>
                </a:solidFill>
              </a:rPr>
              <a:t>arterial </a:t>
            </a:r>
            <a:r>
              <a:rPr lang="en-US" sz="1200" dirty="0">
                <a:solidFill>
                  <a:prstClr val="white">
                    <a:lumMod val="65000"/>
                  </a:prstClr>
                </a:solidFill>
              </a:rPr>
              <a:t>pressure becomes too great, the excess flow provides</a:t>
            </a:r>
          </a:p>
          <a:p>
            <a:pPr algn="just"/>
            <a:r>
              <a:rPr lang="en-US" sz="1200" dirty="0">
                <a:solidFill>
                  <a:prstClr val="white">
                    <a:lumMod val="65000"/>
                  </a:prstClr>
                </a:solidFill>
              </a:rPr>
              <a:t>The metabolic theory can be understood easily by applying the basic principles of local blood flow </a:t>
            </a:r>
            <a:r>
              <a:rPr lang="en-US" sz="1200" dirty="0" smtClean="0">
                <a:solidFill>
                  <a:prstClr val="white">
                    <a:lumMod val="65000"/>
                  </a:prstClr>
                </a:solidFill>
              </a:rPr>
              <a:t>regulation </a:t>
            </a:r>
            <a:r>
              <a:rPr lang="en-US" sz="1200" dirty="0">
                <a:solidFill>
                  <a:prstClr val="white">
                    <a:lumMod val="65000"/>
                  </a:prstClr>
                </a:solidFill>
              </a:rPr>
              <a:t>discussed in previous sections. Thus, when the </a:t>
            </a:r>
            <a:r>
              <a:rPr lang="en-US" sz="1200" dirty="0" smtClean="0">
                <a:solidFill>
                  <a:prstClr val="white">
                    <a:lumMod val="65000"/>
                  </a:prstClr>
                </a:solidFill>
              </a:rPr>
              <a:t>arterial </a:t>
            </a:r>
            <a:r>
              <a:rPr lang="en-US" sz="1200" dirty="0">
                <a:solidFill>
                  <a:prstClr val="white">
                    <a:lumMod val="65000"/>
                  </a:prstClr>
                </a:solidFill>
              </a:rPr>
              <a:t>pressure becomes too great, the excess flow provides too much oxygen and too many other nutrients to the tissues and “washes out” the vasodilators released by the tissues. These nutrients (especially oxygen) and decreased tissue levels of vasodilators then cause the blood vessels to constrict and return flow to nearly normal despite the increased pressure</a:t>
            </a:r>
            <a:r>
              <a:rPr lang="en-US" sz="1200" dirty="0" smtClean="0">
                <a:solidFill>
                  <a:prstClr val="white">
                    <a:lumMod val="65000"/>
                  </a:prstClr>
                </a:solidFill>
              </a:rPr>
              <a:t>.</a:t>
            </a:r>
            <a:endParaRPr lang="en-US" sz="1200" dirty="0">
              <a:solidFill>
                <a:prstClr val="white">
                  <a:lumMod val="65000"/>
                </a:prstClr>
              </a:solidFill>
            </a:endParaRPr>
          </a:p>
        </p:txBody>
      </p:sp>
    </p:spTree>
    <p:extLst>
      <p:ext uri="{BB962C8B-B14F-4D97-AF65-F5344CB8AC3E}">
        <p14:creationId xmlns:p14="http://schemas.microsoft.com/office/powerpoint/2010/main" val="10212122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620688"/>
            <a:ext cx="10969943" cy="990600"/>
          </a:xfrm>
        </p:spPr>
        <p:txBody>
          <a:bodyPr>
            <a:normAutofit fontScale="90000"/>
          </a:bodyPr>
          <a:lstStyle/>
          <a:p>
            <a:r>
              <a:rPr lang="en-US" dirty="0" smtClean="0"/>
              <a:t>3- Metabolic Control Adenosine Hypothesis</a:t>
            </a:r>
            <a:r>
              <a:rPr lang="en-US" b="1" dirty="0" smtClean="0">
                <a:solidFill>
                  <a:srgbClr val="FF66FF"/>
                </a:solidFill>
                <a:cs typeface="Calibri" pitchFamily="34" charset="0"/>
              </a:rPr>
              <a:t/>
            </a:r>
            <a:br>
              <a:rPr lang="en-US" b="1" dirty="0" smtClean="0">
                <a:solidFill>
                  <a:srgbClr val="FF66FF"/>
                </a:solidFill>
                <a:cs typeface="Calibri" pitchFamily="34" charset="0"/>
              </a:rPr>
            </a:b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35</a:t>
            </a:fld>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796583198"/>
              </p:ext>
            </p:extLst>
          </p:nvPr>
        </p:nvGraphicFramePr>
        <p:xfrm>
          <a:off x="790301" y="1363216"/>
          <a:ext cx="6564932" cy="4793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6" descr="adenos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7592282" y="1363216"/>
            <a:ext cx="3987121" cy="2137792"/>
          </a:xfrm>
          <a:prstGeom prst="rect">
            <a:avLst/>
          </a:prstGeom>
          <a:noFill/>
          <a:scene3d>
            <a:camera prst="orthographicFront"/>
            <a:lightRig rig="threePt" dir="t"/>
          </a:scene3d>
          <a:sp3d>
            <a:bevelT/>
            <a:bevelB/>
          </a:sp3d>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52018" y="3649190"/>
            <a:ext cx="3927385" cy="2507135"/>
          </a:xfrm>
          <a:prstGeom prst="rect">
            <a:avLst/>
          </a:prstGeom>
        </p:spPr>
      </p:pic>
      <p:sp>
        <p:nvSpPr>
          <p:cNvPr id="8" name="TextBox 7"/>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677892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98028" y="1471590"/>
            <a:ext cx="10999886" cy="3108861"/>
          </a:xfrm>
          <a:prstGeom prst="rect">
            <a:avLst/>
          </a:prstGeom>
          <a:solidFill>
            <a:schemeClr val="accent2">
              <a:alpha val="1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4929A69E-7D8F-4515-9605-0315ABD4F316}" type="slidenum">
              <a:rPr lang="en-US" smtClean="0"/>
              <a:t>36</a:t>
            </a:fld>
            <a:endParaRPr lang="en-US" dirty="0"/>
          </a:p>
        </p:txBody>
      </p:sp>
      <p:sp>
        <p:nvSpPr>
          <p:cNvPr id="5" name="Rectangle 2"/>
          <p:cNvSpPr>
            <a:spLocks noChangeArrowheads="1"/>
          </p:cNvSpPr>
          <p:nvPr/>
        </p:nvSpPr>
        <p:spPr bwMode="auto">
          <a:xfrm>
            <a:off x="549796" y="394269"/>
            <a:ext cx="10287000" cy="838200"/>
          </a:xfrm>
          <a:prstGeom prst="rect">
            <a:avLst/>
          </a:prstGeom>
          <a:noFill/>
          <a:ln w="9525">
            <a:noFill/>
            <a:miter lim="800000"/>
            <a:headEnd/>
            <a:tailEnd/>
          </a:ln>
          <a:effectLst/>
        </p:spPr>
        <p:txBody>
          <a:bodyPr anchor="ctr"/>
          <a:lstStyle/>
          <a:p>
            <a:pPr>
              <a:defRPr/>
            </a:pPr>
            <a:r>
              <a:rPr lang="en-GB" sz="3200" dirty="0">
                <a:solidFill>
                  <a:schemeClr val="tx2"/>
                </a:solidFill>
                <a:latin typeface="+mj-lt"/>
                <a:ea typeface="+mj-ea"/>
                <a:cs typeface="+mj-cs"/>
              </a:rPr>
              <a:t>IV – Nervous </a:t>
            </a:r>
            <a:r>
              <a:rPr lang="en-GB" sz="3200" dirty="0" smtClean="0">
                <a:solidFill>
                  <a:schemeClr val="tx2"/>
                </a:solidFill>
                <a:latin typeface="+mj-lt"/>
                <a:ea typeface="+mj-ea"/>
                <a:cs typeface="+mj-cs"/>
              </a:rPr>
              <a:t>Control</a:t>
            </a:r>
            <a:endParaRPr lang="en-GB" sz="3200" dirty="0">
              <a:solidFill>
                <a:schemeClr val="tx2"/>
              </a:solidFill>
              <a:latin typeface="+mj-lt"/>
              <a:ea typeface="+mj-ea"/>
              <a:cs typeface="+mj-cs"/>
            </a:endParaRPr>
          </a:p>
        </p:txBody>
      </p:sp>
      <p:sp>
        <p:nvSpPr>
          <p:cNvPr id="6" name="Rectangle 14"/>
          <p:cNvSpPr>
            <a:spLocks noChangeArrowheads="1"/>
          </p:cNvSpPr>
          <p:nvPr/>
        </p:nvSpPr>
        <p:spPr bwMode="auto">
          <a:xfrm>
            <a:off x="794604" y="1574006"/>
            <a:ext cx="10628400" cy="280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304770" indent="-304770" algn="just">
              <a:spcBef>
                <a:spcPct val="20000"/>
              </a:spcBef>
              <a:buClr>
                <a:schemeClr val="tx1"/>
              </a:buClr>
              <a:buSzPct val="75000"/>
              <a:buFont typeface="Wingdings 3"/>
              <a:buChar char=""/>
              <a:defRPr/>
            </a:pPr>
            <a:r>
              <a:rPr lang="en-GB" altLang="en-US" sz="1800" i="0" dirty="0">
                <a:latin typeface="+mn-lt"/>
              </a:rPr>
              <a:t>Coronary arteries have both </a:t>
            </a:r>
            <a:r>
              <a:rPr lang="el-GR" altLang="en-US" sz="1800" i="0" dirty="0">
                <a:latin typeface="+mn-lt"/>
              </a:rPr>
              <a:t>α</a:t>
            </a:r>
            <a:r>
              <a:rPr lang="en-US" altLang="en-US" sz="1800" i="0" dirty="0">
                <a:latin typeface="+mn-lt"/>
              </a:rPr>
              <a:t>1- and </a:t>
            </a:r>
            <a:r>
              <a:rPr lang="el-GR" altLang="en-US" sz="1800" i="0" dirty="0">
                <a:latin typeface="+mn-lt"/>
              </a:rPr>
              <a:t>β</a:t>
            </a:r>
            <a:r>
              <a:rPr lang="en-US" altLang="en-US" sz="1800" i="0" dirty="0">
                <a:latin typeface="+mn-lt"/>
              </a:rPr>
              <a:t>2-adrenergic receptors.</a:t>
            </a:r>
          </a:p>
          <a:p>
            <a:pPr marL="304770" indent="-304770" algn="just">
              <a:spcBef>
                <a:spcPct val="20000"/>
              </a:spcBef>
              <a:buClr>
                <a:schemeClr val="tx1"/>
              </a:buClr>
              <a:buSzPct val="75000"/>
              <a:buFont typeface="Wingdings 3"/>
              <a:buChar char=""/>
              <a:defRPr/>
            </a:pPr>
            <a:r>
              <a:rPr lang="en-US" altLang="en-US" sz="1800" i="0" dirty="0">
                <a:latin typeface="+mn-lt"/>
              </a:rPr>
              <a:t>Stimulation of </a:t>
            </a:r>
            <a:r>
              <a:rPr lang="el-GR" altLang="en-US" sz="1800" i="0" dirty="0">
                <a:latin typeface="+mn-lt"/>
              </a:rPr>
              <a:t>α</a:t>
            </a:r>
            <a:r>
              <a:rPr lang="en-US" altLang="en-US" sz="1800" i="0" dirty="0">
                <a:latin typeface="+mn-lt"/>
              </a:rPr>
              <a:t>1-receptors cause vasoconstriction, while </a:t>
            </a:r>
            <a:r>
              <a:rPr lang="el-GR" altLang="en-US" sz="1800" i="0" dirty="0">
                <a:latin typeface="+mn-lt"/>
              </a:rPr>
              <a:t>β</a:t>
            </a:r>
            <a:r>
              <a:rPr lang="en-US" altLang="en-US" sz="1800" i="0" dirty="0">
                <a:latin typeface="+mn-lt"/>
              </a:rPr>
              <a:t>2-receptor activation causes vasodilatation.</a:t>
            </a:r>
          </a:p>
          <a:p>
            <a:pPr marL="304770" indent="-304770" algn="just">
              <a:spcBef>
                <a:spcPct val="20000"/>
              </a:spcBef>
              <a:buClr>
                <a:schemeClr val="tx1"/>
              </a:buClr>
              <a:buSzPct val="75000"/>
              <a:buFont typeface="Wingdings 3"/>
              <a:buChar char=""/>
              <a:defRPr/>
            </a:pPr>
            <a:r>
              <a:rPr lang="en-US" altLang="en-US" sz="1800" i="0" dirty="0">
                <a:latin typeface="+mn-lt"/>
              </a:rPr>
              <a:t>Experimental direct stimulation of the cardiac sympathetic fibers causes coronary vasoconstriction, due to the presence of more </a:t>
            </a:r>
            <a:r>
              <a:rPr lang="el-GR" altLang="en-US" sz="1800" i="0" dirty="0">
                <a:latin typeface="+mn-lt"/>
              </a:rPr>
              <a:t>α</a:t>
            </a:r>
            <a:r>
              <a:rPr lang="en-US" altLang="en-US" sz="1800" i="0" dirty="0">
                <a:latin typeface="+mn-lt"/>
              </a:rPr>
              <a:t>- than </a:t>
            </a:r>
            <a:r>
              <a:rPr lang="el-GR" altLang="en-US" sz="1800" i="0" dirty="0">
                <a:latin typeface="+mn-lt"/>
              </a:rPr>
              <a:t>β</a:t>
            </a:r>
            <a:r>
              <a:rPr lang="en-US" altLang="en-US" sz="1800" i="0" dirty="0">
                <a:latin typeface="+mn-lt"/>
              </a:rPr>
              <a:t>- adrenergic receptors in the coronaries. </a:t>
            </a:r>
          </a:p>
          <a:p>
            <a:pPr marL="304770" indent="-304770" algn="just">
              <a:spcBef>
                <a:spcPct val="20000"/>
              </a:spcBef>
              <a:buClr>
                <a:schemeClr val="tx1"/>
              </a:buClr>
              <a:buSzPct val="75000"/>
              <a:buFont typeface="Wingdings 3"/>
              <a:buChar char=""/>
              <a:defRPr/>
            </a:pPr>
            <a:r>
              <a:rPr lang="en-US" altLang="en-US" sz="1800" i="0" dirty="0">
                <a:latin typeface="+mn-lt"/>
              </a:rPr>
              <a:t>However, during physiologic conditions of enhanced sympathetic activity, the heart rate and contractility are both activated by sympathetic nerve fibers and blood </a:t>
            </a:r>
            <a:r>
              <a:rPr lang="en-US" altLang="en-US" sz="1800" i="0" dirty="0" err="1">
                <a:latin typeface="+mn-lt"/>
              </a:rPr>
              <a:t>catecholamines</a:t>
            </a:r>
            <a:r>
              <a:rPr lang="en-US" altLang="en-US" sz="1800" i="0" dirty="0">
                <a:latin typeface="+mn-lt"/>
              </a:rPr>
              <a:t> on myocardial </a:t>
            </a:r>
            <a:r>
              <a:rPr lang="el-GR" altLang="en-US" sz="1800" i="0" dirty="0">
                <a:latin typeface="+mn-lt"/>
              </a:rPr>
              <a:t>β</a:t>
            </a:r>
            <a:r>
              <a:rPr lang="en-US" altLang="en-US" sz="1800" i="0" dirty="0">
                <a:latin typeface="+mn-lt"/>
              </a:rPr>
              <a:t>1-adrenergic receptors. The resulting increase in cardiac metabolites induces vasodilatation that overrides the direct constrictor effect of sympathetic fibers to the vascular wall with a net increased Coronary blood flow. </a:t>
            </a:r>
          </a:p>
          <a:p>
            <a:pPr marL="304770" indent="-304770" algn="just">
              <a:spcBef>
                <a:spcPct val="20000"/>
              </a:spcBef>
              <a:buClr>
                <a:schemeClr val="tx1"/>
              </a:buClr>
              <a:buSzPct val="75000"/>
              <a:buFont typeface="Wingdings 3"/>
              <a:buChar char=""/>
              <a:defRPr/>
            </a:pPr>
            <a:r>
              <a:rPr lang="en-US" altLang="en-US" sz="1800" i="0" dirty="0">
                <a:latin typeface="+mn-lt"/>
              </a:rPr>
              <a:t>Thus, it is evident that such extrinsic control can be overridden by the local cardiac metabolic state.</a:t>
            </a:r>
            <a:endParaRPr lang="en-GB" altLang="en-US" sz="1800" i="0" dirty="0">
              <a:latin typeface="+mn-lt"/>
            </a:endParaRPr>
          </a:p>
        </p:txBody>
      </p:sp>
      <p:sp>
        <p:nvSpPr>
          <p:cNvPr id="9" name="Text Box 5"/>
          <p:cNvSpPr txBox="1">
            <a:spLocks noChangeArrowheads="1"/>
          </p:cNvSpPr>
          <p:nvPr/>
        </p:nvSpPr>
        <p:spPr bwMode="auto">
          <a:xfrm>
            <a:off x="630161" y="4601315"/>
            <a:ext cx="73505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304770" indent="-304770">
              <a:spcBef>
                <a:spcPct val="20000"/>
              </a:spcBef>
              <a:buClr>
                <a:schemeClr val="tx1"/>
              </a:buClr>
              <a:buSzPct val="75000"/>
              <a:buFont typeface="Wingdings 3"/>
              <a:buChar char=""/>
              <a:defRPr/>
            </a:pPr>
            <a:r>
              <a:rPr lang="en-US" altLang="en-US" sz="2000" i="0" dirty="0">
                <a:latin typeface="+mn-lt"/>
              </a:rPr>
              <a:t>  In cardiac and skeletal muscle: # </a:t>
            </a:r>
            <a:r>
              <a:rPr lang="en-US" altLang="en-US" sz="2000" i="0" dirty="0">
                <a:latin typeface="+mn-lt"/>
                <a:sym typeface="Symbol" panose="05050102010706020507" pitchFamily="18" charset="2"/>
              </a:rPr>
              <a:t>-receptors &gt; # -receptors</a:t>
            </a:r>
            <a:r>
              <a:rPr lang="en-US" altLang="en-US" sz="2000" i="0" dirty="0">
                <a:latin typeface="+mn-lt"/>
              </a:rPr>
              <a:t> </a:t>
            </a:r>
          </a:p>
        </p:txBody>
      </p:sp>
      <p:sp>
        <p:nvSpPr>
          <p:cNvPr id="10" name="Text Box 6"/>
          <p:cNvSpPr txBox="1">
            <a:spLocks noChangeArrowheads="1"/>
          </p:cNvSpPr>
          <p:nvPr/>
        </p:nvSpPr>
        <p:spPr bwMode="auto">
          <a:xfrm>
            <a:off x="7416823" y="4601315"/>
            <a:ext cx="44382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20000"/>
              </a:spcBef>
              <a:buClr>
                <a:schemeClr val="tx1"/>
              </a:buClr>
              <a:buSzPct val="75000"/>
              <a:defRPr/>
            </a:pPr>
            <a:r>
              <a:rPr lang="en-US" altLang="en-US" sz="2000" i="0" dirty="0">
                <a:latin typeface="+mn-lt"/>
                <a:sym typeface="Symbol" panose="05050102010706020507" pitchFamily="18" charset="2"/>
              </a:rPr>
              <a:t>  </a:t>
            </a:r>
            <a:r>
              <a:rPr lang="en-US" altLang="en-US" sz="2000" i="0" dirty="0">
                <a:latin typeface="+mn-lt"/>
              </a:rPr>
              <a:t>Adrenaline promotes vasodilation</a:t>
            </a:r>
          </a:p>
        </p:txBody>
      </p:sp>
      <p:grpSp>
        <p:nvGrpSpPr>
          <p:cNvPr id="11" name="Group 7"/>
          <p:cNvGrpSpPr>
            <a:grpSpLocks/>
          </p:cNvGrpSpPr>
          <p:nvPr/>
        </p:nvGrpSpPr>
        <p:grpSpPr bwMode="auto">
          <a:xfrm>
            <a:off x="607297" y="5152673"/>
            <a:ext cx="10960289" cy="402811"/>
            <a:chOff x="-474" y="2440"/>
            <a:chExt cx="8557" cy="257"/>
          </a:xfrm>
        </p:grpSpPr>
        <p:sp>
          <p:nvSpPr>
            <p:cNvPr id="12" name="Text Box 8"/>
            <p:cNvSpPr txBox="1">
              <a:spLocks noChangeArrowheads="1"/>
            </p:cNvSpPr>
            <p:nvPr/>
          </p:nvSpPr>
          <p:spPr bwMode="auto">
            <a:xfrm>
              <a:off x="-474" y="2445"/>
              <a:ext cx="39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304770" indent="-304770">
                <a:spcBef>
                  <a:spcPct val="20000"/>
                </a:spcBef>
                <a:buClr>
                  <a:schemeClr val="tx1"/>
                </a:buClr>
                <a:buSzPct val="75000"/>
                <a:buFont typeface="Wingdings 3"/>
                <a:buChar char=""/>
                <a:defRPr/>
              </a:pPr>
              <a:r>
                <a:rPr lang="en-US" altLang="en-US" sz="2000" i="0" dirty="0">
                  <a:latin typeface="+mn-lt"/>
                </a:rPr>
                <a:t>  In most other tissues: # </a:t>
              </a:r>
              <a:r>
                <a:rPr lang="en-US" altLang="en-US" sz="2000" i="0" dirty="0">
                  <a:latin typeface="+mn-lt"/>
                  <a:sym typeface="Symbol" panose="05050102010706020507" pitchFamily="18" charset="2"/>
                </a:rPr>
                <a:t>-receptors &gt; #  -receptors</a:t>
              </a:r>
              <a:r>
                <a:rPr lang="en-US" altLang="en-US" sz="2000" i="0" dirty="0">
                  <a:latin typeface="+mn-lt"/>
                </a:rPr>
                <a:t> </a:t>
              </a:r>
            </a:p>
          </p:txBody>
        </p:sp>
        <p:sp>
          <p:nvSpPr>
            <p:cNvPr id="13" name="Text Box 9"/>
            <p:cNvSpPr txBox="1">
              <a:spLocks noChangeArrowheads="1"/>
            </p:cNvSpPr>
            <p:nvPr/>
          </p:nvSpPr>
          <p:spPr bwMode="auto">
            <a:xfrm>
              <a:off x="4462" y="2440"/>
              <a:ext cx="3621"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20000"/>
                </a:spcBef>
                <a:buClr>
                  <a:schemeClr val="tx1"/>
                </a:buClr>
                <a:buSzPct val="75000"/>
                <a:defRPr/>
              </a:pPr>
              <a:r>
                <a:rPr lang="en-US" altLang="en-US" sz="2000" i="0" dirty="0">
                  <a:latin typeface="+mn-lt"/>
                  <a:sym typeface="Symbol" panose="05050102010706020507" pitchFamily="18" charset="2"/>
                </a:rPr>
                <a:t>  </a:t>
              </a:r>
              <a:r>
                <a:rPr lang="en-US" altLang="en-US" sz="2000" i="0" dirty="0">
                  <a:latin typeface="+mn-lt"/>
                </a:rPr>
                <a:t>Adrenaline promotes vasoconstriction</a:t>
              </a:r>
            </a:p>
          </p:txBody>
        </p:sp>
      </p:grpSp>
      <p:sp>
        <p:nvSpPr>
          <p:cNvPr id="14" name="Rectangle 13"/>
          <p:cNvSpPr/>
          <p:nvPr/>
        </p:nvSpPr>
        <p:spPr>
          <a:xfrm>
            <a:off x="598029" y="4601315"/>
            <a:ext cx="10999886" cy="149198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4"/>
          <p:cNvSpPr txBox="1">
            <a:spLocks noChangeArrowheads="1"/>
          </p:cNvSpPr>
          <p:nvPr/>
        </p:nvSpPr>
        <p:spPr bwMode="auto">
          <a:xfrm>
            <a:off x="630161" y="5624658"/>
            <a:ext cx="9280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304770" indent="-304770">
              <a:spcBef>
                <a:spcPct val="20000"/>
              </a:spcBef>
              <a:buClr>
                <a:schemeClr val="tx1"/>
              </a:buClr>
              <a:buSzPct val="75000"/>
              <a:buFont typeface="Wingdings 3"/>
              <a:buChar char=""/>
              <a:defRPr/>
            </a:pPr>
            <a:r>
              <a:rPr lang="en-US" altLang="en-US" sz="2000" dirty="0">
                <a:latin typeface="+mn-lt"/>
                <a:sym typeface="Symbol" panose="05050102010706020507" pitchFamily="18" charset="2"/>
              </a:rPr>
              <a:t>: </a:t>
            </a:r>
            <a:r>
              <a:rPr lang="en-US" altLang="en-US" sz="2000" dirty="0" smtClean="0">
                <a:latin typeface="+mn-lt"/>
                <a:sym typeface="Symbol" panose="05050102010706020507" pitchFamily="18" charset="2"/>
              </a:rPr>
              <a:t>vasoconstriction (more </a:t>
            </a:r>
            <a:r>
              <a:rPr lang="en-US" altLang="en-US" sz="2000" dirty="0" err="1" smtClean="0">
                <a:latin typeface="+mn-lt"/>
                <a:sym typeface="Symbol" panose="05050102010706020507" pitchFamily="18" charset="2"/>
              </a:rPr>
              <a:t>epicardial</a:t>
            </a:r>
            <a:r>
              <a:rPr lang="en-US" altLang="en-US" sz="2000" dirty="0" smtClean="0">
                <a:latin typeface="+mn-lt"/>
                <a:sym typeface="Symbol" panose="05050102010706020507" pitchFamily="18" charset="2"/>
              </a:rPr>
              <a:t>),  </a:t>
            </a:r>
            <a:r>
              <a:rPr lang="en-US" altLang="en-US" sz="2000" dirty="0">
                <a:latin typeface="+mn-lt"/>
                <a:sym typeface="Symbol" panose="05050102010706020507" pitchFamily="18" charset="2"/>
              </a:rPr>
              <a:t>: </a:t>
            </a:r>
            <a:r>
              <a:rPr lang="en-US" altLang="en-US" sz="2000" dirty="0" smtClean="0">
                <a:latin typeface="+mn-lt"/>
                <a:sym typeface="Symbol" panose="05050102010706020507" pitchFamily="18" charset="2"/>
              </a:rPr>
              <a:t>vasodilation (more in intramuscular arteries)</a:t>
            </a:r>
            <a:endParaRPr lang="en-US" altLang="en-US" sz="2000" dirty="0">
              <a:latin typeface="+mn-lt"/>
              <a:sym typeface="Symbol" panose="05050102010706020507" pitchFamily="18" charset="2"/>
            </a:endParaRPr>
          </a:p>
        </p:txBody>
      </p:sp>
    </p:spTree>
    <p:extLst>
      <p:ext uri="{BB962C8B-B14F-4D97-AF65-F5344CB8AC3E}">
        <p14:creationId xmlns:p14="http://schemas.microsoft.com/office/powerpoint/2010/main" val="190939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37</a:t>
            </a:fld>
            <a:endParaRPr lang="en-US" dirty="0"/>
          </a:p>
        </p:txBody>
      </p:sp>
      <p:sp>
        <p:nvSpPr>
          <p:cNvPr id="4" name="Rectangle 2"/>
          <p:cNvSpPr>
            <a:spLocks noChangeArrowheads="1"/>
          </p:cNvSpPr>
          <p:nvPr/>
        </p:nvSpPr>
        <p:spPr bwMode="auto">
          <a:xfrm>
            <a:off x="549796" y="430560"/>
            <a:ext cx="10287000" cy="838200"/>
          </a:xfrm>
          <a:prstGeom prst="rect">
            <a:avLst/>
          </a:prstGeom>
          <a:noFill/>
          <a:ln w="9525">
            <a:noFill/>
            <a:miter lim="800000"/>
            <a:headEnd/>
            <a:tailEnd/>
          </a:ln>
          <a:effectLst/>
        </p:spPr>
        <p:txBody>
          <a:bodyPr anchor="ctr"/>
          <a:lstStyle/>
          <a:p>
            <a:pPr>
              <a:defRPr/>
            </a:pPr>
            <a:r>
              <a:rPr lang="en-GB" sz="3200" dirty="0">
                <a:solidFill>
                  <a:schemeClr val="tx2"/>
                </a:solidFill>
                <a:latin typeface="+mj-lt"/>
                <a:ea typeface="+mj-ea"/>
                <a:cs typeface="+mj-cs"/>
              </a:rPr>
              <a:t>IV – Nervous </a:t>
            </a:r>
            <a:r>
              <a:rPr lang="en-GB" sz="3200" dirty="0" smtClean="0">
                <a:solidFill>
                  <a:schemeClr val="tx2"/>
                </a:solidFill>
                <a:latin typeface="+mj-lt"/>
                <a:ea typeface="+mj-ea"/>
                <a:cs typeface="+mj-cs"/>
              </a:rPr>
              <a:t>Control</a:t>
            </a:r>
            <a:endParaRPr lang="en-GB" sz="3200" dirty="0">
              <a:solidFill>
                <a:schemeClr val="tx2"/>
              </a:solidFill>
              <a:latin typeface="+mj-lt"/>
              <a:ea typeface="+mj-ea"/>
              <a:cs typeface="+mj-cs"/>
            </a:endParaRPr>
          </a:p>
        </p:txBody>
      </p:sp>
      <p:sp>
        <p:nvSpPr>
          <p:cNvPr id="5" name="Rectangle 14"/>
          <p:cNvSpPr>
            <a:spLocks noChangeArrowheads="1"/>
          </p:cNvSpPr>
          <p:nvPr/>
        </p:nvSpPr>
        <p:spPr bwMode="auto">
          <a:xfrm>
            <a:off x="596280" y="1578256"/>
            <a:ext cx="10754716"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304770" indent="-304770" algn="just">
              <a:spcBef>
                <a:spcPct val="20000"/>
              </a:spcBef>
              <a:buClr>
                <a:schemeClr val="tx1"/>
              </a:buClr>
              <a:buSzPct val="75000"/>
              <a:buFont typeface="Wingdings 3"/>
              <a:buChar char=""/>
              <a:defRPr/>
            </a:pPr>
            <a:r>
              <a:rPr lang="en-US" altLang="en-US" sz="2000" i="0" dirty="0">
                <a:latin typeface="+mn-lt"/>
              </a:rPr>
              <a:t>Parasympathetic </a:t>
            </a:r>
            <a:r>
              <a:rPr lang="en-US" altLang="en-US" sz="2000" i="0" dirty="0" smtClean="0">
                <a:latin typeface="+mn-lt"/>
              </a:rPr>
              <a:t>(Vagal) stimulation </a:t>
            </a:r>
            <a:r>
              <a:rPr lang="en-US" altLang="en-US" sz="2000" i="0" dirty="0">
                <a:latin typeface="+mn-lt"/>
              </a:rPr>
              <a:t>of the heart causes modest coronary vasodilation (due to the direct effects of released acetylcholine on the coronaries). </a:t>
            </a:r>
          </a:p>
          <a:p>
            <a:pPr marL="304770" indent="-304770" algn="just">
              <a:spcBef>
                <a:spcPct val="20000"/>
              </a:spcBef>
              <a:buClr>
                <a:schemeClr val="tx1"/>
              </a:buClr>
              <a:buSzPct val="75000"/>
              <a:buFont typeface="Wingdings 3"/>
              <a:buChar char=""/>
              <a:defRPr/>
            </a:pPr>
            <a:endParaRPr lang="en-US" altLang="en-US" sz="2000" i="0" dirty="0">
              <a:latin typeface="+mn-lt"/>
            </a:endParaRPr>
          </a:p>
          <a:p>
            <a:pPr marL="304770" indent="-304770" algn="just">
              <a:spcBef>
                <a:spcPct val="20000"/>
              </a:spcBef>
              <a:buClr>
                <a:schemeClr val="tx1"/>
              </a:buClr>
              <a:buSzPct val="75000"/>
              <a:buFont typeface="Wingdings 3"/>
              <a:buChar char=""/>
              <a:defRPr/>
            </a:pPr>
            <a:r>
              <a:rPr lang="en-US" altLang="en-US" sz="2000" i="0" dirty="0">
                <a:latin typeface="+mn-lt"/>
              </a:rPr>
              <a:t>However, if parasympathetic activation of the heart results in a significant decrease in myocardial oxygen demand due to a reduction in heart rate, then intrinsic metabolic mechanisms will increase coronary vascular resistance by constricting the vessels. </a:t>
            </a:r>
          </a:p>
          <a:p>
            <a:pPr marL="304770" indent="-304770" algn="just">
              <a:spcBef>
                <a:spcPct val="20000"/>
              </a:spcBef>
              <a:buClr>
                <a:schemeClr val="tx1"/>
              </a:buClr>
              <a:buSzPct val="75000"/>
              <a:buFont typeface="Wingdings 3"/>
              <a:buChar char=""/>
              <a:defRPr/>
            </a:pPr>
            <a:endParaRPr lang="en-US" altLang="en-US" sz="2000" i="0" dirty="0">
              <a:latin typeface="+mn-lt"/>
            </a:endParaRPr>
          </a:p>
          <a:p>
            <a:pPr marL="304770" lvl="1" indent="-304770" algn="just">
              <a:lnSpc>
                <a:spcPct val="80000"/>
              </a:lnSpc>
              <a:spcBef>
                <a:spcPct val="20000"/>
              </a:spcBef>
              <a:buClr>
                <a:schemeClr val="tx1"/>
              </a:buClr>
              <a:buSzPct val="75000"/>
              <a:buFont typeface="Wingdings 3"/>
              <a:buChar char=""/>
              <a:defRPr/>
            </a:pPr>
            <a:r>
              <a:rPr lang="en-US" altLang="en-US" sz="2000" i="0" dirty="0">
                <a:latin typeface="+mn-lt"/>
              </a:rPr>
              <a:t>In summary, sympathetic activation to the heart results in coronary vasodilation and increased coronary flow due to increased metabolic activity (increased heart rate, contractility).</a:t>
            </a:r>
          </a:p>
          <a:p>
            <a:pPr marL="304770" lvl="1" indent="-304770" algn="just">
              <a:lnSpc>
                <a:spcPct val="80000"/>
              </a:lnSpc>
              <a:spcBef>
                <a:spcPct val="20000"/>
              </a:spcBef>
              <a:buClr>
                <a:schemeClr val="tx1"/>
              </a:buClr>
              <a:buSzPct val="75000"/>
              <a:buFont typeface="Wingdings 3"/>
              <a:buChar char=""/>
              <a:defRPr/>
            </a:pPr>
            <a:r>
              <a:rPr lang="en-US" altLang="en-US" sz="2000" i="0" dirty="0">
                <a:latin typeface="+mn-lt"/>
              </a:rPr>
              <a:t>Parasympathetic activation of the heart results in a significant decrease in myocardial oxygen demand due to a reduction in heart rate,  and so decreases coronary blood flow.</a:t>
            </a:r>
          </a:p>
          <a:p>
            <a:pPr marL="304770" indent="-304770" algn="just">
              <a:spcBef>
                <a:spcPct val="20000"/>
              </a:spcBef>
              <a:buClr>
                <a:schemeClr val="tx1"/>
              </a:buClr>
              <a:buSzPct val="75000"/>
              <a:buFont typeface="Wingdings 3"/>
              <a:buChar char=""/>
              <a:defRPr/>
            </a:pPr>
            <a:endParaRPr lang="en-US" altLang="en-US" sz="2000" i="0" dirty="0">
              <a:latin typeface="+mn-lt"/>
            </a:endParaRPr>
          </a:p>
        </p:txBody>
      </p:sp>
      <p:sp>
        <p:nvSpPr>
          <p:cNvPr id="2" name="TextBox 1"/>
          <p:cNvSpPr txBox="1"/>
          <p:nvPr/>
        </p:nvSpPr>
        <p:spPr>
          <a:xfrm>
            <a:off x="596280" y="5521574"/>
            <a:ext cx="10801200" cy="400110"/>
          </a:xfrm>
          <a:prstGeom prst="rect">
            <a:avLst/>
          </a:prstGeom>
          <a:noFill/>
        </p:spPr>
        <p:txBody>
          <a:bodyPr wrap="square" rtlCol="0">
            <a:spAutoFit/>
          </a:bodyPr>
          <a:lstStyle/>
          <a:p>
            <a:r>
              <a:rPr lang="en-US" dirty="0" smtClean="0"/>
              <a:t>CBF reduced with tachycardia, as the diastolic period will be shortened.</a:t>
            </a:r>
          </a:p>
        </p:txBody>
      </p:sp>
    </p:spTree>
    <p:extLst>
      <p:ext uri="{BB962C8B-B14F-4D97-AF65-F5344CB8AC3E}">
        <p14:creationId xmlns:p14="http://schemas.microsoft.com/office/powerpoint/2010/main" val="168164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38</a:t>
            </a:fld>
            <a:endParaRPr lang="en-US" dirty="0"/>
          </a:p>
        </p:txBody>
      </p:sp>
      <p:sp>
        <p:nvSpPr>
          <p:cNvPr id="5" name="Content Placeholder 4"/>
          <p:cNvSpPr>
            <a:spLocks noGrp="1"/>
          </p:cNvSpPr>
          <p:nvPr>
            <p:ph sz="quarter" idx="1"/>
          </p:nvPr>
        </p:nvSpPr>
        <p:spPr>
          <a:xfrm>
            <a:off x="583264" y="1407726"/>
            <a:ext cx="10936475" cy="3439393"/>
          </a:xfrm>
          <a:prstGeom prst="rect">
            <a:avLst/>
          </a:prstGeom>
        </p:spPr>
        <p:txBody>
          <a:bodyPr wrap="square">
            <a:spAutoFit/>
          </a:bodyPr>
          <a:lstStyle/>
          <a:p>
            <a:pPr algn="just"/>
            <a:r>
              <a:rPr lang="en-US" sz="1600" dirty="0"/>
              <a:t>Sympathetic Stimulation causes vasodilation directly and </a:t>
            </a:r>
            <a:r>
              <a:rPr lang="en-US" sz="1600" dirty="0" smtClean="0"/>
              <a:t>indirectly</a:t>
            </a:r>
          </a:p>
          <a:p>
            <a:pPr marL="0" indent="0" algn="just">
              <a:buNone/>
            </a:pPr>
            <a:r>
              <a:rPr lang="en-US" sz="1600" dirty="0" smtClean="0"/>
              <a:t>-Indirect</a:t>
            </a:r>
            <a:r>
              <a:rPr lang="en-US" sz="1600" dirty="0"/>
              <a:t>: Sympathetic </a:t>
            </a:r>
            <a:r>
              <a:rPr lang="en-US" sz="1600" dirty="0" smtClean="0"/>
              <a:t>stimulation </a:t>
            </a:r>
            <a:r>
              <a:rPr lang="en-US" sz="1600" dirty="0"/>
              <a:t>will lead to release of adrenaline &amp; noradrenaline, ^</a:t>
            </a:r>
            <a:r>
              <a:rPr lang="en-US" sz="1600" dirty="0" smtClean="0"/>
              <a:t> </a:t>
            </a:r>
            <a:r>
              <a:rPr lang="en-US" sz="1600" dirty="0"/>
              <a:t>HR &amp; force of contraction. Vasodilator metabolites will be </a:t>
            </a:r>
            <a:r>
              <a:rPr lang="en-US" sz="1600" dirty="0" smtClean="0"/>
              <a:t>increased leading </a:t>
            </a:r>
            <a:r>
              <a:rPr lang="en-US" sz="1600" dirty="0"/>
              <a:t>to coronary vasodilatation. </a:t>
            </a:r>
            <a:endParaRPr lang="en-US" sz="1600" dirty="0" smtClean="0"/>
          </a:p>
          <a:p>
            <a:pPr marL="0" indent="0" algn="just">
              <a:buNone/>
            </a:pPr>
            <a:endParaRPr lang="en-US" sz="1600" dirty="0"/>
          </a:p>
          <a:p>
            <a:pPr marL="0" indent="0" algn="just">
              <a:buNone/>
            </a:pPr>
            <a:r>
              <a:rPr lang="en-US" sz="1600" dirty="0" smtClean="0"/>
              <a:t>-Direct </a:t>
            </a:r>
            <a:r>
              <a:rPr lang="en-US" sz="1600" dirty="0"/>
              <a:t>effect of sympathetic stimulation: </a:t>
            </a:r>
          </a:p>
          <a:p>
            <a:pPr marL="0" indent="0" algn="just">
              <a:buNone/>
            </a:pPr>
            <a:r>
              <a:rPr lang="en-US" sz="1600" dirty="0"/>
              <a:t>Experimentally, injection of noradrenalin after blocking of the </a:t>
            </a:r>
            <a:r>
              <a:rPr lang="en-US" sz="1600" dirty="0" smtClean="0"/>
              <a:t>beta </a:t>
            </a:r>
            <a:r>
              <a:rPr lang="en-US" sz="1600" dirty="0"/>
              <a:t>adrenergic receptors in un-anesthetized animals elicits </a:t>
            </a:r>
            <a:r>
              <a:rPr lang="en-US" sz="1600" dirty="0" smtClean="0"/>
              <a:t>coronary </a:t>
            </a:r>
            <a:r>
              <a:rPr lang="en-US" sz="1600" dirty="0"/>
              <a:t>vasoconstriction. </a:t>
            </a:r>
            <a:endParaRPr lang="en-US" sz="1600" dirty="0" smtClean="0"/>
          </a:p>
          <a:p>
            <a:pPr marL="0" indent="0" algn="just">
              <a:buNone/>
            </a:pPr>
            <a:endParaRPr lang="en-US" sz="1600" dirty="0"/>
          </a:p>
          <a:p>
            <a:pPr algn="just"/>
            <a:r>
              <a:rPr lang="en-US" sz="1600" dirty="0">
                <a:solidFill>
                  <a:srgbClr val="DDE9EC">
                    <a:lumMod val="50000"/>
                  </a:srgbClr>
                </a:solidFill>
              </a:rPr>
              <a:t>One  view: In myocardium b2 receptors are higher in number so  sympathetic stimulation directly causes vasodilation </a:t>
            </a:r>
          </a:p>
          <a:p>
            <a:pPr algn="just"/>
            <a:r>
              <a:rPr lang="en-US" sz="1600" dirty="0">
                <a:solidFill>
                  <a:srgbClr val="DDE9EC">
                    <a:lumMod val="50000"/>
                  </a:srgbClr>
                </a:solidFill>
              </a:rPr>
              <a:t>Another view: alpha 1 is higher sympathetic stimulation will cause vasoconstriction + increase HR and contractility </a:t>
            </a:r>
            <a:r>
              <a:rPr lang="en-US" sz="1600" dirty="0">
                <a:solidFill>
                  <a:srgbClr val="DDE9EC">
                    <a:lumMod val="50000"/>
                  </a:srgbClr>
                </a:solidFill>
                <a:sym typeface="Wingdings"/>
              </a:rPr>
              <a:t> more metabolic products  dilation of arterioles So sympathetic stimulation indirectly causes vasodilation </a:t>
            </a:r>
            <a:endParaRPr lang="en-US" sz="1600" dirty="0">
              <a:solidFill>
                <a:srgbClr val="DDE9EC">
                  <a:lumMod val="50000"/>
                </a:srgbClr>
              </a:solidFill>
            </a:endParaRPr>
          </a:p>
        </p:txBody>
      </p:sp>
      <p:sp>
        <p:nvSpPr>
          <p:cNvPr id="6" name="Rectangle 5"/>
          <p:cNvSpPr/>
          <p:nvPr/>
        </p:nvSpPr>
        <p:spPr>
          <a:xfrm>
            <a:off x="611964" y="4959580"/>
            <a:ext cx="10907775" cy="1323439"/>
          </a:xfrm>
          <a:prstGeom prst="rect">
            <a:avLst/>
          </a:prstGeom>
        </p:spPr>
        <p:txBody>
          <a:bodyPr wrap="square">
            <a:spAutoFit/>
          </a:bodyPr>
          <a:lstStyle/>
          <a:p>
            <a:pPr>
              <a:buClr>
                <a:schemeClr val="accent1"/>
              </a:buClr>
            </a:pPr>
            <a:r>
              <a:rPr lang="en-US" sz="1600" dirty="0">
                <a:solidFill>
                  <a:srgbClr val="DDE9EC">
                    <a:lumMod val="50000"/>
                  </a:srgbClr>
                </a:solidFill>
              </a:rPr>
              <a:t>Parasympathetic stimulation causes vasoconstriction </a:t>
            </a:r>
            <a:r>
              <a:rPr lang="en-US" sz="1600" dirty="0" smtClean="0">
                <a:solidFill>
                  <a:srgbClr val="DDE9EC">
                    <a:lumMod val="50000"/>
                  </a:srgbClr>
                </a:solidFill>
              </a:rPr>
              <a:t>indirectly:</a:t>
            </a:r>
            <a:endParaRPr lang="en-US" sz="1600" dirty="0">
              <a:solidFill>
                <a:srgbClr val="DDE9EC">
                  <a:lumMod val="50000"/>
                </a:srgbClr>
              </a:solidFill>
            </a:endParaRPr>
          </a:p>
          <a:p>
            <a:endParaRPr lang="en-US" sz="1600" dirty="0">
              <a:solidFill>
                <a:srgbClr val="DDE9EC">
                  <a:lumMod val="50000"/>
                </a:srgbClr>
              </a:solidFill>
            </a:endParaRPr>
          </a:p>
          <a:p>
            <a:r>
              <a:rPr lang="en-US" sz="1600" dirty="0">
                <a:solidFill>
                  <a:srgbClr val="DDE9EC">
                    <a:lumMod val="50000"/>
                  </a:srgbClr>
                </a:solidFill>
              </a:rPr>
              <a:t>Some physiologists believe that parasympathetic goes to coronary arterioles and  release ach and causes vasodilation of arterioles; however, HR decreases </a:t>
            </a:r>
            <a:r>
              <a:rPr lang="en-US" sz="1600" dirty="0">
                <a:solidFill>
                  <a:srgbClr val="DDE9EC">
                    <a:lumMod val="50000"/>
                  </a:srgbClr>
                </a:solidFill>
                <a:sym typeface="Wingdings"/>
              </a:rPr>
              <a:t> less O2 requirement (less O2 demand)  vasoconstriction </a:t>
            </a:r>
          </a:p>
          <a:p>
            <a:endParaRPr lang="en-US" sz="1600" dirty="0">
              <a:solidFill>
                <a:srgbClr val="DDE9EC">
                  <a:lumMod val="50000"/>
                </a:srgbClr>
              </a:solidFill>
              <a:sym typeface="Wingdings"/>
            </a:endParaRPr>
          </a:p>
        </p:txBody>
      </p:sp>
      <p:sp>
        <p:nvSpPr>
          <p:cNvPr id="7" name="Rectangle 2"/>
          <p:cNvSpPr>
            <a:spLocks noGrp="1" noChangeArrowheads="1"/>
          </p:cNvSpPr>
          <p:nvPr>
            <p:ph type="title"/>
          </p:nvPr>
        </p:nvSpPr>
        <p:spPr bwMode="auto">
          <a:xfrm>
            <a:off x="549796" y="330990"/>
            <a:ext cx="10969943" cy="990600"/>
          </a:xfrm>
          <a:prstGeom prst="rect">
            <a:avLst/>
          </a:prstGeom>
          <a:noFill/>
          <a:ln w="9525">
            <a:noFill/>
            <a:miter lim="800000"/>
            <a:headEnd/>
            <a:tailEnd/>
          </a:ln>
          <a:effectLst/>
        </p:spPr>
        <p:txBody>
          <a:bodyPr anchor="ctr"/>
          <a:lstStyle/>
          <a:p>
            <a:pPr>
              <a:defRPr/>
            </a:pPr>
            <a:r>
              <a:rPr lang="en-GB" sz="3200" dirty="0">
                <a:solidFill>
                  <a:schemeClr val="tx2"/>
                </a:solidFill>
                <a:latin typeface="+mj-lt"/>
                <a:ea typeface="+mj-ea"/>
                <a:cs typeface="+mj-cs"/>
              </a:rPr>
              <a:t>IV – Nervous </a:t>
            </a:r>
            <a:r>
              <a:rPr lang="en-GB" sz="3200" dirty="0" smtClean="0"/>
              <a:t>C</a:t>
            </a:r>
            <a:r>
              <a:rPr lang="en-GB" sz="3200" dirty="0" smtClean="0">
                <a:solidFill>
                  <a:schemeClr val="tx2"/>
                </a:solidFill>
                <a:latin typeface="+mj-lt"/>
                <a:ea typeface="+mj-ea"/>
                <a:cs typeface="+mj-cs"/>
              </a:rPr>
              <a:t>ontrol</a:t>
            </a:r>
            <a:endParaRPr lang="en-GB" sz="3200" dirty="0">
              <a:solidFill>
                <a:schemeClr val="tx2"/>
              </a:solidFill>
              <a:latin typeface="+mj-lt"/>
              <a:ea typeface="+mj-ea"/>
              <a:cs typeface="+mj-cs"/>
            </a:endParaRPr>
          </a:p>
        </p:txBody>
      </p:sp>
    </p:spTree>
    <p:extLst>
      <p:ext uri="{BB962C8B-B14F-4D97-AF65-F5344CB8AC3E}">
        <p14:creationId xmlns:p14="http://schemas.microsoft.com/office/powerpoint/2010/main" val="14143929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39</a:t>
            </a:fld>
            <a:endParaRPr lang="en-US" dirty="0"/>
          </a:p>
        </p:txBody>
      </p:sp>
      <p:sp>
        <p:nvSpPr>
          <p:cNvPr id="4" name="Rectangle 2"/>
          <p:cNvSpPr>
            <a:spLocks noChangeArrowheads="1"/>
          </p:cNvSpPr>
          <p:nvPr/>
        </p:nvSpPr>
        <p:spPr bwMode="auto">
          <a:xfrm>
            <a:off x="189756" y="422498"/>
            <a:ext cx="10287000" cy="838200"/>
          </a:xfrm>
          <a:prstGeom prst="rect">
            <a:avLst/>
          </a:prstGeom>
          <a:noFill/>
          <a:ln w="9525">
            <a:noFill/>
            <a:miter lim="800000"/>
            <a:headEnd/>
            <a:tailEnd/>
          </a:ln>
          <a:effectLst/>
        </p:spPr>
        <p:txBody>
          <a:bodyPr anchor="ctr"/>
          <a:lstStyle/>
          <a:p>
            <a:pPr algn="ctr">
              <a:defRPr/>
            </a:pPr>
            <a:r>
              <a:rPr lang="en-GB" sz="3200" dirty="0" smtClean="0">
                <a:solidFill>
                  <a:schemeClr val="tx2"/>
                </a:solidFill>
                <a:latin typeface="+mj-lt"/>
                <a:ea typeface="+mj-ea"/>
                <a:cs typeface="+mj-cs"/>
              </a:rPr>
              <a:t>Risk Factors for Coronary Artery Disease (CAD)</a:t>
            </a:r>
            <a:endParaRPr lang="en-GB" sz="3200" dirty="0">
              <a:solidFill>
                <a:schemeClr val="tx2"/>
              </a:solidFill>
              <a:latin typeface="+mj-lt"/>
              <a:ea typeface="+mj-ea"/>
              <a:cs typeface="+mj-cs"/>
            </a:endParaRPr>
          </a:p>
        </p:txBody>
      </p:sp>
      <p:sp>
        <p:nvSpPr>
          <p:cNvPr id="5" name="Rectangle 14"/>
          <p:cNvSpPr>
            <a:spLocks noChangeArrowheads="1"/>
          </p:cNvSpPr>
          <p:nvPr/>
        </p:nvSpPr>
        <p:spPr bwMode="auto">
          <a:xfrm>
            <a:off x="618146" y="1434064"/>
            <a:ext cx="110644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just">
              <a:spcBef>
                <a:spcPct val="20000"/>
              </a:spcBef>
              <a:buClr>
                <a:schemeClr val="tx1"/>
              </a:buClr>
              <a:buSzPct val="75000"/>
              <a:defRPr/>
            </a:pPr>
            <a:r>
              <a:rPr lang="en-US" altLang="en-US" sz="1600" b="1" i="0" u="sng" dirty="0">
                <a:latin typeface="+mn-lt"/>
              </a:rPr>
              <a:t>Conventional risk </a:t>
            </a:r>
            <a:r>
              <a:rPr lang="en-US" altLang="en-US" sz="1600" b="1" i="0" u="sng" dirty="0" smtClean="0">
                <a:latin typeface="+mn-lt"/>
              </a:rPr>
              <a:t>factors:</a:t>
            </a:r>
          </a:p>
          <a:p>
            <a:pPr algn="just">
              <a:spcBef>
                <a:spcPct val="20000"/>
              </a:spcBef>
              <a:buClr>
                <a:schemeClr val="tx1"/>
              </a:buClr>
              <a:buSzPct val="75000"/>
              <a:defRPr/>
            </a:pPr>
            <a:endParaRPr lang="en-US" altLang="en-US" sz="1600" b="1" i="0" u="sng" dirty="0">
              <a:latin typeface="+mn-lt"/>
            </a:endParaRPr>
          </a:p>
          <a:p>
            <a:pPr marL="304770" indent="-304770" algn="just">
              <a:spcBef>
                <a:spcPct val="20000"/>
              </a:spcBef>
              <a:buClr>
                <a:schemeClr val="tx1"/>
              </a:buClr>
              <a:buSzPct val="75000"/>
              <a:buFont typeface="Wingdings 3"/>
              <a:buChar char=""/>
              <a:defRPr/>
            </a:pPr>
            <a:r>
              <a:rPr lang="en-US" altLang="en-US" sz="1600" i="0" dirty="0">
                <a:latin typeface="+mn-lt"/>
              </a:rPr>
              <a:t>Older age: Over age 45 years in men and over age 55 years in women</a:t>
            </a:r>
          </a:p>
          <a:p>
            <a:pPr marL="304770" indent="-304770" algn="just">
              <a:spcBef>
                <a:spcPct val="20000"/>
              </a:spcBef>
              <a:buClr>
                <a:schemeClr val="tx1"/>
              </a:buClr>
              <a:buSzPct val="75000"/>
              <a:buFont typeface="Wingdings 3"/>
              <a:buChar char=""/>
              <a:defRPr/>
            </a:pPr>
            <a:r>
              <a:rPr lang="en-US" altLang="en-US" sz="1600" i="0" dirty="0" smtClean="0">
                <a:latin typeface="+mn-lt"/>
              </a:rPr>
              <a:t>Family </a:t>
            </a:r>
            <a:r>
              <a:rPr lang="en-US" altLang="en-US" sz="1600" i="0" dirty="0">
                <a:latin typeface="+mn-lt"/>
              </a:rPr>
              <a:t>history of early heart disease.</a:t>
            </a:r>
          </a:p>
          <a:p>
            <a:pPr marL="304770" indent="-304770" algn="just">
              <a:spcBef>
                <a:spcPct val="20000"/>
              </a:spcBef>
              <a:buClr>
                <a:schemeClr val="tx1"/>
              </a:buClr>
              <a:buSzPct val="75000"/>
              <a:buFont typeface="Wingdings 3"/>
              <a:buChar char=""/>
              <a:defRPr/>
            </a:pPr>
            <a:r>
              <a:rPr lang="en-US" altLang="en-US" sz="1600" i="0" dirty="0" smtClean="0">
                <a:latin typeface="+mn-lt"/>
              </a:rPr>
              <a:t>Race</a:t>
            </a:r>
            <a:r>
              <a:rPr lang="en-US" altLang="en-US" sz="1600" i="0" dirty="0">
                <a:latin typeface="+mn-lt"/>
              </a:rPr>
              <a:t>: Among persons with CAD, the cardiovascular death rate for African Americans is reported to be particularly high.</a:t>
            </a:r>
          </a:p>
          <a:p>
            <a:pPr marL="304770" indent="-304770" algn="just">
              <a:spcBef>
                <a:spcPct val="20000"/>
              </a:spcBef>
              <a:buClr>
                <a:schemeClr val="tx1"/>
              </a:buClr>
              <a:buSzPct val="75000"/>
              <a:buFont typeface="Wingdings 3"/>
              <a:buChar char=""/>
              <a:defRPr/>
            </a:pPr>
            <a:endParaRPr lang="en-US" altLang="en-US" sz="1600" i="0" dirty="0">
              <a:latin typeface="+mn-lt"/>
            </a:endParaRPr>
          </a:p>
        </p:txBody>
      </p:sp>
      <p:sp>
        <p:nvSpPr>
          <p:cNvPr id="8" name="Rectangle 14"/>
          <p:cNvSpPr>
            <a:spLocks noChangeArrowheads="1"/>
          </p:cNvSpPr>
          <p:nvPr/>
        </p:nvSpPr>
        <p:spPr bwMode="auto">
          <a:xfrm>
            <a:off x="618146" y="3249946"/>
            <a:ext cx="10927774" cy="299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just" fontAlgn="auto">
              <a:spcBef>
                <a:spcPct val="20000"/>
              </a:spcBef>
              <a:spcAft>
                <a:spcPts val="0"/>
              </a:spcAft>
              <a:buClr>
                <a:schemeClr val="tx1"/>
              </a:buClr>
              <a:buSzPct val="75000"/>
              <a:defRPr/>
            </a:pPr>
            <a:r>
              <a:rPr lang="en-US" sz="1600" b="1" i="0" u="sng" dirty="0">
                <a:latin typeface="+mn-lt"/>
              </a:rPr>
              <a:t>Modifiable risk </a:t>
            </a:r>
            <a:r>
              <a:rPr lang="en-US" sz="1600" b="1" i="0" u="sng" smtClean="0">
                <a:latin typeface="+mn-lt"/>
              </a:rPr>
              <a:t>factors:</a:t>
            </a:r>
          </a:p>
          <a:p>
            <a:pPr algn="just" fontAlgn="auto">
              <a:spcBef>
                <a:spcPct val="20000"/>
              </a:spcBef>
              <a:spcAft>
                <a:spcPts val="0"/>
              </a:spcAft>
              <a:buClr>
                <a:schemeClr val="tx1"/>
              </a:buClr>
              <a:buSzPct val="75000"/>
              <a:defRPr/>
            </a:pPr>
            <a:endParaRPr lang="en-US" sz="1600" b="1" i="0" u="sng" dirty="0">
              <a:latin typeface="+mn-lt"/>
            </a:endParaRPr>
          </a:p>
          <a:p>
            <a:pPr marL="304770" indent="-304770" algn="just" fontAlgn="auto">
              <a:spcBef>
                <a:spcPct val="20000"/>
              </a:spcBef>
              <a:spcAft>
                <a:spcPts val="0"/>
              </a:spcAft>
              <a:buClr>
                <a:schemeClr val="tx1"/>
              </a:buClr>
              <a:buSzPct val="75000"/>
              <a:buFont typeface="Wingdings 3"/>
              <a:buChar char=""/>
              <a:defRPr/>
            </a:pPr>
            <a:r>
              <a:rPr lang="en-US" sz="1600" i="0" dirty="0">
                <a:latin typeface="+mn-lt"/>
              </a:rPr>
              <a:t>High blood cholesterol levels (specifically, low-density lipoprotein cholesterol [LDL-C])</a:t>
            </a:r>
          </a:p>
          <a:p>
            <a:pPr marL="304770" indent="-304770" algn="just" fontAlgn="auto">
              <a:spcBef>
                <a:spcPct val="20000"/>
              </a:spcBef>
              <a:spcAft>
                <a:spcPts val="0"/>
              </a:spcAft>
              <a:buClr>
                <a:schemeClr val="tx1"/>
              </a:buClr>
              <a:buSzPct val="75000"/>
              <a:buFont typeface="Wingdings 3"/>
              <a:buChar char=""/>
              <a:defRPr/>
            </a:pPr>
            <a:r>
              <a:rPr lang="en-US" sz="1600" i="0" dirty="0">
                <a:latin typeface="+mn-lt"/>
              </a:rPr>
              <a:t>High blood pressure</a:t>
            </a:r>
          </a:p>
          <a:p>
            <a:pPr marL="304770" indent="-304770" algn="just" fontAlgn="auto">
              <a:spcBef>
                <a:spcPct val="20000"/>
              </a:spcBef>
              <a:spcAft>
                <a:spcPts val="0"/>
              </a:spcAft>
              <a:buClr>
                <a:schemeClr val="tx1"/>
              </a:buClr>
              <a:buSzPct val="75000"/>
              <a:buFont typeface="Wingdings 3"/>
              <a:buChar char=""/>
              <a:defRPr/>
            </a:pPr>
            <a:r>
              <a:rPr lang="en-US" sz="1600" i="0" dirty="0">
                <a:latin typeface="+mn-lt"/>
              </a:rPr>
              <a:t>Cigarette smoking: Cessation of cigarette smoking constitutes the single most important preventive measure for CAD</a:t>
            </a:r>
          </a:p>
          <a:p>
            <a:pPr marL="304770" indent="-304770" algn="just" fontAlgn="auto">
              <a:spcBef>
                <a:spcPct val="20000"/>
              </a:spcBef>
              <a:spcAft>
                <a:spcPts val="0"/>
              </a:spcAft>
              <a:buClr>
                <a:schemeClr val="tx1"/>
              </a:buClr>
              <a:buSzPct val="75000"/>
              <a:buFont typeface="Wingdings 3"/>
              <a:buChar char=""/>
              <a:defRPr/>
            </a:pPr>
            <a:r>
              <a:rPr lang="en-US" sz="1600" i="0" dirty="0">
                <a:latin typeface="+mn-lt"/>
              </a:rPr>
              <a:t>Diabetes mellitus</a:t>
            </a:r>
          </a:p>
          <a:p>
            <a:pPr marL="304770" indent="-304770" algn="just" fontAlgn="auto">
              <a:spcBef>
                <a:spcPct val="20000"/>
              </a:spcBef>
              <a:spcAft>
                <a:spcPts val="0"/>
              </a:spcAft>
              <a:buClr>
                <a:schemeClr val="tx1"/>
              </a:buClr>
              <a:buSzPct val="75000"/>
              <a:buFont typeface="Wingdings 3"/>
              <a:buChar char=""/>
              <a:defRPr/>
            </a:pPr>
            <a:r>
              <a:rPr lang="en-US" sz="1600" i="0" dirty="0">
                <a:latin typeface="+mn-lt"/>
              </a:rPr>
              <a:t>Obesity</a:t>
            </a:r>
          </a:p>
          <a:p>
            <a:pPr marL="304770" indent="-304770" algn="just" fontAlgn="auto">
              <a:spcBef>
                <a:spcPct val="20000"/>
              </a:spcBef>
              <a:spcAft>
                <a:spcPts val="0"/>
              </a:spcAft>
              <a:buClr>
                <a:schemeClr val="tx1"/>
              </a:buClr>
              <a:buSzPct val="75000"/>
              <a:buFont typeface="Wingdings 3"/>
              <a:buChar char=""/>
              <a:defRPr/>
            </a:pPr>
            <a:r>
              <a:rPr lang="en-US" sz="1600" i="0" dirty="0">
                <a:latin typeface="+mn-lt"/>
              </a:rPr>
              <a:t>Lack of physical activity</a:t>
            </a:r>
          </a:p>
          <a:p>
            <a:pPr marL="304770" indent="-304770" algn="just" fontAlgn="auto">
              <a:spcBef>
                <a:spcPct val="20000"/>
              </a:spcBef>
              <a:spcAft>
                <a:spcPts val="0"/>
              </a:spcAft>
              <a:buClr>
                <a:schemeClr val="tx1"/>
              </a:buClr>
              <a:buSzPct val="75000"/>
              <a:buFont typeface="Wingdings 3"/>
              <a:buChar char=""/>
              <a:defRPr/>
            </a:pPr>
            <a:r>
              <a:rPr lang="en-US" sz="1600" i="0" dirty="0">
                <a:latin typeface="+mn-lt"/>
              </a:rPr>
              <a:t>Metabolic syndrome</a:t>
            </a:r>
          </a:p>
          <a:p>
            <a:pPr marL="304770" indent="-304770" algn="just" fontAlgn="auto">
              <a:spcBef>
                <a:spcPct val="20000"/>
              </a:spcBef>
              <a:spcAft>
                <a:spcPts val="0"/>
              </a:spcAft>
              <a:buClr>
                <a:schemeClr val="tx1"/>
              </a:buClr>
              <a:buSzPct val="75000"/>
              <a:buFont typeface="Wingdings 3"/>
              <a:buChar char=""/>
              <a:defRPr/>
            </a:pPr>
            <a:r>
              <a:rPr lang="en-US" sz="1600" i="0" dirty="0">
                <a:latin typeface="+mn-lt"/>
              </a:rPr>
              <a:t>Mental stress and depression</a:t>
            </a:r>
          </a:p>
        </p:txBody>
      </p:sp>
      <p:sp>
        <p:nvSpPr>
          <p:cNvPr id="9" name="TextBox 8"/>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34701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764" y="113914"/>
            <a:ext cx="10969943" cy="990600"/>
          </a:xfrm>
        </p:spPr>
        <p:txBody>
          <a:bodyPr>
            <a:noAutofit/>
          </a:bodyPr>
          <a:lstStyle/>
          <a:p>
            <a:pPr>
              <a:defRPr/>
            </a:pPr>
            <a:r>
              <a:rPr lang="en-GB" sz="2800" dirty="0" smtClean="0"/>
              <a:t>Distribution Of Cardiac Output During Rest And Exercise</a:t>
            </a:r>
            <a:endParaRPr lang="en-US" sz="2800" dirty="0"/>
          </a:p>
        </p:txBody>
      </p:sp>
      <p:sp>
        <p:nvSpPr>
          <p:cNvPr id="3" name="Slide Number Placeholder 2"/>
          <p:cNvSpPr>
            <a:spLocks noGrp="1"/>
          </p:cNvSpPr>
          <p:nvPr>
            <p:ph type="sldNum" sz="quarter" idx="12"/>
          </p:nvPr>
        </p:nvSpPr>
        <p:spPr>
          <a:xfrm>
            <a:off x="838289" y="6386961"/>
            <a:ext cx="10762734" cy="365760"/>
          </a:xfrm>
        </p:spPr>
        <p:txBody>
          <a:bodyPr/>
          <a:lstStyle/>
          <a:p>
            <a:fld id="{4929A69E-7D8F-4515-9605-0315ABD4F316}" type="slidenum">
              <a:rPr lang="en-US" smtClean="0"/>
              <a:t>4</a:t>
            </a:fld>
            <a:r>
              <a:rPr lang="en-US" dirty="0"/>
              <a:t> </a:t>
            </a:r>
            <a:r>
              <a:rPr lang="en-US" dirty="0">
                <a:solidFill>
                  <a:schemeClr val="bg1">
                    <a:lumMod val="50000"/>
                  </a:schemeClr>
                </a:solidFill>
              </a:rPr>
              <a:t>You need to know that during exercise body demands increase therefore cardiac output increase by the upper values </a:t>
            </a:r>
            <a:r>
              <a:rPr lang="en-US" dirty="0">
                <a:solidFill>
                  <a:schemeClr val="bg1">
                    <a:lumMod val="50000"/>
                  </a:schemeClr>
                </a:solidFill>
                <a:sym typeface="Wingdings" panose="05000000000000000000" pitchFamily="2" charset="2"/>
              </a:rPr>
              <a:t></a:t>
            </a:r>
            <a:endParaRPr lang="en-US" dirty="0">
              <a:solidFill>
                <a:schemeClr val="bg1">
                  <a:lumMod val="50000"/>
                </a:schemeClr>
              </a:solidFill>
            </a:endParaRPr>
          </a:p>
        </p:txBody>
      </p:sp>
      <p:grpSp>
        <p:nvGrpSpPr>
          <p:cNvPr id="64" name="Group 6"/>
          <p:cNvGrpSpPr>
            <a:grpSpLocks/>
          </p:cNvGrpSpPr>
          <p:nvPr/>
        </p:nvGrpSpPr>
        <p:grpSpPr bwMode="auto">
          <a:xfrm>
            <a:off x="1106157" y="1412776"/>
            <a:ext cx="4445000" cy="4787895"/>
            <a:chOff x="2517" y="797"/>
            <a:chExt cx="2800" cy="3137"/>
          </a:xfrm>
        </p:grpSpPr>
        <p:sp>
          <p:nvSpPr>
            <p:cNvPr id="65" name="Text Box 7"/>
            <p:cNvSpPr txBox="1">
              <a:spLocks noChangeArrowheads="1"/>
            </p:cNvSpPr>
            <p:nvPr/>
          </p:nvSpPr>
          <p:spPr bwMode="auto">
            <a:xfrm>
              <a:off x="2517" y="1254"/>
              <a:ext cx="1140" cy="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900" i="0" dirty="0">
                  <a:latin typeface="Calibri" panose="020F0502020204030204" pitchFamily="34" charset="0"/>
                </a:rPr>
                <a:t>Brain</a:t>
              </a:r>
            </a:p>
            <a:p>
              <a:pPr eaLnBrk="1" hangingPunct="1"/>
              <a:endParaRPr lang="en-US" altLang="en-US" sz="1900" i="0" dirty="0">
                <a:latin typeface="Calibri" panose="020F0502020204030204" pitchFamily="34" charset="0"/>
              </a:endParaRPr>
            </a:p>
            <a:p>
              <a:pPr eaLnBrk="1" hangingPunct="1">
                <a:lnSpc>
                  <a:spcPct val="110000"/>
                </a:lnSpc>
              </a:pPr>
              <a:r>
                <a:rPr lang="en-US" altLang="en-US" sz="1900" i="0" dirty="0">
                  <a:latin typeface="Calibri" panose="020F0502020204030204" pitchFamily="34" charset="0"/>
                </a:rPr>
                <a:t>Heart</a:t>
              </a:r>
            </a:p>
            <a:p>
              <a:pPr eaLnBrk="1" hangingPunct="1">
                <a:lnSpc>
                  <a:spcPct val="110000"/>
                </a:lnSpc>
              </a:pPr>
              <a:endParaRPr lang="en-US" altLang="en-US" sz="1900" i="0" dirty="0">
                <a:latin typeface="Calibri" panose="020F0502020204030204" pitchFamily="34" charset="0"/>
              </a:endParaRPr>
            </a:p>
            <a:p>
              <a:pPr eaLnBrk="1" hangingPunct="1">
                <a:lnSpc>
                  <a:spcPct val="110000"/>
                </a:lnSpc>
              </a:pPr>
              <a:r>
                <a:rPr lang="en-US" altLang="en-US" sz="1900" i="0" dirty="0">
                  <a:latin typeface="Calibri" panose="020F0502020204030204" pitchFamily="34" charset="0"/>
                </a:rPr>
                <a:t>Liver/Gut</a:t>
              </a:r>
            </a:p>
            <a:p>
              <a:pPr eaLnBrk="1" hangingPunct="1">
                <a:lnSpc>
                  <a:spcPct val="90000"/>
                </a:lnSpc>
              </a:pPr>
              <a:endParaRPr lang="en-US" altLang="en-US" sz="1900" i="0" dirty="0">
                <a:latin typeface="Calibri" panose="020F0502020204030204" pitchFamily="34" charset="0"/>
              </a:endParaRPr>
            </a:p>
            <a:p>
              <a:pPr eaLnBrk="1" hangingPunct="1">
                <a:lnSpc>
                  <a:spcPct val="95000"/>
                </a:lnSpc>
              </a:pPr>
              <a:r>
                <a:rPr lang="en-US" altLang="en-US" sz="1900" i="0" dirty="0">
                  <a:latin typeface="Calibri" panose="020F0502020204030204" pitchFamily="34" charset="0"/>
                </a:rPr>
                <a:t>Kidneys</a:t>
              </a:r>
            </a:p>
            <a:p>
              <a:pPr eaLnBrk="1" hangingPunct="1">
                <a:lnSpc>
                  <a:spcPct val="95000"/>
                </a:lnSpc>
              </a:pPr>
              <a:endParaRPr lang="en-US" altLang="en-US" sz="1900" i="0" dirty="0">
                <a:latin typeface="Calibri" panose="020F0502020204030204" pitchFamily="34" charset="0"/>
              </a:endParaRPr>
            </a:p>
            <a:p>
              <a:pPr eaLnBrk="1" hangingPunct="1">
                <a:lnSpc>
                  <a:spcPct val="95000"/>
                </a:lnSpc>
              </a:pPr>
              <a:r>
                <a:rPr lang="en-US" altLang="en-US" sz="1900" i="0" dirty="0">
                  <a:latin typeface="Calibri" panose="020F0502020204030204" pitchFamily="34" charset="0"/>
                </a:rPr>
                <a:t>Skeletal Muscle</a:t>
              </a:r>
            </a:p>
            <a:p>
              <a:pPr eaLnBrk="1" hangingPunct="1"/>
              <a:endParaRPr lang="en-US" altLang="en-US" sz="1900" i="0" dirty="0">
                <a:latin typeface="Calibri" panose="020F0502020204030204" pitchFamily="34" charset="0"/>
              </a:endParaRPr>
            </a:p>
            <a:p>
              <a:pPr eaLnBrk="1" hangingPunct="1">
                <a:lnSpc>
                  <a:spcPct val="90000"/>
                </a:lnSpc>
              </a:pPr>
              <a:r>
                <a:rPr lang="en-US" altLang="en-US" sz="1900" i="0" dirty="0">
                  <a:latin typeface="Calibri" panose="020F0502020204030204" pitchFamily="34" charset="0"/>
                </a:rPr>
                <a:t>Skin</a:t>
              </a:r>
            </a:p>
            <a:p>
              <a:pPr eaLnBrk="1" hangingPunct="1">
                <a:lnSpc>
                  <a:spcPct val="90000"/>
                </a:lnSpc>
              </a:pPr>
              <a:endParaRPr lang="en-US" altLang="en-US" sz="1900" i="0" dirty="0">
                <a:latin typeface="Calibri" panose="020F0502020204030204" pitchFamily="34" charset="0"/>
              </a:endParaRPr>
            </a:p>
            <a:p>
              <a:pPr eaLnBrk="1" hangingPunct="1">
                <a:lnSpc>
                  <a:spcPct val="90000"/>
                </a:lnSpc>
              </a:pPr>
              <a:r>
                <a:rPr lang="en-US" altLang="en-US" sz="1800" i="0" dirty="0">
                  <a:latin typeface="Calibri" panose="020F0502020204030204" pitchFamily="34" charset="0"/>
                </a:rPr>
                <a:t>Skeleton/Fat</a:t>
              </a:r>
            </a:p>
          </p:txBody>
        </p:sp>
        <p:sp>
          <p:nvSpPr>
            <p:cNvPr id="66" name="Text Box 8"/>
            <p:cNvSpPr txBox="1">
              <a:spLocks noChangeArrowheads="1"/>
            </p:cNvSpPr>
            <p:nvPr/>
          </p:nvSpPr>
          <p:spPr bwMode="auto">
            <a:xfrm>
              <a:off x="3681" y="798"/>
              <a:ext cx="715"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2000" i="0" dirty="0">
                  <a:latin typeface="Calibri" panose="020F0502020204030204" pitchFamily="34" charset="0"/>
                </a:rPr>
                <a:t>Rest</a:t>
              </a:r>
            </a:p>
            <a:p>
              <a:pPr algn="ctr" eaLnBrk="1" hangingPunct="1"/>
              <a:r>
                <a:rPr lang="en-US" altLang="en-US" sz="2000" i="0" dirty="0">
                  <a:latin typeface="Calibri" panose="020F0502020204030204" pitchFamily="34" charset="0"/>
                </a:rPr>
                <a:t>(</a:t>
              </a:r>
              <a:r>
                <a:rPr lang="en-US" altLang="en-US" sz="2000" i="0" dirty="0">
                  <a:solidFill>
                    <a:schemeClr val="accent4">
                      <a:lumMod val="75000"/>
                    </a:schemeClr>
                  </a:solidFill>
                  <a:latin typeface="+mn-lt"/>
                </a:rPr>
                <a:t>5</a:t>
              </a:r>
              <a:r>
                <a:rPr lang="en-US" altLang="en-US" sz="2000" i="0" dirty="0">
                  <a:solidFill>
                    <a:schemeClr val="accent4">
                      <a:lumMod val="75000"/>
                    </a:schemeClr>
                  </a:solidFill>
                  <a:latin typeface="Calibri" panose="020F0502020204030204" pitchFamily="34" charset="0"/>
                </a:rPr>
                <a:t> </a:t>
              </a:r>
              <a:r>
                <a:rPr lang="en-US" altLang="en-US" sz="2000" i="0" dirty="0">
                  <a:latin typeface="Calibri" panose="020F0502020204030204" pitchFamily="34" charset="0"/>
                </a:rPr>
                <a:t>L/min)</a:t>
              </a:r>
            </a:p>
          </p:txBody>
        </p:sp>
        <p:sp>
          <p:nvSpPr>
            <p:cNvPr id="67" name="Text Box 9"/>
            <p:cNvSpPr txBox="1">
              <a:spLocks noChangeArrowheads="1"/>
            </p:cNvSpPr>
            <p:nvPr/>
          </p:nvSpPr>
          <p:spPr bwMode="auto">
            <a:xfrm>
              <a:off x="4522" y="797"/>
              <a:ext cx="795"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2000" i="0" dirty="0">
                  <a:latin typeface="Calibri" panose="020F0502020204030204" pitchFamily="34" charset="0"/>
                </a:rPr>
                <a:t>Exercise</a:t>
              </a:r>
            </a:p>
            <a:p>
              <a:pPr algn="ctr" eaLnBrk="1" hangingPunct="1"/>
              <a:r>
                <a:rPr lang="en-US" altLang="en-US" sz="2000" i="0" dirty="0">
                  <a:latin typeface="Calibri" panose="020F0502020204030204" pitchFamily="34" charset="0"/>
                </a:rPr>
                <a:t>(</a:t>
              </a:r>
              <a:r>
                <a:rPr lang="en-US" altLang="en-US" sz="2000" i="0" dirty="0">
                  <a:solidFill>
                    <a:schemeClr val="accent4">
                      <a:lumMod val="75000"/>
                    </a:schemeClr>
                  </a:solidFill>
                  <a:latin typeface="+mn-lt"/>
                </a:rPr>
                <a:t>25</a:t>
              </a:r>
              <a:r>
                <a:rPr lang="en-US" altLang="en-US" sz="2000" i="0" dirty="0">
                  <a:solidFill>
                    <a:schemeClr val="accent4">
                      <a:lumMod val="75000"/>
                    </a:schemeClr>
                  </a:solidFill>
                  <a:latin typeface="Calibri" panose="020F0502020204030204" pitchFamily="34" charset="0"/>
                </a:rPr>
                <a:t> </a:t>
              </a:r>
              <a:r>
                <a:rPr lang="en-US" altLang="en-US" sz="2000" i="0" dirty="0">
                  <a:latin typeface="Calibri" panose="020F0502020204030204" pitchFamily="34" charset="0"/>
                </a:rPr>
                <a:t>L/min)</a:t>
              </a:r>
            </a:p>
          </p:txBody>
        </p:sp>
        <p:sp>
          <p:nvSpPr>
            <p:cNvPr id="68" name="Text Box 10"/>
            <p:cNvSpPr txBox="1">
              <a:spLocks noChangeArrowheads="1"/>
            </p:cNvSpPr>
            <p:nvPr/>
          </p:nvSpPr>
          <p:spPr bwMode="auto">
            <a:xfrm>
              <a:off x="3727" y="1252"/>
              <a:ext cx="606" cy="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defTabSz="914363"/>
              <a:r>
                <a:rPr lang="en-US" altLang="en-US" sz="2000" i="0" dirty="0">
                  <a:solidFill>
                    <a:srgbClr val="FADA7A">
                      <a:lumMod val="75000"/>
                    </a:srgbClr>
                  </a:solidFill>
                  <a:latin typeface="+mn-lt"/>
                </a:rPr>
                <a:t>13-15%</a:t>
              </a:r>
            </a:p>
            <a:p>
              <a:pPr defTabSz="914363"/>
              <a:endParaRPr lang="en-US" altLang="en-US" sz="2000" i="0" dirty="0">
                <a:solidFill>
                  <a:srgbClr val="FADA7A">
                    <a:lumMod val="75000"/>
                  </a:srgbClr>
                </a:solidFill>
                <a:latin typeface="+mn-lt"/>
              </a:endParaRPr>
            </a:p>
            <a:p>
              <a:pPr defTabSz="914363"/>
              <a:r>
                <a:rPr lang="en-US" altLang="en-US" sz="2000" i="0" dirty="0">
                  <a:solidFill>
                    <a:srgbClr val="FADA7A">
                      <a:lumMod val="75000"/>
                    </a:srgbClr>
                  </a:solidFill>
                  <a:latin typeface="+mn-lt"/>
                </a:rPr>
                <a:t>4-5%</a:t>
              </a:r>
            </a:p>
            <a:p>
              <a:pPr defTabSz="914363"/>
              <a:endParaRPr lang="en-US" altLang="en-US" sz="2000" i="0" dirty="0">
                <a:solidFill>
                  <a:srgbClr val="FADA7A">
                    <a:lumMod val="75000"/>
                  </a:srgbClr>
                </a:solidFill>
                <a:latin typeface="+mn-lt"/>
              </a:endParaRPr>
            </a:p>
            <a:p>
              <a:pPr defTabSz="914363"/>
              <a:r>
                <a:rPr lang="en-US" altLang="en-US" sz="2000" i="0" dirty="0">
                  <a:solidFill>
                    <a:srgbClr val="FADA7A">
                      <a:lumMod val="75000"/>
                    </a:srgbClr>
                  </a:solidFill>
                  <a:latin typeface="+mn-lt"/>
                </a:rPr>
                <a:t>20-25%</a:t>
              </a:r>
            </a:p>
            <a:p>
              <a:pPr defTabSz="914363"/>
              <a:endParaRPr lang="en-US" altLang="en-US" sz="2000" i="0" dirty="0">
                <a:solidFill>
                  <a:srgbClr val="FADA7A">
                    <a:lumMod val="75000"/>
                  </a:srgbClr>
                </a:solidFill>
                <a:latin typeface="+mn-lt"/>
              </a:endParaRPr>
            </a:p>
            <a:p>
              <a:pPr defTabSz="914363"/>
              <a:r>
                <a:rPr lang="en-US" altLang="en-US" sz="2000" i="0" dirty="0">
                  <a:solidFill>
                    <a:srgbClr val="FADA7A">
                      <a:lumMod val="75000"/>
                    </a:srgbClr>
                  </a:solidFill>
                  <a:latin typeface="+mn-lt"/>
                </a:rPr>
                <a:t>20%</a:t>
              </a:r>
            </a:p>
            <a:p>
              <a:pPr defTabSz="914363"/>
              <a:endParaRPr lang="en-US" altLang="en-US" sz="2000" i="0" dirty="0">
                <a:solidFill>
                  <a:srgbClr val="FADA7A">
                    <a:lumMod val="75000"/>
                  </a:srgbClr>
                </a:solidFill>
                <a:latin typeface="+mn-lt"/>
              </a:endParaRPr>
            </a:p>
            <a:p>
              <a:pPr defTabSz="914363"/>
              <a:r>
                <a:rPr lang="en-US" altLang="en-US" sz="2000" i="0" dirty="0">
                  <a:solidFill>
                    <a:srgbClr val="FADA7A">
                      <a:lumMod val="75000"/>
                    </a:srgbClr>
                  </a:solidFill>
                  <a:latin typeface="+mn-lt"/>
                </a:rPr>
                <a:t>15-20%</a:t>
              </a:r>
            </a:p>
            <a:p>
              <a:pPr defTabSz="914363"/>
              <a:endParaRPr lang="en-US" altLang="en-US" sz="2000" i="0" dirty="0">
                <a:solidFill>
                  <a:srgbClr val="FADA7A">
                    <a:lumMod val="75000"/>
                  </a:srgbClr>
                </a:solidFill>
                <a:latin typeface="+mn-lt"/>
              </a:endParaRPr>
            </a:p>
            <a:p>
              <a:pPr defTabSz="914363"/>
              <a:r>
                <a:rPr lang="en-US" altLang="en-US" sz="2000" i="0" dirty="0">
                  <a:solidFill>
                    <a:srgbClr val="FADA7A">
                      <a:lumMod val="75000"/>
                    </a:srgbClr>
                  </a:solidFill>
                  <a:latin typeface="+mn-lt"/>
                </a:rPr>
                <a:t>3-6%</a:t>
              </a:r>
            </a:p>
            <a:p>
              <a:pPr defTabSz="914363"/>
              <a:endParaRPr lang="en-US" altLang="en-US" sz="2000" i="0" dirty="0">
                <a:solidFill>
                  <a:srgbClr val="FADA7A">
                    <a:lumMod val="75000"/>
                  </a:srgbClr>
                </a:solidFill>
                <a:latin typeface="+mn-lt"/>
              </a:endParaRPr>
            </a:p>
            <a:p>
              <a:pPr defTabSz="914363"/>
              <a:r>
                <a:rPr lang="en-US" altLang="en-US" sz="2000" i="0" dirty="0">
                  <a:solidFill>
                    <a:srgbClr val="FADA7A">
                      <a:lumMod val="75000"/>
                    </a:srgbClr>
                  </a:solidFill>
                  <a:latin typeface="+mn-lt"/>
                </a:rPr>
                <a:t>10-15%</a:t>
              </a:r>
            </a:p>
          </p:txBody>
        </p:sp>
        <p:sp>
          <p:nvSpPr>
            <p:cNvPr id="69" name="Line 11"/>
            <p:cNvSpPr>
              <a:spLocks noChangeShapeType="1"/>
            </p:cNvSpPr>
            <p:nvPr/>
          </p:nvSpPr>
          <p:spPr bwMode="auto">
            <a:xfrm>
              <a:off x="2517" y="1252"/>
              <a:ext cx="27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400">
                <a:solidFill>
                  <a:srgbClr val="FF0000"/>
                </a:solidFill>
                <a:latin typeface="Calibri" panose="020F0502020204030204" pitchFamily="34" charset="0"/>
              </a:endParaRPr>
            </a:p>
          </p:txBody>
        </p:sp>
        <p:sp>
          <p:nvSpPr>
            <p:cNvPr id="70" name="Line 12"/>
            <p:cNvSpPr>
              <a:spLocks noChangeShapeType="1"/>
            </p:cNvSpPr>
            <p:nvPr/>
          </p:nvSpPr>
          <p:spPr bwMode="auto">
            <a:xfrm>
              <a:off x="2517" y="3884"/>
              <a:ext cx="27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400">
                <a:solidFill>
                  <a:srgbClr val="FF0000"/>
                </a:solidFill>
                <a:latin typeface="Calibri" panose="020F0502020204030204" pitchFamily="34" charset="0"/>
              </a:endParaRPr>
            </a:p>
          </p:txBody>
        </p:sp>
        <p:sp>
          <p:nvSpPr>
            <p:cNvPr id="71" name="Line 13"/>
            <p:cNvSpPr>
              <a:spLocks noChangeShapeType="1"/>
            </p:cNvSpPr>
            <p:nvPr/>
          </p:nvSpPr>
          <p:spPr bwMode="auto">
            <a:xfrm>
              <a:off x="4468" y="845"/>
              <a:ext cx="0" cy="30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400">
                <a:solidFill>
                  <a:srgbClr val="FF0000"/>
                </a:solidFill>
                <a:latin typeface="Calibri" panose="020F0502020204030204" pitchFamily="34" charset="0"/>
              </a:endParaRPr>
            </a:p>
          </p:txBody>
        </p:sp>
        <p:sp>
          <p:nvSpPr>
            <p:cNvPr id="72" name="Line 14"/>
            <p:cNvSpPr>
              <a:spLocks noChangeShapeType="1"/>
            </p:cNvSpPr>
            <p:nvPr/>
          </p:nvSpPr>
          <p:spPr bwMode="auto">
            <a:xfrm>
              <a:off x="3651" y="845"/>
              <a:ext cx="0" cy="30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400">
                <a:solidFill>
                  <a:srgbClr val="FF0000"/>
                </a:solidFill>
                <a:latin typeface="Calibri" panose="020F0502020204030204" pitchFamily="34" charset="0"/>
              </a:endParaRPr>
            </a:p>
          </p:txBody>
        </p:sp>
      </p:grpSp>
      <p:grpSp>
        <p:nvGrpSpPr>
          <p:cNvPr id="73" name="Group 15"/>
          <p:cNvGrpSpPr>
            <a:grpSpLocks/>
          </p:cNvGrpSpPr>
          <p:nvPr/>
        </p:nvGrpSpPr>
        <p:grpSpPr bwMode="auto">
          <a:xfrm>
            <a:off x="4359284" y="2120335"/>
            <a:ext cx="1105022" cy="4093063"/>
            <a:chOff x="4513" y="1252"/>
            <a:chExt cx="697" cy="2864"/>
          </a:xfrm>
        </p:grpSpPr>
        <p:sp>
          <p:nvSpPr>
            <p:cNvPr id="74" name="Text Box 16"/>
            <p:cNvSpPr txBox="1">
              <a:spLocks noChangeArrowheads="1"/>
            </p:cNvSpPr>
            <p:nvPr/>
          </p:nvSpPr>
          <p:spPr bwMode="auto">
            <a:xfrm>
              <a:off x="4608" y="1252"/>
              <a:ext cx="602" cy="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defTabSz="914363"/>
              <a:r>
                <a:rPr lang="en-US" altLang="en-US" sz="2000" i="0" dirty="0">
                  <a:solidFill>
                    <a:srgbClr val="FADA7A">
                      <a:lumMod val="75000"/>
                    </a:srgbClr>
                  </a:solidFill>
                  <a:latin typeface="+mn-lt"/>
                </a:rPr>
                <a:t>3-4%</a:t>
              </a:r>
            </a:p>
            <a:p>
              <a:pPr defTabSz="914363"/>
              <a:endParaRPr lang="en-US" altLang="en-US" sz="2000" i="0" dirty="0">
                <a:solidFill>
                  <a:srgbClr val="FADA7A">
                    <a:lumMod val="75000"/>
                  </a:srgbClr>
                </a:solidFill>
                <a:latin typeface="+mn-lt"/>
              </a:endParaRPr>
            </a:p>
            <a:p>
              <a:pPr defTabSz="914363"/>
              <a:r>
                <a:rPr lang="en-US" altLang="en-US" sz="2000" i="0" dirty="0">
                  <a:solidFill>
                    <a:srgbClr val="FADA7A">
                      <a:lumMod val="75000"/>
                    </a:srgbClr>
                  </a:solidFill>
                  <a:latin typeface="+mn-lt"/>
                </a:rPr>
                <a:t>4-5%</a:t>
              </a:r>
            </a:p>
            <a:p>
              <a:pPr defTabSz="914363"/>
              <a:endParaRPr lang="en-US" altLang="en-US" sz="2000" i="0" dirty="0">
                <a:solidFill>
                  <a:srgbClr val="FADA7A">
                    <a:lumMod val="75000"/>
                  </a:srgbClr>
                </a:solidFill>
                <a:latin typeface="+mn-lt"/>
              </a:endParaRPr>
            </a:p>
            <a:p>
              <a:pPr defTabSz="914363"/>
              <a:r>
                <a:rPr lang="en-US" altLang="en-US" sz="2000" i="0" dirty="0">
                  <a:solidFill>
                    <a:srgbClr val="FADA7A">
                      <a:lumMod val="75000"/>
                    </a:srgbClr>
                  </a:solidFill>
                  <a:latin typeface="+mn-lt"/>
                </a:rPr>
                <a:t>3-5%</a:t>
              </a:r>
            </a:p>
            <a:p>
              <a:pPr defTabSz="914363"/>
              <a:endParaRPr lang="en-US" altLang="en-US" sz="2000" i="0" dirty="0">
                <a:solidFill>
                  <a:srgbClr val="FADA7A">
                    <a:lumMod val="75000"/>
                  </a:srgbClr>
                </a:solidFill>
                <a:latin typeface="+mn-lt"/>
              </a:endParaRPr>
            </a:p>
            <a:p>
              <a:pPr defTabSz="914363"/>
              <a:r>
                <a:rPr lang="en-US" altLang="en-US" sz="2000" i="0" dirty="0">
                  <a:solidFill>
                    <a:srgbClr val="FADA7A">
                      <a:lumMod val="75000"/>
                    </a:srgbClr>
                  </a:solidFill>
                  <a:latin typeface="+mn-lt"/>
                </a:rPr>
                <a:t>2-4%</a:t>
              </a:r>
            </a:p>
            <a:p>
              <a:pPr defTabSz="914363"/>
              <a:endParaRPr lang="en-US" altLang="en-US" sz="2000" i="0" dirty="0">
                <a:solidFill>
                  <a:srgbClr val="FADA7A">
                    <a:lumMod val="75000"/>
                  </a:srgbClr>
                </a:solidFill>
                <a:latin typeface="+mn-lt"/>
              </a:endParaRPr>
            </a:p>
            <a:p>
              <a:pPr defTabSz="914363"/>
              <a:endParaRPr lang="en-US" altLang="en-US" sz="2000" i="0" dirty="0" smtClean="0">
                <a:solidFill>
                  <a:srgbClr val="FADA7A">
                    <a:lumMod val="75000"/>
                  </a:srgbClr>
                </a:solidFill>
                <a:latin typeface="+mn-lt"/>
              </a:endParaRPr>
            </a:p>
            <a:p>
              <a:pPr defTabSz="914363"/>
              <a:r>
                <a:rPr lang="en-US" altLang="en-US" sz="2000" i="0" dirty="0" smtClean="0">
                  <a:solidFill>
                    <a:srgbClr val="FADA7A">
                      <a:lumMod val="75000"/>
                    </a:srgbClr>
                  </a:solidFill>
                  <a:latin typeface="+mn-lt"/>
                </a:rPr>
                <a:t>80-85</a:t>
              </a:r>
              <a:r>
                <a:rPr lang="en-US" altLang="en-US" sz="2000" i="0" dirty="0">
                  <a:solidFill>
                    <a:srgbClr val="FADA7A">
                      <a:lumMod val="75000"/>
                    </a:srgbClr>
                  </a:solidFill>
                  <a:latin typeface="+mn-lt"/>
                </a:rPr>
                <a:t>%</a:t>
              </a:r>
            </a:p>
            <a:p>
              <a:pPr defTabSz="914363"/>
              <a:endParaRPr lang="en-US" altLang="en-US" sz="2000" i="0" dirty="0">
                <a:solidFill>
                  <a:srgbClr val="FADA7A">
                    <a:lumMod val="75000"/>
                  </a:srgbClr>
                </a:solidFill>
                <a:latin typeface="+mn-lt"/>
              </a:endParaRPr>
            </a:p>
            <a:p>
              <a:pPr defTabSz="914363"/>
              <a:endParaRPr lang="en-US" altLang="en-US" sz="2000" i="0" dirty="0">
                <a:solidFill>
                  <a:srgbClr val="FADA7A">
                    <a:lumMod val="75000"/>
                  </a:srgbClr>
                </a:solidFill>
                <a:latin typeface="+mn-lt"/>
              </a:endParaRPr>
            </a:p>
            <a:p>
              <a:pPr defTabSz="914363"/>
              <a:r>
                <a:rPr lang="en-US" altLang="en-US" sz="2000" i="0" dirty="0">
                  <a:solidFill>
                    <a:srgbClr val="FADA7A">
                      <a:lumMod val="75000"/>
                    </a:srgbClr>
                  </a:solidFill>
                  <a:latin typeface="+mn-lt"/>
                </a:rPr>
                <a:t>1-2%</a:t>
              </a:r>
            </a:p>
          </p:txBody>
        </p:sp>
        <p:sp>
          <p:nvSpPr>
            <p:cNvPr id="75" name="AutoShape 17"/>
            <p:cNvSpPr>
              <a:spLocks/>
            </p:cNvSpPr>
            <p:nvPr/>
          </p:nvSpPr>
          <p:spPr bwMode="auto">
            <a:xfrm>
              <a:off x="4513" y="3034"/>
              <a:ext cx="91" cy="544"/>
            </a:xfrm>
            <a:prstGeom prst="rightBrace">
              <a:avLst>
                <a:gd name="adj1" fmla="val 49817"/>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solidFill>
                  <a:srgbClr val="FF0000"/>
                </a:solidFill>
                <a:latin typeface="Calibri" panose="020F0502020204030204" pitchFamily="34" charset="0"/>
              </a:endParaRPr>
            </a:p>
          </p:txBody>
        </p:sp>
      </p:grpSp>
      <p:sp>
        <p:nvSpPr>
          <p:cNvPr id="4" name="Rectangle 3"/>
          <p:cNvSpPr/>
          <p:nvPr/>
        </p:nvSpPr>
        <p:spPr>
          <a:xfrm>
            <a:off x="6382444" y="2419141"/>
            <a:ext cx="4983763" cy="3170099"/>
          </a:xfrm>
          <a:prstGeom prst="rect">
            <a:avLst/>
          </a:prstGeom>
        </p:spPr>
        <p:txBody>
          <a:bodyPr wrap="square">
            <a:spAutoFit/>
          </a:bodyPr>
          <a:lstStyle/>
          <a:p>
            <a:pPr algn="just"/>
            <a:r>
              <a:rPr lang="en-US" altLang="en-US" dirty="0">
                <a:solidFill>
                  <a:srgbClr val="DDE9EC">
                    <a:lumMod val="50000"/>
                  </a:srgbClr>
                </a:solidFill>
              </a:rPr>
              <a:t>Tissues with high metabolic demands require more oxygen so a higher percentage of CO is needed. </a:t>
            </a:r>
          </a:p>
          <a:p>
            <a:pPr algn="just"/>
            <a:endParaRPr lang="en-US" altLang="en-US" dirty="0">
              <a:solidFill>
                <a:srgbClr val="DDE9EC">
                  <a:lumMod val="50000"/>
                </a:srgbClr>
              </a:solidFill>
            </a:endParaRPr>
          </a:p>
          <a:p>
            <a:pPr algn="just"/>
            <a:r>
              <a:rPr lang="en-US" altLang="en-US" dirty="0">
                <a:solidFill>
                  <a:srgbClr val="DDE9EC">
                    <a:lumMod val="50000"/>
                  </a:srgbClr>
                </a:solidFill>
              </a:rPr>
              <a:t>Does that mean that the metabolic activity of the kidney is higher than the brain? No, this is an exception to the rule; kidney needs more blood for filtration </a:t>
            </a:r>
          </a:p>
          <a:p>
            <a:pPr algn="just"/>
            <a:endParaRPr lang="en-US" altLang="en-US" dirty="0">
              <a:solidFill>
                <a:srgbClr val="DDE9EC">
                  <a:lumMod val="50000"/>
                </a:srgbClr>
              </a:solidFill>
            </a:endParaRPr>
          </a:p>
          <a:p>
            <a:pPr algn="just"/>
            <a:endParaRPr lang="en-US" altLang="en-US" dirty="0">
              <a:solidFill>
                <a:srgbClr val="DDE9EC">
                  <a:lumMod val="50000"/>
                </a:srgbClr>
              </a:solidFill>
            </a:endParaRPr>
          </a:p>
        </p:txBody>
      </p:sp>
      <p:sp>
        <p:nvSpPr>
          <p:cNvPr id="19" name="Rectangle 18"/>
          <p:cNvSpPr/>
          <p:nvPr/>
        </p:nvSpPr>
        <p:spPr>
          <a:xfrm>
            <a:off x="6249413" y="2280581"/>
            <a:ext cx="5245599" cy="288032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417501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dirty="0"/>
              <a:t>IV – Nervous control</a:t>
            </a:r>
          </a:p>
        </p:txBody>
      </p:sp>
      <p:sp>
        <p:nvSpPr>
          <p:cNvPr id="3" name="Slide Number Placeholder 2"/>
          <p:cNvSpPr>
            <a:spLocks noGrp="1"/>
          </p:cNvSpPr>
          <p:nvPr>
            <p:ph type="sldNum" sz="quarter" idx="12"/>
          </p:nvPr>
        </p:nvSpPr>
        <p:spPr/>
        <p:txBody>
          <a:bodyPr/>
          <a:lstStyle/>
          <a:p>
            <a:fld id="{4929A69E-7D8F-4515-9605-0315ABD4F316}" type="slidenum">
              <a:rPr lang="en-US" smtClean="0"/>
              <a:t>40</a:t>
            </a:fld>
            <a:endParaRPr lang="en-US" dirty="0"/>
          </a:p>
        </p:txBody>
      </p:sp>
      <p:sp>
        <p:nvSpPr>
          <p:cNvPr id="4" name="Content Placeholder 3"/>
          <p:cNvSpPr>
            <a:spLocks noGrp="1"/>
          </p:cNvSpPr>
          <p:nvPr>
            <p:ph sz="quarter" idx="1"/>
          </p:nvPr>
        </p:nvSpPr>
        <p:spPr>
          <a:xfrm>
            <a:off x="609460" y="1332217"/>
            <a:ext cx="10969943" cy="4937760"/>
          </a:xfrm>
        </p:spPr>
        <p:txBody>
          <a:bodyPr>
            <a:normAutofit fontScale="92500" lnSpcReduction="20000"/>
          </a:bodyPr>
          <a:lstStyle/>
          <a:p>
            <a:pPr marL="0" indent="0" algn="just">
              <a:buNone/>
            </a:pPr>
            <a:r>
              <a:rPr lang="en-US" sz="2000" u="sng" dirty="0"/>
              <a:t>Benefits of indirect effect of nor-adrenergic </a:t>
            </a:r>
            <a:r>
              <a:rPr lang="en-US" sz="2000" u="sng" dirty="0" smtClean="0"/>
              <a:t>discharge:</a:t>
            </a:r>
          </a:p>
          <a:p>
            <a:pPr algn="just"/>
            <a:r>
              <a:rPr lang="en-US" sz="1800" dirty="0" smtClean="0"/>
              <a:t>When </a:t>
            </a:r>
            <a:r>
              <a:rPr lang="en-US" sz="1800" dirty="0"/>
              <a:t>systemic blood pressure decreases very low. </a:t>
            </a:r>
          </a:p>
          <a:p>
            <a:pPr algn="just"/>
            <a:r>
              <a:rPr lang="en-US" sz="1800" dirty="0"/>
              <a:t>Reflex increase of nor adrenergic discharge. </a:t>
            </a:r>
          </a:p>
          <a:p>
            <a:pPr algn="just"/>
            <a:r>
              <a:rPr lang="en-US" sz="1800" dirty="0"/>
              <a:t>Increase CBF secondary to metabolic changes in the myocardium. </a:t>
            </a:r>
          </a:p>
          <a:p>
            <a:pPr algn="just"/>
            <a:r>
              <a:rPr lang="en-US" sz="1800" dirty="0"/>
              <a:t>In this way, circulation of the heart is preserved while the flow to other organs compromised. </a:t>
            </a:r>
            <a:endParaRPr lang="en-US" sz="1800" dirty="0" smtClean="0"/>
          </a:p>
          <a:p>
            <a:pPr algn="just"/>
            <a:endParaRPr lang="en-US" sz="1800" dirty="0" smtClean="0"/>
          </a:p>
          <a:p>
            <a:pPr marL="0" indent="0" algn="just">
              <a:buNone/>
            </a:pPr>
            <a:r>
              <a:rPr lang="en-US" sz="2000" u="sng" dirty="0"/>
              <a:t>Control of Coronary Blood </a:t>
            </a:r>
            <a:r>
              <a:rPr lang="en-US" sz="2000" u="sng" dirty="0" smtClean="0"/>
              <a:t>Flow (CBF):</a:t>
            </a:r>
          </a:p>
          <a:p>
            <a:pPr marL="0" marR="5080" indent="0">
              <a:lnSpc>
                <a:spcPct val="135400"/>
              </a:lnSpc>
              <a:buNone/>
            </a:pPr>
            <a:r>
              <a:rPr lang="en-US" sz="1700" spc="-10" dirty="0" smtClean="0">
                <a:cs typeface="Century Gothic"/>
              </a:rPr>
              <a:t>1. Pressure </a:t>
            </a:r>
            <a:r>
              <a:rPr lang="en-US" sz="1700" spc="15" dirty="0">
                <a:cs typeface="Century Gothic"/>
              </a:rPr>
              <a:t>gradient </a:t>
            </a:r>
            <a:r>
              <a:rPr lang="en-US" sz="1700" spc="5" dirty="0">
                <a:cs typeface="Century Gothic"/>
              </a:rPr>
              <a:t>across </a:t>
            </a:r>
            <a:r>
              <a:rPr lang="en-US" sz="1700" spc="20" dirty="0">
                <a:cs typeface="Century Gothic"/>
              </a:rPr>
              <a:t>the</a:t>
            </a:r>
            <a:r>
              <a:rPr lang="en-US" sz="1700" spc="-305" dirty="0">
                <a:cs typeface="Century Gothic"/>
              </a:rPr>
              <a:t> </a:t>
            </a:r>
            <a:r>
              <a:rPr lang="en-US" sz="1700" spc="15" dirty="0">
                <a:cs typeface="Century Gothic"/>
              </a:rPr>
              <a:t>aorta.  </a:t>
            </a:r>
            <a:r>
              <a:rPr lang="en-US" sz="1700" spc="15" dirty="0" smtClean="0">
                <a:cs typeface="Century Gothic"/>
              </a:rPr>
              <a:t>2. </a:t>
            </a:r>
            <a:r>
              <a:rPr lang="en-US" sz="1700" spc="5" dirty="0" smtClean="0">
                <a:cs typeface="Century Gothic"/>
              </a:rPr>
              <a:t>Chemical</a:t>
            </a:r>
            <a:r>
              <a:rPr lang="en-US" sz="1700" spc="-114" dirty="0" smtClean="0">
                <a:cs typeface="Century Gothic"/>
              </a:rPr>
              <a:t> </a:t>
            </a:r>
            <a:r>
              <a:rPr lang="en-US" sz="1700" spc="5" dirty="0" smtClean="0">
                <a:cs typeface="Century Gothic"/>
              </a:rPr>
              <a:t>factors.</a:t>
            </a:r>
            <a:r>
              <a:rPr lang="en-US" sz="1700" dirty="0" smtClean="0">
                <a:cs typeface="Century Gothic"/>
              </a:rPr>
              <a:t> 3. </a:t>
            </a:r>
            <a:r>
              <a:rPr lang="en-US" sz="1700" spc="5" dirty="0" smtClean="0">
                <a:cs typeface="Century Gothic"/>
              </a:rPr>
              <a:t>Neural</a:t>
            </a:r>
            <a:r>
              <a:rPr lang="en-US" sz="1700" spc="-85" dirty="0" smtClean="0">
                <a:cs typeface="Century Gothic"/>
              </a:rPr>
              <a:t> </a:t>
            </a:r>
            <a:r>
              <a:rPr lang="en-US" sz="1700" dirty="0">
                <a:cs typeface="Century Gothic"/>
              </a:rPr>
              <a:t>factors.</a:t>
            </a:r>
          </a:p>
          <a:p>
            <a:pPr marL="0" indent="0" algn="just">
              <a:buNone/>
            </a:pPr>
            <a:endParaRPr lang="en-US" sz="2000" u="sng" dirty="0" smtClean="0"/>
          </a:p>
          <a:p>
            <a:pPr algn="just"/>
            <a:r>
              <a:rPr lang="en-US" sz="1800" dirty="0"/>
              <a:t>CBF shows considerable </a:t>
            </a:r>
            <a:r>
              <a:rPr lang="en-US" sz="1800" dirty="0" err="1"/>
              <a:t>autoregulation</a:t>
            </a:r>
            <a:r>
              <a:rPr lang="en-US" sz="1800" dirty="0"/>
              <a:t>. </a:t>
            </a:r>
          </a:p>
          <a:p>
            <a:pPr algn="just"/>
            <a:r>
              <a:rPr lang="en-US" sz="1800" dirty="0"/>
              <a:t>Local muscle metabolism is the primary controller: </a:t>
            </a:r>
          </a:p>
          <a:p>
            <a:pPr marL="0" indent="0" algn="just">
              <a:buNone/>
            </a:pPr>
            <a:r>
              <a:rPr lang="en-US" sz="1800" dirty="0" smtClean="0"/>
              <a:t>	- </a:t>
            </a:r>
            <a:r>
              <a:rPr lang="en-US" sz="1800" dirty="0"/>
              <a:t>Oxygen demand is a major factor in local coronary blood flow regulation. </a:t>
            </a:r>
          </a:p>
          <a:p>
            <a:pPr algn="just"/>
            <a:r>
              <a:rPr lang="en-US" sz="1800" dirty="0"/>
              <a:t>Nervous control of CBF: </a:t>
            </a:r>
          </a:p>
          <a:p>
            <a:pPr marL="0" indent="0" algn="just">
              <a:buNone/>
            </a:pPr>
            <a:r>
              <a:rPr lang="en-US" sz="1800" dirty="0" smtClean="0"/>
              <a:t>	- </a:t>
            </a:r>
            <a:r>
              <a:rPr lang="en-US" sz="1800" dirty="0"/>
              <a:t>Direct effects of nervous stimuli on the coronary </a:t>
            </a:r>
            <a:r>
              <a:rPr lang="en-US" sz="1800" dirty="0" smtClean="0"/>
              <a:t>vasculature.</a:t>
            </a:r>
          </a:p>
          <a:p>
            <a:pPr marL="0" indent="0" algn="just">
              <a:buNone/>
            </a:pPr>
            <a:r>
              <a:rPr lang="en-US" sz="1800" dirty="0"/>
              <a:t> </a:t>
            </a:r>
            <a:r>
              <a:rPr lang="en-US" sz="1800" dirty="0" smtClean="0"/>
              <a:t>            </a:t>
            </a:r>
            <a:r>
              <a:rPr lang="en-US" sz="1800" dirty="0"/>
              <a:t>- Sympathetic greater </a:t>
            </a:r>
            <a:r>
              <a:rPr lang="en-US" sz="1800" dirty="0" smtClean="0"/>
              <a:t>effect than </a:t>
            </a:r>
            <a:r>
              <a:rPr lang="en-US" sz="1800" dirty="0"/>
              <a:t>parasympathetic. </a:t>
            </a:r>
          </a:p>
          <a:p>
            <a:pPr algn="just"/>
            <a:endParaRPr lang="en-US" sz="2000" u="sng" dirty="0"/>
          </a:p>
          <a:p>
            <a:pPr marL="0" indent="0" algn="just">
              <a:buNone/>
            </a:pPr>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7324" y="-27384"/>
            <a:ext cx="2779776" cy="457200"/>
          </a:xfrm>
          <a:prstGeom prst="rect">
            <a:avLst/>
          </a:prstGeom>
        </p:spPr>
      </p:pic>
    </p:spTree>
    <p:extLst>
      <p:ext uri="{BB962C8B-B14F-4D97-AF65-F5344CB8AC3E}">
        <p14:creationId xmlns:p14="http://schemas.microsoft.com/office/powerpoint/2010/main" val="2387455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077" y="62136"/>
            <a:ext cx="10969943" cy="990600"/>
          </a:xfrm>
        </p:spPr>
        <p:txBody>
          <a:bodyPr>
            <a:normAutofit/>
          </a:bodyPr>
          <a:lstStyle/>
          <a:p>
            <a:r>
              <a:rPr lang="en-US" sz="2400" dirty="0" smtClean="0"/>
              <a:t>Extra Explanation From Guyton</a:t>
            </a:r>
            <a:r>
              <a:rPr lang="en-US" sz="2400" dirty="0"/>
              <a:t> </a:t>
            </a:r>
            <a:r>
              <a:rPr lang="en-US" sz="2400" dirty="0" smtClean="0">
                <a:solidFill>
                  <a:srgbClr val="FF0000"/>
                </a:solidFill>
              </a:rPr>
              <a:t>(We Recommend Reading this!)</a:t>
            </a:r>
            <a:endParaRPr lang="en-US" sz="2400" dirty="0">
              <a:solidFill>
                <a:srgbClr val="FF000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41</a:t>
            </a:fld>
            <a:endParaRPr lang="en-US" dirty="0"/>
          </a:p>
        </p:txBody>
      </p:sp>
      <p:sp>
        <p:nvSpPr>
          <p:cNvPr id="4" name="Content Placeholder 3"/>
          <p:cNvSpPr>
            <a:spLocks noGrp="1"/>
          </p:cNvSpPr>
          <p:nvPr>
            <p:ph sz="quarter" idx="1"/>
          </p:nvPr>
        </p:nvSpPr>
        <p:spPr>
          <a:xfrm>
            <a:off x="621804" y="1268327"/>
            <a:ext cx="5395569" cy="5155254"/>
          </a:xfrm>
        </p:spPr>
        <p:txBody>
          <a:bodyPr>
            <a:noAutofit/>
          </a:bodyPr>
          <a:lstStyle/>
          <a:p>
            <a:pPr marL="0" indent="0" algn="just" defTabSz="914363">
              <a:buNone/>
            </a:pPr>
            <a:r>
              <a:rPr lang="en-US" sz="1400" b="1" dirty="0" smtClean="0">
                <a:solidFill>
                  <a:prstClr val="white">
                    <a:lumMod val="65000"/>
                  </a:prstClr>
                </a:solidFill>
              </a:rPr>
              <a:t>Nervous </a:t>
            </a:r>
            <a:r>
              <a:rPr lang="en-US" sz="1400" b="1" dirty="0">
                <a:solidFill>
                  <a:prstClr val="white">
                    <a:lumMod val="65000"/>
                  </a:prstClr>
                </a:solidFill>
              </a:rPr>
              <a:t>Control of Coronary Blood </a:t>
            </a:r>
            <a:r>
              <a:rPr lang="en-US" sz="1400" b="1" dirty="0" smtClean="0">
                <a:solidFill>
                  <a:prstClr val="white">
                    <a:lumMod val="65000"/>
                  </a:prstClr>
                </a:solidFill>
              </a:rPr>
              <a:t>Flow</a:t>
            </a:r>
          </a:p>
          <a:p>
            <a:pPr marL="0" indent="0" algn="just" defTabSz="914363">
              <a:buNone/>
            </a:pPr>
            <a:endParaRPr lang="en-US" sz="100" b="1" dirty="0">
              <a:solidFill>
                <a:prstClr val="white">
                  <a:lumMod val="65000"/>
                </a:prstClr>
              </a:solidFill>
            </a:endParaRPr>
          </a:p>
          <a:p>
            <a:pPr marL="0" algn="just" defTabSz="914363"/>
            <a:r>
              <a:rPr lang="en-US" sz="1400" dirty="0">
                <a:solidFill>
                  <a:prstClr val="white">
                    <a:lumMod val="65000"/>
                  </a:prstClr>
                </a:solidFill>
              </a:rPr>
              <a:t>Stimulation of the autonomic nerves to the heart can affect coronary blood flow both directly and indirectly. The direct effects result from action of the nervous </a:t>
            </a:r>
            <a:r>
              <a:rPr lang="en-US" sz="1400" dirty="0" smtClean="0">
                <a:solidFill>
                  <a:prstClr val="white">
                    <a:lumMod val="65000"/>
                  </a:prstClr>
                </a:solidFill>
              </a:rPr>
              <a:t>transmitter </a:t>
            </a:r>
            <a:r>
              <a:rPr lang="en-US" sz="1400" dirty="0">
                <a:solidFill>
                  <a:prstClr val="white">
                    <a:lumMod val="65000"/>
                  </a:prstClr>
                </a:solidFill>
              </a:rPr>
              <a:t>substances acetylcholine from the </a:t>
            </a:r>
            <a:r>
              <a:rPr lang="en-US" sz="1400" dirty="0" err="1">
                <a:solidFill>
                  <a:prstClr val="white">
                    <a:lumMod val="65000"/>
                  </a:prstClr>
                </a:solidFill>
              </a:rPr>
              <a:t>vagus</a:t>
            </a:r>
            <a:r>
              <a:rPr lang="en-US" sz="1400" dirty="0">
                <a:solidFill>
                  <a:prstClr val="white">
                    <a:lumMod val="65000"/>
                  </a:prstClr>
                </a:solidFill>
              </a:rPr>
              <a:t> nerves and norepinephrine from the sympathetic nerves on the coronary vessels. The indirect effects result from </a:t>
            </a:r>
            <a:r>
              <a:rPr lang="en-US" sz="1400" dirty="0" smtClean="0">
                <a:solidFill>
                  <a:prstClr val="white">
                    <a:lumMod val="65000"/>
                  </a:prstClr>
                </a:solidFill>
              </a:rPr>
              <a:t>secondary </a:t>
            </a:r>
            <a:r>
              <a:rPr lang="en-US" sz="1400" dirty="0">
                <a:solidFill>
                  <a:prstClr val="white">
                    <a:lumMod val="65000"/>
                  </a:prstClr>
                </a:solidFill>
              </a:rPr>
              <a:t>changes in coronary blood flow caused by increased or decreased activity of the heart</a:t>
            </a:r>
            <a:r>
              <a:rPr lang="en-US" sz="1400" dirty="0" smtClean="0">
                <a:solidFill>
                  <a:prstClr val="white">
                    <a:lumMod val="65000"/>
                  </a:prstClr>
                </a:solidFill>
              </a:rPr>
              <a:t>.</a:t>
            </a:r>
          </a:p>
          <a:p>
            <a:pPr marL="0" algn="just" defTabSz="914363"/>
            <a:endParaRPr lang="en-US" sz="100" dirty="0">
              <a:solidFill>
                <a:prstClr val="white">
                  <a:lumMod val="65000"/>
                </a:prstClr>
              </a:solidFill>
            </a:endParaRPr>
          </a:p>
          <a:p>
            <a:pPr marL="0" algn="just" defTabSz="914363"/>
            <a:r>
              <a:rPr lang="en-US" sz="1400" dirty="0">
                <a:solidFill>
                  <a:prstClr val="white">
                    <a:lumMod val="65000"/>
                  </a:prstClr>
                </a:solidFill>
              </a:rPr>
              <a:t>The indirect effects, which are mostly opposite to the direct effects, play a far more important role in normal control of coronary blood flow. Thus, sympathetic </a:t>
            </a:r>
            <a:r>
              <a:rPr lang="en-US" sz="1400" dirty="0" smtClean="0">
                <a:solidFill>
                  <a:prstClr val="white">
                    <a:lumMod val="65000"/>
                  </a:prstClr>
                </a:solidFill>
              </a:rPr>
              <a:t>stimulation</a:t>
            </a:r>
            <a:r>
              <a:rPr lang="en-US" sz="1400" dirty="0">
                <a:solidFill>
                  <a:prstClr val="white">
                    <a:lumMod val="65000"/>
                  </a:prstClr>
                </a:solidFill>
              </a:rPr>
              <a:t>, which releases norepinephrine from the </a:t>
            </a:r>
            <a:r>
              <a:rPr lang="en-US" sz="1400" dirty="0" smtClean="0">
                <a:solidFill>
                  <a:prstClr val="white">
                    <a:lumMod val="65000"/>
                  </a:prstClr>
                </a:solidFill>
              </a:rPr>
              <a:t>sympathetic </a:t>
            </a:r>
            <a:r>
              <a:rPr lang="en-US" sz="1400" dirty="0">
                <a:solidFill>
                  <a:prstClr val="white">
                    <a:lumMod val="65000"/>
                  </a:prstClr>
                </a:solidFill>
              </a:rPr>
              <a:t>nerves and epinephrine as well as norepinephrine from the adrenal medullae, increases both heart rate and heart contractility and increases the rate of metabolism of the heart. In turn, the increased metabolism of the heart sets off local blood flow regulatory mechanisms for dilating the coronary vessels, and the blood flow increases approximately in proportion to the metabolic needs of the heart muscle. In contrast, vagal stimulation, with its release of acetylcholine, slows the heart and has a slight depressive effect on heart contractility. These effects decrease cardiac oxygen consumption and, there- fore, indirectly constrict the coronary arteries</a:t>
            </a:r>
            <a:r>
              <a:rPr lang="en-US" sz="1400" dirty="0" smtClean="0">
                <a:solidFill>
                  <a:prstClr val="white">
                    <a:lumMod val="65000"/>
                  </a:prstClr>
                </a:solidFill>
              </a:rPr>
              <a:t>.</a:t>
            </a:r>
            <a:endParaRPr lang="en-US" sz="1400" dirty="0">
              <a:solidFill>
                <a:prstClr val="white">
                  <a:lumMod val="65000"/>
                </a:prstClr>
              </a:solidFill>
            </a:endParaRPr>
          </a:p>
        </p:txBody>
      </p:sp>
      <p:sp>
        <p:nvSpPr>
          <p:cNvPr id="5" name="TextBox 4"/>
          <p:cNvSpPr txBox="1"/>
          <p:nvPr/>
        </p:nvSpPr>
        <p:spPr>
          <a:xfrm>
            <a:off x="6161390" y="1268327"/>
            <a:ext cx="5472607" cy="5185009"/>
          </a:xfrm>
          <a:prstGeom prst="rect">
            <a:avLst/>
          </a:prstGeom>
          <a:noFill/>
        </p:spPr>
        <p:txBody>
          <a:bodyPr wrap="square" rtlCol="0">
            <a:spAutoFit/>
          </a:bodyPr>
          <a:lstStyle/>
          <a:p>
            <a:pPr algn="just" defTabSz="914363">
              <a:lnSpc>
                <a:spcPct val="80000"/>
              </a:lnSpc>
              <a:spcBef>
                <a:spcPts val="667"/>
              </a:spcBef>
              <a:buClr>
                <a:schemeClr val="accent1"/>
              </a:buClr>
              <a:buSzPct val="76000"/>
            </a:pPr>
            <a:r>
              <a:rPr lang="en-US" sz="1400" b="1" dirty="0" smtClean="0">
                <a:solidFill>
                  <a:prstClr val="white">
                    <a:lumMod val="65000"/>
                  </a:prstClr>
                </a:solidFill>
              </a:rPr>
              <a:t>Direct </a:t>
            </a:r>
            <a:r>
              <a:rPr lang="en-US" sz="1400" b="1" dirty="0">
                <a:solidFill>
                  <a:prstClr val="white">
                    <a:lumMod val="65000"/>
                  </a:prstClr>
                </a:solidFill>
              </a:rPr>
              <a:t>Effects of Nervous Stimuli on the Coronary Vasculature. </a:t>
            </a:r>
            <a:endParaRPr lang="en-US" sz="1400" b="1" dirty="0" smtClean="0">
              <a:solidFill>
                <a:prstClr val="white">
                  <a:lumMod val="65000"/>
                </a:prstClr>
              </a:solidFill>
            </a:endParaRPr>
          </a:p>
          <a:p>
            <a:pPr algn="just" defTabSz="914363">
              <a:lnSpc>
                <a:spcPct val="80000"/>
              </a:lnSpc>
              <a:spcBef>
                <a:spcPts val="667"/>
              </a:spcBef>
              <a:buClr>
                <a:schemeClr val="accent1"/>
              </a:buClr>
              <a:buSzPct val="76000"/>
            </a:pPr>
            <a:endParaRPr lang="en-US" sz="300" b="1" dirty="0">
              <a:solidFill>
                <a:prstClr val="white">
                  <a:lumMod val="65000"/>
                </a:prstClr>
              </a:solidFill>
            </a:endParaRPr>
          </a:p>
          <a:p>
            <a:pPr indent="-304770" algn="just" defTabSz="914363">
              <a:lnSpc>
                <a:spcPct val="80000"/>
              </a:lnSpc>
              <a:spcBef>
                <a:spcPts val="667"/>
              </a:spcBef>
              <a:buClr>
                <a:schemeClr val="accent1"/>
              </a:buClr>
              <a:buSzPct val="76000"/>
              <a:buFont typeface="Wingdings 3"/>
              <a:buChar char=""/>
            </a:pPr>
            <a:r>
              <a:rPr lang="en-US" sz="1400" dirty="0">
                <a:solidFill>
                  <a:prstClr val="white">
                    <a:lumMod val="65000"/>
                  </a:prstClr>
                </a:solidFill>
              </a:rPr>
              <a:t>The distribution of parasympathetic </a:t>
            </a:r>
            <a:r>
              <a:rPr lang="en-US" sz="1400" dirty="0" smtClean="0">
                <a:solidFill>
                  <a:prstClr val="white">
                    <a:lumMod val="65000"/>
                  </a:prstClr>
                </a:solidFill>
              </a:rPr>
              <a:t>(vagal) nerve fibers to the ventricular coronary system is not very great. However, the acetylcholine released by parasympathetic stimulation has a direct effect to dilate the coronary arteries.</a:t>
            </a:r>
            <a:endParaRPr lang="en-US" sz="1400" dirty="0">
              <a:solidFill>
                <a:prstClr val="white">
                  <a:lumMod val="65000"/>
                </a:prstClr>
              </a:solidFill>
            </a:endParaRPr>
          </a:p>
          <a:p>
            <a:pPr indent="-304770" algn="just" defTabSz="914363">
              <a:lnSpc>
                <a:spcPct val="80000"/>
              </a:lnSpc>
              <a:spcBef>
                <a:spcPts val="667"/>
              </a:spcBef>
              <a:buClr>
                <a:schemeClr val="accent1"/>
              </a:buClr>
              <a:buSzPct val="76000"/>
              <a:buFont typeface="Wingdings 3"/>
              <a:buChar char=""/>
            </a:pPr>
            <a:r>
              <a:rPr lang="en-US" sz="1400" dirty="0">
                <a:solidFill>
                  <a:prstClr val="white">
                    <a:lumMod val="65000"/>
                  </a:prstClr>
                </a:solidFill>
              </a:rPr>
              <a:t>Much more extensive sympathetic innervation of the coronary vessels occurs. In Chapter 61, we see that the sympathetic transmitter substances norepinephrine and epinephrine can have either vascular constrictor or vascular dilator effects, depending on the presence or absence of constrictor or dilator receptors in the blood vessel walls. The constrictor receptors are called alpha receptors and the dilator receptors are called beta receptors. Both alpha and beta receptors exist in the coronary vessels. In general, the </a:t>
            </a:r>
            <a:r>
              <a:rPr lang="en-US" sz="1400" dirty="0" err="1">
                <a:solidFill>
                  <a:prstClr val="white">
                    <a:lumMod val="65000"/>
                  </a:prstClr>
                </a:solidFill>
              </a:rPr>
              <a:t>epicardial</a:t>
            </a:r>
            <a:r>
              <a:rPr lang="en-US" sz="1400" dirty="0">
                <a:solidFill>
                  <a:prstClr val="white">
                    <a:lumMod val="65000"/>
                  </a:prstClr>
                </a:solidFill>
              </a:rPr>
              <a:t> coronary vessels have a preponderance of alpha receptors, whereas the intramuscular arteries may have a preponderance of beta receptors. Therefore, sympathetic stimulation can, at least theoretically, cause slight overall coronary constriction or dilation, but usually constriction. In some people, the alpha vasoconstrictor effects seem to be disproportionately severe, and these people can have vasospastic myocardial ischemia during periods of excess sympathetic drive, often with resultant </a:t>
            </a:r>
            <a:r>
              <a:rPr lang="en-US" sz="1400" dirty="0" err="1">
                <a:solidFill>
                  <a:prstClr val="white">
                    <a:lumMod val="65000"/>
                  </a:prstClr>
                </a:solidFill>
              </a:rPr>
              <a:t>anginal</a:t>
            </a:r>
            <a:r>
              <a:rPr lang="en-US" sz="1400" dirty="0">
                <a:solidFill>
                  <a:prstClr val="white">
                    <a:lumMod val="65000"/>
                  </a:prstClr>
                </a:solidFill>
              </a:rPr>
              <a:t> pain</a:t>
            </a:r>
            <a:r>
              <a:rPr lang="en-US" sz="1400" dirty="0" smtClean="0">
                <a:solidFill>
                  <a:prstClr val="white">
                    <a:lumMod val="65000"/>
                  </a:prstClr>
                </a:solidFill>
              </a:rPr>
              <a:t>.</a:t>
            </a:r>
            <a:endParaRPr lang="en-US" sz="1400" dirty="0">
              <a:solidFill>
                <a:prstClr val="white">
                  <a:lumMod val="65000"/>
                </a:prstClr>
              </a:solidFill>
            </a:endParaRPr>
          </a:p>
          <a:p>
            <a:pPr indent="-304770" algn="just" defTabSz="914363">
              <a:lnSpc>
                <a:spcPct val="80000"/>
              </a:lnSpc>
              <a:spcBef>
                <a:spcPts val="667"/>
              </a:spcBef>
              <a:buClr>
                <a:schemeClr val="accent1"/>
              </a:buClr>
              <a:buSzPct val="76000"/>
              <a:buFont typeface="Wingdings 3"/>
              <a:buChar char=""/>
            </a:pPr>
            <a:r>
              <a:rPr lang="en-US" sz="1400" dirty="0">
                <a:solidFill>
                  <a:prstClr val="white">
                    <a:lumMod val="65000"/>
                  </a:prstClr>
                </a:solidFill>
              </a:rPr>
              <a:t>Metabolic factors, especially myocardial oxygen consumption, are the major controllers of myocardial blood flow. Whenever the direct effects of nervous stimulation reduce coronary blood flow, the metabolic control of coronary flow usually overrides the direct coronary nervous effects within seconds.</a:t>
            </a:r>
          </a:p>
          <a:p>
            <a:pPr algn="just"/>
            <a:endParaRPr lang="en-US" sz="1400" dirty="0"/>
          </a:p>
        </p:txBody>
      </p:sp>
    </p:spTree>
    <p:extLst>
      <p:ext uri="{BB962C8B-B14F-4D97-AF65-F5344CB8AC3E}">
        <p14:creationId xmlns:p14="http://schemas.microsoft.com/office/powerpoint/2010/main" val="104889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42</a:t>
            </a:fld>
            <a:endParaRPr lang="en-US" dirty="0"/>
          </a:p>
        </p:txBody>
      </p:sp>
      <p:sp>
        <p:nvSpPr>
          <p:cNvPr id="4" name="Rectangle 14"/>
          <p:cNvSpPr>
            <a:spLocks noChangeArrowheads="1"/>
          </p:cNvSpPr>
          <p:nvPr/>
        </p:nvSpPr>
        <p:spPr bwMode="auto">
          <a:xfrm>
            <a:off x="178850" y="3299606"/>
            <a:ext cx="675987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411480" algn="just" eaLnBrk="1" fontAlgn="auto" hangingPunct="1">
              <a:spcAft>
                <a:spcPts val="0"/>
              </a:spcAft>
              <a:buFont typeface="Wingdings"/>
              <a:buNone/>
              <a:defRPr/>
            </a:pPr>
            <a:r>
              <a:rPr lang="en-US" sz="1400" b="1" i="0" dirty="0" smtClean="0">
                <a:latin typeface="+mn-lt"/>
                <a:cs typeface="Calibri" pitchFamily="34" charset="0"/>
              </a:rPr>
              <a:t>Electrocardiographic changes during exercise test. </a:t>
            </a:r>
          </a:p>
          <a:p>
            <a:pPr marL="411480" algn="just" eaLnBrk="1" fontAlgn="auto" hangingPunct="1">
              <a:spcAft>
                <a:spcPts val="0"/>
              </a:spcAft>
              <a:buFont typeface="Wingdings"/>
              <a:buNone/>
              <a:defRPr/>
            </a:pPr>
            <a:r>
              <a:rPr lang="en-US" sz="1400" i="0" dirty="0" smtClean="0">
                <a:latin typeface="+mn-lt"/>
                <a:cs typeface="Calibri" pitchFamily="34" charset="0"/>
              </a:rPr>
              <a:t>Upper </a:t>
            </a:r>
            <a:r>
              <a:rPr lang="en-US" sz="1400" i="0" dirty="0">
                <a:latin typeface="+mn-lt"/>
                <a:cs typeface="Calibri" pitchFamily="34" charset="0"/>
              </a:rPr>
              <a:t>trace – significant horizontal ST segment depression during exercise.</a:t>
            </a:r>
            <a:br>
              <a:rPr lang="en-US" sz="1400" i="0" dirty="0">
                <a:latin typeface="+mn-lt"/>
                <a:cs typeface="Calibri" pitchFamily="34" charset="0"/>
              </a:rPr>
            </a:br>
            <a:endParaRPr lang="en-US" sz="1400" b="1" i="0" dirty="0">
              <a:latin typeface="+mn-lt"/>
              <a:cs typeface="Calibri" pitchFamily="34"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98" y="1556792"/>
            <a:ext cx="6309453" cy="1606223"/>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423666" y="1878997"/>
            <a:ext cx="4071346" cy="2948499"/>
          </a:xfrm>
          <a:prstGeom prst="rect">
            <a:avLst/>
          </a:prstGeom>
        </p:spPr>
        <p:txBody>
          <a:bodyPr wrap="square">
            <a:spAutoFit/>
          </a:bodyPr>
          <a:lstStyle/>
          <a:p>
            <a:pPr algn="just" defTabSz="914400" eaLnBrk="0" fontAlgn="base" hangingPunct="0">
              <a:spcBef>
                <a:spcPct val="30000"/>
              </a:spcBef>
              <a:spcAft>
                <a:spcPct val="0"/>
              </a:spcAft>
              <a:defRPr/>
            </a:pPr>
            <a:r>
              <a:rPr lang="en-US" sz="1600" dirty="0">
                <a:solidFill>
                  <a:srgbClr val="DDE9EC">
                    <a:lumMod val="50000"/>
                  </a:srgbClr>
                </a:solidFill>
                <a:sym typeface="Wingdings"/>
              </a:rPr>
              <a:t>Patient says he has substernal chest pain that radiates to left </a:t>
            </a:r>
            <a:r>
              <a:rPr lang="en-US" sz="1600" dirty="0" smtClean="0">
                <a:solidFill>
                  <a:srgbClr val="DDE9EC">
                    <a:lumMod val="50000"/>
                  </a:srgbClr>
                </a:solidFill>
                <a:sym typeface="Wingdings"/>
              </a:rPr>
              <a:t>shoulder; myocardial </a:t>
            </a:r>
            <a:r>
              <a:rPr lang="en-US" sz="1600" dirty="0">
                <a:solidFill>
                  <a:srgbClr val="DDE9EC">
                    <a:lumMod val="50000"/>
                  </a:srgbClr>
                </a:solidFill>
                <a:sym typeface="Wingdings"/>
              </a:rPr>
              <a:t>ischemia is  clinically manifested as </a:t>
            </a:r>
            <a:r>
              <a:rPr lang="en-US" sz="1600" dirty="0" smtClean="0">
                <a:solidFill>
                  <a:srgbClr val="DDE9EC">
                    <a:lumMod val="50000"/>
                  </a:srgbClr>
                </a:solidFill>
                <a:sym typeface="Wingdings"/>
              </a:rPr>
              <a:t>angina. </a:t>
            </a:r>
          </a:p>
          <a:p>
            <a:pPr algn="just" defTabSz="914400" eaLnBrk="0" fontAlgn="base" hangingPunct="0">
              <a:spcBef>
                <a:spcPct val="30000"/>
              </a:spcBef>
              <a:spcAft>
                <a:spcPct val="0"/>
              </a:spcAft>
              <a:defRPr/>
            </a:pPr>
            <a:endParaRPr lang="en-US" sz="1600" dirty="0" smtClean="0">
              <a:solidFill>
                <a:srgbClr val="DDE9EC">
                  <a:lumMod val="50000"/>
                </a:srgbClr>
              </a:solidFill>
              <a:sym typeface="Wingdings"/>
            </a:endParaRPr>
          </a:p>
          <a:p>
            <a:pPr algn="just" defTabSz="914400" eaLnBrk="0" fontAlgn="base" hangingPunct="0">
              <a:spcBef>
                <a:spcPct val="30000"/>
              </a:spcBef>
              <a:spcAft>
                <a:spcPct val="0"/>
              </a:spcAft>
              <a:defRPr/>
            </a:pPr>
            <a:r>
              <a:rPr lang="en-US" sz="1600" dirty="0" smtClean="0">
                <a:solidFill>
                  <a:srgbClr val="DDE9EC">
                    <a:lumMod val="50000"/>
                  </a:srgbClr>
                </a:solidFill>
                <a:sym typeface="Wingdings"/>
              </a:rPr>
              <a:t>If </a:t>
            </a:r>
            <a:r>
              <a:rPr lang="en-US" sz="1600" dirty="0">
                <a:solidFill>
                  <a:srgbClr val="DDE9EC">
                    <a:lumMod val="50000"/>
                  </a:srgbClr>
                </a:solidFill>
                <a:sym typeface="Wingdings"/>
              </a:rPr>
              <a:t>ischemia is severe it manifests as </a:t>
            </a:r>
            <a:r>
              <a:rPr lang="en-US" sz="1600" dirty="0" smtClean="0">
                <a:solidFill>
                  <a:srgbClr val="DDE9EC">
                    <a:lumMod val="50000"/>
                  </a:srgbClr>
                </a:solidFill>
                <a:sym typeface="Wingdings"/>
              </a:rPr>
              <a:t>MI.</a:t>
            </a:r>
            <a:endParaRPr lang="en-US" sz="1600" dirty="0">
              <a:solidFill>
                <a:srgbClr val="DDE9EC">
                  <a:lumMod val="50000"/>
                </a:srgbClr>
              </a:solidFill>
              <a:sym typeface="Wingdings"/>
            </a:endParaRPr>
          </a:p>
          <a:p>
            <a:pPr algn="just"/>
            <a:endParaRPr lang="en-US" sz="1600" dirty="0">
              <a:solidFill>
                <a:srgbClr val="DDE9EC">
                  <a:lumMod val="50000"/>
                </a:srgbClr>
              </a:solidFill>
            </a:endParaRPr>
          </a:p>
          <a:p>
            <a:pPr algn="just"/>
            <a:r>
              <a:rPr lang="en-US" sz="1600" dirty="0">
                <a:solidFill>
                  <a:srgbClr val="DDE9EC">
                    <a:lumMod val="50000"/>
                  </a:srgbClr>
                </a:solidFill>
              </a:rPr>
              <a:t>In myocardial ischemia,  exercise ECG must be done </a:t>
            </a:r>
            <a:r>
              <a:rPr lang="en-US" sz="1600" dirty="0" smtClean="0">
                <a:solidFill>
                  <a:srgbClr val="DDE9EC">
                    <a:lumMod val="50000"/>
                  </a:srgbClr>
                </a:solidFill>
              </a:rPr>
              <a:t>(if </a:t>
            </a:r>
            <a:r>
              <a:rPr lang="en-US" sz="1600" dirty="0">
                <a:solidFill>
                  <a:srgbClr val="DDE9EC">
                    <a:lumMod val="50000"/>
                  </a:srgbClr>
                </a:solidFill>
              </a:rPr>
              <a:t>ECG is taken at rest it will appear normal)</a:t>
            </a:r>
          </a:p>
          <a:p>
            <a:pPr algn="just"/>
            <a:endParaRPr lang="en-US" sz="1600" dirty="0">
              <a:solidFill>
                <a:srgbClr val="DDE9EC">
                  <a:lumMod val="50000"/>
                </a:srgbClr>
              </a:solidFill>
            </a:endParaRPr>
          </a:p>
          <a:p>
            <a:pPr algn="just"/>
            <a:endParaRPr lang="en-US" sz="1600" dirty="0">
              <a:solidFill>
                <a:srgbClr val="DDE9EC">
                  <a:lumMod val="50000"/>
                </a:srgbClr>
              </a:solidFill>
            </a:endParaRPr>
          </a:p>
        </p:txBody>
      </p:sp>
      <p:sp>
        <p:nvSpPr>
          <p:cNvPr id="6" name="Rectangle 5"/>
          <p:cNvSpPr/>
          <p:nvPr/>
        </p:nvSpPr>
        <p:spPr>
          <a:xfrm>
            <a:off x="7423665" y="4779501"/>
            <a:ext cx="4215363" cy="830997"/>
          </a:xfrm>
          <a:prstGeom prst="rect">
            <a:avLst/>
          </a:prstGeom>
        </p:spPr>
        <p:txBody>
          <a:bodyPr wrap="square">
            <a:spAutoFit/>
          </a:bodyPr>
          <a:lstStyle/>
          <a:p>
            <a:r>
              <a:rPr lang="en-US" sz="1600" dirty="0">
                <a:solidFill>
                  <a:srgbClr val="DDE9EC">
                    <a:lumMod val="50000"/>
                  </a:srgbClr>
                </a:solidFill>
              </a:rPr>
              <a:t>Myocardial ischemia </a:t>
            </a:r>
            <a:r>
              <a:rPr lang="en-US" sz="1600" dirty="0">
                <a:solidFill>
                  <a:srgbClr val="DDE9EC">
                    <a:lumMod val="50000"/>
                  </a:srgbClr>
                </a:solidFill>
                <a:sym typeface="Wingdings"/>
              </a:rPr>
              <a:t> depression of S-T segment </a:t>
            </a:r>
            <a:r>
              <a:rPr lang="en-US" sz="1600" dirty="0">
                <a:solidFill>
                  <a:srgbClr val="DDE9EC">
                    <a:lumMod val="50000"/>
                  </a:srgbClr>
                </a:solidFill>
              </a:rPr>
              <a:t> </a:t>
            </a:r>
          </a:p>
          <a:p>
            <a:r>
              <a:rPr lang="en-US" sz="1600" dirty="0">
                <a:solidFill>
                  <a:srgbClr val="DDE9EC">
                    <a:lumMod val="50000"/>
                  </a:srgbClr>
                </a:solidFill>
              </a:rPr>
              <a:t>MI </a:t>
            </a:r>
            <a:r>
              <a:rPr lang="en-US" sz="1600" dirty="0">
                <a:solidFill>
                  <a:srgbClr val="DDE9EC">
                    <a:lumMod val="50000"/>
                  </a:srgbClr>
                </a:solidFill>
                <a:sym typeface="Wingdings"/>
              </a:rPr>
              <a:t> </a:t>
            </a:r>
            <a:r>
              <a:rPr lang="en-US" sz="1600" dirty="0">
                <a:solidFill>
                  <a:srgbClr val="DDE9EC">
                    <a:lumMod val="50000"/>
                  </a:srgbClr>
                </a:solidFill>
              </a:rPr>
              <a:t>elevation of S-T segment </a:t>
            </a:r>
          </a:p>
        </p:txBody>
      </p:sp>
      <p:sp>
        <p:nvSpPr>
          <p:cNvPr id="7" name="TextBox 6"/>
          <p:cNvSpPr txBox="1"/>
          <p:nvPr/>
        </p:nvSpPr>
        <p:spPr>
          <a:xfrm>
            <a:off x="556059" y="563326"/>
            <a:ext cx="6205545" cy="584775"/>
          </a:xfrm>
          <a:prstGeom prst="rect">
            <a:avLst/>
          </a:prstGeom>
          <a:noFill/>
        </p:spPr>
        <p:txBody>
          <a:bodyPr wrap="none" rtlCol="0">
            <a:spAutoFit/>
          </a:bodyPr>
          <a:lstStyle/>
          <a:p>
            <a:r>
              <a:rPr lang="en-US" sz="3200" dirty="0">
                <a:solidFill>
                  <a:schemeClr val="tx2"/>
                </a:solidFill>
                <a:latin typeface="+mj-lt"/>
                <a:ea typeface="+mj-ea"/>
                <a:cs typeface="+mj-cs"/>
              </a:rPr>
              <a:t>ECG</a:t>
            </a:r>
            <a:r>
              <a:rPr lang="en-US" dirty="0" smtClean="0"/>
              <a:t> </a:t>
            </a:r>
            <a:r>
              <a:rPr lang="en-US" sz="3200" smtClean="0">
                <a:solidFill>
                  <a:schemeClr val="tx2"/>
                </a:solidFill>
                <a:latin typeface="+mj-lt"/>
                <a:ea typeface="+mj-ea"/>
                <a:cs typeface="+mj-cs"/>
              </a:rPr>
              <a:t>Changes (Not </a:t>
            </a:r>
            <a:r>
              <a:rPr lang="en-US" sz="3200" dirty="0">
                <a:solidFill>
                  <a:schemeClr val="tx2"/>
                </a:solidFill>
                <a:latin typeface="+mj-lt"/>
                <a:ea typeface="+mj-ea"/>
                <a:cs typeface="+mj-cs"/>
              </a:rPr>
              <a:t>I</a:t>
            </a:r>
            <a:r>
              <a:rPr lang="en-US" sz="3200" smtClean="0">
                <a:solidFill>
                  <a:schemeClr val="tx2"/>
                </a:solidFill>
                <a:latin typeface="+mj-lt"/>
                <a:ea typeface="+mj-ea"/>
                <a:cs typeface="+mj-cs"/>
              </a:rPr>
              <a:t>mportant</a:t>
            </a:r>
            <a:r>
              <a:rPr lang="en-US" sz="3200" dirty="0" smtClean="0">
                <a:solidFill>
                  <a:schemeClr val="tx2"/>
                </a:solidFill>
                <a:latin typeface="+mj-lt"/>
                <a:ea typeface="+mj-ea"/>
                <a:cs typeface="+mj-cs"/>
              </a:rPr>
              <a:t>) </a:t>
            </a:r>
            <a:endParaRPr lang="en-US" sz="3200" dirty="0">
              <a:solidFill>
                <a:schemeClr val="tx2"/>
              </a:solidFill>
              <a:latin typeface="+mj-lt"/>
              <a:ea typeface="+mj-ea"/>
              <a:cs typeface="+mj-cs"/>
            </a:endParaRPr>
          </a:p>
        </p:txBody>
      </p:sp>
      <p:sp>
        <p:nvSpPr>
          <p:cNvPr id="10" name="TextBox 9"/>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pic>
        <p:nvPicPr>
          <p:cNvPr id="13" name="Picture 2" descr="Image result for ECG of inferior 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98" y="4053876"/>
            <a:ext cx="4044272" cy="1566125"/>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14" name="Rectangle 14"/>
          <p:cNvSpPr>
            <a:spLocks noChangeArrowheads="1"/>
          </p:cNvSpPr>
          <p:nvPr/>
        </p:nvSpPr>
        <p:spPr bwMode="auto">
          <a:xfrm>
            <a:off x="182977" y="5783001"/>
            <a:ext cx="70966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411480" eaLnBrk="1" fontAlgn="auto" hangingPunct="1">
              <a:spcAft>
                <a:spcPts val="0"/>
              </a:spcAft>
              <a:buFont typeface="Wingdings"/>
              <a:buNone/>
              <a:defRPr/>
            </a:pPr>
            <a:r>
              <a:rPr lang="en-US" sz="1400" b="1" i="0" dirty="0">
                <a:latin typeface="+mn-lt"/>
                <a:cs typeface="Calibri" pitchFamily="34" charset="0"/>
              </a:rPr>
              <a:t>Electrocardiographic </a:t>
            </a:r>
            <a:r>
              <a:rPr lang="en-US" sz="1400" b="1" i="0" dirty="0" smtClean="0">
                <a:latin typeface="+mn-lt"/>
                <a:cs typeface="Calibri" pitchFamily="34" charset="0"/>
              </a:rPr>
              <a:t>changes in inferior MI</a:t>
            </a:r>
            <a:endParaRPr lang="en-US" sz="1400" b="1" i="0" dirty="0">
              <a:latin typeface="+mn-lt"/>
              <a:cs typeface="Calibri"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5132" y="4038270"/>
            <a:ext cx="2289420" cy="1585650"/>
          </a:xfrm>
          <a:prstGeom prst="rect">
            <a:avLst/>
          </a:prstGeom>
          <a:scene3d>
            <a:camera prst="orthographicFront"/>
            <a:lightRig rig="threePt" dir="t"/>
          </a:scene3d>
          <a:sp3d>
            <a:bevelT/>
            <a:bevelB/>
          </a:sp3d>
        </p:spPr>
      </p:pic>
      <p:sp>
        <p:nvSpPr>
          <p:cNvPr id="16" name="Rectangle 15"/>
          <p:cNvSpPr/>
          <p:nvPr/>
        </p:nvSpPr>
        <p:spPr>
          <a:xfrm>
            <a:off x="7279649" y="1556792"/>
            <a:ext cx="4359379" cy="45339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9014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270" y="3789040"/>
            <a:ext cx="10969943" cy="990600"/>
          </a:xfrm>
        </p:spPr>
        <p:txBody>
          <a:bodyPr>
            <a:normAutofit fontScale="90000"/>
          </a:bodyPr>
          <a:lstStyle/>
          <a:p>
            <a:pPr algn="ctr"/>
            <a:r>
              <a:rPr lang="en-US" sz="2700" dirty="0">
                <a:solidFill>
                  <a:schemeClr val="bg2">
                    <a:lumMod val="50000"/>
                  </a:schemeClr>
                </a:solidFill>
                <a:hlinkClick r:id="rId2"/>
              </a:rPr>
              <a:t>Link to Editing File </a:t>
            </a:r>
            <a:r>
              <a:rPr lang="en-US" sz="2000" b="1" dirty="0">
                <a:solidFill>
                  <a:schemeClr val="bg2">
                    <a:lumMod val="50000"/>
                  </a:schemeClr>
                </a:solidFill>
                <a:hlinkClick r:id="rId2"/>
              </a:rPr>
              <a:t/>
            </a:r>
            <a:br>
              <a:rPr lang="en-US" sz="2000" b="1" dirty="0">
                <a:solidFill>
                  <a:schemeClr val="bg2">
                    <a:lumMod val="50000"/>
                  </a:schemeClr>
                </a:solidFill>
                <a:hlinkClick r:id="rId2"/>
              </a:rPr>
            </a:br>
            <a:r>
              <a:rPr lang="en-US" sz="2000" dirty="0"/>
              <a:t>(Please be sure to check this file frequently for any edits or updates on all of our lectures.) </a:t>
            </a: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43</a:t>
            </a:fld>
            <a:endParaRPr lang="en-US" dirty="0">
              <a:solidFill>
                <a:srgbClr val="464653"/>
              </a:solidFill>
            </a:endParaRPr>
          </a:p>
        </p:txBody>
      </p:sp>
      <p:sp>
        <p:nvSpPr>
          <p:cNvPr id="5" name="TextBox 4"/>
          <p:cNvSpPr txBox="1"/>
          <p:nvPr/>
        </p:nvSpPr>
        <p:spPr>
          <a:xfrm>
            <a:off x="551240" y="5445241"/>
            <a:ext cx="6623011" cy="830997"/>
          </a:xfrm>
          <a:prstGeom prst="rect">
            <a:avLst/>
          </a:prstGeom>
          <a:noFill/>
        </p:spPr>
        <p:txBody>
          <a:bodyPr wrap="square" rtlCol="0">
            <a:spAutoFit/>
          </a:bodyPr>
          <a:lstStyle/>
          <a:p>
            <a:pPr defTabSz="914400"/>
            <a:r>
              <a:rPr lang="en-US" sz="1600" u="sng" dirty="0">
                <a:solidFill>
                  <a:srgbClr val="464653"/>
                </a:solidFill>
              </a:rPr>
              <a:t>References: </a:t>
            </a:r>
          </a:p>
          <a:p>
            <a:pPr marL="285750" indent="-285750" defTabSz="914400">
              <a:buFont typeface="Arial" panose="020B0604020202020204" pitchFamily="34" charset="0"/>
              <a:buChar char="•"/>
            </a:pPr>
            <a:r>
              <a:rPr lang="en-US" sz="1600" dirty="0">
                <a:solidFill>
                  <a:srgbClr val="464653"/>
                </a:solidFill>
              </a:rPr>
              <a:t>Girls’ and boys’ slides.</a:t>
            </a:r>
          </a:p>
          <a:p>
            <a:pPr marL="285750" indent="-285750" defTabSz="914400">
              <a:buFont typeface="Arial" panose="020B0604020202020204" pitchFamily="34" charset="0"/>
              <a:buChar char="•"/>
            </a:pPr>
            <a:r>
              <a:rPr lang="en-US" sz="1600" dirty="0">
                <a:solidFill>
                  <a:srgbClr val="464653"/>
                </a:solidFill>
              </a:rPr>
              <a:t>Guyton and Hall Textbook of Medical Physiology (Thirteenth Edition.)</a:t>
            </a:r>
          </a:p>
        </p:txBody>
      </p:sp>
      <p:cxnSp>
        <p:nvCxnSpPr>
          <p:cNvPr id="7" name="Straight Connector 6"/>
          <p:cNvCxnSpPr/>
          <p:nvPr/>
        </p:nvCxnSpPr>
        <p:spPr>
          <a:xfrm>
            <a:off x="2782907" y="3212976"/>
            <a:ext cx="652634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09449" y="152400"/>
            <a:ext cx="10969943"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defTabSz="914400"/>
            <a:r>
              <a:rPr lang="en-US" dirty="0">
                <a:solidFill>
                  <a:srgbClr val="464653"/>
                </a:solidFill>
              </a:rPr>
              <a:t>Quiz</a:t>
            </a:r>
          </a:p>
        </p:txBody>
      </p:sp>
      <p:sp>
        <p:nvSpPr>
          <p:cNvPr id="11" name="Content Placeholder 2"/>
          <p:cNvSpPr>
            <a:spLocks noGrp="1"/>
          </p:cNvSpPr>
          <p:nvPr>
            <p:ph sz="quarter" idx="1"/>
          </p:nvPr>
        </p:nvSpPr>
        <p:spPr>
          <a:xfrm>
            <a:off x="603638" y="2060848"/>
            <a:ext cx="10969943" cy="553616"/>
          </a:xfrm>
        </p:spPr>
        <p:txBody>
          <a:bodyPr>
            <a:noAutofit/>
          </a:bodyPr>
          <a:lstStyle/>
          <a:p>
            <a:r>
              <a:rPr lang="en-US" sz="2400" u="sng" dirty="0" smtClean="0">
                <a:hlinkClick r:id="rId3"/>
              </a:rPr>
              <a:t>https</a:t>
            </a:r>
            <a:r>
              <a:rPr lang="en-US" sz="2400" u="sng" dirty="0">
                <a:hlinkClick r:id="rId3"/>
              </a:rPr>
              <a:t>://</a:t>
            </a:r>
            <a:r>
              <a:rPr lang="en-US" sz="2400" u="sng" dirty="0" err="1">
                <a:hlinkClick r:id="rId3"/>
              </a:rPr>
              <a:t>www.onlineexambuilder.com</a:t>
            </a:r>
            <a:r>
              <a:rPr lang="en-US" sz="2400" u="sng" dirty="0">
                <a:hlinkClick r:id="rId3"/>
              </a:rPr>
              <a:t>/coronary-circulation/exam-142433</a:t>
            </a:r>
            <a:endParaRPr lang="en-US" sz="2200" dirty="0">
              <a:latin typeface="+mj-lt"/>
            </a:endParaRPr>
          </a:p>
        </p:txBody>
      </p:sp>
    </p:spTree>
    <p:extLst>
      <p:ext uri="{BB962C8B-B14F-4D97-AF65-F5344CB8AC3E}">
        <p14:creationId xmlns:p14="http://schemas.microsoft.com/office/powerpoint/2010/main" val="28351391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911" y="94105"/>
            <a:ext cx="8227457" cy="990600"/>
          </a:xfrm>
        </p:spPr>
        <p:txBody>
          <a:bodyPr>
            <a:normAutofit/>
          </a:bodyPr>
          <a:lstStyle/>
          <a:p>
            <a:pPr algn="ctr"/>
            <a:r>
              <a:rPr lang="en-US" sz="4000" b="1" dirty="0">
                <a:solidFill>
                  <a:schemeClr val="bg2">
                    <a:lumMod val="50000"/>
                  </a:schemeClr>
                </a:solidFill>
              </a:rPr>
              <a:t>Thank you! </a:t>
            </a:r>
          </a:p>
        </p:txBody>
      </p:sp>
      <p:sp>
        <p:nvSpPr>
          <p:cNvPr id="5" name="Content Placeholder 2"/>
          <p:cNvSpPr txBox="1">
            <a:spLocks/>
          </p:cNvSpPr>
          <p:nvPr/>
        </p:nvSpPr>
        <p:spPr>
          <a:xfrm>
            <a:off x="8326079" y="4385090"/>
            <a:ext cx="3167527"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US" sz="2000" b="1" dirty="0">
                <a:solidFill>
                  <a:srgbClr val="DDE9EC">
                    <a:lumMod val="50000"/>
                  </a:srgbClr>
                </a:solidFill>
              </a:rPr>
              <a:t>Contact us:</a:t>
            </a:r>
          </a:p>
          <a:p>
            <a:pPr marL="0" indent="0">
              <a:buFont typeface="Arial" panose="020B0604020202020204" pitchFamily="34" charset="0"/>
              <a:buNone/>
            </a:pPr>
            <a:r>
              <a:rPr lang="en-US" sz="1800" dirty="0">
                <a:solidFill>
                  <a:srgbClr val="DDE9EC">
                    <a:lumMod val="75000"/>
                  </a:srgbClr>
                </a:solidFill>
                <a:hlinkClick r:id="rId3"/>
              </a:rPr>
              <a:t>Physiology436@gmail.com</a:t>
            </a:r>
            <a:r>
              <a:rPr lang="en-US" sz="1800" dirty="0">
                <a:solidFill>
                  <a:srgbClr val="DDE9EC">
                    <a:lumMod val="75000"/>
                  </a:srgbClr>
                </a:solidFill>
              </a:rPr>
              <a:t> </a:t>
            </a:r>
          </a:p>
          <a:p>
            <a:pPr marL="0" indent="0">
              <a:buFont typeface="Arial" panose="020B0604020202020204" pitchFamily="34" charset="0"/>
              <a:buNone/>
            </a:pPr>
            <a:r>
              <a:rPr lang="en-US" sz="1800" dirty="0">
                <a:solidFill>
                  <a:srgbClr val="DDE9EC">
                    <a:lumMod val="75000"/>
                  </a:srgbClr>
                </a:solidFill>
              </a:rPr>
              <a:t>@Physiology436</a:t>
            </a: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6" name="Rectangle 5"/>
          <p:cNvSpPr/>
          <p:nvPr/>
        </p:nvSpPr>
        <p:spPr>
          <a:xfrm>
            <a:off x="605388" y="2451761"/>
            <a:ext cx="4491855" cy="523220"/>
          </a:xfrm>
          <a:prstGeom prst="rect">
            <a:avLst/>
          </a:prstGeom>
        </p:spPr>
        <p:txBody>
          <a:bodyPr wrap="none">
            <a:spAutoFit/>
          </a:bodyPr>
          <a:lstStyle/>
          <a:p>
            <a:pPr defTabSz="914400">
              <a:spcBef>
                <a:spcPct val="20000"/>
              </a:spcBef>
            </a:pPr>
            <a:r>
              <a:rPr lang="en-US" sz="2800" b="1" dirty="0">
                <a:solidFill>
                  <a:srgbClr val="DDE9EC">
                    <a:lumMod val="50000"/>
                  </a:srgbClr>
                </a:solidFill>
              </a:rPr>
              <a:t>The Physiology 436 Team:</a:t>
            </a:r>
          </a:p>
        </p:txBody>
      </p:sp>
      <p:sp>
        <p:nvSpPr>
          <p:cNvPr id="8" name="Content Placeholder 2"/>
          <p:cNvSpPr txBox="1">
            <a:spLocks/>
          </p:cNvSpPr>
          <p:nvPr/>
        </p:nvSpPr>
        <p:spPr>
          <a:xfrm>
            <a:off x="8326079" y="3200769"/>
            <a:ext cx="2015699" cy="114997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900" b="1" dirty="0">
                <a:solidFill>
                  <a:srgbClr val="DDE9EC">
                    <a:lumMod val="50000"/>
                  </a:srgbClr>
                </a:solidFill>
              </a:rPr>
              <a:t>Team Leaders: </a:t>
            </a:r>
          </a:p>
          <a:p>
            <a:pPr marL="0" indent="0">
              <a:buFont typeface="Arial" panose="020B0604020202020204" pitchFamily="34" charset="0"/>
              <a:buNone/>
            </a:pPr>
            <a:r>
              <a:rPr lang="en-US" sz="2600" dirty="0">
                <a:solidFill>
                  <a:srgbClr val="DDE9EC">
                    <a:lumMod val="75000"/>
                  </a:srgbClr>
                </a:solidFill>
              </a:rPr>
              <a:t>Qaiss  Almuhaideb </a:t>
            </a:r>
          </a:p>
          <a:p>
            <a:pPr marL="0" indent="0">
              <a:buFont typeface="Arial" panose="020B0604020202020204" pitchFamily="34" charset="0"/>
              <a:buNone/>
            </a:pPr>
            <a:r>
              <a:rPr lang="en-US" sz="2600" dirty="0">
                <a:solidFill>
                  <a:srgbClr val="DDE9EC">
                    <a:lumMod val="75000"/>
                  </a:srgbClr>
                </a:solidFill>
              </a:rPr>
              <a:t>Lulwah Alshiha  </a:t>
            </a: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44</a:t>
            </a:fld>
            <a:endParaRPr lang="en-US" dirty="0">
              <a:solidFill>
                <a:srgbClr val="464653"/>
              </a:solidFill>
            </a:endParaRPr>
          </a:p>
        </p:txBody>
      </p:sp>
      <p:sp>
        <p:nvSpPr>
          <p:cNvPr id="12" name="Rectangle 11"/>
          <p:cNvSpPr/>
          <p:nvPr/>
        </p:nvSpPr>
        <p:spPr>
          <a:xfrm>
            <a:off x="2063019" y="1735769"/>
            <a:ext cx="8855929"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2998071" y="3200772"/>
            <a:ext cx="2879569" cy="2263174"/>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Male Members:</a:t>
            </a:r>
          </a:p>
          <a:p>
            <a:pPr fontAlgn="t">
              <a:lnSpc>
                <a:spcPct val="80000"/>
              </a:lnSpc>
              <a:spcBef>
                <a:spcPct val="20000"/>
              </a:spcBef>
            </a:pPr>
            <a:r>
              <a:rPr lang="en-US" sz="1800" dirty="0" smtClean="0">
                <a:solidFill>
                  <a:srgbClr val="DDE9EC">
                    <a:lumMod val="75000"/>
                  </a:srgbClr>
                </a:solidFill>
              </a:rPr>
              <a:t>Fahad </a:t>
            </a:r>
            <a:r>
              <a:rPr lang="en-US" sz="1800" dirty="0" err="1" smtClean="0">
                <a:solidFill>
                  <a:srgbClr val="DDE9EC">
                    <a:lumMod val="75000"/>
                  </a:srgbClr>
                </a:solidFill>
              </a:rPr>
              <a:t>AlFayez</a:t>
            </a:r>
            <a:endParaRPr lang="en-US" sz="1800" dirty="0" smtClean="0">
              <a:solidFill>
                <a:srgbClr val="DDE9EC">
                  <a:lumMod val="75000"/>
                </a:srgbClr>
              </a:solidFill>
            </a:endParaRPr>
          </a:p>
          <a:p>
            <a:pPr fontAlgn="t">
              <a:lnSpc>
                <a:spcPct val="80000"/>
              </a:lnSpc>
              <a:spcBef>
                <a:spcPct val="20000"/>
              </a:spcBef>
            </a:pPr>
            <a:r>
              <a:rPr lang="en-US" sz="1800" dirty="0" smtClean="0">
                <a:solidFill>
                  <a:srgbClr val="DDE9EC">
                    <a:lumMod val="75000"/>
                  </a:srgbClr>
                </a:solidFill>
              </a:rPr>
              <a:t>Mohammed Nasr</a:t>
            </a:r>
          </a:p>
          <a:p>
            <a:pPr fontAlgn="t">
              <a:lnSpc>
                <a:spcPct val="80000"/>
              </a:lnSpc>
              <a:spcBef>
                <a:spcPct val="20000"/>
              </a:spcBef>
            </a:pPr>
            <a:r>
              <a:rPr lang="en-US" sz="1800" dirty="0" smtClean="0">
                <a:solidFill>
                  <a:srgbClr val="DDE9EC">
                    <a:lumMod val="75000"/>
                  </a:srgbClr>
                </a:solidFill>
              </a:rPr>
              <a:t>Faisal </a:t>
            </a:r>
            <a:r>
              <a:rPr lang="en-US" sz="1800" dirty="0" err="1" smtClean="0">
                <a:solidFill>
                  <a:srgbClr val="DDE9EC">
                    <a:lumMod val="75000"/>
                  </a:srgbClr>
                </a:solidFill>
              </a:rPr>
              <a:t>Alfawaz</a:t>
            </a:r>
            <a:endParaRPr lang="en-US" sz="1800" dirty="0" smtClean="0">
              <a:solidFill>
                <a:srgbClr val="DDE9EC">
                  <a:lumMod val="75000"/>
                </a:srgbClr>
              </a:solidFill>
            </a:endParaRPr>
          </a:p>
          <a:p>
            <a:pPr fontAlgn="t">
              <a:lnSpc>
                <a:spcPct val="80000"/>
              </a:lnSpc>
              <a:spcBef>
                <a:spcPct val="20000"/>
              </a:spcBef>
            </a:pPr>
            <a:r>
              <a:rPr lang="en-US" sz="1800" dirty="0" err="1" smtClean="0">
                <a:solidFill>
                  <a:srgbClr val="DDE9EC">
                    <a:lumMod val="75000"/>
                  </a:srgbClr>
                </a:solidFill>
              </a:rPr>
              <a:t>Abdulllatif</a:t>
            </a:r>
            <a:r>
              <a:rPr lang="en-US" sz="1800" dirty="0">
                <a:solidFill>
                  <a:srgbClr val="DDE9EC">
                    <a:lumMod val="75000"/>
                  </a:srgbClr>
                </a:solidFill>
              </a:rPr>
              <a:t> </a:t>
            </a:r>
            <a:r>
              <a:rPr lang="en-US" sz="1800" dirty="0" err="1" smtClean="0">
                <a:solidFill>
                  <a:srgbClr val="DDE9EC">
                    <a:lumMod val="75000"/>
                  </a:srgbClr>
                </a:solidFill>
              </a:rPr>
              <a:t>Alabdullatif</a:t>
            </a:r>
            <a:endParaRPr lang="en-US" sz="1800" dirty="0" smtClean="0">
              <a:solidFill>
                <a:srgbClr val="DDE9EC">
                  <a:lumMod val="75000"/>
                </a:srgbClr>
              </a:solidFill>
            </a:endParaRPr>
          </a:p>
          <a:p>
            <a:pPr fontAlgn="t">
              <a:lnSpc>
                <a:spcPct val="80000"/>
              </a:lnSpc>
              <a:spcBef>
                <a:spcPct val="20000"/>
              </a:spcBef>
            </a:pPr>
            <a:r>
              <a:rPr lang="en-US" sz="1800" dirty="0" smtClean="0">
                <a:solidFill>
                  <a:srgbClr val="DDE9EC">
                    <a:lumMod val="75000"/>
                  </a:srgbClr>
                </a:solidFill>
              </a:rPr>
              <a:t>Abdullah Bassam</a:t>
            </a:r>
          </a:p>
          <a:p>
            <a:pPr fontAlgn="t">
              <a:lnSpc>
                <a:spcPct val="80000"/>
              </a:lnSpc>
              <a:spcBef>
                <a:spcPct val="20000"/>
              </a:spcBef>
            </a:pPr>
            <a:r>
              <a:rPr lang="en-US" sz="1800" dirty="0" smtClean="0">
                <a:solidFill>
                  <a:srgbClr val="DDE9EC">
                    <a:lumMod val="75000"/>
                  </a:srgbClr>
                </a:solidFill>
              </a:rPr>
              <a:t>Nasser Abu-</a:t>
            </a:r>
            <a:r>
              <a:rPr lang="en-US" sz="1800" dirty="0" err="1" smtClean="0">
                <a:solidFill>
                  <a:srgbClr val="DDE9EC">
                    <a:lumMod val="75000"/>
                  </a:srgbClr>
                </a:solidFill>
              </a:rPr>
              <a:t>dujain</a:t>
            </a:r>
            <a:endParaRPr lang="en-US" sz="1800" dirty="0" smtClean="0">
              <a:solidFill>
                <a:srgbClr val="DDE9EC">
                  <a:lumMod val="75000"/>
                </a:srgbClr>
              </a:solidFill>
            </a:endParaRPr>
          </a:p>
          <a:p>
            <a:pPr fontAlgn="t">
              <a:lnSpc>
                <a:spcPct val="80000"/>
              </a:lnSpc>
              <a:spcBef>
                <a:spcPct val="20000"/>
              </a:spcBef>
            </a:pPr>
            <a:r>
              <a:rPr lang="en-US" sz="1800" dirty="0" smtClean="0">
                <a:solidFill>
                  <a:srgbClr val="DDE9EC">
                    <a:lumMod val="75000"/>
                  </a:srgbClr>
                </a:solidFill>
              </a:rPr>
              <a:t>Mohammed </a:t>
            </a:r>
            <a:r>
              <a:rPr lang="en-US" sz="1800" smtClean="0">
                <a:solidFill>
                  <a:srgbClr val="DDE9EC">
                    <a:lumMod val="75000"/>
                  </a:srgbClr>
                </a:solidFill>
              </a:rPr>
              <a:t>Almutlaq</a:t>
            </a:r>
            <a:endParaRPr lang="en-US" sz="1800" dirty="0">
              <a:solidFill>
                <a:srgbClr val="DDE9EC">
                  <a:lumMod val="75000"/>
                </a:srgbClr>
              </a:solidFill>
            </a:endParaRPr>
          </a:p>
        </p:txBody>
      </p:sp>
      <p:sp>
        <p:nvSpPr>
          <p:cNvPr id="15" name="Rectangle 8"/>
          <p:cNvSpPr/>
          <p:nvPr/>
        </p:nvSpPr>
        <p:spPr>
          <a:xfrm>
            <a:off x="765824" y="3198579"/>
            <a:ext cx="2879569" cy="1709176"/>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Female Members:</a:t>
            </a:r>
          </a:p>
          <a:p>
            <a:pPr fontAlgn="t">
              <a:lnSpc>
                <a:spcPct val="80000"/>
              </a:lnSpc>
              <a:spcBef>
                <a:spcPct val="20000"/>
              </a:spcBef>
            </a:pPr>
            <a:r>
              <a:rPr lang="en-US" sz="1800" dirty="0" smtClean="0">
                <a:solidFill>
                  <a:srgbClr val="DDE9EC">
                    <a:lumMod val="75000"/>
                  </a:srgbClr>
                </a:solidFill>
              </a:rPr>
              <a:t>Najd </a:t>
            </a:r>
            <a:r>
              <a:rPr lang="en-US" sz="1800" dirty="0" err="1" smtClean="0">
                <a:solidFill>
                  <a:srgbClr val="DDE9EC">
                    <a:lumMod val="75000"/>
                  </a:srgbClr>
                </a:solidFill>
              </a:rPr>
              <a:t>AlTheeb</a:t>
            </a:r>
            <a:endParaRPr lang="en-US" sz="1800" dirty="0" smtClean="0">
              <a:solidFill>
                <a:srgbClr val="DDE9EC">
                  <a:lumMod val="75000"/>
                </a:srgbClr>
              </a:solidFill>
            </a:endParaRPr>
          </a:p>
          <a:p>
            <a:pPr fontAlgn="t">
              <a:lnSpc>
                <a:spcPct val="80000"/>
              </a:lnSpc>
              <a:spcBef>
                <a:spcPct val="20000"/>
              </a:spcBef>
            </a:pPr>
            <a:r>
              <a:rPr lang="en-US" sz="1800" dirty="0" smtClean="0">
                <a:solidFill>
                  <a:srgbClr val="DDE9EC">
                    <a:lumMod val="75000"/>
                  </a:srgbClr>
                </a:solidFill>
              </a:rPr>
              <a:t>Amal </a:t>
            </a:r>
            <a:r>
              <a:rPr lang="en-US" sz="1800" dirty="0" err="1" smtClean="0">
                <a:solidFill>
                  <a:srgbClr val="DDE9EC">
                    <a:lumMod val="75000"/>
                  </a:srgbClr>
                </a:solidFill>
              </a:rPr>
              <a:t>AlShaibi</a:t>
            </a:r>
            <a:endParaRPr lang="en-US" sz="1800" dirty="0" smtClean="0">
              <a:solidFill>
                <a:srgbClr val="DDE9EC">
                  <a:lumMod val="75000"/>
                </a:srgbClr>
              </a:solidFill>
            </a:endParaRPr>
          </a:p>
          <a:p>
            <a:pPr fontAlgn="t">
              <a:lnSpc>
                <a:spcPct val="80000"/>
              </a:lnSpc>
              <a:spcBef>
                <a:spcPct val="20000"/>
              </a:spcBef>
            </a:pPr>
            <a:r>
              <a:rPr lang="en-US" sz="1800" dirty="0" err="1" smtClean="0">
                <a:solidFill>
                  <a:srgbClr val="DDE9EC">
                    <a:lumMod val="75000"/>
                  </a:srgbClr>
                </a:solidFill>
              </a:rPr>
              <a:t>Allulu</a:t>
            </a:r>
            <a:r>
              <a:rPr lang="en-US" sz="1800" dirty="0" smtClean="0">
                <a:solidFill>
                  <a:srgbClr val="DDE9EC">
                    <a:lumMod val="75000"/>
                  </a:srgbClr>
                </a:solidFill>
              </a:rPr>
              <a:t> </a:t>
            </a:r>
            <a:r>
              <a:rPr lang="en-US" sz="1800" dirty="0" err="1" smtClean="0">
                <a:solidFill>
                  <a:srgbClr val="DDE9EC">
                    <a:lumMod val="75000"/>
                  </a:srgbClr>
                </a:solidFill>
              </a:rPr>
              <a:t>Alsulayhem</a:t>
            </a:r>
            <a:endParaRPr lang="en-US" sz="1800" dirty="0" smtClean="0">
              <a:solidFill>
                <a:srgbClr val="DDE9EC">
                  <a:lumMod val="75000"/>
                </a:srgbClr>
              </a:solidFill>
            </a:endParaRPr>
          </a:p>
          <a:p>
            <a:pPr fontAlgn="t">
              <a:lnSpc>
                <a:spcPct val="80000"/>
              </a:lnSpc>
              <a:spcBef>
                <a:spcPct val="20000"/>
              </a:spcBef>
            </a:pPr>
            <a:r>
              <a:rPr lang="en-US" sz="1800" dirty="0" smtClean="0">
                <a:solidFill>
                  <a:srgbClr val="DDE9EC">
                    <a:lumMod val="75000"/>
                  </a:srgbClr>
                </a:solidFill>
              </a:rPr>
              <a:t>Ghada </a:t>
            </a:r>
            <a:r>
              <a:rPr lang="en-US" sz="1800" dirty="0" err="1" smtClean="0">
                <a:solidFill>
                  <a:srgbClr val="DDE9EC">
                    <a:lumMod val="75000"/>
                  </a:srgbClr>
                </a:solidFill>
              </a:rPr>
              <a:t>Alhadlaq</a:t>
            </a:r>
            <a:endParaRPr lang="en-US" sz="1800" dirty="0" smtClean="0">
              <a:solidFill>
                <a:srgbClr val="DDE9EC">
                  <a:lumMod val="75000"/>
                </a:srgbClr>
              </a:solidFill>
            </a:endParaRPr>
          </a:p>
          <a:p>
            <a:pPr fontAlgn="t">
              <a:lnSpc>
                <a:spcPct val="80000"/>
              </a:lnSpc>
              <a:spcBef>
                <a:spcPct val="20000"/>
              </a:spcBef>
            </a:pPr>
            <a:r>
              <a:rPr lang="en-US" sz="1800" dirty="0" err="1" smtClean="0">
                <a:solidFill>
                  <a:srgbClr val="DDE9EC">
                    <a:lumMod val="75000"/>
                  </a:srgbClr>
                </a:solidFill>
              </a:rPr>
              <a:t>Heba</a:t>
            </a:r>
            <a:r>
              <a:rPr lang="en-US" sz="1800" dirty="0" smtClean="0">
                <a:solidFill>
                  <a:srgbClr val="DDE9EC">
                    <a:lumMod val="75000"/>
                  </a:srgbClr>
                </a:solidFill>
              </a:rPr>
              <a:t> </a:t>
            </a:r>
            <a:r>
              <a:rPr lang="en-US" sz="1800" dirty="0" err="1" smtClean="0">
                <a:solidFill>
                  <a:srgbClr val="DDE9EC">
                    <a:lumMod val="75000"/>
                  </a:srgbClr>
                </a:solidFill>
              </a:rPr>
              <a:t>Alnasser</a:t>
            </a:r>
            <a:endParaRPr lang="en-US" sz="1800" dirty="0">
              <a:solidFill>
                <a:srgbClr val="DDE9EC">
                  <a:lumMod val="75000"/>
                </a:srgbClr>
              </a:solidFill>
            </a:endParaRPr>
          </a:p>
        </p:txBody>
      </p:sp>
    </p:spTree>
    <p:extLst>
      <p:ext uri="{BB962C8B-B14F-4D97-AF65-F5344CB8AC3E}">
        <p14:creationId xmlns:p14="http://schemas.microsoft.com/office/powerpoint/2010/main" val="2284940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16669" y="6356350"/>
            <a:ext cx="10822359" cy="365760"/>
          </a:xfrm>
        </p:spPr>
        <p:txBody>
          <a:bodyPr/>
          <a:lstStyle/>
          <a:p>
            <a:fld id="{4929A69E-7D8F-4515-9605-0315ABD4F316}" type="slidenum">
              <a:rPr lang="en-US" smtClean="0"/>
              <a:t>5</a:t>
            </a:fld>
            <a:endParaRPr lang="en-US" dirty="0">
              <a:solidFill>
                <a:schemeClr val="bg1">
                  <a:lumMod val="50000"/>
                </a:schemeClr>
              </a:solidFill>
            </a:endParaRPr>
          </a:p>
        </p:txBody>
      </p:sp>
      <p:graphicFrame>
        <p:nvGraphicFramePr>
          <p:cNvPr id="7" name="Diagram 6"/>
          <p:cNvGraphicFramePr/>
          <p:nvPr>
            <p:extLst>
              <p:ext uri="{D42A27DB-BD31-4B8C-83A1-F6EECF244321}">
                <p14:modId xmlns:p14="http://schemas.microsoft.com/office/powerpoint/2010/main" val="1602647608"/>
              </p:ext>
            </p:extLst>
          </p:nvPr>
        </p:nvGraphicFramePr>
        <p:xfrm>
          <a:off x="816669" y="869270"/>
          <a:ext cx="6624736" cy="5231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7966620" y="1693152"/>
            <a:ext cx="3477543" cy="4708981"/>
          </a:xfrm>
          <a:prstGeom prst="rect">
            <a:avLst/>
          </a:prstGeom>
          <a:noFill/>
        </p:spPr>
        <p:txBody>
          <a:bodyPr wrap="square" rtlCol="0">
            <a:spAutoFit/>
          </a:bodyPr>
          <a:lstStyle/>
          <a:p>
            <a:pPr algn="just"/>
            <a:r>
              <a:rPr lang="en-US" dirty="0">
                <a:solidFill>
                  <a:srgbClr val="FF0000"/>
                </a:solidFill>
              </a:rPr>
              <a:t>Paracrine regulation means:</a:t>
            </a:r>
          </a:p>
          <a:p>
            <a:pPr algn="just"/>
            <a:r>
              <a:rPr lang="en-GB" dirty="0"/>
              <a:t>paracrine regulators are molecules produced by one tissue and help to regulate another tissue of the same region.</a:t>
            </a:r>
          </a:p>
          <a:p>
            <a:pPr algn="just"/>
            <a:endParaRPr lang="en-GB" dirty="0"/>
          </a:p>
          <a:p>
            <a:pPr algn="just"/>
            <a:r>
              <a:rPr lang="en-GB" dirty="0">
                <a:solidFill>
                  <a:srgbClr val="FF0000"/>
                </a:solidFill>
              </a:rPr>
              <a:t>Extrinsic regulation means:</a:t>
            </a:r>
          </a:p>
          <a:p>
            <a:pPr algn="just"/>
            <a:r>
              <a:rPr lang="en-GB" dirty="0"/>
              <a:t>neural and hormonal regulation. Thus, extrinsic regulation of blood flow refers to control by the autonomic nervous system and endocrine system).</a:t>
            </a:r>
          </a:p>
          <a:p>
            <a:pPr algn="just"/>
            <a:endParaRPr lang="en-GB" dirty="0">
              <a:solidFill>
                <a:srgbClr val="FF0000"/>
              </a:solidFill>
            </a:endParaRPr>
          </a:p>
          <a:p>
            <a:pPr algn="just"/>
            <a:endParaRPr lang="en-US" dirty="0"/>
          </a:p>
        </p:txBody>
      </p:sp>
      <p:sp>
        <p:nvSpPr>
          <p:cNvPr id="6" name="Rectangle 3"/>
          <p:cNvSpPr>
            <a:spLocks noChangeArrowheads="1"/>
          </p:cNvSpPr>
          <p:nvPr/>
        </p:nvSpPr>
        <p:spPr bwMode="auto">
          <a:xfrm>
            <a:off x="549796" y="451793"/>
            <a:ext cx="10287000" cy="838200"/>
          </a:xfrm>
          <a:prstGeom prst="rect">
            <a:avLst/>
          </a:prstGeom>
          <a:noFill/>
          <a:ln w="9525">
            <a:noFill/>
            <a:miter lim="800000"/>
            <a:headEnd/>
            <a:tailEnd/>
          </a:ln>
          <a:effectLst/>
        </p:spPr>
        <p:txBody>
          <a:bodyPr anchor="ctr"/>
          <a:lstStyle/>
          <a:p>
            <a:pPr>
              <a:spcBef>
                <a:spcPct val="0"/>
              </a:spcBef>
              <a:defRPr/>
            </a:pPr>
            <a:r>
              <a:rPr lang="en-GB" sz="3200" dirty="0" smtClean="0">
                <a:solidFill>
                  <a:schemeClr val="tx2"/>
                </a:solidFill>
                <a:latin typeface="+mj-lt"/>
                <a:ea typeface="+mj-ea"/>
                <a:cs typeface="+mj-cs"/>
              </a:rPr>
              <a:t>Control Of Tissue (Local) Blood Flow</a:t>
            </a:r>
            <a:endParaRPr lang="en-GB" sz="3200" dirty="0">
              <a:solidFill>
                <a:schemeClr val="tx2"/>
              </a:solidFill>
              <a:latin typeface="+mj-lt"/>
              <a:ea typeface="+mj-ea"/>
              <a:cs typeface="+mj-cs"/>
            </a:endParaRPr>
          </a:p>
        </p:txBody>
      </p:sp>
      <p:sp>
        <p:nvSpPr>
          <p:cNvPr id="9" name="Rectangle 8"/>
          <p:cNvSpPr/>
          <p:nvPr/>
        </p:nvSpPr>
        <p:spPr>
          <a:xfrm>
            <a:off x="7708278" y="1607294"/>
            <a:ext cx="3879901" cy="442907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2" name="Rectangle 1"/>
          <p:cNvSpPr/>
          <p:nvPr/>
        </p:nvSpPr>
        <p:spPr>
          <a:xfrm>
            <a:off x="816669" y="5517232"/>
            <a:ext cx="8230988" cy="276999"/>
          </a:xfrm>
          <a:prstGeom prst="rect">
            <a:avLst/>
          </a:prstGeom>
        </p:spPr>
        <p:txBody>
          <a:bodyPr wrap="square">
            <a:spAutoFit/>
          </a:bodyPr>
          <a:lstStyle/>
          <a:p>
            <a:r>
              <a:rPr lang="ar-SA" sz="1200" dirty="0">
                <a:solidFill>
                  <a:schemeClr val="bg1">
                    <a:lumMod val="50000"/>
                  </a:schemeClr>
                </a:solidFill>
              </a:rPr>
              <a:t>باختصار الاثنين هرمونات لكن واحد من نفس </a:t>
            </a:r>
            <a:r>
              <a:rPr lang="ar-SA" sz="1200" dirty="0" err="1">
                <a:solidFill>
                  <a:schemeClr val="bg1">
                    <a:lumMod val="50000"/>
                  </a:schemeClr>
                </a:solidFill>
              </a:rPr>
              <a:t>التيشو</a:t>
            </a:r>
            <a:r>
              <a:rPr lang="ar-SA" sz="1200" dirty="0">
                <a:solidFill>
                  <a:schemeClr val="bg1">
                    <a:lumMod val="50000"/>
                  </a:schemeClr>
                </a:solidFill>
              </a:rPr>
              <a:t> </a:t>
            </a:r>
            <a:r>
              <a:rPr lang="ar-SA" sz="1200" dirty="0" err="1">
                <a:solidFill>
                  <a:schemeClr val="bg1">
                    <a:lumMod val="50000"/>
                  </a:schemeClr>
                </a:solidFill>
              </a:rPr>
              <a:t>ياثر</a:t>
            </a:r>
            <a:r>
              <a:rPr lang="ar-SA" sz="1200" dirty="0">
                <a:solidFill>
                  <a:schemeClr val="bg1">
                    <a:lumMod val="50000"/>
                  </a:schemeClr>
                </a:solidFill>
              </a:rPr>
              <a:t> باللي جنبه والثاني من نفس الغدد </a:t>
            </a:r>
            <a:r>
              <a:rPr lang="ar-SA" sz="1200" dirty="0" err="1">
                <a:solidFill>
                  <a:schemeClr val="bg1">
                    <a:lumMod val="50000"/>
                  </a:schemeClr>
                </a:solidFill>
              </a:rPr>
              <a:t>والنيورونز</a:t>
            </a:r>
            <a:r>
              <a:rPr lang="ar-SA" sz="1200" dirty="0">
                <a:solidFill>
                  <a:schemeClr val="bg1">
                    <a:lumMod val="50000"/>
                  </a:schemeClr>
                </a:solidFill>
              </a:rPr>
              <a:t> </a:t>
            </a:r>
            <a:endParaRPr lang="en-US" sz="1200" dirty="0"/>
          </a:p>
        </p:txBody>
      </p:sp>
    </p:spTree>
    <p:extLst>
      <p:ext uri="{BB962C8B-B14F-4D97-AF65-F5344CB8AC3E}">
        <p14:creationId xmlns:p14="http://schemas.microsoft.com/office/powerpoint/2010/main" val="2540481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14" y="153888"/>
            <a:ext cx="10969943" cy="990600"/>
          </a:xfrm>
        </p:spPr>
        <p:txBody>
          <a:bodyPr>
            <a:normAutofit/>
          </a:bodyPr>
          <a:lstStyle/>
          <a:p>
            <a:r>
              <a:rPr lang="en-GB" sz="3200" dirty="0" smtClean="0"/>
              <a:t>Intrinsic Regulation of Blood Flow; (Autoregulation)</a:t>
            </a:r>
            <a:endParaRPr lang="en-US" sz="3200" dirty="0"/>
          </a:p>
        </p:txBody>
      </p:sp>
      <p:sp>
        <p:nvSpPr>
          <p:cNvPr id="3" name="Slide Number Placeholder 2"/>
          <p:cNvSpPr>
            <a:spLocks noGrp="1"/>
          </p:cNvSpPr>
          <p:nvPr>
            <p:ph type="sldNum" sz="quarter" idx="12"/>
          </p:nvPr>
        </p:nvSpPr>
        <p:spPr>
          <a:xfrm>
            <a:off x="816669" y="6356350"/>
            <a:ext cx="6501879" cy="365760"/>
          </a:xfrm>
        </p:spPr>
        <p:txBody>
          <a:bodyPr/>
          <a:lstStyle/>
          <a:p>
            <a:fld id="{4929A69E-7D8F-4515-9605-0315ABD4F316}" type="slidenum">
              <a:rPr lang="en-US" smtClean="0"/>
              <a:t>6</a:t>
            </a:fld>
            <a:endParaRPr lang="en-US" dirty="0"/>
          </a:p>
        </p:txBody>
      </p:sp>
      <p:sp>
        <p:nvSpPr>
          <p:cNvPr id="4" name="Content Placeholder 3"/>
          <p:cNvSpPr>
            <a:spLocks noGrp="1"/>
          </p:cNvSpPr>
          <p:nvPr>
            <p:ph sz="quarter" idx="1"/>
          </p:nvPr>
        </p:nvSpPr>
        <p:spPr>
          <a:xfrm>
            <a:off x="693812" y="1691517"/>
            <a:ext cx="5904656" cy="4176464"/>
          </a:xfrm>
        </p:spPr>
        <p:txBody>
          <a:bodyPr>
            <a:normAutofit/>
          </a:bodyPr>
          <a:lstStyle/>
          <a:p>
            <a:pPr algn="just">
              <a:buClrTx/>
            </a:pPr>
            <a:r>
              <a:rPr lang="en-GB" altLang="en-US" sz="1800" dirty="0">
                <a:solidFill>
                  <a:srgbClr val="FF0000"/>
                </a:solidFill>
              </a:rPr>
              <a:t>Intrinsic mechanisms </a:t>
            </a:r>
            <a:r>
              <a:rPr lang="en-GB" altLang="en-US" sz="1800" dirty="0"/>
              <a:t>of control of tissue blood flow are “built-in” mechanisms within individual organs that provide a localized regulation for vascular resistance and blood flow.</a:t>
            </a:r>
          </a:p>
          <a:p>
            <a:pPr algn="just">
              <a:buClrTx/>
            </a:pPr>
            <a:r>
              <a:rPr lang="en-GB" altLang="en-US" sz="1800" dirty="0"/>
              <a:t>The </a:t>
            </a:r>
            <a:r>
              <a:rPr lang="en-GB" altLang="en-US" sz="1800" dirty="0">
                <a:solidFill>
                  <a:srgbClr val="FF0000"/>
                </a:solidFill>
              </a:rPr>
              <a:t>brain and kidneys</a:t>
            </a:r>
            <a:r>
              <a:rPr lang="en-GB" altLang="en-US" sz="1800" dirty="0"/>
              <a:t> in particular, </a:t>
            </a:r>
            <a:r>
              <a:rPr lang="en-GB" altLang="en-US" sz="1800" dirty="0">
                <a:solidFill>
                  <a:srgbClr val="FF0000"/>
                </a:solidFill>
              </a:rPr>
              <a:t>utilize these intrinsic mechanisms</a:t>
            </a:r>
            <a:r>
              <a:rPr lang="en-GB" altLang="en-US" sz="1800" dirty="0"/>
              <a:t> to maintain relatively constant flow despite fluctuations in blood pressure.</a:t>
            </a:r>
          </a:p>
          <a:p>
            <a:pPr algn="just">
              <a:buClrTx/>
            </a:pPr>
            <a:r>
              <a:rPr lang="en-GB" altLang="en-US" sz="1800" dirty="0">
                <a:solidFill>
                  <a:srgbClr val="FF0000"/>
                </a:solidFill>
              </a:rPr>
              <a:t>Two main mechanisms </a:t>
            </a:r>
            <a:r>
              <a:rPr lang="en-GB" altLang="en-US" sz="1800" dirty="0"/>
              <a:t>have been suggested to explain acute autoregulation:</a:t>
            </a:r>
          </a:p>
          <a:p>
            <a:pPr marL="0" indent="0" algn="just">
              <a:buClr>
                <a:srgbClr val="FFFF00"/>
              </a:buClr>
              <a:buNone/>
            </a:pPr>
            <a:endParaRPr lang="en-GB" altLang="en-US" sz="1800" dirty="0"/>
          </a:p>
          <a:p>
            <a:pPr marL="822325" lvl="1" indent="-457200" algn="just">
              <a:spcBef>
                <a:spcPct val="20000"/>
              </a:spcBef>
              <a:buClr>
                <a:schemeClr val="tx1"/>
              </a:buClr>
              <a:buSzPct val="75000"/>
              <a:buFont typeface="+mj-lt"/>
              <a:buAutoNum type="arabicParenR"/>
              <a:defRPr/>
            </a:pPr>
            <a:r>
              <a:rPr lang="en-GB" sz="1800" dirty="0">
                <a:solidFill>
                  <a:schemeClr val="tx1"/>
                </a:solidFill>
              </a:rPr>
              <a:t>Myogenic mechanisms.</a:t>
            </a:r>
          </a:p>
          <a:p>
            <a:pPr marL="822325" lvl="1" indent="-457200" algn="just">
              <a:spcBef>
                <a:spcPct val="20000"/>
              </a:spcBef>
              <a:buClr>
                <a:schemeClr val="tx1"/>
              </a:buClr>
              <a:buSzPct val="75000"/>
              <a:buFont typeface="+mj-lt"/>
              <a:buAutoNum type="arabicParenR"/>
              <a:defRPr/>
            </a:pPr>
            <a:r>
              <a:rPr lang="en-GB" sz="1800" dirty="0">
                <a:solidFill>
                  <a:schemeClr val="tx1"/>
                </a:solidFill>
              </a:rPr>
              <a:t>Local metabolites (metabolic regulation</a:t>
            </a:r>
            <a:r>
              <a:rPr lang="en-GB" sz="1800" dirty="0" smtClean="0">
                <a:solidFill>
                  <a:schemeClr val="tx1"/>
                </a:solidFill>
              </a:rPr>
              <a:t>).</a:t>
            </a:r>
            <a:endParaRPr lang="en-GB" altLang="en-US" sz="1800" dirty="0">
              <a:solidFill>
                <a:schemeClr val="tx1"/>
              </a:solidFill>
            </a:endParaRPr>
          </a:p>
        </p:txBody>
      </p:sp>
      <p:pic>
        <p:nvPicPr>
          <p:cNvPr id="5" name="Picture 4" descr="gr1lf1710_a"/>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b="5037"/>
          <a:stretch>
            <a:fillRect/>
          </a:stretch>
        </p:blipFill>
        <p:spPr bwMode="auto">
          <a:xfrm>
            <a:off x="7030516" y="1628800"/>
            <a:ext cx="4262237" cy="2614224"/>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7894612" y="1628800"/>
            <a:ext cx="6092825" cy="523220"/>
          </a:xfrm>
          <a:prstGeom prst="rect">
            <a:avLst/>
          </a:prstGeom>
        </p:spPr>
        <p:txBody>
          <a:bodyPr>
            <a:spAutoFit/>
          </a:bodyPr>
          <a:lstStyle/>
          <a:p>
            <a:r>
              <a:rPr lang="en-US" sz="1400" dirty="0" smtClean="0">
                <a:solidFill>
                  <a:srgbClr val="DDE9EC">
                    <a:lumMod val="50000"/>
                  </a:srgbClr>
                </a:solidFill>
              </a:rPr>
              <a:t>X </a:t>
            </a:r>
            <a:r>
              <a:rPr lang="en-US" sz="1400" dirty="0">
                <a:solidFill>
                  <a:srgbClr val="DDE9EC">
                    <a:lumMod val="50000"/>
                  </a:srgbClr>
                </a:solidFill>
              </a:rPr>
              <a:t>axis </a:t>
            </a:r>
            <a:r>
              <a:rPr lang="en-US" sz="1400" dirty="0">
                <a:solidFill>
                  <a:srgbClr val="DDE9EC">
                    <a:lumMod val="50000"/>
                  </a:srgbClr>
                </a:solidFill>
                <a:sym typeface="Wingdings"/>
              </a:rPr>
              <a:t> </a:t>
            </a:r>
            <a:r>
              <a:rPr lang="en-US" sz="1400" dirty="0" smtClean="0">
                <a:solidFill>
                  <a:srgbClr val="DDE9EC">
                    <a:lumMod val="50000"/>
                  </a:srgbClr>
                </a:solidFill>
                <a:sym typeface="Wingdings"/>
              </a:rPr>
              <a:t>pressure.</a:t>
            </a:r>
            <a:endParaRPr lang="en-US" sz="1400" dirty="0">
              <a:solidFill>
                <a:srgbClr val="DDE9EC">
                  <a:lumMod val="50000"/>
                </a:srgbClr>
              </a:solidFill>
              <a:sym typeface="Wingdings"/>
            </a:endParaRPr>
          </a:p>
          <a:p>
            <a:r>
              <a:rPr lang="en-US" sz="1400" dirty="0">
                <a:solidFill>
                  <a:srgbClr val="DDE9EC">
                    <a:lumMod val="50000"/>
                  </a:srgbClr>
                </a:solidFill>
                <a:sym typeface="Wingdings"/>
              </a:rPr>
              <a:t>Y axis  flow </a:t>
            </a:r>
            <a:r>
              <a:rPr lang="en-US" sz="1400" dirty="0" smtClean="0">
                <a:solidFill>
                  <a:srgbClr val="DDE9EC">
                    <a:lumMod val="50000"/>
                  </a:srgbClr>
                </a:solidFill>
                <a:sym typeface="Wingdings"/>
              </a:rPr>
              <a:t>(GFR </a:t>
            </a:r>
            <a:r>
              <a:rPr lang="en-US" sz="1400" dirty="0">
                <a:solidFill>
                  <a:srgbClr val="DDE9EC">
                    <a:lumMod val="50000"/>
                  </a:srgbClr>
                </a:solidFill>
                <a:sym typeface="Wingdings"/>
              </a:rPr>
              <a:t>depends on </a:t>
            </a:r>
            <a:r>
              <a:rPr lang="en-US" sz="1400" dirty="0" smtClean="0">
                <a:solidFill>
                  <a:srgbClr val="DDE9EC">
                    <a:lumMod val="50000"/>
                  </a:srgbClr>
                </a:solidFill>
                <a:sym typeface="Wingdings"/>
              </a:rPr>
              <a:t>flow).</a:t>
            </a:r>
            <a:endParaRPr lang="en-US" sz="1400" dirty="0">
              <a:solidFill>
                <a:srgbClr val="DDE9EC">
                  <a:lumMod val="50000"/>
                </a:srgbClr>
              </a:solidFill>
              <a:sym typeface="Wingdings"/>
            </a:endParaRPr>
          </a:p>
        </p:txBody>
      </p:sp>
      <p:sp>
        <p:nvSpPr>
          <p:cNvPr id="9" name="Rectangle 8"/>
          <p:cNvSpPr/>
          <p:nvPr/>
        </p:nvSpPr>
        <p:spPr>
          <a:xfrm>
            <a:off x="7030517" y="4376065"/>
            <a:ext cx="4262236" cy="1815882"/>
          </a:xfrm>
          <a:prstGeom prst="rect">
            <a:avLst/>
          </a:prstGeom>
        </p:spPr>
        <p:txBody>
          <a:bodyPr wrap="square">
            <a:spAutoFit/>
          </a:bodyPr>
          <a:lstStyle/>
          <a:p>
            <a:pPr algn="just"/>
            <a:r>
              <a:rPr lang="en-US" sz="1600" dirty="0">
                <a:solidFill>
                  <a:srgbClr val="DDE9EC">
                    <a:lumMod val="50000"/>
                  </a:srgbClr>
                </a:solidFill>
                <a:sym typeface="Wingdings"/>
              </a:rPr>
              <a:t>Myogenic regulation has limit, above 180 </a:t>
            </a:r>
          </a:p>
          <a:p>
            <a:pPr algn="just"/>
            <a:r>
              <a:rPr lang="en-US" sz="1600" dirty="0">
                <a:solidFill>
                  <a:srgbClr val="DDE9EC">
                    <a:lumMod val="50000"/>
                  </a:srgbClr>
                </a:solidFill>
                <a:sym typeface="Wingdings"/>
              </a:rPr>
              <a:t>When pressure increase arterioles constrict, at the pressure of 180 arterioles are fully constricted ( to the max ) any </a:t>
            </a:r>
            <a:r>
              <a:rPr lang="en-US" sz="1600" dirty="0" smtClean="0">
                <a:solidFill>
                  <a:srgbClr val="DDE9EC">
                    <a:lumMod val="50000"/>
                  </a:srgbClr>
                </a:solidFill>
                <a:sym typeface="Wingdings"/>
              </a:rPr>
              <a:t>increase </a:t>
            </a:r>
            <a:r>
              <a:rPr lang="en-US" sz="1600" dirty="0">
                <a:solidFill>
                  <a:srgbClr val="DDE9EC">
                    <a:lumMod val="50000"/>
                  </a:srgbClr>
                </a:solidFill>
                <a:sym typeface="Wingdings"/>
              </a:rPr>
              <a:t>in pressure will </a:t>
            </a:r>
            <a:r>
              <a:rPr lang="en-US" sz="1600" dirty="0" smtClean="0">
                <a:solidFill>
                  <a:srgbClr val="DDE9EC">
                    <a:lumMod val="50000"/>
                  </a:srgbClr>
                </a:solidFill>
                <a:sym typeface="Wingdings"/>
              </a:rPr>
              <a:t>arterioles </a:t>
            </a:r>
            <a:r>
              <a:rPr lang="en-US" sz="1600" dirty="0">
                <a:solidFill>
                  <a:srgbClr val="DDE9EC">
                    <a:lumMod val="50000"/>
                  </a:srgbClr>
                </a:solidFill>
                <a:sym typeface="Wingdings"/>
              </a:rPr>
              <a:t>to dilate drastically </a:t>
            </a:r>
            <a:r>
              <a:rPr lang="en-US" sz="1600" dirty="0" smtClean="0">
                <a:solidFill>
                  <a:srgbClr val="DDE9EC">
                    <a:lumMod val="50000"/>
                  </a:srgbClr>
                </a:solidFill>
                <a:sym typeface="Wingdings"/>
              </a:rPr>
              <a:t>causing </a:t>
            </a:r>
            <a:r>
              <a:rPr lang="en-US" sz="1600" dirty="0">
                <a:solidFill>
                  <a:srgbClr val="DDE9EC">
                    <a:lumMod val="50000"/>
                  </a:srgbClr>
                </a:solidFill>
                <a:sym typeface="Wingdings"/>
              </a:rPr>
              <a:t>a linear increase in flow </a:t>
            </a:r>
          </a:p>
          <a:p>
            <a:pPr algn="just"/>
            <a:endParaRPr lang="en-US" sz="1600" dirty="0">
              <a:solidFill>
                <a:srgbClr val="DDE9EC">
                  <a:lumMod val="50000"/>
                </a:srgbClr>
              </a:solidFill>
              <a:sym typeface="Wingdings"/>
            </a:endParaRPr>
          </a:p>
        </p:txBody>
      </p:sp>
      <p:sp>
        <p:nvSpPr>
          <p:cNvPr id="10" name="TextBox 9"/>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6" name="Rectangle 5"/>
          <p:cNvSpPr/>
          <p:nvPr/>
        </p:nvSpPr>
        <p:spPr>
          <a:xfrm>
            <a:off x="1252398" y="6390154"/>
            <a:ext cx="6092825" cy="307777"/>
          </a:xfrm>
          <a:prstGeom prst="rect">
            <a:avLst/>
          </a:prstGeom>
        </p:spPr>
        <p:txBody>
          <a:bodyPr>
            <a:spAutoFit/>
          </a:bodyPr>
          <a:lstStyle/>
          <a:p>
            <a:r>
              <a:rPr lang="en-US" sz="1400">
                <a:solidFill>
                  <a:schemeClr val="bg1">
                    <a:lumMod val="65000"/>
                  </a:schemeClr>
                </a:solidFill>
              </a:rPr>
              <a:t>Utilize = make a use of something  Fluctuations= changes up and down </a:t>
            </a:r>
          </a:p>
        </p:txBody>
      </p:sp>
    </p:spTree>
    <p:extLst>
      <p:ext uri="{BB962C8B-B14F-4D97-AF65-F5344CB8AC3E}">
        <p14:creationId xmlns:p14="http://schemas.microsoft.com/office/powerpoint/2010/main" val="873040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2" y="91954"/>
            <a:ext cx="12253704" cy="990600"/>
          </a:xfrm>
        </p:spPr>
        <p:txBody>
          <a:bodyPr>
            <a:normAutofit/>
          </a:bodyPr>
          <a:lstStyle/>
          <a:p>
            <a:r>
              <a:rPr lang="en-US" sz="2800" dirty="0"/>
              <a:t>Autoregulation of Blood Flow During Changes in </a:t>
            </a:r>
            <a:r>
              <a:rPr lang="en-US" sz="2800"/>
              <a:t>Arterial </a:t>
            </a:r>
            <a:r>
              <a:rPr lang="en-US" sz="2800" smtClean="0"/>
              <a:t>Pressure</a:t>
            </a:r>
            <a:endParaRPr lang="en-US" sz="2800" dirty="0"/>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4" name="Content Placeholder 3"/>
          <p:cNvSpPr>
            <a:spLocks noGrp="1"/>
          </p:cNvSpPr>
          <p:nvPr>
            <p:ph sz="quarter" idx="1"/>
          </p:nvPr>
        </p:nvSpPr>
        <p:spPr>
          <a:xfrm>
            <a:off x="621804" y="1619476"/>
            <a:ext cx="5366797" cy="4442048"/>
          </a:xfrm>
        </p:spPr>
        <p:txBody>
          <a:bodyPr>
            <a:normAutofit fontScale="92500"/>
          </a:bodyPr>
          <a:lstStyle/>
          <a:p>
            <a:pPr algn="just"/>
            <a:r>
              <a:rPr lang="en-US" sz="1600" dirty="0">
                <a:solidFill>
                  <a:prstClr val="white">
                    <a:lumMod val="65000"/>
                  </a:prstClr>
                </a:solidFill>
              </a:rPr>
              <a:t>In any tissue of the body, a rapid increase in arterial </a:t>
            </a:r>
            <a:r>
              <a:rPr lang="en-US" sz="1600" dirty="0" smtClean="0">
                <a:solidFill>
                  <a:prstClr val="white">
                    <a:lumMod val="65000"/>
                  </a:prstClr>
                </a:solidFill>
              </a:rPr>
              <a:t>pressure </a:t>
            </a:r>
            <a:r>
              <a:rPr lang="en-US" sz="1600" dirty="0">
                <a:solidFill>
                  <a:prstClr val="white">
                    <a:lumMod val="65000"/>
                  </a:prstClr>
                </a:solidFill>
              </a:rPr>
              <a:t>causes an immediate rise in blood flow. However, within less than a minute, the blood flow in most tissues returns almost to the normal level, even though the </a:t>
            </a:r>
            <a:r>
              <a:rPr lang="en-US" sz="1600" dirty="0" smtClean="0">
                <a:solidFill>
                  <a:prstClr val="white">
                    <a:lumMod val="65000"/>
                  </a:prstClr>
                </a:solidFill>
              </a:rPr>
              <a:t>arterial </a:t>
            </a:r>
            <a:r>
              <a:rPr lang="en-US" sz="1600" dirty="0">
                <a:solidFill>
                  <a:prstClr val="white">
                    <a:lumMod val="65000"/>
                  </a:prstClr>
                </a:solidFill>
              </a:rPr>
              <a:t>pressure is kept elevated. This return of flow toward normal is called autoregulation. After autoregulation has occurred, the local blood flow in most body tissues will be related to arterial pressure approximately in accord with the solid “acute” curve in Figure 17-5. </a:t>
            </a:r>
            <a:endParaRPr lang="en-US" sz="1600" dirty="0" smtClean="0">
              <a:solidFill>
                <a:prstClr val="white">
                  <a:lumMod val="65000"/>
                </a:prstClr>
              </a:solidFill>
            </a:endParaRPr>
          </a:p>
          <a:p>
            <a:pPr algn="just"/>
            <a:r>
              <a:rPr lang="en-US" sz="1600" dirty="0" smtClean="0">
                <a:solidFill>
                  <a:prstClr val="white">
                    <a:lumMod val="65000"/>
                  </a:prstClr>
                </a:solidFill>
              </a:rPr>
              <a:t>Note </a:t>
            </a:r>
            <a:r>
              <a:rPr lang="en-US" sz="1600" dirty="0">
                <a:solidFill>
                  <a:prstClr val="white">
                    <a:lumMod val="65000"/>
                  </a:prstClr>
                </a:solidFill>
              </a:rPr>
              <a:t>that between arterial pressures of about 70 mm Hg and 175 mm Hg the blood flow increases only 20 to 30 percent even though the arterial pressure increases 150 percent. In some tissues, such as the brain and the heart, this autoregulation is even more precise.</a:t>
            </a:r>
          </a:p>
          <a:p>
            <a:pPr algn="just"/>
            <a:r>
              <a:rPr lang="en-US" sz="1600" dirty="0">
                <a:solidFill>
                  <a:prstClr val="white">
                    <a:lumMod val="65000"/>
                  </a:prstClr>
                </a:solidFill>
              </a:rPr>
              <a:t>For almost a century, two views have been proposed to explain this acute autoregulation mechanism. They have been called (1) the metabolic theory and (2) the myogenic theory.</a:t>
            </a:r>
          </a:p>
          <a:p>
            <a:pPr algn="just"/>
            <a:endParaRPr lang="en-US" sz="16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2418" t="1515" r="18140" b="3336"/>
          <a:stretch/>
        </p:blipFill>
        <p:spPr>
          <a:xfrm>
            <a:off x="6310436" y="1584080"/>
            <a:ext cx="5040541" cy="4316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87185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602" y="134144"/>
            <a:ext cx="10969943" cy="990600"/>
          </a:xfrm>
        </p:spPr>
        <p:txBody>
          <a:bodyPr>
            <a:normAutofit/>
          </a:bodyPr>
          <a:lstStyle/>
          <a:p>
            <a:r>
              <a:rPr lang="en-GB" sz="3200" dirty="0" smtClean="0"/>
              <a:t>I- Myogenic Mechanism or Response</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4" name="Content Placeholder 3"/>
          <p:cNvSpPr>
            <a:spLocks noGrp="1"/>
          </p:cNvSpPr>
          <p:nvPr>
            <p:ph sz="quarter" idx="1"/>
          </p:nvPr>
        </p:nvSpPr>
        <p:spPr>
          <a:xfrm>
            <a:off x="816668" y="1737172"/>
            <a:ext cx="4467091" cy="3433936"/>
          </a:xfrm>
        </p:spPr>
        <p:txBody>
          <a:bodyPr/>
          <a:lstStyle/>
          <a:p>
            <a:pPr algn="just"/>
            <a:r>
              <a:rPr lang="en-US" altLang="en-US" sz="2000" dirty="0"/>
              <a:t>This is a </a:t>
            </a:r>
            <a:r>
              <a:rPr lang="en-US" altLang="en-US" sz="2000" dirty="0">
                <a:solidFill>
                  <a:srgbClr val="FF0000"/>
                </a:solidFill>
              </a:rPr>
              <a:t>direct response </a:t>
            </a:r>
            <a:r>
              <a:rPr lang="en-US" altLang="en-US" sz="2000" dirty="0"/>
              <a:t>of </a:t>
            </a:r>
            <a:r>
              <a:rPr lang="en-US" altLang="en-US" sz="2000" dirty="0">
                <a:solidFill>
                  <a:srgbClr val="FF0000"/>
                </a:solidFill>
              </a:rPr>
              <a:t>vascular smooth </a:t>
            </a:r>
            <a:r>
              <a:rPr lang="en-US" altLang="en-US" sz="2000" dirty="0"/>
              <a:t>muscle to changes in pressure and can occur in the absence of neural or hormonal influences.</a:t>
            </a:r>
          </a:p>
          <a:p>
            <a:pPr algn="just"/>
            <a:r>
              <a:rPr lang="en-GB" altLang="en-US" sz="2000" dirty="0"/>
              <a:t> This action is </a:t>
            </a:r>
            <a:r>
              <a:rPr lang="en-GB" altLang="en-US" sz="2000" u="sng" dirty="0">
                <a:solidFill>
                  <a:srgbClr val="FF0000"/>
                </a:solidFill>
              </a:rPr>
              <a:t>purely</a:t>
            </a:r>
            <a:r>
              <a:rPr lang="en-GB" altLang="en-US" sz="2000" dirty="0"/>
              <a:t> </a:t>
            </a:r>
            <a:r>
              <a:rPr lang="en-GB" altLang="en-US" sz="2000" dirty="0">
                <a:solidFill>
                  <a:srgbClr val="FF0000"/>
                </a:solidFill>
              </a:rPr>
              <a:t>myogenic, no </a:t>
            </a:r>
            <a:r>
              <a:rPr lang="en-GB" altLang="en-US" sz="2000" dirty="0"/>
              <a:t>mediators required.</a:t>
            </a:r>
          </a:p>
          <a:p>
            <a:pPr algn="just"/>
            <a:r>
              <a:rPr lang="en-GB" altLang="en-US" sz="2000" dirty="0"/>
              <a:t> This involves stretch sensitive ion channels on the cell membrane.</a:t>
            </a:r>
            <a:endParaRPr lang="en-US" altLang="en-US" sz="2000" dirty="0"/>
          </a:p>
          <a:p>
            <a:pPr algn="just"/>
            <a:endParaRPr lang="en-US" dirty="0"/>
          </a:p>
        </p:txBody>
      </p:sp>
      <p:grpSp>
        <p:nvGrpSpPr>
          <p:cNvPr id="5" name="Group 2"/>
          <p:cNvGrpSpPr>
            <a:grpSpLocks/>
          </p:cNvGrpSpPr>
          <p:nvPr/>
        </p:nvGrpSpPr>
        <p:grpSpPr bwMode="auto">
          <a:xfrm>
            <a:off x="6233712" y="2204864"/>
            <a:ext cx="2305050" cy="3381375"/>
            <a:chOff x="244" y="1753"/>
            <a:chExt cx="1452" cy="2130"/>
          </a:xfrm>
        </p:grpSpPr>
        <p:sp>
          <p:nvSpPr>
            <p:cNvPr id="6" name="Text Box 3"/>
            <p:cNvSpPr txBox="1">
              <a:spLocks noChangeArrowheads="1"/>
            </p:cNvSpPr>
            <p:nvPr/>
          </p:nvSpPr>
          <p:spPr bwMode="auto">
            <a:xfrm>
              <a:off x="244" y="1753"/>
              <a:ext cx="405" cy="213"/>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600" i="0" dirty="0">
                  <a:latin typeface="+mn-lt"/>
                </a:rPr>
                <a:t>BP </a:t>
              </a:r>
              <a:r>
                <a:rPr lang="en-US" altLang="en-US" sz="1600" i="0" dirty="0">
                  <a:latin typeface="+mn-lt"/>
                  <a:sym typeface="Symbol" panose="05050102010706020507" pitchFamily="18" charset="2"/>
                </a:rPr>
                <a:t> </a:t>
              </a:r>
            </a:p>
          </p:txBody>
        </p:sp>
        <p:sp>
          <p:nvSpPr>
            <p:cNvPr id="7" name="Text Box 4"/>
            <p:cNvSpPr txBox="1">
              <a:spLocks noChangeArrowheads="1"/>
            </p:cNvSpPr>
            <p:nvPr/>
          </p:nvSpPr>
          <p:spPr bwMode="auto">
            <a:xfrm>
              <a:off x="244" y="2287"/>
              <a:ext cx="1452" cy="213"/>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600" i="0" dirty="0">
                  <a:latin typeface="+mn-lt"/>
                </a:rPr>
                <a:t>Smooth muscle contracts</a:t>
              </a:r>
            </a:p>
          </p:txBody>
        </p:sp>
        <p:sp>
          <p:nvSpPr>
            <p:cNvPr id="8" name="Text Box 5"/>
            <p:cNvSpPr txBox="1">
              <a:spLocks noChangeArrowheads="1"/>
            </p:cNvSpPr>
            <p:nvPr/>
          </p:nvSpPr>
          <p:spPr bwMode="auto">
            <a:xfrm>
              <a:off x="244" y="2823"/>
              <a:ext cx="983" cy="213"/>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600" i="0" dirty="0">
                  <a:latin typeface="+mn-lt"/>
                </a:rPr>
                <a:t>Vessels constrict</a:t>
              </a:r>
            </a:p>
          </p:txBody>
        </p:sp>
        <p:sp>
          <p:nvSpPr>
            <p:cNvPr id="9" name="Text Box 6"/>
            <p:cNvSpPr txBox="1">
              <a:spLocks noChangeArrowheads="1"/>
            </p:cNvSpPr>
            <p:nvPr/>
          </p:nvSpPr>
          <p:spPr bwMode="auto">
            <a:xfrm>
              <a:off x="244" y="3360"/>
              <a:ext cx="1361" cy="523"/>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600" i="0" dirty="0">
                  <a:latin typeface="+mn-lt"/>
                </a:rPr>
                <a:t>Protects small vessels </a:t>
              </a:r>
            </a:p>
            <a:p>
              <a:pPr eaLnBrk="1" hangingPunct="1"/>
              <a:r>
                <a:rPr lang="en-US" altLang="en-US" sz="1600" i="0" dirty="0">
                  <a:latin typeface="+mn-lt"/>
                </a:rPr>
                <a:t>from damage</a:t>
              </a:r>
            </a:p>
            <a:p>
              <a:pPr eaLnBrk="1" hangingPunct="1"/>
              <a:r>
                <a:rPr lang="en-US" altLang="en-US" sz="1600" i="0" dirty="0">
                  <a:latin typeface="+mn-lt"/>
                </a:rPr>
                <a:t>(important in the brain)</a:t>
              </a:r>
            </a:p>
          </p:txBody>
        </p:sp>
        <p:sp>
          <p:nvSpPr>
            <p:cNvPr id="10" name="Line 7"/>
            <p:cNvSpPr>
              <a:spLocks noChangeShapeType="1"/>
            </p:cNvSpPr>
            <p:nvPr/>
          </p:nvSpPr>
          <p:spPr bwMode="auto">
            <a:xfrm>
              <a:off x="471" y="2087"/>
              <a:ext cx="0" cy="18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8"/>
            <p:cNvSpPr>
              <a:spLocks noChangeShapeType="1"/>
            </p:cNvSpPr>
            <p:nvPr/>
          </p:nvSpPr>
          <p:spPr bwMode="auto">
            <a:xfrm>
              <a:off x="471" y="2623"/>
              <a:ext cx="0" cy="18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9"/>
            <p:cNvSpPr>
              <a:spLocks noChangeShapeType="1"/>
            </p:cNvSpPr>
            <p:nvPr/>
          </p:nvSpPr>
          <p:spPr bwMode="auto">
            <a:xfrm>
              <a:off x="471" y="3159"/>
              <a:ext cx="0" cy="18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 name="Group 10"/>
          <p:cNvGrpSpPr>
            <a:grpSpLocks/>
          </p:cNvGrpSpPr>
          <p:nvPr/>
        </p:nvGrpSpPr>
        <p:grpSpPr bwMode="auto">
          <a:xfrm>
            <a:off x="9488714" y="2204864"/>
            <a:ext cx="2105025" cy="2892425"/>
            <a:chOff x="3078" y="1751"/>
            <a:chExt cx="1326" cy="1822"/>
          </a:xfrm>
        </p:grpSpPr>
        <p:sp>
          <p:nvSpPr>
            <p:cNvPr id="14" name="Text Box 11"/>
            <p:cNvSpPr txBox="1">
              <a:spLocks noChangeArrowheads="1"/>
            </p:cNvSpPr>
            <p:nvPr/>
          </p:nvSpPr>
          <p:spPr bwMode="auto">
            <a:xfrm>
              <a:off x="3078" y="1751"/>
              <a:ext cx="444" cy="213"/>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600" i="0">
                  <a:latin typeface="+mn-lt"/>
                </a:rPr>
                <a:t>BP </a:t>
              </a:r>
              <a:r>
                <a:rPr lang="en-US" altLang="en-US" sz="1600" i="0">
                  <a:latin typeface="+mn-lt"/>
                  <a:cs typeface="Times New Roman" panose="02020603050405020304" pitchFamily="18" charset="0"/>
                </a:rPr>
                <a:t>↓</a:t>
              </a:r>
              <a:r>
                <a:rPr lang="en-US" altLang="en-US" sz="1600" i="0">
                  <a:latin typeface="+mn-lt"/>
                  <a:sym typeface="Symbol" panose="05050102010706020507" pitchFamily="18" charset="2"/>
                </a:rPr>
                <a:t> </a:t>
              </a:r>
            </a:p>
          </p:txBody>
        </p:sp>
        <p:sp>
          <p:nvSpPr>
            <p:cNvPr id="15" name="Text Box 12"/>
            <p:cNvSpPr txBox="1">
              <a:spLocks noChangeArrowheads="1"/>
            </p:cNvSpPr>
            <p:nvPr/>
          </p:nvSpPr>
          <p:spPr bwMode="auto">
            <a:xfrm>
              <a:off x="3078" y="2287"/>
              <a:ext cx="1326" cy="213"/>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600" i="0" dirty="0">
                  <a:latin typeface="+mn-lt"/>
                </a:rPr>
                <a:t>Smooth muscle relaxes</a:t>
              </a:r>
            </a:p>
          </p:txBody>
        </p:sp>
        <p:sp>
          <p:nvSpPr>
            <p:cNvPr id="16" name="Text Box 13"/>
            <p:cNvSpPr txBox="1">
              <a:spLocks noChangeArrowheads="1"/>
            </p:cNvSpPr>
            <p:nvPr/>
          </p:nvSpPr>
          <p:spPr bwMode="auto">
            <a:xfrm>
              <a:off x="3078" y="2823"/>
              <a:ext cx="800" cy="213"/>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600" i="0">
                  <a:latin typeface="+mn-lt"/>
                </a:rPr>
                <a:t>Vessels dilate</a:t>
              </a:r>
            </a:p>
          </p:txBody>
        </p:sp>
        <p:sp>
          <p:nvSpPr>
            <p:cNvPr id="17" name="Text Box 14"/>
            <p:cNvSpPr txBox="1">
              <a:spLocks noChangeArrowheads="1"/>
            </p:cNvSpPr>
            <p:nvPr/>
          </p:nvSpPr>
          <p:spPr bwMode="auto">
            <a:xfrm>
              <a:off x="3078" y="3360"/>
              <a:ext cx="1156" cy="213"/>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600" i="0">
                  <a:latin typeface="+mn-lt"/>
                </a:rPr>
                <a:t>Maintain blood flow</a:t>
              </a:r>
            </a:p>
          </p:txBody>
        </p:sp>
        <p:sp>
          <p:nvSpPr>
            <p:cNvPr id="18" name="Line 15"/>
            <p:cNvSpPr>
              <a:spLocks noChangeShapeType="1"/>
            </p:cNvSpPr>
            <p:nvPr/>
          </p:nvSpPr>
          <p:spPr bwMode="auto">
            <a:xfrm>
              <a:off x="3225" y="2085"/>
              <a:ext cx="0" cy="18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Line 16"/>
            <p:cNvSpPr>
              <a:spLocks noChangeShapeType="1"/>
            </p:cNvSpPr>
            <p:nvPr/>
          </p:nvSpPr>
          <p:spPr bwMode="auto">
            <a:xfrm>
              <a:off x="3225" y="2621"/>
              <a:ext cx="0" cy="18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Line 17"/>
            <p:cNvSpPr>
              <a:spLocks noChangeShapeType="1"/>
            </p:cNvSpPr>
            <p:nvPr/>
          </p:nvSpPr>
          <p:spPr bwMode="auto">
            <a:xfrm>
              <a:off x="3225" y="3157"/>
              <a:ext cx="0" cy="18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1" name="Text Box 9"/>
          <p:cNvSpPr txBox="1">
            <a:spLocks noChangeArrowheads="1"/>
          </p:cNvSpPr>
          <p:nvPr/>
        </p:nvSpPr>
        <p:spPr bwMode="auto">
          <a:xfrm>
            <a:off x="7609319" y="2100575"/>
            <a:ext cx="13467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itchFamily="34" charset="0"/>
              </a:defRPr>
            </a:lvl1pPr>
            <a:lvl2pPr marL="742950" indent="-285750">
              <a:defRPr sz="3400" i="1">
                <a:solidFill>
                  <a:schemeClr val="tx1"/>
                </a:solidFill>
                <a:latin typeface="Trebuchet MS" pitchFamily="34" charset="0"/>
              </a:defRPr>
            </a:lvl2pPr>
            <a:lvl3pPr marL="1143000" indent="-228600">
              <a:defRPr sz="3400" i="1">
                <a:solidFill>
                  <a:schemeClr val="tx1"/>
                </a:solidFill>
                <a:latin typeface="Trebuchet MS" pitchFamily="34" charset="0"/>
              </a:defRPr>
            </a:lvl3pPr>
            <a:lvl4pPr marL="1600200" indent="-228600">
              <a:defRPr sz="3400" i="1">
                <a:solidFill>
                  <a:schemeClr val="tx1"/>
                </a:solidFill>
                <a:latin typeface="Trebuchet MS" pitchFamily="34" charset="0"/>
              </a:defRPr>
            </a:lvl4pPr>
            <a:lvl5pPr marL="2057400" indent="-228600">
              <a:defRPr sz="3400" i="1">
                <a:solidFill>
                  <a:schemeClr val="tx1"/>
                </a:solidFill>
                <a:latin typeface="Trebuchet MS" pitchFamily="34" charset="0"/>
              </a:defRPr>
            </a:lvl5pPr>
            <a:lvl6pPr marL="2514600" indent="-228600" algn="l" rtl="0" eaLnBrk="0" fontAlgn="base" hangingPunct="0">
              <a:spcBef>
                <a:spcPct val="0"/>
              </a:spcBef>
              <a:spcAft>
                <a:spcPct val="0"/>
              </a:spcAft>
              <a:defRPr sz="3400" i="1">
                <a:solidFill>
                  <a:schemeClr val="tx1"/>
                </a:solidFill>
                <a:latin typeface="Trebuchet MS" pitchFamily="34" charset="0"/>
              </a:defRPr>
            </a:lvl6pPr>
            <a:lvl7pPr marL="2971800" indent="-228600" algn="l" rtl="0" eaLnBrk="0" fontAlgn="base" hangingPunct="0">
              <a:spcBef>
                <a:spcPct val="0"/>
              </a:spcBef>
              <a:spcAft>
                <a:spcPct val="0"/>
              </a:spcAft>
              <a:defRPr sz="3400" i="1">
                <a:solidFill>
                  <a:schemeClr val="tx1"/>
                </a:solidFill>
                <a:latin typeface="Trebuchet MS" pitchFamily="34" charset="0"/>
              </a:defRPr>
            </a:lvl7pPr>
            <a:lvl8pPr marL="3429000" indent="-228600" algn="l" rtl="0" eaLnBrk="0" fontAlgn="base" hangingPunct="0">
              <a:spcBef>
                <a:spcPct val="0"/>
              </a:spcBef>
              <a:spcAft>
                <a:spcPct val="0"/>
              </a:spcAft>
              <a:defRPr sz="3400" i="1">
                <a:solidFill>
                  <a:schemeClr val="tx1"/>
                </a:solidFill>
                <a:latin typeface="Trebuchet MS" pitchFamily="34" charset="0"/>
              </a:defRPr>
            </a:lvl8pPr>
            <a:lvl9pPr marL="3886200" indent="-228600" algn="l" rtl="0" eaLnBrk="0" fontAlgn="base" hangingPunct="0">
              <a:spcBef>
                <a:spcPct val="0"/>
              </a:spcBef>
              <a:spcAft>
                <a:spcPct val="0"/>
              </a:spcAft>
              <a:defRPr sz="3400" i="1">
                <a:solidFill>
                  <a:schemeClr val="tx1"/>
                </a:solidFill>
                <a:latin typeface="Trebuchet MS" pitchFamily="34" charset="0"/>
              </a:defRPr>
            </a:lvl9pPr>
          </a:lstStyle>
          <a:p>
            <a:pPr eaLnBrk="1" hangingPunct="1"/>
            <a:r>
              <a:rPr lang="en-US" sz="1800" b="1" i="0" dirty="0">
                <a:latin typeface="Calibri" pitchFamily="34" charset="0"/>
                <a:cs typeface="Calibri" pitchFamily="34" charset="0"/>
              </a:rPr>
              <a:t>Flow = </a:t>
            </a:r>
            <a:r>
              <a:rPr lang="en-US" sz="1800" b="1" i="0" dirty="0">
                <a:latin typeface="Calibri" pitchFamily="34" charset="0"/>
                <a:cs typeface="Calibri" pitchFamily="34" charset="0"/>
                <a:sym typeface="Symbol" pitchFamily="18" charset="2"/>
              </a:rPr>
              <a:t>P/R</a:t>
            </a:r>
          </a:p>
        </p:txBody>
      </p:sp>
      <p:sp>
        <p:nvSpPr>
          <p:cNvPr id="22" name="TextBox 21"/>
          <p:cNvSpPr txBox="1"/>
          <p:nvPr/>
        </p:nvSpPr>
        <p:spPr>
          <a:xfrm>
            <a:off x="834924" y="4774708"/>
            <a:ext cx="4467091" cy="1077218"/>
          </a:xfrm>
          <a:prstGeom prst="rect">
            <a:avLst/>
          </a:prstGeom>
          <a:noFill/>
        </p:spPr>
        <p:txBody>
          <a:bodyPr wrap="square" rtlCol="0">
            <a:spAutoFit/>
          </a:bodyPr>
          <a:lstStyle/>
          <a:p>
            <a:pPr algn="just"/>
            <a:r>
              <a:rPr lang="ar-SA" sz="1600" dirty="0">
                <a:solidFill>
                  <a:schemeClr val="bg1">
                    <a:lumMod val="50000"/>
                  </a:schemeClr>
                </a:solidFill>
              </a:rPr>
              <a:t>هذا الاكشن يكون على طول من نفس الخلية العضلية مافي شيء ثاني يتحكم فيه وهذي التغييرات تغير الضغط في نفس العضلات حقت الاوعية الدموية </a:t>
            </a:r>
            <a:endParaRPr lang="en-US" sz="1600" dirty="0">
              <a:solidFill>
                <a:schemeClr val="bg1">
                  <a:lumMod val="50000"/>
                </a:schemeClr>
              </a:solidFill>
            </a:endParaRPr>
          </a:p>
        </p:txBody>
      </p:sp>
      <p:sp>
        <p:nvSpPr>
          <p:cNvPr id="26" name="TextBox 25"/>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84166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30730"/>
            <a:ext cx="11579365" cy="990600"/>
          </a:xfrm>
        </p:spPr>
        <p:txBody>
          <a:bodyPr>
            <a:normAutofit/>
          </a:bodyPr>
          <a:lstStyle/>
          <a:p>
            <a:r>
              <a:rPr lang="en-US" sz="2000" dirty="0"/>
              <a:t>Autoregulation of Blood Flow During Changes in Arterial </a:t>
            </a:r>
            <a:r>
              <a:rPr lang="en-US" sz="2000" dirty="0" smtClean="0"/>
              <a:t>Pressure—“Myogenic</a:t>
            </a:r>
            <a:r>
              <a:rPr lang="en-US" sz="2000"/>
              <a:t>” </a:t>
            </a:r>
            <a:r>
              <a:rPr lang="en-US" sz="2000" smtClean="0"/>
              <a:t>Mechanism</a:t>
            </a:r>
            <a:endParaRPr lang="en-US" sz="2000" dirty="0"/>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4" name="Content Placeholder 3"/>
          <p:cNvSpPr>
            <a:spLocks noGrp="1"/>
          </p:cNvSpPr>
          <p:nvPr>
            <p:ph sz="quarter" idx="1"/>
          </p:nvPr>
        </p:nvSpPr>
        <p:spPr>
          <a:xfrm>
            <a:off x="621804" y="1237911"/>
            <a:ext cx="10969943" cy="4937760"/>
          </a:xfrm>
        </p:spPr>
        <p:txBody>
          <a:bodyPr>
            <a:noAutofit/>
          </a:bodyPr>
          <a:lstStyle/>
          <a:p>
            <a:pPr algn="just"/>
            <a:r>
              <a:rPr lang="en-US" sz="1700" dirty="0">
                <a:solidFill>
                  <a:prstClr val="white">
                    <a:lumMod val="65000"/>
                  </a:prstClr>
                </a:solidFill>
              </a:rPr>
              <a:t>This theory is based on the observation that sudden stretch of small blood vessels causes the smooth muscle of the vessel wall to contract. Therefore, it has been proposed that when high arterial pressure stretches the vessel, this in turn causes reactive vascular constriction that reduces blood flow nearly back to normal. Conversely, at low pressures, the degree of stretch of the vessel is less, so that the smooth muscle relaxes, reducing vascular resistance and helping to return flow toward normal.</a:t>
            </a:r>
          </a:p>
          <a:p>
            <a:pPr algn="just"/>
            <a:r>
              <a:rPr lang="en-US" sz="1700" dirty="0">
                <a:solidFill>
                  <a:prstClr val="white">
                    <a:lumMod val="65000"/>
                  </a:prstClr>
                </a:solidFill>
              </a:rPr>
              <a:t>The myogenic response is inherent to vascular smooth muscle and can occur in the absence of neural or </a:t>
            </a:r>
            <a:r>
              <a:rPr lang="en-US" sz="1700" dirty="0" smtClean="0">
                <a:solidFill>
                  <a:prstClr val="white">
                    <a:lumMod val="65000"/>
                  </a:prstClr>
                </a:solidFill>
              </a:rPr>
              <a:t>hormonal </a:t>
            </a:r>
            <a:r>
              <a:rPr lang="en-US" sz="1700" dirty="0">
                <a:solidFill>
                  <a:prstClr val="white">
                    <a:lumMod val="65000"/>
                  </a:prstClr>
                </a:solidFill>
              </a:rPr>
              <a:t>influences. It is most pronounced in arterioles but can also be observed in arteries, </a:t>
            </a:r>
            <a:r>
              <a:rPr lang="en-US" sz="1700" dirty="0" err="1">
                <a:solidFill>
                  <a:prstClr val="white">
                    <a:lumMod val="65000"/>
                  </a:prstClr>
                </a:solidFill>
              </a:rPr>
              <a:t>venules</a:t>
            </a:r>
            <a:r>
              <a:rPr lang="en-US" sz="1700" dirty="0">
                <a:solidFill>
                  <a:prstClr val="white">
                    <a:lumMod val="65000"/>
                  </a:prstClr>
                </a:solidFill>
              </a:rPr>
              <a:t>, veins, and even lymphatic vessels. Myogenic contraction is initiated by stretch-induced vascular depolarization, which then rapidly increases calcium ion entry from the extracellular fluid into the cells, causing them to contract. Changes in vascular pressure may also open or close other ion channels that influence vascular contraction. The precise mechanisms by which changes in pressure cause opening or closing of vascular ion channels are still uncertain but likely involve mechanical effects of pressure on </a:t>
            </a:r>
            <a:r>
              <a:rPr lang="en-US" sz="1700" dirty="0" smtClean="0">
                <a:solidFill>
                  <a:prstClr val="white">
                    <a:lumMod val="65000"/>
                  </a:prstClr>
                </a:solidFill>
              </a:rPr>
              <a:t>extracellular </a:t>
            </a:r>
            <a:r>
              <a:rPr lang="en-US" sz="1700" dirty="0">
                <a:solidFill>
                  <a:prstClr val="white">
                    <a:lumMod val="65000"/>
                  </a:prstClr>
                </a:solidFill>
              </a:rPr>
              <a:t>proteins that are tethered to cytoskeleton elements of the vascular wall or to the ion channels themselves.</a:t>
            </a:r>
          </a:p>
          <a:p>
            <a:pPr algn="just"/>
            <a:r>
              <a:rPr lang="en-US" sz="1700" dirty="0">
                <a:solidFill>
                  <a:prstClr val="white">
                    <a:lumMod val="65000"/>
                  </a:prstClr>
                </a:solidFill>
              </a:rPr>
              <a:t>The myogenic mechanism appears to be important in preventing excessive stretching of blood vessels when blood pressure is increased. However, the role of the </a:t>
            </a:r>
            <a:r>
              <a:rPr lang="en-US" sz="1700" dirty="0" smtClean="0">
                <a:solidFill>
                  <a:prstClr val="white">
                    <a:lumMod val="65000"/>
                  </a:prstClr>
                </a:solidFill>
              </a:rPr>
              <a:t>myogenic </a:t>
            </a:r>
            <a:r>
              <a:rPr lang="en-US" sz="1700" dirty="0">
                <a:solidFill>
                  <a:prstClr val="white">
                    <a:lumMod val="65000"/>
                  </a:prstClr>
                </a:solidFill>
              </a:rPr>
              <a:t>mechanism in blood flow regulation is unclear because this pressure-sensing mechanism cannot directly detect changes in blood flow in the tissue. Indeed, </a:t>
            </a:r>
            <a:r>
              <a:rPr lang="en-US" sz="1700" dirty="0" smtClean="0">
                <a:solidFill>
                  <a:prstClr val="white">
                    <a:lumMod val="65000"/>
                  </a:prstClr>
                </a:solidFill>
              </a:rPr>
              <a:t>metabolic </a:t>
            </a:r>
            <a:r>
              <a:rPr lang="en-US" sz="1700" dirty="0">
                <a:solidFill>
                  <a:prstClr val="white">
                    <a:lumMod val="65000"/>
                  </a:prstClr>
                </a:solidFill>
              </a:rPr>
              <a:t>factors appear to override the myogenic mechanism in circumstances in which the metabolic demands of the tissues are significantly increased, such as during vigorous muscle exercise, which can cause dramatic increases in skeletal muscle blood flow.</a:t>
            </a:r>
          </a:p>
          <a:p>
            <a:pPr algn="just"/>
            <a:endParaRPr lang="en-US" sz="1700" dirty="0" smtClean="0"/>
          </a:p>
          <a:p>
            <a:pPr algn="just"/>
            <a:endParaRPr lang="en-US" sz="1700" dirty="0"/>
          </a:p>
        </p:txBody>
      </p:sp>
    </p:spTree>
    <p:extLst>
      <p:ext uri="{BB962C8B-B14F-4D97-AF65-F5344CB8AC3E}">
        <p14:creationId xmlns:p14="http://schemas.microsoft.com/office/powerpoint/2010/main" val="7449728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2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12807</TotalTime>
  <Words>6348</Words>
  <Application>Microsoft Macintosh PowerPoint</Application>
  <PresentationFormat>Custom</PresentationFormat>
  <Paragraphs>628</Paragraphs>
  <Slides>44</Slides>
  <Notes>6</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44</vt:i4>
      </vt:variant>
    </vt:vector>
  </HeadingPairs>
  <TitlesOfParts>
    <vt:vector size="61" baseType="lpstr">
      <vt:lpstr>Arabic Typesetting</vt:lpstr>
      <vt:lpstr>Arial Black</vt:lpstr>
      <vt:lpstr>ArialMT</vt:lpstr>
      <vt:lpstr>Bookman Old Style</vt:lpstr>
      <vt:lpstr>Calibri</vt:lpstr>
      <vt:lpstr>Century Gothic</vt:lpstr>
      <vt:lpstr>Courier New</vt:lpstr>
      <vt:lpstr>Gill Sans MT</vt:lpstr>
      <vt:lpstr>Malgun Gothic Semilight</vt:lpstr>
      <vt:lpstr>Mangal</vt:lpstr>
      <vt:lpstr>Symbol</vt:lpstr>
      <vt:lpstr>Times New Roman</vt:lpstr>
      <vt:lpstr>Wingdings</vt:lpstr>
      <vt:lpstr>Wingdings 3</vt:lpstr>
      <vt:lpstr>Arial</vt:lpstr>
      <vt:lpstr>Origin</vt:lpstr>
      <vt:lpstr>2_Origin</vt:lpstr>
      <vt:lpstr>Coronary Circulation</vt:lpstr>
      <vt:lpstr>Objectives</vt:lpstr>
      <vt:lpstr>Importance of Control of Tissue (Local) Blood Flow </vt:lpstr>
      <vt:lpstr>Distribution Of Cardiac Output During Rest And Exercise</vt:lpstr>
      <vt:lpstr>PowerPoint Presentation</vt:lpstr>
      <vt:lpstr>Intrinsic Regulation of Blood Flow; (Autoregulation)</vt:lpstr>
      <vt:lpstr>Autoregulation of Blood Flow During Changes in Arterial Pressure</vt:lpstr>
      <vt:lpstr>I- Myogenic Mechanism or Response</vt:lpstr>
      <vt:lpstr>Autoregulation of Blood Flow During Changes in Arterial Pressure—“Myogenic” Mechanism</vt:lpstr>
      <vt:lpstr>II- Metabolic Regulation (Metabolic Mediators)</vt:lpstr>
      <vt:lpstr>II- Metabolic Regulation: Effects of Oxygen</vt:lpstr>
      <vt:lpstr>II- Metabolic Regulation: Effects Of CO2</vt:lpstr>
      <vt:lpstr>PowerPoint Presentation</vt:lpstr>
      <vt:lpstr>PowerPoint Presentation</vt:lpstr>
      <vt:lpstr>PowerPoint Presentation</vt:lpstr>
      <vt:lpstr>PowerPoint Presentation</vt:lpstr>
      <vt:lpstr>  Arterial Supply - Extra Explanation</vt:lpstr>
      <vt:lpstr>Coronary Arteries</vt:lpstr>
      <vt:lpstr>Coronary Arteries</vt:lpstr>
      <vt:lpstr>Cont.</vt:lpstr>
      <vt:lpstr>Coronary Arteries </vt:lpstr>
      <vt:lpstr>Areas of Distribution</vt:lpstr>
      <vt:lpstr>Collateral Circulation    Transmural Arteries</vt:lpstr>
      <vt:lpstr>Venous and Lymphatic Drainage</vt:lpstr>
      <vt:lpstr>Coronary Dominance</vt:lpstr>
      <vt:lpstr>Coronary Blood Flow</vt:lpstr>
      <vt:lpstr>Control of Coronary Blood Flow </vt:lpstr>
      <vt:lpstr>Control of Coronary Blood Flow: 1- Physical Factors</vt:lpstr>
      <vt:lpstr>Cont.</vt:lpstr>
      <vt:lpstr>Cont.</vt:lpstr>
      <vt:lpstr>Cont.</vt:lpstr>
      <vt:lpstr>Cont.</vt:lpstr>
      <vt:lpstr>2- Myogenic Coronary Autoregulation</vt:lpstr>
      <vt:lpstr>3- Metabolic/Chemical Factors Control</vt:lpstr>
      <vt:lpstr>3- Metabolic Control Adenosine Hypothesis </vt:lpstr>
      <vt:lpstr>PowerPoint Presentation</vt:lpstr>
      <vt:lpstr>PowerPoint Presentation</vt:lpstr>
      <vt:lpstr>IV – Nervous Control</vt:lpstr>
      <vt:lpstr>PowerPoint Presentation</vt:lpstr>
      <vt:lpstr>IV – Nervous control</vt:lpstr>
      <vt:lpstr>Extra Explanation From Guyton (We Recommend Reading this!)</vt:lpstr>
      <vt:lpstr>PowerPoint Presentation</vt:lpstr>
      <vt:lpstr>Link to Editing File  (Please be sure to check this file frequently for any edits or updates on all of our lectures.) </vt:lpstr>
      <vt:lpstr>Thank you! </vt:lpstr>
    </vt:vector>
  </TitlesOfParts>
  <Company>Hewlett-Packard</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sh.a.13@outlook.com</cp:lastModifiedBy>
  <cp:revision>924</cp:revision>
  <dcterms:created xsi:type="dcterms:W3CDTF">2016-09-07T16:15:34Z</dcterms:created>
  <dcterms:modified xsi:type="dcterms:W3CDTF">2017-04-18T15:08:11Z</dcterms:modified>
</cp:coreProperties>
</file>