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 id="2147483936" r:id="rId2"/>
  </p:sldMasterIdLst>
  <p:notesMasterIdLst>
    <p:notesMasterId r:id="rId32"/>
  </p:notesMasterIdLst>
  <p:sldIdLst>
    <p:sldId id="415" r:id="rId3"/>
    <p:sldId id="388" r:id="rId4"/>
    <p:sldId id="426" r:id="rId5"/>
    <p:sldId id="460" r:id="rId6"/>
    <p:sldId id="418" r:id="rId7"/>
    <p:sldId id="454" r:id="rId8"/>
    <p:sldId id="455" r:id="rId9"/>
    <p:sldId id="437" r:id="rId10"/>
    <p:sldId id="456" r:id="rId11"/>
    <p:sldId id="461" r:id="rId12"/>
    <p:sldId id="451" r:id="rId13"/>
    <p:sldId id="452" r:id="rId14"/>
    <p:sldId id="442" r:id="rId15"/>
    <p:sldId id="444" r:id="rId16"/>
    <p:sldId id="462" r:id="rId17"/>
    <p:sldId id="431" r:id="rId18"/>
    <p:sldId id="432" r:id="rId19"/>
    <p:sldId id="446" r:id="rId20"/>
    <p:sldId id="425" r:id="rId21"/>
    <p:sldId id="419" r:id="rId22"/>
    <p:sldId id="420" r:id="rId23"/>
    <p:sldId id="421" r:id="rId24"/>
    <p:sldId id="448" r:id="rId25"/>
    <p:sldId id="433" r:id="rId26"/>
    <p:sldId id="422" r:id="rId27"/>
    <p:sldId id="423" r:id="rId28"/>
    <p:sldId id="424" r:id="rId29"/>
    <p:sldId id="457" r:id="rId30"/>
    <p:sldId id="413" r:id="rId31"/>
  </p:sldIdLst>
  <p:sldSz cx="12188825" cy="6858000"/>
  <p:notesSz cx="6858000" cy="9144000"/>
  <p:defaultTextStyle>
    <a:defPPr>
      <a:defRPr lang="en-US"/>
    </a:defPPr>
    <a:lvl1pPr marL="0" algn="l" defTabSz="1015898" rtl="0" eaLnBrk="1" latinLnBrk="0" hangingPunct="1">
      <a:defRPr sz="2000" kern="1200">
        <a:solidFill>
          <a:schemeClr val="tx1"/>
        </a:solidFill>
        <a:latin typeface="+mn-lt"/>
        <a:ea typeface="+mn-ea"/>
        <a:cs typeface="+mn-cs"/>
      </a:defRPr>
    </a:lvl1pPr>
    <a:lvl2pPr marL="507949" algn="l" defTabSz="1015898" rtl="0" eaLnBrk="1" latinLnBrk="0" hangingPunct="1">
      <a:defRPr sz="2000" kern="1200">
        <a:solidFill>
          <a:schemeClr val="tx1"/>
        </a:solidFill>
        <a:latin typeface="+mn-lt"/>
        <a:ea typeface="+mn-ea"/>
        <a:cs typeface="+mn-cs"/>
      </a:defRPr>
    </a:lvl2pPr>
    <a:lvl3pPr marL="1015898" algn="l" defTabSz="1015898" rtl="0" eaLnBrk="1" latinLnBrk="0" hangingPunct="1">
      <a:defRPr sz="2000" kern="1200">
        <a:solidFill>
          <a:schemeClr val="tx1"/>
        </a:solidFill>
        <a:latin typeface="+mn-lt"/>
        <a:ea typeface="+mn-ea"/>
        <a:cs typeface="+mn-cs"/>
      </a:defRPr>
    </a:lvl3pPr>
    <a:lvl4pPr marL="1523848" algn="l" defTabSz="1015898" rtl="0" eaLnBrk="1" latinLnBrk="0" hangingPunct="1">
      <a:defRPr sz="2000" kern="1200">
        <a:solidFill>
          <a:schemeClr val="tx1"/>
        </a:solidFill>
        <a:latin typeface="+mn-lt"/>
        <a:ea typeface="+mn-ea"/>
        <a:cs typeface="+mn-cs"/>
      </a:defRPr>
    </a:lvl4pPr>
    <a:lvl5pPr marL="2031797" algn="l" defTabSz="1015898" rtl="0" eaLnBrk="1" latinLnBrk="0" hangingPunct="1">
      <a:defRPr sz="2000" kern="1200">
        <a:solidFill>
          <a:schemeClr val="tx1"/>
        </a:solidFill>
        <a:latin typeface="+mn-lt"/>
        <a:ea typeface="+mn-ea"/>
        <a:cs typeface="+mn-cs"/>
      </a:defRPr>
    </a:lvl5pPr>
    <a:lvl6pPr marL="2539746" algn="l" defTabSz="1015898" rtl="0" eaLnBrk="1" latinLnBrk="0" hangingPunct="1">
      <a:defRPr sz="2000" kern="1200">
        <a:solidFill>
          <a:schemeClr val="tx1"/>
        </a:solidFill>
        <a:latin typeface="+mn-lt"/>
        <a:ea typeface="+mn-ea"/>
        <a:cs typeface="+mn-cs"/>
      </a:defRPr>
    </a:lvl6pPr>
    <a:lvl7pPr marL="3047695" algn="l" defTabSz="1015898" rtl="0" eaLnBrk="1" latinLnBrk="0" hangingPunct="1">
      <a:defRPr sz="2000" kern="1200">
        <a:solidFill>
          <a:schemeClr val="tx1"/>
        </a:solidFill>
        <a:latin typeface="+mn-lt"/>
        <a:ea typeface="+mn-ea"/>
        <a:cs typeface="+mn-cs"/>
      </a:defRPr>
    </a:lvl7pPr>
    <a:lvl8pPr marL="3555644" algn="l" defTabSz="1015898" rtl="0" eaLnBrk="1" latinLnBrk="0" hangingPunct="1">
      <a:defRPr sz="2000" kern="1200">
        <a:solidFill>
          <a:schemeClr val="tx1"/>
        </a:solidFill>
        <a:latin typeface="+mn-lt"/>
        <a:ea typeface="+mn-ea"/>
        <a:cs typeface="+mn-cs"/>
      </a:defRPr>
    </a:lvl8pPr>
    <a:lvl9pPr marL="4063594" algn="l" defTabSz="101589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EE9"/>
    <a:srgbClr val="83D4FF"/>
    <a:srgbClr val="E35E75"/>
    <a:srgbClr val="FF94F5"/>
    <a:srgbClr val="FF40FF"/>
    <a:srgbClr val="D8B3DC"/>
    <a:srgbClr val="FFD062"/>
    <a:srgbClr val="FF38D1"/>
    <a:srgbClr val="A954AB"/>
    <a:srgbClr val="5286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88" autoAdjust="0"/>
    <p:restoredTop sz="94279" autoAdjust="0"/>
  </p:normalViewPr>
  <p:slideViewPr>
    <p:cSldViewPr>
      <p:cViewPr>
        <p:scale>
          <a:sx n="81" d="100"/>
          <a:sy n="81" d="100"/>
        </p:scale>
        <p:origin x="1672" y="664"/>
      </p:cViewPr>
      <p:guideLst>
        <p:guide orient="horz" pos="2160"/>
        <p:guide pos="2880"/>
        <p:guide pos="3839"/>
      </p:guideLst>
    </p:cSldViewPr>
  </p:slideViewPr>
  <p:notesTextViewPr>
    <p:cViewPr>
      <p:scale>
        <a:sx n="1" d="1"/>
        <a:sy n="1" d="1"/>
      </p:scale>
      <p:origin x="0" y="0"/>
    </p:cViewPr>
  </p:notesTextViewPr>
  <p:sorterViewPr>
    <p:cViewPr>
      <p:scale>
        <a:sx n="100" d="100"/>
        <a:sy n="100" d="100"/>
      </p:scale>
      <p:origin x="0" y="6"/>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notesMaster" Target="notesMasters/notesMaster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315B6B-4CE6-9942-B836-51D100CFD38A}" type="doc">
      <dgm:prSet loTypeId="urn:microsoft.com/office/officeart/2005/8/layout/hierarchy1" loCatId="" qsTypeId="urn:microsoft.com/office/officeart/2005/8/quickstyle/simple4" qsCatId="simple" csTypeId="urn:microsoft.com/office/officeart/2005/8/colors/colorful1" csCatId="colorful" phldr="1"/>
      <dgm:spPr/>
      <dgm:t>
        <a:bodyPr/>
        <a:lstStyle/>
        <a:p>
          <a:endParaRPr lang="en-US"/>
        </a:p>
      </dgm:t>
    </dgm:pt>
    <dgm:pt modelId="{36848EDE-39EA-D842-9435-F04CBE3FD917}">
      <dgm:prSet phldrT="[Text]" custT="1"/>
      <dgm:spPr/>
      <dgm:t>
        <a:bodyPr/>
        <a:lstStyle/>
        <a:p>
          <a:r>
            <a:rPr lang="en-GB" sz="1800" b="1" dirty="0" smtClean="0"/>
            <a:t>Ectopic Pacemaker causes :</a:t>
          </a:r>
          <a:endParaRPr lang="en-US" sz="1800" b="1" dirty="0"/>
        </a:p>
      </dgm:t>
    </dgm:pt>
    <dgm:pt modelId="{12B4B981-7F91-2644-B945-97EA336D9FCB}" type="parTrans" cxnId="{5F70CB22-1CA4-AA40-B861-6D885E28013B}">
      <dgm:prSet/>
      <dgm:spPr/>
      <dgm:t>
        <a:bodyPr/>
        <a:lstStyle/>
        <a:p>
          <a:endParaRPr lang="en-US"/>
        </a:p>
      </dgm:t>
    </dgm:pt>
    <dgm:pt modelId="{5430958E-CADB-714B-B811-84FDC2275C06}" type="sibTrans" cxnId="{5F70CB22-1CA4-AA40-B861-6D885E28013B}">
      <dgm:prSet/>
      <dgm:spPr/>
      <dgm:t>
        <a:bodyPr/>
        <a:lstStyle/>
        <a:p>
          <a:endParaRPr lang="en-US"/>
        </a:p>
      </dgm:t>
    </dgm:pt>
    <dgm:pt modelId="{E93D4546-732D-A643-9229-2D3119D157B3}">
      <dgm:prSet phldrT="[Text]" custT="1"/>
      <dgm:spPr/>
      <dgm:t>
        <a:bodyPr/>
        <a:lstStyle/>
        <a:p>
          <a:r>
            <a:rPr lang="en-GB" sz="1600" dirty="0" smtClean="0"/>
            <a:t>Other part of the heart develop rhythmical discharge rate that is </a:t>
          </a:r>
          <a:r>
            <a:rPr lang="en-GB" sz="1600" u="sng" dirty="0" smtClean="0"/>
            <a:t>more</a:t>
          </a:r>
          <a:r>
            <a:rPr lang="en-GB" sz="1600" dirty="0" smtClean="0"/>
            <a:t> </a:t>
          </a:r>
          <a:r>
            <a:rPr lang="en-GB" sz="1600" u="sng" dirty="0" smtClean="0"/>
            <a:t>rapid </a:t>
          </a:r>
          <a:r>
            <a:rPr lang="en-GB" sz="1600" dirty="0" smtClean="0"/>
            <a:t>than that of the sinus node</a:t>
          </a:r>
          <a:endParaRPr lang="en-US" sz="1600" dirty="0"/>
        </a:p>
      </dgm:t>
    </dgm:pt>
    <dgm:pt modelId="{3D2B6F6B-27F9-DA4D-863B-B4ECD6713096}" type="parTrans" cxnId="{2054DD3F-7385-034E-A18A-9D2E12AD043B}">
      <dgm:prSet/>
      <dgm:spPr/>
      <dgm:t>
        <a:bodyPr/>
        <a:lstStyle/>
        <a:p>
          <a:endParaRPr lang="en-US"/>
        </a:p>
      </dgm:t>
    </dgm:pt>
    <dgm:pt modelId="{04BCE876-E4BC-D24E-8D86-22E253932863}" type="sibTrans" cxnId="{2054DD3F-7385-034E-A18A-9D2E12AD043B}">
      <dgm:prSet/>
      <dgm:spPr/>
      <dgm:t>
        <a:bodyPr/>
        <a:lstStyle/>
        <a:p>
          <a:endParaRPr lang="en-US"/>
        </a:p>
      </dgm:t>
    </dgm:pt>
    <dgm:pt modelId="{122DA58A-EC51-CC4B-9EC3-5A5FCE1DE082}">
      <dgm:prSet phldrT="[Text]" custT="1"/>
      <dgm:spPr/>
      <dgm:t>
        <a:bodyPr/>
        <a:lstStyle/>
        <a:p>
          <a:endParaRPr lang="en-GB" sz="1200" b="1" dirty="0" smtClean="0"/>
        </a:p>
        <a:p>
          <a:endParaRPr lang="en-GB" sz="1200" b="1" dirty="0" smtClean="0"/>
        </a:p>
        <a:p>
          <a:r>
            <a:rPr lang="en-GB" sz="1600" b="0" dirty="0" smtClean="0"/>
            <a:t>Example: </a:t>
          </a:r>
        </a:p>
        <a:p>
          <a:r>
            <a:rPr lang="en-GB" sz="1600" b="0" dirty="0" smtClean="0"/>
            <a:t>A-V node or Purkinje </a:t>
          </a:r>
          <a:r>
            <a:rPr lang="en-GB" sz="1600" b="0" dirty="0" err="1" smtClean="0"/>
            <a:t>fibers</a:t>
          </a:r>
          <a:endParaRPr lang="en-GB" sz="1600" b="0" dirty="0" smtClean="0"/>
        </a:p>
        <a:p>
          <a:endParaRPr lang="en-GB" sz="1200" dirty="0" smtClean="0"/>
        </a:p>
        <a:p>
          <a:endParaRPr lang="en-US" sz="1200" dirty="0"/>
        </a:p>
      </dgm:t>
    </dgm:pt>
    <dgm:pt modelId="{F5D19546-EFEE-854D-9F59-4C28A6DE0E92}" type="parTrans" cxnId="{E9450589-4573-8743-950B-871333F9CC2F}">
      <dgm:prSet/>
      <dgm:spPr/>
      <dgm:t>
        <a:bodyPr/>
        <a:lstStyle/>
        <a:p>
          <a:endParaRPr lang="en-US"/>
        </a:p>
      </dgm:t>
    </dgm:pt>
    <dgm:pt modelId="{03ECC276-04EA-6543-AE93-4C6CB853CFD4}" type="sibTrans" cxnId="{E9450589-4573-8743-950B-871333F9CC2F}">
      <dgm:prSet/>
      <dgm:spPr/>
      <dgm:t>
        <a:bodyPr/>
        <a:lstStyle/>
        <a:p>
          <a:endParaRPr lang="en-US"/>
        </a:p>
      </dgm:t>
    </dgm:pt>
    <dgm:pt modelId="{39042D00-5426-2844-A029-912477E37BDD}">
      <dgm:prSet phldrT="[Text]" custT="1"/>
      <dgm:spPr/>
      <dgm:t>
        <a:bodyPr/>
        <a:lstStyle/>
        <a:p>
          <a:r>
            <a:rPr lang="en-GB" sz="1600" b="0" dirty="0" smtClean="0"/>
            <a:t>Blockage of transmission of the cardiac impulse from the sinus node to the other parts of the heart</a:t>
          </a:r>
          <a:endParaRPr lang="en-US" sz="1600" b="0" dirty="0"/>
        </a:p>
      </dgm:t>
    </dgm:pt>
    <dgm:pt modelId="{9B607762-23F0-8F40-A6C1-CB2DD72F8EB0}" type="parTrans" cxnId="{7E54F618-803E-EA48-B181-5FDD565524FD}">
      <dgm:prSet/>
      <dgm:spPr/>
      <dgm:t>
        <a:bodyPr/>
        <a:lstStyle/>
        <a:p>
          <a:endParaRPr lang="en-US"/>
        </a:p>
      </dgm:t>
    </dgm:pt>
    <dgm:pt modelId="{7173F56C-6833-164A-BEBB-F2F7BD6D45CC}" type="sibTrans" cxnId="{7E54F618-803E-EA48-B181-5FDD565524FD}">
      <dgm:prSet/>
      <dgm:spPr/>
      <dgm:t>
        <a:bodyPr/>
        <a:lstStyle/>
        <a:p>
          <a:endParaRPr lang="en-US"/>
        </a:p>
      </dgm:t>
    </dgm:pt>
    <dgm:pt modelId="{FA308879-0E9F-2E40-AD20-7464D975AA6E}">
      <dgm:prSet phldrT="[Text]" custT="1"/>
      <dgm:spPr/>
      <dgm:t>
        <a:bodyPr/>
        <a:lstStyle/>
        <a:p>
          <a:r>
            <a:rPr lang="en-US" sz="1800" dirty="0" smtClean="0"/>
            <a:t>Example:</a:t>
          </a:r>
          <a:r>
            <a:rPr lang="en-US" sz="1800" baseline="0" dirty="0" smtClean="0"/>
            <a:t> </a:t>
          </a:r>
        </a:p>
        <a:p>
          <a:r>
            <a:rPr lang="en-US" sz="1800" baseline="0" dirty="0" smtClean="0"/>
            <a:t>AV Block </a:t>
          </a:r>
          <a:endParaRPr lang="en-US" sz="1800" dirty="0"/>
        </a:p>
      </dgm:t>
    </dgm:pt>
    <dgm:pt modelId="{CB5493BA-870A-924F-9B98-511F5FCB1016}" type="parTrans" cxnId="{314F215A-054A-494D-90EF-E4B67252A42D}">
      <dgm:prSet/>
      <dgm:spPr/>
      <dgm:t>
        <a:bodyPr/>
        <a:lstStyle/>
        <a:p>
          <a:endParaRPr lang="en-US"/>
        </a:p>
      </dgm:t>
    </dgm:pt>
    <dgm:pt modelId="{E2190DE6-7D9E-CA46-BEE9-6752BECB3189}" type="sibTrans" cxnId="{314F215A-054A-494D-90EF-E4B67252A42D}">
      <dgm:prSet/>
      <dgm:spPr/>
      <dgm:t>
        <a:bodyPr/>
        <a:lstStyle/>
        <a:p>
          <a:pPr rtl="0"/>
          <a:endParaRPr lang="en-US"/>
        </a:p>
      </dgm:t>
    </dgm:pt>
    <dgm:pt modelId="{388755D3-4009-E849-BE15-7299737B7ECC}" type="pres">
      <dgm:prSet presAssocID="{6C315B6B-4CE6-9942-B836-51D100CFD38A}" presName="hierChild1" presStyleCnt="0">
        <dgm:presLayoutVars>
          <dgm:chPref val="1"/>
          <dgm:dir/>
          <dgm:animOne val="branch"/>
          <dgm:animLvl val="lvl"/>
          <dgm:resizeHandles/>
        </dgm:presLayoutVars>
      </dgm:prSet>
      <dgm:spPr/>
      <dgm:t>
        <a:bodyPr/>
        <a:lstStyle/>
        <a:p>
          <a:endParaRPr lang="en-US"/>
        </a:p>
      </dgm:t>
    </dgm:pt>
    <dgm:pt modelId="{4B8CA0FA-FB42-9644-B527-91CDE8E9088B}" type="pres">
      <dgm:prSet presAssocID="{36848EDE-39EA-D842-9435-F04CBE3FD917}" presName="hierRoot1" presStyleCnt="0"/>
      <dgm:spPr/>
      <dgm:t>
        <a:bodyPr/>
        <a:lstStyle/>
        <a:p>
          <a:endParaRPr lang="en-US"/>
        </a:p>
      </dgm:t>
    </dgm:pt>
    <dgm:pt modelId="{CF851CB2-34DD-C248-AAF1-85AABAC18DC3}" type="pres">
      <dgm:prSet presAssocID="{36848EDE-39EA-D842-9435-F04CBE3FD917}" presName="composite" presStyleCnt="0"/>
      <dgm:spPr/>
      <dgm:t>
        <a:bodyPr/>
        <a:lstStyle/>
        <a:p>
          <a:endParaRPr lang="en-US"/>
        </a:p>
      </dgm:t>
    </dgm:pt>
    <dgm:pt modelId="{63AE2214-4CF2-9641-9524-7457E835457D}" type="pres">
      <dgm:prSet presAssocID="{36848EDE-39EA-D842-9435-F04CBE3FD917}" presName="background" presStyleLbl="node0" presStyleIdx="0" presStyleCnt="1"/>
      <dgm:spPr/>
      <dgm:t>
        <a:bodyPr/>
        <a:lstStyle/>
        <a:p>
          <a:endParaRPr lang="en-US"/>
        </a:p>
      </dgm:t>
    </dgm:pt>
    <dgm:pt modelId="{6DA82208-7B92-204C-BC9C-13E3D895F869}" type="pres">
      <dgm:prSet presAssocID="{36848EDE-39EA-D842-9435-F04CBE3FD917}" presName="text" presStyleLbl="fgAcc0" presStyleIdx="0" presStyleCnt="1" custScaleX="171760" custScaleY="56139">
        <dgm:presLayoutVars>
          <dgm:chPref val="3"/>
        </dgm:presLayoutVars>
      </dgm:prSet>
      <dgm:spPr/>
      <dgm:t>
        <a:bodyPr/>
        <a:lstStyle/>
        <a:p>
          <a:endParaRPr lang="en-US"/>
        </a:p>
      </dgm:t>
    </dgm:pt>
    <dgm:pt modelId="{C9E89CEB-D3CD-DB41-9DC2-D2B41AD13309}" type="pres">
      <dgm:prSet presAssocID="{36848EDE-39EA-D842-9435-F04CBE3FD917}" presName="hierChild2" presStyleCnt="0"/>
      <dgm:spPr/>
      <dgm:t>
        <a:bodyPr/>
        <a:lstStyle/>
        <a:p>
          <a:endParaRPr lang="en-US"/>
        </a:p>
      </dgm:t>
    </dgm:pt>
    <dgm:pt modelId="{34235E09-006D-0F4D-8F40-C630A3B9C109}" type="pres">
      <dgm:prSet presAssocID="{3D2B6F6B-27F9-DA4D-863B-B4ECD6713096}" presName="Name10" presStyleLbl="parChTrans1D2" presStyleIdx="0" presStyleCnt="2"/>
      <dgm:spPr/>
      <dgm:t>
        <a:bodyPr/>
        <a:lstStyle/>
        <a:p>
          <a:endParaRPr lang="en-US"/>
        </a:p>
      </dgm:t>
    </dgm:pt>
    <dgm:pt modelId="{33398EC0-F5FB-C645-9304-D41ACD160F95}" type="pres">
      <dgm:prSet presAssocID="{E93D4546-732D-A643-9229-2D3119D157B3}" presName="hierRoot2" presStyleCnt="0"/>
      <dgm:spPr/>
      <dgm:t>
        <a:bodyPr/>
        <a:lstStyle/>
        <a:p>
          <a:endParaRPr lang="en-US"/>
        </a:p>
      </dgm:t>
    </dgm:pt>
    <dgm:pt modelId="{B04A7594-B470-6247-B129-99C4AEFC5226}" type="pres">
      <dgm:prSet presAssocID="{E93D4546-732D-A643-9229-2D3119D157B3}" presName="composite2" presStyleCnt="0"/>
      <dgm:spPr/>
      <dgm:t>
        <a:bodyPr/>
        <a:lstStyle/>
        <a:p>
          <a:endParaRPr lang="en-US"/>
        </a:p>
      </dgm:t>
    </dgm:pt>
    <dgm:pt modelId="{42ED5F62-382D-1C43-8060-BB20AD1F9D99}" type="pres">
      <dgm:prSet presAssocID="{E93D4546-732D-A643-9229-2D3119D157B3}" presName="background2" presStyleLbl="node2" presStyleIdx="0" presStyleCnt="2"/>
      <dgm:spPr/>
      <dgm:t>
        <a:bodyPr/>
        <a:lstStyle/>
        <a:p>
          <a:endParaRPr lang="en-US"/>
        </a:p>
      </dgm:t>
    </dgm:pt>
    <dgm:pt modelId="{6BDF8EC5-47C8-B74D-AEC0-F1A12857AAFC}" type="pres">
      <dgm:prSet presAssocID="{E93D4546-732D-A643-9229-2D3119D157B3}" presName="text2" presStyleLbl="fgAcc2" presStyleIdx="0" presStyleCnt="2" custScaleX="166082" custScaleY="161883">
        <dgm:presLayoutVars>
          <dgm:chPref val="3"/>
        </dgm:presLayoutVars>
      </dgm:prSet>
      <dgm:spPr/>
      <dgm:t>
        <a:bodyPr/>
        <a:lstStyle/>
        <a:p>
          <a:endParaRPr lang="en-US"/>
        </a:p>
      </dgm:t>
    </dgm:pt>
    <dgm:pt modelId="{257AADFC-DBF1-B748-8D97-5C534A8A0366}" type="pres">
      <dgm:prSet presAssocID="{E93D4546-732D-A643-9229-2D3119D157B3}" presName="hierChild3" presStyleCnt="0"/>
      <dgm:spPr/>
      <dgm:t>
        <a:bodyPr/>
        <a:lstStyle/>
        <a:p>
          <a:endParaRPr lang="en-US"/>
        </a:p>
      </dgm:t>
    </dgm:pt>
    <dgm:pt modelId="{5FCA986A-BEAF-EF44-8A2A-A71E638E1A01}" type="pres">
      <dgm:prSet presAssocID="{F5D19546-EFEE-854D-9F59-4C28A6DE0E92}" presName="Name17" presStyleLbl="parChTrans1D3" presStyleIdx="0" presStyleCnt="2"/>
      <dgm:spPr/>
      <dgm:t>
        <a:bodyPr/>
        <a:lstStyle/>
        <a:p>
          <a:endParaRPr lang="en-US"/>
        </a:p>
      </dgm:t>
    </dgm:pt>
    <dgm:pt modelId="{DFB3E4AB-9B39-6C40-AC02-09883FDBADC7}" type="pres">
      <dgm:prSet presAssocID="{122DA58A-EC51-CC4B-9EC3-5A5FCE1DE082}" presName="hierRoot3" presStyleCnt="0"/>
      <dgm:spPr/>
      <dgm:t>
        <a:bodyPr/>
        <a:lstStyle/>
        <a:p>
          <a:endParaRPr lang="en-US"/>
        </a:p>
      </dgm:t>
    </dgm:pt>
    <dgm:pt modelId="{FD12D85C-83EC-454D-8929-92B4E878CB97}" type="pres">
      <dgm:prSet presAssocID="{122DA58A-EC51-CC4B-9EC3-5A5FCE1DE082}" presName="composite3" presStyleCnt="0"/>
      <dgm:spPr/>
      <dgm:t>
        <a:bodyPr/>
        <a:lstStyle/>
        <a:p>
          <a:endParaRPr lang="en-US"/>
        </a:p>
      </dgm:t>
    </dgm:pt>
    <dgm:pt modelId="{D72660AB-7517-554C-85FD-7F5F07E60824}" type="pres">
      <dgm:prSet presAssocID="{122DA58A-EC51-CC4B-9EC3-5A5FCE1DE082}" presName="background3" presStyleLbl="node3" presStyleIdx="0" presStyleCnt="2"/>
      <dgm:spPr/>
      <dgm:t>
        <a:bodyPr/>
        <a:lstStyle/>
        <a:p>
          <a:endParaRPr lang="en-US"/>
        </a:p>
      </dgm:t>
    </dgm:pt>
    <dgm:pt modelId="{BB6FA906-D487-1D42-8F10-9B73F7915419}" type="pres">
      <dgm:prSet presAssocID="{122DA58A-EC51-CC4B-9EC3-5A5FCE1DE082}" presName="text3" presStyleLbl="fgAcc3" presStyleIdx="0" presStyleCnt="2" custScaleX="130826" custScaleY="93090" custLinFactNeighborY="-14612">
        <dgm:presLayoutVars>
          <dgm:chPref val="3"/>
        </dgm:presLayoutVars>
      </dgm:prSet>
      <dgm:spPr/>
      <dgm:t>
        <a:bodyPr/>
        <a:lstStyle/>
        <a:p>
          <a:endParaRPr lang="en-US"/>
        </a:p>
      </dgm:t>
    </dgm:pt>
    <dgm:pt modelId="{FFED77B1-836C-3A41-9352-B3C374A6C3E7}" type="pres">
      <dgm:prSet presAssocID="{122DA58A-EC51-CC4B-9EC3-5A5FCE1DE082}" presName="hierChild4" presStyleCnt="0"/>
      <dgm:spPr/>
      <dgm:t>
        <a:bodyPr/>
        <a:lstStyle/>
        <a:p>
          <a:endParaRPr lang="en-US"/>
        </a:p>
      </dgm:t>
    </dgm:pt>
    <dgm:pt modelId="{A34F39D4-CD0C-AF48-91FD-C8E95A2FB8E8}" type="pres">
      <dgm:prSet presAssocID="{9B607762-23F0-8F40-A6C1-CB2DD72F8EB0}" presName="Name10" presStyleLbl="parChTrans1D2" presStyleIdx="1" presStyleCnt="2"/>
      <dgm:spPr/>
      <dgm:t>
        <a:bodyPr/>
        <a:lstStyle/>
        <a:p>
          <a:endParaRPr lang="en-US"/>
        </a:p>
      </dgm:t>
    </dgm:pt>
    <dgm:pt modelId="{400B48F0-B865-F147-8CA7-E4B4BF908B65}" type="pres">
      <dgm:prSet presAssocID="{39042D00-5426-2844-A029-912477E37BDD}" presName="hierRoot2" presStyleCnt="0"/>
      <dgm:spPr/>
      <dgm:t>
        <a:bodyPr/>
        <a:lstStyle/>
        <a:p>
          <a:endParaRPr lang="en-US"/>
        </a:p>
      </dgm:t>
    </dgm:pt>
    <dgm:pt modelId="{3CD4D608-FE18-7C4C-BA2A-1541D91AE2E4}" type="pres">
      <dgm:prSet presAssocID="{39042D00-5426-2844-A029-912477E37BDD}" presName="composite2" presStyleCnt="0"/>
      <dgm:spPr/>
      <dgm:t>
        <a:bodyPr/>
        <a:lstStyle/>
        <a:p>
          <a:endParaRPr lang="en-US"/>
        </a:p>
      </dgm:t>
    </dgm:pt>
    <dgm:pt modelId="{30BFE749-1005-DE49-99CB-F7DE0963C822}" type="pres">
      <dgm:prSet presAssocID="{39042D00-5426-2844-A029-912477E37BDD}" presName="background2" presStyleLbl="node2" presStyleIdx="1" presStyleCnt="2"/>
      <dgm:spPr/>
      <dgm:t>
        <a:bodyPr/>
        <a:lstStyle/>
        <a:p>
          <a:endParaRPr lang="en-US"/>
        </a:p>
      </dgm:t>
    </dgm:pt>
    <dgm:pt modelId="{1BB0C11E-5CAF-CA4E-8D8C-346C06E124CD}" type="pres">
      <dgm:prSet presAssocID="{39042D00-5426-2844-A029-912477E37BDD}" presName="text2" presStyleLbl="fgAcc2" presStyleIdx="1" presStyleCnt="2" custScaleX="152116" custScaleY="165237">
        <dgm:presLayoutVars>
          <dgm:chPref val="3"/>
        </dgm:presLayoutVars>
      </dgm:prSet>
      <dgm:spPr/>
      <dgm:t>
        <a:bodyPr/>
        <a:lstStyle/>
        <a:p>
          <a:endParaRPr lang="en-US"/>
        </a:p>
      </dgm:t>
    </dgm:pt>
    <dgm:pt modelId="{7152C9F5-969E-C245-B197-D7891BF9DE43}" type="pres">
      <dgm:prSet presAssocID="{39042D00-5426-2844-A029-912477E37BDD}" presName="hierChild3" presStyleCnt="0"/>
      <dgm:spPr/>
      <dgm:t>
        <a:bodyPr/>
        <a:lstStyle/>
        <a:p>
          <a:endParaRPr lang="en-US"/>
        </a:p>
      </dgm:t>
    </dgm:pt>
    <dgm:pt modelId="{376ABB06-B76E-0348-8151-AB587DE8A8CC}" type="pres">
      <dgm:prSet presAssocID="{CB5493BA-870A-924F-9B98-511F5FCB1016}" presName="Name17" presStyleLbl="parChTrans1D3" presStyleIdx="1" presStyleCnt="2"/>
      <dgm:spPr/>
      <dgm:t>
        <a:bodyPr/>
        <a:lstStyle/>
        <a:p>
          <a:endParaRPr lang="en-US"/>
        </a:p>
      </dgm:t>
    </dgm:pt>
    <dgm:pt modelId="{2D327B75-2710-354C-97A3-585E799F019F}" type="pres">
      <dgm:prSet presAssocID="{FA308879-0E9F-2E40-AD20-7464D975AA6E}" presName="hierRoot3" presStyleCnt="0"/>
      <dgm:spPr/>
      <dgm:t>
        <a:bodyPr/>
        <a:lstStyle/>
        <a:p>
          <a:endParaRPr lang="en-US"/>
        </a:p>
      </dgm:t>
    </dgm:pt>
    <dgm:pt modelId="{28B0FE69-3026-ED49-981F-5389CB1CC2CF}" type="pres">
      <dgm:prSet presAssocID="{FA308879-0E9F-2E40-AD20-7464D975AA6E}" presName="composite3" presStyleCnt="0"/>
      <dgm:spPr/>
      <dgm:t>
        <a:bodyPr/>
        <a:lstStyle/>
        <a:p>
          <a:endParaRPr lang="en-US"/>
        </a:p>
      </dgm:t>
    </dgm:pt>
    <dgm:pt modelId="{AF364ACE-A36F-4A4D-ADF0-5DAE472A4143}" type="pres">
      <dgm:prSet presAssocID="{FA308879-0E9F-2E40-AD20-7464D975AA6E}" presName="background3" presStyleLbl="node3" presStyleIdx="1" presStyleCnt="2"/>
      <dgm:spPr/>
      <dgm:t>
        <a:bodyPr/>
        <a:lstStyle/>
        <a:p>
          <a:endParaRPr lang="en-US"/>
        </a:p>
      </dgm:t>
    </dgm:pt>
    <dgm:pt modelId="{4B563010-E75A-3A40-AD7B-91E7227EAC0C}" type="pres">
      <dgm:prSet presAssocID="{FA308879-0E9F-2E40-AD20-7464D975AA6E}" presName="text3" presStyleLbl="fgAcc3" presStyleIdx="1" presStyleCnt="2" custLinFactNeighborX="-1384" custLinFactNeighborY="-17966">
        <dgm:presLayoutVars>
          <dgm:chPref val="3"/>
        </dgm:presLayoutVars>
      </dgm:prSet>
      <dgm:spPr/>
      <dgm:t>
        <a:bodyPr/>
        <a:lstStyle/>
        <a:p>
          <a:endParaRPr lang="en-US"/>
        </a:p>
      </dgm:t>
    </dgm:pt>
    <dgm:pt modelId="{FDA46FCA-8BE7-1D49-86C0-FFEEBA4C5FA4}" type="pres">
      <dgm:prSet presAssocID="{FA308879-0E9F-2E40-AD20-7464D975AA6E}" presName="hierChild4" presStyleCnt="0"/>
      <dgm:spPr/>
      <dgm:t>
        <a:bodyPr/>
        <a:lstStyle/>
        <a:p>
          <a:endParaRPr lang="en-US"/>
        </a:p>
      </dgm:t>
    </dgm:pt>
  </dgm:ptLst>
  <dgm:cxnLst>
    <dgm:cxn modelId="{E9450589-4573-8743-950B-871333F9CC2F}" srcId="{E93D4546-732D-A643-9229-2D3119D157B3}" destId="{122DA58A-EC51-CC4B-9EC3-5A5FCE1DE082}" srcOrd="0" destOrd="0" parTransId="{F5D19546-EFEE-854D-9F59-4C28A6DE0E92}" sibTransId="{03ECC276-04EA-6543-AE93-4C6CB853CFD4}"/>
    <dgm:cxn modelId="{2054DD3F-7385-034E-A18A-9D2E12AD043B}" srcId="{36848EDE-39EA-D842-9435-F04CBE3FD917}" destId="{E93D4546-732D-A643-9229-2D3119D157B3}" srcOrd="0" destOrd="0" parTransId="{3D2B6F6B-27F9-DA4D-863B-B4ECD6713096}" sibTransId="{04BCE876-E4BC-D24E-8D86-22E253932863}"/>
    <dgm:cxn modelId="{5F70CB22-1CA4-AA40-B861-6D885E28013B}" srcId="{6C315B6B-4CE6-9942-B836-51D100CFD38A}" destId="{36848EDE-39EA-D842-9435-F04CBE3FD917}" srcOrd="0" destOrd="0" parTransId="{12B4B981-7F91-2644-B945-97EA336D9FCB}" sibTransId="{5430958E-CADB-714B-B811-84FDC2275C06}"/>
    <dgm:cxn modelId="{D4AC2185-2ADF-0A47-B72B-D2BD1457E8EE}" type="presOf" srcId="{CB5493BA-870A-924F-9B98-511F5FCB1016}" destId="{376ABB06-B76E-0348-8151-AB587DE8A8CC}" srcOrd="0" destOrd="0" presId="urn:microsoft.com/office/officeart/2005/8/layout/hierarchy1"/>
    <dgm:cxn modelId="{259D3DB8-3B77-3A49-BFB0-E2B874AA3DB0}" type="presOf" srcId="{122DA58A-EC51-CC4B-9EC3-5A5FCE1DE082}" destId="{BB6FA906-D487-1D42-8F10-9B73F7915419}" srcOrd="0" destOrd="0" presId="urn:microsoft.com/office/officeart/2005/8/layout/hierarchy1"/>
    <dgm:cxn modelId="{DB93535B-4B32-A946-92A6-7A99E13FDBBC}" type="presOf" srcId="{9B607762-23F0-8F40-A6C1-CB2DD72F8EB0}" destId="{A34F39D4-CD0C-AF48-91FD-C8E95A2FB8E8}" srcOrd="0" destOrd="0" presId="urn:microsoft.com/office/officeart/2005/8/layout/hierarchy1"/>
    <dgm:cxn modelId="{6366907A-3874-3742-926F-120B6C30CBB5}" type="presOf" srcId="{E93D4546-732D-A643-9229-2D3119D157B3}" destId="{6BDF8EC5-47C8-B74D-AEC0-F1A12857AAFC}" srcOrd="0" destOrd="0" presId="urn:microsoft.com/office/officeart/2005/8/layout/hierarchy1"/>
    <dgm:cxn modelId="{A4A43A0C-94C5-2042-AE6E-4F52F70A1FF7}" type="presOf" srcId="{F5D19546-EFEE-854D-9F59-4C28A6DE0E92}" destId="{5FCA986A-BEAF-EF44-8A2A-A71E638E1A01}" srcOrd="0" destOrd="0" presId="urn:microsoft.com/office/officeart/2005/8/layout/hierarchy1"/>
    <dgm:cxn modelId="{7E54F618-803E-EA48-B181-5FDD565524FD}" srcId="{36848EDE-39EA-D842-9435-F04CBE3FD917}" destId="{39042D00-5426-2844-A029-912477E37BDD}" srcOrd="1" destOrd="0" parTransId="{9B607762-23F0-8F40-A6C1-CB2DD72F8EB0}" sibTransId="{7173F56C-6833-164A-BEBB-F2F7BD6D45CC}"/>
    <dgm:cxn modelId="{866CD4EE-7CF0-C145-9874-A85F3DDCF1BB}" type="presOf" srcId="{6C315B6B-4CE6-9942-B836-51D100CFD38A}" destId="{388755D3-4009-E849-BE15-7299737B7ECC}" srcOrd="0" destOrd="0" presId="urn:microsoft.com/office/officeart/2005/8/layout/hierarchy1"/>
    <dgm:cxn modelId="{314F215A-054A-494D-90EF-E4B67252A42D}" srcId="{39042D00-5426-2844-A029-912477E37BDD}" destId="{FA308879-0E9F-2E40-AD20-7464D975AA6E}" srcOrd="0" destOrd="0" parTransId="{CB5493BA-870A-924F-9B98-511F5FCB1016}" sibTransId="{E2190DE6-7D9E-CA46-BEE9-6752BECB3189}"/>
    <dgm:cxn modelId="{8FBB297E-D6A2-1143-9915-6CB8D3150F42}" type="presOf" srcId="{36848EDE-39EA-D842-9435-F04CBE3FD917}" destId="{6DA82208-7B92-204C-BC9C-13E3D895F869}" srcOrd="0" destOrd="0" presId="urn:microsoft.com/office/officeart/2005/8/layout/hierarchy1"/>
    <dgm:cxn modelId="{FB1953B1-49E9-374F-A2E5-9DF8D413DE13}" type="presOf" srcId="{FA308879-0E9F-2E40-AD20-7464D975AA6E}" destId="{4B563010-E75A-3A40-AD7B-91E7227EAC0C}" srcOrd="0" destOrd="0" presId="urn:microsoft.com/office/officeart/2005/8/layout/hierarchy1"/>
    <dgm:cxn modelId="{F28AD27B-9C78-3546-88A0-D1504908FE54}" type="presOf" srcId="{39042D00-5426-2844-A029-912477E37BDD}" destId="{1BB0C11E-5CAF-CA4E-8D8C-346C06E124CD}" srcOrd="0" destOrd="0" presId="urn:microsoft.com/office/officeart/2005/8/layout/hierarchy1"/>
    <dgm:cxn modelId="{E4FE712A-1BD3-0D4C-BB5D-9077EE98FDBD}" type="presOf" srcId="{3D2B6F6B-27F9-DA4D-863B-B4ECD6713096}" destId="{34235E09-006D-0F4D-8F40-C630A3B9C109}" srcOrd="0" destOrd="0" presId="urn:microsoft.com/office/officeart/2005/8/layout/hierarchy1"/>
    <dgm:cxn modelId="{852DBF94-CA8B-8040-8F5C-950477A0320E}" type="presParOf" srcId="{388755D3-4009-E849-BE15-7299737B7ECC}" destId="{4B8CA0FA-FB42-9644-B527-91CDE8E9088B}" srcOrd="0" destOrd="0" presId="urn:microsoft.com/office/officeart/2005/8/layout/hierarchy1"/>
    <dgm:cxn modelId="{7C197975-62D2-6C4E-AE5C-312B99513A1A}" type="presParOf" srcId="{4B8CA0FA-FB42-9644-B527-91CDE8E9088B}" destId="{CF851CB2-34DD-C248-AAF1-85AABAC18DC3}" srcOrd="0" destOrd="0" presId="urn:microsoft.com/office/officeart/2005/8/layout/hierarchy1"/>
    <dgm:cxn modelId="{22A01FEE-B41E-AE48-A64F-CC79FBF4C9AF}" type="presParOf" srcId="{CF851CB2-34DD-C248-AAF1-85AABAC18DC3}" destId="{63AE2214-4CF2-9641-9524-7457E835457D}" srcOrd="0" destOrd="0" presId="urn:microsoft.com/office/officeart/2005/8/layout/hierarchy1"/>
    <dgm:cxn modelId="{F4401C98-7011-5343-B2A9-69AE879A5AD3}" type="presParOf" srcId="{CF851CB2-34DD-C248-AAF1-85AABAC18DC3}" destId="{6DA82208-7B92-204C-BC9C-13E3D895F869}" srcOrd="1" destOrd="0" presId="urn:microsoft.com/office/officeart/2005/8/layout/hierarchy1"/>
    <dgm:cxn modelId="{BEAAF0F0-959F-F54D-B330-863A6742827E}" type="presParOf" srcId="{4B8CA0FA-FB42-9644-B527-91CDE8E9088B}" destId="{C9E89CEB-D3CD-DB41-9DC2-D2B41AD13309}" srcOrd="1" destOrd="0" presId="urn:microsoft.com/office/officeart/2005/8/layout/hierarchy1"/>
    <dgm:cxn modelId="{85335B9D-29EC-3D4B-85AB-BE15A35714DF}" type="presParOf" srcId="{C9E89CEB-D3CD-DB41-9DC2-D2B41AD13309}" destId="{34235E09-006D-0F4D-8F40-C630A3B9C109}" srcOrd="0" destOrd="0" presId="urn:microsoft.com/office/officeart/2005/8/layout/hierarchy1"/>
    <dgm:cxn modelId="{A500EC81-2FFE-A34F-8AA1-00D482C98880}" type="presParOf" srcId="{C9E89CEB-D3CD-DB41-9DC2-D2B41AD13309}" destId="{33398EC0-F5FB-C645-9304-D41ACD160F95}" srcOrd="1" destOrd="0" presId="urn:microsoft.com/office/officeart/2005/8/layout/hierarchy1"/>
    <dgm:cxn modelId="{1A90963A-8703-804E-B170-7E06531F9DD1}" type="presParOf" srcId="{33398EC0-F5FB-C645-9304-D41ACD160F95}" destId="{B04A7594-B470-6247-B129-99C4AEFC5226}" srcOrd="0" destOrd="0" presId="urn:microsoft.com/office/officeart/2005/8/layout/hierarchy1"/>
    <dgm:cxn modelId="{81171AC2-5FC0-2344-9908-BFD9E8A14148}" type="presParOf" srcId="{B04A7594-B470-6247-B129-99C4AEFC5226}" destId="{42ED5F62-382D-1C43-8060-BB20AD1F9D99}" srcOrd="0" destOrd="0" presId="urn:microsoft.com/office/officeart/2005/8/layout/hierarchy1"/>
    <dgm:cxn modelId="{23676400-A025-1145-B7E4-F6F5C7757C6E}" type="presParOf" srcId="{B04A7594-B470-6247-B129-99C4AEFC5226}" destId="{6BDF8EC5-47C8-B74D-AEC0-F1A12857AAFC}" srcOrd="1" destOrd="0" presId="urn:microsoft.com/office/officeart/2005/8/layout/hierarchy1"/>
    <dgm:cxn modelId="{2F22B2F6-B523-E540-A227-07106D768558}" type="presParOf" srcId="{33398EC0-F5FB-C645-9304-D41ACD160F95}" destId="{257AADFC-DBF1-B748-8D97-5C534A8A0366}" srcOrd="1" destOrd="0" presId="urn:microsoft.com/office/officeart/2005/8/layout/hierarchy1"/>
    <dgm:cxn modelId="{AA7D5219-7F95-CB4F-9FA9-53DED748885D}" type="presParOf" srcId="{257AADFC-DBF1-B748-8D97-5C534A8A0366}" destId="{5FCA986A-BEAF-EF44-8A2A-A71E638E1A01}" srcOrd="0" destOrd="0" presId="urn:microsoft.com/office/officeart/2005/8/layout/hierarchy1"/>
    <dgm:cxn modelId="{919ECD85-2D97-7F40-A73D-76230A57B5BC}" type="presParOf" srcId="{257AADFC-DBF1-B748-8D97-5C534A8A0366}" destId="{DFB3E4AB-9B39-6C40-AC02-09883FDBADC7}" srcOrd="1" destOrd="0" presId="urn:microsoft.com/office/officeart/2005/8/layout/hierarchy1"/>
    <dgm:cxn modelId="{4C7403D5-5CC6-EB4C-88B6-5202BA7DDDD4}" type="presParOf" srcId="{DFB3E4AB-9B39-6C40-AC02-09883FDBADC7}" destId="{FD12D85C-83EC-454D-8929-92B4E878CB97}" srcOrd="0" destOrd="0" presId="urn:microsoft.com/office/officeart/2005/8/layout/hierarchy1"/>
    <dgm:cxn modelId="{1C14229C-23C8-6340-AF8E-9A2374DFA03F}" type="presParOf" srcId="{FD12D85C-83EC-454D-8929-92B4E878CB97}" destId="{D72660AB-7517-554C-85FD-7F5F07E60824}" srcOrd="0" destOrd="0" presId="urn:microsoft.com/office/officeart/2005/8/layout/hierarchy1"/>
    <dgm:cxn modelId="{64D70D66-9BA4-1B4D-95CC-67A5B2EE1952}" type="presParOf" srcId="{FD12D85C-83EC-454D-8929-92B4E878CB97}" destId="{BB6FA906-D487-1D42-8F10-9B73F7915419}" srcOrd="1" destOrd="0" presId="urn:microsoft.com/office/officeart/2005/8/layout/hierarchy1"/>
    <dgm:cxn modelId="{592F9890-41F7-E842-92F3-3975D7BA8D64}" type="presParOf" srcId="{DFB3E4AB-9B39-6C40-AC02-09883FDBADC7}" destId="{FFED77B1-836C-3A41-9352-B3C374A6C3E7}" srcOrd="1" destOrd="0" presId="urn:microsoft.com/office/officeart/2005/8/layout/hierarchy1"/>
    <dgm:cxn modelId="{FBD5E095-996F-864A-A459-67DD4A0FDDCD}" type="presParOf" srcId="{C9E89CEB-D3CD-DB41-9DC2-D2B41AD13309}" destId="{A34F39D4-CD0C-AF48-91FD-C8E95A2FB8E8}" srcOrd="2" destOrd="0" presId="urn:microsoft.com/office/officeart/2005/8/layout/hierarchy1"/>
    <dgm:cxn modelId="{7337C5FC-0E9E-404A-B22A-193E6F4C4939}" type="presParOf" srcId="{C9E89CEB-D3CD-DB41-9DC2-D2B41AD13309}" destId="{400B48F0-B865-F147-8CA7-E4B4BF908B65}" srcOrd="3" destOrd="0" presId="urn:microsoft.com/office/officeart/2005/8/layout/hierarchy1"/>
    <dgm:cxn modelId="{7079B498-43E2-AB4B-A6C1-AC99BD008761}" type="presParOf" srcId="{400B48F0-B865-F147-8CA7-E4B4BF908B65}" destId="{3CD4D608-FE18-7C4C-BA2A-1541D91AE2E4}" srcOrd="0" destOrd="0" presId="urn:microsoft.com/office/officeart/2005/8/layout/hierarchy1"/>
    <dgm:cxn modelId="{CEB3D6A7-E7F9-B548-91DE-42DA9E17215F}" type="presParOf" srcId="{3CD4D608-FE18-7C4C-BA2A-1541D91AE2E4}" destId="{30BFE749-1005-DE49-99CB-F7DE0963C822}" srcOrd="0" destOrd="0" presId="urn:microsoft.com/office/officeart/2005/8/layout/hierarchy1"/>
    <dgm:cxn modelId="{5C9FC399-F208-8945-A31B-7CD65E0CD3CB}" type="presParOf" srcId="{3CD4D608-FE18-7C4C-BA2A-1541D91AE2E4}" destId="{1BB0C11E-5CAF-CA4E-8D8C-346C06E124CD}" srcOrd="1" destOrd="0" presId="urn:microsoft.com/office/officeart/2005/8/layout/hierarchy1"/>
    <dgm:cxn modelId="{E444BCC4-BFFE-2F4F-B9E2-F2A13527BD24}" type="presParOf" srcId="{400B48F0-B865-F147-8CA7-E4B4BF908B65}" destId="{7152C9F5-969E-C245-B197-D7891BF9DE43}" srcOrd="1" destOrd="0" presId="urn:microsoft.com/office/officeart/2005/8/layout/hierarchy1"/>
    <dgm:cxn modelId="{15C98E52-E507-514B-AD72-02E10F4F3C66}" type="presParOf" srcId="{7152C9F5-969E-C245-B197-D7891BF9DE43}" destId="{376ABB06-B76E-0348-8151-AB587DE8A8CC}" srcOrd="0" destOrd="0" presId="urn:microsoft.com/office/officeart/2005/8/layout/hierarchy1"/>
    <dgm:cxn modelId="{FAD9A0A8-E8DE-4747-80AE-25822507130F}" type="presParOf" srcId="{7152C9F5-969E-C245-B197-D7891BF9DE43}" destId="{2D327B75-2710-354C-97A3-585E799F019F}" srcOrd="1" destOrd="0" presId="urn:microsoft.com/office/officeart/2005/8/layout/hierarchy1"/>
    <dgm:cxn modelId="{8E87C631-6DE9-F144-B1F5-87AA3A42CE98}" type="presParOf" srcId="{2D327B75-2710-354C-97A3-585E799F019F}" destId="{28B0FE69-3026-ED49-981F-5389CB1CC2CF}" srcOrd="0" destOrd="0" presId="urn:microsoft.com/office/officeart/2005/8/layout/hierarchy1"/>
    <dgm:cxn modelId="{7B7F89A5-09BF-754C-8BCC-669C2CAC7E82}" type="presParOf" srcId="{28B0FE69-3026-ED49-981F-5389CB1CC2CF}" destId="{AF364ACE-A36F-4A4D-ADF0-5DAE472A4143}" srcOrd="0" destOrd="0" presId="urn:microsoft.com/office/officeart/2005/8/layout/hierarchy1"/>
    <dgm:cxn modelId="{74D328A6-7D98-6D47-8ED2-7808E96659A3}" type="presParOf" srcId="{28B0FE69-3026-ED49-981F-5389CB1CC2CF}" destId="{4B563010-E75A-3A40-AD7B-91E7227EAC0C}" srcOrd="1" destOrd="0" presId="urn:microsoft.com/office/officeart/2005/8/layout/hierarchy1"/>
    <dgm:cxn modelId="{E2C8032A-08EA-A240-BBBE-147308D9334D}" type="presParOf" srcId="{2D327B75-2710-354C-97A3-585E799F019F}" destId="{FDA46FCA-8BE7-1D49-86C0-FFEEBA4C5FA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78FC26-3F21-407E-9C6C-5FD219B91B25}" type="doc">
      <dgm:prSet loTypeId="urn:microsoft.com/office/officeart/2005/8/layout/hierarchy6" loCatId="hierarchy" qsTypeId="urn:microsoft.com/office/officeart/2005/8/quickstyle/simple1" qsCatId="simple" csTypeId="urn:microsoft.com/office/officeart/2005/8/colors/accent2_1" csCatId="accent2" phldr="1"/>
      <dgm:spPr/>
      <dgm:t>
        <a:bodyPr/>
        <a:lstStyle/>
        <a:p>
          <a:pPr rtl="1"/>
          <a:endParaRPr lang="ar-SA"/>
        </a:p>
      </dgm:t>
    </dgm:pt>
    <dgm:pt modelId="{91B46032-1A20-43CB-9AA4-8073E8F7B91E}">
      <dgm:prSet phldrT="[Text]" custT="1"/>
      <dgm:spPr/>
      <dgm:t>
        <a:bodyPr/>
        <a:lstStyle/>
        <a:p>
          <a:pPr rtl="1"/>
          <a:r>
            <a:rPr lang="en-GB" sz="1800" dirty="0"/>
            <a:t>Nerve supply of the heart </a:t>
          </a:r>
          <a:endParaRPr lang="ar-SA" sz="1800" dirty="0"/>
        </a:p>
      </dgm:t>
    </dgm:pt>
    <dgm:pt modelId="{C1B9A38C-C079-42DC-B195-72E590531E0F}" type="parTrans" cxnId="{5F011834-30C1-4B32-9006-32E240AE1FB7}">
      <dgm:prSet/>
      <dgm:spPr/>
      <dgm:t>
        <a:bodyPr/>
        <a:lstStyle/>
        <a:p>
          <a:pPr rtl="1"/>
          <a:endParaRPr lang="ar-SA" sz="1800"/>
        </a:p>
      </dgm:t>
    </dgm:pt>
    <dgm:pt modelId="{DABB876E-1895-4703-B4AE-027DA7974F7F}" type="sibTrans" cxnId="{5F011834-30C1-4B32-9006-32E240AE1FB7}">
      <dgm:prSet/>
      <dgm:spPr/>
      <dgm:t>
        <a:bodyPr/>
        <a:lstStyle/>
        <a:p>
          <a:pPr rtl="1"/>
          <a:endParaRPr lang="ar-SA" sz="1800"/>
        </a:p>
      </dgm:t>
    </dgm:pt>
    <dgm:pt modelId="{A6A7F9C1-4AB5-4155-AA58-42A3459CD28F}">
      <dgm:prSet phldrT="[Text]" custT="1"/>
      <dgm:spPr/>
      <dgm:t>
        <a:bodyPr/>
        <a:lstStyle/>
        <a:p>
          <a:pPr rtl="1"/>
          <a:r>
            <a:rPr lang="en-GB" sz="1800" dirty="0"/>
            <a:t>Sympathetic </a:t>
          </a:r>
          <a:endParaRPr lang="ar-SA" sz="1800" dirty="0"/>
        </a:p>
      </dgm:t>
    </dgm:pt>
    <dgm:pt modelId="{20AC637A-FE7E-459F-B79C-48495CB3729E}" type="parTrans" cxnId="{F3F558CE-2997-470D-B6DB-5BBE75F5DA72}">
      <dgm:prSet/>
      <dgm:spPr/>
      <dgm:t>
        <a:bodyPr/>
        <a:lstStyle/>
        <a:p>
          <a:pPr rtl="1"/>
          <a:endParaRPr lang="ar-SA" sz="1800"/>
        </a:p>
      </dgm:t>
    </dgm:pt>
    <dgm:pt modelId="{82B169ED-38BE-42A2-A81B-EB7155A7CDF0}" type="sibTrans" cxnId="{F3F558CE-2997-470D-B6DB-5BBE75F5DA72}">
      <dgm:prSet/>
      <dgm:spPr/>
      <dgm:t>
        <a:bodyPr/>
        <a:lstStyle/>
        <a:p>
          <a:pPr rtl="1"/>
          <a:endParaRPr lang="ar-SA" sz="1800"/>
        </a:p>
      </dgm:t>
    </dgm:pt>
    <dgm:pt modelId="{92A1AF23-7336-4768-827A-B328337DCE8C}">
      <dgm:prSet phldrT="[Text]" custT="1"/>
      <dgm:spPr/>
      <dgm:t>
        <a:bodyPr/>
        <a:lstStyle/>
        <a:p>
          <a:pPr rtl="1"/>
          <a:r>
            <a:rPr lang="en-GB" sz="1800" dirty="0"/>
            <a:t>Parasympathetic</a:t>
          </a:r>
        </a:p>
        <a:p>
          <a:pPr rtl="1"/>
          <a:r>
            <a:rPr lang="en-GB" sz="1800" dirty="0"/>
            <a:t>(</a:t>
          </a:r>
          <a:r>
            <a:rPr lang="en-GB" sz="1800" dirty="0" smtClean="0"/>
            <a:t>vagal)</a:t>
          </a:r>
          <a:endParaRPr lang="ar-SA" sz="1800" dirty="0"/>
        </a:p>
      </dgm:t>
    </dgm:pt>
    <dgm:pt modelId="{CD45C45D-7BCF-495A-93AD-1681DDD8D2BC}" type="parTrans" cxnId="{212A293F-6DE6-4A8B-823E-F4232674B652}">
      <dgm:prSet/>
      <dgm:spPr/>
      <dgm:t>
        <a:bodyPr/>
        <a:lstStyle/>
        <a:p>
          <a:pPr rtl="1"/>
          <a:endParaRPr lang="ar-SA" sz="1800"/>
        </a:p>
      </dgm:t>
    </dgm:pt>
    <dgm:pt modelId="{C71472AF-6F61-43EB-9265-7C0AE5C03C7C}" type="sibTrans" cxnId="{212A293F-6DE6-4A8B-823E-F4232674B652}">
      <dgm:prSet/>
      <dgm:spPr/>
      <dgm:t>
        <a:bodyPr/>
        <a:lstStyle/>
        <a:p>
          <a:pPr rtl="1"/>
          <a:endParaRPr lang="ar-SA" sz="1800"/>
        </a:p>
      </dgm:t>
    </dgm:pt>
    <dgm:pt modelId="{DE917465-367C-4D8A-B2DB-574C6E4677BD}">
      <dgm:prSet custT="1"/>
      <dgm:spPr/>
      <dgm:t>
        <a:bodyPr/>
        <a:lstStyle/>
        <a:p>
          <a:pPr rtl="1"/>
          <a:r>
            <a:rPr lang="en-GB" sz="1800" dirty="0"/>
            <a:t>All parts of the heart with strong supply to </a:t>
          </a:r>
          <a:r>
            <a:rPr lang="en-GB" sz="1800" dirty="0">
              <a:solidFill>
                <a:srgbClr val="CC0000"/>
              </a:solidFill>
            </a:rPr>
            <a:t>the ventricles </a:t>
          </a:r>
          <a:endParaRPr lang="ar-SA" sz="1800" dirty="0">
            <a:solidFill>
              <a:srgbClr val="CC0000"/>
            </a:solidFill>
          </a:endParaRPr>
        </a:p>
      </dgm:t>
    </dgm:pt>
    <dgm:pt modelId="{FF04343E-A093-4DD9-AB51-D590418406A3}" type="parTrans" cxnId="{A8BF40CD-194B-431B-AC7A-C8DEE67AB84A}">
      <dgm:prSet/>
      <dgm:spPr/>
      <dgm:t>
        <a:bodyPr/>
        <a:lstStyle/>
        <a:p>
          <a:pPr rtl="1"/>
          <a:endParaRPr lang="ar-SA" sz="1800"/>
        </a:p>
      </dgm:t>
    </dgm:pt>
    <dgm:pt modelId="{526A19C7-7A33-4199-BA16-7D3B59264B1C}" type="sibTrans" cxnId="{A8BF40CD-194B-431B-AC7A-C8DEE67AB84A}">
      <dgm:prSet/>
      <dgm:spPr/>
      <dgm:t>
        <a:bodyPr/>
        <a:lstStyle/>
        <a:p>
          <a:pPr rtl="1"/>
          <a:endParaRPr lang="ar-SA" sz="1800"/>
        </a:p>
      </dgm:t>
    </dgm:pt>
    <dgm:pt modelId="{80BDC430-1873-4935-A34A-E6DBA1395A00}">
      <dgm:prSet custT="1"/>
      <dgm:spPr/>
      <dgm:t>
        <a:bodyPr/>
        <a:lstStyle/>
        <a:p>
          <a:pPr rtl="1"/>
          <a:r>
            <a:rPr lang="en-GB" sz="1800" dirty="0"/>
            <a:t>Mainly to the </a:t>
          </a:r>
          <a:r>
            <a:rPr lang="en-GB" sz="1800" dirty="0">
              <a:solidFill>
                <a:srgbClr val="CC0000"/>
              </a:solidFill>
            </a:rPr>
            <a:t>S-A</a:t>
          </a:r>
          <a:r>
            <a:rPr lang="en-GB" sz="1800" dirty="0"/>
            <a:t> and </a:t>
          </a:r>
          <a:r>
            <a:rPr lang="en-GB" sz="1800" dirty="0">
              <a:solidFill>
                <a:srgbClr val="CC0000"/>
              </a:solidFill>
            </a:rPr>
            <a:t>A-V </a:t>
          </a:r>
          <a:r>
            <a:rPr lang="en-GB" sz="1800" dirty="0">
              <a:solidFill>
                <a:schemeClr val="tx1"/>
              </a:solidFill>
            </a:rPr>
            <a:t>nodes</a:t>
          </a:r>
          <a:endParaRPr lang="ar-SA" sz="1800" dirty="0">
            <a:solidFill>
              <a:schemeClr val="tx1"/>
            </a:solidFill>
          </a:endParaRPr>
        </a:p>
      </dgm:t>
    </dgm:pt>
    <dgm:pt modelId="{908835F2-08B0-4F64-A40F-7A149AAFE407}" type="parTrans" cxnId="{38DCBA08-468A-40A0-9B3D-77F0EC183ACF}">
      <dgm:prSet/>
      <dgm:spPr/>
      <dgm:t>
        <a:bodyPr/>
        <a:lstStyle/>
        <a:p>
          <a:pPr rtl="1"/>
          <a:endParaRPr lang="ar-SA" sz="1800"/>
        </a:p>
      </dgm:t>
    </dgm:pt>
    <dgm:pt modelId="{CBE99190-3667-468A-B48C-09B480E828A5}" type="sibTrans" cxnId="{38DCBA08-468A-40A0-9B3D-77F0EC183ACF}">
      <dgm:prSet/>
      <dgm:spPr/>
      <dgm:t>
        <a:bodyPr/>
        <a:lstStyle/>
        <a:p>
          <a:pPr rtl="1"/>
          <a:endParaRPr lang="ar-SA" sz="1800"/>
        </a:p>
      </dgm:t>
    </dgm:pt>
    <dgm:pt modelId="{D64ED0AC-73EA-4CFF-828F-F93E9500FC7C}" type="pres">
      <dgm:prSet presAssocID="{D978FC26-3F21-407E-9C6C-5FD219B91B25}" presName="mainComposite" presStyleCnt="0">
        <dgm:presLayoutVars>
          <dgm:chPref val="1"/>
          <dgm:dir/>
          <dgm:animOne val="branch"/>
          <dgm:animLvl val="lvl"/>
          <dgm:resizeHandles val="exact"/>
        </dgm:presLayoutVars>
      </dgm:prSet>
      <dgm:spPr/>
      <dgm:t>
        <a:bodyPr/>
        <a:lstStyle/>
        <a:p>
          <a:endParaRPr lang="en-US"/>
        </a:p>
      </dgm:t>
    </dgm:pt>
    <dgm:pt modelId="{A14EF3B5-E4F7-46E5-BB98-CEC3531136F1}" type="pres">
      <dgm:prSet presAssocID="{D978FC26-3F21-407E-9C6C-5FD219B91B25}" presName="hierFlow" presStyleCnt="0"/>
      <dgm:spPr/>
    </dgm:pt>
    <dgm:pt modelId="{49F60AB4-98F5-49D7-822D-C7089B7F7ABF}" type="pres">
      <dgm:prSet presAssocID="{D978FC26-3F21-407E-9C6C-5FD219B91B25}" presName="hierChild1" presStyleCnt="0">
        <dgm:presLayoutVars>
          <dgm:chPref val="1"/>
          <dgm:animOne val="branch"/>
          <dgm:animLvl val="lvl"/>
        </dgm:presLayoutVars>
      </dgm:prSet>
      <dgm:spPr/>
    </dgm:pt>
    <dgm:pt modelId="{2DC04C05-3AE4-4407-9805-4044914A7E20}" type="pres">
      <dgm:prSet presAssocID="{91B46032-1A20-43CB-9AA4-8073E8F7B91E}" presName="Name14" presStyleCnt="0"/>
      <dgm:spPr/>
    </dgm:pt>
    <dgm:pt modelId="{578F7C91-AE05-4302-95EA-A589775A812F}" type="pres">
      <dgm:prSet presAssocID="{91B46032-1A20-43CB-9AA4-8073E8F7B91E}" presName="level1Shape" presStyleLbl="node0" presStyleIdx="0" presStyleCnt="1" custScaleX="130890" custScaleY="32383">
        <dgm:presLayoutVars>
          <dgm:chPref val="3"/>
        </dgm:presLayoutVars>
      </dgm:prSet>
      <dgm:spPr/>
      <dgm:t>
        <a:bodyPr/>
        <a:lstStyle/>
        <a:p>
          <a:endParaRPr lang="en-US"/>
        </a:p>
      </dgm:t>
    </dgm:pt>
    <dgm:pt modelId="{FB57E8C7-3AA5-4537-B8C5-5E23D9390F52}" type="pres">
      <dgm:prSet presAssocID="{91B46032-1A20-43CB-9AA4-8073E8F7B91E}" presName="hierChild2" presStyleCnt="0"/>
      <dgm:spPr/>
    </dgm:pt>
    <dgm:pt modelId="{BD4B9484-CAD9-4481-95AE-37E03B63BA71}" type="pres">
      <dgm:prSet presAssocID="{20AC637A-FE7E-459F-B79C-48495CB3729E}" presName="Name19" presStyleLbl="parChTrans1D2" presStyleIdx="0" presStyleCnt="2"/>
      <dgm:spPr/>
      <dgm:t>
        <a:bodyPr/>
        <a:lstStyle/>
        <a:p>
          <a:endParaRPr lang="en-US"/>
        </a:p>
      </dgm:t>
    </dgm:pt>
    <dgm:pt modelId="{470A7F68-A3CF-4B45-B639-D92362C71108}" type="pres">
      <dgm:prSet presAssocID="{A6A7F9C1-4AB5-4155-AA58-42A3459CD28F}" presName="Name21" presStyleCnt="0"/>
      <dgm:spPr/>
    </dgm:pt>
    <dgm:pt modelId="{D855158D-B02F-40FF-95AF-6A0A7159654C}" type="pres">
      <dgm:prSet presAssocID="{A6A7F9C1-4AB5-4155-AA58-42A3459CD28F}" presName="level2Shape" presStyleLbl="node2" presStyleIdx="0" presStyleCnt="2" custScaleX="70925" custScaleY="30237" custLinFactNeighborX="12420" custLinFactNeighborY="-15188"/>
      <dgm:spPr/>
      <dgm:t>
        <a:bodyPr/>
        <a:lstStyle/>
        <a:p>
          <a:endParaRPr lang="en-US"/>
        </a:p>
      </dgm:t>
    </dgm:pt>
    <dgm:pt modelId="{60D3C8B5-EA24-4C86-B4C9-6122786AAF4C}" type="pres">
      <dgm:prSet presAssocID="{A6A7F9C1-4AB5-4155-AA58-42A3459CD28F}" presName="hierChild3" presStyleCnt="0"/>
      <dgm:spPr/>
    </dgm:pt>
    <dgm:pt modelId="{00175A00-5066-4B63-90CC-43F4D15EB948}" type="pres">
      <dgm:prSet presAssocID="{FF04343E-A093-4DD9-AB51-D590418406A3}" presName="Name19" presStyleLbl="parChTrans1D3" presStyleIdx="0" presStyleCnt="2"/>
      <dgm:spPr/>
      <dgm:t>
        <a:bodyPr/>
        <a:lstStyle/>
        <a:p>
          <a:endParaRPr lang="en-US"/>
        </a:p>
      </dgm:t>
    </dgm:pt>
    <dgm:pt modelId="{AFD677D1-8584-4598-9BF8-65F29A9DF0C6}" type="pres">
      <dgm:prSet presAssocID="{DE917465-367C-4D8A-B2DB-574C6E4677BD}" presName="Name21" presStyleCnt="0"/>
      <dgm:spPr/>
    </dgm:pt>
    <dgm:pt modelId="{BFBE6012-CFFC-4448-B33C-C5139303DE81}" type="pres">
      <dgm:prSet presAssocID="{DE917465-367C-4D8A-B2DB-574C6E4677BD}" presName="level2Shape" presStyleLbl="node3" presStyleIdx="0" presStyleCnt="2" custScaleX="115449" custScaleY="96926" custLinFactNeighborX="14309" custLinFactNeighborY="-33612"/>
      <dgm:spPr/>
      <dgm:t>
        <a:bodyPr/>
        <a:lstStyle/>
        <a:p>
          <a:endParaRPr lang="en-US"/>
        </a:p>
      </dgm:t>
    </dgm:pt>
    <dgm:pt modelId="{E80003DD-9A71-4F47-8E29-D5B15455FFCA}" type="pres">
      <dgm:prSet presAssocID="{DE917465-367C-4D8A-B2DB-574C6E4677BD}" presName="hierChild3" presStyleCnt="0"/>
      <dgm:spPr/>
    </dgm:pt>
    <dgm:pt modelId="{559B2DD6-3AF0-4CAC-8166-5E8D6803AE55}" type="pres">
      <dgm:prSet presAssocID="{CD45C45D-7BCF-495A-93AD-1681DDD8D2BC}" presName="Name19" presStyleLbl="parChTrans1D2" presStyleIdx="1" presStyleCnt="2"/>
      <dgm:spPr/>
      <dgm:t>
        <a:bodyPr/>
        <a:lstStyle/>
        <a:p>
          <a:endParaRPr lang="en-US"/>
        </a:p>
      </dgm:t>
    </dgm:pt>
    <dgm:pt modelId="{EDCFE161-F441-4189-ACAE-37A37DFE4D0B}" type="pres">
      <dgm:prSet presAssocID="{92A1AF23-7336-4768-827A-B328337DCE8C}" presName="Name21" presStyleCnt="0"/>
      <dgm:spPr/>
    </dgm:pt>
    <dgm:pt modelId="{795CA69B-139A-4663-88F2-F66B6AF3428B}" type="pres">
      <dgm:prSet presAssocID="{92A1AF23-7336-4768-827A-B328337DCE8C}" presName="level2Shape" presStyleLbl="node2" presStyleIdx="1" presStyleCnt="2" custScaleX="82187" custScaleY="36025" custLinFactNeighborX="-2365" custLinFactNeighborY="-15188"/>
      <dgm:spPr/>
      <dgm:t>
        <a:bodyPr/>
        <a:lstStyle/>
        <a:p>
          <a:endParaRPr lang="en-US"/>
        </a:p>
      </dgm:t>
    </dgm:pt>
    <dgm:pt modelId="{65AC0524-CE32-4784-9FFA-7D29B3D6EA6A}" type="pres">
      <dgm:prSet presAssocID="{92A1AF23-7336-4768-827A-B328337DCE8C}" presName="hierChild3" presStyleCnt="0"/>
      <dgm:spPr/>
    </dgm:pt>
    <dgm:pt modelId="{754030DE-A4F7-4CDE-9946-D250A928819B}" type="pres">
      <dgm:prSet presAssocID="{908835F2-08B0-4F64-A40F-7A149AAFE407}" presName="Name19" presStyleLbl="parChTrans1D3" presStyleIdx="1" presStyleCnt="2"/>
      <dgm:spPr/>
      <dgm:t>
        <a:bodyPr/>
        <a:lstStyle/>
        <a:p>
          <a:endParaRPr lang="en-US"/>
        </a:p>
      </dgm:t>
    </dgm:pt>
    <dgm:pt modelId="{0FAF51F8-04A5-4F53-944C-C5D54CFEF48E}" type="pres">
      <dgm:prSet presAssocID="{80BDC430-1873-4935-A34A-E6DBA1395A00}" presName="Name21" presStyleCnt="0"/>
      <dgm:spPr/>
    </dgm:pt>
    <dgm:pt modelId="{0C1C025F-5CE7-4F39-AEA2-EA035F1183CD}" type="pres">
      <dgm:prSet presAssocID="{80BDC430-1873-4935-A34A-E6DBA1395A00}" presName="level2Shape" presStyleLbl="node3" presStyleIdx="1" presStyleCnt="2" custScaleX="109893" custScaleY="38503" custLinFactNeighborX="-2030" custLinFactNeighborY="-31014"/>
      <dgm:spPr/>
      <dgm:t>
        <a:bodyPr/>
        <a:lstStyle/>
        <a:p>
          <a:endParaRPr lang="en-US"/>
        </a:p>
      </dgm:t>
    </dgm:pt>
    <dgm:pt modelId="{A0F81CD7-A134-4B0C-89D0-AA803B7358B6}" type="pres">
      <dgm:prSet presAssocID="{80BDC430-1873-4935-A34A-E6DBA1395A00}" presName="hierChild3" presStyleCnt="0"/>
      <dgm:spPr/>
    </dgm:pt>
    <dgm:pt modelId="{EFBE808D-79E7-4476-B624-60F6891CBD5A}" type="pres">
      <dgm:prSet presAssocID="{D978FC26-3F21-407E-9C6C-5FD219B91B25}" presName="bgShapesFlow" presStyleCnt="0"/>
      <dgm:spPr/>
    </dgm:pt>
  </dgm:ptLst>
  <dgm:cxnLst>
    <dgm:cxn modelId="{40001C60-B776-4F2A-AD75-BAA46F1E1F9E}" type="presOf" srcId="{D978FC26-3F21-407E-9C6C-5FD219B91B25}" destId="{D64ED0AC-73EA-4CFF-828F-F93E9500FC7C}" srcOrd="0" destOrd="0" presId="urn:microsoft.com/office/officeart/2005/8/layout/hierarchy6"/>
    <dgm:cxn modelId="{9C452AF3-67E2-4CC1-B78D-C53BA5B17917}" type="presOf" srcId="{CD45C45D-7BCF-495A-93AD-1681DDD8D2BC}" destId="{559B2DD6-3AF0-4CAC-8166-5E8D6803AE55}" srcOrd="0" destOrd="0" presId="urn:microsoft.com/office/officeart/2005/8/layout/hierarchy6"/>
    <dgm:cxn modelId="{208C3748-F388-4753-8097-4EF667CE4656}" type="presOf" srcId="{91B46032-1A20-43CB-9AA4-8073E8F7B91E}" destId="{578F7C91-AE05-4302-95EA-A589775A812F}" srcOrd="0" destOrd="0" presId="urn:microsoft.com/office/officeart/2005/8/layout/hierarchy6"/>
    <dgm:cxn modelId="{F3F558CE-2997-470D-B6DB-5BBE75F5DA72}" srcId="{91B46032-1A20-43CB-9AA4-8073E8F7B91E}" destId="{A6A7F9C1-4AB5-4155-AA58-42A3459CD28F}" srcOrd="0" destOrd="0" parTransId="{20AC637A-FE7E-459F-B79C-48495CB3729E}" sibTransId="{82B169ED-38BE-42A2-A81B-EB7155A7CDF0}"/>
    <dgm:cxn modelId="{A8BF40CD-194B-431B-AC7A-C8DEE67AB84A}" srcId="{A6A7F9C1-4AB5-4155-AA58-42A3459CD28F}" destId="{DE917465-367C-4D8A-B2DB-574C6E4677BD}" srcOrd="0" destOrd="0" parTransId="{FF04343E-A093-4DD9-AB51-D590418406A3}" sibTransId="{526A19C7-7A33-4199-BA16-7D3B59264B1C}"/>
    <dgm:cxn modelId="{212A293F-6DE6-4A8B-823E-F4232674B652}" srcId="{91B46032-1A20-43CB-9AA4-8073E8F7B91E}" destId="{92A1AF23-7336-4768-827A-B328337DCE8C}" srcOrd="1" destOrd="0" parTransId="{CD45C45D-7BCF-495A-93AD-1681DDD8D2BC}" sibTransId="{C71472AF-6F61-43EB-9265-7C0AE5C03C7C}"/>
    <dgm:cxn modelId="{38B44B41-3DE6-4431-A1BB-CEFE3304E88D}" type="presOf" srcId="{FF04343E-A093-4DD9-AB51-D590418406A3}" destId="{00175A00-5066-4B63-90CC-43F4D15EB948}" srcOrd="0" destOrd="0" presId="urn:microsoft.com/office/officeart/2005/8/layout/hierarchy6"/>
    <dgm:cxn modelId="{E71E12E8-4EAA-4C0F-AE0A-E9C3809D429D}" type="presOf" srcId="{92A1AF23-7336-4768-827A-B328337DCE8C}" destId="{795CA69B-139A-4663-88F2-F66B6AF3428B}" srcOrd="0" destOrd="0" presId="urn:microsoft.com/office/officeart/2005/8/layout/hierarchy6"/>
    <dgm:cxn modelId="{65EA6080-5E58-407B-A9F9-5F4DCEB2779F}" type="presOf" srcId="{DE917465-367C-4D8A-B2DB-574C6E4677BD}" destId="{BFBE6012-CFFC-4448-B33C-C5139303DE81}" srcOrd="0" destOrd="0" presId="urn:microsoft.com/office/officeart/2005/8/layout/hierarchy6"/>
    <dgm:cxn modelId="{5F011834-30C1-4B32-9006-32E240AE1FB7}" srcId="{D978FC26-3F21-407E-9C6C-5FD219B91B25}" destId="{91B46032-1A20-43CB-9AA4-8073E8F7B91E}" srcOrd="0" destOrd="0" parTransId="{C1B9A38C-C079-42DC-B195-72E590531E0F}" sibTransId="{DABB876E-1895-4703-B4AE-027DA7974F7F}"/>
    <dgm:cxn modelId="{38DCBA08-468A-40A0-9B3D-77F0EC183ACF}" srcId="{92A1AF23-7336-4768-827A-B328337DCE8C}" destId="{80BDC430-1873-4935-A34A-E6DBA1395A00}" srcOrd="0" destOrd="0" parTransId="{908835F2-08B0-4F64-A40F-7A149AAFE407}" sibTransId="{CBE99190-3667-468A-B48C-09B480E828A5}"/>
    <dgm:cxn modelId="{6EA7B128-0FE3-4216-B934-3E02332C9835}" type="presOf" srcId="{A6A7F9C1-4AB5-4155-AA58-42A3459CD28F}" destId="{D855158D-B02F-40FF-95AF-6A0A7159654C}" srcOrd="0" destOrd="0" presId="urn:microsoft.com/office/officeart/2005/8/layout/hierarchy6"/>
    <dgm:cxn modelId="{2B090E72-D86B-466B-AF6F-F485B7E7FA09}" type="presOf" srcId="{20AC637A-FE7E-459F-B79C-48495CB3729E}" destId="{BD4B9484-CAD9-4481-95AE-37E03B63BA71}" srcOrd="0" destOrd="0" presId="urn:microsoft.com/office/officeart/2005/8/layout/hierarchy6"/>
    <dgm:cxn modelId="{AA0D9080-E03A-4A94-97CA-1C762D90D9E9}" type="presOf" srcId="{80BDC430-1873-4935-A34A-E6DBA1395A00}" destId="{0C1C025F-5CE7-4F39-AEA2-EA035F1183CD}" srcOrd="0" destOrd="0" presId="urn:microsoft.com/office/officeart/2005/8/layout/hierarchy6"/>
    <dgm:cxn modelId="{C235B56E-E7A8-4889-8898-3503F004F02F}" type="presOf" srcId="{908835F2-08B0-4F64-A40F-7A149AAFE407}" destId="{754030DE-A4F7-4CDE-9946-D250A928819B}" srcOrd="0" destOrd="0" presId="urn:microsoft.com/office/officeart/2005/8/layout/hierarchy6"/>
    <dgm:cxn modelId="{18B08F82-34A7-4622-9F22-3590278D0972}" type="presParOf" srcId="{D64ED0AC-73EA-4CFF-828F-F93E9500FC7C}" destId="{A14EF3B5-E4F7-46E5-BB98-CEC3531136F1}" srcOrd="0" destOrd="0" presId="urn:microsoft.com/office/officeart/2005/8/layout/hierarchy6"/>
    <dgm:cxn modelId="{DED2F963-0C24-4B37-98F0-26AB41BAC9EB}" type="presParOf" srcId="{A14EF3B5-E4F7-46E5-BB98-CEC3531136F1}" destId="{49F60AB4-98F5-49D7-822D-C7089B7F7ABF}" srcOrd="0" destOrd="0" presId="urn:microsoft.com/office/officeart/2005/8/layout/hierarchy6"/>
    <dgm:cxn modelId="{F309194D-644F-43B6-9CE2-3426A5D92C73}" type="presParOf" srcId="{49F60AB4-98F5-49D7-822D-C7089B7F7ABF}" destId="{2DC04C05-3AE4-4407-9805-4044914A7E20}" srcOrd="0" destOrd="0" presId="urn:microsoft.com/office/officeart/2005/8/layout/hierarchy6"/>
    <dgm:cxn modelId="{F462716F-E773-4F3D-B0D9-6EA1A4A77774}" type="presParOf" srcId="{2DC04C05-3AE4-4407-9805-4044914A7E20}" destId="{578F7C91-AE05-4302-95EA-A589775A812F}" srcOrd="0" destOrd="0" presId="urn:microsoft.com/office/officeart/2005/8/layout/hierarchy6"/>
    <dgm:cxn modelId="{DCEFABB8-92CC-4B4D-A38D-42FE401C9B5D}" type="presParOf" srcId="{2DC04C05-3AE4-4407-9805-4044914A7E20}" destId="{FB57E8C7-3AA5-4537-B8C5-5E23D9390F52}" srcOrd="1" destOrd="0" presId="urn:microsoft.com/office/officeart/2005/8/layout/hierarchy6"/>
    <dgm:cxn modelId="{4701AC32-6587-4507-AE56-98A5EB02EF44}" type="presParOf" srcId="{FB57E8C7-3AA5-4537-B8C5-5E23D9390F52}" destId="{BD4B9484-CAD9-4481-95AE-37E03B63BA71}" srcOrd="0" destOrd="0" presId="urn:microsoft.com/office/officeart/2005/8/layout/hierarchy6"/>
    <dgm:cxn modelId="{483BE56D-D655-449D-A388-615B5A38671E}" type="presParOf" srcId="{FB57E8C7-3AA5-4537-B8C5-5E23D9390F52}" destId="{470A7F68-A3CF-4B45-B639-D92362C71108}" srcOrd="1" destOrd="0" presId="urn:microsoft.com/office/officeart/2005/8/layout/hierarchy6"/>
    <dgm:cxn modelId="{415048B4-6804-4378-AFAB-41F104094FC8}" type="presParOf" srcId="{470A7F68-A3CF-4B45-B639-D92362C71108}" destId="{D855158D-B02F-40FF-95AF-6A0A7159654C}" srcOrd="0" destOrd="0" presId="urn:microsoft.com/office/officeart/2005/8/layout/hierarchy6"/>
    <dgm:cxn modelId="{1C310E67-8FE8-4E98-9633-B28066C7911A}" type="presParOf" srcId="{470A7F68-A3CF-4B45-B639-D92362C71108}" destId="{60D3C8B5-EA24-4C86-B4C9-6122786AAF4C}" srcOrd="1" destOrd="0" presId="urn:microsoft.com/office/officeart/2005/8/layout/hierarchy6"/>
    <dgm:cxn modelId="{BFE80CCD-E256-453E-8EC5-C5149EC7A075}" type="presParOf" srcId="{60D3C8B5-EA24-4C86-B4C9-6122786AAF4C}" destId="{00175A00-5066-4B63-90CC-43F4D15EB948}" srcOrd="0" destOrd="0" presId="urn:microsoft.com/office/officeart/2005/8/layout/hierarchy6"/>
    <dgm:cxn modelId="{799F4991-7473-4783-8387-C5EEFB1FCDE6}" type="presParOf" srcId="{60D3C8B5-EA24-4C86-B4C9-6122786AAF4C}" destId="{AFD677D1-8584-4598-9BF8-65F29A9DF0C6}" srcOrd="1" destOrd="0" presId="urn:microsoft.com/office/officeart/2005/8/layout/hierarchy6"/>
    <dgm:cxn modelId="{6FFBF990-A6CE-45E2-AFBA-9C9EC6F8ACFD}" type="presParOf" srcId="{AFD677D1-8584-4598-9BF8-65F29A9DF0C6}" destId="{BFBE6012-CFFC-4448-B33C-C5139303DE81}" srcOrd="0" destOrd="0" presId="urn:microsoft.com/office/officeart/2005/8/layout/hierarchy6"/>
    <dgm:cxn modelId="{EED84D59-31AD-4902-93BA-D7112B505C0D}" type="presParOf" srcId="{AFD677D1-8584-4598-9BF8-65F29A9DF0C6}" destId="{E80003DD-9A71-4F47-8E29-D5B15455FFCA}" srcOrd="1" destOrd="0" presId="urn:microsoft.com/office/officeart/2005/8/layout/hierarchy6"/>
    <dgm:cxn modelId="{42D300F7-62DC-47E2-A899-187B71C750A4}" type="presParOf" srcId="{FB57E8C7-3AA5-4537-B8C5-5E23D9390F52}" destId="{559B2DD6-3AF0-4CAC-8166-5E8D6803AE55}" srcOrd="2" destOrd="0" presId="urn:microsoft.com/office/officeart/2005/8/layout/hierarchy6"/>
    <dgm:cxn modelId="{5F785A0F-D1E2-4CB6-85B3-E6CD179692F5}" type="presParOf" srcId="{FB57E8C7-3AA5-4537-B8C5-5E23D9390F52}" destId="{EDCFE161-F441-4189-ACAE-37A37DFE4D0B}" srcOrd="3" destOrd="0" presId="urn:microsoft.com/office/officeart/2005/8/layout/hierarchy6"/>
    <dgm:cxn modelId="{2B9982AC-5594-4163-B4F9-65000DAD0781}" type="presParOf" srcId="{EDCFE161-F441-4189-ACAE-37A37DFE4D0B}" destId="{795CA69B-139A-4663-88F2-F66B6AF3428B}" srcOrd="0" destOrd="0" presId="urn:microsoft.com/office/officeart/2005/8/layout/hierarchy6"/>
    <dgm:cxn modelId="{BA0E6556-7745-4586-A8DC-3EE26481D492}" type="presParOf" srcId="{EDCFE161-F441-4189-ACAE-37A37DFE4D0B}" destId="{65AC0524-CE32-4784-9FFA-7D29B3D6EA6A}" srcOrd="1" destOrd="0" presId="urn:microsoft.com/office/officeart/2005/8/layout/hierarchy6"/>
    <dgm:cxn modelId="{8213E897-B7E6-4F95-8B92-923DCEA522C6}" type="presParOf" srcId="{65AC0524-CE32-4784-9FFA-7D29B3D6EA6A}" destId="{754030DE-A4F7-4CDE-9946-D250A928819B}" srcOrd="0" destOrd="0" presId="urn:microsoft.com/office/officeart/2005/8/layout/hierarchy6"/>
    <dgm:cxn modelId="{BCABAC52-0E09-42F6-8855-04C393BD82C8}" type="presParOf" srcId="{65AC0524-CE32-4784-9FFA-7D29B3D6EA6A}" destId="{0FAF51F8-04A5-4F53-944C-C5D54CFEF48E}" srcOrd="1" destOrd="0" presId="urn:microsoft.com/office/officeart/2005/8/layout/hierarchy6"/>
    <dgm:cxn modelId="{5809F3BE-47FD-4125-8BC9-B37BA140D829}" type="presParOf" srcId="{0FAF51F8-04A5-4F53-944C-C5D54CFEF48E}" destId="{0C1C025F-5CE7-4F39-AEA2-EA035F1183CD}" srcOrd="0" destOrd="0" presId="urn:microsoft.com/office/officeart/2005/8/layout/hierarchy6"/>
    <dgm:cxn modelId="{F9467DBB-599F-490E-AAFC-1826103EF23A}" type="presParOf" srcId="{0FAF51F8-04A5-4F53-944C-C5D54CFEF48E}" destId="{A0F81CD7-A134-4B0C-89D0-AA803B7358B6}" srcOrd="1" destOrd="0" presId="urn:microsoft.com/office/officeart/2005/8/layout/hierarchy6"/>
    <dgm:cxn modelId="{FE422D81-A1BF-4CF5-A714-C635F6460391}" type="presParOf" srcId="{D64ED0AC-73EA-4CFF-828F-F93E9500FC7C}" destId="{EFBE808D-79E7-4476-B624-60F6891CBD5A}"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6ABB06-B76E-0348-8151-AB587DE8A8CC}">
      <dsp:nvSpPr>
        <dsp:cNvPr id="0" name=""/>
        <dsp:cNvSpPr/>
      </dsp:nvSpPr>
      <dsp:spPr>
        <a:xfrm>
          <a:off x="5030980" y="2277251"/>
          <a:ext cx="91440" cy="237019"/>
        </a:xfrm>
        <a:custGeom>
          <a:avLst/>
          <a:gdLst/>
          <a:ahLst/>
          <a:cxnLst/>
          <a:rect l="0" t="0" r="0" b="0"/>
          <a:pathLst>
            <a:path>
              <a:moveTo>
                <a:pt x="64279" y="0"/>
              </a:moveTo>
              <a:lnTo>
                <a:pt x="64279" y="112791"/>
              </a:lnTo>
              <a:lnTo>
                <a:pt x="45720" y="112791"/>
              </a:lnTo>
              <a:lnTo>
                <a:pt x="45720" y="237019"/>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34F39D4-CD0C-AF48-91FD-C8E95A2FB8E8}">
      <dsp:nvSpPr>
        <dsp:cNvPr id="0" name=""/>
        <dsp:cNvSpPr/>
      </dsp:nvSpPr>
      <dsp:spPr>
        <a:xfrm>
          <a:off x="3832684" y="480198"/>
          <a:ext cx="1262575" cy="390006"/>
        </a:xfrm>
        <a:custGeom>
          <a:avLst/>
          <a:gdLst/>
          <a:ahLst/>
          <a:cxnLst/>
          <a:rect l="0" t="0" r="0" b="0"/>
          <a:pathLst>
            <a:path>
              <a:moveTo>
                <a:pt x="0" y="0"/>
              </a:moveTo>
              <a:lnTo>
                <a:pt x="0" y="265777"/>
              </a:lnTo>
              <a:lnTo>
                <a:pt x="1262575" y="265777"/>
              </a:lnTo>
              <a:lnTo>
                <a:pt x="1262575" y="390006"/>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FCA986A-BEAF-EF44-8A2A-A71E638E1A01}">
      <dsp:nvSpPr>
        <dsp:cNvPr id="0" name=""/>
        <dsp:cNvSpPr/>
      </dsp:nvSpPr>
      <dsp:spPr>
        <a:xfrm>
          <a:off x="2618030" y="2248690"/>
          <a:ext cx="91440" cy="265580"/>
        </a:xfrm>
        <a:custGeom>
          <a:avLst/>
          <a:gdLst/>
          <a:ahLst/>
          <a:cxnLst/>
          <a:rect l="0" t="0" r="0" b="0"/>
          <a:pathLst>
            <a:path>
              <a:moveTo>
                <a:pt x="45720" y="0"/>
              </a:moveTo>
              <a:lnTo>
                <a:pt x="45720" y="265580"/>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4235E09-006D-0F4D-8F40-C630A3B9C109}">
      <dsp:nvSpPr>
        <dsp:cNvPr id="0" name=""/>
        <dsp:cNvSpPr/>
      </dsp:nvSpPr>
      <dsp:spPr>
        <a:xfrm>
          <a:off x="2663750" y="480198"/>
          <a:ext cx="1168934" cy="390006"/>
        </a:xfrm>
        <a:custGeom>
          <a:avLst/>
          <a:gdLst/>
          <a:ahLst/>
          <a:cxnLst/>
          <a:rect l="0" t="0" r="0" b="0"/>
          <a:pathLst>
            <a:path>
              <a:moveTo>
                <a:pt x="1168934" y="0"/>
              </a:moveTo>
              <a:lnTo>
                <a:pt x="1168934" y="265777"/>
              </a:lnTo>
              <a:lnTo>
                <a:pt x="0" y="265777"/>
              </a:lnTo>
              <a:lnTo>
                <a:pt x="0" y="390006"/>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3AE2214-4CF2-9641-9524-7457E835457D}">
      <dsp:nvSpPr>
        <dsp:cNvPr id="0" name=""/>
        <dsp:cNvSpPr/>
      </dsp:nvSpPr>
      <dsp:spPr>
        <a:xfrm>
          <a:off x="2681036" y="2156"/>
          <a:ext cx="2303294" cy="478041"/>
        </a:xfrm>
        <a:prstGeom prst="roundRect">
          <a:avLst>
            <a:gd name="adj" fmla="val 10000"/>
          </a:avLst>
        </a:prstGeom>
        <a:gradFill rotWithShape="0">
          <a:gsLst>
            <a:gs pos="0">
              <a:schemeClr val="accent1">
                <a:hueOff val="0"/>
                <a:satOff val="0"/>
                <a:lumOff val="0"/>
                <a:alphaOff val="0"/>
                <a:shade val="63000"/>
              </a:schemeClr>
            </a:gs>
            <a:gs pos="30000">
              <a:schemeClr val="accent1">
                <a:hueOff val="0"/>
                <a:satOff val="0"/>
                <a:lumOff val="0"/>
                <a:alphaOff val="0"/>
                <a:shade val="90000"/>
                <a:satMod val="110000"/>
              </a:schemeClr>
            </a:gs>
            <a:gs pos="45000">
              <a:schemeClr val="accent1">
                <a:hueOff val="0"/>
                <a:satOff val="0"/>
                <a:lumOff val="0"/>
                <a:alphaOff val="0"/>
                <a:shade val="100000"/>
                <a:satMod val="118000"/>
              </a:schemeClr>
            </a:gs>
            <a:gs pos="55000">
              <a:schemeClr val="accent1">
                <a:hueOff val="0"/>
                <a:satOff val="0"/>
                <a:lumOff val="0"/>
                <a:alphaOff val="0"/>
                <a:shade val="100000"/>
                <a:satMod val="118000"/>
              </a:schemeClr>
            </a:gs>
            <a:gs pos="73000">
              <a:schemeClr val="accent1">
                <a:hueOff val="0"/>
                <a:satOff val="0"/>
                <a:lumOff val="0"/>
                <a:alphaOff val="0"/>
                <a:shade val="90000"/>
                <a:satMod val="110000"/>
              </a:schemeClr>
            </a:gs>
            <a:gs pos="100000">
              <a:schemeClr val="accent1">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1">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sp>
    <dsp:sp modelId="{6DA82208-7B92-204C-BC9C-13E3D895F869}">
      <dsp:nvSpPr>
        <dsp:cNvPr id="0" name=""/>
        <dsp:cNvSpPr/>
      </dsp:nvSpPr>
      <dsp:spPr>
        <a:xfrm>
          <a:off x="2830036" y="143706"/>
          <a:ext cx="2303294" cy="47804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t>Ectopic Pacemaker causes :</a:t>
          </a:r>
          <a:endParaRPr lang="en-US" sz="1800" b="1" kern="1200" dirty="0"/>
        </a:p>
      </dsp:txBody>
      <dsp:txXfrm>
        <a:off x="2844037" y="157707"/>
        <a:ext cx="2275292" cy="450039"/>
      </dsp:txXfrm>
    </dsp:sp>
    <dsp:sp modelId="{42ED5F62-382D-1C43-8060-BB20AD1F9D99}">
      <dsp:nvSpPr>
        <dsp:cNvPr id="0" name=""/>
        <dsp:cNvSpPr/>
      </dsp:nvSpPr>
      <dsp:spPr>
        <a:xfrm>
          <a:off x="1550173" y="870204"/>
          <a:ext cx="2227152" cy="1378486"/>
        </a:xfrm>
        <a:prstGeom prst="roundRect">
          <a:avLst>
            <a:gd name="adj" fmla="val 10000"/>
          </a:avLst>
        </a:prstGeom>
        <a:gradFill rotWithShape="0">
          <a:gsLst>
            <a:gs pos="0">
              <a:schemeClr val="accent2">
                <a:hueOff val="0"/>
                <a:satOff val="0"/>
                <a:lumOff val="0"/>
                <a:alphaOff val="0"/>
                <a:shade val="63000"/>
              </a:schemeClr>
            </a:gs>
            <a:gs pos="30000">
              <a:schemeClr val="accent2">
                <a:hueOff val="0"/>
                <a:satOff val="0"/>
                <a:lumOff val="0"/>
                <a:alphaOff val="0"/>
                <a:shade val="90000"/>
                <a:satMod val="110000"/>
              </a:schemeClr>
            </a:gs>
            <a:gs pos="45000">
              <a:schemeClr val="accent2">
                <a:hueOff val="0"/>
                <a:satOff val="0"/>
                <a:lumOff val="0"/>
                <a:alphaOff val="0"/>
                <a:shade val="100000"/>
                <a:satMod val="118000"/>
              </a:schemeClr>
            </a:gs>
            <a:gs pos="55000">
              <a:schemeClr val="accent2">
                <a:hueOff val="0"/>
                <a:satOff val="0"/>
                <a:lumOff val="0"/>
                <a:alphaOff val="0"/>
                <a:shade val="100000"/>
                <a:satMod val="118000"/>
              </a:schemeClr>
            </a:gs>
            <a:gs pos="73000">
              <a:schemeClr val="accent2">
                <a:hueOff val="0"/>
                <a:satOff val="0"/>
                <a:lumOff val="0"/>
                <a:alphaOff val="0"/>
                <a:shade val="90000"/>
                <a:satMod val="110000"/>
              </a:schemeClr>
            </a:gs>
            <a:gs pos="100000">
              <a:schemeClr val="accent2">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2">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sp>
    <dsp:sp modelId="{6BDF8EC5-47C8-B74D-AEC0-F1A12857AAFC}">
      <dsp:nvSpPr>
        <dsp:cNvPr id="0" name=""/>
        <dsp:cNvSpPr/>
      </dsp:nvSpPr>
      <dsp:spPr>
        <a:xfrm>
          <a:off x="1699173" y="1011754"/>
          <a:ext cx="2227152" cy="1378486"/>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Other part of the heart develop rhythmical discharge rate that is </a:t>
          </a:r>
          <a:r>
            <a:rPr lang="en-GB" sz="1600" u="sng" kern="1200" dirty="0" smtClean="0"/>
            <a:t>more</a:t>
          </a:r>
          <a:r>
            <a:rPr lang="en-GB" sz="1600" kern="1200" dirty="0" smtClean="0"/>
            <a:t> </a:t>
          </a:r>
          <a:r>
            <a:rPr lang="en-GB" sz="1600" u="sng" kern="1200" dirty="0" smtClean="0"/>
            <a:t>rapid </a:t>
          </a:r>
          <a:r>
            <a:rPr lang="en-GB" sz="1600" kern="1200" dirty="0" smtClean="0"/>
            <a:t>than that of the sinus node</a:t>
          </a:r>
          <a:endParaRPr lang="en-US" sz="1600" kern="1200" dirty="0"/>
        </a:p>
      </dsp:txBody>
      <dsp:txXfrm>
        <a:off x="1739547" y="1052128"/>
        <a:ext cx="2146404" cy="1297738"/>
      </dsp:txXfrm>
    </dsp:sp>
    <dsp:sp modelId="{D72660AB-7517-554C-85FD-7F5F07E60824}">
      <dsp:nvSpPr>
        <dsp:cNvPr id="0" name=""/>
        <dsp:cNvSpPr/>
      </dsp:nvSpPr>
      <dsp:spPr>
        <a:xfrm>
          <a:off x="1786564" y="2514271"/>
          <a:ext cx="1754371" cy="792691"/>
        </a:xfrm>
        <a:prstGeom prst="roundRect">
          <a:avLst>
            <a:gd name="adj" fmla="val 10000"/>
          </a:avLst>
        </a:prstGeom>
        <a:gradFill rotWithShape="0">
          <a:gsLst>
            <a:gs pos="0">
              <a:schemeClr val="accent3">
                <a:hueOff val="0"/>
                <a:satOff val="0"/>
                <a:lumOff val="0"/>
                <a:alphaOff val="0"/>
                <a:shade val="63000"/>
              </a:schemeClr>
            </a:gs>
            <a:gs pos="30000">
              <a:schemeClr val="accent3">
                <a:hueOff val="0"/>
                <a:satOff val="0"/>
                <a:lumOff val="0"/>
                <a:alphaOff val="0"/>
                <a:shade val="90000"/>
                <a:satMod val="110000"/>
              </a:schemeClr>
            </a:gs>
            <a:gs pos="45000">
              <a:schemeClr val="accent3">
                <a:hueOff val="0"/>
                <a:satOff val="0"/>
                <a:lumOff val="0"/>
                <a:alphaOff val="0"/>
                <a:shade val="100000"/>
                <a:satMod val="118000"/>
              </a:schemeClr>
            </a:gs>
            <a:gs pos="55000">
              <a:schemeClr val="accent3">
                <a:hueOff val="0"/>
                <a:satOff val="0"/>
                <a:lumOff val="0"/>
                <a:alphaOff val="0"/>
                <a:shade val="100000"/>
                <a:satMod val="118000"/>
              </a:schemeClr>
            </a:gs>
            <a:gs pos="73000">
              <a:schemeClr val="accent3">
                <a:hueOff val="0"/>
                <a:satOff val="0"/>
                <a:lumOff val="0"/>
                <a:alphaOff val="0"/>
                <a:shade val="90000"/>
                <a:satMod val="110000"/>
              </a:schemeClr>
            </a:gs>
            <a:gs pos="100000">
              <a:schemeClr val="accent3">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3">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sp>
    <dsp:sp modelId="{BB6FA906-D487-1D42-8F10-9B73F7915419}">
      <dsp:nvSpPr>
        <dsp:cNvPr id="0" name=""/>
        <dsp:cNvSpPr/>
      </dsp:nvSpPr>
      <dsp:spPr>
        <a:xfrm>
          <a:off x="1935563" y="2655820"/>
          <a:ext cx="1754371" cy="792691"/>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GB" sz="1200" b="1" kern="1200" dirty="0" smtClean="0"/>
        </a:p>
        <a:p>
          <a:pPr lvl="0" algn="ctr" defTabSz="533400">
            <a:lnSpc>
              <a:spcPct val="90000"/>
            </a:lnSpc>
            <a:spcBef>
              <a:spcPct val="0"/>
            </a:spcBef>
            <a:spcAft>
              <a:spcPct val="35000"/>
            </a:spcAft>
          </a:pPr>
          <a:endParaRPr lang="en-GB" sz="1200" b="1" kern="1200" dirty="0" smtClean="0"/>
        </a:p>
        <a:p>
          <a:pPr lvl="0" algn="ctr" defTabSz="533400">
            <a:lnSpc>
              <a:spcPct val="90000"/>
            </a:lnSpc>
            <a:spcBef>
              <a:spcPct val="0"/>
            </a:spcBef>
            <a:spcAft>
              <a:spcPct val="35000"/>
            </a:spcAft>
          </a:pPr>
          <a:r>
            <a:rPr lang="en-GB" sz="1600" b="0" kern="1200" dirty="0" smtClean="0"/>
            <a:t>Example: </a:t>
          </a:r>
        </a:p>
        <a:p>
          <a:pPr lvl="0" algn="ctr" defTabSz="533400">
            <a:lnSpc>
              <a:spcPct val="90000"/>
            </a:lnSpc>
            <a:spcBef>
              <a:spcPct val="0"/>
            </a:spcBef>
            <a:spcAft>
              <a:spcPct val="35000"/>
            </a:spcAft>
          </a:pPr>
          <a:r>
            <a:rPr lang="en-GB" sz="1600" b="0" kern="1200" dirty="0" smtClean="0"/>
            <a:t>A-V node or Purkinje </a:t>
          </a:r>
          <a:r>
            <a:rPr lang="en-GB" sz="1600" b="0" kern="1200" dirty="0" err="1" smtClean="0"/>
            <a:t>fibers</a:t>
          </a:r>
          <a:endParaRPr lang="en-GB" sz="1600" b="0" kern="1200" dirty="0" smtClean="0"/>
        </a:p>
        <a:p>
          <a:pPr lvl="0" algn="ctr" defTabSz="533400">
            <a:lnSpc>
              <a:spcPct val="90000"/>
            </a:lnSpc>
            <a:spcBef>
              <a:spcPct val="0"/>
            </a:spcBef>
            <a:spcAft>
              <a:spcPct val="35000"/>
            </a:spcAft>
          </a:pPr>
          <a:endParaRPr lang="en-GB" sz="1200" kern="1200" dirty="0" smtClean="0"/>
        </a:p>
        <a:p>
          <a:pPr lvl="0" algn="ctr" defTabSz="533400">
            <a:lnSpc>
              <a:spcPct val="90000"/>
            </a:lnSpc>
            <a:spcBef>
              <a:spcPct val="0"/>
            </a:spcBef>
            <a:spcAft>
              <a:spcPct val="35000"/>
            </a:spcAft>
          </a:pPr>
          <a:endParaRPr lang="en-US" sz="1200" kern="1200" dirty="0"/>
        </a:p>
      </dsp:txBody>
      <dsp:txXfrm>
        <a:off x="1958780" y="2679037"/>
        <a:ext cx="1707937" cy="746257"/>
      </dsp:txXfrm>
    </dsp:sp>
    <dsp:sp modelId="{30BFE749-1005-DE49-99CB-F7DE0963C822}">
      <dsp:nvSpPr>
        <dsp:cNvPr id="0" name=""/>
        <dsp:cNvSpPr/>
      </dsp:nvSpPr>
      <dsp:spPr>
        <a:xfrm>
          <a:off x="4075325" y="870204"/>
          <a:ext cx="2039869" cy="1407046"/>
        </a:xfrm>
        <a:prstGeom prst="roundRect">
          <a:avLst>
            <a:gd name="adj" fmla="val 10000"/>
          </a:avLst>
        </a:prstGeom>
        <a:gradFill rotWithShape="0">
          <a:gsLst>
            <a:gs pos="0">
              <a:schemeClr val="accent2">
                <a:hueOff val="0"/>
                <a:satOff val="0"/>
                <a:lumOff val="0"/>
                <a:alphaOff val="0"/>
                <a:shade val="63000"/>
              </a:schemeClr>
            </a:gs>
            <a:gs pos="30000">
              <a:schemeClr val="accent2">
                <a:hueOff val="0"/>
                <a:satOff val="0"/>
                <a:lumOff val="0"/>
                <a:alphaOff val="0"/>
                <a:shade val="90000"/>
                <a:satMod val="110000"/>
              </a:schemeClr>
            </a:gs>
            <a:gs pos="45000">
              <a:schemeClr val="accent2">
                <a:hueOff val="0"/>
                <a:satOff val="0"/>
                <a:lumOff val="0"/>
                <a:alphaOff val="0"/>
                <a:shade val="100000"/>
                <a:satMod val="118000"/>
              </a:schemeClr>
            </a:gs>
            <a:gs pos="55000">
              <a:schemeClr val="accent2">
                <a:hueOff val="0"/>
                <a:satOff val="0"/>
                <a:lumOff val="0"/>
                <a:alphaOff val="0"/>
                <a:shade val="100000"/>
                <a:satMod val="118000"/>
              </a:schemeClr>
            </a:gs>
            <a:gs pos="73000">
              <a:schemeClr val="accent2">
                <a:hueOff val="0"/>
                <a:satOff val="0"/>
                <a:lumOff val="0"/>
                <a:alphaOff val="0"/>
                <a:shade val="90000"/>
                <a:satMod val="110000"/>
              </a:schemeClr>
            </a:gs>
            <a:gs pos="100000">
              <a:schemeClr val="accent2">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2">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sp>
    <dsp:sp modelId="{1BB0C11E-5CAF-CA4E-8D8C-346C06E124CD}">
      <dsp:nvSpPr>
        <dsp:cNvPr id="0" name=""/>
        <dsp:cNvSpPr/>
      </dsp:nvSpPr>
      <dsp:spPr>
        <a:xfrm>
          <a:off x="4224325" y="1011754"/>
          <a:ext cx="2039869" cy="1407046"/>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0" kern="1200" dirty="0" smtClean="0"/>
            <a:t>Blockage of transmission of the cardiac impulse from the sinus node to the other parts of the heart</a:t>
          </a:r>
          <a:endParaRPr lang="en-US" sz="1600" b="0" kern="1200" dirty="0"/>
        </a:p>
      </dsp:txBody>
      <dsp:txXfrm>
        <a:off x="4265536" y="1052965"/>
        <a:ext cx="1957447" cy="1324624"/>
      </dsp:txXfrm>
    </dsp:sp>
    <dsp:sp modelId="{AF364ACE-A36F-4A4D-ADF0-5DAE472A4143}">
      <dsp:nvSpPr>
        <dsp:cNvPr id="0" name=""/>
        <dsp:cNvSpPr/>
      </dsp:nvSpPr>
      <dsp:spPr>
        <a:xfrm>
          <a:off x="4406202" y="2514271"/>
          <a:ext cx="1340995" cy="851532"/>
        </a:xfrm>
        <a:prstGeom prst="roundRect">
          <a:avLst>
            <a:gd name="adj" fmla="val 10000"/>
          </a:avLst>
        </a:prstGeom>
        <a:gradFill rotWithShape="0">
          <a:gsLst>
            <a:gs pos="0">
              <a:schemeClr val="accent3">
                <a:hueOff val="0"/>
                <a:satOff val="0"/>
                <a:lumOff val="0"/>
                <a:alphaOff val="0"/>
                <a:shade val="63000"/>
              </a:schemeClr>
            </a:gs>
            <a:gs pos="30000">
              <a:schemeClr val="accent3">
                <a:hueOff val="0"/>
                <a:satOff val="0"/>
                <a:lumOff val="0"/>
                <a:alphaOff val="0"/>
                <a:shade val="90000"/>
                <a:satMod val="110000"/>
              </a:schemeClr>
            </a:gs>
            <a:gs pos="45000">
              <a:schemeClr val="accent3">
                <a:hueOff val="0"/>
                <a:satOff val="0"/>
                <a:lumOff val="0"/>
                <a:alphaOff val="0"/>
                <a:shade val="100000"/>
                <a:satMod val="118000"/>
              </a:schemeClr>
            </a:gs>
            <a:gs pos="55000">
              <a:schemeClr val="accent3">
                <a:hueOff val="0"/>
                <a:satOff val="0"/>
                <a:lumOff val="0"/>
                <a:alphaOff val="0"/>
                <a:shade val="100000"/>
                <a:satMod val="118000"/>
              </a:schemeClr>
            </a:gs>
            <a:gs pos="73000">
              <a:schemeClr val="accent3">
                <a:hueOff val="0"/>
                <a:satOff val="0"/>
                <a:lumOff val="0"/>
                <a:alphaOff val="0"/>
                <a:shade val="90000"/>
                <a:satMod val="110000"/>
              </a:schemeClr>
            </a:gs>
            <a:gs pos="100000">
              <a:schemeClr val="accent3">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3">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sp>
    <dsp:sp modelId="{4B563010-E75A-3A40-AD7B-91E7227EAC0C}">
      <dsp:nvSpPr>
        <dsp:cNvPr id="0" name=""/>
        <dsp:cNvSpPr/>
      </dsp:nvSpPr>
      <dsp:spPr>
        <a:xfrm>
          <a:off x="4555202" y="2655820"/>
          <a:ext cx="1340995" cy="851532"/>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Example:</a:t>
          </a:r>
          <a:r>
            <a:rPr lang="en-US" sz="1800" kern="1200" baseline="0" dirty="0" smtClean="0"/>
            <a:t> </a:t>
          </a:r>
        </a:p>
        <a:p>
          <a:pPr lvl="0" algn="ctr" defTabSz="800100">
            <a:lnSpc>
              <a:spcPct val="90000"/>
            </a:lnSpc>
            <a:spcBef>
              <a:spcPct val="0"/>
            </a:spcBef>
            <a:spcAft>
              <a:spcPct val="35000"/>
            </a:spcAft>
          </a:pPr>
          <a:r>
            <a:rPr lang="en-US" sz="1800" kern="1200" baseline="0" dirty="0" smtClean="0"/>
            <a:t>AV Block </a:t>
          </a:r>
          <a:endParaRPr lang="en-US" sz="1800" kern="1200" dirty="0"/>
        </a:p>
      </dsp:txBody>
      <dsp:txXfrm>
        <a:off x="4580143" y="2680761"/>
        <a:ext cx="1291113" cy="8016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8F7C91-AE05-4302-95EA-A589775A812F}">
      <dsp:nvSpPr>
        <dsp:cNvPr id="0" name=""/>
        <dsp:cNvSpPr/>
      </dsp:nvSpPr>
      <dsp:spPr>
        <a:xfrm>
          <a:off x="2215132" y="390058"/>
          <a:ext cx="3564584" cy="587933"/>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en-GB" sz="1800" kern="1200" dirty="0"/>
            <a:t>Nerve supply of the heart </a:t>
          </a:r>
          <a:endParaRPr lang="ar-SA" sz="1800" kern="1200" dirty="0"/>
        </a:p>
      </dsp:txBody>
      <dsp:txXfrm>
        <a:off x="2232352" y="407278"/>
        <a:ext cx="3530144" cy="553493"/>
      </dsp:txXfrm>
    </dsp:sp>
    <dsp:sp modelId="{BD4B9484-CAD9-4481-95AE-37E03B63BA71}">
      <dsp:nvSpPr>
        <dsp:cNvPr id="0" name=""/>
        <dsp:cNvSpPr/>
      </dsp:nvSpPr>
      <dsp:spPr>
        <a:xfrm>
          <a:off x="2316277" y="977992"/>
          <a:ext cx="1681147" cy="450477"/>
        </a:xfrm>
        <a:custGeom>
          <a:avLst/>
          <a:gdLst/>
          <a:ahLst/>
          <a:cxnLst/>
          <a:rect l="0" t="0" r="0" b="0"/>
          <a:pathLst>
            <a:path>
              <a:moveTo>
                <a:pt x="1681147" y="0"/>
              </a:moveTo>
              <a:lnTo>
                <a:pt x="1681147" y="225238"/>
              </a:lnTo>
              <a:lnTo>
                <a:pt x="0" y="225238"/>
              </a:lnTo>
              <a:lnTo>
                <a:pt x="0" y="450477"/>
              </a:lnTo>
            </a:path>
          </a:pathLst>
        </a:custGeom>
        <a:noFill/>
        <a:ln w="1905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55158D-B02F-40FF-95AF-6A0A7159654C}">
      <dsp:nvSpPr>
        <dsp:cNvPr id="0" name=""/>
        <dsp:cNvSpPr/>
      </dsp:nvSpPr>
      <dsp:spPr>
        <a:xfrm>
          <a:off x="1350511" y="1428469"/>
          <a:ext cx="1931531" cy="548971"/>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en-GB" sz="1800" kern="1200" dirty="0"/>
            <a:t>Sympathetic </a:t>
          </a:r>
          <a:endParaRPr lang="ar-SA" sz="1800" kern="1200" dirty="0"/>
        </a:p>
      </dsp:txBody>
      <dsp:txXfrm>
        <a:off x="1366590" y="1444548"/>
        <a:ext cx="1899373" cy="516813"/>
      </dsp:txXfrm>
    </dsp:sp>
    <dsp:sp modelId="{00175A00-5066-4B63-90CC-43F4D15EB948}">
      <dsp:nvSpPr>
        <dsp:cNvPr id="0" name=""/>
        <dsp:cNvSpPr/>
      </dsp:nvSpPr>
      <dsp:spPr>
        <a:xfrm>
          <a:off x="2270557" y="1977441"/>
          <a:ext cx="91440" cy="391725"/>
        </a:xfrm>
        <a:custGeom>
          <a:avLst/>
          <a:gdLst/>
          <a:ahLst/>
          <a:cxnLst/>
          <a:rect l="0" t="0" r="0" b="0"/>
          <a:pathLst>
            <a:path>
              <a:moveTo>
                <a:pt x="45720" y="0"/>
              </a:moveTo>
              <a:lnTo>
                <a:pt x="45720" y="195862"/>
              </a:lnTo>
              <a:lnTo>
                <a:pt x="97163" y="195862"/>
              </a:lnTo>
              <a:lnTo>
                <a:pt x="97163" y="391725"/>
              </a:lnTo>
            </a:path>
          </a:pathLst>
        </a:custGeom>
        <a:noFill/>
        <a:ln w="1905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BE6012-CFFC-4448-B33C-C5139303DE81}">
      <dsp:nvSpPr>
        <dsp:cNvPr id="0" name=""/>
        <dsp:cNvSpPr/>
      </dsp:nvSpPr>
      <dsp:spPr>
        <a:xfrm>
          <a:off x="795684" y="2369166"/>
          <a:ext cx="3144072" cy="1759751"/>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en-GB" sz="1800" kern="1200" dirty="0"/>
            <a:t>All parts of the heart with strong supply to </a:t>
          </a:r>
          <a:r>
            <a:rPr lang="en-GB" sz="1800" kern="1200" dirty="0">
              <a:solidFill>
                <a:srgbClr val="CC0000"/>
              </a:solidFill>
            </a:rPr>
            <a:t>the ventricles </a:t>
          </a:r>
          <a:endParaRPr lang="ar-SA" sz="1800" kern="1200" dirty="0">
            <a:solidFill>
              <a:srgbClr val="CC0000"/>
            </a:solidFill>
          </a:endParaRPr>
        </a:p>
      </dsp:txBody>
      <dsp:txXfrm>
        <a:off x="847225" y="2420707"/>
        <a:ext cx="3040990" cy="1656669"/>
      </dsp:txXfrm>
    </dsp:sp>
    <dsp:sp modelId="{559B2DD6-3AF0-4CAC-8166-5E8D6803AE55}">
      <dsp:nvSpPr>
        <dsp:cNvPr id="0" name=""/>
        <dsp:cNvSpPr/>
      </dsp:nvSpPr>
      <dsp:spPr>
        <a:xfrm>
          <a:off x="3997424" y="977992"/>
          <a:ext cx="1801627" cy="450477"/>
        </a:xfrm>
        <a:custGeom>
          <a:avLst/>
          <a:gdLst/>
          <a:ahLst/>
          <a:cxnLst/>
          <a:rect l="0" t="0" r="0" b="0"/>
          <a:pathLst>
            <a:path>
              <a:moveTo>
                <a:pt x="0" y="0"/>
              </a:moveTo>
              <a:lnTo>
                <a:pt x="0" y="225238"/>
              </a:lnTo>
              <a:lnTo>
                <a:pt x="1801627" y="225238"/>
              </a:lnTo>
              <a:lnTo>
                <a:pt x="1801627" y="450477"/>
              </a:lnTo>
            </a:path>
          </a:pathLst>
        </a:custGeom>
        <a:noFill/>
        <a:ln w="1905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5CA69B-139A-4663-88F2-F66B6AF3428B}">
      <dsp:nvSpPr>
        <dsp:cNvPr id="0" name=""/>
        <dsp:cNvSpPr/>
      </dsp:nvSpPr>
      <dsp:spPr>
        <a:xfrm>
          <a:off x="4679935" y="1428469"/>
          <a:ext cx="2238234" cy="654056"/>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en-GB" sz="1800" kern="1200" dirty="0"/>
            <a:t>Parasympathetic</a:t>
          </a:r>
        </a:p>
        <a:p>
          <a:pPr lvl="0" algn="ctr" defTabSz="800100" rtl="1">
            <a:lnSpc>
              <a:spcPct val="90000"/>
            </a:lnSpc>
            <a:spcBef>
              <a:spcPct val="0"/>
            </a:spcBef>
            <a:spcAft>
              <a:spcPct val="35000"/>
            </a:spcAft>
          </a:pPr>
          <a:r>
            <a:rPr lang="en-GB" sz="1800" kern="1200" dirty="0"/>
            <a:t>(</a:t>
          </a:r>
          <a:r>
            <a:rPr lang="en-GB" sz="1800" kern="1200" dirty="0" smtClean="0"/>
            <a:t>vagal)</a:t>
          </a:r>
          <a:endParaRPr lang="ar-SA" sz="1800" kern="1200" dirty="0"/>
        </a:p>
      </dsp:txBody>
      <dsp:txXfrm>
        <a:off x="4699092" y="1447626"/>
        <a:ext cx="2199920" cy="615742"/>
      </dsp:txXfrm>
    </dsp:sp>
    <dsp:sp modelId="{754030DE-A4F7-4CDE-9946-D250A928819B}">
      <dsp:nvSpPr>
        <dsp:cNvPr id="0" name=""/>
        <dsp:cNvSpPr/>
      </dsp:nvSpPr>
      <dsp:spPr>
        <a:xfrm>
          <a:off x="5753332" y="2082525"/>
          <a:ext cx="91440" cy="438894"/>
        </a:xfrm>
        <a:custGeom>
          <a:avLst/>
          <a:gdLst/>
          <a:ahLst/>
          <a:cxnLst/>
          <a:rect l="0" t="0" r="0" b="0"/>
          <a:pathLst>
            <a:path>
              <a:moveTo>
                <a:pt x="45720" y="0"/>
              </a:moveTo>
              <a:lnTo>
                <a:pt x="45720" y="219447"/>
              </a:lnTo>
              <a:lnTo>
                <a:pt x="54843" y="219447"/>
              </a:lnTo>
              <a:lnTo>
                <a:pt x="54843" y="438894"/>
              </a:lnTo>
            </a:path>
          </a:pathLst>
        </a:custGeom>
        <a:noFill/>
        <a:ln w="1905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1C025F-5CE7-4F39-AEA2-EA035F1183CD}">
      <dsp:nvSpPr>
        <dsp:cNvPr id="0" name=""/>
        <dsp:cNvSpPr/>
      </dsp:nvSpPr>
      <dsp:spPr>
        <a:xfrm>
          <a:off x="4311793" y="2521419"/>
          <a:ext cx="2992763" cy="699045"/>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en-GB" sz="1800" kern="1200" dirty="0"/>
            <a:t>Mainly to the </a:t>
          </a:r>
          <a:r>
            <a:rPr lang="en-GB" sz="1800" kern="1200" dirty="0">
              <a:solidFill>
                <a:srgbClr val="CC0000"/>
              </a:solidFill>
            </a:rPr>
            <a:t>S-A</a:t>
          </a:r>
          <a:r>
            <a:rPr lang="en-GB" sz="1800" kern="1200" dirty="0"/>
            <a:t> and </a:t>
          </a:r>
          <a:r>
            <a:rPr lang="en-GB" sz="1800" kern="1200" dirty="0">
              <a:solidFill>
                <a:srgbClr val="CC0000"/>
              </a:solidFill>
            </a:rPr>
            <a:t>A-V </a:t>
          </a:r>
          <a:r>
            <a:rPr lang="en-GB" sz="1800" kern="1200" dirty="0">
              <a:solidFill>
                <a:schemeClr val="tx1"/>
              </a:solidFill>
            </a:rPr>
            <a:t>nodes</a:t>
          </a:r>
          <a:endParaRPr lang="ar-SA" sz="1800" kern="1200" dirty="0">
            <a:solidFill>
              <a:schemeClr val="tx1"/>
            </a:solidFill>
          </a:endParaRPr>
        </a:p>
      </dsp:txBody>
      <dsp:txXfrm>
        <a:off x="4332267" y="2541893"/>
        <a:ext cx="2951815" cy="65809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4A95C3-525D-4F91-BA2A-BE8EDE06AC10}" type="datetimeFigureOut">
              <a:rPr lang="en-US" smtClean="0"/>
              <a:t>3/22/17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205093-C804-447C-A940-865EF0339665}" type="slidenum">
              <a:rPr lang="en-US" smtClean="0"/>
              <a:t>‹#›</a:t>
            </a:fld>
            <a:endParaRPr lang="en-US" dirty="0"/>
          </a:p>
        </p:txBody>
      </p:sp>
    </p:spTree>
    <p:extLst>
      <p:ext uri="{BB962C8B-B14F-4D97-AF65-F5344CB8AC3E}">
        <p14:creationId xmlns:p14="http://schemas.microsoft.com/office/powerpoint/2010/main" val="695063854"/>
      </p:ext>
    </p:extLst>
  </p:cSld>
  <p:clrMap bg1="lt1" tx1="dk1" bg2="lt2" tx2="dk2" accent1="accent1" accent2="accent2" accent3="accent3" accent4="accent4" accent5="accent5" accent6="accent6" hlink="hlink" folHlink="folHlink"/>
  <p:notesStyle>
    <a:lvl1pPr marL="0" algn="l" defTabSz="1015898" rtl="0" eaLnBrk="1" latinLnBrk="0" hangingPunct="1">
      <a:defRPr sz="1300" kern="1200">
        <a:solidFill>
          <a:schemeClr val="tx1"/>
        </a:solidFill>
        <a:latin typeface="+mn-lt"/>
        <a:ea typeface="+mn-ea"/>
        <a:cs typeface="+mn-cs"/>
      </a:defRPr>
    </a:lvl1pPr>
    <a:lvl2pPr marL="507949" algn="l" defTabSz="1015898" rtl="0" eaLnBrk="1" latinLnBrk="0" hangingPunct="1">
      <a:defRPr sz="1300" kern="1200">
        <a:solidFill>
          <a:schemeClr val="tx1"/>
        </a:solidFill>
        <a:latin typeface="+mn-lt"/>
        <a:ea typeface="+mn-ea"/>
        <a:cs typeface="+mn-cs"/>
      </a:defRPr>
    </a:lvl2pPr>
    <a:lvl3pPr marL="1015898" algn="l" defTabSz="1015898" rtl="0" eaLnBrk="1" latinLnBrk="0" hangingPunct="1">
      <a:defRPr sz="1300" kern="1200">
        <a:solidFill>
          <a:schemeClr val="tx1"/>
        </a:solidFill>
        <a:latin typeface="+mn-lt"/>
        <a:ea typeface="+mn-ea"/>
        <a:cs typeface="+mn-cs"/>
      </a:defRPr>
    </a:lvl3pPr>
    <a:lvl4pPr marL="1523848" algn="l" defTabSz="1015898" rtl="0" eaLnBrk="1" latinLnBrk="0" hangingPunct="1">
      <a:defRPr sz="1300" kern="1200">
        <a:solidFill>
          <a:schemeClr val="tx1"/>
        </a:solidFill>
        <a:latin typeface="+mn-lt"/>
        <a:ea typeface="+mn-ea"/>
        <a:cs typeface="+mn-cs"/>
      </a:defRPr>
    </a:lvl4pPr>
    <a:lvl5pPr marL="2031797" algn="l" defTabSz="1015898" rtl="0" eaLnBrk="1" latinLnBrk="0" hangingPunct="1">
      <a:defRPr sz="1300" kern="1200">
        <a:solidFill>
          <a:schemeClr val="tx1"/>
        </a:solidFill>
        <a:latin typeface="+mn-lt"/>
        <a:ea typeface="+mn-ea"/>
        <a:cs typeface="+mn-cs"/>
      </a:defRPr>
    </a:lvl5pPr>
    <a:lvl6pPr marL="2539746" algn="l" defTabSz="1015898" rtl="0" eaLnBrk="1" latinLnBrk="0" hangingPunct="1">
      <a:defRPr sz="1300" kern="1200">
        <a:solidFill>
          <a:schemeClr val="tx1"/>
        </a:solidFill>
        <a:latin typeface="+mn-lt"/>
        <a:ea typeface="+mn-ea"/>
        <a:cs typeface="+mn-cs"/>
      </a:defRPr>
    </a:lvl6pPr>
    <a:lvl7pPr marL="3047695" algn="l" defTabSz="1015898" rtl="0" eaLnBrk="1" latinLnBrk="0" hangingPunct="1">
      <a:defRPr sz="1300" kern="1200">
        <a:solidFill>
          <a:schemeClr val="tx1"/>
        </a:solidFill>
        <a:latin typeface="+mn-lt"/>
        <a:ea typeface="+mn-ea"/>
        <a:cs typeface="+mn-cs"/>
      </a:defRPr>
    </a:lvl7pPr>
    <a:lvl8pPr marL="3555644" algn="l" defTabSz="1015898" rtl="0" eaLnBrk="1" latinLnBrk="0" hangingPunct="1">
      <a:defRPr sz="1300" kern="1200">
        <a:solidFill>
          <a:schemeClr val="tx1"/>
        </a:solidFill>
        <a:latin typeface="+mn-lt"/>
        <a:ea typeface="+mn-ea"/>
        <a:cs typeface="+mn-cs"/>
      </a:defRPr>
    </a:lvl8pPr>
    <a:lvl9pPr marL="4063594" algn="l" defTabSz="101589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29670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smtClean="0"/>
              <a:t>SA produce</a:t>
            </a:r>
            <a:r>
              <a:rPr lang="en-GB" altLang="en-US" baseline="0" dirty="0" smtClean="0"/>
              <a:t> AP </a:t>
            </a:r>
            <a:r>
              <a:rPr lang="en-GB" altLang="en-US" baseline="0" dirty="0" smtClean="0">
                <a:sym typeface="Wingdings"/>
              </a:rPr>
              <a:t> atria ( through gap junctions)  depolarization of atria  contraction  repolarization  relaxation </a:t>
            </a:r>
          </a:p>
          <a:p>
            <a:pPr marL="171450" indent="-171450">
              <a:buFont typeface="Wingdings" charset="2"/>
              <a:buChar char="à"/>
            </a:pPr>
            <a:r>
              <a:rPr lang="en-GB" altLang="en-US" dirty="0" smtClean="0">
                <a:sym typeface="Wingdings"/>
              </a:rPr>
              <a:t>AV node ( AV nodal delay) ( due to the low amount</a:t>
            </a:r>
            <a:r>
              <a:rPr lang="en-GB" altLang="en-US" baseline="0" dirty="0" smtClean="0">
                <a:sym typeface="Wingdings"/>
              </a:rPr>
              <a:t> of gap junctions in AV node    ventricles </a:t>
            </a:r>
          </a:p>
          <a:p>
            <a:pPr marL="171450" indent="-171450">
              <a:buFont typeface="Wingdings" charset="2"/>
              <a:buChar char="à"/>
            </a:pPr>
            <a:endParaRPr lang="en-GB" altLang="en-US" baseline="0" dirty="0" smtClean="0">
              <a:sym typeface="Wingdings"/>
            </a:endParaRPr>
          </a:p>
        </p:txBody>
      </p:sp>
      <p:sp>
        <p:nvSpPr>
          <p:cNvPr id="4" name="Slide Number Placeholder 3"/>
          <p:cNvSpPr>
            <a:spLocks noGrp="1"/>
          </p:cNvSpPr>
          <p:nvPr>
            <p:ph type="sldNum" sz="quarter" idx="10"/>
          </p:nvPr>
        </p:nvSpPr>
        <p:spPr/>
        <p:txBody>
          <a:bodyPr/>
          <a:lstStyle/>
          <a:p>
            <a:fld id="{DB205093-C804-447C-A940-865EF0339665}" type="slidenum">
              <a:rPr lang="en-US" smtClean="0"/>
              <a:t>23</a:t>
            </a:fld>
            <a:endParaRPr lang="en-US" dirty="0"/>
          </a:p>
        </p:txBody>
      </p:sp>
    </p:spTree>
    <p:extLst>
      <p:ext uri="{BB962C8B-B14F-4D97-AF65-F5344CB8AC3E}">
        <p14:creationId xmlns:p14="http://schemas.microsoft.com/office/powerpoint/2010/main" val="1630705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t>24</a:t>
            </a:fld>
            <a:endParaRPr lang="en-US" dirty="0"/>
          </a:p>
        </p:txBody>
      </p:sp>
    </p:spTree>
    <p:extLst>
      <p:ext uri="{BB962C8B-B14F-4D97-AF65-F5344CB8AC3E}">
        <p14:creationId xmlns:p14="http://schemas.microsoft.com/office/powerpoint/2010/main" val="924880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t>26</a:t>
            </a:fld>
            <a:endParaRPr lang="en-US" dirty="0"/>
          </a:p>
        </p:txBody>
      </p:sp>
    </p:spTree>
    <p:extLst>
      <p:ext uri="{BB962C8B-B14F-4D97-AF65-F5344CB8AC3E}">
        <p14:creationId xmlns:p14="http://schemas.microsoft.com/office/powerpoint/2010/main" val="249757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t>27</a:t>
            </a:fld>
            <a:endParaRPr lang="en-US" dirty="0"/>
          </a:p>
        </p:txBody>
      </p:sp>
    </p:spTree>
    <p:extLst>
      <p:ext uri="{BB962C8B-B14F-4D97-AF65-F5344CB8AC3E}">
        <p14:creationId xmlns:p14="http://schemas.microsoft.com/office/powerpoint/2010/main" val="1400964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830636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177" y="3886200"/>
            <a:ext cx="9141618" cy="990600"/>
          </a:xfrm>
        </p:spPr>
        <p:txBody>
          <a:bodyPr anchor="t" anchorCtr="0"/>
          <a:lstStyle>
            <a:lvl1pPr algn="r">
              <a:defRPr sz="36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177" y="5124453"/>
            <a:ext cx="9141618" cy="533400"/>
          </a:xfrm>
        </p:spPr>
        <p:txBody>
          <a:bodyPr/>
          <a:lstStyle>
            <a:lvl1pPr marL="0" indent="0" algn="r">
              <a:buNone/>
              <a:defRPr sz="2200">
                <a:solidFill>
                  <a:schemeClr val="tx2"/>
                </a:solidFill>
                <a:latin typeface="+mj-lt"/>
                <a:ea typeface="+mj-ea"/>
                <a:cs typeface="+mj-cs"/>
              </a:defRPr>
            </a:lvl1pPr>
            <a:lvl2pPr marL="507949" indent="0" algn="ctr">
              <a:buNone/>
            </a:lvl2pPr>
            <a:lvl3pPr marL="1015898" indent="0" algn="ctr">
              <a:buNone/>
            </a:lvl3pPr>
            <a:lvl4pPr marL="1523848" indent="0" algn="ctr">
              <a:buNone/>
            </a:lvl4pPr>
            <a:lvl5pPr marL="2031797" indent="0" algn="ctr">
              <a:buNone/>
            </a:lvl5pPr>
            <a:lvl6pPr marL="2539746" indent="0" algn="ctr">
              <a:buNone/>
            </a:lvl6pPr>
            <a:lvl7pPr marL="3047695" indent="0" algn="ctr">
              <a:buNone/>
            </a:lvl7pPr>
            <a:lvl8pPr marL="3555644" indent="0" algn="ctr">
              <a:buNone/>
            </a:lvl8pPr>
            <a:lvl9pPr marL="4063594" indent="0" algn="ctr">
              <a:buNone/>
            </a:lvl9pPr>
          </a:lstStyle>
          <a:p>
            <a:r>
              <a:rPr kumimoji="0" lang="en-US"/>
              <a:t>Click to edit Master subtitle style</a:t>
            </a:r>
          </a:p>
        </p:txBody>
      </p:sp>
      <p:sp>
        <p:nvSpPr>
          <p:cNvPr id="28" name="Date Placeholder 27"/>
          <p:cNvSpPr>
            <a:spLocks noGrp="1"/>
          </p:cNvSpPr>
          <p:nvPr>
            <p:ph type="dt" sz="half" idx="10"/>
          </p:nvPr>
        </p:nvSpPr>
        <p:spPr>
          <a:xfrm>
            <a:off x="8532195" y="6355080"/>
            <a:ext cx="3047207" cy="365760"/>
          </a:xfrm>
        </p:spPr>
        <p:txBody>
          <a:bodyPr/>
          <a:lstStyle>
            <a:lvl1pPr>
              <a:defRPr sz="1600"/>
            </a:lvl1pPr>
          </a:lstStyle>
          <a:p>
            <a:fld id="{0913F949-505C-49A5-A9BA-5C8AA7EAB769}" type="datetime1">
              <a:rPr lang="en-US" smtClean="0"/>
              <a:t>3/22/17</a:t>
            </a:fld>
            <a:endParaRPr lang="en-US" dirty="0"/>
          </a:p>
        </p:txBody>
      </p:sp>
      <p:sp>
        <p:nvSpPr>
          <p:cNvPr id="17" name="Footer Placeholder 16"/>
          <p:cNvSpPr>
            <a:spLocks noGrp="1"/>
          </p:cNvSpPr>
          <p:nvPr>
            <p:ph type="ftr" sz="quarter" idx="11"/>
          </p:nvPr>
        </p:nvSpPr>
        <p:spPr>
          <a:xfrm>
            <a:off x="3863860" y="6355080"/>
            <a:ext cx="4631754" cy="365760"/>
          </a:xfrm>
        </p:spPr>
        <p:txBody>
          <a:bodyPr/>
          <a:lstStyle/>
          <a:p>
            <a:endParaRPr lang="en-US" dirty="0"/>
          </a:p>
        </p:txBody>
      </p:sp>
      <p:sp>
        <p:nvSpPr>
          <p:cNvPr id="29" name="Slide Number Placeholder 28"/>
          <p:cNvSpPr>
            <a:spLocks noGrp="1"/>
          </p:cNvSpPr>
          <p:nvPr>
            <p:ph type="sldNum" sz="quarter" idx="12"/>
          </p:nvPr>
        </p:nvSpPr>
        <p:spPr>
          <a:xfrm>
            <a:off x="1621132" y="6355080"/>
            <a:ext cx="1625177" cy="365760"/>
          </a:xfrm>
        </p:spPr>
        <p:txBody>
          <a:bodyPr/>
          <a:lstStyle/>
          <a:p>
            <a:fld id="{4929A69E-7D8F-4515-9605-0315ABD4F316}" type="slidenum">
              <a:rPr lang="en-US" smtClean="0"/>
              <a:t>‹#›</a:t>
            </a:fld>
            <a:endParaRPr lang="en-US" dirty="0"/>
          </a:p>
        </p:txBody>
      </p:sp>
      <p:sp>
        <p:nvSpPr>
          <p:cNvPr id="21" name="Rectangle 20"/>
          <p:cNvSpPr/>
          <p:nvPr/>
        </p:nvSpPr>
        <p:spPr>
          <a:xfrm>
            <a:off x="1206186" y="3648075"/>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3" name="Rectangle 32"/>
          <p:cNvSpPr/>
          <p:nvPr/>
        </p:nvSpPr>
        <p:spPr>
          <a:xfrm>
            <a:off x="1218883" y="5048250"/>
            <a:ext cx="975106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22" name="Rectangle 21"/>
          <p:cNvSpPr/>
          <p:nvPr/>
        </p:nvSpPr>
        <p:spPr>
          <a:xfrm>
            <a:off x="1206204" y="3648075"/>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2" name="Rectangle 31"/>
          <p:cNvSpPr/>
          <p:nvPr/>
        </p:nvSpPr>
        <p:spPr>
          <a:xfrm>
            <a:off x="1218882" y="5048250"/>
            <a:ext cx="304721"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2C0C720-DC12-44AE-9243-6BBE6FDA51AF}" type="datetime1">
              <a:rPr lang="en-US" smtClean="0"/>
              <a:t>3/22/17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81"/>
            <a:ext cx="2742486"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441" y="274681"/>
            <a:ext cx="802431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CB3B9B7-EBEF-46FE-9107-5EDE3947D553}" type="datetime1">
              <a:rPr lang="en-US" smtClean="0"/>
              <a:t>3/22/17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7" name="Straight Connector 6"/>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8" name="Isosceles Triangle 7"/>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9" name="Straight Connector 8"/>
          <p:cNvSpPr>
            <a:spLocks noChangeShapeType="1"/>
          </p:cNvSpPr>
          <p:nvPr/>
        </p:nvSpPr>
        <p:spPr bwMode="auto">
          <a:xfrm rot="5400000">
            <a:off x="5812560"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184" y="3886200"/>
            <a:ext cx="9141619"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184" y="5124450"/>
            <a:ext cx="9141619"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8532178" y="6355080"/>
            <a:ext cx="3047206" cy="365760"/>
          </a:xfrm>
        </p:spPr>
        <p:txBody>
          <a:bodyPr/>
          <a:lstStyle>
            <a:lvl1pPr>
              <a:defRPr sz="1400"/>
            </a:lvl1pPr>
          </a:lstStyle>
          <a:p>
            <a:fld id="{7158BBD9-96B8-F24C-BA3D-5D90B7566753}" type="datetime1">
              <a:rPr lang="en-US" smtClean="0">
                <a:solidFill>
                  <a:srgbClr val="464653"/>
                </a:solidFill>
              </a:rPr>
              <a:pPr/>
              <a:t>3/22/17</a:t>
            </a:fld>
            <a:endParaRPr lang="en-US" dirty="0">
              <a:solidFill>
                <a:srgbClr val="464653"/>
              </a:solidFill>
            </a:endParaRPr>
          </a:p>
        </p:txBody>
      </p:sp>
      <p:sp>
        <p:nvSpPr>
          <p:cNvPr id="17" name="Footer Placeholder 16"/>
          <p:cNvSpPr>
            <a:spLocks noGrp="1"/>
          </p:cNvSpPr>
          <p:nvPr>
            <p:ph type="ftr" sz="quarter" idx="11"/>
          </p:nvPr>
        </p:nvSpPr>
        <p:spPr>
          <a:xfrm>
            <a:off x="3863857" y="6355080"/>
            <a:ext cx="4631754" cy="365760"/>
          </a:xfrm>
        </p:spPr>
        <p:txBody>
          <a:bodyPr/>
          <a:lstStyle/>
          <a:p>
            <a:r>
              <a:rPr lang="ar-SA" dirty="0">
                <a:solidFill>
                  <a:srgbClr val="464653"/>
                </a:solidFill>
              </a:rPr>
              <a:t>خروج البوتاسيوم</a:t>
            </a:r>
            <a:endParaRPr lang="en-US" dirty="0">
              <a:solidFill>
                <a:srgbClr val="464653"/>
              </a:solidFill>
            </a:endParaRPr>
          </a:p>
        </p:txBody>
      </p:sp>
      <p:sp>
        <p:nvSpPr>
          <p:cNvPr id="29" name="Slide Number Placeholder 28"/>
          <p:cNvSpPr>
            <a:spLocks noGrp="1"/>
          </p:cNvSpPr>
          <p:nvPr>
            <p:ph type="sldNum" sz="quarter" idx="12"/>
          </p:nvPr>
        </p:nvSpPr>
        <p:spPr>
          <a:xfrm>
            <a:off x="1621121" y="6355080"/>
            <a:ext cx="1625177" cy="365760"/>
          </a:xfrm>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21" name="Rectangle 20"/>
          <p:cNvSpPr/>
          <p:nvPr/>
        </p:nvSpPr>
        <p:spPr>
          <a:xfrm>
            <a:off x="1206186" y="3648075"/>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33" name="Rectangle 32"/>
          <p:cNvSpPr/>
          <p:nvPr/>
        </p:nvSpPr>
        <p:spPr>
          <a:xfrm>
            <a:off x="1218883" y="5048250"/>
            <a:ext cx="975106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22" name="Rectangle 21"/>
          <p:cNvSpPr/>
          <p:nvPr/>
        </p:nvSpPr>
        <p:spPr>
          <a:xfrm>
            <a:off x="1206193" y="3648075"/>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32" name="Rectangle 31"/>
          <p:cNvSpPr/>
          <p:nvPr/>
        </p:nvSpPr>
        <p:spPr>
          <a:xfrm>
            <a:off x="1218882" y="5048250"/>
            <a:ext cx="304721"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1389961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7CB94B0B-2719-3446-B535-E965A7C3EDFC}" type="datetime1">
              <a:rPr lang="en-US" smtClean="0">
                <a:solidFill>
                  <a:srgbClr val="464653"/>
                </a:solidFill>
              </a:rPr>
              <a:pPr/>
              <a:t>3/22/17</a:t>
            </a:fld>
            <a:endParaRPr lang="en-US" dirty="0">
              <a:solidFill>
                <a:srgbClr val="464653"/>
              </a:solidFill>
            </a:endParaRPr>
          </a:p>
        </p:txBody>
      </p:sp>
      <p:sp>
        <p:nvSpPr>
          <p:cNvPr id="5" name="Footer Placeholder 4"/>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6" name="Slide Number Placeholder 5"/>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8" name="Content Placeholder 7"/>
          <p:cNvSpPr>
            <a:spLocks noGrp="1"/>
          </p:cNvSpPr>
          <p:nvPr>
            <p:ph sz="quarter" idx="1"/>
          </p:nvPr>
        </p:nvSpPr>
        <p:spPr>
          <a:xfrm>
            <a:off x="609448" y="1219200"/>
            <a:ext cx="10969943"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431842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184" y="2971800"/>
            <a:ext cx="9141619"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726750" y="4267200"/>
            <a:ext cx="9040045"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2178" y="6355080"/>
            <a:ext cx="3047206" cy="365760"/>
          </a:xfrm>
        </p:spPr>
        <p:txBody>
          <a:bodyPr/>
          <a:lstStyle/>
          <a:p>
            <a:fld id="{C6888400-FA99-314B-BEFD-3828E0312FE7}" type="datetime1">
              <a:rPr lang="en-US" smtClean="0">
                <a:solidFill>
                  <a:srgbClr val="DDE9EC"/>
                </a:solidFill>
              </a:rPr>
              <a:pPr/>
              <a:t>3/22/17</a:t>
            </a:fld>
            <a:endParaRPr lang="en-US" dirty="0">
              <a:solidFill>
                <a:srgbClr val="DDE9EC"/>
              </a:solidFill>
            </a:endParaRPr>
          </a:p>
        </p:txBody>
      </p:sp>
      <p:sp>
        <p:nvSpPr>
          <p:cNvPr id="5" name="Footer Placeholder 4"/>
          <p:cNvSpPr>
            <a:spLocks noGrp="1"/>
          </p:cNvSpPr>
          <p:nvPr>
            <p:ph type="ftr" sz="quarter" idx="11"/>
          </p:nvPr>
        </p:nvSpPr>
        <p:spPr>
          <a:xfrm>
            <a:off x="3863857" y="6355080"/>
            <a:ext cx="4631754" cy="365760"/>
          </a:xfrm>
        </p:spPr>
        <p:txBody>
          <a:bodyPr/>
          <a:lstStyle/>
          <a:p>
            <a:r>
              <a:rPr lang="ar-SA" dirty="0">
                <a:solidFill>
                  <a:srgbClr val="DDE9EC"/>
                </a:solidFill>
              </a:rPr>
              <a:t>خروج البوتاسيوم</a:t>
            </a:r>
            <a:endParaRPr lang="en-US" dirty="0">
              <a:solidFill>
                <a:srgbClr val="DDE9EC"/>
              </a:solidFill>
            </a:endParaRPr>
          </a:p>
        </p:txBody>
      </p:sp>
      <p:sp>
        <p:nvSpPr>
          <p:cNvPr id="6" name="Slide Number Placeholder 5"/>
          <p:cNvSpPr>
            <a:spLocks noGrp="1"/>
          </p:cNvSpPr>
          <p:nvPr>
            <p:ph type="sldNum" sz="quarter" idx="12"/>
          </p:nvPr>
        </p:nvSpPr>
        <p:spPr>
          <a:xfrm>
            <a:off x="1426092" y="6355080"/>
            <a:ext cx="2027408" cy="365760"/>
          </a:xfrm>
        </p:spPr>
        <p:txBody>
          <a:bodyPr/>
          <a:lstStyle/>
          <a:p>
            <a:fld id="{4929A69E-7D8F-4515-9605-0315ABD4F316}" type="slidenum">
              <a:rPr lang="en-US" smtClean="0">
                <a:solidFill>
                  <a:srgbClr val="DDE9EC"/>
                </a:solidFill>
              </a:rPr>
              <a:pPr/>
              <a:t>‹#›</a:t>
            </a:fld>
            <a:endParaRPr lang="en-US" dirty="0">
              <a:solidFill>
                <a:srgbClr val="DDE9EC"/>
              </a:solidFill>
            </a:endParaRPr>
          </a:p>
        </p:txBody>
      </p:sp>
      <p:sp>
        <p:nvSpPr>
          <p:cNvPr id="7" name="Rectangle 6"/>
          <p:cNvSpPr/>
          <p:nvPr/>
        </p:nvSpPr>
        <p:spPr>
          <a:xfrm>
            <a:off x="1218883" y="2819400"/>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8" name="Rectangle 7"/>
          <p:cNvSpPr/>
          <p:nvPr/>
        </p:nvSpPr>
        <p:spPr>
          <a:xfrm>
            <a:off x="1218882" y="2819400"/>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321518086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8" y="228600"/>
            <a:ext cx="10969943"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5648FC85-8B52-3A45-B43E-255D2F752733}" type="datetime1">
              <a:rPr lang="en-US" smtClean="0">
                <a:solidFill>
                  <a:srgbClr val="464653"/>
                </a:solidFill>
              </a:rPr>
              <a:pPr/>
              <a:t>3/22/17</a:t>
            </a:fld>
            <a:endParaRPr lang="en-US" dirty="0">
              <a:solidFill>
                <a:srgbClr val="464653"/>
              </a:solidFill>
            </a:endParaRPr>
          </a:p>
        </p:txBody>
      </p:sp>
      <p:sp>
        <p:nvSpPr>
          <p:cNvPr id="6" name="Footer Placeholder 5"/>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7" name="Slide Number Placeholder 6"/>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9" name="Content Placeholder 8"/>
          <p:cNvSpPr>
            <a:spLocks noGrp="1"/>
          </p:cNvSpPr>
          <p:nvPr>
            <p:ph sz="quarter" idx="1"/>
          </p:nvPr>
        </p:nvSpPr>
        <p:spPr>
          <a:xfrm>
            <a:off x="609441" y="1219200"/>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4655" y="1216152"/>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185563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8" y="228600"/>
            <a:ext cx="10969943"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449" y="1285875"/>
            <a:ext cx="5385514"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5987" y="1295400"/>
            <a:ext cx="5387630"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E5B89184-E8D0-8C49-B3F1-56EF569C4FEC}" type="datetime1">
              <a:rPr lang="en-US" smtClean="0">
                <a:solidFill>
                  <a:srgbClr val="464653"/>
                </a:solidFill>
              </a:rPr>
              <a:pPr/>
              <a:t>3/22/17</a:t>
            </a:fld>
            <a:endParaRPr lang="en-US" dirty="0">
              <a:solidFill>
                <a:srgbClr val="464653"/>
              </a:solidFill>
            </a:endParaRPr>
          </a:p>
        </p:txBody>
      </p:sp>
      <p:sp>
        <p:nvSpPr>
          <p:cNvPr id="8" name="Footer Placeholder 7"/>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9" name="Slide Number Placeholder 8"/>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11" name="Content Placeholder 10"/>
          <p:cNvSpPr>
            <a:spLocks noGrp="1"/>
          </p:cNvSpPr>
          <p:nvPr>
            <p:ph sz="quarter" idx="2"/>
          </p:nvPr>
        </p:nvSpPr>
        <p:spPr>
          <a:xfrm>
            <a:off x="609441" y="2133600"/>
            <a:ext cx="5383398"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5986" y="2133600"/>
            <a:ext cx="5383398"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6447988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48" y="228600"/>
            <a:ext cx="10969943"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11DCB05-41DF-4544-B6FD-995B9B89C18D}" type="datetime1">
              <a:rPr lang="en-US" smtClean="0">
                <a:solidFill>
                  <a:srgbClr val="464653"/>
                </a:solidFill>
              </a:rPr>
              <a:pPr/>
              <a:t>3/22/17</a:t>
            </a:fld>
            <a:endParaRPr lang="en-US" dirty="0">
              <a:solidFill>
                <a:srgbClr val="464653"/>
              </a:solidFill>
            </a:endParaRPr>
          </a:p>
        </p:txBody>
      </p:sp>
      <p:sp>
        <p:nvSpPr>
          <p:cNvPr id="4" name="Footer Placeholder 3"/>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5" name="Slide Number Placeholder 4"/>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6" name="Isosceles Triangle 5"/>
          <p:cNvSpPr>
            <a:spLocks noChangeAspect="1"/>
          </p:cNvSpPr>
          <p:nvPr/>
        </p:nvSpPr>
        <p:spPr>
          <a:xfrm rot="5400000">
            <a:off x="590438" y="6447459"/>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31835744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B3C735-62E0-2546-A2FD-62FD57D747BD}" type="datetime1">
              <a:rPr lang="en-US" smtClean="0">
                <a:solidFill>
                  <a:srgbClr val="464653"/>
                </a:solidFill>
              </a:rPr>
              <a:pPr/>
              <a:t>3/22/17</a:t>
            </a:fld>
            <a:endParaRPr lang="en-US" dirty="0">
              <a:solidFill>
                <a:srgbClr val="464653"/>
              </a:solidFill>
            </a:endParaRPr>
          </a:p>
        </p:txBody>
      </p:sp>
      <p:sp>
        <p:nvSpPr>
          <p:cNvPr id="3" name="Footer Placeholder 2"/>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4" name="Slide Number Placeholder 3"/>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5" name="Straight Connector 4"/>
          <p:cNvSpPr>
            <a:spLocks noChangeShapeType="1"/>
          </p:cNvSpPr>
          <p:nvPr/>
        </p:nvSpPr>
        <p:spPr bwMode="auto">
          <a:xfrm>
            <a:off x="609448"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
        <p:nvSpPr>
          <p:cNvPr id="6" name="Isosceles Triangle 5"/>
          <p:cNvSpPr>
            <a:spLocks noChangeAspect="1"/>
          </p:cNvSpPr>
          <p:nvPr/>
        </p:nvSpPr>
        <p:spPr>
          <a:xfrm rot="5400000">
            <a:off x="590438" y="6447459"/>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19203290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0611" y="304800"/>
            <a:ext cx="3351927"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0611" y="1219203"/>
            <a:ext cx="3351927"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A217C586-6EF4-824C-A059-CFB683D7118C}" type="datetime1">
              <a:rPr lang="en-US" smtClean="0">
                <a:solidFill>
                  <a:srgbClr val="464653"/>
                </a:solidFill>
              </a:rPr>
              <a:pPr/>
              <a:t>3/22/17</a:t>
            </a:fld>
            <a:endParaRPr lang="en-US" dirty="0">
              <a:solidFill>
                <a:srgbClr val="464653"/>
              </a:solidFill>
            </a:endParaRPr>
          </a:p>
        </p:txBody>
      </p:sp>
      <p:sp>
        <p:nvSpPr>
          <p:cNvPr id="6" name="Footer Placeholder 5"/>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7" name="Slide Number Placeholder 6"/>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8" name="Straight Connector 7"/>
          <p:cNvSpPr>
            <a:spLocks noChangeShapeType="1"/>
          </p:cNvSpPr>
          <p:nvPr/>
        </p:nvSpPr>
        <p:spPr bwMode="auto">
          <a:xfrm>
            <a:off x="609448"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
        <p:nvSpPr>
          <p:cNvPr id="10" name="Straight Connector 9"/>
          <p:cNvSpPr>
            <a:spLocks noChangeShapeType="1"/>
          </p:cNvSpPr>
          <p:nvPr/>
        </p:nvSpPr>
        <p:spPr bwMode="auto">
          <a:xfrm rot="5400000">
            <a:off x="5217888"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
        <p:nvSpPr>
          <p:cNvPr id="9" name="Isosceles Triangle 8"/>
          <p:cNvSpPr>
            <a:spLocks noChangeAspect="1"/>
          </p:cNvSpPr>
          <p:nvPr/>
        </p:nvSpPr>
        <p:spPr>
          <a:xfrm rot="5400000">
            <a:off x="590438" y="6447459"/>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12" name="Content Placeholder 11"/>
          <p:cNvSpPr>
            <a:spLocks noGrp="1"/>
          </p:cNvSpPr>
          <p:nvPr>
            <p:ph sz="quarter" idx="1"/>
          </p:nvPr>
        </p:nvSpPr>
        <p:spPr>
          <a:xfrm>
            <a:off x="406294" y="304800"/>
            <a:ext cx="7618016"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695310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9F9D199A-4B87-4D69-A7AD-2135E617C58D}" type="datetime1">
              <a:rPr lang="en-US" smtClean="0"/>
              <a:t>3/22/17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8" name="Content Placeholder 7"/>
          <p:cNvSpPr>
            <a:spLocks noGrp="1"/>
          </p:cNvSpPr>
          <p:nvPr>
            <p:ph sz="quarter" idx="1"/>
          </p:nvPr>
        </p:nvSpPr>
        <p:spPr>
          <a:xfrm>
            <a:off x="609460" y="1219200"/>
            <a:ext cx="10969943"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448" y="500856"/>
            <a:ext cx="10969943"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448" y="1905000"/>
            <a:ext cx="10969943" cy="4270248"/>
          </a:xfrm>
          <a:solidFill>
            <a:schemeClr val="tx1">
              <a:shade val="50000"/>
            </a:schemeClr>
          </a:solidFill>
          <a:ln>
            <a:noFill/>
          </a:ln>
          <a:effectLst/>
        </p:spPr>
        <p:txBody>
          <a:bodyPr/>
          <a:lstStyle>
            <a:lvl1pPr marL="0" indent="0">
              <a:spcBef>
                <a:spcPts val="600"/>
              </a:spcBef>
              <a:buNone/>
              <a:defRPr sz="3200"/>
            </a:lvl1pPr>
          </a:lstStyle>
          <a:p>
            <a:r>
              <a:rPr kumimoji="0" lang="en-US" dirty="0"/>
              <a:t>Click icon to add picture</a:t>
            </a:r>
          </a:p>
        </p:txBody>
      </p:sp>
      <p:sp>
        <p:nvSpPr>
          <p:cNvPr id="4" name="Text Placeholder 3"/>
          <p:cNvSpPr>
            <a:spLocks noGrp="1"/>
          </p:cNvSpPr>
          <p:nvPr>
            <p:ph type="body" sz="half" idx="2"/>
          </p:nvPr>
        </p:nvSpPr>
        <p:spPr>
          <a:xfrm>
            <a:off x="609448" y="1219200"/>
            <a:ext cx="10969943"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F43612B-F6ED-7647-A1E5-BB2684808146}" type="datetime1">
              <a:rPr lang="en-US" smtClean="0">
                <a:solidFill>
                  <a:srgbClr val="DDE9EC"/>
                </a:solidFill>
              </a:rPr>
              <a:pPr/>
              <a:t>3/22/17</a:t>
            </a:fld>
            <a:endParaRPr lang="en-US" dirty="0">
              <a:solidFill>
                <a:srgbClr val="DDE9EC"/>
              </a:solidFill>
            </a:endParaRPr>
          </a:p>
        </p:txBody>
      </p:sp>
      <p:sp>
        <p:nvSpPr>
          <p:cNvPr id="6" name="Footer Placeholder 5"/>
          <p:cNvSpPr>
            <a:spLocks noGrp="1"/>
          </p:cNvSpPr>
          <p:nvPr>
            <p:ph type="ftr" sz="quarter" idx="11"/>
          </p:nvPr>
        </p:nvSpPr>
        <p:spPr/>
        <p:txBody>
          <a:bodyPr/>
          <a:lstStyle/>
          <a:p>
            <a:r>
              <a:rPr lang="ar-SA" dirty="0">
                <a:solidFill>
                  <a:srgbClr val="DDE9EC"/>
                </a:solidFill>
              </a:rPr>
              <a:t>خروج البوتاسيوم</a:t>
            </a:r>
            <a:endParaRPr lang="en-US" dirty="0">
              <a:solidFill>
                <a:srgbClr val="DDE9EC"/>
              </a:solidFill>
            </a:endParaRPr>
          </a:p>
        </p:txBody>
      </p:sp>
      <p:sp>
        <p:nvSpPr>
          <p:cNvPr id="7" name="Slide Number Placeholder 6"/>
          <p:cNvSpPr>
            <a:spLocks noGrp="1"/>
          </p:cNvSpPr>
          <p:nvPr>
            <p:ph type="sldNum" sz="quarter" idx="12"/>
          </p:nvPr>
        </p:nvSpPr>
        <p:spPr/>
        <p:txBody>
          <a:bodyPr/>
          <a:lstStyle/>
          <a:p>
            <a:fld id="{4929A69E-7D8F-4515-9605-0315ABD4F316}" type="slidenum">
              <a:rPr lang="en-US" smtClean="0">
                <a:solidFill>
                  <a:srgbClr val="DDE9EC"/>
                </a:solidFill>
              </a:rPr>
              <a:pPr/>
              <a:t>‹#›</a:t>
            </a:fld>
            <a:endParaRPr lang="en-US" dirty="0">
              <a:solidFill>
                <a:srgbClr val="DDE9EC"/>
              </a:solidFill>
            </a:endParaRPr>
          </a:p>
        </p:txBody>
      </p:sp>
      <p:sp>
        <p:nvSpPr>
          <p:cNvPr id="8" name="Straight Connector 7"/>
          <p:cNvSpPr>
            <a:spLocks noChangeShapeType="1"/>
          </p:cNvSpPr>
          <p:nvPr/>
        </p:nvSpPr>
        <p:spPr bwMode="auto">
          <a:xfrm>
            <a:off x="609448"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white"/>
              </a:solidFill>
            </a:endParaRPr>
          </a:p>
        </p:txBody>
      </p:sp>
      <p:sp>
        <p:nvSpPr>
          <p:cNvPr id="9" name="Isosceles Triangle 8"/>
          <p:cNvSpPr>
            <a:spLocks noChangeAspect="1"/>
          </p:cNvSpPr>
          <p:nvPr/>
        </p:nvSpPr>
        <p:spPr>
          <a:xfrm rot="5400000">
            <a:off x="590438" y="6447459"/>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10" name="Rectangle 9"/>
          <p:cNvSpPr/>
          <p:nvPr/>
        </p:nvSpPr>
        <p:spPr>
          <a:xfrm>
            <a:off x="609448" y="500856"/>
            <a:ext cx="243777"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3608166671"/>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D1CE1A9-40D5-CB48-B5E9-6C25DBD57021}" type="datetime1">
              <a:rPr lang="en-US" smtClean="0">
                <a:solidFill>
                  <a:srgbClr val="464653"/>
                </a:solidFill>
              </a:rPr>
              <a:pPr/>
              <a:t>3/22/17</a:t>
            </a:fld>
            <a:endParaRPr lang="en-US" dirty="0">
              <a:solidFill>
                <a:srgbClr val="464653"/>
              </a:solidFill>
            </a:endParaRPr>
          </a:p>
        </p:txBody>
      </p:sp>
      <p:sp>
        <p:nvSpPr>
          <p:cNvPr id="5" name="Footer Placeholder 4"/>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6" name="Slide Number Placeholder 5"/>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Tree>
    <p:extLst>
      <p:ext uri="{BB962C8B-B14F-4D97-AF65-F5344CB8AC3E}">
        <p14:creationId xmlns:p14="http://schemas.microsoft.com/office/powerpoint/2010/main" val="33837094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54"/>
            <a:ext cx="2742486"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441" y="274654"/>
            <a:ext cx="802431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75994A2-BACB-274B-9F04-199B86E9F8AA}" type="datetime1">
              <a:rPr lang="en-US" smtClean="0">
                <a:solidFill>
                  <a:srgbClr val="464653"/>
                </a:solidFill>
              </a:rPr>
              <a:pPr/>
              <a:t>3/22/17</a:t>
            </a:fld>
            <a:endParaRPr lang="en-US" dirty="0">
              <a:solidFill>
                <a:srgbClr val="464653"/>
              </a:solidFill>
            </a:endParaRPr>
          </a:p>
        </p:txBody>
      </p:sp>
      <p:sp>
        <p:nvSpPr>
          <p:cNvPr id="5" name="Footer Placeholder 4"/>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6" name="Slide Number Placeholder 5"/>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7" name="Straight Connector 6"/>
          <p:cNvSpPr>
            <a:spLocks noChangeShapeType="1"/>
          </p:cNvSpPr>
          <p:nvPr/>
        </p:nvSpPr>
        <p:spPr bwMode="auto">
          <a:xfrm>
            <a:off x="609448"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
        <p:nvSpPr>
          <p:cNvPr id="8" name="Isosceles Triangle 7"/>
          <p:cNvSpPr>
            <a:spLocks noChangeAspect="1"/>
          </p:cNvSpPr>
          <p:nvPr/>
        </p:nvSpPr>
        <p:spPr>
          <a:xfrm rot="5400000">
            <a:off x="590438" y="6447459"/>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9" name="Straight Connector 8"/>
          <p:cNvSpPr>
            <a:spLocks noChangeShapeType="1"/>
          </p:cNvSpPr>
          <p:nvPr/>
        </p:nvSpPr>
        <p:spPr bwMode="auto">
          <a:xfrm rot="5400000">
            <a:off x="5812560"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Tree>
    <p:extLst>
      <p:ext uri="{BB962C8B-B14F-4D97-AF65-F5344CB8AC3E}">
        <p14:creationId xmlns:p14="http://schemas.microsoft.com/office/powerpoint/2010/main" val="179651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177" y="2971803"/>
            <a:ext cx="9141618" cy="1066800"/>
          </a:xfrm>
        </p:spPr>
        <p:txBody>
          <a:bodyPr anchor="t" anchorCtr="0"/>
          <a:lstStyle>
            <a:lvl1pPr algn="r">
              <a:buNone/>
              <a:defRPr sz="3600" b="0" cap="none" baseline="0"/>
            </a:lvl1pPr>
          </a:lstStyle>
          <a:p>
            <a:r>
              <a:rPr kumimoji="0" lang="en-US"/>
              <a:t>Click to edit Master title style</a:t>
            </a:r>
          </a:p>
        </p:txBody>
      </p:sp>
      <p:sp>
        <p:nvSpPr>
          <p:cNvPr id="3" name="Text Placeholder 2"/>
          <p:cNvSpPr>
            <a:spLocks noGrp="1"/>
          </p:cNvSpPr>
          <p:nvPr>
            <p:ph type="body" idx="1"/>
          </p:nvPr>
        </p:nvSpPr>
        <p:spPr>
          <a:xfrm>
            <a:off x="1726753" y="4267200"/>
            <a:ext cx="9040045" cy="1143000"/>
          </a:xfrm>
        </p:spPr>
        <p:txBody>
          <a:bodyPr anchor="t" anchorCtr="0"/>
          <a:lstStyle>
            <a:lvl1pPr marL="0" indent="0" algn="r">
              <a:buNone/>
              <a:defRPr sz="2200">
                <a:solidFill>
                  <a:schemeClr val="tx1">
                    <a:tint val="75000"/>
                  </a:schemeClr>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2195" y="6355080"/>
            <a:ext cx="3047207" cy="365760"/>
          </a:xfrm>
        </p:spPr>
        <p:txBody>
          <a:bodyPr/>
          <a:lstStyle/>
          <a:p>
            <a:fld id="{13BCAABC-0083-4558-BD3E-E213F47F580C}" type="datetime1">
              <a:rPr lang="en-US" smtClean="0"/>
              <a:t>3/22/17</a:t>
            </a:fld>
            <a:endParaRPr lang="en-US" dirty="0"/>
          </a:p>
        </p:txBody>
      </p:sp>
      <p:sp>
        <p:nvSpPr>
          <p:cNvPr id="5" name="Footer Placeholder 4"/>
          <p:cNvSpPr>
            <a:spLocks noGrp="1"/>
          </p:cNvSpPr>
          <p:nvPr>
            <p:ph type="ftr" sz="quarter" idx="11"/>
          </p:nvPr>
        </p:nvSpPr>
        <p:spPr>
          <a:xfrm>
            <a:off x="3863860" y="6355080"/>
            <a:ext cx="4631754" cy="365760"/>
          </a:xfrm>
        </p:spPr>
        <p:txBody>
          <a:bodyPr/>
          <a:lstStyle/>
          <a:p>
            <a:endParaRPr lang="en-US" dirty="0"/>
          </a:p>
        </p:txBody>
      </p:sp>
      <p:sp>
        <p:nvSpPr>
          <p:cNvPr id="6" name="Slide Number Placeholder 5"/>
          <p:cNvSpPr>
            <a:spLocks noGrp="1"/>
          </p:cNvSpPr>
          <p:nvPr>
            <p:ph type="sldNum" sz="quarter" idx="12"/>
          </p:nvPr>
        </p:nvSpPr>
        <p:spPr>
          <a:xfrm>
            <a:off x="1426095" y="6355080"/>
            <a:ext cx="2027408" cy="365760"/>
          </a:xfrm>
        </p:spPr>
        <p:txBody>
          <a:bodyPr/>
          <a:lstStyle/>
          <a:p>
            <a:fld id="{4929A69E-7D8F-4515-9605-0315ABD4F316}" type="slidenum">
              <a:rPr lang="en-US" smtClean="0"/>
              <a:t>‹#›</a:t>
            </a:fld>
            <a:endParaRPr lang="en-US" dirty="0"/>
          </a:p>
        </p:txBody>
      </p:sp>
      <p:sp>
        <p:nvSpPr>
          <p:cNvPr id="7" name="Rectangle 6"/>
          <p:cNvSpPr/>
          <p:nvPr/>
        </p:nvSpPr>
        <p:spPr>
          <a:xfrm>
            <a:off x="1218883" y="2819400"/>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8" name="Rectangle 7"/>
          <p:cNvSpPr/>
          <p:nvPr/>
        </p:nvSpPr>
        <p:spPr>
          <a:xfrm>
            <a:off x="1218882" y="2819400"/>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5E99BD8-F43F-4F4A-9712-C32578EEC8F8}" type="datetime1">
              <a:rPr lang="en-US" smtClean="0"/>
              <a:t>3/22/17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9" name="Content Placeholder 8"/>
          <p:cNvSpPr>
            <a:spLocks noGrp="1"/>
          </p:cNvSpPr>
          <p:nvPr>
            <p:ph sz="quarter" idx="1"/>
          </p:nvPr>
        </p:nvSpPr>
        <p:spPr>
          <a:xfrm>
            <a:off x="609442" y="1219200"/>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4658" y="1216155"/>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460" y="1285875"/>
            <a:ext cx="5385514" cy="685800"/>
          </a:xfrm>
          <a:noFill/>
          <a:ln>
            <a:noFill/>
          </a:ln>
        </p:spPr>
        <p:txBody>
          <a:bodyPr lIns="101590" anchor="b" anchorCtr="0">
            <a:noAutofit/>
          </a:bodyPr>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5990" y="1295400"/>
            <a:ext cx="5387630" cy="685800"/>
          </a:xfrm>
          <a:noFill/>
          <a:ln>
            <a:noFill/>
          </a:ln>
        </p:spPr>
        <p:txBody>
          <a:bodyPr lIns="101590" anchor="b" anchorCtr="0"/>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EBCBBD9B-FB65-4512-B226-A267B89893CD}" type="datetime1">
              <a:rPr lang="en-US" smtClean="0"/>
              <a:t>3/22/17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29A69E-7D8F-4515-9605-0315ABD4F316}" type="slidenum">
              <a:rPr lang="en-US" smtClean="0"/>
              <a:t>‹#›</a:t>
            </a:fld>
            <a:endParaRPr lang="en-US" dirty="0"/>
          </a:p>
        </p:txBody>
      </p:sp>
      <p:sp>
        <p:nvSpPr>
          <p:cNvPr id="11" name="Content Placeholder 10"/>
          <p:cNvSpPr>
            <a:spLocks noGrp="1"/>
          </p:cNvSpPr>
          <p:nvPr>
            <p:ph sz="quarter" idx="2"/>
          </p:nvPr>
        </p:nvSpPr>
        <p:spPr>
          <a:xfrm>
            <a:off x="609462"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6004"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5D48513D-2C2F-481B-B49D-4ED5F0B98A06}" type="datetime1">
              <a:rPr lang="en-US" smtClean="0"/>
              <a:t>3/22/17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29A69E-7D8F-4515-9605-0315ABD4F316}" type="slidenum">
              <a:rPr lang="en-US" smtClean="0"/>
              <a:t>‹#›</a:t>
            </a:fld>
            <a:endParaRPr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7C0A81-C7E1-4C84-AA25-9616F335CBC3}" type="datetime1">
              <a:rPr lang="en-US" smtClean="0"/>
              <a:t>3/22/17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29A69E-7D8F-4515-9605-0315ABD4F316}" type="slidenum">
              <a:rPr lang="en-US" smtClean="0"/>
              <a:t>‹#›</a:t>
            </a:fld>
            <a:endParaRPr lang="en-US" dirty="0"/>
          </a:p>
        </p:txBody>
      </p:sp>
      <p:sp>
        <p:nvSpPr>
          <p:cNvPr id="5" name="Straight Connector 4"/>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0625" y="304800"/>
            <a:ext cx="3351927" cy="838200"/>
          </a:xfrm>
        </p:spPr>
        <p:txBody>
          <a:bodyPr anchor="b" anchorCtr="0">
            <a:noAutofit/>
          </a:bodyPr>
          <a:lstStyle>
            <a:lvl1pPr algn="l">
              <a:buNone/>
              <a:defRPr sz="22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0625" y="1219213"/>
            <a:ext cx="3351927" cy="4843463"/>
          </a:xfrm>
        </p:spPr>
        <p:txBody>
          <a:bodyPr/>
          <a:lstStyle>
            <a:lvl1pPr marL="0" indent="0">
              <a:lnSpc>
                <a:spcPts val="2444"/>
              </a:lnSpc>
              <a:spcAft>
                <a:spcPts val="1111"/>
              </a:spcAft>
              <a:buNone/>
              <a:defRPr sz="1800">
                <a:solidFill>
                  <a:schemeClr val="tx2"/>
                </a:solidFill>
              </a:defRPr>
            </a:lvl1pPr>
            <a:lvl2pPr>
              <a:buNone/>
              <a:defRPr sz="1300"/>
            </a:lvl2pPr>
            <a:lvl3pPr>
              <a:buNone/>
              <a:defRPr sz="1100"/>
            </a:lvl3pPr>
            <a:lvl4pPr>
              <a:buNone/>
              <a:defRPr sz="1000"/>
            </a:lvl4pPr>
            <a:lvl5pPr>
              <a:buNone/>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11FFE9B-C467-4500-911F-EB066E6458F3}" type="datetime1">
              <a:rPr lang="en-US" smtClean="0"/>
              <a:t>3/22/17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Straight Connector 9"/>
          <p:cNvSpPr>
            <a:spLocks noChangeShapeType="1"/>
          </p:cNvSpPr>
          <p:nvPr/>
        </p:nvSpPr>
        <p:spPr bwMode="auto">
          <a:xfrm rot="5400000">
            <a:off x="5217889"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2" name="Content Placeholder 11"/>
          <p:cNvSpPr>
            <a:spLocks noGrp="1"/>
          </p:cNvSpPr>
          <p:nvPr>
            <p:ph sz="quarter" idx="1"/>
          </p:nvPr>
        </p:nvSpPr>
        <p:spPr>
          <a:xfrm>
            <a:off x="406294" y="304803"/>
            <a:ext cx="7618016"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460" y="500856"/>
            <a:ext cx="10969943" cy="674688"/>
          </a:xfrm>
          <a:ln>
            <a:solidFill>
              <a:schemeClr val="accent1"/>
            </a:solidFill>
          </a:ln>
        </p:spPr>
        <p:txBody>
          <a:bodyPr lIns="304770" anchor="ctr"/>
          <a:lstStyle>
            <a:lvl1pPr algn="r">
              <a:buNone/>
              <a:defRPr sz="22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460" y="1905000"/>
            <a:ext cx="10969943" cy="4270248"/>
          </a:xfrm>
          <a:solidFill>
            <a:schemeClr val="tx1">
              <a:shade val="50000"/>
            </a:schemeClr>
          </a:solidFill>
          <a:ln>
            <a:noFill/>
          </a:ln>
          <a:effectLst/>
        </p:spPr>
        <p:txBody>
          <a:bodyPr/>
          <a:lstStyle>
            <a:lvl1pPr marL="0" indent="0">
              <a:spcBef>
                <a:spcPts val="667"/>
              </a:spcBef>
              <a:buNone/>
              <a:defRPr sz="3600"/>
            </a:lvl1pPr>
          </a:lstStyle>
          <a:p>
            <a:r>
              <a:rPr kumimoji="0" lang="en-US" dirty="0"/>
              <a:t>Click icon to add picture</a:t>
            </a:r>
          </a:p>
        </p:txBody>
      </p:sp>
      <p:sp>
        <p:nvSpPr>
          <p:cNvPr id="4" name="Text Placeholder 3"/>
          <p:cNvSpPr>
            <a:spLocks noGrp="1"/>
          </p:cNvSpPr>
          <p:nvPr>
            <p:ph type="body" sz="half" idx="2"/>
          </p:nvPr>
        </p:nvSpPr>
        <p:spPr>
          <a:xfrm>
            <a:off x="609460" y="1219200"/>
            <a:ext cx="10969943" cy="533400"/>
          </a:xfrm>
        </p:spPr>
        <p:txBody>
          <a:bodyPr anchor="ctr" anchorCtr="0"/>
          <a:lstStyle>
            <a:lvl1pPr marL="0" indent="0" algn="l">
              <a:buFontTx/>
              <a:buNone/>
              <a:defRPr sz="1600"/>
            </a:lvl1pPr>
            <a:lvl2pPr>
              <a:defRPr sz="1300"/>
            </a:lvl2pPr>
            <a:lvl3pPr>
              <a:defRPr sz="1100"/>
            </a:lvl3pPr>
            <a:lvl4pPr>
              <a:defRPr sz="1000"/>
            </a:lvl4pPr>
            <a:lvl5pPr>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F8A292B-EAD1-4F54-95E3-BE47A2A44626}" type="datetime1">
              <a:rPr lang="en-US" smtClean="0"/>
              <a:t>3/22/17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0" name="Rectangle 9"/>
          <p:cNvSpPr/>
          <p:nvPr/>
        </p:nvSpPr>
        <p:spPr>
          <a:xfrm>
            <a:off x="609460" y="500856"/>
            <a:ext cx="243777"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460" y="152400"/>
            <a:ext cx="10969943" cy="990600"/>
          </a:xfrm>
          <a:prstGeom prst="rect">
            <a:avLst/>
          </a:prstGeom>
        </p:spPr>
        <p:txBody>
          <a:bodyPr vert="horz" lIns="101590" tIns="50795" rIns="101590" bIns="50795" anchor="b" anchorCtr="0">
            <a:normAutofit/>
          </a:bodyPr>
          <a:lstStyle/>
          <a:p>
            <a:r>
              <a:rPr kumimoji="0" lang="en-US"/>
              <a:t>Click to edit Master title style</a:t>
            </a:r>
          </a:p>
        </p:txBody>
      </p:sp>
      <p:sp>
        <p:nvSpPr>
          <p:cNvPr id="13" name="Text Placeholder 12"/>
          <p:cNvSpPr>
            <a:spLocks noGrp="1"/>
          </p:cNvSpPr>
          <p:nvPr>
            <p:ph type="body" idx="1"/>
          </p:nvPr>
        </p:nvSpPr>
        <p:spPr>
          <a:xfrm>
            <a:off x="609460" y="1219200"/>
            <a:ext cx="10969943" cy="4910328"/>
          </a:xfrm>
          <a:prstGeom prst="rect">
            <a:avLst/>
          </a:prstGeom>
        </p:spPr>
        <p:txBody>
          <a:bodyPr vert="horz" lIns="101590" tIns="50795" rIns="101590" bIns="50795">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2195" y="6356350"/>
            <a:ext cx="3051269"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F8F8016E-CF0A-4A5A-B6EA-F667F63DFDEA}" type="datetime1">
              <a:rPr lang="en-US" smtClean="0"/>
              <a:t>3/22/17</a:t>
            </a:fld>
            <a:endParaRPr lang="en-US" dirty="0"/>
          </a:p>
        </p:txBody>
      </p:sp>
      <p:sp>
        <p:nvSpPr>
          <p:cNvPr id="3" name="Footer Placeholder 2"/>
          <p:cNvSpPr>
            <a:spLocks noGrp="1"/>
          </p:cNvSpPr>
          <p:nvPr>
            <p:ph type="ftr" sz="quarter" idx="3"/>
          </p:nvPr>
        </p:nvSpPr>
        <p:spPr>
          <a:xfrm>
            <a:off x="3863876" y="6356350"/>
            <a:ext cx="4672382" cy="365760"/>
          </a:xfrm>
          <a:prstGeom prst="rect">
            <a:avLst/>
          </a:prstGeom>
        </p:spPr>
        <p:txBody>
          <a:bodyPr vert="horz" lIns="101590" tIns="50795" rIns="101590" bIns="50795"/>
          <a:lstStyle>
            <a:lvl1pPr algn="r" eaLnBrk="1" latinLnBrk="0" hangingPunct="1">
              <a:defRPr kumimoji="0" sz="1600">
                <a:solidFill>
                  <a:schemeClr val="tx2"/>
                </a:solidFill>
              </a:defRPr>
            </a:lvl1pPr>
          </a:lstStyle>
          <a:p>
            <a:endParaRPr lang="en-US" dirty="0"/>
          </a:p>
        </p:txBody>
      </p:sp>
      <p:sp>
        <p:nvSpPr>
          <p:cNvPr id="23" name="Slide Number Placeholder 22"/>
          <p:cNvSpPr>
            <a:spLocks noGrp="1"/>
          </p:cNvSpPr>
          <p:nvPr>
            <p:ph type="sldNum" sz="quarter" idx="4"/>
          </p:nvPr>
        </p:nvSpPr>
        <p:spPr>
          <a:xfrm>
            <a:off x="816669" y="6356350"/>
            <a:ext cx="2640913"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4929A69E-7D8F-4515-9605-0315ABD4F316}" type="slidenum">
              <a:rPr lang="en-US" smtClean="0"/>
              <a:t>‹#›</a:t>
            </a:fld>
            <a:endParaRPr lang="en-US" dirty="0"/>
          </a:p>
        </p:txBody>
      </p:sp>
      <p:sp>
        <p:nvSpPr>
          <p:cNvPr id="28" name="Straight Connector 2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29" name="Straight Connector 28"/>
          <p:cNvSpPr>
            <a:spLocks noChangeShapeType="1"/>
          </p:cNvSpPr>
          <p:nvPr/>
        </p:nvSpPr>
        <p:spPr bwMode="auto">
          <a:xfrm>
            <a:off x="609460" y="1143000"/>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Isosceles Triangle 9"/>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rtl="0" eaLnBrk="1" latinLnBrk="0" hangingPunct="1">
        <a:spcBef>
          <a:spcPct val="0"/>
        </a:spcBef>
        <a:buNone/>
        <a:defRPr kumimoji="0" sz="3600" kern="1200">
          <a:solidFill>
            <a:schemeClr val="tx2"/>
          </a:solidFill>
          <a:latin typeface="+mj-lt"/>
          <a:ea typeface="+mj-ea"/>
          <a:cs typeface="+mj-cs"/>
        </a:defRPr>
      </a:lvl1pPr>
    </p:titleStyle>
    <p:body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7949" algn="l" rtl="0" eaLnBrk="1" latinLnBrk="0" hangingPunct="1">
        <a:defRPr kumimoji="0" kern="1200">
          <a:solidFill>
            <a:schemeClr val="tx1"/>
          </a:solidFill>
          <a:latin typeface="+mn-lt"/>
          <a:ea typeface="+mn-ea"/>
          <a:cs typeface="+mn-cs"/>
        </a:defRPr>
      </a:lvl2pPr>
      <a:lvl3pPr marL="1015898" algn="l" rtl="0" eaLnBrk="1" latinLnBrk="0" hangingPunct="1">
        <a:defRPr kumimoji="0" kern="1200">
          <a:solidFill>
            <a:schemeClr val="tx1"/>
          </a:solidFill>
          <a:latin typeface="+mn-lt"/>
          <a:ea typeface="+mn-ea"/>
          <a:cs typeface="+mn-cs"/>
        </a:defRPr>
      </a:lvl3pPr>
      <a:lvl4pPr marL="1523848" algn="l" rtl="0" eaLnBrk="1" latinLnBrk="0" hangingPunct="1">
        <a:defRPr kumimoji="0" kern="1200">
          <a:solidFill>
            <a:schemeClr val="tx1"/>
          </a:solidFill>
          <a:latin typeface="+mn-lt"/>
          <a:ea typeface="+mn-ea"/>
          <a:cs typeface="+mn-cs"/>
        </a:defRPr>
      </a:lvl4pPr>
      <a:lvl5pPr marL="2031797" algn="l" rtl="0" eaLnBrk="1" latinLnBrk="0" hangingPunct="1">
        <a:defRPr kumimoji="0" kern="1200">
          <a:solidFill>
            <a:schemeClr val="tx1"/>
          </a:solidFill>
          <a:latin typeface="+mn-lt"/>
          <a:ea typeface="+mn-ea"/>
          <a:cs typeface="+mn-cs"/>
        </a:defRPr>
      </a:lvl5pPr>
      <a:lvl6pPr marL="2539746" algn="l" rtl="0" eaLnBrk="1" latinLnBrk="0" hangingPunct="1">
        <a:defRPr kumimoji="0" kern="1200">
          <a:solidFill>
            <a:schemeClr val="tx1"/>
          </a:solidFill>
          <a:latin typeface="+mn-lt"/>
          <a:ea typeface="+mn-ea"/>
          <a:cs typeface="+mn-cs"/>
        </a:defRPr>
      </a:lvl6pPr>
      <a:lvl7pPr marL="3047695" algn="l" rtl="0" eaLnBrk="1" latinLnBrk="0" hangingPunct="1">
        <a:defRPr kumimoji="0" kern="1200">
          <a:solidFill>
            <a:schemeClr val="tx1"/>
          </a:solidFill>
          <a:latin typeface="+mn-lt"/>
          <a:ea typeface="+mn-ea"/>
          <a:cs typeface="+mn-cs"/>
        </a:defRPr>
      </a:lvl7pPr>
      <a:lvl8pPr marL="3555644" algn="l" rtl="0" eaLnBrk="1" latinLnBrk="0" hangingPunct="1">
        <a:defRPr kumimoji="0" kern="1200">
          <a:solidFill>
            <a:schemeClr val="tx1"/>
          </a:solidFill>
          <a:latin typeface="+mn-lt"/>
          <a:ea typeface="+mn-ea"/>
          <a:cs typeface="+mn-cs"/>
        </a:defRPr>
      </a:lvl8pPr>
      <a:lvl9pPr marL="4063594"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448" y="152400"/>
            <a:ext cx="10969943"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609448" y="1219200"/>
            <a:ext cx="10969943"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2185" y="6356350"/>
            <a:ext cx="3051269" cy="365760"/>
          </a:xfrm>
          <a:prstGeom prst="rect">
            <a:avLst/>
          </a:prstGeom>
        </p:spPr>
        <p:txBody>
          <a:bodyPr vert="horz"/>
          <a:lstStyle>
            <a:lvl1pPr algn="l" eaLnBrk="1" latinLnBrk="0" hangingPunct="1">
              <a:defRPr kumimoji="0" sz="1400">
                <a:solidFill>
                  <a:schemeClr val="tx2"/>
                </a:solidFill>
              </a:defRPr>
            </a:lvl1pPr>
          </a:lstStyle>
          <a:p>
            <a:pPr defTabSz="914400"/>
            <a:fld id="{D158F633-9764-2845-A074-813977D81419}" type="datetime1">
              <a:rPr lang="en-US" smtClean="0">
                <a:solidFill>
                  <a:srgbClr val="464653"/>
                </a:solidFill>
              </a:rPr>
              <a:pPr defTabSz="914400"/>
              <a:t>3/22/17</a:t>
            </a:fld>
            <a:endParaRPr lang="en-US" dirty="0">
              <a:solidFill>
                <a:srgbClr val="464653"/>
              </a:solidFill>
            </a:endParaRPr>
          </a:p>
        </p:txBody>
      </p:sp>
      <p:sp>
        <p:nvSpPr>
          <p:cNvPr id="3" name="Footer Placeholder 2"/>
          <p:cNvSpPr>
            <a:spLocks noGrp="1"/>
          </p:cNvSpPr>
          <p:nvPr>
            <p:ph type="ftr" sz="quarter" idx="3"/>
          </p:nvPr>
        </p:nvSpPr>
        <p:spPr>
          <a:xfrm>
            <a:off x="3863857" y="6356350"/>
            <a:ext cx="4672383" cy="365760"/>
          </a:xfrm>
          <a:prstGeom prst="rect">
            <a:avLst/>
          </a:prstGeom>
        </p:spPr>
        <p:txBody>
          <a:bodyPr vert="horz"/>
          <a:lstStyle>
            <a:lvl1pPr algn="r" eaLnBrk="1" latinLnBrk="0" hangingPunct="1">
              <a:defRPr kumimoji="0" sz="1400">
                <a:solidFill>
                  <a:schemeClr val="tx2"/>
                </a:solidFill>
              </a:defRPr>
            </a:lvl1pPr>
          </a:lstStyle>
          <a:p>
            <a:pPr defTabSz="914400"/>
            <a:r>
              <a:rPr lang="ar-SA" dirty="0">
                <a:solidFill>
                  <a:srgbClr val="464653"/>
                </a:solidFill>
              </a:rPr>
              <a:t>خروج البوتاسيوم</a:t>
            </a:r>
            <a:endParaRPr lang="en-US" dirty="0">
              <a:solidFill>
                <a:srgbClr val="464653"/>
              </a:solidFill>
            </a:endParaRPr>
          </a:p>
        </p:txBody>
      </p:sp>
      <p:sp>
        <p:nvSpPr>
          <p:cNvPr id="23" name="Slide Number Placeholder 22"/>
          <p:cNvSpPr>
            <a:spLocks noGrp="1"/>
          </p:cNvSpPr>
          <p:nvPr>
            <p:ph type="sldNum" sz="quarter" idx="4"/>
          </p:nvPr>
        </p:nvSpPr>
        <p:spPr>
          <a:xfrm>
            <a:off x="816651" y="6356350"/>
            <a:ext cx="2640912" cy="365760"/>
          </a:xfrm>
          <a:prstGeom prst="rect">
            <a:avLst/>
          </a:prstGeom>
        </p:spPr>
        <p:txBody>
          <a:bodyPr vert="horz"/>
          <a:lstStyle>
            <a:lvl1pPr algn="l" eaLnBrk="1" latinLnBrk="0" hangingPunct="1">
              <a:defRPr kumimoji="0" sz="1400">
                <a:solidFill>
                  <a:schemeClr val="tx2"/>
                </a:solidFill>
              </a:defRPr>
            </a:lvl1pPr>
          </a:lstStyle>
          <a:p>
            <a:pPr defTabSz="914400"/>
            <a:fld id="{4929A69E-7D8F-4515-9605-0315ABD4F316}" type="slidenum">
              <a:rPr lang="en-US" smtClean="0">
                <a:solidFill>
                  <a:srgbClr val="464653"/>
                </a:solidFill>
              </a:rPr>
              <a:pPr defTabSz="914400"/>
              <a:t>‹#›</a:t>
            </a:fld>
            <a:endParaRPr lang="en-US" dirty="0">
              <a:solidFill>
                <a:srgbClr val="464653"/>
              </a:solidFill>
            </a:endParaRPr>
          </a:p>
        </p:txBody>
      </p:sp>
      <p:sp>
        <p:nvSpPr>
          <p:cNvPr id="28" name="Straight Connector 27"/>
          <p:cNvSpPr>
            <a:spLocks noChangeShapeType="1"/>
          </p:cNvSpPr>
          <p:nvPr/>
        </p:nvSpPr>
        <p:spPr bwMode="auto">
          <a:xfrm>
            <a:off x="609448"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
        <p:nvSpPr>
          <p:cNvPr id="29" name="Straight Connector 28"/>
          <p:cNvSpPr>
            <a:spLocks noChangeShapeType="1"/>
          </p:cNvSpPr>
          <p:nvPr/>
        </p:nvSpPr>
        <p:spPr bwMode="auto">
          <a:xfrm>
            <a:off x="609448" y="1143000"/>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
        <p:nvSpPr>
          <p:cNvPr id="10" name="Isosceles Triangle 9"/>
          <p:cNvSpPr>
            <a:spLocks noChangeAspect="1"/>
          </p:cNvSpPr>
          <p:nvPr/>
        </p:nvSpPr>
        <p:spPr>
          <a:xfrm rot="5400000">
            <a:off x="590438" y="6447459"/>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766723545"/>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uUbgcqo_IOg" TargetMode="External"/><Relationship Id="rId4" Type="http://schemas.openxmlformats.org/officeDocument/2006/relationships/hyperlink" Target="https://www.youtube.com/watch?v=WvvzODYqmbg" TargetMode="External"/><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 Id="rId3" Type="http://schemas.openxmlformats.org/officeDocument/2006/relationships/image" Target="../media/image2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24.jpeg"/><Relationship Id="rId9" Type="http://schemas.openxmlformats.org/officeDocument/2006/relationships/hyperlink" Target="https://www.youtube.com/watch?v=Bsz95YS_0R8&amp;feature=youtu.be" TargetMode="External"/><Relationship Id="rId10" Type="http://schemas.openxmlformats.org/officeDocument/2006/relationships/hyperlink" Target="https://www.youtube.com/watch?v=WvvzODYqmbg"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ocs.google.com/document/d/1LoawAdvXBg92MWvPPuFp3LEG0jDWJYd6_cMBV_9aNww/edit" TargetMode="External"/><Relationship Id="rId3" Type="http://schemas.openxmlformats.org/officeDocument/2006/relationships/hyperlink" Target="https://www.onlineexambuilder.com/cardiac-electrical-activity/exam-136804"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hyperlink" Target="mailto:Physiology436@gmail.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hyperlink" Target="https://www.youtube.com/watch?v=WvvzODYqmb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17209" y="2207934"/>
            <a:ext cx="7770376" cy="821956"/>
          </a:xfrm>
        </p:spPr>
        <p:txBody>
          <a:bodyPr>
            <a:noAutofit/>
          </a:bodyPr>
          <a:lstStyle/>
          <a:p>
            <a:pPr algn="ctr"/>
            <a:r>
              <a:rPr lang="en-US" sz="4000" b="1" dirty="0">
                <a:solidFill>
                  <a:schemeClr val="accent2">
                    <a:lumMod val="75000"/>
                  </a:schemeClr>
                </a:solidFill>
                <a:latin typeface="Arial Black" panose="020B0A04020102020204" pitchFamily="34" charset="0"/>
              </a:rPr>
              <a:t>Cardiac Electrical Activity</a:t>
            </a:r>
            <a:endParaRPr lang="en-US" sz="2400" b="1" dirty="0">
              <a:solidFill>
                <a:schemeClr val="accent2">
                  <a:lumMod val="75000"/>
                </a:schemeClr>
              </a:solidFill>
              <a:latin typeface="Arial Black" panose="020B0A04020102020204" pitchFamily="34" charset="0"/>
            </a:endParaRPr>
          </a:p>
        </p:txBody>
      </p:sp>
      <p:sp>
        <p:nvSpPr>
          <p:cNvPr id="3" name="Subtitle 2"/>
          <p:cNvSpPr>
            <a:spLocks noGrp="1"/>
          </p:cNvSpPr>
          <p:nvPr>
            <p:ph type="subTitle" idx="1"/>
          </p:nvPr>
        </p:nvSpPr>
        <p:spPr>
          <a:xfrm>
            <a:off x="2680335" y="5183474"/>
            <a:ext cx="7481067" cy="720080"/>
          </a:xfrm>
        </p:spPr>
        <p:txBody>
          <a:bodyPr>
            <a:normAutofit/>
          </a:bodyPr>
          <a:lstStyle/>
          <a:p>
            <a:pPr algn="ctr"/>
            <a:r>
              <a:rPr lang="en-GB" sz="1800" b="1" dirty="0">
                <a:solidFill>
                  <a:schemeClr val="accent1">
                    <a:lumMod val="75000"/>
                  </a:schemeClr>
                </a:solidFill>
              </a:rPr>
              <a:t>Physiology Team 436 – Cardiovascular Block </a:t>
            </a:r>
            <a:r>
              <a:rPr lang="en-GB" sz="1800" b="1" dirty="0" smtClean="0">
                <a:solidFill>
                  <a:schemeClr val="accent1">
                    <a:lumMod val="75000"/>
                  </a:schemeClr>
                </a:solidFill>
              </a:rPr>
              <a:t>Lecture 2</a:t>
            </a:r>
            <a:endParaRPr lang="en-GB" sz="1800" b="1" dirty="0">
              <a:solidFill>
                <a:schemeClr val="accent1">
                  <a:lumMod val="75000"/>
                </a:schemeClr>
              </a:solidFill>
            </a:endParaRPr>
          </a:p>
        </p:txBody>
      </p:sp>
      <p:cxnSp>
        <p:nvCxnSpPr>
          <p:cNvPr id="6" name="Straight Connector 5"/>
          <p:cNvCxnSpPr/>
          <p:nvPr/>
        </p:nvCxnSpPr>
        <p:spPr>
          <a:xfrm>
            <a:off x="2710919" y="3212976"/>
            <a:ext cx="6982957" cy="0"/>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8" name="Picture 4" descr="C:\Users\user\AppData\Local\Microsoft\Windows\INetCache\IE\K75KFYI6\IMG_70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231" y="364439"/>
            <a:ext cx="1655753" cy="165618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631079" y="3617729"/>
            <a:ext cx="6479032" cy="1323439"/>
          </a:xfrm>
          <a:prstGeom prst="rect">
            <a:avLst/>
          </a:prstGeom>
          <a:noFill/>
        </p:spPr>
        <p:txBody>
          <a:bodyPr wrap="square" rtlCol="0">
            <a:spAutoFit/>
          </a:bodyPr>
          <a:lstStyle/>
          <a:p>
            <a:pPr defTabSz="914363"/>
            <a:r>
              <a:rPr lang="en-US" sz="1600" dirty="0">
                <a:solidFill>
                  <a:srgbClr val="FF0000"/>
                </a:solidFill>
              </a:rPr>
              <a:t>Red: very important.</a:t>
            </a:r>
          </a:p>
          <a:p>
            <a:pPr defTabSz="914363"/>
            <a:r>
              <a:rPr lang="en-US" sz="1600" dirty="0">
                <a:solidFill>
                  <a:srgbClr val="DDE9EC">
                    <a:lumMod val="50000"/>
                  </a:srgbClr>
                </a:solidFill>
              </a:rPr>
              <a:t>Green:  Doctor’s notes.</a:t>
            </a:r>
          </a:p>
          <a:p>
            <a:pPr defTabSz="914363"/>
            <a:r>
              <a:rPr lang="en-US" sz="1600" dirty="0">
                <a:solidFill>
                  <a:srgbClr val="C76B9B"/>
                </a:solidFill>
              </a:rPr>
              <a:t>Pink:  formulas. </a:t>
            </a:r>
            <a:endParaRPr lang="en-US" sz="1600" dirty="0">
              <a:solidFill>
                <a:srgbClr val="DDE9EC">
                  <a:lumMod val="50000"/>
                </a:srgbClr>
              </a:solidFill>
            </a:endParaRPr>
          </a:p>
          <a:p>
            <a:pPr defTabSz="914363"/>
            <a:r>
              <a:rPr lang="en-US" sz="1600" dirty="0">
                <a:solidFill>
                  <a:srgbClr val="FADA7A">
                    <a:lumMod val="75000"/>
                  </a:srgbClr>
                </a:solidFill>
              </a:rPr>
              <a:t>Yellow:  numbers.</a:t>
            </a:r>
            <a:endParaRPr lang="en-US" sz="1600" dirty="0">
              <a:solidFill>
                <a:schemeClr val="bg1">
                  <a:lumMod val="65000"/>
                </a:schemeClr>
              </a:solidFill>
            </a:endParaRPr>
          </a:p>
          <a:p>
            <a:pPr defTabSz="914363"/>
            <a:r>
              <a:rPr lang="en-US" sz="1600" dirty="0">
                <a:solidFill>
                  <a:schemeClr val="bg1">
                    <a:lumMod val="65000"/>
                  </a:schemeClr>
                </a:solidFill>
              </a:rPr>
              <a:t>Gray: notes and e</a:t>
            </a:r>
            <a:r>
              <a:rPr lang="en-US" sz="1600" dirty="0">
                <a:solidFill>
                  <a:prstClr val="white">
                    <a:lumMod val="65000"/>
                  </a:prstClr>
                </a:solidFill>
              </a:rPr>
              <a:t>xplana</a:t>
            </a:r>
            <a:r>
              <a:rPr lang="en-US" sz="1600" dirty="0">
                <a:solidFill>
                  <a:schemeClr val="bg1">
                    <a:lumMod val="65000"/>
                  </a:schemeClr>
                </a:solidFill>
              </a:rPr>
              <a:t>tion</a:t>
            </a:r>
            <a:r>
              <a:rPr lang="en-US" sz="1600" dirty="0">
                <a:solidFill>
                  <a:prstClr val="white">
                    <a:lumMod val="65000"/>
                  </a:prstClr>
                </a:solidFill>
              </a:rPr>
              <a:t>.</a:t>
            </a:r>
          </a:p>
        </p:txBody>
      </p:sp>
      <p:pic>
        <p:nvPicPr>
          <p:cNvPr id="10" name="Picture 9"/>
          <p:cNvPicPr/>
          <p:nvPr/>
        </p:nvPicPr>
        <p:blipFill>
          <a:blip r:embed="rId4">
            <a:extLst>
              <a:ext uri="{28A0092B-C50C-407E-A947-70E740481C1C}">
                <a14:useLocalDpi xmlns:a14="http://schemas.microsoft.com/office/drawing/2010/main" val="0"/>
              </a:ext>
            </a:extLst>
          </a:blip>
          <a:stretch>
            <a:fillRect/>
          </a:stretch>
        </p:blipFill>
        <p:spPr>
          <a:xfrm>
            <a:off x="9915954" y="364440"/>
            <a:ext cx="1795082" cy="1099403"/>
          </a:xfrm>
          <a:prstGeom prst="rect">
            <a:avLst/>
          </a:prstGeom>
        </p:spPr>
      </p:pic>
      <p:sp>
        <p:nvSpPr>
          <p:cNvPr id="4" name="TextBox 3"/>
          <p:cNvSpPr txBox="1"/>
          <p:nvPr/>
        </p:nvSpPr>
        <p:spPr>
          <a:xfrm>
            <a:off x="9117961" y="6137850"/>
            <a:ext cx="4247366" cy="400110"/>
          </a:xfrm>
          <a:prstGeom prst="rect">
            <a:avLst/>
          </a:prstGeom>
          <a:noFill/>
        </p:spPr>
        <p:txBody>
          <a:bodyPr wrap="square" rtlCol="0">
            <a:spAutoFit/>
          </a:bodyPr>
          <a:lstStyle/>
          <a:p>
            <a:pPr defTabSz="914363"/>
            <a:r>
              <a:rPr lang="en-US" sz="1000" dirty="0">
                <a:solidFill>
                  <a:prstClr val="white">
                    <a:lumMod val="65000"/>
                  </a:prstClr>
                </a:solidFill>
              </a:rPr>
              <a:t>Lecture:  If work is intended for initial studying.</a:t>
            </a:r>
          </a:p>
          <a:p>
            <a:pPr defTabSz="914363"/>
            <a:r>
              <a:rPr lang="en-US" sz="1000" dirty="0">
                <a:solidFill>
                  <a:prstClr val="white">
                    <a:lumMod val="65000"/>
                  </a:prstClr>
                </a:solidFill>
              </a:rPr>
              <a:t>Review:  If work is intended for revision. </a:t>
            </a:r>
          </a:p>
        </p:txBody>
      </p:sp>
      <p:sp>
        <p:nvSpPr>
          <p:cNvPr id="11" name="Slide Number Placeholder 10"/>
          <p:cNvSpPr>
            <a:spLocks noGrp="1"/>
          </p:cNvSpPr>
          <p:nvPr>
            <p:ph type="sldNum" sz="quarter" idx="12"/>
          </p:nvPr>
        </p:nvSpPr>
        <p:spPr/>
        <p:txBody>
          <a:bodyPr/>
          <a:lstStyle/>
          <a:p>
            <a:fld id="{4929A69E-7D8F-4515-9605-0315ABD4F316}" type="slidenum">
              <a:rPr lang="en-US" smtClean="0">
                <a:solidFill>
                  <a:srgbClr val="464653"/>
                </a:solidFill>
              </a:rPr>
              <a:pPr/>
              <a:t>1</a:t>
            </a:fld>
            <a:endParaRPr lang="en-US" dirty="0">
              <a:solidFill>
                <a:srgbClr val="464653"/>
              </a:solidFill>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231" y="1915369"/>
            <a:ext cx="1681275" cy="1341312"/>
          </a:xfrm>
          <a:prstGeom prst="rect">
            <a:avLst/>
          </a:prstGeom>
        </p:spPr>
      </p:pic>
      <p:grpSp>
        <p:nvGrpSpPr>
          <p:cNvPr id="16" name="Group 15"/>
          <p:cNvGrpSpPr/>
          <p:nvPr/>
        </p:nvGrpSpPr>
        <p:grpSpPr>
          <a:xfrm>
            <a:off x="10037201" y="1725032"/>
            <a:ext cx="1673835" cy="1531649"/>
            <a:chOff x="8957081" y="3180340"/>
            <a:chExt cx="1673835" cy="1531649"/>
          </a:xfrm>
        </p:grpSpPr>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r="4229" b="13595"/>
            <a:stretch/>
          </p:blipFill>
          <p:spPr>
            <a:xfrm>
              <a:off x="8957081" y="3180340"/>
              <a:ext cx="1621225" cy="1504216"/>
            </a:xfrm>
            <a:prstGeom prst="rect">
              <a:avLst/>
            </a:prstGeom>
          </p:spPr>
        </p:pic>
        <p:sp>
          <p:nvSpPr>
            <p:cNvPr id="15" name="Rectangle 14"/>
            <p:cNvSpPr/>
            <p:nvPr/>
          </p:nvSpPr>
          <p:spPr>
            <a:xfrm>
              <a:off x="9117961" y="4666270"/>
              <a:ext cx="1512955"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7763162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Action </a:t>
            </a:r>
            <a:r>
              <a:rPr lang="en-US" dirty="0" smtClean="0"/>
              <a:t>Potentials </a:t>
            </a:r>
            <a:r>
              <a:rPr lang="en-US" dirty="0"/>
              <a:t>from </a:t>
            </a:r>
            <a:r>
              <a:rPr lang="en-US" dirty="0" smtClean="0"/>
              <a:t>Different Areas </a:t>
            </a:r>
            <a:r>
              <a:rPr lang="en-US" dirty="0"/>
              <a:t>of the </a:t>
            </a:r>
            <a:r>
              <a:rPr lang="en-US" dirty="0" smtClean="0"/>
              <a:t>Heart</a:t>
            </a:r>
            <a:br>
              <a:rPr lang="en-US" dirty="0" smtClean="0"/>
            </a:br>
            <a:r>
              <a:rPr lang="en-US" sz="2200" dirty="0" smtClean="0">
                <a:solidFill>
                  <a:schemeClr val="tx1">
                    <a:lumMod val="50000"/>
                    <a:lumOff val="50000"/>
                  </a:schemeClr>
                </a:solidFill>
              </a:rPr>
              <a:t>(This slide is an explanation for the next slide)</a:t>
            </a:r>
            <a:endParaRPr lang="en-US" sz="2200" dirty="0">
              <a:solidFill>
                <a:schemeClr val="tx1">
                  <a:lumMod val="50000"/>
                  <a:lumOff val="50000"/>
                </a:schemeClr>
              </a:solidFill>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10</a:t>
            </a:fld>
            <a:endParaRPr lang="en-US" dirty="0"/>
          </a:p>
        </p:txBody>
      </p:sp>
      <p:pic>
        <p:nvPicPr>
          <p:cNvPr id="5" name="Picture 8" descr="action potential types"/>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34487" y="1397949"/>
            <a:ext cx="11136815" cy="4816297"/>
          </a:xfrm>
          <a:noFill/>
          <a:scene3d>
            <a:camera prst="orthographicFront"/>
            <a:lightRig rig="threePt" dir="t"/>
          </a:scene3d>
          <a:sp3d>
            <a:bevelT/>
            <a:bevelB/>
          </a:sp3d>
        </p:spPr>
      </p:pic>
      <p:sp>
        <p:nvSpPr>
          <p:cNvPr id="6" name="Rectangle 5"/>
          <p:cNvSpPr/>
          <p:nvPr/>
        </p:nvSpPr>
        <p:spPr>
          <a:xfrm>
            <a:off x="9836530" y="5483927"/>
            <a:ext cx="1742873" cy="584775"/>
          </a:xfrm>
          <a:prstGeom prst="rect">
            <a:avLst/>
          </a:prstGeom>
        </p:spPr>
        <p:txBody>
          <a:bodyPr wrap="square">
            <a:spAutoFit/>
          </a:bodyPr>
          <a:lstStyle/>
          <a:p>
            <a:r>
              <a:rPr lang="en-US" altLang="en-US" sz="1600" dirty="0">
                <a:solidFill>
                  <a:srgbClr val="DDE9EC">
                    <a:lumMod val="50000"/>
                  </a:srgbClr>
                </a:solidFill>
              </a:rPr>
              <a:t>X axis </a:t>
            </a:r>
            <a:r>
              <a:rPr lang="en-US" altLang="en-US" sz="1600" dirty="0">
                <a:solidFill>
                  <a:srgbClr val="DDE9EC">
                    <a:lumMod val="50000"/>
                  </a:srgbClr>
                </a:solidFill>
                <a:sym typeface="Wingdings"/>
              </a:rPr>
              <a:t> time </a:t>
            </a:r>
          </a:p>
          <a:p>
            <a:r>
              <a:rPr lang="en-US" altLang="en-US" sz="1600" dirty="0">
                <a:solidFill>
                  <a:srgbClr val="DDE9EC">
                    <a:lumMod val="50000"/>
                  </a:srgbClr>
                </a:solidFill>
                <a:sym typeface="Wingdings"/>
              </a:rPr>
              <a:t>Y axis  voltage </a:t>
            </a:r>
          </a:p>
        </p:txBody>
      </p:sp>
      <p:sp>
        <p:nvSpPr>
          <p:cNvPr id="7" name="Rectangle 6"/>
          <p:cNvSpPr/>
          <p:nvPr/>
        </p:nvSpPr>
        <p:spPr>
          <a:xfrm>
            <a:off x="2061964" y="1934824"/>
            <a:ext cx="189898" cy="3306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sp>
        <p:nvSpPr>
          <p:cNvPr id="8" name="TextBox 7"/>
          <p:cNvSpPr txBox="1"/>
          <p:nvPr/>
        </p:nvSpPr>
        <p:spPr>
          <a:xfrm>
            <a:off x="2277988" y="1734769"/>
            <a:ext cx="1249637" cy="400110"/>
          </a:xfrm>
          <a:prstGeom prst="rect">
            <a:avLst/>
          </a:prstGeom>
          <a:noFill/>
        </p:spPr>
        <p:txBody>
          <a:bodyPr wrap="none" rtlCol="0">
            <a:spAutoFit/>
          </a:bodyPr>
          <a:lstStyle/>
          <a:p>
            <a:r>
              <a:rPr lang="en-US" dirty="0" smtClean="0">
                <a:solidFill>
                  <a:schemeClr val="bg1">
                    <a:lumMod val="65000"/>
                  </a:schemeClr>
                </a:solidFill>
              </a:rPr>
              <a:t>overshoot</a:t>
            </a:r>
            <a:endParaRPr lang="en-US" dirty="0">
              <a:solidFill>
                <a:schemeClr val="bg1">
                  <a:lumMod val="65000"/>
                </a:schemeClr>
              </a:solidFill>
            </a:endParaRPr>
          </a:p>
        </p:txBody>
      </p:sp>
      <p:sp>
        <p:nvSpPr>
          <p:cNvPr id="9" name="Rectangle 8"/>
          <p:cNvSpPr/>
          <p:nvPr/>
        </p:nvSpPr>
        <p:spPr>
          <a:xfrm>
            <a:off x="4150196" y="2100172"/>
            <a:ext cx="1062794" cy="2466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797897" y="2060849"/>
            <a:ext cx="888803" cy="2046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274000" y="4221088"/>
            <a:ext cx="719330" cy="2839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750596" y="4221088"/>
            <a:ext cx="971513" cy="2860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398668" y="3679140"/>
            <a:ext cx="2021920" cy="253916"/>
          </a:xfrm>
          <a:prstGeom prst="rect">
            <a:avLst/>
          </a:prstGeom>
          <a:solidFill>
            <a:schemeClr val="bg1"/>
          </a:solidFill>
          <a:ln>
            <a:solidFill>
              <a:srgbClr val="FF0000"/>
            </a:solidFill>
          </a:ln>
        </p:spPr>
        <p:txBody>
          <a:bodyPr wrap="square" rtlCol="0">
            <a:spAutoFit/>
          </a:bodyPr>
          <a:lstStyle/>
          <a:p>
            <a:r>
              <a:rPr lang="en-US" sz="1050" dirty="0" smtClean="0">
                <a:solidFill>
                  <a:schemeClr val="tx1">
                    <a:lumMod val="50000"/>
                    <a:lumOff val="50000"/>
                  </a:schemeClr>
                </a:solidFill>
              </a:rPr>
              <a:t>Also called pacemaker potentials</a:t>
            </a:r>
            <a:endParaRPr lang="en-US" sz="1050" dirty="0">
              <a:solidFill>
                <a:schemeClr val="tx1">
                  <a:lumMod val="50000"/>
                  <a:lumOff val="50000"/>
                </a:schemeClr>
              </a:solidFill>
            </a:endParaRPr>
          </a:p>
        </p:txBody>
      </p:sp>
      <p:sp>
        <p:nvSpPr>
          <p:cNvPr id="14" name="Text Box 2"/>
          <p:cNvSpPr txBox="1">
            <a:spLocks noChangeArrowheads="1"/>
          </p:cNvSpPr>
          <p:nvPr/>
        </p:nvSpPr>
        <p:spPr bwMode="auto">
          <a:xfrm rot="16200000">
            <a:off x="-1224727" y="3650421"/>
            <a:ext cx="40107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b="1" i="0">
                <a:latin typeface="Calibri" panose="020F0502020204030204" pitchFamily="34" charset="0"/>
              </a:rPr>
              <a:t>MEMBRANE  POTENTIAL (mV)</a:t>
            </a:r>
          </a:p>
        </p:txBody>
      </p:sp>
      <p:sp>
        <p:nvSpPr>
          <p:cNvPr id="16" name="Line 36"/>
          <p:cNvSpPr>
            <a:spLocks noChangeShapeType="1"/>
          </p:cNvSpPr>
          <p:nvPr/>
        </p:nvSpPr>
        <p:spPr bwMode="auto">
          <a:xfrm flipH="1" flipV="1">
            <a:off x="2061964" y="3775538"/>
            <a:ext cx="1321012" cy="13501"/>
          </a:xfrm>
          <a:prstGeom prst="line">
            <a:avLst/>
          </a:prstGeom>
          <a:noFill/>
          <a:ln w="41275">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cxnSp>
        <p:nvCxnSpPr>
          <p:cNvPr id="15" name="Straight Connector 14"/>
          <p:cNvCxnSpPr/>
          <p:nvPr/>
        </p:nvCxnSpPr>
        <p:spPr>
          <a:xfrm>
            <a:off x="3358108" y="3789040"/>
            <a:ext cx="33776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646140" y="3789040"/>
            <a:ext cx="337769"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325780" y="3806097"/>
            <a:ext cx="2544496" cy="784830"/>
          </a:xfrm>
          <a:prstGeom prst="rect">
            <a:avLst/>
          </a:prstGeom>
          <a:noFill/>
        </p:spPr>
        <p:txBody>
          <a:bodyPr wrap="square" rtlCol="0">
            <a:spAutoFit/>
          </a:bodyPr>
          <a:lstStyle/>
          <a:p>
            <a:r>
              <a:rPr lang="en-US" sz="1100" b="1" dirty="0" smtClean="0">
                <a:solidFill>
                  <a:srgbClr val="A954AB"/>
                </a:solidFill>
              </a:rPr>
              <a:t>Absolute refractory period</a:t>
            </a:r>
          </a:p>
          <a:p>
            <a:r>
              <a:rPr lang="en-US" sz="1100" b="1" dirty="0" smtClean="0">
                <a:solidFill>
                  <a:srgbClr val="FF0000"/>
                </a:solidFill>
              </a:rPr>
              <a:t>relative </a:t>
            </a:r>
            <a:r>
              <a:rPr lang="en-US" sz="1100" b="1" dirty="0">
                <a:solidFill>
                  <a:srgbClr val="FF0000"/>
                </a:solidFill>
              </a:rPr>
              <a:t>refractory </a:t>
            </a:r>
            <a:r>
              <a:rPr lang="en-US" sz="1100" b="1" dirty="0" smtClean="0">
                <a:solidFill>
                  <a:srgbClr val="FF0000"/>
                </a:solidFill>
              </a:rPr>
              <a:t>period</a:t>
            </a:r>
          </a:p>
          <a:p>
            <a:r>
              <a:rPr lang="en-US" sz="1100" b="1" dirty="0" err="1" smtClean="0">
                <a:solidFill>
                  <a:srgbClr val="92D050"/>
                </a:solidFill>
              </a:rPr>
              <a:t>Supranormal</a:t>
            </a:r>
            <a:r>
              <a:rPr lang="en-US" sz="1100" b="1" dirty="0" smtClean="0">
                <a:solidFill>
                  <a:srgbClr val="92D050"/>
                </a:solidFill>
              </a:rPr>
              <a:t> period</a:t>
            </a:r>
            <a:endParaRPr lang="en-US" sz="1100" b="1" dirty="0">
              <a:solidFill>
                <a:srgbClr val="92D050"/>
              </a:solidFill>
            </a:endParaRPr>
          </a:p>
          <a:p>
            <a:endParaRPr lang="en-US" sz="1200" b="1" dirty="0">
              <a:solidFill>
                <a:srgbClr val="A954AB"/>
              </a:solidFill>
            </a:endParaRPr>
          </a:p>
        </p:txBody>
      </p:sp>
    </p:spTree>
    <p:extLst>
      <p:ext uri="{BB962C8B-B14F-4D97-AF65-F5344CB8AC3E}">
        <p14:creationId xmlns:p14="http://schemas.microsoft.com/office/powerpoint/2010/main" val="1380784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11</a:t>
            </a:fld>
            <a:endParaRPr lang="en-US" dirty="0"/>
          </a:p>
        </p:txBody>
      </p:sp>
      <p:sp>
        <p:nvSpPr>
          <p:cNvPr id="5" name="Title 1"/>
          <p:cNvSpPr>
            <a:spLocks noGrp="1"/>
          </p:cNvSpPr>
          <p:nvPr>
            <p:ph type="title"/>
          </p:nvPr>
        </p:nvSpPr>
        <p:spPr>
          <a:xfrm>
            <a:off x="50489" y="0"/>
            <a:ext cx="12335097" cy="990600"/>
          </a:xfrm>
        </p:spPr>
        <p:txBody>
          <a:bodyPr>
            <a:normAutofit/>
          </a:bodyPr>
          <a:lstStyle/>
          <a:p>
            <a:r>
              <a:rPr lang="en-US" sz="2400" dirty="0"/>
              <a:t>Major D</a:t>
            </a:r>
            <a:r>
              <a:rPr lang="en-US" sz="2400" dirty="0" smtClean="0"/>
              <a:t>ifferences </a:t>
            </a:r>
            <a:r>
              <a:rPr lang="en-US" sz="2400" dirty="0"/>
              <a:t>B</a:t>
            </a:r>
            <a:r>
              <a:rPr lang="en-US" sz="2400" dirty="0" smtClean="0"/>
              <a:t>etween Fast-Response </a:t>
            </a:r>
            <a:r>
              <a:rPr lang="en-US" sz="2400"/>
              <a:t>and </a:t>
            </a:r>
            <a:r>
              <a:rPr lang="en-US" sz="2400" smtClean="0"/>
              <a:t>Slow-Response </a:t>
            </a:r>
            <a:r>
              <a:rPr lang="en-US" sz="2400" dirty="0"/>
              <a:t>A</a:t>
            </a:r>
            <a:r>
              <a:rPr lang="en-US" sz="2400" dirty="0" smtClean="0"/>
              <a:t>ction </a:t>
            </a:r>
            <a:r>
              <a:rPr lang="en-US" sz="2400" dirty="0"/>
              <a:t>P</a:t>
            </a:r>
            <a:r>
              <a:rPr lang="en-US" sz="2400" dirty="0" smtClean="0"/>
              <a:t>otentials</a:t>
            </a:r>
            <a:endParaRPr lang="ar-SA" sz="1600" dirty="0"/>
          </a:p>
        </p:txBody>
      </p:sp>
      <p:graphicFrame>
        <p:nvGraphicFramePr>
          <p:cNvPr id="6" name="Table 5"/>
          <p:cNvGraphicFramePr>
            <a:graphicFrameLocks noGrp="1"/>
          </p:cNvGraphicFramePr>
          <p:nvPr>
            <p:extLst>
              <p:ext uri="{D42A27DB-BD31-4B8C-83A1-F6EECF244321}">
                <p14:modId xmlns:p14="http://schemas.microsoft.com/office/powerpoint/2010/main" val="729304982"/>
              </p:ext>
            </p:extLst>
          </p:nvPr>
        </p:nvGraphicFramePr>
        <p:xfrm>
          <a:off x="477788" y="1107543"/>
          <a:ext cx="11235927" cy="5248807"/>
        </p:xfrm>
        <a:graphic>
          <a:graphicData uri="http://schemas.openxmlformats.org/drawingml/2006/table">
            <a:tbl>
              <a:tblPr firstRow="1" bandRow="1">
                <a:tableStyleId>{21E4AEA4-8DFA-4A89-87EB-49C32662AFE0}</a:tableStyleId>
              </a:tblPr>
              <a:tblGrid>
                <a:gridCol w="2603153"/>
                <a:gridCol w="4392488"/>
                <a:gridCol w="4240286"/>
              </a:tblGrid>
              <a:tr h="346182">
                <a:tc>
                  <a:txBody>
                    <a:bodyPr/>
                    <a:lstStyle/>
                    <a:p>
                      <a:pPr algn="ctr"/>
                      <a:endParaRPr lang="en-US" sz="1600" b="1" dirty="0">
                        <a:latin typeface="+mn-lt"/>
                      </a:endParaRPr>
                    </a:p>
                  </a:txBody>
                  <a:tcPr anchor="ctr"/>
                </a:tc>
                <a:tc>
                  <a:txBody>
                    <a:bodyPr/>
                    <a:lstStyle/>
                    <a:p>
                      <a:pPr algn="ctr"/>
                      <a:r>
                        <a:rPr lang="en-US" sz="1600" dirty="0" smtClean="0"/>
                        <a:t>Fast Response Action Potential </a:t>
                      </a:r>
                      <a:endParaRPr lang="en-US" sz="1600" b="1" dirty="0">
                        <a:latin typeface="+mn-lt"/>
                      </a:endParaRPr>
                    </a:p>
                  </a:txBody>
                  <a:tcPr anchor="ctr"/>
                </a:tc>
                <a:tc>
                  <a:txBody>
                    <a:bodyPr/>
                    <a:lstStyle/>
                    <a:p>
                      <a:pPr algn="ctr"/>
                      <a:r>
                        <a:rPr lang="en-US" sz="1600" dirty="0" smtClean="0"/>
                        <a:t>Slow</a:t>
                      </a:r>
                      <a:r>
                        <a:rPr lang="en-US" sz="1600" baseline="0" dirty="0" smtClean="0"/>
                        <a:t> Action Potential </a:t>
                      </a:r>
                      <a:endParaRPr lang="en-US" sz="1600" b="1" dirty="0">
                        <a:latin typeface="+mn-lt"/>
                      </a:endParaRPr>
                    </a:p>
                  </a:txBody>
                  <a:tcPr anchor="ctr"/>
                </a:tc>
              </a:tr>
              <a:tr h="573067">
                <a:tc>
                  <a:txBody>
                    <a:bodyPr/>
                    <a:lstStyle/>
                    <a:p>
                      <a:r>
                        <a:rPr lang="en-US" sz="1600" b="1" dirty="0" smtClean="0"/>
                        <a:t>Found in </a:t>
                      </a:r>
                      <a:endParaRPr lang="en-US" sz="1600" b="1" dirty="0">
                        <a:latin typeface="+mn-lt"/>
                      </a:endParaRPr>
                    </a:p>
                  </a:txBody>
                  <a:tcPr>
                    <a:solidFill>
                      <a:schemeClr val="accent2"/>
                    </a:solidFill>
                  </a:tcPr>
                </a:tc>
                <a:tc>
                  <a:txBody>
                    <a:bodyPr/>
                    <a:lstStyle/>
                    <a:p>
                      <a:r>
                        <a:rPr lang="en-US" sz="1600" dirty="0" smtClean="0"/>
                        <a:t>1.</a:t>
                      </a:r>
                      <a:r>
                        <a:rPr lang="en-US" sz="1600" baseline="0" dirty="0" smtClean="0"/>
                        <a:t> </a:t>
                      </a:r>
                      <a:r>
                        <a:rPr lang="en-US" sz="1600" dirty="0" smtClean="0"/>
                        <a:t> Atrial </a:t>
                      </a:r>
                    </a:p>
                    <a:p>
                      <a:r>
                        <a:rPr lang="en-US" sz="1600" dirty="0" smtClean="0"/>
                        <a:t>2.</a:t>
                      </a:r>
                      <a:r>
                        <a:rPr lang="en-US" sz="1600" baseline="0" dirty="0" smtClean="0"/>
                        <a:t>  </a:t>
                      </a:r>
                      <a:r>
                        <a:rPr lang="en-US" sz="1600" dirty="0" smtClean="0"/>
                        <a:t>Ventricular                 3.</a:t>
                      </a:r>
                      <a:r>
                        <a:rPr lang="en-US" sz="1600" baseline="0" dirty="0" smtClean="0"/>
                        <a:t> </a:t>
                      </a:r>
                      <a:r>
                        <a:rPr lang="en-US" sz="1600" dirty="0" smtClean="0"/>
                        <a:t>His-Purkinje cells </a:t>
                      </a:r>
                      <a:endParaRPr lang="en-US" sz="1600" b="0" dirty="0">
                        <a:latin typeface="+mn-lt"/>
                      </a:endParaRPr>
                    </a:p>
                  </a:txBody>
                  <a:tcPr/>
                </a:tc>
                <a:tc>
                  <a:txBody>
                    <a:bodyPr/>
                    <a:lstStyle/>
                    <a:p>
                      <a:r>
                        <a:rPr lang="en-US" sz="1600" dirty="0" smtClean="0"/>
                        <a:t>1.  Sinus node</a:t>
                      </a:r>
                    </a:p>
                    <a:p>
                      <a:r>
                        <a:rPr lang="en-US" sz="1600" dirty="0" smtClean="0"/>
                        <a:t>2.</a:t>
                      </a:r>
                      <a:r>
                        <a:rPr lang="en-US" sz="1600" baseline="0" dirty="0" smtClean="0"/>
                        <a:t>  A</a:t>
                      </a:r>
                      <a:r>
                        <a:rPr lang="en-US" sz="1600" dirty="0" smtClean="0"/>
                        <a:t>trioventricular (AV) node </a:t>
                      </a:r>
                      <a:endParaRPr lang="en-US" sz="1600" b="0" dirty="0">
                        <a:latin typeface="+mn-lt"/>
                      </a:endParaRPr>
                    </a:p>
                  </a:txBody>
                  <a:tcPr/>
                </a:tc>
              </a:tr>
              <a:tr h="675170">
                <a:tc>
                  <a:txBody>
                    <a:bodyPr/>
                    <a:lstStyle/>
                    <a:p>
                      <a:r>
                        <a:rPr lang="en-US" sz="1600" b="1" dirty="0" smtClean="0"/>
                        <a:t>Phases</a:t>
                      </a:r>
                      <a:r>
                        <a:rPr lang="en-US" sz="1600" b="1" baseline="0" dirty="0" smtClean="0"/>
                        <a:t> found </a:t>
                      </a:r>
                      <a:endParaRPr lang="en-US" sz="1600" b="1" dirty="0">
                        <a:latin typeface="+mn-lt"/>
                      </a:endParaRPr>
                    </a:p>
                  </a:txBody>
                  <a:tcPr>
                    <a:solidFill>
                      <a:schemeClr val="accent2"/>
                    </a:solidFill>
                  </a:tcPr>
                </a:tc>
                <a:tc>
                  <a:txBody>
                    <a:bodyPr/>
                    <a:lstStyle/>
                    <a:p>
                      <a:r>
                        <a:rPr lang="en-US" altLang="en-US" sz="1600" dirty="0" smtClean="0"/>
                        <a:t>All phases of action potential are present (0/1/2/3/4)</a:t>
                      </a:r>
                      <a:r>
                        <a:rPr lang="en-US" altLang="en-US" sz="1600" baseline="0" dirty="0" smtClean="0"/>
                        <a:t> </a:t>
                      </a:r>
                      <a:r>
                        <a:rPr lang="en-US" altLang="en-US" sz="1600" baseline="0" dirty="0" smtClean="0">
                          <a:solidFill>
                            <a:schemeClr val="tx1">
                              <a:lumMod val="50000"/>
                              <a:lumOff val="50000"/>
                            </a:schemeClr>
                          </a:solidFill>
                        </a:rPr>
                        <a:t>(phases will be explained in next slide)</a:t>
                      </a:r>
                      <a:endParaRPr lang="en-US" sz="1600" b="0" dirty="0">
                        <a:solidFill>
                          <a:schemeClr val="tx1">
                            <a:lumMod val="50000"/>
                            <a:lumOff val="50000"/>
                          </a:schemeClr>
                        </a:solidFill>
                        <a:latin typeface="+mn-lt"/>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1600" dirty="0" smtClean="0"/>
                        <a:t>Phases 1 &amp; 2 are </a:t>
                      </a:r>
                      <a:r>
                        <a:rPr lang="en-US" altLang="en-US" sz="1600" dirty="0" smtClean="0">
                          <a:solidFill>
                            <a:srgbClr val="C00000"/>
                          </a:solidFill>
                        </a:rPr>
                        <a:t>absent</a:t>
                      </a:r>
                      <a:r>
                        <a:rPr lang="en-US" altLang="en-US" sz="1600" dirty="0" smtClean="0"/>
                        <a:t> (phase</a:t>
                      </a:r>
                      <a:r>
                        <a:rPr lang="en-US" altLang="en-US" sz="1600" baseline="0" dirty="0" smtClean="0"/>
                        <a:t> 0/3/4 are found)</a:t>
                      </a:r>
                    </a:p>
                  </a:txBody>
                  <a:tcPr/>
                </a:tc>
              </a:tr>
              <a:tr h="10556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6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600" b="1" dirty="0" smtClean="0"/>
                        <a:t>Resting membrane potential (Phase 4)</a:t>
                      </a:r>
                    </a:p>
                    <a:p>
                      <a:endParaRPr lang="en-US" sz="1600" b="1" dirty="0">
                        <a:latin typeface="+mn-lt"/>
                      </a:endParaRPr>
                    </a:p>
                  </a:txBody>
                  <a:tcPr>
                    <a:solidFill>
                      <a:schemeClr val="accent2"/>
                    </a:solidFill>
                  </a:tcPr>
                </a:tc>
                <a:tc>
                  <a:txBody>
                    <a:bodyPr/>
                    <a:lstStyle/>
                    <a:p>
                      <a:r>
                        <a:rPr lang="en-US" altLang="en-US" sz="1600" dirty="0" smtClean="0"/>
                        <a:t>Stable;</a:t>
                      </a:r>
                      <a:r>
                        <a:rPr lang="en-US" altLang="en-US" sz="1600" baseline="0" dirty="0" smtClean="0"/>
                        <a:t> </a:t>
                      </a:r>
                    </a:p>
                    <a:p>
                      <a:r>
                        <a:rPr lang="en-US" altLang="en-US" sz="1600" dirty="0" smtClean="0"/>
                        <a:t>voltage is constant </a:t>
                      </a:r>
                      <a:r>
                        <a:rPr lang="en-US" altLang="en-US" sz="1600" dirty="0" smtClean="0">
                          <a:solidFill>
                            <a:schemeClr val="bg1">
                              <a:lumMod val="65000"/>
                            </a:schemeClr>
                          </a:solidFill>
                        </a:rPr>
                        <a:t>(unless stimulus applied) </a:t>
                      </a:r>
                      <a:endParaRPr lang="en-US" sz="1600" b="0" dirty="0">
                        <a:solidFill>
                          <a:schemeClr val="bg1">
                            <a:lumMod val="65000"/>
                          </a:schemeClr>
                        </a:solidFill>
                        <a:latin typeface="+mn-lt"/>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1600" dirty="0" smtClean="0">
                          <a:solidFill>
                            <a:schemeClr val="bg1">
                              <a:lumMod val="65000"/>
                            </a:schemeClr>
                          </a:solidFill>
                        </a:rPr>
                        <a:t>Unstable;</a:t>
                      </a:r>
                      <a:r>
                        <a:rPr lang="en-US" altLang="en-US" sz="1600" baseline="0" dirty="0" smtClean="0"/>
                        <a:t> </a:t>
                      </a:r>
                      <a:r>
                        <a:rPr lang="en-US" altLang="en-US" sz="1600" dirty="0" smtClean="0"/>
                        <a:t>voltage slowly decreases </a:t>
                      </a:r>
                      <a:r>
                        <a:rPr lang="en-US" altLang="en-US" sz="1600" dirty="0" smtClean="0">
                          <a:solidFill>
                            <a:schemeClr val="bg1">
                              <a:lumMod val="65000"/>
                            </a:schemeClr>
                          </a:solidFill>
                        </a:rPr>
                        <a:t>(decreases negativity)</a:t>
                      </a:r>
                      <a:endParaRPr lang="en-US" altLang="en-US" sz="1600" baseline="0" dirty="0" smtClean="0">
                        <a:solidFill>
                          <a:schemeClr val="bg1">
                            <a:lumMod val="65000"/>
                          </a:schemeClr>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1600" baseline="0" dirty="0" smtClean="0"/>
                        <a:t>(d</a:t>
                      </a:r>
                      <a:r>
                        <a:rPr lang="en-US" sz="1600" dirty="0" smtClean="0"/>
                        <a:t>rifting towards zero with time)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bg1">
                              <a:lumMod val="65000"/>
                            </a:schemeClr>
                          </a:solidFill>
                        </a:rPr>
                        <a:t>(there</a:t>
                      </a:r>
                      <a:r>
                        <a:rPr lang="en-US" sz="1600" baseline="0" dirty="0" smtClean="0">
                          <a:solidFill>
                            <a:schemeClr val="bg1">
                              <a:lumMod val="65000"/>
                            </a:schemeClr>
                          </a:solidFill>
                        </a:rPr>
                        <a:t> i</a:t>
                      </a:r>
                      <a:r>
                        <a:rPr lang="en-US" sz="1600" dirty="0" smtClean="0">
                          <a:solidFill>
                            <a:schemeClr val="bg1">
                              <a:lumMod val="65000"/>
                            </a:schemeClr>
                          </a:solidFill>
                        </a:rPr>
                        <a:t>s spontaneous</a:t>
                      </a:r>
                      <a:r>
                        <a:rPr lang="en-US" sz="1600" baseline="0" dirty="0" smtClean="0">
                          <a:solidFill>
                            <a:schemeClr val="bg1">
                              <a:lumMod val="65000"/>
                            </a:schemeClr>
                          </a:solidFill>
                        </a:rPr>
                        <a:t> depolarization)</a:t>
                      </a:r>
                      <a:endParaRPr lang="en-US" altLang="en-US" sz="1600" b="0" dirty="0" smtClean="0">
                        <a:solidFill>
                          <a:schemeClr val="bg1">
                            <a:lumMod val="65000"/>
                          </a:schemeClr>
                        </a:solidFill>
                        <a:latin typeface="+mn-lt"/>
                        <a:cs typeface="Calibri" pitchFamily="34" charset="0"/>
                      </a:endParaRPr>
                    </a:p>
                  </a:txBody>
                  <a:tcPr/>
                </a:tc>
              </a:tr>
              <a:tr h="592044">
                <a:tc>
                  <a:txBody>
                    <a:bodyPr/>
                    <a:lstStyle/>
                    <a:p>
                      <a:r>
                        <a:rPr lang="en-US" sz="1600" b="1" dirty="0" smtClean="0"/>
                        <a:t>Phase 0 </a:t>
                      </a:r>
                      <a:endParaRPr lang="en-US" sz="1600" b="1" dirty="0">
                        <a:latin typeface="+mn-lt"/>
                      </a:endParaRPr>
                    </a:p>
                  </a:txBody>
                  <a:tcPr>
                    <a:solidFill>
                      <a:schemeClr val="accent2"/>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1600" dirty="0" smtClean="0"/>
                        <a:t>Rapid depolarization with a substantial overshoot (positive inside voltage)</a:t>
                      </a:r>
                      <a:endParaRPr lang="en-US" altLang="en-US" sz="1600" b="0" i="0" dirty="0" smtClean="0">
                        <a:solidFill>
                          <a:schemeClr val="tx1"/>
                        </a:solidFill>
                        <a:latin typeface="+mn-lt"/>
                      </a:endParaRPr>
                    </a:p>
                  </a:txBody>
                  <a:tcPr/>
                </a:tc>
                <a:tc>
                  <a:txBody>
                    <a:bodyPr/>
                    <a:lstStyle/>
                    <a:p>
                      <a:r>
                        <a:rPr lang="en-US" sz="1600" dirty="0" smtClean="0"/>
                        <a:t>Slower initial depolarization,</a:t>
                      </a:r>
                      <a:r>
                        <a:rPr lang="en-US" sz="1600" baseline="0" dirty="0" smtClean="0"/>
                        <a:t> lower amplitude overshoot </a:t>
                      </a:r>
                      <a:endParaRPr lang="en-US" sz="1600" b="0" dirty="0" smtClean="0">
                        <a:latin typeface="+mn-lt"/>
                      </a:endParaRPr>
                    </a:p>
                  </a:txBody>
                  <a:tcPr/>
                </a:tc>
              </a:tr>
              <a:tr h="599727">
                <a:tc>
                  <a:txBody>
                    <a:bodyPr/>
                    <a:lstStyle/>
                    <a:p>
                      <a:r>
                        <a:rPr lang="en-US" sz="1600" b="1" dirty="0" smtClean="0"/>
                        <a:t>Phase 1 </a:t>
                      </a:r>
                      <a:endParaRPr lang="en-US" sz="1600" b="1" dirty="0">
                        <a:latin typeface="+mn-lt"/>
                      </a:endParaRPr>
                    </a:p>
                  </a:txBody>
                  <a:tcPr>
                    <a:solidFill>
                      <a:schemeClr val="accent2"/>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1600" dirty="0" smtClean="0">
                          <a:solidFill>
                            <a:schemeClr val="bg1">
                              <a:lumMod val="65000"/>
                            </a:schemeClr>
                          </a:solidFill>
                        </a:rPr>
                        <a:t>- Early partial repolarization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1600" dirty="0" smtClean="0"/>
                        <a:t>- A rapid reversal of the overshoot potential</a:t>
                      </a:r>
                      <a:endParaRPr lang="en-US" sz="1600" b="0" dirty="0">
                        <a:solidFill>
                          <a:schemeClr val="tx1"/>
                        </a:solidFill>
                        <a:latin typeface="+mn-lt"/>
                      </a:endParaRPr>
                    </a:p>
                  </a:txBody>
                  <a:tcPr/>
                </a:tc>
                <a:tc>
                  <a:txBody>
                    <a:bodyPr/>
                    <a:lstStyle/>
                    <a:p>
                      <a:r>
                        <a:rPr lang="en-US" sz="1600" dirty="0" smtClean="0">
                          <a:solidFill>
                            <a:srgbClr val="C00000"/>
                          </a:solidFill>
                        </a:rPr>
                        <a:t>Absent</a:t>
                      </a:r>
                      <a:endParaRPr lang="en-US" sz="1600" b="0" dirty="0">
                        <a:solidFill>
                          <a:srgbClr val="C00000"/>
                        </a:solidFill>
                        <a:latin typeface="+mn-lt"/>
                      </a:endParaRPr>
                    </a:p>
                  </a:txBody>
                  <a:tcPr/>
                </a:tc>
              </a:tr>
              <a:tr h="347441">
                <a:tc>
                  <a:txBody>
                    <a:bodyPr/>
                    <a:lstStyle/>
                    <a:p>
                      <a:r>
                        <a:rPr lang="en-US" sz="1600" b="1" dirty="0" smtClean="0"/>
                        <a:t>Phase</a:t>
                      </a:r>
                      <a:r>
                        <a:rPr lang="en-US" sz="1600" b="1" baseline="0" dirty="0" smtClean="0"/>
                        <a:t> 2 </a:t>
                      </a:r>
                      <a:endParaRPr lang="en-US" sz="1600" b="1" dirty="0">
                        <a:latin typeface="+mn-lt"/>
                      </a:endParaRPr>
                    </a:p>
                  </a:txBody>
                  <a:tcPr>
                    <a:solidFill>
                      <a:schemeClr val="accent2"/>
                    </a:solidFill>
                  </a:tcPr>
                </a:tc>
                <a:tc>
                  <a:txBody>
                    <a:bodyPr/>
                    <a:lstStyle/>
                    <a:p>
                      <a:r>
                        <a:rPr lang="en-US" sz="1600" dirty="0" smtClean="0"/>
                        <a:t>Long plateau</a:t>
                      </a:r>
                      <a:endParaRPr lang="en-US" sz="1600" b="0" dirty="0">
                        <a:latin typeface="+mn-lt"/>
                      </a:endParaRPr>
                    </a:p>
                  </a:txBody>
                  <a:tcPr/>
                </a:tc>
                <a:tc>
                  <a:txBody>
                    <a:bodyPr/>
                    <a:lstStyle/>
                    <a:p>
                      <a:r>
                        <a:rPr lang="en-US" sz="1600" dirty="0" smtClean="0">
                          <a:solidFill>
                            <a:srgbClr val="C00000"/>
                          </a:solidFill>
                        </a:rPr>
                        <a:t>Absent</a:t>
                      </a:r>
                      <a:endParaRPr lang="en-US" sz="1600" b="0" dirty="0">
                        <a:solidFill>
                          <a:srgbClr val="C00000"/>
                        </a:solidFill>
                        <a:latin typeface="+mn-lt"/>
                      </a:endParaRPr>
                    </a:p>
                  </a:txBody>
                  <a:tcPr/>
                </a:tc>
              </a:tr>
              <a:tr h="347441">
                <a:tc>
                  <a:txBody>
                    <a:bodyPr/>
                    <a:lstStyle/>
                    <a:p>
                      <a:r>
                        <a:rPr lang="en-US" sz="1600" b="1" dirty="0" smtClean="0"/>
                        <a:t>Phase 3 </a:t>
                      </a:r>
                      <a:endParaRPr lang="en-US" sz="1600" b="1" dirty="0">
                        <a:latin typeface="+mn-lt"/>
                      </a:endParaRPr>
                    </a:p>
                  </a:txBody>
                  <a:tcPr>
                    <a:solidFill>
                      <a:schemeClr val="accent2"/>
                    </a:solidFill>
                  </a:tcPr>
                </a:tc>
                <a:tc>
                  <a:txBody>
                    <a:bodyPr/>
                    <a:lstStyle/>
                    <a:p>
                      <a:r>
                        <a:rPr lang="en-US" sz="1600" dirty="0" smtClean="0"/>
                        <a:t>Repolarization</a:t>
                      </a:r>
                      <a:r>
                        <a:rPr lang="en-US" sz="1600" baseline="0" dirty="0" smtClean="0"/>
                        <a:t> </a:t>
                      </a:r>
                      <a:endParaRPr lang="en-US" sz="1600" b="0" dirty="0">
                        <a:latin typeface="+mn-lt"/>
                      </a:endParaRPr>
                    </a:p>
                  </a:txBody>
                  <a:tcPr/>
                </a:tc>
                <a:tc>
                  <a:txBody>
                    <a:bodyPr/>
                    <a:lstStyle/>
                    <a:p>
                      <a:r>
                        <a:rPr lang="en-US" sz="1600" dirty="0" smtClean="0"/>
                        <a:t>Repolarization </a:t>
                      </a:r>
                      <a:endParaRPr lang="en-US" sz="1600" b="0" dirty="0">
                        <a:latin typeface="+mn-lt"/>
                      </a:endParaRPr>
                    </a:p>
                  </a:txBody>
                  <a:tcPr/>
                </a:tc>
              </a:tr>
              <a:tr h="347441">
                <a:tc>
                  <a:txBody>
                    <a:bodyPr/>
                    <a:lstStyle/>
                    <a:p>
                      <a:r>
                        <a:rPr lang="en-US" sz="1600" b="1" dirty="0" smtClean="0">
                          <a:latin typeface="+mn-lt"/>
                        </a:rPr>
                        <a:t>Phase</a:t>
                      </a:r>
                      <a:r>
                        <a:rPr lang="en-US" sz="1600" b="1" baseline="0" dirty="0" smtClean="0">
                          <a:latin typeface="+mn-lt"/>
                        </a:rPr>
                        <a:t> 4</a:t>
                      </a:r>
                      <a:endParaRPr lang="en-US" sz="1600" b="1" dirty="0">
                        <a:latin typeface="+mn-lt"/>
                      </a:endParaRPr>
                    </a:p>
                  </a:txBody>
                  <a:tcPr>
                    <a:solidFill>
                      <a:schemeClr val="accent2"/>
                    </a:solidFill>
                  </a:tcPr>
                </a:tc>
                <a:tc>
                  <a:txBody>
                    <a:bodyPr/>
                    <a:lstStyle/>
                    <a:p>
                      <a:r>
                        <a:rPr lang="en-US" sz="1600" b="0" dirty="0" smtClean="0">
                          <a:latin typeface="+mn-lt"/>
                        </a:rPr>
                        <a:t>Stable</a:t>
                      </a:r>
                      <a:r>
                        <a:rPr lang="en-US" sz="1600" b="0" baseline="0" dirty="0" smtClean="0">
                          <a:latin typeface="+mn-lt"/>
                        </a:rPr>
                        <a:t> , </a:t>
                      </a:r>
                      <a:r>
                        <a:rPr lang="en-US" sz="1600" b="0" dirty="0" smtClean="0">
                          <a:latin typeface="+mn-lt"/>
                        </a:rPr>
                        <a:t>resting membrane</a:t>
                      </a:r>
                      <a:r>
                        <a:rPr lang="en-US" sz="1600" b="0" baseline="0" dirty="0" smtClean="0">
                          <a:latin typeface="+mn-lt"/>
                        </a:rPr>
                        <a:t> potential</a:t>
                      </a:r>
                      <a:endParaRPr lang="en-US" sz="1600" b="0" dirty="0">
                        <a:latin typeface="+mn-lt"/>
                      </a:endParaRPr>
                    </a:p>
                  </a:txBody>
                  <a:tcPr/>
                </a:tc>
                <a:tc>
                  <a:txBody>
                    <a:bodyPr/>
                    <a:lstStyle/>
                    <a:p>
                      <a:r>
                        <a:rPr lang="en-US" sz="1600" b="0" dirty="0" smtClean="0">
                          <a:latin typeface="+mn-lt"/>
                        </a:rPr>
                        <a:t>Slowly</a:t>
                      </a:r>
                      <a:r>
                        <a:rPr lang="en-US" sz="1600" b="0" baseline="0" dirty="0" smtClean="0">
                          <a:latin typeface="+mn-lt"/>
                        </a:rPr>
                        <a:t> depolarizing “resting” potential</a:t>
                      </a:r>
                      <a:endParaRPr lang="en-US" sz="1600" b="0" dirty="0">
                        <a:latin typeface="+mn-lt"/>
                      </a:endParaRPr>
                    </a:p>
                  </a:txBody>
                  <a:tcPr/>
                </a:tc>
              </a:tr>
              <a:tr h="347441">
                <a:tc>
                  <a:txBody>
                    <a:bodyPr/>
                    <a:lstStyle/>
                    <a:p>
                      <a:r>
                        <a:rPr lang="en-US" sz="1600" b="1" dirty="0" smtClean="0"/>
                        <a:t>Conduction</a:t>
                      </a:r>
                      <a:r>
                        <a:rPr lang="en-US" sz="1600" b="1" baseline="0" dirty="0" smtClean="0"/>
                        <a:t> Velocity </a:t>
                      </a:r>
                      <a:endParaRPr lang="en-US" sz="1600" b="1" dirty="0">
                        <a:latin typeface="+mn-lt"/>
                      </a:endParaRPr>
                    </a:p>
                  </a:txBody>
                  <a:tcPr>
                    <a:solidFill>
                      <a:schemeClr val="accent2"/>
                    </a:solidFill>
                  </a:tcPr>
                </a:tc>
                <a:tc>
                  <a:txBody>
                    <a:bodyPr/>
                    <a:lstStyle/>
                    <a:p>
                      <a:r>
                        <a:rPr lang="en-US" sz="1600" dirty="0" smtClean="0"/>
                        <a:t>Rapid </a:t>
                      </a:r>
                      <a:endParaRPr lang="en-US" sz="1600" b="0" dirty="0">
                        <a:latin typeface="+mn-lt"/>
                      </a:endParaRPr>
                    </a:p>
                  </a:txBody>
                  <a:tcPr/>
                </a:tc>
                <a:tc>
                  <a:txBody>
                    <a:bodyPr/>
                    <a:lstStyle/>
                    <a:p>
                      <a:r>
                        <a:rPr lang="en-US" sz="1600" dirty="0" smtClean="0"/>
                        <a:t>Slow</a:t>
                      </a:r>
                      <a:r>
                        <a:rPr lang="en-US" sz="1600" baseline="0" dirty="0" smtClean="0"/>
                        <a:t> </a:t>
                      </a:r>
                      <a:endParaRPr lang="en-US" sz="1600" b="0" dirty="0">
                        <a:latin typeface="+mn-lt"/>
                      </a:endParaRPr>
                    </a:p>
                  </a:txBody>
                  <a:tcPr/>
                </a:tc>
              </a:tr>
            </a:tbl>
          </a:graphicData>
        </a:graphic>
      </p:graphicFrame>
      <p:sp>
        <p:nvSpPr>
          <p:cNvPr id="13" name="TextBox 12"/>
          <p:cNvSpPr txBox="1"/>
          <p:nvPr/>
        </p:nvSpPr>
        <p:spPr>
          <a:xfrm>
            <a:off x="9740553" y="-568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12023997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788" y="249100"/>
            <a:ext cx="10969943" cy="875644"/>
          </a:xfrm>
        </p:spPr>
        <p:txBody>
          <a:bodyPr/>
          <a:lstStyle/>
          <a:p>
            <a:r>
              <a:rPr lang="en-US" dirty="0" smtClean="0"/>
              <a:t>Fast-Response Action Potential</a:t>
            </a:r>
            <a:endParaRPr lang="en-US" dirty="0"/>
          </a:p>
        </p:txBody>
      </p:sp>
      <p:sp>
        <p:nvSpPr>
          <p:cNvPr id="3" name="Slide Number Placeholder 2"/>
          <p:cNvSpPr>
            <a:spLocks noGrp="1"/>
          </p:cNvSpPr>
          <p:nvPr>
            <p:ph type="sldNum" sz="quarter" idx="12"/>
          </p:nvPr>
        </p:nvSpPr>
        <p:spPr/>
        <p:txBody>
          <a:bodyPr/>
          <a:lstStyle/>
          <a:p>
            <a:fld id="{4929A69E-7D8F-4515-9605-0315ABD4F316}" type="slidenum">
              <a:rPr lang="en-US" smtClean="0"/>
              <a:t>12</a:t>
            </a:fld>
            <a:endParaRPr lang="en-US" dirty="0"/>
          </a:p>
        </p:txBody>
      </p:sp>
      <p:pic>
        <p:nvPicPr>
          <p:cNvPr id="6" name="Picture 2" descr="ShHP409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4652" y="1340403"/>
            <a:ext cx="3676852" cy="4104821"/>
          </a:xfrm>
          <a:prstGeom prst="rect">
            <a:avLst/>
          </a:prstGeom>
          <a:noFill/>
          <a:ln w="50800">
            <a:noFill/>
            <a:miter lim="800000"/>
            <a:headEnd/>
            <a:tailEnd/>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ext uri="{D42A27DB-BD31-4B8C-83A1-F6EECF244321}">
                <p14:modId xmlns:p14="http://schemas.microsoft.com/office/powerpoint/2010/main" val="1938217611"/>
              </p:ext>
            </p:extLst>
          </p:nvPr>
        </p:nvGraphicFramePr>
        <p:xfrm>
          <a:off x="491552" y="1340403"/>
          <a:ext cx="7560840" cy="4743306"/>
        </p:xfrm>
        <a:graphic>
          <a:graphicData uri="http://schemas.openxmlformats.org/drawingml/2006/table">
            <a:tbl>
              <a:tblPr firstRow="1" bandRow="1">
                <a:tableStyleId>{21E4AEA4-8DFA-4A89-87EB-49C32662AFE0}</a:tableStyleId>
              </a:tblPr>
              <a:tblGrid>
                <a:gridCol w="2045146"/>
                <a:gridCol w="5515694"/>
              </a:tblGrid>
              <a:tr h="0">
                <a:tc>
                  <a:txBody>
                    <a:bodyPr/>
                    <a:lstStyle/>
                    <a:p>
                      <a:pPr algn="l"/>
                      <a:r>
                        <a:rPr lang="en-US" sz="1800" dirty="0" smtClean="0"/>
                        <a:t>Phase</a:t>
                      </a:r>
                      <a:r>
                        <a:rPr lang="en-US" sz="1800" baseline="0" dirty="0" smtClean="0"/>
                        <a:t> </a:t>
                      </a:r>
                      <a:endParaRPr lang="en-US" sz="1800" b="0" dirty="0">
                        <a:latin typeface="+mn-lt"/>
                      </a:endParaRPr>
                    </a:p>
                  </a:txBody>
                  <a:tcPr/>
                </a:tc>
                <a:tc>
                  <a:txBody>
                    <a:bodyPr/>
                    <a:lstStyle/>
                    <a:p>
                      <a:pPr algn="l"/>
                      <a:r>
                        <a:rPr lang="en-US" sz="1800" dirty="0" smtClean="0"/>
                        <a:t>Due to</a:t>
                      </a:r>
                      <a:endParaRPr lang="en-US" sz="1800" b="0" dirty="0">
                        <a:latin typeface="+mn-lt"/>
                      </a:endParaRPr>
                    </a:p>
                  </a:txBody>
                  <a:tcPr/>
                </a:tc>
              </a:tr>
              <a:tr h="370840">
                <a:tc>
                  <a:txBody>
                    <a:bodyPr/>
                    <a:lstStyle/>
                    <a:p>
                      <a:pPr algn="l"/>
                      <a:r>
                        <a:rPr lang="en-US" sz="1800" dirty="0" smtClean="0">
                          <a:solidFill>
                            <a:srgbClr val="C00000"/>
                          </a:solidFill>
                          <a:effectLst/>
                        </a:rPr>
                        <a:t>Phase 0 – </a:t>
                      </a:r>
                    </a:p>
                    <a:p>
                      <a:pPr algn="l"/>
                      <a:r>
                        <a:rPr lang="en-US" sz="1800" dirty="0" smtClean="0">
                          <a:effectLst/>
                        </a:rPr>
                        <a:t>Very rapid depolarization </a:t>
                      </a:r>
                      <a:endParaRPr lang="en-US" sz="1800" b="0" dirty="0">
                        <a:latin typeface="+mn-lt"/>
                      </a:endParaRPr>
                    </a:p>
                  </a:txBody>
                  <a:tcPr/>
                </a:tc>
                <a:tc>
                  <a:txBody>
                    <a:bodyPr/>
                    <a:lstStyle/>
                    <a:p>
                      <a:pPr algn="l"/>
                      <a:r>
                        <a:rPr lang="en-US" sz="1800" dirty="0" smtClean="0">
                          <a:effectLst/>
                        </a:rPr>
                        <a:t>Na</a:t>
                      </a:r>
                      <a:r>
                        <a:rPr lang="en-US" sz="1800" baseline="30000" dirty="0" smtClean="0">
                          <a:effectLst/>
                        </a:rPr>
                        <a:t>+</a:t>
                      </a:r>
                      <a:r>
                        <a:rPr lang="en-US" sz="1800" dirty="0" smtClean="0">
                          <a:effectLst/>
                        </a:rPr>
                        <a:t> influx through voltage-gated (fast) Na</a:t>
                      </a:r>
                      <a:r>
                        <a:rPr lang="en-US" sz="1800" baseline="30000" dirty="0" smtClean="0">
                          <a:effectLst/>
                        </a:rPr>
                        <a:t>+</a:t>
                      </a:r>
                      <a:r>
                        <a:rPr lang="en-US" sz="1800" dirty="0" smtClean="0">
                          <a:effectLst/>
                        </a:rPr>
                        <a:t> channels</a:t>
                      </a:r>
                      <a:endParaRPr lang="en-US" sz="1800" b="0" dirty="0">
                        <a:latin typeface="+mn-lt"/>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C00000"/>
                          </a:solidFill>
                          <a:effectLst/>
                        </a:rPr>
                        <a:t>Phase 1 –</a:t>
                      </a:r>
                      <a:r>
                        <a:rPr lang="en-US" sz="1800" dirty="0" smtClean="0">
                          <a:effectLst/>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rPr>
                        <a:t>Early partial repolarization</a:t>
                      </a:r>
                      <a:endParaRPr lang="en-US" sz="1800" b="0" i="0" dirty="0" smtClean="0">
                        <a:effectLst/>
                        <a:latin typeface="+mn-lt"/>
                        <a:cs typeface="Calibri" pitchFamily="34" charset="0"/>
                      </a:endParaRPr>
                    </a:p>
                  </a:txBody>
                  <a:tcPr/>
                </a:tc>
                <a:tc>
                  <a:txBody>
                    <a:bodyPr/>
                    <a:lstStyle/>
                    <a:p>
                      <a:pPr marL="285750" indent="-285750" algn="l">
                        <a:buFont typeface="Arial" charset="0"/>
                        <a:buChar char="•"/>
                      </a:pPr>
                      <a:r>
                        <a:rPr lang="en-US" sz="1800" dirty="0" smtClean="0"/>
                        <a:t>Inactivation of (fast)</a:t>
                      </a:r>
                      <a:r>
                        <a:rPr lang="en-US" sz="1800" baseline="0" dirty="0" smtClean="0"/>
                        <a:t> Na</a:t>
                      </a:r>
                      <a:r>
                        <a:rPr lang="en-US" sz="1800" baseline="30000" dirty="0" smtClean="0"/>
                        <a:t>+</a:t>
                      </a:r>
                      <a:r>
                        <a:rPr lang="en-US" sz="1800" baseline="0" dirty="0" smtClean="0"/>
                        <a:t> channels</a:t>
                      </a:r>
                    </a:p>
                    <a:p>
                      <a:pPr marL="285750" indent="-285750" algn="l">
                        <a:buFont typeface="Arial" charset="0"/>
                        <a:buChar char="•"/>
                      </a:pPr>
                      <a:r>
                        <a:rPr lang="en-US" sz="1800" baseline="0" dirty="0" smtClean="0"/>
                        <a:t>K</a:t>
                      </a:r>
                      <a:r>
                        <a:rPr lang="en-US" sz="1800" baseline="30000" dirty="0" smtClean="0"/>
                        <a:t>+</a:t>
                      </a:r>
                      <a:r>
                        <a:rPr lang="en-US" sz="1800" baseline="0" dirty="0" smtClean="0"/>
                        <a:t> begins to move out of cell</a:t>
                      </a:r>
                      <a:endParaRPr lang="en-US" sz="1800" b="0" baseline="30000" dirty="0">
                        <a:latin typeface="+mn-lt"/>
                      </a:endParaRPr>
                    </a:p>
                  </a:txBody>
                  <a:tcPr/>
                </a:tc>
              </a:tr>
              <a:tr h="10461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C00000"/>
                          </a:solidFill>
                          <a:effectLst/>
                        </a:rPr>
                        <a:t>Phase 2 –</a:t>
                      </a:r>
                      <a:r>
                        <a:rPr lang="en-US" sz="1800" dirty="0" smtClean="0">
                          <a:effectLst/>
                        </a:rPr>
                        <a:t> Plateau </a:t>
                      </a:r>
                      <a:r>
                        <a:rPr lang="en-US" altLang="en-US" sz="1600" kern="1200" dirty="0" smtClean="0">
                          <a:solidFill>
                            <a:schemeClr val="bg1">
                              <a:lumMod val="65000"/>
                            </a:schemeClr>
                          </a:solidFill>
                        </a:rPr>
                        <a:t>Around 0  mV</a:t>
                      </a:r>
                      <a:endParaRPr lang="en-US" sz="1600" kern="1200" dirty="0" smtClean="0">
                        <a:solidFill>
                          <a:schemeClr val="bg1">
                            <a:lumMod val="65000"/>
                          </a:schemeClr>
                        </a:solidFill>
                      </a:endParaRPr>
                    </a:p>
                    <a:p>
                      <a:pPr algn="l"/>
                      <a:endParaRPr lang="en-US" sz="1600" kern="1200" dirty="0">
                        <a:solidFill>
                          <a:srgbClr val="DDE9EC">
                            <a:lumMod val="50000"/>
                          </a:srgbClr>
                        </a:solidFill>
                        <a:latin typeface="+mn-lt"/>
                        <a:ea typeface="+mn-ea"/>
                        <a:cs typeface="+mn-cs"/>
                      </a:endParaRPr>
                    </a:p>
                  </a:txBody>
                  <a:tcPr/>
                </a:tc>
                <a:tc>
                  <a:txBody>
                    <a:bodyPr/>
                    <a:lstStyle/>
                    <a:p>
                      <a:pPr marL="285750" lvl="0" indent="-285750" algn="l" eaLnBrk="1" hangingPunct="1">
                        <a:lnSpc>
                          <a:spcPct val="80000"/>
                        </a:lnSpc>
                        <a:buFont typeface="Wingdings" charset="2"/>
                        <a:buChar char="Ø"/>
                        <a:defRPr/>
                      </a:pPr>
                      <a:r>
                        <a:rPr lang="en-US" sz="1800" dirty="0" smtClean="0"/>
                        <a:t>Permeability of</a:t>
                      </a:r>
                      <a:r>
                        <a:rPr lang="en-US" sz="1800" baseline="0" dirty="0" smtClean="0"/>
                        <a:t> slow (ca+2) channels </a:t>
                      </a:r>
                      <a:endParaRPr lang="en-US" sz="1800" dirty="0" smtClean="0"/>
                    </a:p>
                    <a:p>
                      <a:pPr marL="793699" lvl="1" indent="-285750" algn="l" eaLnBrk="1" hangingPunct="1">
                        <a:lnSpc>
                          <a:spcPct val="80000"/>
                        </a:lnSpc>
                        <a:buFont typeface="Arial" charset="0"/>
                        <a:buChar char="•"/>
                        <a:defRPr/>
                      </a:pPr>
                      <a:r>
                        <a:rPr lang="en-US" sz="1800" dirty="0" smtClean="0"/>
                        <a:t>L-type</a:t>
                      </a:r>
                      <a:r>
                        <a:rPr lang="en-US" sz="1800" baseline="0" dirty="0" smtClean="0"/>
                        <a:t> calcium channels </a:t>
                      </a:r>
                    </a:p>
                    <a:p>
                      <a:pPr marL="285750" marR="0" lvl="0" indent="-285750" algn="l" defTabSz="914400" rtl="0" eaLnBrk="1" fontAlgn="auto" latinLnBrk="0" hangingPunct="1">
                        <a:lnSpc>
                          <a:spcPct val="80000"/>
                        </a:lnSpc>
                        <a:spcBef>
                          <a:spcPts val="0"/>
                        </a:spcBef>
                        <a:spcAft>
                          <a:spcPts val="0"/>
                        </a:spcAft>
                        <a:buClrTx/>
                        <a:buSzTx/>
                        <a:buFont typeface="Wingdings" charset="2"/>
                        <a:buChar char="Ø"/>
                        <a:tabLst/>
                        <a:defRPr/>
                      </a:pPr>
                      <a:r>
                        <a:rPr lang="en-US" sz="1800" baseline="0" dirty="0" smtClean="0"/>
                        <a:t>Chemical &amp; Electrical forces of </a:t>
                      </a:r>
                      <a:r>
                        <a:rPr lang="en-US" sz="1800" dirty="0" smtClean="0"/>
                        <a:t>K</a:t>
                      </a:r>
                      <a:r>
                        <a:rPr lang="en-US" sz="1800" baseline="30000" dirty="0" smtClean="0"/>
                        <a:t>+</a:t>
                      </a:r>
                      <a:r>
                        <a:rPr lang="en-US" sz="1800" dirty="0" smtClean="0"/>
                        <a:t> &amp; Ca</a:t>
                      </a:r>
                      <a:r>
                        <a:rPr lang="en-US" sz="1800" baseline="30000" dirty="0" smtClean="0"/>
                        <a:t>2+</a:t>
                      </a:r>
                      <a:r>
                        <a:rPr lang="en-US" sz="1800" dirty="0" smtClean="0"/>
                        <a:t> balanced;</a:t>
                      </a:r>
                    </a:p>
                    <a:p>
                      <a:pPr marL="793699" marR="0" lvl="1" indent="-285750" algn="l" defTabSz="914400" rtl="0" eaLnBrk="1" fontAlgn="auto" latinLnBrk="0" hangingPunct="1">
                        <a:lnSpc>
                          <a:spcPct val="80000"/>
                        </a:lnSpc>
                        <a:spcBef>
                          <a:spcPts val="0"/>
                        </a:spcBef>
                        <a:spcAft>
                          <a:spcPts val="0"/>
                        </a:spcAft>
                        <a:buClrTx/>
                        <a:buSzTx/>
                        <a:buFont typeface="Arial" charset="0"/>
                        <a:buChar char="•"/>
                        <a:tabLst/>
                        <a:defRPr/>
                      </a:pPr>
                      <a:r>
                        <a:rPr lang="en-US" sz="1800" baseline="0" dirty="0" smtClean="0"/>
                        <a:t> </a:t>
                      </a:r>
                      <a:r>
                        <a:rPr lang="en-US" sz="1800" dirty="0" smtClean="0"/>
                        <a:t>K</a:t>
                      </a:r>
                      <a:r>
                        <a:rPr lang="en-US" sz="1800" baseline="30000" dirty="0" smtClean="0"/>
                        <a:t>+</a:t>
                      </a:r>
                      <a:r>
                        <a:rPr lang="en-US" sz="1800" dirty="0" smtClean="0"/>
                        <a:t> out of cell = Ca</a:t>
                      </a:r>
                      <a:r>
                        <a:rPr lang="en-US" sz="1800" baseline="30000" dirty="0" smtClean="0"/>
                        <a:t>2+</a:t>
                      </a:r>
                      <a:r>
                        <a:rPr lang="en-US" sz="1800" dirty="0" smtClean="0"/>
                        <a:t> into cell</a:t>
                      </a:r>
                    </a:p>
                  </a:txBody>
                  <a:tcPr/>
                </a:tc>
              </a:tr>
              <a:tr h="9985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smtClean="0">
                          <a:solidFill>
                            <a:srgbClr val="C00000"/>
                          </a:solidFill>
                          <a:effectLst/>
                        </a:rPr>
                        <a:t>Phase 3 - </a:t>
                      </a:r>
                      <a:r>
                        <a:rPr lang="en-US" altLang="en-US" sz="1800" dirty="0" smtClean="0">
                          <a:effectLst/>
                        </a:rPr>
                        <a:t>Repolarization </a:t>
                      </a:r>
                    </a:p>
                    <a:p>
                      <a:pPr algn="l"/>
                      <a:endParaRPr lang="en-US" sz="1800" b="0" dirty="0">
                        <a:latin typeface="+mn-lt"/>
                      </a:endParaRPr>
                    </a:p>
                  </a:txBody>
                  <a:tcPr/>
                </a:tc>
                <a:tc>
                  <a:txBody>
                    <a:bodyPr/>
                    <a:lstStyle/>
                    <a:p>
                      <a:pPr marL="285750" lvl="0" indent="-285750" algn="l" eaLnBrk="1" hangingPunct="1">
                        <a:buFont typeface="Wingdings" charset="2"/>
                        <a:buChar char="Ø"/>
                      </a:pPr>
                      <a:r>
                        <a:rPr lang="en-US" altLang="en-US" sz="1800" dirty="0" smtClean="0">
                          <a:effectLst/>
                        </a:rPr>
                        <a:t>Inactivation of slow (Ca</a:t>
                      </a:r>
                      <a:r>
                        <a:rPr lang="en-US" altLang="en-US" sz="1800" baseline="30000" dirty="0" smtClean="0">
                          <a:effectLst/>
                        </a:rPr>
                        <a:t>2+</a:t>
                      </a:r>
                      <a:r>
                        <a:rPr lang="en-US" altLang="en-US" sz="1800" dirty="0" smtClean="0">
                          <a:effectLst/>
                        </a:rPr>
                        <a:t>) channels</a:t>
                      </a:r>
                    </a:p>
                    <a:p>
                      <a:pPr marL="285750" lvl="0" indent="-285750" algn="l" eaLnBrk="1" hangingPunct="1">
                        <a:buFont typeface="Wingdings" charset="2"/>
                        <a:buChar char="Ø"/>
                      </a:pPr>
                      <a:r>
                        <a:rPr lang="en-US" altLang="en-US" sz="1800" dirty="0" smtClean="0">
                          <a:effectLst/>
                          <a:sym typeface="Symbol" pitchFamily="18" charset="2"/>
                        </a:rPr>
                        <a:t> conductance of K</a:t>
                      </a:r>
                      <a:r>
                        <a:rPr lang="en-US" altLang="en-US" sz="1800" baseline="30000" dirty="0" smtClean="0">
                          <a:effectLst/>
                          <a:sym typeface="Symbol" pitchFamily="18" charset="2"/>
                        </a:rPr>
                        <a:t>+ </a:t>
                      </a:r>
                      <a:r>
                        <a:rPr lang="en-US" altLang="en-US" sz="1800" dirty="0" smtClean="0">
                          <a:effectLst/>
                          <a:sym typeface="Symbol" pitchFamily="18" charset="2"/>
                        </a:rPr>
                        <a:t>out of cell</a:t>
                      </a:r>
                      <a:endParaRPr lang="en-US" altLang="en-US" sz="1800" baseline="30000" dirty="0" smtClean="0">
                        <a:effectLst/>
                        <a:sym typeface="Symbol" pitchFamily="18" charset="2"/>
                      </a:endParaRPr>
                    </a:p>
                    <a:p>
                      <a:pPr marL="793699" lvl="1" indent="-285750" algn="l" eaLnBrk="1" hangingPunct="1">
                        <a:buFont typeface="Arial" charset="0"/>
                        <a:buChar char="•"/>
                      </a:pPr>
                      <a:r>
                        <a:rPr lang="en-US" altLang="en-US" sz="1800" dirty="0" smtClean="0">
                          <a:effectLst/>
                        </a:rPr>
                        <a:t>Polarity of the cell interior becomes more (-)</a:t>
                      </a:r>
                      <a:endParaRPr lang="en-US" altLang="en-US" sz="1800" b="0" i="0" dirty="0" smtClean="0">
                        <a:effectLst/>
                        <a:latin typeface="+mn-lt"/>
                        <a:cs typeface="Calibri" pitchFamily="34" charset="0"/>
                      </a:endParaRPr>
                    </a:p>
                  </a:txBody>
                  <a:tcPr/>
                </a:tc>
              </a:tr>
              <a:tr h="504056">
                <a:tc>
                  <a:txBody>
                    <a:bodyPr/>
                    <a:lstStyle/>
                    <a:p>
                      <a:pPr algn="l" eaLnBrk="1" hangingPunct="1">
                        <a:buSzPct val="100000"/>
                        <a:buFont typeface="Wingdings" pitchFamily="2" charset="2"/>
                        <a:buNone/>
                      </a:pPr>
                      <a:r>
                        <a:rPr lang="en-US" altLang="en-US" sz="1800" dirty="0" smtClean="0">
                          <a:solidFill>
                            <a:srgbClr val="C00000"/>
                          </a:solidFill>
                          <a:effectLst/>
                        </a:rPr>
                        <a:t>Phase 4</a:t>
                      </a:r>
                      <a:endParaRPr lang="en-US" altLang="en-US" sz="1800" b="0" i="0" dirty="0" smtClean="0">
                        <a:solidFill>
                          <a:srgbClr val="C00000"/>
                        </a:solidFill>
                        <a:effectLst/>
                        <a:latin typeface="+mn-lt"/>
                        <a:cs typeface="Calibri" pitchFamily="34" charset="0"/>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1800" dirty="0" smtClean="0">
                          <a:effectLst/>
                        </a:rPr>
                        <a:t>Resting state; RMP established</a:t>
                      </a:r>
                      <a:endParaRPr lang="en-US" altLang="en-US" sz="1800" b="0" i="0" dirty="0" smtClean="0">
                        <a:effectLst/>
                        <a:latin typeface="+mn-lt"/>
                        <a:cs typeface="Calibri" pitchFamily="34" charset="0"/>
                      </a:endParaRPr>
                    </a:p>
                  </a:txBody>
                  <a:tcPr/>
                </a:tc>
              </a:tr>
            </a:tbl>
          </a:graphicData>
        </a:graphic>
      </p:graphicFrame>
      <p:sp>
        <p:nvSpPr>
          <p:cNvPr id="11" name="TextBox 10"/>
          <p:cNvSpPr txBox="1"/>
          <p:nvPr/>
        </p:nvSpPr>
        <p:spPr>
          <a:xfrm>
            <a:off x="9732886" y="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
        <p:nvSpPr>
          <p:cNvPr id="9" name="TextBox 15"/>
          <p:cNvSpPr txBox="1"/>
          <p:nvPr/>
        </p:nvSpPr>
        <p:spPr>
          <a:xfrm>
            <a:off x="8902724" y="5661248"/>
            <a:ext cx="2692504" cy="461665"/>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200" b="1" u="sng" dirty="0">
                <a:hlinkClick r:id="rId3"/>
              </a:rPr>
              <a:t>Video of </a:t>
            </a:r>
            <a:r>
              <a:rPr lang="en-US" sz="1200" b="1" u="sng" dirty="0" smtClean="0">
                <a:hlinkClick r:id="rId3"/>
              </a:rPr>
              <a:t>(AP of Cardiac Muscle)</a:t>
            </a:r>
            <a:endParaRPr lang="en-US" sz="1200" b="1" u="sng" dirty="0">
              <a:hlinkClick r:id="rId3"/>
            </a:endParaRPr>
          </a:p>
          <a:p>
            <a:pPr algn="ctr"/>
            <a:r>
              <a:rPr lang="en-US" sz="1200" b="1" u="sng" dirty="0">
                <a:hlinkClick r:id="rId3"/>
              </a:rPr>
              <a:t> Duration: </a:t>
            </a:r>
            <a:r>
              <a:rPr lang="en-US" sz="1200" b="1" u="sng" dirty="0" smtClean="0">
                <a:hlinkClick r:id="rId3"/>
              </a:rPr>
              <a:t>(15 mins)</a:t>
            </a:r>
            <a:endParaRPr lang="en-US" sz="1200" b="1" u="sng" dirty="0">
              <a:hlinkClick r:id="rId4"/>
            </a:endParaRPr>
          </a:p>
        </p:txBody>
      </p:sp>
    </p:spTree>
    <p:extLst>
      <p:ext uri="{BB962C8B-B14F-4D97-AF65-F5344CB8AC3E}">
        <p14:creationId xmlns:p14="http://schemas.microsoft.com/office/powerpoint/2010/main" val="2052143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13</a:t>
            </a:fld>
            <a:endParaRPr lang="en-US" dirty="0"/>
          </a:p>
        </p:txBody>
      </p:sp>
      <p:grpSp>
        <p:nvGrpSpPr>
          <p:cNvPr id="4" name="Group 3"/>
          <p:cNvGrpSpPr/>
          <p:nvPr/>
        </p:nvGrpSpPr>
        <p:grpSpPr>
          <a:xfrm>
            <a:off x="443011" y="1096206"/>
            <a:ext cx="6947545" cy="5285122"/>
            <a:chOff x="424805" y="1071228"/>
            <a:chExt cx="6947545" cy="5638800"/>
          </a:xfrm>
        </p:grpSpPr>
        <p:sp>
          <p:nvSpPr>
            <p:cNvPr id="5" name="Text Box 2"/>
            <p:cNvSpPr txBox="1">
              <a:spLocks noChangeArrowheads="1"/>
            </p:cNvSpPr>
            <p:nvPr/>
          </p:nvSpPr>
          <p:spPr bwMode="auto">
            <a:xfrm rot="-5383564">
              <a:off x="-1349719" y="3546290"/>
              <a:ext cx="40107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a:r>
                <a:rPr lang="en-US" altLang="en-US" sz="2400" b="1" i="0" dirty="0">
                  <a:latin typeface="Calibri" panose="020F0502020204030204" pitchFamily="34" charset="0"/>
                </a:rPr>
                <a:t>MEMBRANE  POTENTIAL (mV)</a:t>
              </a:r>
            </a:p>
          </p:txBody>
        </p:sp>
        <p:sp>
          <p:nvSpPr>
            <p:cNvPr id="6" name="Line 3"/>
            <p:cNvSpPr>
              <a:spLocks noChangeShapeType="1"/>
            </p:cNvSpPr>
            <p:nvPr/>
          </p:nvSpPr>
          <p:spPr bwMode="auto">
            <a:xfrm>
              <a:off x="1523172" y="1376028"/>
              <a:ext cx="0" cy="4876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7" name="Line 4"/>
            <p:cNvSpPr>
              <a:spLocks noChangeShapeType="1"/>
            </p:cNvSpPr>
            <p:nvPr/>
          </p:nvSpPr>
          <p:spPr bwMode="auto">
            <a:xfrm>
              <a:off x="1457325" y="6254416"/>
              <a:ext cx="591502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8" name="Text Box 5"/>
            <p:cNvSpPr txBox="1">
              <a:spLocks noChangeArrowheads="1"/>
            </p:cNvSpPr>
            <p:nvPr/>
          </p:nvSpPr>
          <p:spPr bwMode="auto">
            <a:xfrm>
              <a:off x="771525" y="5490828"/>
              <a:ext cx="5902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b="1" i="0" dirty="0">
                  <a:latin typeface="Calibri" panose="020F0502020204030204" pitchFamily="34" charset="0"/>
                </a:rPr>
                <a:t>-90</a:t>
              </a:r>
              <a:endParaRPr lang="en-US" altLang="en-US" sz="2400" i="0" dirty="0">
                <a:latin typeface="Calibri" panose="020F0502020204030204" pitchFamily="34" charset="0"/>
              </a:endParaRPr>
            </a:p>
          </p:txBody>
        </p:sp>
        <p:sp>
          <p:nvSpPr>
            <p:cNvPr id="9" name="Text Box 6"/>
            <p:cNvSpPr txBox="1">
              <a:spLocks noChangeArrowheads="1"/>
            </p:cNvSpPr>
            <p:nvPr/>
          </p:nvSpPr>
          <p:spPr bwMode="auto">
            <a:xfrm>
              <a:off x="1011238" y="2026903"/>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b="1" i="0" dirty="0">
                  <a:latin typeface="Calibri" panose="020F0502020204030204" pitchFamily="34" charset="0"/>
                </a:rPr>
                <a:t>0</a:t>
              </a:r>
              <a:endParaRPr lang="en-US" altLang="en-US" sz="2400" i="0" dirty="0">
                <a:latin typeface="Calibri" panose="020F0502020204030204" pitchFamily="34" charset="0"/>
              </a:endParaRPr>
            </a:p>
          </p:txBody>
        </p:sp>
        <p:sp>
          <p:nvSpPr>
            <p:cNvPr id="10" name="Line 7"/>
            <p:cNvSpPr>
              <a:spLocks noChangeShapeType="1"/>
            </p:cNvSpPr>
            <p:nvPr/>
          </p:nvSpPr>
          <p:spPr bwMode="auto">
            <a:xfrm>
              <a:off x="1457325" y="5797216"/>
              <a:ext cx="10287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11" name="Line 8"/>
            <p:cNvSpPr>
              <a:spLocks noChangeShapeType="1"/>
            </p:cNvSpPr>
            <p:nvPr/>
          </p:nvSpPr>
          <p:spPr bwMode="auto">
            <a:xfrm flipV="1">
              <a:off x="2486025" y="1606216"/>
              <a:ext cx="0" cy="419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12" name="Text Box 9"/>
            <p:cNvSpPr txBox="1">
              <a:spLocks noChangeArrowheads="1"/>
            </p:cNvSpPr>
            <p:nvPr/>
          </p:nvSpPr>
          <p:spPr bwMode="auto">
            <a:xfrm>
              <a:off x="1936750" y="3357228"/>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b="1" i="0" dirty="0">
                  <a:latin typeface="Calibri" panose="020F0502020204030204" pitchFamily="34" charset="0"/>
                </a:rPr>
                <a:t>0</a:t>
              </a:r>
              <a:endParaRPr lang="en-US" altLang="en-US" sz="2400" i="0" dirty="0">
                <a:latin typeface="Calibri" panose="020F0502020204030204" pitchFamily="34" charset="0"/>
              </a:endParaRPr>
            </a:p>
          </p:txBody>
        </p:sp>
        <p:sp>
          <p:nvSpPr>
            <p:cNvPr id="13" name="Line 10"/>
            <p:cNvSpPr>
              <a:spLocks noChangeShapeType="1"/>
            </p:cNvSpPr>
            <p:nvPr/>
          </p:nvSpPr>
          <p:spPr bwMode="auto">
            <a:xfrm flipV="1">
              <a:off x="2228850" y="3358816"/>
              <a:ext cx="257175" cy="152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14" name="Arc 11"/>
            <p:cNvSpPr>
              <a:spLocks/>
            </p:cNvSpPr>
            <p:nvPr/>
          </p:nvSpPr>
          <p:spPr bwMode="auto">
            <a:xfrm>
              <a:off x="4114800" y="2368216"/>
              <a:ext cx="1800225" cy="762000"/>
            </a:xfrm>
            <a:custGeom>
              <a:avLst/>
              <a:gdLst>
                <a:gd name="T0" fmla="*/ 0 w 21600"/>
                <a:gd name="T1" fmla="*/ 0 h 21600"/>
                <a:gd name="T2" fmla="*/ 1800225 w 21600"/>
                <a:gd name="T3" fmla="*/ 762000 h 21600"/>
                <a:gd name="T4" fmla="*/ 0 w 21600"/>
                <a:gd name="T5" fmla="*/ 7620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panose="020F0502020204030204" pitchFamily="34" charset="0"/>
              </a:endParaRPr>
            </a:p>
          </p:txBody>
        </p:sp>
        <p:sp>
          <p:nvSpPr>
            <p:cNvPr id="15" name="Arc 12"/>
            <p:cNvSpPr>
              <a:spLocks/>
            </p:cNvSpPr>
            <p:nvPr/>
          </p:nvSpPr>
          <p:spPr bwMode="auto">
            <a:xfrm rot="10800000">
              <a:off x="2486025" y="1606216"/>
              <a:ext cx="1800225" cy="762000"/>
            </a:xfrm>
            <a:custGeom>
              <a:avLst/>
              <a:gdLst>
                <a:gd name="T0" fmla="*/ 0 w 21600"/>
                <a:gd name="T1" fmla="*/ 0 h 21600"/>
                <a:gd name="T2" fmla="*/ 1800225 w 21600"/>
                <a:gd name="T3" fmla="*/ 762000 h 21600"/>
                <a:gd name="T4" fmla="*/ 0 w 21600"/>
                <a:gd name="T5" fmla="*/ 7620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panose="020F0502020204030204" pitchFamily="34" charset="0"/>
              </a:endParaRPr>
            </a:p>
          </p:txBody>
        </p:sp>
        <p:sp>
          <p:nvSpPr>
            <p:cNvPr id="16" name="Arc 13"/>
            <p:cNvSpPr>
              <a:spLocks/>
            </p:cNvSpPr>
            <p:nvPr/>
          </p:nvSpPr>
          <p:spPr bwMode="auto">
            <a:xfrm flipH="1" flipV="1">
              <a:off x="6086475" y="5263816"/>
              <a:ext cx="1200150" cy="533400"/>
            </a:xfrm>
            <a:custGeom>
              <a:avLst/>
              <a:gdLst>
                <a:gd name="T0" fmla="*/ 0 w 21600"/>
                <a:gd name="T1" fmla="*/ 0 h 21600"/>
                <a:gd name="T2" fmla="*/ 1200150 w 21600"/>
                <a:gd name="T3" fmla="*/ 533400 h 21600"/>
                <a:gd name="T4" fmla="*/ 0 w 21600"/>
                <a:gd name="T5" fmla="*/ 5334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panose="020F0502020204030204" pitchFamily="34" charset="0"/>
              </a:endParaRPr>
            </a:p>
          </p:txBody>
        </p:sp>
        <p:sp>
          <p:nvSpPr>
            <p:cNvPr id="17" name="Line 14"/>
            <p:cNvSpPr>
              <a:spLocks noChangeShapeType="1"/>
            </p:cNvSpPr>
            <p:nvPr/>
          </p:nvSpPr>
          <p:spPr bwMode="auto">
            <a:xfrm>
              <a:off x="5915025" y="3054016"/>
              <a:ext cx="171450" cy="2209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18" name="Text Box 15"/>
            <p:cNvSpPr txBox="1">
              <a:spLocks noChangeArrowheads="1"/>
            </p:cNvSpPr>
            <p:nvPr/>
          </p:nvSpPr>
          <p:spPr bwMode="auto">
            <a:xfrm>
              <a:off x="2657475" y="1528428"/>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b="1" i="0" dirty="0">
                  <a:latin typeface="Calibri" panose="020F0502020204030204" pitchFamily="34" charset="0"/>
                </a:rPr>
                <a:t>1</a:t>
              </a:r>
            </a:p>
          </p:txBody>
        </p:sp>
        <p:sp>
          <p:nvSpPr>
            <p:cNvPr id="19" name="Text Box 16"/>
            <p:cNvSpPr txBox="1">
              <a:spLocks noChangeArrowheads="1"/>
            </p:cNvSpPr>
            <p:nvPr/>
          </p:nvSpPr>
          <p:spPr bwMode="auto">
            <a:xfrm>
              <a:off x="4114800" y="1909428"/>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b="1" i="0" dirty="0">
                  <a:latin typeface="Calibri" panose="020F0502020204030204" pitchFamily="34" charset="0"/>
                </a:rPr>
                <a:t>2</a:t>
              </a:r>
            </a:p>
          </p:txBody>
        </p:sp>
        <p:sp>
          <p:nvSpPr>
            <p:cNvPr id="20" name="Text Box 17"/>
            <p:cNvSpPr txBox="1">
              <a:spLocks noChangeArrowheads="1"/>
            </p:cNvSpPr>
            <p:nvPr/>
          </p:nvSpPr>
          <p:spPr bwMode="auto">
            <a:xfrm>
              <a:off x="5486400" y="3814428"/>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b="1" i="0" dirty="0">
                  <a:latin typeface="Calibri" panose="020F0502020204030204" pitchFamily="34" charset="0"/>
                </a:rPr>
                <a:t>3</a:t>
              </a:r>
            </a:p>
          </p:txBody>
        </p:sp>
        <p:sp>
          <p:nvSpPr>
            <p:cNvPr id="21" name="Text Box 18"/>
            <p:cNvSpPr txBox="1">
              <a:spLocks noChangeArrowheads="1"/>
            </p:cNvSpPr>
            <p:nvPr/>
          </p:nvSpPr>
          <p:spPr bwMode="auto">
            <a:xfrm>
              <a:off x="6772275" y="5340016"/>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b="1" i="0" dirty="0">
                  <a:latin typeface="Calibri" panose="020F0502020204030204" pitchFamily="34" charset="0"/>
                </a:rPr>
                <a:t>4</a:t>
              </a:r>
            </a:p>
          </p:txBody>
        </p:sp>
        <p:sp>
          <p:nvSpPr>
            <p:cNvPr id="22" name="Text Box 19"/>
            <p:cNvSpPr txBox="1">
              <a:spLocks noChangeArrowheads="1"/>
            </p:cNvSpPr>
            <p:nvPr/>
          </p:nvSpPr>
          <p:spPr bwMode="auto">
            <a:xfrm>
              <a:off x="3686175" y="6252828"/>
              <a:ext cx="854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b="1" i="0" dirty="0">
                  <a:latin typeface="Calibri" panose="020F0502020204030204" pitchFamily="34" charset="0"/>
                </a:rPr>
                <a:t>TIME</a:t>
              </a:r>
            </a:p>
          </p:txBody>
        </p:sp>
        <p:sp>
          <p:nvSpPr>
            <p:cNvPr id="29" name="Arc 26"/>
            <p:cNvSpPr>
              <a:spLocks/>
            </p:cNvSpPr>
            <p:nvPr/>
          </p:nvSpPr>
          <p:spPr bwMode="auto">
            <a:xfrm flipH="1">
              <a:off x="2571750" y="1834816"/>
              <a:ext cx="1885950" cy="3962400"/>
            </a:xfrm>
            <a:custGeom>
              <a:avLst/>
              <a:gdLst>
                <a:gd name="T0" fmla="*/ 0 w 21600"/>
                <a:gd name="T1" fmla="*/ 0 h 21600"/>
                <a:gd name="T2" fmla="*/ 1885950 w 21600"/>
                <a:gd name="T3" fmla="*/ 3962400 h 21600"/>
                <a:gd name="T4" fmla="*/ 0 w 21600"/>
                <a:gd name="T5" fmla="*/ 39624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panose="020F0502020204030204" pitchFamily="34" charset="0"/>
              </a:endParaRPr>
            </a:p>
          </p:txBody>
        </p:sp>
        <p:sp>
          <p:nvSpPr>
            <p:cNvPr id="30" name="Arc 27"/>
            <p:cNvSpPr>
              <a:spLocks/>
            </p:cNvSpPr>
            <p:nvPr/>
          </p:nvSpPr>
          <p:spPr bwMode="auto">
            <a:xfrm>
              <a:off x="4543425" y="1836403"/>
              <a:ext cx="1966913" cy="3962400"/>
            </a:xfrm>
            <a:custGeom>
              <a:avLst/>
              <a:gdLst>
                <a:gd name="T0" fmla="*/ 0 w 21532"/>
                <a:gd name="T1" fmla="*/ 0 h 21600"/>
                <a:gd name="T2" fmla="*/ 1966913 w 21532"/>
                <a:gd name="T3" fmla="*/ 3648894 h 21600"/>
                <a:gd name="T4" fmla="*/ 0 w 21532"/>
                <a:gd name="T5" fmla="*/ 3962400 h 21600"/>
                <a:gd name="T6" fmla="*/ 0 60000 65536"/>
                <a:gd name="T7" fmla="*/ 0 60000 65536"/>
                <a:gd name="T8" fmla="*/ 0 60000 65536"/>
                <a:gd name="T9" fmla="*/ 0 w 21532"/>
                <a:gd name="T10" fmla="*/ 0 h 21600"/>
                <a:gd name="T11" fmla="*/ 21532 w 21532"/>
                <a:gd name="T12" fmla="*/ 21600 h 21600"/>
              </a:gdLst>
              <a:ahLst/>
              <a:cxnLst>
                <a:cxn ang="T6">
                  <a:pos x="T0" y="T1"/>
                </a:cxn>
                <a:cxn ang="T7">
                  <a:pos x="T2" y="T3"/>
                </a:cxn>
                <a:cxn ang="T8">
                  <a:pos x="T4" y="T5"/>
                </a:cxn>
              </a:cxnLst>
              <a:rect l="T9" t="T10" r="T11" b="T12"/>
              <a:pathLst>
                <a:path w="21532" h="21600" fill="none" extrusionOk="0">
                  <a:moveTo>
                    <a:pt x="-1" y="0"/>
                  </a:moveTo>
                  <a:cubicBezTo>
                    <a:pt x="11266" y="0"/>
                    <a:pt x="20640" y="8659"/>
                    <a:pt x="21532" y="19890"/>
                  </a:cubicBezTo>
                </a:path>
                <a:path w="21532" h="21600" stroke="0" extrusionOk="0">
                  <a:moveTo>
                    <a:pt x="-1" y="0"/>
                  </a:moveTo>
                  <a:cubicBezTo>
                    <a:pt x="11266" y="0"/>
                    <a:pt x="20640" y="8659"/>
                    <a:pt x="21532" y="19890"/>
                  </a:cubicBezTo>
                  <a:lnTo>
                    <a:pt x="0" y="21600"/>
                  </a:lnTo>
                  <a:close/>
                </a:path>
              </a:pathLst>
            </a:cu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panose="020F0502020204030204" pitchFamily="34" charset="0"/>
              </a:endParaRPr>
            </a:p>
          </p:txBody>
        </p:sp>
        <p:sp>
          <p:nvSpPr>
            <p:cNvPr id="31" name="Text Box 28"/>
            <p:cNvSpPr txBox="1">
              <a:spLocks noChangeArrowheads="1"/>
            </p:cNvSpPr>
            <p:nvPr/>
          </p:nvSpPr>
          <p:spPr bwMode="auto">
            <a:xfrm>
              <a:off x="2314575" y="1071228"/>
              <a:ext cx="29403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b="1" i="0" dirty="0">
                  <a:latin typeface="Calibri" panose="020F0502020204030204" pitchFamily="34" charset="0"/>
                </a:rPr>
                <a:t>Mechanical Response</a:t>
              </a:r>
            </a:p>
          </p:txBody>
        </p:sp>
        <p:sp>
          <p:nvSpPr>
            <p:cNvPr id="32" name="Line 29"/>
            <p:cNvSpPr>
              <a:spLocks noChangeShapeType="1"/>
            </p:cNvSpPr>
            <p:nvPr/>
          </p:nvSpPr>
          <p:spPr bwMode="auto">
            <a:xfrm>
              <a:off x="4543425" y="1453816"/>
              <a:ext cx="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34" name="Line 36"/>
            <p:cNvSpPr>
              <a:spLocks noChangeShapeType="1"/>
            </p:cNvSpPr>
            <p:nvPr/>
          </p:nvSpPr>
          <p:spPr bwMode="auto">
            <a:xfrm>
              <a:off x="5905500" y="2290428"/>
              <a:ext cx="0" cy="3124200"/>
            </a:xfrm>
            <a:prstGeom prst="line">
              <a:avLst/>
            </a:prstGeom>
            <a:noFill/>
            <a:ln w="41275">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Calibri" panose="020F0502020204030204" pitchFamily="34" charset="0"/>
              </a:endParaRPr>
            </a:p>
          </p:txBody>
        </p:sp>
      </p:grpSp>
      <p:sp>
        <p:nvSpPr>
          <p:cNvPr id="35" name="Title 1"/>
          <p:cNvSpPr>
            <a:spLocks noGrp="1"/>
          </p:cNvSpPr>
          <p:nvPr>
            <p:ph type="title"/>
          </p:nvPr>
        </p:nvSpPr>
        <p:spPr>
          <a:xfrm>
            <a:off x="771525" y="70541"/>
            <a:ext cx="7411119" cy="990600"/>
          </a:xfrm>
        </p:spPr>
        <p:txBody>
          <a:bodyPr>
            <a:normAutofit/>
          </a:bodyPr>
          <a:lstStyle/>
          <a:p>
            <a:r>
              <a:rPr lang="en-US" dirty="0" smtClean="0"/>
              <a:t>Fast-Response Action Potential</a:t>
            </a:r>
            <a:endParaRPr lang="en-US" dirty="0"/>
          </a:p>
        </p:txBody>
      </p:sp>
      <p:sp>
        <p:nvSpPr>
          <p:cNvPr id="37" name="Rectangle 36"/>
          <p:cNvSpPr/>
          <p:nvPr/>
        </p:nvSpPr>
        <p:spPr>
          <a:xfrm>
            <a:off x="7806381" y="2924270"/>
            <a:ext cx="3541440" cy="830997"/>
          </a:xfrm>
          <a:prstGeom prst="rect">
            <a:avLst/>
          </a:prstGeom>
        </p:spPr>
        <p:txBody>
          <a:bodyPr wrap="square">
            <a:spAutoFit/>
          </a:bodyPr>
          <a:lstStyle/>
          <a:p>
            <a:pPr algn="just"/>
            <a:r>
              <a:rPr lang="en-US" altLang="en-US" sz="1600" dirty="0">
                <a:solidFill>
                  <a:srgbClr val="DDE9EC">
                    <a:lumMod val="50000"/>
                  </a:srgbClr>
                </a:solidFill>
              </a:rPr>
              <a:t>When AP reaches </a:t>
            </a:r>
            <a:r>
              <a:rPr lang="en-US" altLang="en-US" sz="1600" dirty="0" err="1" smtClean="0">
                <a:solidFill>
                  <a:srgbClr val="DDE9EC">
                    <a:lumMod val="50000"/>
                  </a:srgbClr>
                </a:solidFill>
              </a:rPr>
              <a:t>myocyte</a:t>
            </a:r>
            <a:r>
              <a:rPr lang="en-US" altLang="en-US" sz="1600" dirty="0" smtClean="0">
                <a:solidFill>
                  <a:srgbClr val="DDE9EC">
                    <a:lumMod val="50000"/>
                  </a:srgbClr>
                </a:solidFill>
              </a:rPr>
              <a:t>; </a:t>
            </a:r>
            <a:r>
              <a:rPr lang="en-US" altLang="en-US" sz="1600" dirty="0">
                <a:solidFill>
                  <a:srgbClr val="DDE9EC">
                    <a:lumMod val="50000"/>
                  </a:srgbClr>
                </a:solidFill>
              </a:rPr>
              <a:t>calcium is released </a:t>
            </a:r>
            <a:r>
              <a:rPr lang="en-US" altLang="en-US" sz="1600" dirty="0">
                <a:solidFill>
                  <a:srgbClr val="DDE9EC">
                    <a:lumMod val="50000"/>
                  </a:srgbClr>
                </a:solidFill>
                <a:sym typeface="Wingdings"/>
              </a:rPr>
              <a:t></a:t>
            </a:r>
            <a:r>
              <a:rPr lang="en-US" altLang="en-US" sz="1600" dirty="0">
                <a:solidFill>
                  <a:srgbClr val="DDE9EC">
                    <a:lumMod val="50000"/>
                  </a:srgbClr>
                </a:solidFill>
              </a:rPr>
              <a:t> mechanical response </a:t>
            </a:r>
            <a:r>
              <a:rPr lang="en-US" altLang="en-US" sz="1600" dirty="0" smtClean="0">
                <a:solidFill>
                  <a:srgbClr val="DDE9EC">
                    <a:lumMod val="50000"/>
                  </a:srgbClr>
                </a:solidFill>
              </a:rPr>
              <a:t>(contraction </a:t>
            </a:r>
            <a:r>
              <a:rPr lang="en-US" altLang="en-US" sz="1600" dirty="0">
                <a:solidFill>
                  <a:srgbClr val="DDE9EC">
                    <a:lumMod val="50000"/>
                  </a:srgbClr>
                </a:solidFill>
              </a:rPr>
              <a:t>due to calcium release ) </a:t>
            </a:r>
          </a:p>
        </p:txBody>
      </p:sp>
      <p:sp>
        <p:nvSpPr>
          <p:cNvPr id="33" name="Rectangle 32"/>
          <p:cNvSpPr/>
          <p:nvPr/>
        </p:nvSpPr>
        <p:spPr>
          <a:xfrm>
            <a:off x="7806381" y="4100729"/>
            <a:ext cx="3760639" cy="1815882"/>
          </a:xfrm>
          <a:prstGeom prst="rect">
            <a:avLst/>
          </a:prstGeom>
        </p:spPr>
        <p:txBody>
          <a:bodyPr wrap="square">
            <a:spAutoFit/>
          </a:bodyPr>
          <a:lstStyle/>
          <a:p>
            <a:pPr marL="53975" lvl="1">
              <a:lnSpc>
                <a:spcPct val="80000"/>
              </a:lnSpc>
              <a:defRPr/>
            </a:pPr>
            <a:r>
              <a:rPr lang="en-US" dirty="0" smtClean="0">
                <a:solidFill>
                  <a:srgbClr val="C00000"/>
                </a:solidFill>
                <a:cs typeface="Calibri" pitchFamily="34" charset="0"/>
                <a:sym typeface="Symbol" pitchFamily="18" charset="2"/>
              </a:rPr>
              <a:t>During Phase 2 - plateau:</a:t>
            </a:r>
          </a:p>
          <a:p>
            <a:pPr marL="53975" lvl="1">
              <a:lnSpc>
                <a:spcPct val="80000"/>
              </a:lnSpc>
              <a:defRPr/>
            </a:pPr>
            <a:r>
              <a:rPr lang="en-US" dirty="0" smtClean="0">
                <a:cs typeface="Calibri" pitchFamily="34" charset="0"/>
                <a:sym typeface="Symbol" pitchFamily="18" charset="2"/>
              </a:rPr>
              <a:t>Catecholamines </a:t>
            </a:r>
            <a:r>
              <a:rPr lang="en-US" dirty="0">
                <a:cs typeface="Calibri"/>
                <a:sym typeface="Symbol" pitchFamily="18" charset="2"/>
              </a:rPr>
              <a:t>→</a:t>
            </a:r>
            <a:r>
              <a:rPr lang="en-US" dirty="0">
                <a:cs typeface="Calibri" pitchFamily="34" charset="0"/>
                <a:sym typeface="Symbol" pitchFamily="18" charset="2"/>
              </a:rPr>
              <a:t>  inward </a:t>
            </a:r>
            <a:r>
              <a:rPr lang="en-US" dirty="0" smtClean="0">
                <a:cs typeface="Calibri" pitchFamily="34" charset="0"/>
                <a:sym typeface="Symbol" pitchFamily="18" charset="2"/>
              </a:rPr>
              <a:t>current </a:t>
            </a:r>
            <a:r>
              <a:rPr lang="en-US" dirty="0" smtClean="0">
                <a:solidFill>
                  <a:schemeClr val="bg1">
                    <a:lumMod val="65000"/>
                  </a:schemeClr>
                </a:solidFill>
                <a:cs typeface="Calibri" pitchFamily="34" charset="0"/>
                <a:sym typeface="Symbol" pitchFamily="18" charset="2"/>
              </a:rPr>
              <a:t>of Ca (by phosphorylating DHPR)</a:t>
            </a:r>
          </a:p>
          <a:p>
            <a:pPr marL="53975" lvl="1">
              <a:lnSpc>
                <a:spcPct val="80000"/>
              </a:lnSpc>
              <a:defRPr/>
            </a:pPr>
            <a:endParaRPr lang="en-US" dirty="0">
              <a:cs typeface="Calibri" pitchFamily="34" charset="0"/>
              <a:sym typeface="Symbol" pitchFamily="18" charset="2"/>
            </a:endParaRPr>
          </a:p>
          <a:p>
            <a:pPr marL="53975" lvl="1">
              <a:lnSpc>
                <a:spcPct val="80000"/>
              </a:lnSpc>
              <a:defRPr/>
            </a:pPr>
            <a:r>
              <a:rPr lang="en-US" dirty="0">
                <a:cs typeface="Calibri" pitchFamily="34" charset="0"/>
                <a:sym typeface="Symbol" pitchFamily="18" charset="2"/>
              </a:rPr>
              <a:t>Ca</a:t>
            </a:r>
            <a:r>
              <a:rPr lang="en-US" baseline="30000" dirty="0">
                <a:cs typeface="Calibri" pitchFamily="34" charset="0"/>
                <a:sym typeface="Symbol" pitchFamily="18" charset="2"/>
              </a:rPr>
              <a:t>2+</a:t>
            </a:r>
            <a:r>
              <a:rPr lang="en-US" dirty="0">
                <a:cs typeface="Calibri" pitchFamily="34" charset="0"/>
                <a:sym typeface="Symbol" pitchFamily="18" charset="2"/>
              </a:rPr>
              <a:t> channel blocker drugs </a:t>
            </a:r>
            <a:r>
              <a:rPr lang="en-US" dirty="0">
                <a:cs typeface="Calibri"/>
                <a:sym typeface="Symbol" pitchFamily="18" charset="2"/>
              </a:rPr>
              <a:t>→</a:t>
            </a:r>
            <a:r>
              <a:rPr lang="en-US" dirty="0">
                <a:cs typeface="Calibri" pitchFamily="34" charset="0"/>
                <a:sym typeface="Symbol" pitchFamily="18" charset="2"/>
              </a:rPr>
              <a:t>  inward current</a:t>
            </a:r>
          </a:p>
        </p:txBody>
      </p:sp>
      <p:sp>
        <p:nvSpPr>
          <p:cNvPr id="2" name="Rectangle 1"/>
          <p:cNvSpPr/>
          <p:nvPr/>
        </p:nvSpPr>
        <p:spPr>
          <a:xfrm>
            <a:off x="7716613" y="3976069"/>
            <a:ext cx="3850407" cy="197673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9721090" y="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4093135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stretch>
            <a:fillRect/>
          </a:stretch>
        </p:blipFill>
        <p:spPr>
          <a:xfrm>
            <a:off x="7342925" y="1287516"/>
            <a:ext cx="4440119" cy="2809683"/>
          </a:xfrm>
          <a:prstGeom prst="rect">
            <a:avLst/>
          </a:prstGeom>
        </p:spPr>
      </p:pic>
      <p:sp>
        <p:nvSpPr>
          <p:cNvPr id="3" name="Slide Number Placeholder 2"/>
          <p:cNvSpPr>
            <a:spLocks noGrp="1"/>
          </p:cNvSpPr>
          <p:nvPr>
            <p:ph type="sldNum" sz="quarter" idx="12"/>
          </p:nvPr>
        </p:nvSpPr>
        <p:spPr/>
        <p:txBody>
          <a:bodyPr/>
          <a:lstStyle/>
          <a:p>
            <a:fld id="{4929A69E-7D8F-4515-9605-0315ABD4F316}" type="slidenum">
              <a:rPr lang="en-US" smtClean="0"/>
              <a:t>14</a:t>
            </a:fld>
            <a:endParaRPr lang="en-US" dirty="0"/>
          </a:p>
        </p:txBody>
      </p:sp>
      <p:sp>
        <p:nvSpPr>
          <p:cNvPr id="7" name="Rectangle 6"/>
          <p:cNvSpPr txBox="1">
            <a:spLocks noChangeArrowheads="1"/>
          </p:cNvSpPr>
          <p:nvPr/>
        </p:nvSpPr>
        <p:spPr bwMode="auto">
          <a:xfrm>
            <a:off x="398256" y="191561"/>
            <a:ext cx="8281274" cy="1189532"/>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a:lstStyle>
          <a:p>
            <a:pPr algn="l">
              <a:defRPr/>
            </a:pPr>
            <a:r>
              <a:rPr lang="en-US" sz="3200" i="0" dirty="0" smtClean="0">
                <a:effectLst/>
              </a:rPr>
              <a:t>Electrical Activity of </a:t>
            </a:r>
            <a:r>
              <a:rPr lang="en-US" sz="3200">
                <a:effectLst/>
              </a:rPr>
              <a:t>T</a:t>
            </a:r>
            <a:r>
              <a:rPr lang="en-US" sz="3200" i="0" smtClean="0">
                <a:effectLst/>
              </a:rPr>
              <a:t>he </a:t>
            </a:r>
            <a:r>
              <a:rPr lang="en-US" sz="3200" smtClean="0">
                <a:effectLst/>
              </a:rPr>
              <a:t>P</a:t>
            </a:r>
            <a:r>
              <a:rPr lang="en-US" sz="3200" i="0" smtClean="0">
                <a:effectLst/>
              </a:rPr>
              <a:t>acemaker:</a:t>
            </a:r>
            <a:endParaRPr lang="en-US" sz="3200" i="0" dirty="0" smtClean="0">
              <a:effectLst/>
            </a:endParaRPr>
          </a:p>
        </p:txBody>
      </p:sp>
      <p:sp>
        <p:nvSpPr>
          <p:cNvPr id="2" name="Rectangle 1"/>
          <p:cNvSpPr/>
          <p:nvPr/>
        </p:nvSpPr>
        <p:spPr>
          <a:xfrm>
            <a:off x="7742338" y="474933"/>
            <a:ext cx="3023648" cy="584775"/>
          </a:xfrm>
          <a:prstGeom prst="rect">
            <a:avLst/>
          </a:prstGeom>
        </p:spPr>
        <p:txBody>
          <a:bodyPr wrap="none">
            <a:spAutoFit/>
          </a:bodyPr>
          <a:lstStyle/>
          <a:p>
            <a:pPr>
              <a:defRPr/>
            </a:pPr>
            <a:r>
              <a:rPr lang="en-US" sz="3200" dirty="0">
                <a:solidFill>
                  <a:srgbClr val="FF3300"/>
                </a:solidFill>
              </a:rPr>
              <a:t>Auto-rhythmicity</a:t>
            </a:r>
            <a:endParaRPr lang="en-US" sz="3200" dirty="0"/>
          </a:p>
        </p:txBody>
      </p:sp>
      <p:sp>
        <p:nvSpPr>
          <p:cNvPr id="10" name="TextBox 9"/>
          <p:cNvSpPr txBox="1"/>
          <p:nvPr/>
        </p:nvSpPr>
        <p:spPr>
          <a:xfrm>
            <a:off x="9732639" y="-14221"/>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
        <p:nvSpPr>
          <p:cNvPr id="4" name="Rectangle 3"/>
          <p:cNvSpPr/>
          <p:nvPr/>
        </p:nvSpPr>
        <p:spPr>
          <a:xfrm>
            <a:off x="9103776" y="2729579"/>
            <a:ext cx="1019367" cy="535909"/>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own Arrow 10"/>
          <p:cNvSpPr/>
          <p:nvPr/>
        </p:nvSpPr>
        <p:spPr>
          <a:xfrm rot="10800000" flipH="1">
            <a:off x="9222788" y="3300869"/>
            <a:ext cx="180275" cy="1014896"/>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8201792" y="4320207"/>
            <a:ext cx="3420381" cy="532819"/>
          </a:xfrm>
          <a:prstGeom prst="rect">
            <a:avLst/>
          </a:prstGeom>
          <a:solidFill>
            <a:schemeClr val="bg1"/>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8271292" y="4325007"/>
            <a:ext cx="3281379" cy="523220"/>
          </a:xfrm>
          <a:prstGeom prst="rect">
            <a:avLst/>
          </a:prstGeom>
          <a:noFill/>
        </p:spPr>
        <p:txBody>
          <a:bodyPr wrap="square" rtlCol="0">
            <a:spAutoFit/>
          </a:bodyPr>
          <a:lstStyle/>
          <a:p>
            <a:r>
              <a:rPr lang="en-US" sz="1400" dirty="0">
                <a:solidFill>
                  <a:srgbClr val="DDE9EC">
                    <a:lumMod val="50000"/>
                  </a:srgbClr>
                </a:solidFill>
              </a:rPr>
              <a:t>As time passes, pacemaker potential decays </a:t>
            </a:r>
            <a:r>
              <a:rPr lang="en-US" sz="1400" dirty="0" smtClean="0">
                <a:solidFill>
                  <a:srgbClr val="DDE9EC">
                    <a:lumMod val="50000"/>
                  </a:srgbClr>
                </a:solidFill>
              </a:rPr>
              <a:t>(decreases in negativity)</a:t>
            </a:r>
            <a:endParaRPr lang="en-US" sz="1400" dirty="0">
              <a:solidFill>
                <a:srgbClr val="DDE9EC">
                  <a:lumMod val="50000"/>
                </a:srgbClr>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val="2107761024"/>
              </p:ext>
            </p:extLst>
          </p:nvPr>
        </p:nvGraphicFramePr>
        <p:xfrm>
          <a:off x="524526" y="1312994"/>
          <a:ext cx="6794022" cy="3318191"/>
        </p:xfrm>
        <a:graphic>
          <a:graphicData uri="http://schemas.openxmlformats.org/drawingml/2006/table">
            <a:tbl>
              <a:tblPr firstRow="1" bandRow="1">
                <a:tableStyleId>{21E4AEA4-8DFA-4A89-87EB-49C32662AFE0}</a:tableStyleId>
              </a:tblPr>
              <a:tblGrid>
                <a:gridCol w="2010206"/>
                <a:gridCol w="3043586"/>
                <a:gridCol w="1740230"/>
              </a:tblGrid>
              <a:tr h="325229">
                <a:tc gridSpan="3">
                  <a:txBody>
                    <a:bodyPr/>
                    <a:lstStyle/>
                    <a:p>
                      <a:pPr defTabSz="914400">
                        <a:buSzTx/>
                        <a:defRPr/>
                      </a:pPr>
                      <a:r>
                        <a:rPr lang="en-US" sz="1800" dirty="0" smtClean="0">
                          <a:solidFill>
                            <a:schemeClr val="bg1"/>
                          </a:solidFill>
                        </a:rPr>
                        <a:t>The decay </a:t>
                      </a:r>
                      <a:r>
                        <a:rPr lang="en-US" sz="1800" dirty="0" smtClean="0">
                          <a:solidFill>
                            <a:schemeClr val="bg1">
                              <a:lumMod val="65000"/>
                            </a:schemeClr>
                          </a:solidFill>
                        </a:rPr>
                        <a:t>(decreased negativity) </a:t>
                      </a:r>
                      <a:r>
                        <a:rPr lang="en-US" sz="1800" dirty="0" smtClean="0">
                          <a:solidFill>
                            <a:schemeClr val="bg1"/>
                          </a:solidFill>
                        </a:rPr>
                        <a:t>of pacemaker potential  with time is caused by:</a:t>
                      </a:r>
                    </a:p>
                  </a:txBody>
                  <a:tcPr/>
                </a:tc>
                <a:tc hMerge="1">
                  <a:txBody>
                    <a:bodyPr/>
                    <a:lstStyle/>
                    <a:p>
                      <a:endParaRPr lang="en-US"/>
                    </a:p>
                  </a:txBody>
                  <a:tcPr/>
                </a:tc>
                <a:tc hMerge="1">
                  <a:txBody>
                    <a:bodyPr/>
                    <a:lstStyle/>
                    <a:p>
                      <a:endParaRPr lang="en-US" dirty="0"/>
                    </a:p>
                  </a:txBody>
                  <a:tcPr/>
                </a:tc>
              </a:tr>
              <a:tr h="392111">
                <a:tc gridSpan="2">
                  <a:txBody>
                    <a:bodyPr/>
                    <a:lstStyle/>
                    <a:p>
                      <a:pPr algn="ctr"/>
                      <a:r>
                        <a:rPr lang="en-US" b="1" dirty="0" smtClean="0"/>
                        <a:t>Early stage </a:t>
                      </a:r>
                      <a:endParaRPr lang="en-US" b="1" dirty="0"/>
                    </a:p>
                  </a:txBody>
                  <a:tcPr/>
                </a:tc>
                <a:tc hMerge="1">
                  <a:txBody>
                    <a:bodyPr/>
                    <a:lstStyle/>
                    <a:p>
                      <a:endParaRPr lang="en-US"/>
                    </a:p>
                  </a:txBody>
                  <a:tcPr/>
                </a:tc>
                <a:tc>
                  <a:txBody>
                    <a:bodyPr/>
                    <a:lstStyle/>
                    <a:p>
                      <a:pPr algn="ctr"/>
                      <a:r>
                        <a:rPr lang="en-US" b="1" dirty="0" smtClean="0"/>
                        <a:t>Later stage </a:t>
                      </a:r>
                      <a:endParaRPr lang="en-US" b="1" dirty="0"/>
                    </a:p>
                  </a:txBody>
                  <a:tcPr/>
                </a:tc>
              </a:tr>
              <a:tr h="2127067">
                <a:tc>
                  <a:txBody>
                    <a:bodyPr/>
                    <a:lstStyle/>
                    <a:p>
                      <a:r>
                        <a:rPr lang="en-US" sz="1800" dirty="0" smtClean="0"/>
                        <a:t>A small current of Na</a:t>
                      </a:r>
                      <a:r>
                        <a:rPr lang="en-US" sz="1800" baseline="30000" dirty="0" smtClean="0"/>
                        <a:t>+</a:t>
                      </a:r>
                      <a:r>
                        <a:rPr lang="en-US" sz="1800" dirty="0" smtClean="0"/>
                        <a:t> flow into the cell.</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This current can be</a:t>
                      </a:r>
                      <a:r>
                        <a:rPr lang="en-US" sz="1800" baseline="0" dirty="0" smtClean="0"/>
                        <a:t> </a:t>
                      </a:r>
                      <a:r>
                        <a:rPr lang="en-US" sz="1800" dirty="0" smtClean="0"/>
                        <a:t>(</a:t>
                      </a:r>
                      <a:r>
                        <a:rPr lang="en-US" sz="1800" b="1" dirty="0" smtClean="0">
                          <a:solidFill>
                            <a:srgbClr val="92D050"/>
                          </a:solidFill>
                        </a:rPr>
                        <a:t>i</a:t>
                      </a:r>
                      <a:r>
                        <a:rPr lang="en-US" sz="1800" b="1" baseline="-25000" dirty="0" smtClean="0">
                          <a:solidFill>
                            <a:srgbClr val="92D050"/>
                          </a:solidFill>
                        </a:rPr>
                        <a:t>f </a:t>
                      </a:r>
                      <a:r>
                        <a:rPr lang="en-US" sz="1800" baseline="-25000" dirty="0" smtClean="0"/>
                        <a:t> </a:t>
                      </a:r>
                      <a:r>
                        <a:rPr lang="en-US" sz="1800" dirty="0" smtClean="0"/>
                        <a:t>and </a:t>
                      </a:r>
                      <a:r>
                        <a:rPr lang="en-US" sz="1800" b="1" dirty="0" smtClean="0">
                          <a:solidFill>
                            <a:srgbClr val="00B0F0"/>
                          </a:solidFill>
                        </a:rPr>
                        <a:t>i</a:t>
                      </a:r>
                      <a:r>
                        <a:rPr lang="en-US" sz="1800" b="1" baseline="-25000" dirty="0" smtClean="0">
                          <a:solidFill>
                            <a:srgbClr val="00B0F0"/>
                          </a:solidFill>
                        </a:rPr>
                        <a:t>b</a:t>
                      </a:r>
                      <a:r>
                        <a:rPr lang="en-US" sz="1800" dirty="0" smtClean="0"/>
                        <a:t>):</a:t>
                      </a:r>
                      <a:r>
                        <a:rPr lang="en-US" sz="1800" baseline="0" dirty="0" smtClean="0"/>
                        <a:t> </a:t>
                      </a:r>
                      <a:endParaRPr lang="en-US" sz="1800"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Membrane permeability to K</a:t>
                      </a:r>
                      <a:r>
                        <a:rPr lang="en-US" sz="1800" baseline="30000" dirty="0" smtClean="0"/>
                        <a:t>+</a:t>
                      </a:r>
                      <a:r>
                        <a:rPr lang="en-US" sz="1800" dirty="0" smtClean="0"/>
                        <a:t> gradually falls.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As a result the outward background current i</a:t>
                      </a:r>
                      <a:r>
                        <a:rPr lang="en-US" sz="1800" baseline="-25000" dirty="0" smtClean="0"/>
                        <a:t>k</a:t>
                      </a:r>
                      <a:r>
                        <a:rPr lang="en-US" sz="1800" dirty="0" smtClean="0"/>
                        <a:t> falls progressively</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This</a:t>
                      </a:r>
                      <a:r>
                        <a:rPr lang="en-US" sz="1800" baseline="0" dirty="0" smtClean="0"/>
                        <a:t> will </a:t>
                      </a:r>
                      <a:r>
                        <a:rPr lang="en-US" sz="1800" dirty="0" smtClean="0"/>
                        <a:t>allow the inward currents (</a:t>
                      </a:r>
                      <a:r>
                        <a:rPr lang="en-US" sz="1800" b="1" dirty="0" smtClean="0">
                          <a:solidFill>
                            <a:srgbClr val="92D050"/>
                          </a:solidFill>
                        </a:rPr>
                        <a:t>i</a:t>
                      </a:r>
                      <a:r>
                        <a:rPr lang="en-US" sz="1800" b="1" baseline="-25000" dirty="0" smtClean="0">
                          <a:solidFill>
                            <a:srgbClr val="92D050"/>
                          </a:solidFill>
                        </a:rPr>
                        <a:t>f</a:t>
                      </a:r>
                      <a:r>
                        <a:rPr lang="en-US" sz="1800" b="1" dirty="0" smtClean="0"/>
                        <a:t> and </a:t>
                      </a:r>
                      <a:r>
                        <a:rPr lang="en-US" sz="1800" b="1" dirty="0" smtClean="0">
                          <a:solidFill>
                            <a:srgbClr val="00B0F0"/>
                          </a:solidFill>
                        </a:rPr>
                        <a:t>i</a:t>
                      </a:r>
                      <a:r>
                        <a:rPr lang="en-US" sz="1800" b="1" baseline="-25000" dirty="0" smtClean="0">
                          <a:solidFill>
                            <a:srgbClr val="00B0F0"/>
                          </a:solidFill>
                        </a:rPr>
                        <a:t>b</a:t>
                      </a:r>
                      <a:r>
                        <a:rPr lang="en-US" sz="1800" dirty="0" smtClean="0"/>
                        <a:t>) to dominate increasingly.</a:t>
                      </a:r>
                    </a:p>
                  </a:txBody>
                  <a:tcPr>
                    <a:solidFill>
                      <a:schemeClr val="accent4">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Ca</a:t>
                      </a:r>
                      <a:r>
                        <a:rPr lang="en-US" sz="1800" baseline="30000" dirty="0" smtClean="0"/>
                        <a:t>2+</a:t>
                      </a:r>
                      <a:r>
                        <a:rPr lang="en-US" sz="1800" dirty="0" smtClean="0"/>
                        <a:t> current in the later part.</a:t>
                      </a:r>
                    </a:p>
                    <a:p>
                      <a:endParaRPr lang="en-US" dirty="0"/>
                    </a:p>
                  </a:txBody>
                  <a:tcPr>
                    <a:solidFill>
                      <a:srgbClr val="FFBEE9"/>
                    </a:solidFill>
                  </a:tcPr>
                </a:tc>
              </a:tr>
            </a:tbl>
          </a:graphicData>
        </a:graphic>
      </p:graphicFrame>
      <p:sp>
        <p:nvSpPr>
          <p:cNvPr id="16" name="Rectangle 15"/>
          <p:cNvSpPr/>
          <p:nvPr/>
        </p:nvSpPr>
        <p:spPr>
          <a:xfrm>
            <a:off x="517533" y="4616717"/>
            <a:ext cx="1250841" cy="100357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rgbClr val="C00000"/>
                </a:solidFill>
              </a:rPr>
              <a:t>I</a:t>
            </a:r>
            <a:r>
              <a:rPr lang="en-US" sz="1400" i="1" baseline="-25000" dirty="0" smtClean="0">
                <a:solidFill>
                  <a:srgbClr val="C00000"/>
                </a:solidFill>
              </a:rPr>
              <a:t>f</a:t>
            </a:r>
            <a:r>
              <a:rPr lang="en-US" sz="1400" dirty="0" smtClean="0">
                <a:solidFill>
                  <a:srgbClr val="C00000"/>
                </a:solidFill>
              </a:rPr>
              <a:t> </a:t>
            </a:r>
            <a:r>
              <a:rPr lang="en-US" sz="1400" dirty="0" smtClean="0">
                <a:solidFill>
                  <a:schemeClr val="bg1">
                    <a:lumMod val="65000"/>
                  </a:schemeClr>
                </a:solidFill>
              </a:rPr>
              <a:t>a </a:t>
            </a:r>
            <a:r>
              <a:rPr lang="en-US" sz="1400" dirty="0">
                <a:solidFill>
                  <a:schemeClr val="bg1">
                    <a:lumMod val="65000"/>
                  </a:schemeClr>
                </a:solidFill>
              </a:rPr>
              <a:t>specialized pace maker current </a:t>
            </a:r>
            <a:r>
              <a:rPr lang="en-US" sz="1400" dirty="0" smtClean="0">
                <a:solidFill>
                  <a:schemeClr val="bg1">
                    <a:lumMod val="65000"/>
                  </a:schemeClr>
                </a:solidFill>
              </a:rPr>
              <a:t>termed</a:t>
            </a:r>
            <a:endParaRPr lang="en-US" sz="1400" dirty="0">
              <a:solidFill>
                <a:schemeClr val="bg1">
                  <a:lumMod val="65000"/>
                </a:schemeClr>
              </a:solidFill>
            </a:endParaRPr>
          </a:p>
        </p:txBody>
      </p:sp>
      <p:sp>
        <p:nvSpPr>
          <p:cNvPr id="17" name="Rectangle 16"/>
          <p:cNvSpPr/>
          <p:nvPr/>
        </p:nvSpPr>
        <p:spPr>
          <a:xfrm>
            <a:off x="1854217" y="4611181"/>
            <a:ext cx="1259902" cy="10071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err="1" smtClean="0">
                <a:solidFill>
                  <a:srgbClr val="C00000"/>
                </a:solidFill>
              </a:rPr>
              <a:t>I</a:t>
            </a:r>
            <a:r>
              <a:rPr lang="en-US" sz="1600" i="1" baseline="-25000" dirty="0" err="1" smtClean="0">
                <a:solidFill>
                  <a:srgbClr val="C00000"/>
                </a:solidFill>
              </a:rPr>
              <a:t>b</a:t>
            </a:r>
            <a:r>
              <a:rPr lang="en-US" sz="1600" dirty="0" smtClean="0">
                <a:solidFill>
                  <a:srgbClr val="C00000"/>
                </a:solidFill>
              </a:rPr>
              <a:t> </a:t>
            </a:r>
            <a:r>
              <a:rPr lang="en-US" sz="1600" dirty="0" smtClean="0"/>
              <a:t>the </a:t>
            </a:r>
            <a:r>
              <a:rPr lang="en-US" sz="1600" dirty="0"/>
              <a:t>inward background </a:t>
            </a:r>
            <a:r>
              <a:rPr lang="en-US" sz="1600" dirty="0" smtClean="0"/>
              <a:t>current</a:t>
            </a:r>
            <a:endParaRPr lang="en-US" sz="1600" dirty="0"/>
          </a:p>
        </p:txBody>
      </p:sp>
      <p:cxnSp>
        <p:nvCxnSpPr>
          <p:cNvPr id="19" name="Straight Arrow Connector 18"/>
          <p:cNvCxnSpPr/>
          <p:nvPr/>
        </p:nvCxnSpPr>
        <p:spPr>
          <a:xfrm flipH="1">
            <a:off x="734532" y="3884519"/>
            <a:ext cx="20448" cy="66507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347529" y="3806673"/>
            <a:ext cx="827163" cy="78709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8200279" y="5220969"/>
            <a:ext cx="3421894" cy="967742"/>
          </a:xfrm>
          <a:prstGeom prst="rect">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dirty="0" err="1">
                <a:solidFill>
                  <a:srgbClr val="DDE9EC">
                    <a:lumMod val="50000"/>
                  </a:srgbClr>
                </a:solidFill>
              </a:rPr>
              <a:t>Autorythmicity</a:t>
            </a:r>
            <a:r>
              <a:rPr lang="en-US" sz="1400" dirty="0">
                <a:solidFill>
                  <a:srgbClr val="DDE9EC">
                    <a:lumMod val="50000"/>
                  </a:srgbClr>
                </a:solidFill>
              </a:rPr>
              <a:t>: ability of SA node to generate its own impulse </a:t>
            </a:r>
          </a:p>
          <a:p>
            <a:pPr algn="just"/>
            <a:r>
              <a:rPr lang="en-US" sz="1400" dirty="0">
                <a:solidFill>
                  <a:srgbClr val="DDE9EC">
                    <a:lumMod val="50000"/>
                  </a:srgbClr>
                </a:solidFill>
              </a:rPr>
              <a:t>The decay of SA node potential is the basis of </a:t>
            </a:r>
            <a:r>
              <a:rPr lang="en-US" sz="1400" dirty="0" err="1">
                <a:solidFill>
                  <a:srgbClr val="DDE9EC">
                    <a:lumMod val="50000"/>
                  </a:srgbClr>
                </a:solidFill>
              </a:rPr>
              <a:t>autorythmicity</a:t>
            </a:r>
            <a:r>
              <a:rPr lang="en-US" sz="1400" dirty="0">
                <a:solidFill>
                  <a:srgbClr val="DDE9EC">
                    <a:lumMod val="50000"/>
                  </a:srgbClr>
                </a:solidFill>
              </a:rPr>
              <a:t> </a:t>
            </a:r>
          </a:p>
        </p:txBody>
      </p:sp>
      <p:sp>
        <p:nvSpPr>
          <p:cNvPr id="25" name="Rectangle 3"/>
          <p:cNvSpPr>
            <a:spLocks noChangeArrowheads="1"/>
          </p:cNvSpPr>
          <p:nvPr/>
        </p:nvSpPr>
        <p:spPr bwMode="auto">
          <a:xfrm>
            <a:off x="3295023" y="5290726"/>
            <a:ext cx="3862013" cy="195674"/>
          </a:xfrm>
          <a:prstGeom prst="rect">
            <a:avLst/>
          </a:prstGeom>
          <a:solidFill>
            <a:schemeClr val="hlink"/>
          </a:solidFill>
          <a:ln w="12700">
            <a:solidFill>
              <a:schemeClr val="tx1"/>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p>
        </p:txBody>
      </p:sp>
      <p:sp>
        <p:nvSpPr>
          <p:cNvPr id="27" name="Rectangle 4"/>
          <p:cNvSpPr>
            <a:spLocks noChangeArrowheads="1"/>
          </p:cNvSpPr>
          <p:nvPr/>
        </p:nvSpPr>
        <p:spPr bwMode="auto">
          <a:xfrm>
            <a:off x="5323730" y="4776441"/>
            <a:ext cx="9969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3200" b="1" i="0" dirty="0"/>
              <a:t>OUT</a:t>
            </a:r>
          </a:p>
        </p:txBody>
      </p:sp>
      <p:sp>
        <p:nvSpPr>
          <p:cNvPr id="28" name="Rectangle 5"/>
          <p:cNvSpPr>
            <a:spLocks noChangeArrowheads="1"/>
          </p:cNvSpPr>
          <p:nvPr/>
        </p:nvSpPr>
        <p:spPr bwMode="auto">
          <a:xfrm>
            <a:off x="5481878" y="5405573"/>
            <a:ext cx="5683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3200" b="1" i="0"/>
              <a:t>IN</a:t>
            </a:r>
          </a:p>
        </p:txBody>
      </p:sp>
      <p:sp>
        <p:nvSpPr>
          <p:cNvPr id="30" name="Rectangle 7"/>
          <p:cNvSpPr>
            <a:spLocks noChangeArrowheads="1"/>
          </p:cNvSpPr>
          <p:nvPr/>
        </p:nvSpPr>
        <p:spPr bwMode="auto">
          <a:xfrm>
            <a:off x="3650554" y="5938405"/>
            <a:ext cx="594715"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000" b="1" i="0" dirty="0"/>
              <a:t>Na</a:t>
            </a:r>
            <a:r>
              <a:rPr lang="en-US" altLang="en-US" sz="2000" b="1" i="0" baseline="30000" dirty="0"/>
              <a:t>+</a:t>
            </a:r>
          </a:p>
        </p:txBody>
      </p:sp>
      <p:sp>
        <p:nvSpPr>
          <p:cNvPr id="31" name="Rectangle 8"/>
          <p:cNvSpPr>
            <a:spLocks noChangeArrowheads="1"/>
          </p:cNvSpPr>
          <p:nvPr/>
        </p:nvSpPr>
        <p:spPr bwMode="auto">
          <a:xfrm>
            <a:off x="3943944" y="4631185"/>
            <a:ext cx="333425"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000" b="1" i="0" dirty="0"/>
              <a:t>i</a:t>
            </a:r>
            <a:r>
              <a:rPr lang="en-US" altLang="en-US" sz="2000" b="1" baseline="-25000" dirty="0"/>
              <a:t>f</a:t>
            </a:r>
          </a:p>
        </p:txBody>
      </p:sp>
      <p:sp>
        <p:nvSpPr>
          <p:cNvPr id="33" name="Rectangle 10"/>
          <p:cNvSpPr>
            <a:spLocks noChangeArrowheads="1"/>
          </p:cNvSpPr>
          <p:nvPr/>
        </p:nvSpPr>
        <p:spPr bwMode="auto">
          <a:xfrm>
            <a:off x="6343737" y="5977868"/>
            <a:ext cx="681277"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000" b="1" i="0" dirty="0"/>
              <a:t>Ca</a:t>
            </a:r>
            <a:r>
              <a:rPr lang="en-US" altLang="en-US" sz="2000" b="1" i="0" baseline="30000" dirty="0"/>
              <a:t>++</a:t>
            </a:r>
          </a:p>
        </p:txBody>
      </p:sp>
      <p:sp>
        <p:nvSpPr>
          <p:cNvPr id="34" name="Rectangle 11"/>
          <p:cNvSpPr>
            <a:spLocks noChangeArrowheads="1"/>
          </p:cNvSpPr>
          <p:nvPr/>
        </p:nvSpPr>
        <p:spPr bwMode="auto">
          <a:xfrm>
            <a:off x="6386276" y="4523081"/>
            <a:ext cx="6270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3200" b="1" i="0"/>
              <a:t>i</a:t>
            </a:r>
            <a:r>
              <a:rPr lang="en-US" altLang="en-US" sz="3200" b="1" baseline="-25000"/>
              <a:t>Ca</a:t>
            </a:r>
            <a:endParaRPr lang="en-US" altLang="en-US" sz="3200" b="1" baseline="-25000" dirty="0"/>
          </a:p>
        </p:txBody>
      </p:sp>
      <p:sp>
        <p:nvSpPr>
          <p:cNvPr id="36" name="Rectangle 13"/>
          <p:cNvSpPr>
            <a:spLocks noChangeArrowheads="1"/>
          </p:cNvSpPr>
          <p:nvPr/>
        </p:nvSpPr>
        <p:spPr bwMode="auto">
          <a:xfrm>
            <a:off x="4792520" y="4639958"/>
            <a:ext cx="496931"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b="1" i="0" dirty="0"/>
              <a:t>K</a:t>
            </a:r>
            <a:r>
              <a:rPr lang="en-US" altLang="en-US" sz="2400" b="1" i="0" baseline="30000" dirty="0"/>
              <a:t>+</a:t>
            </a:r>
          </a:p>
        </p:txBody>
      </p:sp>
      <p:sp>
        <p:nvSpPr>
          <p:cNvPr id="37" name="Rectangle 14"/>
          <p:cNvSpPr>
            <a:spLocks noChangeArrowheads="1"/>
          </p:cNvSpPr>
          <p:nvPr/>
        </p:nvSpPr>
        <p:spPr bwMode="auto">
          <a:xfrm>
            <a:off x="4782724" y="5849017"/>
            <a:ext cx="410369"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b="1" i="0" dirty="0" err="1"/>
              <a:t>i</a:t>
            </a:r>
            <a:r>
              <a:rPr lang="en-US" altLang="en-US" sz="2400" b="1" baseline="-25000" dirty="0" err="1"/>
              <a:t>K</a:t>
            </a:r>
            <a:endParaRPr lang="en-US" altLang="en-US" sz="2400" b="1" baseline="-25000" dirty="0"/>
          </a:p>
        </p:txBody>
      </p:sp>
      <p:sp>
        <p:nvSpPr>
          <p:cNvPr id="39" name="Rectangle 16"/>
          <p:cNvSpPr>
            <a:spLocks noChangeArrowheads="1"/>
          </p:cNvSpPr>
          <p:nvPr/>
        </p:nvSpPr>
        <p:spPr bwMode="auto">
          <a:xfrm>
            <a:off x="3611010" y="4612424"/>
            <a:ext cx="363882"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000" b="1" i="0" dirty="0" err="1"/>
              <a:t>i</a:t>
            </a:r>
            <a:r>
              <a:rPr lang="en-US" altLang="en-US" sz="2000" b="1" baseline="-25000" dirty="0" err="1"/>
              <a:t>b</a:t>
            </a:r>
            <a:endParaRPr lang="en-US" altLang="en-US" sz="2000" b="1" baseline="-25000" dirty="0"/>
          </a:p>
        </p:txBody>
      </p:sp>
      <p:sp>
        <p:nvSpPr>
          <p:cNvPr id="41" name="Down Arrow 40"/>
          <p:cNvSpPr/>
          <p:nvPr/>
        </p:nvSpPr>
        <p:spPr>
          <a:xfrm>
            <a:off x="3668490" y="5083352"/>
            <a:ext cx="252013" cy="82083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own Arrow 41"/>
          <p:cNvSpPr/>
          <p:nvPr/>
        </p:nvSpPr>
        <p:spPr>
          <a:xfrm>
            <a:off x="3974892" y="5085184"/>
            <a:ext cx="252013" cy="820830"/>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Up Arrow 43"/>
          <p:cNvSpPr/>
          <p:nvPr/>
        </p:nvSpPr>
        <p:spPr>
          <a:xfrm>
            <a:off x="4855753" y="5083352"/>
            <a:ext cx="297843" cy="789445"/>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own Arrow 44"/>
          <p:cNvSpPr/>
          <p:nvPr/>
        </p:nvSpPr>
        <p:spPr>
          <a:xfrm>
            <a:off x="6498511" y="5102265"/>
            <a:ext cx="372983" cy="894670"/>
          </a:xfrm>
          <a:prstGeom prst="downArrow">
            <a:avLst/>
          </a:prstGeom>
          <a:solidFill>
            <a:srgbClr val="FF94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754980" y="5708950"/>
            <a:ext cx="2528930" cy="584775"/>
          </a:xfrm>
          <a:prstGeom prst="rect">
            <a:avLst/>
          </a:prstGeom>
        </p:spPr>
        <p:txBody>
          <a:bodyPr wrap="square">
            <a:spAutoFit/>
          </a:bodyPr>
          <a:lstStyle/>
          <a:p>
            <a:pPr algn="ctr"/>
            <a:r>
              <a:rPr lang="en-US" sz="1600" i="1" dirty="0" smtClean="0"/>
              <a:t>f</a:t>
            </a:r>
            <a:r>
              <a:rPr lang="en-US" sz="1600" i="1" dirty="0"/>
              <a:t>= funny channels: channels for sodium on SA membrane) </a:t>
            </a:r>
            <a:endParaRPr lang="en-US" sz="1600" dirty="0"/>
          </a:p>
        </p:txBody>
      </p:sp>
    </p:spTree>
    <p:extLst>
      <p:ext uri="{BB962C8B-B14F-4D97-AF65-F5344CB8AC3E}">
        <p14:creationId xmlns:p14="http://schemas.microsoft.com/office/powerpoint/2010/main" val="135757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p:bldP spid="34" grpId="0"/>
      <p:bldP spid="36" grpId="0"/>
      <p:bldP spid="37"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15</a:t>
            </a:fld>
            <a:endParaRPr lang="en-US" dirty="0"/>
          </a:p>
        </p:txBody>
      </p:sp>
      <p:pic>
        <p:nvPicPr>
          <p:cNvPr id="5" name="Content Placeholder 4"/>
          <p:cNvPicPr>
            <a:picLocks noGrp="1" noChangeAspect="1"/>
          </p:cNvPicPr>
          <p:nvPr>
            <p:ph sz="quarter" idx="1"/>
          </p:nvPr>
        </p:nvPicPr>
        <p:blipFill>
          <a:blip r:embed="rId2"/>
          <a:stretch>
            <a:fillRect/>
          </a:stretch>
        </p:blipFill>
        <p:spPr>
          <a:xfrm>
            <a:off x="1485900" y="1745955"/>
            <a:ext cx="9649072" cy="4222015"/>
          </a:xfrm>
          <a:prstGeom prst="rect">
            <a:avLst/>
          </a:prstGeom>
        </p:spPr>
      </p:pic>
      <p:sp>
        <p:nvSpPr>
          <p:cNvPr id="6" name="Rectangle 6"/>
          <p:cNvSpPr txBox="1">
            <a:spLocks noChangeArrowheads="1"/>
          </p:cNvSpPr>
          <p:nvPr/>
        </p:nvSpPr>
        <p:spPr bwMode="auto">
          <a:xfrm>
            <a:off x="398256" y="191561"/>
            <a:ext cx="10376676" cy="1189532"/>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a:lstStyle>
          <a:p>
            <a:pPr algn="l">
              <a:defRPr/>
            </a:pPr>
            <a:r>
              <a:rPr lang="en-US" sz="3200" dirty="0" smtClean="0">
                <a:solidFill>
                  <a:schemeClr val="tx1">
                    <a:lumMod val="50000"/>
                    <a:lumOff val="50000"/>
                  </a:schemeClr>
                </a:solidFill>
                <a:effectLst/>
              </a:rPr>
              <a:t>The next slide will explain this diaphragm </a:t>
            </a:r>
            <a:endParaRPr lang="en-US" sz="3200" i="0" dirty="0" smtClean="0">
              <a:solidFill>
                <a:schemeClr val="tx1">
                  <a:lumMod val="50000"/>
                  <a:lumOff val="50000"/>
                </a:schemeClr>
              </a:solidFill>
              <a:effectLst/>
            </a:endParaRPr>
          </a:p>
        </p:txBody>
      </p:sp>
    </p:spTree>
    <p:extLst>
      <p:ext uri="{BB962C8B-B14F-4D97-AF65-F5344CB8AC3E}">
        <p14:creationId xmlns:p14="http://schemas.microsoft.com/office/powerpoint/2010/main" val="10373173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1280396" y="5157192"/>
            <a:ext cx="9505308" cy="1081020"/>
          </a:xfrm>
          <a:prstGeom prst="rect">
            <a:avLst/>
          </a:prstGeom>
          <a:solidFill>
            <a:schemeClr val="accent1">
              <a:alpha val="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p>
        </p:txBody>
      </p:sp>
      <p:pic>
        <p:nvPicPr>
          <p:cNvPr id="25" name="صورة 24"/>
          <p:cNvPicPr>
            <a:picLocks noChangeAspect="1"/>
          </p:cNvPicPr>
          <p:nvPr/>
        </p:nvPicPr>
        <p:blipFill>
          <a:blip r:embed="rId2"/>
          <a:stretch>
            <a:fillRect/>
          </a:stretch>
        </p:blipFill>
        <p:spPr>
          <a:xfrm>
            <a:off x="3790156" y="1417581"/>
            <a:ext cx="1985832" cy="1467676"/>
          </a:xfrm>
          <a:prstGeom prst="rect">
            <a:avLst/>
          </a:prstGeom>
        </p:spPr>
      </p:pic>
      <p:sp>
        <p:nvSpPr>
          <p:cNvPr id="2" name="Title 1"/>
          <p:cNvSpPr>
            <a:spLocks noGrp="1"/>
          </p:cNvSpPr>
          <p:nvPr>
            <p:ph type="title"/>
          </p:nvPr>
        </p:nvSpPr>
        <p:spPr>
          <a:xfrm>
            <a:off x="548079" y="170207"/>
            <a:ext cx="10969943" cy="990600"/>
          </a:xfrm>
        </p:spPr>
        <p:txBody>
          <a:bodyPr>
            <a:normAutofit/>
          </a:bodyPr>
          <a:lstStyle/>
          <a:p>
            <a:r>
              <a:rPr lang="en-US" dirty="0"/>
              <a:t>Pacemaker </a:t>
            </a:r>
            <a:r>
              <a:rPr lang="en-US" dirty="0" smtClean="0"/>
              <a:t>Potential</a:t>
            </a:r>
            <a:endParaRPr lang="en-US" dirty="0"/>
          </a:p>
        </p:txBody>
      </p:sp>
      <p:sp>
        <p:nvSpPr>
          <p:cNvPr id="3" name="Slide Number Placeholder 2"/>
          <p:cNvSpPr>
            <a:spLocks noGrp="1"/>
          </p:cNvSpPr>
          <p:nvPr>
            <p:ph type="sldNum" sz="quarter" idx="12"/>
          </p:nvPr>
        </p:nvSpPr>
        <p:spPr/>
        <p:txBody>
          <a:bodyPr/>
          <a:lstStyle/>
          <a:p>
            <a:fld id="{4929A69E-7D8F-4515-9605-0315ABD4F316}" type="slidenum">
              <a:rPr lang="en-US" smtClean="0"/>
              <a:t>16</a:t>
            </a:fld>
            <a:endParaRPr lang="en-US" dirty="0"/>
          </a:p>
        </p:txBody>
      </p:sp>
      <p:grpSp>
        <p:nvGrpSpPr>
          <p:cNvPr id="14" name="Group 13"/>
          <p:cNvGrpSpPr/>
          <p:nvPr/>
        </p:nvGrpSpPr>
        <p:grpSpPr>
          <a:xfrm>
            <a:off x="189756" y="3140967"/>
            <a:ext cx="2727578" cy="1779096"/>
            <a:chOff x="333772" y="3221252"/>
            <a:chExt cx="2727578" cy="1779096"/>
          </a:xfrm>
        </p:grpSpPr>
        <p:sp>
          <p:nvSpPr>
            <p:cNvPr id="20" name="Rectangle 19"/>
            <p:cNvSpPr/>
            <p:nvPr/>
          </p:nvSpPr>
          <p:spPr>
            <a:xfrm>
              <a:off x="333772" y="3221252"/>
              <a:ext cx="2727578" cy="1779096"/>
            </a:xfrm>
            <a:prstGeom prst="rect">
              <a:avLst/>
            </a:prstGeom>
            <a:solidFill>
              <a:schemeClr val="accent1">
                <a:alpha val="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p>
          </p:txBody>
        </p:sp>
        <p:sp>
          <p:nvSpPr>
            <p:cNvPr id="10" name="مستطيل 9"/>
            <p:cNvSpPr/>
            <p:nvPr/>
          </p:nvSpPr>
          <p:spPr>
            <a:xfrm>
              <a:off x="333772" y="3242092"/>
              <a:ext cx="2727578" cy="1169551"/>
            </a:xfrm>
            <a:prstGeom prst="rect">
              <a:avLst/>
            </a:prstGeom>
          </p:spPr>
          <p:txBody>
            <a:bodyPr wrap="square">
              <a:spAutoFit/>
            </a:bodyPr>
            <a:lstStyle/>
            <a:p>
              <a:r>
                <a:rPr lang="en-US" altLang="en-US" sz="1600" b="1" dirty="0">
                  <a:solidFill>
                    <a:schemeClr val="accent3">
                      <a:lumMod val="50000"/>
                    </a:schemeClr>
                  </a:solidFill>
                  <a:latin typeface="Gill Sans MT" panose="020B0502020104020203" pitchFamily="34" charset="0"/>
                </a:rPr>
                <a:t> A. ↓ </a:t>
              </a:r>
              <a:r>
                <a:rPr lang="en-US" altLang="en-US" sz="1600" b="1" dirty="0" smtClean="0"/>
                <a:t>P</a:t>
              </a:r>
              <a:r>
                <a:rPr lang="en-US" altLang="en-US" sz="1600" b="1" baseline="-25000" dirty="0" smtClean="0"/>
                <a:t>K</a:t>
              </a:r>
              <a:r>
                <a:rPr lang="en-US" altLang="en-US" sz="1600" b="1" dirty="0" smtClean="0"/>
                <a:t> </a:t>
              </a:r>
              <a:r>
                <a:rPr lang="en-US" altLang="en-US" sz="1600" b="1" dirty="0" smtClean="0">
                  <a:solidFill>
                    <a:schemeClr val="accent3">
                      <a:lumMod val="50000"/>
                    </a:schemeClr>
                  </a:solidFill>
                  <a:latin typeface="Gill Sans MT" panose="020B0502020104020203" pitchFamily="34" charset="0"/>
                </a:rPr>
                <a:t>; </a:t>
              </a:r>
              <a:r>
                <a:rPr lang="en-US" altLang="en-US" sz="1600" b="1" dirty="0">
                  <a:solidFill>
                    <a:schemeClr val="accent3">
                      <a:lumMod val="50000"/>
                    </a:schemeClr>
                  </a:solidFill>
                  <a:latin typeface="Gill Sans MT" panose="020B0502020104020203" pitchFamily="34" charset="0"/>
                  <a:sym typeface="Symbol" panose="05050102010706020507" pitchFamily="18" charset="2"/>
                </a:rPr>
                <a:t> </a:t>
              </a:r>
              <a:r>
                <a:rPr lang="en-US" altLang="en-US" sz="1600" b="1" dirty="0" err="1"/>
                <a:t>P</a:t>
              </a:r>
              <a:r>
                <a:rPr lang="en-US" altLang="en-US" sz="1600" b="1" baseline="-25000" dirty="0" err="1"/>
                <a:t>Na</a:t>
              </a:r>
              <a:endParaRPr lang="en-US" altLang="en-US" sz="1600" b="1" dirty="0" smtClean="0">
                <a:solidFill>
                  <a:schemeClr val="accent3">
                    <a:lumMod val="50000"/>
                  </a:schemeClr>
                </a:solidFill>
                <a:latin typeface="Gill Sans MT" panose="020B0502020104020203" pitchFamily="34" charset="0"/>
              </a:endParaRPr>
            </a:p>
            <a:p>
              <a:pPr>
                <a:buFontTx/>
                <a:buChar char="•"/>
              </a:pPr>
              <a:r>
                <a:rPr lang="en-US" altLang="en-US" sz="1800" dirty="0" smtClean="0">
                  <a:latin typeface="Gill Sans MT" panose="020B0502020104020203" pitchFamily="34" charset="0"/>
                </a:rPr>
                <a:t>Closure </a:t>
              </a:r>
              <a:r>
                <a:rPr lang="en-US" altLang="en-US" sz="1800" dirty="0">
                  <a:latin typeface="Gill Sans MT" panose="020B0502020104020203" pitchFamily="34" charset="0"/>
                </a:rPr>
                <a:t>of K</a:t>
              </a:r>
              <a:r>
                <a:rPr lang="en-US" altLang="en-US" sz="1800" baseline="30000" dirty="0">
                  <a:latin typeface="Gill Sans MT" panose="020B0502020104020203" pitchFamily="34" charset="0"/>
                </a:rPr>
                <a:t>+</a:t>
              </a:r>
              <a:r>
                <a:rPr lang="en-US" altLang="en-US" sz="1800" dirty="0">
                  <a:latin typeface="Gill Sans MT" panose="020B0502020104020203" pitchFamily="34" charset="0"/>
                </a:rPr>
                <a:t> channels.</a:t>
              </a:r>
            </a:p>
            <a:p>
              <a:pPr>
                <a:buFontTx/>
                <a:buChar char="•"/>
              </a:pPr>
              <a:r>
                <a:rPr lang="en-US" altLang="en-US" sz="1800" dirty="0">
                  <a:latin typeface="Gill Sans MT" panose="020B0502020104020203" pitchFamily="34" charset="0"/>
                </a:rPr>
                <a:t> Opening of “funny” </a:t>
              </a:r>
            </a:p>
            <a:p>
              <a:r>
                <a:rPr lang="en-US" altLang="en-US" sz="1800" dirty="0">
                  <a:latin typeface="Gill Sans MT" panose="020B0502020104020203" pitchFamily="34" charset="0"/>
                </a:rPr>
                <a:t>   </a:t>
              </a:r>
              <a:r>
                <a:rPr lang="en-US" altLang="en-US" sz="1800" dirty="0" smtClean="0">
                  <a:latin typeface="Gill Sans MT" panose="020B0502020104020203" pitchFamily="34" charset="0"/>
                </a:rPr>
                <a:t>channels (Na+)</a:t>
              </a:r>
              <a:endParaRPr lang="en-US" altLang="en-US" sz="1800" dirty="0">
                <a:latin typeface="Gill Sans MT" panose="020B0502020104020203" pitchFamily="34" charset="0"/>
              </a:endParaRPr>
            </a:p>
          </p:txBody>
        </p:sp>
      </p:grpSp>
      <p:grpSp>
        <p:nvGrpSpPr>
          <p:cNvPr id="16" name="Group 15"/>
          <p:cNvGrpSpPr/>
          <p:nvPr/>
        </p:nvGrpSpPr>
        <p:grpSpPr>
          <a:xfrm>
            <a:off x="3257133" y="3140967"/>
            <a:ext cx="2727578" cy="1779095"/>
            <a:chOff x="3385344" y="3221252"/>
            <a:chExt cx="2727578" cy="1779096"/>
          </a:xfrm>
        </p:grpSpPr>
        <p:sp>
          <p:nvSpPr>
            <p:cNvPr id="47" name="Rectangle 46"/>
            <p:cNvSpPr/>
            <p:nvPr/>
          </p:nvSpPr>
          <p:spPr>
            <a:xfrm>
              <a:off x="3385344" y="3221252"/>
              <a:ext cx="2727578" cy="1779096"/>
            </a:xfrm>
            <a:prstGeom prst="rect">
              <a:avLst/>
            </a:prstGeom>
            <a:solidFill>
              <a:schemeClr val="accent1">
                <a:alpha val="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p>
          </p:txBody>
        </p:sp>
        <p:sp>
          <p:nvSpPr>
            <p:cNvPr id="12" name="Text Box 9"/>
            <p:cNvSpPr txBox="1">
              <a:spLocks noChangeArrowheads="1"/>
            </p:cNvSpPr>
            <p:nvPr/>
          </p:nvSpPr>
          <p:spPr bwMode="auto">
            <a:xfrm>
              <a:off x="3401508" y="3221252"/>
              <a:ext cx="2711414" cy="156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1600" i="0" dirty="0">
                  <a:solidFill>
                    <a:schemeClr val="tx2"/>
                  </a:solidFill>
                  <a:latin typeface="Gill Sans MT" panose="020B0502020104020203" pitchFamily="34" charset="0"/>
                </a:rPr>
                <a:t> </a:t>
              </a:r>
              <a:r>
                <a:rPr lang="en-US" altLang="en-US" sz="1600" b="1" i="0" dirty="0">
                  <a:solidFill>
                    <a:schemeClr val="accent3">
                      <a:lumMod val="50000"/>
                    </a:schemeClr>
                  </a:solidFill>
                  <a:latin typeface="Gill Sans MT" panose="020B0502020104020203" pitchFamily="34" charset="0"/>
                </a:rPr>
                <a:t>B. </a:t>
              </a:r>
              <a:r>
                <a:rPr lang="en-US" altLang="en-US" sz="1600" b="1" i="0" dirty="0">
                  <a:solidFill>
                    <a:schemeClr val="accent3">
                      <a:lumMod val="50000"/>
                    </a:schemeClr>
                  </a:solidFill>
                  <a:latin typeface="Gill Sans MT" panose="020B0502020104020203" pitchFamily="34" charset="0"/>
                  <a:sym typeface="Symbol" panose="05050102010706020507" pitchFamily="18" charset="2"/>
                </a:rPr>
                <a:t> </a:t>
              </a:r>
              <a:r>
                <a:rPr lang="en-US" altLang="en-US" sz="1600" b="1" dirty="0" err="1" smtClean="0"/>
                <a:t>P</a:t>
              </a:r>
              <a:r>
                <a:rPr lang="en-US" altLang="en-US" sz="1600" b="1" baseline="-25000" dirty="0" err="1" smtClean="0"/>
                <a:t>Ca</a:t>
              </a:r>
              <a:endParaRPr lang="en-US" altLang="en-US" sz="1600" i="0" dirty="0" smtClean="0">
                <a:solidFill>
                  <a:schemeClr val="tx2"/>
                </a:solidFill>
                <a:latin typeface="Gill Sans MT" panose="020B0502020104020203" pitchFamily="34" charset="0"/>
              </a:endParaRPr>
            </a:p>
            <a:p>
              <a:pPr eaLnBrk="1" hangingPunct="1">
                <a:buFontTx/>
                <a:buChar char="•"/>
              </a:pPr>
              <a:r>
                <a:rPr lang="en-US" altLang="en-US" sz="1600" i="0" dirty="0" smtClean="0">
                  <a:latin typeface="Gill Sans MT" panose="020B0502020104020203" pitchFamily="34" charset="0"/>
                </a:rPr>
                <a:t>Opening </a:t>
              </a:r>
              <a:r>
                <a:rPr lang="en-US" altLang="en-US" sz="1600" i="0" dirty="0">
                  <a:latin typeface="Gill Sans MT" panose="020B0502020104020203" pitchFamily="34" charset="0"/>
                </a:rPr>
                <a:t>of voltage-</a:t>
              </a:r>
            </a:p>
            <a:p>
              <a:pPr eaLnBrk="1" hangingPunct="1"/>
              <a:r>
                <a:rPr lang="en-US" altLang="en-US" sz="1600" i="0" dirty="0">
                  <a:latin typeface="Gill Sans MT" panose="020B0502020104020203" pitchFamily="34" charset="0"/>
                </a:rPr>
                <a:t>  gated Ca</a:t>
              </a:r>
              <a:r>
                <a:rPr lang="en-US" altLang="en-US" sz="1600" i="0" baseline="30000" dirty="0">
                  <a:latin typeface="Gill Sans MT" panose="020B0502020104020203" pitchFamily="34" charset="0"/>
                </a:rPr>
                <a:t>++ </a:t>
              </a:r>
              <a:r>
                <a:rPr lang="en-US" altLang="en-US" sz="1600" i="0" dirty="0">
                  <a:latin typeface="Gill Sans MT" panose="020B0502020104020203" pitchFamily="34" charset="0"/>
                </a:rPr>
                <a:t>channels</a:t>
              </a:r>
            </a:p>
            <a:p>
              <a:pPr eaLnBrk="1" hangingPunct="1"/>
              <a:r>
                <a:rPr lang="en-US" altLang="en-US" sz="1600" i="0" dirty="0">
                  <a:latin typeface="Gill Sans MT" panose="020B0502020104020203" pitchFamily="34" charset="0"/>
                </a:rPr>
                <a:t>  (</a:t>
              </a:r>
              <a:r>
                <a:rPr lang="en-US" altLang="en-US" sz="1600" b="1" i="0" dirty="0">
                  <a:solidFill>
                    <a:srgbClr val="C00000"/>
                  </a:solidFill>
                  <a:latin typeface="Gill Sans MT" panose="020B0502020104020203" pitchFamily="34" charset="0"/>
                </a:rPr>
                <a:t>T</a:t>
              </a:r>
              <a:r>
                <a:rPr lang="en-US" altLang="en-US" sz="1600" b="1" i="0" dirty="0">
                  <a:latin typeface="Gill Sans MT" panose="020B0502020104020203" pitchFamily="34" charset="0"/>
                </a:rPr>
                <a:t>-</a:t>
              </a:r>
              <a:r>
                <a:rPr lang="en-US" altLang="en-US" sz="1600" i="0" dirty="0">
                  <a:latin typeface="Gill Sans MT" panose="020B0502020104020203" pitchFamily="34" charset="0"/>
                </a:rPr>
                <a:t>type channels</a:t>
              </a:r>
              <a:r>
                <a:rPr lang="en-US" altLang="en-US" sz="1600" i="0" dirty="0" smtClean="0">
                  <a:latin typeface="Gill Sans MT" panose="020B0502020104020203" pitchFamily="34" charset="0"/>
                </a:rPr>
                <a:t>)</a:t>
              </a:r>
            </a:p>
            <a:p>
              <a:pPr>
                <a:buFontTx/>
                <a:buChar char="•"/>
              </a:pPr>
              <a:r>
                <a:rPr lang="en-US" altLang="en-US" sz="1600" i="0" dirty="0">
                  <a:latin typeface="Gill Sans MT" panose="020B0502020104020203" pitchFamily="34" charset="0"/>
                </a:rPr>
                <a:t> Closure of funny </a:t>
              </a:r>
            </a:p>
            <a:p>
              <a:r>
                <a:rPr lang="en-US" altLang="en-US" sz="1600" i="0" dirty="0">
                  <a:latin typeface="Gill Sans MT" panose="020B0502020104020203" pitchFamily="34" charset="0"/>
                </a:rPr>
                <a:t>  </a:t>
              </a:r>
              <a:r>
                <a:rPr lang="en-US" altLang="en-US" sz="1600" i="0" dirty="0" smtClean="0">
                  <a:latin typeface="Gill Sans MT" panose="020B0502020104020203" pitchFamily="34" charset="0"/>
                </a:rPr>
                <a:t>channels</a:t>
              </a:r>
              <a:endParaRPr lang="en-US" altLang="en-US" sz="1600" i="0" dirty="0">
                <a:latin typeface="Gill Sans MT" panose="020B0502020104020203" pitchFamily="34" charset="0"/>
              </a:endParaRPr>
            </a:p>
          </p:txBody>
        </p:sp>
      </p:grpSp>
      <p:grpSp>
        <p:nvGrpSpPr>
          <p:cNvPr id="18" name="Group 17"/>
          <p:cNvGrpSpPr/>
          <p:nvPr/>
        </p:nvGrpSpPr>
        <p:grpSpPr>
          <a:xfrm>
            <a:off x="6324510" y="3152853"/>
            <a:ext cx="2727578" cy="1782784"/>
            <a:chOff x="6579036" y="3404641"/>
            <a:chExt cx="2727578" cy="1782784"/>
          </a:xfrm>
        </p:grpSpPr>
        <p:sp>
          <p:nvSpPr>
            <p:cNvPr id="48" name="Rectangle 47"/>
            <p:cNvSpPr/>
            <p:nvPr/>
          </p:nvSpPr>
          <p:spPr>
            <a:xfrm>
              <a:off x="6579036" y="3408329"/>
              <a:ext cx="2727578" cy="1779096"/>
            </a:xfrm>
            <a:prstGeom prst="rect">
              <a:avLst/>
            </a:prstGeom>
            <a:solidFill>
              <a:schemeClr val="accent1">
                <a:alpha val="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p>
          </p:txBody>
        </p:sp>
        <p:sp>
          <p:nvSpPr>
            <p:cNvPr id="15" name="Text Box 34"/>
            <p:cNvSpPr txBox="1">
              <a:spLocks noChangeArrowheads="1"/>
            </p:cNvSpPr>
            <p:nvPr/>
          </p:nvSpPr>
          <p:spPr bwMode="auto">
            <a:xfrm>
              <a:off x="6579036" y="3404641"/>
              <a:ext cx="237667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1600" b="1" i="0" dirty="0">
                  <a:solidFill>
                    <a:schemeClr val="accent3">
                      <a:lumMod val="50000"/>
                    </a:schemeClr>
                  </a:solidFill>
                  <a:latin typeface="Gill Sans MT" panose="020B0502020104020203" pitchFamily="34" charset="0"/>
                </a:rPr>
                <a:t>C. </a:t>
              </a:r>
              <a:r>
                <a:rPr lang="en-US" altLang="en-US" sz="1600" b="1" i="0" dirty="0">
                  <a:solidFill>
                    <a:schemeClr val="accent3">
                      <a:lumMod val="50000"/>
                    </a:schemeClr>
                  </a:solidFill>
                  <a:latin typeface="Gill Sans MT" panose="020B0502020104020203" pitchFamily="34" charset="0"/>
                  <a:sym typeface="Symbol" panose="05050102010706020507" pitchFamily="18" charset="2"/>
                </a:rPr>
                <a:t> </a:t>
              </a:r>
              <a:r>
                <a:rPr lang="en-US" altLang="en-US" sz="1600" b="1" dirty="0" err="1" smtClean="0"/>
                <a:t>P</a:t>
              </a:r>
              <a:r>
                <a:rPr lang="en-US" altLang="en-US" sz="1600" b="1" baseline="-25000" dirty="0" err="1"/>
                <a:t>C</a:t>
              </a:r>
              <a:r>
                <a:rPr lang="en-US" altLang="en-US" sz="1600" b="1" baseline="-25000" dirty="0" err="1" smtClean="0"/>
                <a:t>a</a:t>
              </a:r>
              <a:endParaRPr lang="en-US" altLang="en-US" sz="1600" b="1" i="0" dirty="0" smtClean="0">
                <a:solidFill>
                  <a:schemeClr val="accent3">
                    <a:lumMod val="50000"/>
                  </a:schemeClr>
                </a:solidFill>
                <a:latin typeface="Gill Sans MT" panose="020B0502020104020203" pitchFamily="34" charset="0"/>
                <a:sym typeface="Symbol" panose="05050102010706020507" pitchFamily="18" charset="2"/>
              </a:endParaRPr>
            </a:p>
            <a:p>
              <a:pPr eaLnBrk="1" hangingPunct="1">
                <a:buFontTx/>
                <a:buChar char="•"/>
              </a:pPr>
              <a:r>
                <a:rPr lang="en-US" altLang="en-US" sz="1600" i="0" dirty="0" smtClean="0">
                  <a:latin typeface="Gill Sans MT" panose="020B0502020104020203" pitchFamily="34" charset="0"/>
                </a:rPr>
                <a:t>Opening </a:t>
              </a:r>
              <a:r>
                <a:rPr lang="en-US" altLang="en-US" sz="1600" i="0" dirty="0">
                  <a:latin typeface="Gill Sans MT" panose="020B0502020104020203" pitchFamily="34" charset="0"/>
                </a:rPr>
                <a:t>of voltage-</a:t>
              </a:r>
            </a:p>
            <a:p>
              <a:pPr eaLnBrk="1" hangingPunct="1"/>
              <a:r>
                <a:rPr lang="en-US" altLang="en-US" sz="1600" i="0" dirty="0" smtClean="0">
                  <a:latin typeface="Gill Sans MT" panose="020B0502020104020203" pitchFamily="34" charset="0"/>
                </a:rPr>
                <a:t> gated Ca</a:t>
              </a:r>
              <a:r>
                <a:rPr lang="en-US" altLang="en-US" sz="1600" i="0" baseline="30000" dirty="0" smtClean="0">
                  <a:latin typeface="Gill Sans MT" panose="020B0502020104020203" pitchFamily="34" charset="0"/>
                </a:rPr>
                <a:t>++ </a:t>
              </a:r>
              <a:r>
                <a:rPr lang="en-US" altLang="en-US" sz="1600" i="0" dirty="0" smtClean="0">
                  <a:latin typeface="Gill Sans MT" panose="020B0502020104020203" pitchFamily="34" charset="0"/>
                </a:rPr>
                <a:t>channels</a:t>
              </a:r>
            </a:p>
            <a:p>
              <a:pPr eaLnBrk="1" hangingPunct="1"/>
              <a:r>
                <a:rPr lang="en-US" altLang="en-US" sz="1600" i="0" dirty="0" smtClean="0">
                  <a:latin typeface="Gill Sans MT" panose="020B0502020104020203" pitchFamily="34" charset="0"/>
                </a:rPr>
                <a:t> (</a:t>
              </a:r>
              <a:r>
                <a:rPr lang="en-US" altLang="en-US" sz="1600" b="1" i="0" dirty="0" smtClean="0">
                  <a:solidFill>
                    <a:srgbClr val="C00000"/>
                  </a:solidFill>
                  <a:latin typeface="Gill Sans MT" panose="020B0502020104020203" pitchFamily="34" charset="0"/>
                </a:rPr>
                <a:t>L</a:t>
              </a:r>
              <a:r>
                <a:rPr lang="en-US" altLang="en-US" sz="1600" i="0" dirty="0" smtClean="0">
                  <a:latin typeface="Gill Sans MT" panose="020B0502020104020203" pitchFamily="34" charset="0"/>
                </a:rPr>
                <a:t>-type channels)</a:t>
              </a:r>
            </a:p>
            <a:p>
              <a:pPr>
                <a:buFontTx/>
                <a:buChar char="•"/>
              </a:pPr>
              <a:r>
                <a:rPr lang="en-US" altLang="en-US" sz="1600" i="0" dirty="0" smtClean="0">
                  <a:latin typeface="Gill Sans MT" panose="020B0502020104020203" pitchFamily="34" charset="0"/>
                </a:rPr>
                <a:t> Closure of </a:t>
              </a:r>
              <a:r>
                <a:rPr lang="en-US" altLang="en-US" sz="1600" b="1" i="0" dirty="0" smtClean="0">
                  <a:solidFill>
                    <a:srgbClr val="C00000"/>
                  </a:solidFill>
                  <a:latin typeface="Gill Sans MT" panose="020B0502020104020203" pitchFamily="34" charset="0"/>
                </a:rPr>
                <a:t>T</a:t>
              </a:r>
              <a:r>
                <a:rPr lang="en-US" altLang="en-US" sz="1600" i="0" dirty="0" smtClean="0">
                  <a:latin typeface="Gill Sans MT" panose="020B0502020104020203" pitchFamily="34" charset="0"/>
                </a:rPr>
                <a:t>- type Ca</a:t>
              </a:r>
              <a:r>
                <a:rPr lang="en-US" altLang="en-US" sz="1600" i="0" baseline="30000" dirty="0" smtClean="0">
                  <a:latin typeface="Gill Sans MT" panose="020B0502020104020203" pitchFamily="34" charset="0"/>
                </a:rPr>
                <a:t>++ </a:t>
              </a:r>
            </a:p>
            <a:p>
              <a:r>
                <a:rPr lang="en-US" altLang="en-US" sz="1600" i="0" dirty="0" smtClean="0">
                  <a:latin typeface="Gill Sans MT" panose="020B0502020104020203" pitchFamily="34" charset="0"/>
                </a:rPr>
                <a:t>  channels</a:t>
              </a:r>
              <a:endParaRPr lang="en-US" altLang="en-US" sz="1600" i="0" dirty="0">
                <a:latin typeface="Gill Sans MT" panose="020B0502020104020203" pitchFamily="34" charset="0"/>
              </a:endParaRPr>
            </a:p>
          </p:txBody>
        </p:sp>
      </p:grpSp>
      <p:grpSp>
        <p:nvGrpSpPr>
          <p:cNvPr id="19" name="Group 18"/>
          <p:cNvGrpSpPr/>
          <p:nvPr/>
        </p:nvGrpSpPr>
        <p:grpSpPr>
          <a:xfrm>
            <a:off x="9391887" y="3128083"/>
            <a:ext cx="2637137" cy="1779096"/>
            <a:chOff x="9568051" y="3563496"/>
            <a:chExt cx="2637137" cy="1779096"/>
          </a:xfrm>
        </p:grpSpPr>
        <p:sp>
          <p:nvSpPr>
            <p:cNvPr id="35" name="Rectangle 34"/>
            <p:cNvSpPr/>
            <p:nvPr/>
          </p:nvSpPr>
          <p:spPr>
            <a:xfrm>
              <a:off x="9568051" y="3563496"/>
              <a:ext cx="2620774" cy="1779096"/>
            </a:xfrm>
            <a:prstGeom prst="rect">
              <a:avLst/>
            </a:prstGeom>
            <a:solidFill>
              <a:schemeClr val="accent1">
                <a:alpha val="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p>
          </p:txBody>
        </p:sp>
        <p:sp>
          <p:nvSpPr>
            <p:cNvPr id="17" name="Text Box 20"/>
            <p:cNvSpPr txBox="1">
              <a:spLocks noChangeArrowheads="1"/>
            </p:cNvSpPr>
            <p:nvPr/>
          </p:nvSpPr>
          <p:spPr bwMode="auto">
            <a:xfrm>
              <a:off x="9585135" y="3563496"/>
              <a:ext cx="262005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1600" b="1" i="0" dirty="0">
                  <a:solidFill>
                    <a:schemeClr val="accent3">
                      <a:lumMod val="50000"/>
                    </a:schemeClr>
                  </a:solidFill>
                  <a:latin typeface="Gill Sans MT" panose="020B0502020104020203" pitchFamily="34" charset="0"/>
                </a:rPr>
                <a:t>D. </a:t>
              </a:r>
              <a:r>
                <a:rPr lang="en-US" altLang="en-US" sz="1600" b="1" i="0" dirty="0">
                  <a:solidFill>
                    <a:schemeClr val="accent3">
                      <a:lumMod val="50000"/>
                    </a:schemeClr>
                  </a:solidFill>
                  <a:latin typeface="Gill Sans MT" panose="020B0502020104020203" pitchFamily="34" charset="0"/>
                  <a:sym typeface="Symbol" panose="05050102010706020507" pitchFamily="18" charset="2"/>
                </a:rPr>
                <a:t> </a:t>
              </a:r>
              <a:r>
                <a:rPr lang="en-US" altLang="en-US" sz="1600" b="1" dirty="0"/>
                <a:t>P</a:t>
              </a:r>
              <a:r>
                <a:rPr lang="en-US" altLang="en-US" sz="1600" b="1" baseline="-25000" dirty="0"/>
                <a:t>K</a:t>
              </a:r>
              <a:r>
                <a:rPr lang="en-US" altLang="en-US" sz="1600" b="1" dirty="0"/>
                <a:t> </a:t>
              </a:r>
              <a:r>
                <a:rPr lang="en-US" altLang="en-US" sz="1600" b="1" i="0" baseline="-25000" dirty="0" smtClean="0">
                  <a:solidFill>
                    <a:schemeClr val="accent3">
                      <a:lumMod val="50000"/>
                    </a:schemeClr>
                  </a:solidFill>
                  <a:latin typeface="Gill Sans MT" panose="020B0502020104020203" pitchFamily="34" charset="0"/>
                  <a:sym typeface="Symbol" panose="05050102010706020507" pitchFamily="18" charset="2"/>
                </a:rPr>
                <a:t>;</a:t>
              </a:r>
              <a:r>
                <a:rPr lang="en-US" altLang="en-US" sz="1600" b="1" i="0" dirty="0" smtClean="0">
                  <a:solidFill>
                    <a:schemeClr val="accent3">
                      <a:lumMod val="50000"/>
                    </a:schemeClr>
                  </a:solidFill>
                  <a:latin typeface="Gill Sans MT" panose="020B0502020104020203" pitchFamily="34" charset="0"/>
                  <a:sym typeface="Symbol" panose="05050102010706020507" pitchFamily="18" charset="2"/>
                </a:rPr>
                <a:t> </a:t>
              </a:r>
              <a:r>
                <a:rPr lang="en-US" altLang="en-US" sz="1600" b="1" i="0" dirty="0">
                  <a:solidFill>
                    <a:schemeClr val="accent3">
                      <a:lumMod val="50000"/>
                    </a:schemeClr>
                  </a:solidFill>
                  <a:latin typeface="Gill Sans MT" panose="020B0502020104020203" pitchFamily="34" charset="0"/>
                  <a:cs typeface="Times New Roman" panose="02020603050405020304" pitchFamily="18" charset="0"/>
                  <a:sym typeface="Symbol" panose="05050102010706020507" pitchFamily="18" charset="2"/>
                </a:rPr>
                <a:t>↓ </a:t>
              </a:r>
              <a:r>
                <a:rPr lang="en-US" altLang="en-US" sz="1600" b="1" dirty="0" err="1"/>
                <a:t>P</a:t>
              </a:r>
              <a:r>
                <a:rPr lang="en-US" altLang="en-US" sz="1600" b="1" baseline="-25000" dirty="0" err="1"/>
                <a:t>Ca</a:t>
              </a:r>
              <a:endParaRPr lang="en-US" altLang="en-US" sz="1600" b="1" i="0" baseline="-25000" dirty="0" smtClean="0">
                <a:solidFill>
                  <a:schemeClr val="accent3">
                    <a:lumMod val="50000"/>
                  </a:schemeClr>
                </a:solidFill>
                <a:latin typeface="Gill Sans MT" panose="020B0502020104020203" pitchFamily="34" charset="0"/>
                <a:cs typeface="Times New Roman" panose="02020603050405020304" pitchFamily="18" charset="0"/>
                <a:sym typeface="Symbol" panose="05050102010706020507" pitchFamily="18" charset="2"/>
              </a:endParaRPr>
            </a:p>
            <a:p>
              <a:pPr>
                <a:buFontTx/>
                <a:buChar char="•"/>
              </a:pPr>
              <a:r>
                <a:rPr lang="en-US" altLang="en-US" sz="1600" b="1" i="0" baseline="-25000" dirty="0">
                  <a:latin typeface="Gill Sans MT" panose="020B0502020104020203" pitchFamily="34" charset="0"/>
                  <a:cs typeface="Times New Roman" panose="02020603050405020304" pitchFamily="18" charset="0"/>
                  <a:sym typeface="Symbol" panose="05050102010706020507" pitchFamily="18" charset="2"/>
                </a:rPr>
                <a:t> </a:t>
              </a:r>
              <a:r>
                <a:rPr lang="en-US" altLang="en-US" sz="1600" i="0" dirty="0">
                  <a:latin typeface="Gill Sans MT" panose="020B0502020104020203" pitchFamily="34" charset="0"/>
                </a:rPr>
                <a:t>Opening of </a:t>
              </a:r>
              <a:r>
                <a:rPr lang="en-US" altLang="en-US" sz="1600" i="0" dirty="0" smtClean="0">
                  <a:latin typeface="Gill Sans MT" panose="020B0502020104020203" pitchFamily="34" charset="0"/>
                </a:rPr>
                <a:t>voltage- gated </a:t>
              </a:r>
              <a:r>
                <a:rPr lang="en-US" altLang="en-US" sz="1600" i="0" dirty="0">
                  <a:latin typeface="Gill Sans MT" panose="020B0502020104020203" pitchFamily="34" charset="0"/>
                </a:rPr>
                <a:t>K</a:t>
              </a:r>
              <a:r>
                <a:rPr lang="en-US" altLang="en-US" sz="1600" i="0" baseline="30000" dirty="0">
                  <a:latin typeface="Gill Sans MT" panose="020B0502020104020203" pitchFamily="34" charset="0"/>
                </a:rPr>
                <a:t>+ </a:t>
              </a:r>
              <a:r>
                <a:rPr lang="en-US" altLang="en-US" sz="1600" i="0" dirty="0">
                  <a:latin typeface="Gill Sans MT" panose="020B0502020104020203" pitchFamily="34" charset="0"/>
                </a:rPr>
                <a:t>channels</a:t>
              </a:r>
            </a:p>
            <a:p>
              <a:pPr>
                <a:buFontTx/>
                <a:buChar char="•"/>
              </a:pPr>
              <a:r>
                <a:rPr lang="en-US" altLang="en-US" sz="1600" i="0" dirty="0">
                  <a:latin typeface="Gill Sans MT" panose="020B0502020104020203" pitchFamily="34" charset="0"/>
                </a:rPr>
                <a:t> Closure of </a:t>
              </a:r>
              <a:r>
                <a:rPr lang="en-US" altLang="en-US" sz="1600" i="0" dirty="0" smtClean="0">
                  <a:latin typeface="Gill Sans MT" panose="020B0502020104020203" pitchFamily="34" charset="0"/>
                </a:rPr>
                <a:t>voltage dependent </a:t>
              </a:r>
              <a:r>
                <a:rPr lang="en-US" altLang="en-US" sz="1600" i="0" dirty="0">
                  <a:latin typeface="Gill Sans MT" panose="020B0502020104020203" pitchFamily="34" charset="0"/>
                </a:rPr>
                <a:t>Ca</a:t>
              </a:r>
              <a:r>
                <a:rPr lang="en-US" altLang="en-US" sz="1600" i="0" baseline="30000" dirty="0">
                  <a:latin typeface="Gill Sans MT" panose="020B0502020104020203" pitchFamily="34" charset="0"/>
                </a:rPr>
                <a:t>++</a:t>
              </a:r>
              <a:r>
                <a:rPr lang="en-US" altLang="en-US" sz="1600" i="0" dirty="0">
                  <a:latin typeface="Gill Sans MT" panose="020B0502020104020203" pitchFamily="34" charset="0"/>
                </a:rPr>
                <a:t> </a:t>
              </a:r>
              <a:r>
                <a:rPr lang="en-US" altLang="en-US" sz="1600" i="0" dirty="0" smtClean="0">
                  <a:latin typeface="Gill Sans MT" panose="020B0502020104020203" pitchFamily="34" charset="0"/>
                </a:rPr>
                <a:t>channels </a:t>
              </a:r>
              <a:r>
                <a:rPr lang="en-US" altLang="en-US" sz="1600" i="0" dirty="0">
                  <a:latin typeface="Gill Sans MT" panose="020B0502020104020203" pitchFamily="34" charset="0"/>
                </a:rPr>
                <a:t>(</a:t>
              </a:r>
              <a:r>
                <a:rPr lang="en-US" altLang="en-US" sz="1600" b="1" i="0" dirty="0">
                  <a:solidFill>
                    <a:srgbClr val="C00000"/>
                  </a:solidFill>
                  <a:latin typeface="Gill Sans MT" panose="020B0502020104020203" pitchFamily="34" charset="0"/>
                </a:rPr>
                <a:t>L</a:t>
              </a:r>
              <a:r>
                <a:rPr lang="en-US" altLang="en-US" sz="1600" i="0" dirty="0">
                  <a:latin typeface="Gill Sans MT" panose="020B0502020104020203" pitchFamily="34" charset="0"/>
                </a:rPr>
                <a:t>-type</a:t>
              </a:r>
              <a:r>
                <a:rPr lang="en-US" altLang="en-US" sz="1600" i="0" dirty="0" smtClean="0">
                  <a:latin typeface="Gill Sans MT" panose="020B0502020104020203" pitchFamily="34" charset="0"/>
                </a:rPr>
                <a:t>)</a:t>
              </a:r>
              <a:endParaRPr lang="en-US" altLang="en-US" sz="1600" i="0" dirty="0">
                <a:latin typeface="Gill Sans MT" panose="020B0502020104020203" pitchFamily="34" charset="0"/>
              </a:endParaRPr>
            </a:p>
          </p:txBody>
        </p:sp>
      </p:grpSp>
      <p:pic>
        <p:nvPicPr>
          <p:cNvPr id="24" name="صورة 23"/>
          <p:cNvPicPr>
            <a:picLocks noChangeAspect="1"/>
          </p:cNvPicPr>
          <p:nvPr/>
        </p:nvPicPr>
        <p:blipFill>
          <a:blip r:embed="rId3"/>
          <a:stretch>
            <a:fillRect/>
          </a:stretch>
        </p:blipFill>
        <p:spPr>
          <a:xfrm>
            <a:off x="549796" y="1576964"/>
            <a:ext cx="1951531" cy="1308293"/>
          </a:xfrm>
          <a:prstGeom prst="rect">
            <a:avLst/>
          </a:prstGeom>
        </p:spPr>
      </p:pic>
      <p:pic>
        <p:nvPicPr>
          <p:cNvPr id="26" name="صورة 25"/>
          <p:cNvPicPr>
            <a:picLocks noChangeAspect="1"/>
          </p:cNvPicPr>
          <p:nvPr/>
        </p:nvPicPr>
        <p:blipFill>
          <a:blip r:embed="rId4"/>
          <a:stretch>
            <a:fillRect/>
          </a:stretch>
        </p:blipFill>
        <p:spPr>
          <a:xfrm>
            <a:off x="6886500" y="1423927"/>
            <a:ext cx="1673348" cy="1579370"/>
          </a:xfrm>
          <a:prstGeom prst="rect">
            <a:avLst/>
          </a:prstGeom>
        </p:spPr>
      </p:pic>
      <p:pic>
        <p:nvPicPr>
          <p:cNvPr id="37" name="صورة 36"/>
          <p:cNvPicPr>
            <a:picLocks noChangeAspect="1"/>
          </p:cNvPicPr>
          <p:nvPr/>
        </p:nvPicPr>
        <p:blipFill>
          <a:blip r:embed="rId5"/>
          <a:stretch>
            <a:fillRect/>
          </a:stretch>
        </p:blipFill>
        <p:spPr>
          <a:xfrm>
            <a:off x="9738663" y="1427497"/>
            <a:ext cx="1756349" cy="1604791"/>
          </a:xfrm>
          <a:prstGeom prst="rect">
            <a:avLst/>
          </a:prstGeom>
        </p:spPr>
      </p:pic>
      <p:sp>
        <p:nvSpPr>
          <p:cNvPr id="38" name="مربع نص 37"/>
          <p:cNvSpPr txBox="1"/>
          <p:nvPr/>
        </p:nvSpPr>
        <p:spPr>
          <a:xfrm>
            <a:off x="10321269" y="2013557"/>
            <a:ext cx="275969" cy="400110"/>
          </a:xfrm>
          <a:prstGeom prst="rect">
            <a:avLst/>
          </a:prstGeom>
          <a:noFill/>
        </p:spPr>
        <p:txBody>
          <a:bodyPr wrap="square" rtlCol="1">
            <a:spAutoFit/>
          </a:bodyPr>
          <a:lstStyle/>
          <a:p>
            <a:r>
              <a:rPr lang="en-US" b="1" dirty="0">
                <a:solidFill>
                  <a:schemeClr val="accent3">
                    <a:lumMod val="50000"/>
                  </a:schemeClr>
                </a:solidFill>
              </a:rPr>
              <a:t>D</a:t>
            </a:r>
            <a:endParaRPr lang="ar-SA" b="1" dirty="0">
              <a:solidFill>
                <a:schemeClr val="accent3">
                  <a:lumMod val="50000"/>
                </a:schemeClr>
              </a:solidFill>
            </a:endParaRPr>
          </a:p>
        </p:txBody>
      </p:sp>
      <p:sp>
        <p:nvSpPr>
          <p:cNvPr id="39" name="مربع نص 38"/>
          <p:cNvSpPr txBox="1"/>
          <p:nvPr/>
        </p:nvSpPr>
        <p:spPr>
          <a:xfrm>
            <a:off x="962198" y="2031055"/>
            <a:ext cx="275969" cy="400110"/>
          </a:xfrm>
          <a:prstGeom prst="rect">
            <a:avLst/>
          </a:prstGeom>
          <a:noFill/>
        </p:spPr>
        <p:txBody>
          <a:bodyPr wrap="square" rtlCol="1">
            <a:spAutoFit/>
          </a:bodyPr>
          <a:lstStyle/>
          <a:p>
            <a:r>
              <a:rPr lang="en-US" b="1" dirty="0">
                <a:solidFill>
                  <a:schemeClr val="accent3">
                    <a:lumMod val="50000"/>
                  </a:schemeClr>
                </a:solidFill>
              </a:rPr>
              <a:t>A</a:t>
            </a:r>
            <a:endParaRPr lang="ar-SA" b="1" dirty="0">
              <a:solidFill>
                <a:schemeClr val="accent3">
                  <a:lumMod val="50000"/>
                </a:schemeClr>
              </a:solidFill>
            </a:endParaRPr>
          </a:p>
        </p:txBody>
      </p:sp>
      <p:sp>
        <p:nvSpPr>
          <p:cNvPr id="40" name="مربع نص 39"/>
          <p:cNvSpPr txBox="1"/>
          <p:nvPr/>
        </p:nvSpPr>
        <p:spPr>
          <a:xfrm>
            <a:off x="4288895" y="2044584"/>
            <a:ext cx="317045" cy="400110"/>
          </a:xfrm>
          <a:prstGeom prst="rect">
            <a:avLst/>
          </a:prstGeom>
          <a:noFill/>
        </p:spPr>
        <p:txBody>
          <a:bodyPr wrap="square" rtlCol="1">
            <a:spAutoFit/>
          </a:bodyPr>
          <a:lstStyle/>
          <a:p>
            <a:r>
              <a:rPr lang="en-US" b="1" dirty="0">
                <a:solidFill>
                  <a:schemeClr val="accent3">
                    <a:lumMod val="50000"/>
                  </a:schemeClr>
                </a:solidFill>
              </a:rPr>
              <a:t>B</a:t>
            </a:r>
            <a:endParaRPr lang="ar-SA" b="1" dirty="0">
              <a:solidFill>
                <a:schemeClr val="accent3">
                  <a:lumMod val="50000"/>
                </a:schemeClr>
              </a:solidFill>
            </a:endParaRPr>
          </a:p>
        </p:txBody>
      </p:sp>
      <p:sp>
        <p:nvSpPr>
          <p:cNvPr id="41" name="مربع نص 40"/>
          <p:cNvSpPr txBox="1"/>
          <p:nvPr/>
        </p:nvSpPr>
        <p:spPr>
          <a:xfrm>
            <a:off x="7369431" y="1964954"/>
            <a:ext cx="275969" cy="400110"/>
          </a:xfrm>
          <a:prstGeom prst="rect">
            <a:avLst/>
          </a:prstGeom>
          <a:noFill/>
        </p:spPr>
        <p:txBody>
          <a:bodyPr wrap="square" rtlCol="1">
            <a:spAutoFit/>
          </a:bodyPr>
          <a:lstStyle/>
          <a:p>
            <a:r>
              <a:rPr lang="en-US" b="1" dirty="0">
                <a:solidFill>
                  <a:schemeClr val="accent3">
                    <a:lumMod val="50000"/>
                  </a:schemeClr>
                </a:solidFill>
              </a:rPr>
              <a:t>C</a:t>
            </a:r>
            <a:endParaRPr lang="ar-SA" b="1" dirty="0">
              <a:solidFill>
                <a:schemeClr val="accent3">
                  <a:lumMod val="50000"/>
                </a:schemeClr>
              </a:solidFill>
            </a:endParaRPr>
          </a:p>
        </p:txBody>
      </p:sp>
      <p:sp>
        <p:nvSpPr>
          <p:cNvPr id="23" name="TextBox 12"/>
          <p:cNvSpPr txBox="1"/>
          <p:nvPr/>
        </p:nvSpPr>
        <p:spPr>
          <a:xfrm>
            <a:off x="9740553" y="-8452"/>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
        <p:nvSpPr>
          <p:cNvPr id="4" name="TextBox 3"/>
          <p:cNvSpPr txBox="1"/>
          <p:nvPr/>
        </p:nvSpPr>
        <p:spPr>
          <a:xfrm>
            <a:off x="6949485" y="5527393"/>
            <a:ext cx="184731" cy="400110"/>
          </a:xfrm>
          <a:prstGeom prst="rect">
            <a:avLst/>
          </a:prstGeom>
          <a:noFill/>
        </p:spPr>
        <p:txBody>
          <a:bodyPr wrap="none" rtlCol="0">
            <a:spAutoFit/>
          </a:bodyPr>
          <a:lstStyle/>
          <a:p>
            <a:endParaRPr lang="en-US" dirty="0"/>
          </a:p>
        </p:txBody>
      </p:sp>
      <p:sp>
        <p:nvSpPr>
          <p:cNvPr id="6" name="TextBox 5"/>
          <p:cNvSpPr txBox="1"/>
          <p:nvPr/>
        </p:nvSpPr>
        <p:spPr>
          <a:xfrm>
            <a:off x="7582294" y="5192782"/>
            <a:ext cx="3562967" cy="738664"/>
          </a:xfrm>
          <a:prstGeom prst="rect">
            <a:avLst/>
          </a:prstGeom>
          <a:noFill/>
        </p:spPr>
        <p:txBody>
          <a:bodyPr wrap="square" rtlCol="0">
            <a:spAutoFit/>
          </a:bodyPr>
          <a:lstStyle/>
          <a:p>
            <a:r>
              <a:rPr lang="en-US" sz="1400" dirty="0" smtClean="0">
                <a:solidFill>
                  <a:schemeClr val="bg1">
                    <a:lumMod val="65000"/>
                  </a:schemeClr>
                </a:solidFill>
              </a:rPr>
              <a:t>A+B = slow depolarization = phase 4  </a:t>
            </a:r>
          </a:p>
          <a:p>
            <a:r>
              <a:rPr lang="en-US" sz="1400" dirty="0" smtClean="0">
                <a:solidFill>
                  <a:schemeClr val="bg1">
                    <a:lumMod val="65000"/>
                  </a:schemeClr>
                </a:solidFill>
              </a:rPr>
              <a:t>C= Rapid depolarization = Phase 0 </a:t>
            </a:r>
          </a:p>
          <a:p>
            <a:r>
              <a:rPr lang="en-US" sz="1400" dirty="0" smtClean="0">
                <a:solidFill>
                  <a:schemeClr val="bg1">
                    <a:lumMod val="65000"/>
                  </a:schemeClr>
                </a:solidFill>
              </a:rPr>
              <a:t>D= Repolarization = Phase 3  </a:t>
            </a:r>
            <a:endParaRPr lang="en-US" sz="1400" dirty="0">
              <a:solidFill>
                <a:schemeClr val="bg1">
                  <a:lumMod val="65000"/>
                </a:schemeClr>
              </a:solidFill>
            </a:endParaRPr>
          </a:p>
        </p:txBody>
      </p:sp>
      <p:sp>
        <p:nvSpPr>
          <p:cNvPr id="7" name="TextBox 6"/>
          <p:cNvSpPr txBox="1"/>
          <p:nvPr/>
        </p:nvSpPr>
        <p:spPr>
          <a:xfrm>
            <a:off x="1349413" y="5192782"/>
            <a:ext cx="5370213" cy="954107"/>
          </a:xfrm>
          <a:prstGeom prst="rect">
            <a:avLst/>
          </a:prstGeom>
          <a:noFill/>
        </p:spPr>
        <p:txBody>
          <a:bodyPr wrap="square" rtlCol="0">
            <a:spAutoFit/>
          </a:bodyPr>
          <a:lstStyle/>
          <a:p>
            <a:pPr algn="just"/>
            <a:r>
              <a:rPr lang="en-US" sz="1400" dirty="0" smtClean="0">
                <a:solidFill>
                  <a:schemeClr val="bg1">
                    <a:lumMod val="65000"/>
                  </a:schemeClr>
                </a:solidFill>
              </a:rPr>
              <a:t>Notice the differences between Slow action potential (pacemaker potential) and fast response action potential.</a:t>
            </a:r>
          </a:p>
          <a:p>
            <a:pPr algn="just"/>
            <a:r>
              <a:rPr lang="en-US" sz="1400" dirty="0" smtClean="0">
                <a:solidFill>
                  <a:schemeClr val="bg1">
                    <a:lumMod val="65000"/>
                  </a:schemeClr>
                </a:solidFill>
              </a:rPr>
              <a:t>For example: in </a:t>
            </a:r>
            <a:r>
              <a:rPr lang="en-US" sz="1400" dirty="0" smtClean="0">
                <a:solidFill>
                  <a:srgbClr val="C00000"/>
                </a:solidFill>
              </a:rPr>
              <a:t>Slow AP </a:t>
            </a:r>
            <a:r>
              <a:rPr lang="en-US" sz="1400" dirty="0" smtClean="0">
                <a:solidFill>
                  <a:srgbClr val="C00000"/>
                </a:solidFill>
                <a:sym typeface="Wingdings"/>
              </a:rPr>
              <a:t> rapid depolarization is caused by Ca influx </a:t>
            </a:r>
          </a:p>
          <a:p>
            <a:pPr algn="just"/>
            <a:r>
              <a:rPr lang="en-US" sz="1400" dirty="0" smtClean="0">
                <a:solidFill>
                  <a:srgbClr val="C00000"/>
                </a:solidFill>
                <a:sym typeface="Wingdings"/>
              </a:rPr>
              <a:t>Fast AP  rapid depolarization is caused by Na influx </a:t>
            </a:r>
            <a:r>
              <a:rPr lang="en-US" sz="1400" dirty="0" smtClean="0">
                <a:solidFill>
                  <a:srgbClr val="C00000"/>
                </a:solidFill>
              </a:rPr>
              <a:t> </a:t>
            </a:r>
            <a:endParaRPr lang="en-US" sz="1400" dirty="0">
              <a:solidFill>
                <a:srgbClr val="C00000"/>
              </a:solidFill>
            </a:endParaRPr>
          </a:p>
        </p:txBody>
      </p:sp>
      <p:cxnSp>
        <p:nvCxnSpPr>
          <p:cNvPr id="11" name="Straight Connector 10"/>
          <p:cNvCxnSpPr/>
          <p:nvPr/>
        </p:nvCxnSpPr>
        <p:spPr>
          <a:xfrm>
            <a:off x="3070076" y="1687669"/>
            <a:ext cx="0" cy="1079492"/>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129414" y="1687669"/>
            <a:ext cx="0" cy="1079492"/>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9179817" y="1687669"/>
            <a:ext cx="0" cy="1079492"/>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593934" y="5899657"/>
            <a:ext cx="1451359" cy="338554"/>
          </a:xfrm>
          <a:prstGeom prst="rect">
            <a:avLst/>
          </a:prstGeom>
          <a:noFill/>
        </p:spPr>
        <p:txBody>
          <a:bodyPr wrap="none" rtlCol="0">
            <a:spAutoFit/>
          </a:bodyPr>
          <a:lstStyle/>
          <a:p>
            <a:r>
              <a:rPr lang="en-US" sz="1600" dirty="0" smtClean="0">
                <a:solidFill>
                  <a:schemeClr val="bg1">
                    <a:lumMod val="65000"/>
                  </a:schemeClr>
                </a:solidFill>
              </a:rPr>
              <a:t>P: permeability </a:t>
            </a:r>
            <a:endParaRPr lang="en-US" sz="1600" dirty="0">
              <a:solidFill>
                <a:schemeClr val="bg1">
                  <a:lumMod val="65000"/>
                </a:schemeClr>
              </a:solidFill>
            </a:endParaRPr>
          </a:p>
        </p:txBody>
      </p:sp>
      <p:sp>
        <p:nvSpPr>
          <p:cNvPr id="32" name="Rectangle 31"/>
          <p:cNvSpPr/>
          <p:nvPr/>
        </p:nvSpPr>
        <p:spPr>
          <a:xfrm>
            <a:off x="328046" y="4352463"/>
            <a:ext cx="2528930" cy="523220"/>
          </a:xfrm>
          <a:prstGeom prst="rect">
            <a:avLst/>
          </a:prstGeom>
        </p:spPr>
        <p:txBody>
          <a:bodyPr wrap="square">
            <a:spAutoFit/>
          </a:bodyPr>
          <a:lstStyle/>
          <a:p>
            <a:r>
              <a:rPr lang="en-US" sz="1400" i="1" dirty="0" smtClean="0">
                <a:solidFill>
                  <a:schemeClr val="tx1">
                    <a:lumMod val="50000"/>
                    <a:lumOff val="50000"/>
                  </a:schemeClr>
                </a:solidFill>
              </a:rPr>
              <a:t>f</a:t>
            </a:r>
            <a:r>
              <a:rPr lang="en-US" sz="1400" i="1" dirty="0">
                <a:solidFill>
                  <a:schemeClr val="tx1">
                    <a:lumMod val="50000"/>
                    <a:lumOff val="50000"/>
                  </a:schemeClr>
                </a:solidFill>
              </a:rPr>
              <a:t>= funny channels: channels for sodium on SA membrane) </a:t>
            </a:r>
            <a:endParaRPr lang="en-US" sz="1400" dirty="0">
              <a:solidFill>
                <a:schemeClr val="tx1">
                  <a:lumMod val="50000"/>
                  <a:lumOff val="50000"/>
                </a:schemeClr>
              </a:solidFill>
            </a:endParaRPr>
          </a:p>
        </p:txBody>
      </p:sp>
    </p:spTree>
    <p:extLst>
      <p:ext uri="{BB962C8B-B14F-4D97-AF65-F5344CB8AC3E}">
        <p14:creationId xmlns:p14="http://schemas.microsoft.com/office/powerpoint/2010/main" val="15350550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200" dirty="0"/>
              <a:t>Refractory </a:t>
            </a:r>
            <a:r>
              <a:rPr lang="en-US" sz="3200" dirty="0" smtClean="0"/>
              <a:t>Period</a:t>
            </a:r>
            <a:endParaRPr lang="ar-SA" sz="3200" dirty="0"/>
          </a:p>
        </p:txBody>
      </p:sp>
      <p:sp>
        <p:nvSpPr>
          <p:cNvPr id="3" name="عنصر نائب لرقم الشريحة 2"/>
          <p:cNvSpPr>
            <a:spLocks noGrp="1"/>
          </p:cNvSpPr>
          <p:nvPr>
            <p:ph type="sldNum" sz="quarter" idx="12"/>
          </p:nvPr>
        </p:nvSpPr>
        <p:spPr/>
        <p:txBody>
          <a:bodyPr/>
          <a:lstStyle/>
          <a:p>
            <a:fld id="{4929A69E-7D8F-4515-9605-0315ABD4F316}" type="slidenum">
              <a:rPr lang="en-US" smtClean="0"/>
              <a:t>17</a:t>
            </a:fld>
            <a:endParaRPr lang="en-US" dirty="0"/>
          </a:p>
        </p:txBody>
      </p:sp>
      <p:graphicFrame>
        <p:nvGraphicFramePr>
          <p:cNvPr id="5" name="عنصر نائب للمحتوى 4"/>
          <p:cNvGraphicFramePr>
            <a:graphicFrameLocks noGrp="1"/>
          </p:cNvGraphicFramePr>
          <p:nvPr>
            <p:ph sz="quarter" idx="1"/>
            <p:extLst>
              <p:ext uri="{D42A27DB-BD31-4B8C-83A1-F6EECF244321}">
                <p14:modId xmlns:p14="http://schemas.microsoft.com/office/powerpoint/2010/main" val="1557920289"/>
              </p:ext>
            </p:extLst>
          </p:nvPr>
        </p:nvGraphicFramePr>
        <p:xfrm>
          <a:off x="609459" y="1982118"/>
          <a:ext cx="6676362" cy="2286000"/>
        </p:xfrm>
        <a:graphic>
          <a:graphicData uri="http://schemas.openxmlformats.org/drawingml/2006/table">
            <a:tbl>
              <a:tblPr rtl="1" firstRow="1" bandRow="1">
                <a:tableStyleId>{21E4AEA4-8DFA-4A89-87EB-49C32662AFE0}</a:tableStyleId>
              </a:tblPr>
              <a:tblGrid>
                <a:gridCol w="3413583">
                  <a:extLst>
                    <a:ext uri="{9D8B030D-6E8A-4147-A177-3AD203B41FA5}">
                      <a16:colId xmlns="" xmlns:a16="http://schemas.microsoft.com/office/drawing/2014/main" val="2910518469"/>
                    </a:ext>
                  </a:extLst>
                </a:gridCol>
                <a:gridCol w="3262779">
                  <a:extLst>
                    <a:ext uri="{9D8B030D-6E8A-4147-A177-3AD203B41FA5}">
                      <a16:colId xmlns="" xmlns:a16="http://schemas.microsoft.com/office/drawing/2014/main" val="2975563450"/>
                    </a:ext>
                  </a:extLst>
                </a:gridCol>
              </a:tblGrid>
              <a:tr h="737009">
                <a:tc>
                  <a:txBody>
                    <a:bodyPr/>
                    <a:lstStyle/>
                    <a:p>
                      <a:pPr algn="ctr" rtl="1"/>
                      <a:r>
                        <a:rPr lang="en-US" sz="1800" dirty="0"/>
                        <a:t>Relative </a:t>
                      </a:r>
                      <a:r>
                        <a:rPr lang="en-US" sz="1800" dirty="0" smtClean="0"/>
                        <a:t>Refractory Period </a:t>
                      </a:r>
                      <a:r>
                        <a:rPr lang="en-US" sz="1800" dirty="0"/>
                        <a:t>(RRP)</a:t>
                      </a:r>
                    </a:p>
                    <a:p>
                      <a:pPr algn="ctr" rtl="1"/>
                      <a:endParaRPr lang="ar-SA" sz="1800" dirty="0"/>
                    </a:p>
                  </a:txBody>
                  <a:tcPr/>
                </a:tc>
                <a:tc>
                  <a:txBody>
                    <a:bodyPr/>
                    <a:lstStyle/>
                    <a:p>
                      <a:pPr algn="ctr" rtl="1"/>
                      <a:r>
                        <a:rPr lang="en-US" sz="1800" dirty="0" smtClean="0"/>
                        <a:t>Effective (absolute)</a:t>
                      </a:r>
                      <a:r>
                        <a:rPr lang="en-US" sz="1800" baseline="0" dirty="0" smtClean="0"/>
                        <a:t> </a:t>
                      </a:r>
                      <a:r>
                        <a:rPr lang="en-US" sz="1800" dirty="0" smtClean="0"/>
                        <a:t> </a:t>
                      </a:r>
                      <a:r>
                        <a:rPr lang="en-US" sz="1800" dirty="0"/>
                        <a:t>R</a:t>
                      </a:r>
                      <a:r>
                        <a:rPr lang="en-US" sz="1800" dirty="0" smtClean="0"/>
                        <a:t>efractory </a:t>
                      </a:r>
                      <a:r>
                        <a:rPr lang="en-US" sz="1800" dirty="0"/>
                        <a:t>P</a:t>
                      </a:r>
                      <a:r>
                        <a:rPr lang="en-US" sz="1800" dirty="0" smtClean="0"/>
                        <a:t>eriod </a:t>
                      </a:r>
                      <a:r>
                        <a:rPr lang="en-US" sz="1800" dirty="0"/>
                        <a:t>(ERP</a:t>
                      </a:r>
                      <a:r>
                        <a:rPr lang="en-US" sz="1800" dirty="0" smtClean="0"/>
                        <a:t>)</a:t>
                      </a:r>
                      <a:endParaRPr lang="en-US" sz="1800" dirty="0"/>
                    </a:p>
                  </a:txBody>
                  <a:tcPr/>
                </a:tc>
                <a:extLst>
                  <a:ext uri="{0D108BD9-81ED-4DB2-BD59-A6C34878D82A}">
                    <a16:rowId xmlns="" xmlns:a16="http://schemas.microsoft.com/office/drawing/2014/main" val="98022559"/>
                  </a:ext>
                </a:extLst>
              </a:tr>
              <a:tr h="329504">
                <a:tc>
                  <a:txBody>
                    <a:bodyPr/>
                    <a:lstStyle/>
                    <a:p>
                      <a:pPr rtl="1"/>
                      <a:r>
                        <a:rPr lang="en-US" sz="1800" dirty="0"/>
                        <a:t>Follows </a:t>
                      </a:r>
                      <a:r>
                        <a:rPr lang="en-US" sz="1800" dirty="0" smtClean="0"/>
                        <a:t>ERP</a:t>
                      </a:r>
                      <a:endParaRPr lang="en-US" sz="1800" dirty="0">
                        <a:solidFill>
                          <a:schemeClr val="tx1">
                            <a:lumMod val="65000"/>
                            <a:lumOff val="35000"/>
                          </a:schemeClr>
                        </a:solidFill>
                      </a:endParaRPr>
                    </a:p>
                  </a:txBody>
                  <a:tcPr anchor="ctr"/>
                </a:tc>
                <a:tc rowSpan="2">
                  <a:txBody>
                    <a:bodyPr/>
                    <a:lstStyle/>
                    <a:p>
                      <a:pPr rtl="1"/>
                      <a:r>
                        <a:rPr lang="en-US" sz="1800" dirty="0"/>
                        <a:t>The cell is unable to be depolarized </a:t>
                      </a:r>
                      <a:endParaRPr lang="en-US" sz="1800" dirty="0">
                        <a:solidFill>
                          <a:schemeClr val="tx1">
                            <a:lumMod val="65000"/>
                            <a:lumOff val="35000"/>
                          </a:schemeClr>
                        </a:solidFill>
                      </a:endParaRPr>
                    </a:p>
                  </a:txBody>
                  <a:tcPr anchor="ctr"/>
                </a:tc>
                <a:extLst>
                  <a:ext uri="{0D108BD9-81ED-4DB2-BD59-A6C34878D82A}">
                    <a16:rowId xmlns="" xmlns:a16="http://schemas.microsoft.com/office/drawing/2014/main" val="4011134596"/>
                  </a:ext>
                </a:extLst>
              </a:tr>
              <a:tr h="541200">
                <a:tc>
                  <a:txBody>
                    <a:bodyPr/>
                    <a:lstStyle/>
                    <a:p>
                      <a:pPr rtl="1"/>
                      <a:r>
                        <a:rPr lang="en-US" sz="1800" dirty="0"/>
                        <a:t>Depolarization possible with supra-normal </a:t>
                      </a:r>
                      <a:r>
                        <a:rPr lang="en-US" sz="1800" dirty="0" smtClean="0"/>
                        <a:t>stimulus</a:t>
                      </a:r>
                      <a:endParaRPr lang="en-US" sz="1800" dirty="0">
                        <a:solidFill>
                          <a:schemeClr val="tx1">
                            <a:lumMod val="65000"/>
                            <a:lumOff val="35000"/>
                          </a:schemeClr>
                        </a:solidFill>
                      </a:endParaRPr>
                    </a:p>
                  </a:txBody>
                  <a:tcPr anchor="ctr"/>
                </a:tc>
                <a:tc vMerge="1">
                  <a:txBody>
                    <a:bodyPr/>
                    <a:lstStyle/>
                    <a:p>
                      <a:pPr rtl="1"/>
                      <a:endParaRPr lang="ar-SA"/>
                    </a:p>
                  </a:txBody>
                  <a:tcPr/>
                </a:tc>
                <a:extLst>
                  <a:ext uri="{0D108BD9-81ED-4DB2-BD59-A6C34878D82A}">
                    <a16:rowId xmlns="" xmlns:a16="http://schemas.microsoft.com/office/drawing/2014/main" val="415502293"/>
                  </a:ext>
                </a:extLst>
              </a:tr>
              <a:tr h="294804">
                <a:tc>
                  <a:txBody>
                    <a:bodyPr/>
                    <a:lstStyle/>
                    <a:p>
                      <a:pPr rtl="1"/>
                      <a:r>
                        <a:rPr lang="en-US" sz="1800" dirty="0"/>
                        <a:t>Phase 3 to Phase </a:t>
                      </a:r>
                      <a:r>
                        <a:rPr lang="en-US" sz="1800" dirty="0" smtClean="0"/>
                        <a:t>4</a:t>
                      </a:r>
                      <a:endParaRPr lang="en-US" sz="1800" dirty="0">
                        <a:solidFill>
                          <a:schemeClr val="tx2"/>
                        </a:solidFill>
                      </a:endParaRPr>
                    </a:p>
                  </a:txBody>
                  <a:tcPr anchor="ctr"/>
                </a:tc>
                <a:tc>
                  <a:txBody>
                    <a:bodyPr/>
                    <a:lstStyle/>
                    <a:p>
                      <a:pPr rtl="1"/>
                      <a:r>
                        <a:rPr lang="en-US" sz="1800" dirty="0"/>
                        <a:t>Phase 0 to portion of Phase </a:t>
                      </a:r>
                      <a:r>
                        <a:rPr lang="en-US" sz="1800" dirty="0" smtClean="0"/>
                        <a:t>3</a:t>
                      </a:r>
                      <a:endParaRPr lang="en-US" sz="1800" dirty="0">
                        <a:solidFill>
                          <a:schemeClr val="tx2"/>
                        </a:solidFill>
                      </a:endParaRPr>
                    </a:p>
                  </a:txBody>
                  <a:tcPr anchor="ctr"/>
                </a:tc>
                <a:extLst>
                  <a:ext uri="{0D108BD9-81ED-4DB2-BD59-A6C34878D82A}">
                    <a16:rowId xmlns="" xmlns:a16="http://schemas.microsoft.com/office/drawing/2014/main" val="1539425904"/>
                  </a:ext>
                </a:extLst>
              </a:tr>
            </a:tbl>
          </a:graphicData>
        </a:graphic>
      </p:graphicFrame>
      <p:pic>
        <p:nvPicPr>
          <p:cNvPr id="7" name="صورة 6"/>
          <p:cNvPicPr>
            <a:picLocks noChangeAspect="1"/>
          </p:cNvPicPr>
          <p:nvPr/>
        </p:nvPicPr>
        <p:blipFill>
          <a:blip r:embed="rId2"/>
          <a:stretch>
            <a:fillRect/>
          </a:stretch>
        </p:blipFill>
        <p:spPr>
          <a:xfrm>
            <a:off x="7318548" y="1844824"/>
            <a:ext cx="4611447" cy="3952889"/>
          </a:xfrm>
          <a:prstGeom prst="rect">
            <a:avLst/>
          </a:prstGeom>
          <a:ln>
            <a:noFill/>
          </a:ln>
          <a:effectLst>
            <a:softEdge rad="112500"/>
          </a:effectLst>
        </p:spPr>
      </p:pic>
      <p:sp>
        <p:nvSpPr>
          <p:cNvPr id="6" name="TextBox 12"/>
          <p:cNvSpPr txBox="1"/>
          <p:nvPr/>
        </p:nvSpPr>
        <p:spPr>
          <a:xfrm>
            <a:off x="9740553" y="-1667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
        <p:nvSpPr>
          <p:cNvPr id="4" name="TextBox 3"/>
          <p:cNvSpPr txBox="1"/>
          <p:nvPr/>
        </p:nvSpPr>
        <p:spPr>
          <a:xfrm>
            <a:off x="609459" y="4701900"/>
            <a:ext cx="6709089" cy="1077218"/>
          </a:xfrm>
          <a:prstGeom prst="rect">
            <a:avLst/>
          </a:prstGeom>
          <a:noFill/>
        </p:spPr>
        <p:txBody>
          <a:bodyPr wrap="square" rtlCol="0">
            <a:spAutoFit/>
          </a:bodyPr>
          <a:lstStyle/>
          <a:p>
            <a:pPr marL="285750" indent="-285750">
              <a:buFont typeface="Arial" charset="0"/>
              <a:buChar char="•"/>
            </a:pPr>
            <a:r>
              <a:rPr lang="en-US" sz="1600" dirty="0">
                <a:solidFill>
                  <a:srgbClr val="DDE9EC">
                    <a:lumMod val="50000"/>
                  </a:srgbClr>
                </a:solidFill>
              </a:rPr>
              <a:t>In SA node there is no refractory period  because SA node </a:t>
            </a:r>
            <a:r>
              <a:rPr lang="en-US" sz="1600" dirty="0" smtClean="0">
                <a:solidFill>
                  <a:srgbClr val="DDE9EC">
                    <a:lumMod val="50000"/>
                  </a:srgbClr>
                </a:solidFill>
              </a:rPr>
              <a:t>does not </a:t>
            </a:r>
            <a:r>
              <a:rPr lang="en-US" sz="1600" dirty="0">
                <a:solidFill>
                  <a:srgbClr val="DDE9EC">
                    <a:lumMod val="50000"/>
                  </a:srgbClr>
                </a:solidFill>
              </a:rPr>
              <a:t>respond </a:t>
            </a:r>
            <a:r>
              <a:rPr lang="en-US" sz="1600" dirty="0" smtClean="0">
                <a:solidFill>
                  <a:srgbClr val="DDE9EC">
                    <a:lumMod val="50000"/>
                  </a:srgbClr>
                </a:solidFill>
              </a:rPr>
              <a:t>to stimuli (since it generates its own impulse).</a:t>
            </a:r>
            <a:endParaRPr lang="en-US" sz="1600" dirty="0">
              <a:solidFill>
                <a:srgbClr val="DDE9EC">
                  <a:lumMod val="50000"/>
                </a:srgbClr>
              </a:solidFill>
            </a:endParaRPr>
          </a:p>
          <a:p>
            <a:pPr marL="285750" indent="-285750">
              <a:buFont typeface="Arial" charset="0"/>
              <a:buChar char="•"/>
            </a:pPr>
            <a:r>
              <a:rPr lang="en-US" sz="1600" dirty="0">
                <a:solidFill>
                  <a:srgbClr val="DDE9EC">
                    <a:lumMod val="50000"/>
                  </a:srgbClr>
                </a:solidFill>
              </a:rPr>
              <a:t>In AV node there is a refractory period because AV node responds to stimuli from SA </a:t>
            </a:r>
            <a:r>
              <a:rPr lang="en-US" sz="1600" dirty="0" smtClean="0">
                <a:solidFill>
                  <a:srgbClr val="DDE9EC">
                    <a:lumMod val="50000"/>
                  </a:srgbClr>
                </a:solidFill>
              </a:rPr>
              <a:t>node.</a:t>
            </a:r>
            <a:endParaRPr lang="en-US" sz="1600" dirty="0">
              <a:solidFill>
                <a:srgbClr val="DDE9EC">
                  <a:lumMod val="50000"/>
                </a:srgbClr>
              </a:solidFill>
            </a:endParaRPr>
          </a:p>
        </p:txBody>
      </p:sp>
      <p:cxnSp>
        <p:nvCxnSpPr>
          <p:cNvPr id="9" name="Straight Connector 8"/>
          <p:cNvCxnSpPr/>
          <p:nvPr/>
        </p:nvCxnSpPr>
        <p:spPr>
          <a:xfrm>
            <a:off x="9982844" y="2164989"/>
            <a:ext cx="108012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94703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18</a:t>
            </a:fld>
            <a:endParaRPr lang="en-US" dirty="0"/>
          </a:p>
        </p:txBody>
      </p:sp>
      <p:pic>
        <p:nvPicPr>
          <p:cNvPr id="5" name="Picture 2" descr="ShHP409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543" y="1455681"/>
            <a:ext cx="5688632" cy="4577394"/>
          </a:xfrm>
          <a:prstGeom prst="rect">
            <a:avLst/>
          </a:prstGeom>
          <a:noFill/>
          <a:ln w="50800">
            <a:noFill/>
            <a:miter lim="800000"/>
            <a:headEnd/>
            <a:tailEnd/>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333772" y="399740"/>
            <a:ext cx="11769825" cy="841161"/>
          </a:xfrm>
          <a:prstGeom prst="rect">
            <a:avLst/>
          </a:prstGeom>
          <a:noFill/>
          <a:ln w="9525">
            <a:noFill/>
            <a:miter lim="800000"/>
            <a:headEnd/>
            <a:tailEnd/>
          </a:ln>
          <a:effectLst/>
        </p:spPr>
        <p:txBody>
          <a:bodyPr lIns="92075" tIns="46038" rIns="92075" bIns="46038" anchor="ctr"/>
          <a:lstStyle/>
          <a:p>
            <a:pPr>
              <a:defRPr/>
            </a:pPr>
            <a:r>
              <a:rPr lang="en-US" sz="3200" i="0">
                <a:solidFill>
                  <a:schemeClr val="tx2"/>
                </a:solidFill>
                <a:latin typeface="+mj-lt"/>
              </a:rPr>
              <a:t>Refractory </a:t>
            </a:r>
            <a:r>
              <a:rPr lang="en-US" sz="3200" smtClean="0">
                <a:solidFill>
                  <a:schemeClr val="tx2"/>
                </a:solidFill>
                <a:latin typeface="+mj-lt"/>
              </a:rPr>
              <a:t>Periods: Importance </a:t>
            </a:r>
            <a:r>
              <a:rPr lang="en-US" sz="3200" dirty="0">
                <a:solidFill>
                  <a:schemeClr val="tx2"/>
                </a:solidFill>
                <a:latin typeface="+mj-lt"/>
              </a:rPr>
              <a:t>of the </a:t>
            </a:r>
            <a:r>
              <a:rPr lang="en-US" sz="3200" dirty="0" smtClean="0">
                <a:solidFill>
                  <a:schemeClr val="tx2"/>
                </a:solidFill>
                <a:latin typeface="+mj-lt"/>
              </a:rPr>
              <a:t>Long Plateau</a:t>
            </a:r>
            <a:endParaRPr lang="en-US" sz="3200" dirty="0">
              <a:solidFill>
                <a:schemeClr val="tx2"/>
              </a:solidFill>
              <a:latin typeface="+mj-lt"/>
            </a:endParaRPr>
          </a:p>
        </p:txBody>
      </p:sp>
      <p:sp>
        <p:nvSpPr>
          <p:cNvPr id="2" name="TextBox 1"/>
          <p:cNvSpPr txBox="1"/>
          <p:nvPr/>
        </p:nvSpPr>
        <p:spPr>
          <a:xfrm>
            <a:off x="6796575" y="1455681"/>
            <a:ext cx="4608513" cy="2308324"/>
          </a:xfrm>
          <a:prstGeom prst="rect">
            <a:avLst/>
          </a:prstGeom>
          <a:noFill/>
        </p:spPr>
        <p:txBody>
          <a:bodyPr wrap="square" rtlCol="0">
            <a:spAutoFit/>
          </a:bodyPr>
          <a:lstStyle/>
          <a:p>
            <a:pPr marL="285750" indent="-285750" algn="just">
              <a:buFont typeface="Arial" charset="0"/>
              <a:buChar char="•"/>
            </a:pPr>
            <a:r>
              <a:rPr lang="en-US" sz="1800" dirty="0">
                <a:solidFill>
                  <a:schemeClr val="tx2"/>
                </a:solidFill>
                <a:latin typeface="Gill Sans MT" panose="020B0502020104020203" pitchFamily="34" charset="0"/>
              </a:rPr>
              <a:t>Long absolute (effective) refractory period will prevent cardiac muscles from being tetanized.</a:t>
            </a:r>
            <a:r>
              <a:rPr lang="ar-SA" sz="1800" dirty="0">
                <a:solidFill>
                  <a:schemeClr val="tx2"/>
                </a:solidFill>
                <a:latin typeface="Gill Sans MT" panose="020B0502020104020203" pitchFamily="34" charset="0"/>
              </a:rPr>
              <a:t>(انقباض مستمر)</a:t>
            </a:r>
            <a:r>
              <a:rPr lang="en-US" sz="1800" dirty="0">
                <a:solidFill>
                  <a:schemeClr val="tx2"/>
                </a:solidFill>
                <a:latin typeface="Gill Sans MT" panose="020B0502020104020203" pitchFamily="34" charset="0"/>
              </a:rPr>
              <a:t> </a:t>
            </a:r>
          </a:p>
          <a:p>
            <a:pPr marL="285750" indent="-285750" algn="just">
              <a:buFont typeface="Arial" charset="0"/>
              <a:buChar char="•"/>
            </a:pPr>
            <a:r>
              <a:rPr lang="en-US" altLang="en-US" sz="1800" dirty="0">
                <a:solidFill>
                  <a:schemeClr val="tx2"/>
                </a:solidFill>
                <a:latin typeface="Gill Sans MT" panose="020B0502020104020203" pitchFamily="34" charset="0"/>
              </a:rPr>
              <a:t>T</a:t>
            </a:r>
            <a:r>
              <a:rPr lang="en-US" altLang="en-US" sz="1800" dirty="0" smtClean="0">
                <a:solidFill>
                  <a:schemeClr val="tx2"/>
                </a:solidFill>
                <a:latin typeface="Gill Sans MT" panose="020B0502020104020203" pitchFamily="34" charset="0"/>
              </a:rPr>
              <a:t>he </a:t>
            </a:r>
            <a:r>
              <a:rPr lang="en-US" altLang="en-US" sz="1800" dirty="0">
                <a:solidFill>
                  <a:schemeClr val="tx2"/>
                </a:solidFill>
                <a:latin typeface="Gill Sans MT" panose="020B0502020104020203" pitchFamily="34" charset="0"/>
              </a:rPr>
              <a:t>duration of the effective refractory period is approximately equal to the duration of the mechanical event.</a:t>
            </a:r>
          </a:p>
          <a:p>
            <a:pPr algn="just"/>
            <a:endParaRPr lang="en-US" sz="1800" dirty="0">
              <a:solidFill>
                <a:schemeClr val="tx2"/>
              </a:solidFill>
              <a:latin typeface="Gill Sans MT" panose="020B0502020104020203" pitchFamily="34" charset="0"/>
            </a:endParaRPr>
          </a:p>
          <a:p>
            <a:pPr algn="just"/>
            <a:r>
              <a:rPr lang="en-US" sz="1800" dirty="0">
                <a:solidFill>
                  <a:schemeClr val="tx2"/>
                </a:solidFill>
                <a:latin typeface="Gill Sans MT" panose="020B0502020104020203" pitchFamily="34" charset="0"/>
              </a:rPr>
              <a:t>  </a:t>
            </a:r>
          </a:p>
        </p:txBody>
      </p:sp>
      <p:sp>
        <p:nvSpPr>
          <p:cNvPr id="4" name="TextBox 3"/>
          <p:cNvSpPr txBox="1"/>
          <p:nvPr/>
        </p:nvSpPr>
        <p:spPr>
          <a:xfrm>
            <a:off x="6796575" y="3643522"/>
            <a:ext cx="4608513" cy="1754326"/>
          </a:xfrm>
          <a:prstGeom prst="rect">
            <a:avLst/>
          </a:prstGeom>
          <a:noFill/>
        </p:spPr>
        <p:txBody>
          <a:bodyPr wrap="square" rtlCol="0">
            <a:spAutoFit/>
          </a:bodyPr>
          <a:lstStyle/>
          <a:p>
            <a:pPr marL="0" algn="just" defTabSz="1015898" rtl="1" eaLnBrk="1" latinLnBrk="0" hangingPunct="1"/>
            <a:r>
              <a:rPr lang="ar-SA" sz="1800" dirty="0">
                <a:solidFill>
                  <a:schemeClr val="bg1">
                    <a:lumMod val="65000"/>
                  </a:schemeClr>
                </a:solidFill>
                <a:latin typeface="Gill Sans MT" panose="020B0502020104020203" pitchFamily="34" charset="0"/>
              </a:rPr>
              <a:t>الخط الأحمر: الاكشن بوتنشل </a:t>
            </a:r>
          </a:p>
          <a:p>
            <a:pPr marL="0" algn="just" defTabSz="1015898" rtl="1" eaLnBrk="1" latinLnBrk="0" hangingPunct="1"/>
            <a:r>
              <a:rPr lang="ar-SA" sz="1800" dirty="0">
                <a:solidFill>
                  <a:schemeClr val="bg1">
                    <a:lumMod val="65000"/>
                  </a:schemeClr>
                </a:solidFill>
                <a:latin typeface="Gill Sans MT" panose="020B0502020104020203" pitchFamily="34" charset="0"/>
              </a:rPr>
              <a:t>الخط </a:t>
            </a:r>
            <a:r>
              <a:rPr lang="ar-SA" sz="1800" dirty="0" smtClean="0">
                <a:solidFill>
                  <a:schemeClr val="bg1">
                    <a:lumMod val="65000"/>
                  </a:schemeClr>
                </a:solidFill>
                <a:latin typeface="Gill Sans MT" panose="020B0502020104020203" pitchFamily="34" charset="0"/>
              </a:rPr>
              <a:t>الأزرق: </a:t>
            </a:r>
            <a:r>
              <a:rPr lang="ar-SA" sz="1800" dirty="0">
                <a:solidFill>
                  <a:schemeClr val="bg1">
                    <a:lumMod val="65000"/>
                  </a:schemeClr>
                </a:solidFill>
                <a:latin typeface="Gill Sans MT" panose="020B0502020104020203" pitchFamily="34" charset="0"/>
              </a:rPr>
              <a:t>رد فعل القلب للاكشن بوتنشل. من بداية الخط الأزرق الى القمة </a:t>
            </a:r>
            <a:r>
              <a:rPr lang="ar-SA" sz="1800" dirty="0">
                <a:solidFill>
                  <a:schemeClr val="bg1">
                    <a:lumMod val="65000"/>
                  </a:schemeClr>
                </a:solidFill>
                <a:latin typeface="Gill Sans MT" panose="020B0502020104020203" pitchFamily="34" charset="0"/>
                <a:sym typeface="Wingdings"/>
              </a:rPr>
              <a:t> </a:t>
            </a:r>
            <a:r>
              <a:rPr lang="ar-SA" sz="1800" dirty="0" smtClean="0">
                <a:solidFill>
                  <a:schemeClr val="bg1">
                    <a:lumMod val="65000"/>
                  </a:schemeClr>
                </a:solidFill>
                <a:latin typeface="Gill Sans MT" panose="020B0502020104020203" pitchFamily="34" charset="0"/>
                <a:sym typeface="Wingdings"/>
              </a:rPr>
              <a:t>انقباض </a:t>
            </a:r>
            <a:r>
              <a:rPr lang="ar-SA" sz="1800" dirty="0">
                <a:solidFill>
                  <a:schemeClr val="bg1">
                    <a:lumMod val="65000"/>
                  </a:schemeClr>
                </a:solidFill>
                <a:latin typeface="Gill Sans MT" panose="020B0502020104020203" pitchFamily="34" charset="0"/>
                <a:sym typeface="Wingdings"/>
              </a:rPr>
              <a:t>القلب (سيستولي)</a:t>
            </a:r>
          </a:p>
          <a:p>
            <a:pPr marL="0" algn="just" defTabSz="1015898" rtl="1" eaLnBrk="1" latinLnBrk="0" hangingPunct="1"/>
            <a:r>
              <a:rPr lang="ar-SA" sz="1800" dirty="0">
                <a:solidFill>
                  <a:schemeClr val="bg1">
                    <a:lumMod val="65000"/>
                  </a:schemeClr>
                </a:solidFill>
                <a:latin typeface="Gill Sans MT" panose="020B0502020104020203" pitchFamily="34" charset="0"/>
                <a:sym typeface="Wingdings"/>
              </a:rPr>
              <a:t>من القمة إلى نهاية الخط الأزرق  انبساط القلب (داياستولي)</a:t>
            </a:r>
          </a:p>
          <a:p>
            <a:pPr marL="0" algn="just" defTabSz="1015898" rtl="1" eaLnBrk="1" latinLnBrk="0" hangingPunct="1"/>
            <a:r>
              <a:rPr lang="ar-SA" sz="1800" dirty="0" smtClean="0">
                <a:solidFill>
                  <a:schemeClr val="bg1">
                    <a:lumMod val="65000"/>
                  </a:schemeClr>
                </a:solidFill>
              </a:rPr>
              <a:t> </a:t>
            </a:r>
            <a:endParaRPr lang="en-US" sz="1800" dirty="0">
              <a:solidFill>
                <a:schemeClr val="bg1">
                  <a:lumMod val="65000"/>
                </a:schemeClr>
              </a:solidFill>
            </a:endParaRPr>
          </a:p>
        </p:txBody>
      </p:sp>
      <p:sp>
        <p:nvSpPr>
          <p:cNvPr id="7" name="TextBox 6"/>
          <p:cNvSpPr txBox="1"/>
          <p:nvPr/>
        </p:nvSpPr>
        <p:spPr>
          <a:xfrm>
            <a:off x="6796575" y="5109745"/>
            <a:ext cx="4608512" cy="923330"/>
          </a:xfrm>
          <a:prstGeom prst="rect">
            <a:avLst/>
          </a:prstGeom>
          <a:noFill/>
        </p:spPr>
        <p:txBody>
          <a:bodyPr wrap="square" rtlCol="0">
            <a:spAutoFit/>
          </a:bodyPr>
          <a:lstStyle/>
          <a:p>
            <a:pPr marL="0" algn="just" defTabSz="1015898" rtl="1" eaLnBrk="1" latinLnBrk="0" hangingPunct="1"/>
            <a:r>
              <a:rPr lang="ar-SA" sz="1800" dirty="0">
                <a:solidFill>
                  <a:schemeClr val="bg1">
                    <a:lumMod val="65000"/>
                  </a:schemeClr>
                </a:solidFill>
                <a:latin typeface="Gill Sans MT" panose="020B0502020104020203" pitchFamily="34" charset="0"/>
              </a:rPr>
              <a:t>باين من الرسمة إنه الريفراكتوري بيريود ( الإفيكتف) بادية من بداية الخط الأزرق الى ما بعد القمة بشوي. معنى هذا الكلام ان مستحيل يبدا اكشن بوتنشل جديد في السيستولي </a:t>
            </a:r>
            <a:endParaRPr lang="en-US" sz="1800" dirty="0">
              <a:solidFill>
                <a:schemeClr val="bg1">
                  <a:lumMod val="65000"/>
                </a:schemeClr>
              </a:solidFill>
              <a:latin typeface="Gill Sans MT" panose="020B0502020104020203" pitchFamily="34" charset="0"/>
            </a:endParaRPr>
          </a:p>
        </p:txBody>
      </p:sp>
      <p:sp>
        <p:nvSpPr>
          <p:cNvPr id="9" name="TextBox 12"/>
          <p:cNvSpPr txBox="1"/>
          <p:nvPr/>
        </p:nvSpPr>
        <p:spPr>
          <a:xfrm>
            <a:off x="9740553" y="6502"/>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7584104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رقم الشريحة 2"/>
          <p:cNvSpPr>
            <a:spLocks noGrp="1"/>
          </p:cNvSpPr>
          <p:nvPr>
            <p:ph type="sldNum" sz="quarter" idx="12"/>
          </p:nvPr>
        </p:nvSpPr>
        <p:spPr/>
        <p:txBody>
          <a:bodyPr/>
          <a:lstStyle/>
          <a:p>
            <a:fld id="{4929A69E-7D8F-4515-9605-0315ABD4F316}" type="slidenum">
              <a:rPr lang="en-US" smtClean="0"/>
              <a:t>19</a:t>
            </a:fld>
            <a:endParaRPr lang="en-US" dirty="0"/>
          </a:p>
        </p:txBody>
      </p:sp>
      <p:sp>
        <p:nvSpPr>
          <p:cNvPr id="4" name="عنصر نائب للمحتوى 3"/>
          <p:cNvSpPr>
            <a:spLocks noGrp="1"/>
          </p:cNvSpPr>
          <p:nvPr>
            <p:ph sz="quarter" idx="1"/>
          </p:nvPr>
        </p:nvSpPr>
        <p:spPr>
          <a:xfrm>
            <a:off x="609461" y="1374750"/>
            <a:ext cx="6667283" cy="4937760"/>
          </a:xfrm>
        </p:spPr>
        <p:txBody>
          <a:bodyPr>
            <a:noAutofit/>
          </a:bodyPr>
          <a:lstStyle/>
          <a:p>
            <a:pPr algn="just"/>
            <a:r>
              <a:rPr lang="en-US" sz="1600" dirty="0" smtClean="0">
                <a:solidFill>
                  <a:prstClr val="white">
                    <a:lumMod val="65000"/>
                  </a:prstClr>
                </a:solidFill>
              </a:rPr>
              <a:t>Sometimes </a:t>
            </a:r>
            <a:r>
              <a:rPr lang="en-US" sz="1600" dirty="0">
                <a:solidFill>
                  <a:prstClr val="white">
                    <a:lumMod val="65000"/>
                  </a:prstClr>
                </a:solidFill>
              </a:rPr>
              <a:t>when there is an ischemia in the blood supply to the atria there will be fibrosis and this will affect the function of S-A node making it not functioning properly so, to solve this problem doctors will use artificial pacemaker for the patient.</a:t>
            </a:r>
          </a:p>
          <a:p>
            <a:pPr algn="just"/>
            <a:r>
              <a:rPr lang="en-US" sz="1600" dirty="0" smtClean="0">
                <a:solidFill>
                  <a:prstClr val="white">
                    <a:lumMod val="65000"/>
                  </a:prstClr>
                </a:solidFill>
              </a:rPr>
              <a:t>The </a:t>
            </a:r>
            <a:r>
              <a:rPr lang="en-US" sz="1600" dirty="0">
                <a:solidFill>
                  <a:prstClr val="white">
                    <a:lumMod val="65000"/>
                  </a:prstClr>
                </a:solidFill>
              </a:rPr>
              <a:t>impulses spread from the S-A node to the A-V node through the internodal pathway which is found in the right atrium. </a:t>
            </a:r>
          </a:p>
          <a:p>
            <a:pPr algn="just"/>
            <a:r>
              <a:rPr lang="en-US" sz="1600" dirty="0">
                <a:solidFill>
                  <a:prstClr val="white">
                    <a:lumMod val="65000"/>
                  </a:prstClr>
                </a:solidFill>
              </a:rPr>
              <a:t>Atrioventricular node and delay of impulses conduction from the atria to the ventricles: The atrial conductive system is organized so that the cardiac impulse does not travel from the atria to into the ventricles too </a:t>
            </a:r>
            <a:r>
              <a:rPr lang="en-US" sz="1600" dirty="0" smtClean="0">
                <a:solidFill>
                  <a:prstClr val="white">
                    <a:lumMod val="65000"/>
                  </a:prstClr>
                </a:solidFill>
              </a:rPr>
              <a:t>rapidly; </a:t>
            </a:r>
            <a:r>
              <a:rPr lang="en-US" sz="1600" dirty="0">
                <a:solidFill>
                  <a:prstClr val="white">
                    <a:lumMod val="65000"/>
                  </a:prstClr>
                </a:solidFill>
              </a:rPr>
              <a:t>this delay allow time for the atria to empty the blood into the ventricular before ventricular contraction begins. It is primarily the A-V node and its adjacent conductive fibers that delay this transmission into the ventricles. </a:t>
            </a:r>
          </a:p>
          <a:p>
            <a:pPr algn="just"/>
            <a:r>
              <a:rPr lang="en-US" sz="1600" dirty="0">
                <a:solidFill>
                  <a:prstClr val="white">
                    <a:lumMod val="65000"/>
                  </a:prstClr>
                </a:solidFill>
              </a:rPr>
              <a:t>Causes of the slow conduction A-V node : The slow conduction in the transitional , nodal , and penetrating A-V bundle fibers is caused mainly by diminished number of gab junction between successive cells in the conducting pathway , so there is a great resistant to conducting of excitatory ions from one conducting fibers to the next. Therefore, it is easy to see why each succeeding cell is slow to be excited. </a:t>
            </a:r>
          </a:p>
        </p:txBody>
      </p:sp>
      <p:pic>
        <p:nvPicPr>
          <p:cNvPr id="5" name="Picture 5" descr="D:\SCContent\0721602401\graphics\fullsize\S02401-010-f001.jpg"/>
          <p:cNvPicPr>
            <a:picLocks noChangeAspect="1" noChangeArrowheads="1"/>
          </p:cNvPicPr>
          <p:nvPr/>
        </p:nvPicPr>
        <p:blipFill rotWithShape="1">
          <a:blip r:embed="rId2" cstate="print"/>
          <a:srcRect l="11540" r="7671" b="4240"/>
          <a:stretch/>
        </p:blipFill>
        <p:spPr bwMode="auto">
          <a:xfrm>
            <a:off x="7678588" y="1347977"/>
            <a:ext cx="3870611" cy="4906202"/>
          </a:xfrm>
          <a:prstGeom prst="rect">
            <a:avLst/>
          </a:prstGeom>
          <a:noFill/>
          <a:ln w="9525">
            <a:noFill/>
            <a:miter lim="800000"/>
            <a:headEnd/>
            <a:tailEnd/>
          </a:ln>
        </p:spPr>
      </p:pic>
      <p:sp>
        <p:nvSpPr>
          <p:cNvPr id="6" name="Oval 6"/>
          <p:cNvSpPr/>
          <p:nvPr/>
        </p:nvSpPr>
        <p:spPr>
          <a:xfrm>
            <a:off x="7966620" y="2924944"/>
            <a:ext cx="432048" cy="5760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7"/>
          <p:cNvSpPr/>
          <p:nvPr/>
        </p:nvSpPr>
        <p:spPr>
          <a:xfrm>
            <a:off x="10486900" y="2772172"/>
            <a:ext cx="648072" cy="5128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مربع نص 7"/>
          <p:cNvSpPr txBox="1"/>
          <p:nvPr/>
        </p:nvSpPr>
        <p:spPr>
          <a:xfrm>
            <a:off x="609461" y="497380"/>
            <a:ext cx="4476839" cy="584775"/>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3200" dirty="0">
                <a:solidFill>
                  <a:schemeClr val="tx2"/>
                </a:solidFill>
                <a:latin typeface="+mj-lt"/>
              </a:rPr>
              <a:t>Extra </a:t>
            </a:r>
            <a:r>
              <a:rPr lang="en-US" sz="3200" dirty="0" smtClean="0">
                <a:solidFill>
                  <a:schemeClr val="tx2"/>
                </a:solidFill>
                <a:latin typeface="+mj-lt"/>
              </a:rPr>
              <a:t>Information:</a:t>
            </a:r>
            <a:endParaRPr lang="en-US" sz="3200" dirty="0">
              <a:solidFill>
                <a:schemeClr val="tx2"/>
              </a:solidFill>
              <a:latin typeface="+mj-lt"/>
            </a:endParaRPr>
          </a:p>
        </p:txBody>
      </p:sp>
    </p:spTree>
    <p:extLst>
      <p:ext uri="{BB962C8B-B14F-4D97-AF65-F5344CB8AC3E}">
        <p14:creationId xmlns:p14="http://schemas.microsoft.com/office/powerpoint/2010/main" val="27465935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Objectives</a:t>
            </a:r>
          </a:p>
        </p:txBody>
      </p:sp>
      <p:sp>
        <p:nvSpPr>
          <p:cNvPr id="3" name="Content Placeholder 2"/>
          <p:cNvSpPr>
            <a:spLocks noGrp="1"/>
          </p:cNvSpPr>
          <p:nvPr>
            <p:ph sz="quarter" idx="1"/>
          </p:nvPr>
        </p:nvSpPr>
        <p:spPr>
          <a:xfrm>
            <a:off x="609461" y="2300414"/>
            <a:ext cx="5628968" cy="1416618"/>
          </a:xfrm>
        </p:spPr>
        <p:txBody>
          <a:bodyPr>
            <a:normAutofit/>
          </a:bodyPr>
          <a:lstStyle/>
          <a:p>
            <a:pPr>
              <a:buFont typeface="Courier New" panose="02070309020205020404" pitchFamily="49" charset="0"/>
              <a:buChar char="o"/>
            </a:pPr>
            <a:r>
              <a:rPr lang="en-US" sz="1400" dirty="0">
                <a:solidFill>
                  <a:schemeClr val="accent1">
                    <a:lumMod val="75000"/>
                  </a:schemeClr>
                </a:solidFill>
                <a:latin typeface="Sylfaen" panose="010A0502050306030303" pitchFamily="18" charset="0"/>
                <a:ea typeface="Malgun Gothic Semilight" panose="020B0502040204020203" pitchFamily="34" charset="-128"/>
                <a:cs typeface="Arabic Typesetting" panose="03020402040406030203" pitchFamily="66" charset="-78"/>
              </a:rPr>
              <a:t>Discuss the cardiac conductive system and its function.</a:t>
            </a:r>
          </a:p>
          <a:p>
            <a:pPr>
              <a:buFont typeface="Courier New" panose="02070309020205020404" pitchFamily="49" charset="0"/>
              <a:buChar char="o"/>
            </a:pPr>
            <a:r>
              <a:rPr lang="en-US" sz="1400" dirty="0">
                <a:solidFill>
                  <a:schemeClr val="accent1">
                    <a:lumMod val="75000"/>
                  </a:schemeClr>
                </a:solidFill>
                <a:latin typeface="Sylfaen" panose="010A0502050306030303" pitchFamily="18" charset="0"/>
                <a:ea typeface="Malgun Gothic Semilight" panose="020B0502040204020203" pitchFamily="34" charset="-128"/>
                <a:cs typeface="Arabic Typesetting" panose="03020402040406030203" pitchFamily="66" charset="-78"/>
              </a:rPr>
              <a:t>Describe the action potential of the cardiac muscle and its components.</a:t>
            </a:r>
          </a:p>
          <a:p>
            <a:pPr>
              <a:buFont typeface="Courier New" panose="02070309020205020404" pitchFamily="49" charset="0"/>
              <a:buChar char="o"/>
            </a:pPr>
            <a:r>
              <a:rPr lang="en-US" sz="1400" dirty="0">
                <a:solidFill>
                  <a:schemeClr val="accent1">
                    <a:lumMod val="75000"/>
                  </a:schemeClr>
                </a:solidFill>
                <a:latin typeface="Sylfaen" panose="010A0502050306030303" pitchFamily="18" charset="0"/>
                <a:ea typeface="Malgun Gothic Semilight" panose="020B0502040204020203" pitchFamily="34" charset="-128"/>
                <a:cs typeface="Arabic Typesetting" panose="03020402040406030203" pitchFamily="66" charset="-78"/>
              </a:rPr>
              <a:t>Define the refractory period and the excitation contraction coupling.</a:t>
            </a:r>
          </a:p>
          <a:p>
            <a:pPr>
              <a:buFont typeface="Courier New" panose="02070309020205020404" pitchFamily="49" charset="0"/>
              <a:buChar char="o"/>
            </a:pPr>
            <a:r>
              <a:rPr lang="en-US" sz="1400" dirty="0">
                <a:solidFill>
                  <a:schemeClr val="accent1">
                    <a:lumMod val="75000"/>
                  </a:schemeClr>
                </a:solidFill>
                <a:latin typeface="Sylfaen" panose="010A0502050306030303" pitchFamily="18" charset="0"/>
                <a:ea typeface="Malgun Gothic Semilight" panose="020B0502040204020203" pitchFamily="34" charset="-128"/>
                <a:cs typeface="Arabic Typesetting" panose="03020402040406030203" pitchFamily="66" charset="-78"/>
              </a:rPr>
              <a:t>Discuss the control of excitation and conduction of the heart.</a:t>
            </a:r>
          </a:p>
          <a:p>
            <a:pPr>
              <a:buFont typeface="Courier New" panose="02070309020205020404" pitchFamily="49" charset="0"/>
              <a:buChar char="o"/>
            </a:pPr>
            <a:endParaRPr lang="en-US" sz="1400" dirty="0">
              <a:solidFill>
                <a:schemeClr val="accent1">
                  <a:lumMod val="75000"/>
                </a:schemeClr>
              </a:solidFill>
              <a:latin typeface="Sylfaen" panose="010A0502050306030303" pitchFamily="18" charset="0"/>
              <a:ea typeface="Malgun Gothic Semilight" panose="020B0502040204020203" pitchFamily="34" charset="-128"/>
              <a:cs typeface="Arabic Typesetting" panose="03020402040406030203" pitchFamily="66" charset="-78"/>
            </a:endParaRPr>
          </a:p>
          <a:p>
            <a:pPr>
              <a:buFont typeface="Courier New" panose="02070309020205020404" pitchFamily="49" charset="0"/>
              <a:buChar char="o"/>
            </a:pPr>
            <a:endParaRPr lang="en-US" sz="1400" dirty="0">
              <a:solidFill>
                <a:schemeClr val="accent1">
                  <a:lumMod val="75000"/>
                </a:schemeClr>
              </a:solidFill>
              <a:latin typeface="Sylfaen" panose="010A0502050306030303" pitchFamily="18" charset="0"/>
              <a:ea typeface="Malgun Gothic Semilight" panose="020B0502040204020203" pitchFamily="34" charset="-128"/>
              <a:cs typeface="Arabic Typesetting" panose="03020402040406030203" pitchFamily="66" charset="-78"/>
            </a:endParaRPr>
          </a:p>
          <a:p>
            <a:pPr>
              <a:buFont typeface="Courier New" panose="02070309020205020404" pitchFamily="49" charset="0"/>
              <a:buChar char="o"/>
            </a:pPr>
            <a:endParaRPr lang="en-US" sz="1400" dirty="0">
              <a:solidFill>
                <a:schemeClr val="accent1">
                  <a:lumMod val="75000"/>
                </a:schemeClr>
              </a:solidFill>
              <a:latin typeface="Sylfaen" panose="010A0502050306030303" pitchFamily="18" charset="0"/>
              <a:ea typeface="Malgun Gothic Semilight" panose="020B0502040204020203" pitchFamily="34" charset="-128"/>
              <a:cs typeface="Arabic Typesetting" panose="03020402040406030203" pitchFamily="66" charset="-78"/>
            </a:endParaRPr>
          </a:p>
        </p:txBody>
      </p:sp>
      <p:sp>
        <p:nvSpPr>
          <p:cNvPr id="4" name="Slide Number Placeholder 3"/>
          <p:cNvSpPr>
            <a:spLocks noGrp="1"/>
          </p:cNvSpPr>
          <p:nvPr>
            <p:ph type="sldNum" sz="quarter" idx="12"/>
          </p:nvPr>
        </p:nvSpPr>
        <p:spPr/>
        <p:txBody>
          <a:bodyPr/>
          <a:lstStyle/>
          <a:p>
            <a:fld id="{4929A69E-7D8F-4515-9605-0315ABD4F316}" type="slidenum">
              <a:rPr lang="en-US" smtClean="0"/>
              <a:t>2</a:t>
            </a:fld>
            <a:endParaRPr lang="en-US" dirty="0"/>
          </a:p>
        </p:txBody>
      </p:sp>
      <p:sp>
        <p:nvSpPr>
          <p:cNvPr id="5" name="Rectangle 3"/>
          <p:cNvSpPr txBox="1">
            <a:spLocks noChangeArrowheads="1"/>
          </p:cNvSpPr>
          <p:nvPr/>
        </p:nvSpPr>
        <p:spPr>
          <a:xfrm>
            <a:off x="609467" y="4191950"/>
            <a:ext cx="10969936" cy="4133594"/>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algn="just" defTabSz="914400">
              <a:buFont typeface="Courier New" panose="02070309020205020404" pitchFamily="49" charset="0"/>
              <a:buChar char="o"/>
              <a:defRPr/>
            </a:pPr>
            <a:r>
              <a:rPr lang="en-US" sz="1400" dirty="0">
                <a:solidFill>
                  <a:schemeClr val="accent1">
                    <a:lumMod val="75000"/>
                  </a:schemeClr>
                </a:solidFill>
                <a:latin typeface="Sylfaen" panose="010A0502050306030303" pitchFamily="18" charset="0"/>
                <a:ea typeface="Malgun Gothic Semilight" panose="020B0502040204020203" pitchFamily="34" charset="-128"/>
                <a:cs typeface="Arabic Typesetting" panose="03020402040406030203" pitchFamily="66" charset="-78"/>
              </a:rPr>
              <a:t>State and define the main electrical and mechanical properties of the heart.</a:t>
            </a:r>
          </a:p>
          <a:p>
            <a:pPr algn="just" defTabSz="914400">
              <a:buFont typeface="Courier New" panose="02070309020205020404" pitchFamily="49" charset="0"/>
              <a:buChar char="o"/>
              <a:defRPr/>
            </a:pPr>
            <a:r>
              <a:rPr lang="en-US" sz="1400" dirty="0">
                <a:solidFill>
                  <a:schemeClr val="accent1">
                    <a:lumMod val="75000"/>
                  </a:schemeClr>
                </a:solidFill>
                <a:latin typeface="Sylfaen" panose="010A0502050306030303" pitchFamily="18" charset="0"/>
                <a:ea typeface="Malgun Gothic Semilight" panose="020B0502040204020203" pitchFamily="34" charset="-128"/>
                <a:cs typeface="Arabic Typesetting" panose="03020402040406030203" pitchFamily="66" charset="-78"/>
              </a:rPr>
              <a:t>Explain the genesis of the resting membrane potential in the cardiac muscle cell and identify the ionic currents during the different phases of the fast-response and slow-response action potentials in the cardiac muscle cell.</a:t>
            </a:r>
          </a:p>
          <a:p>
            <a:pPr algn="just" defTabSz="914400">
              <a:buFont typeface="Courier New" panose="02070309020205020404" pitchFamily="49" charset="0"/>
              <a:buChar char="o"/>
              <a:defRPr/>
            </a:pPr>
            <a:r>
              <a:rPr lang="en-US" sz="1400" dirty="0">
                <a:solidFill>
                  <a:schemeClr val="accent1">
                    <a:lumMod val="75000"/>
                  </a:schemeClr>
                </a:solidFill>
                <a:latin typeface="Sylfaen" panose="010A0502050306030303" pitchFamily="18" charset="0"/>
                <a:ea typeface="Malgun Gothic Semilight" panose="020B0502040204020203" pitchFamily="34" charset="-128"/>
                <a:cs typeface="Arabic Typesetting" panose="03020402040406030203" pitchFamily="66" charset="-78"/>
              </a:rPr>
              <a:t>Discuss pacemaker electrical activity.</a:t>
            </a:r>
          </a:p>
          <a:p>
            <a:pPr algn="just" defTabSz="914400">
              <a:buFont typeface="Courier New" panose="02070309020205020404" pitchFamily="49" charset="0"/>
              <a:buChar char="o"/>
              <a:defRPr/>
            </a:pPr>
            <a:r>
              <a:rPr lang="en-US" sz="1400" dirty="0">
                <a:solidFill>
                  <a:schemeClr val="accent1">
                    <a:lumMod val="75000"/>
                  </a:schemeClr>
                </a:solidFill>
                <a:latin typeface="Sylfaen" panose="010A0502050306030303" pitchFamily="18" charset="0"/>
                <a:ea typeface="Malgun Gothic Semilight" panose="020B0502040204020203" pitchFamily="34" charset="-128"/>
                <a:cs typeface="Arabic Typesetting" panose="03020402040406030203" pitchFamily="66" charset="-78"/>
              </a:rPr>
              <a:t>Define ectopic pacemaker and explain the mechanisms of ectopic pacemakers.</a:t>
            </a:r>
          </a:p>
          <a:p>
            <a:pPr algn="just" defTabSz="914400">
              <a:buFont typeface="Courier New" panose="02070309020205020404" pitchFamily="49" charset="0"/>
              <a:buChar char="o"/>
              <a:defRPr/>
            </a:pPr>
            <a:r>
              <a:rPr lang="en-US" sz="1400" dirty="0">
                <a:solidFill>
                  <a:schemeClr val="accent1">
                    <a:lumMod val="75000"/>
                  </a:schemeClr>
                </a:solidFill>
                <a:latin typeface="Sylfaen" panose="010A0502050306030303" pitchFamily="18" charset="0"/>
                <a:ea typeface="Malgun Gothic Semilight" panose="020B0502040204020203" pitchFamily="34" charset="-128"/>
                <a:cs typeface="Arabic Typesetting" panose="03020402040406030203" pitchFamily="66" charset="-78"/>
              </a:rPr>
              <a:t>Summarize the function of the different parts of the conducting system of the heart and describe the sequence of normal conduction in the heart.</a:t>
            </a:r>
          </a:p>
          <a:p>
            <a:pPr algn="just" defTabSz="914400">
              <a:buFont typeface="Courier New" panose="02070309020205020404" pitchFamily="49" charset="0"/>
              <a:buChar char="o"/>
              <a:defRPr/>
            </a:pPr>
            <a:r>
              <a:rPr lang="en-US" sz="1400" dirty="0">
                <a:solidFill>
                  <a:schemeClr val="accent1">
                    <a:lumMod val="75000"/>
                  </a:schemeClr>
                </a:solidFill>
                <a:latin typeface="Sylfaen" panose="010A0502050306030303" pitchFamily="18" charset="0"/>
                <a:ea typeface="Malgun Gothic Semilight" panose="020B0502040204020203" pitchFamily="34" charset="-128"/>
                <a:cs typeface="Arabic Typesetting" panose="03020402040406030203" pitchFamily="66" charset="-78"/>
              </a:rPr>
              <a:t>Describe the effects of sympathetic and parasympathetic stimulation on the electrophysiological properties of the heart.</a:t>
            </a:r>
          </a:p>
        </p:txBody>
      </p:sp>
      <p:sp>
        <p:nvSpPr>
          <p:cNvPr id="8" name="TextBox 7"/>
          <p:cNvSpPr txBox="1"/>
          <p:nvPr/>
        </p:nvSpPr>
        <p:spPr>
          <a:xfrm>
            <a:off x="609460" y="3769295"/>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smtClean="0"/>
              <a:t>MALES</a:t>
            </a:r>
            <a:r>
              <a:rPr lang="en-US" sz="1400" b="1" u="sng" dirty="0"/>
              <a:t>’ </a:t>
            </a:r>
            <a:r>
              <a:rPr lang="en-US" sz="1400" b="1" u="sng" dirty="0" smtClean="0"/>
              <a:t>OBJECTIVES </a:t>
            </a:r>
            <a:endParaRPr lang="en-US" sz="1400" b="1" u="sng" dirty="0"/>
          </a:p>
        </p:txBody>
      </p:sp>
      <p:sp>
        <p:nvSpPr>
          <p:cNvPr id="9" name="TextBox 8"/>
          <p:cNvSpPr txBox="1"/>
          <p:nvPr/>
        </p:nvSpPr>
        <p:spPr>
          <a:xfrm>
            <a:off x="609460" y="1806873"/>
            <a:ext cx="2661320" cy="307777"/>
          </a:xfrm>
          <a:prstGeom prst="rect">
            <a:avLst/>
          </a:prstGeom>
          <a:solidFill>
            <a:srgbClr val="D8B3DC"/>
          </a:solidFill>
          <a:ln>
            <a:solidFill>
              <a:srgbClr val="A954AB"/>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smtClean="0"/>
              <a:t>FEMALES</a:t>
            </a:r>
            <a:r>
              <a:rPr lang="en-US" sz="1400" b="1" u="sng" dirty="0"/>
              <a:t>’ </a:t>
            </a:r>
            <a:r>
              <a:rPr lang="en-US" sz="1400" b="1" u="sng" dirty="0" smtClean="0"/>
              <a:t>OBJECTIVES </a:t>
            </a:r>
            <a:endParaRPr lang="en-US" sz="1400" b="1" u="sng" dirty="0"/>
          </a:p>
        </p:txBody>
      </p:sp>
      <p:sp>
        <p:nvSpPr>
          <p:cNvPr id="10" name="TextBox 9"/>
          <p:cNvSpPr txBox="1"/>
          <p:nvPr/>
        </p:nvSpPr>
        <p:spPr>
          <a:xfrm>
            <a:off x="2638047" y="647700"/>
            <a:ext cx="6912768" cy="400110"/>
          </a:xfrm>
          <a:prstGeom prst="rect">
            <a:avLst/>
          </a:prstGeom>
          <a:noFill/>
        </p:spPr>
        <p:txBody>
          <a:bodyPr wrap="square" rtlCol="0">
            <a:spAutoFit/>
          </a:bodyPr>
          <a:lstStyle/>
          <a:p>
            <a:pPr algn="ctr"/>
            <a:r>
              <a:rPr lang="en-US" b="1" u="sng" dirty="0" smtClean="0">
                <a:solidFill>
                  <a:srgbClr val="FF0000"/>
                </a:solidFill>
              </a:rPr>
              <a:t>Study Smart: focus on mutual topics. </a:t>
            </a:r>
            <a:endParaRPr lang="en-US" b="1" u="sng" dirty="0">
              <a:solidFill>
                <a:srgbClr val="FF0000"/>
              </a:solidFill>
            </a:endParaRPr>
          </a:p>
        </p:txBody>
      </p:sp>
      <p:sp>
        <p:nvSpPr>
          <p:cNvPr id="11" name="TextBox 10"/>
          <p:cNvSpPr txBox="1"/>
          <p:nvPr/>
        </p:nvSpPr>
        <p:spPr>
          <a:xfrm>
            <a:off x="609460" y="1376690"/>
            <a:ext cx="9877440" cy="276999"/>
          </a:xfrm>
          <a:prstGeom prst="rect">
            <a:avLst/>
          </a:prstGeom>
          <a:noFill/>
        </p:spPr>
        <p:txBody>
          <a:bodyPr wrap="square" rtlCol="0">
            <a:spAutoFit/>
          </a:bodyPr>
          <a:lstStyle/>
          <a:p>
            <a:r>
              <a:rPr lang="en-US" sz="1200" dirty="0" smtClean="0">
                <a:solidFill>
                  <a:schemeClr val="bg1">
                    <a:lumMod val="65000"/>
                  </a:schemeClr>
                </a:solidFill>
              </a:rPr>
              <a:t>In this lecture we will first give an introduction to the </a:t>
            </a:r>
            <a:r>
              <a:rPr lang="en-US" sz="1200" smtClean="0">
                <a:solidFill>
                  <a:schemeClr val="bg1">
                    <a:lumMod val="65000"/>
                  </a:schemeClr>
                </a:solidFill>
              </a:rPr>
              <a:t>AP –adding to lecture 1- and </a:t>
            </a:r>
            <a:r>
              <a:rPr lang="en-US" sz="1200" dirty="0" smtClean="0">
                <a:solidFill>
                  <a:schemeClr val="bg1">
                    <a:lumMod val="65000"/>
                  </a:schemeClr>
                </a:solidFill>
              </a:rPr>
              <a:t>then we will talk about these electrophysiological properties in detail.</a:t>
            </a:r>
            <a:endParaRPr lang="en-GB" sz="1200" dirty="0">
              <a:solidFill>
                <a:schemeClr val="bg1">
                  <a:lumMod val="65000"/>
                </a:schemeClr>
              </a:solidFill>
            </a:endParaRPr>
          </a:p>
        </p:txBody>
      </p:sp>
    </p:spTree>
    <p:extLst>
      <p:ext uri="{BB962C8B-B14F-4D97-AF65-F5344CB8AC3E}">
        <p14:creationId xmlns:p14="http://schemas.microsoft.com/office/powerpoint/2010/main" val="41109718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Conduction of </a:t>
            </a:r>
            <a:r>
              <a:rPr lang="en-US" sz="3200" dirty="0" smtClean="0"/>
              <a:t>Impulses:</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20</a:t>
            </a:fld>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61391167"/>
              </p:ext>
            </p:extLst>
          </p:nvPr>
        </p:nvGraphicFramePr>
        <p:xfrm>
          <a:off x="960795" y="1482643"/>
          <a:ext cx="10483255" cy="4489865"/>
        </p:xfrm>
        <a:graphic>
          <a:graphicData uri="http://schemas.openxmlformats.org/drawingml/2006/table">
            <a:tbl>
              <a:tblPr firstRow="1" bandRow="1">
                <a:tableStyleId>{5C22544A-7EE6-4342-B048-85BDC9FD1C3A}</a:tableStyleId>
              </a:tblPr>
              <a:tblGrid>
                <a:gridCol w="5272169">
                  <a:extLst>
                    <a:ext uri="{9D8B030D-6E8A-4147-A177-3AD203B41FA5}">
                      <a16:colId xmlns="" xmlns:a16="http://schemas.microsoft.com/office/drawing/2014/main" val="20000"/>
                    </a:ext>
                  </a:extLst>
                </a:gridCol>
                <a:gridCol w="5211086">
                  <a:extLst>
                    <a:ext uri="{9D8B030D-6E8A-4147-A177-3AD203B41FA5}">
                      <a16:colId xmlns="" xmlns:a16="http://schemas.microsoft.com/office/drawing/2014/main" val="20001"/>
                    </a:ext>
                  </a:extLst>
                </a:gridCol>
              </a:tblGrid>
              <a:tr h="677141">
                <a:tc>
                  <a:txBody>
                    <a:bodyPr/>
                    <a:lstStyle/>
                    <a:p>
                      <a:pPr marL="342900" marR="0" lvl="0" indent="-342900" algn="ctr"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kern="1200" dirty="0">
                          <a:solidFill>
                            <a:schemeClr val="tx1"/>
                          </a:solidFill>
                          <a:latin typeface="+mn-lt"/>
                          <a:ea typeface="+mn-ea"/>
                          <a:cs typeface="+mn-cs"/>
                        </a:rPr>
                        <a:t>Sinoatrial / Sinus Node</a:t>
                      </a:r>
                    </a:p>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US" sz="2000" kern="1200" dirty="0">
                          <a:solidFill>
                            <a:schemeClr val="tx1"/>
                          </a:solidFill>
                          <a:latin typeface="+mn-lt"/>
                          <a:ea typeface="+mn-ea"/>
                          <a:cs typeface="+mn-cs"/>
                        </a:rPr>
                        <a:t>(SA Node)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457200" marR="0" lvl="0" indent="-457200" algn="ctr" defTabSz="914400" rtl="0" eaLnBrk="1" fontAlgn="auto" latinLnBrk="0" hangingPunct="1">
                        <a:lnSpc>
                          <a:spcPct val="100000"/>
                        </a:lnSpc>
                        <a:spcBef>
                          <a:spcPts val="0"/>
                        </a:spcBef>
                        <a:spcAft>
                          <a:spcPts val="0"/>
                        </a:spcAft>
                        <a:buClrTx/>
                        <a:buSzTx/>
                        <a:buFont typeface="+mj-lt"/>
                        <a:buAutoNum type="arabicPeriod" startAt="2"/>
                        <a:tabLst/>
                        <a:defRPr/>
                      </a:pPr>
                      <a:r>
                        <a:rPr kumimoji="0" lang="en-US" sz="2000" b="1" kern="1200" dirty="0">
                          <a:solidFill>
                            <a:schemeClr val="tx1"/>
                          </a:solidFill>
                          <a:latin typeface="+mn-lt"/>
                          <a:ea typeface="+mn-ea"/>
                          <a:cs typeface="+mn-cs"/>
                        </a:rPr>
                        <a:t>Atrioventricular Node</a:t>
                      </a:r>
                    </a:p>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US" sz="2000" b="1" kern="1200" dirty="0">
                          <a:solidFill>
                            <a:schemeClr val="tx1"/>
                          </a:solidFill>
                          <a:latin typeface="+mn-lt"/>
                          <a:ea typeface="+mn-ea"/>
                          <a:cs typeface="+mn-cs"/>
                        </a:rPr>
                        <a:t>(AV Node)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 xmlns:a16="http://schemas.microsoft.com/office/drawing/2014/main" val="10000"/>
                  </a:ext>
                </a:extLst>
              </a:tr>
              <a:tr h="3788825">
                <a:tc>
                  <a:txBody>
                    <a:bodyPr/>
                    <a:lstStyle/>
                    <a:p>
                      <a:pPr marL="0" marR="0" indent="0" algn="l" defTabSz="914400" rtl="0" eaLnBrk="1" fontAlgn="auto" latinLnBrk="0" hangingPunct="1">
                        <a:lnSpc>
                          <a:spcPct val="80000"/>
                        </a:lnSpc>
                        <a:spcBef>
                          <a:spcPts val="0"/>
                        </a:spcBef>
                        <a:spcAft>
                          <a:spcPts val="0"/>
                        </a:spcAft>
                        <a:buClrTx/>
                        <a:buSzPct val="50000"/>
                        <a:buFont typeface="Wingdings" pitchFamily="2" charset="2"/>
                        <a:buNone/>
                        <a:tabLst/>
                        <a:defRPr/>
                      </a:pPr>
                      <a:endParaRPr lang="en-US" altLang="en-US" sz="1400" dirty="0" smtClean="0">
                        <a:cs typeface="Calibri" pitchFamily="34" charset="0"/>
                      </a:endParaRPr>
                    </a:p>
                    <a:p>
                      <a:pPr marL="0" marR="0" indent="0" algn="l" defTabSz="914400" rtl="0" eaLnBrk="1" fontAlgn="auto" latinLnBrk="0" hangingPunct="1">
                        <a:lnSpc>
                          <a:spcPct val="80000"/>
                        </a:lnSpc>
                        <a:spcBef>
                          <a:spcPts val="0"/>
                        </a:spcBef>
                        <a:spcAft>
                          <a:spcPts val="0"/>
                        </a:spcAft>
                        <a:buClrTx/>
                        <a:buSzPct val="50000"/>
                        <a:buFont typeface="Wingdings" pitchFamily="2" charset="2"/>
                        <a:buNone/>
                        <a:tabLst/>
                        <a:defRPr/>
                      </a:pPr>
                      <a:r>
                        <a:rPr lang="en-US" altLang="en-US" sz="1400" dirty="0" smtClean="0">
                          <a:cs typeface="Calibri" pitchFamily="34" charset="0"/>
                        </a:rPr>
                        <a:t>All slow response tissues have the ability to auto-activate (automaticity).</a:t>
                      </a:r>
                    </a:p>
                    <a:p>
                      <a:pPr marL="0" marR="0" indent="0" algn="l" defTabSz="914400" rtl="0" eaLnBrk="1" fontAlgn="auto" latinLnBrk="0" hangingPunct="1">
                        <a:lnSpc>
                          <a:spcPct val="80000"/>
                        </a:lnSpc>
                        <a:spcBef>
                          <a:spcPts val="0"/>
                        </a:spcBef>
                        <a:spcAft>
                          <a:spcPts val="0"/>
                        </a:spcAft>
                        <a:buClrTx/>
                        <a:buSzPct val="50000"/>
                        <a:buFont typeface="Wingdings" pitchFamily="2" charset="2"/>
                        <a:buNone/>
                        <a:tabLst/>
                        <a:defRPr/>
                      </a:pPr>
                      <a:endParaRPr kumimoji="0" lang="en-US" sz="1600" b="1" kern="1200" dirty="0" smtClean="0">
                        <a:solidFill>
                          <a:schemeClr val="tx1"/>
                        </a:solidFill>
                        <a:latin typeface="+mn-lt"/>
                        <a:ea typeface="+mn-ea"/>
                        <a:cs typeface="+mn-cs"/>
                      </a:endParaRPr>
                    </a:p>
                    <a:p>
                      <a:pPr>
                        <a:lnSpc>
                          <a:spcPct val="80000"/>
                        </a:lnSpc>
                        <a:buSzPct val="50000"/>
                        <a:buFont typeface="Wingdings" pitchFamily="2" charset="2"/>
                        <a:buNone/>
                      </a:pPr>
                      <a:r>
                        <a:rPr kumimoji="0" lang="en-US" sz="1600" b="1" kern="1200" dirty="0" smtClean="0">
                          <a:solidFill>
                            <a:schemeClr val="tx1"/>
                          </a:solidFill>
                          <a:latin typeface="+mn-lt"/>
                          <a:ea typeface="+mn-ea"/>
                          <a:cs typeface="+mn-cs"/>
                        </a:rPr>
                        <a:t>Location:  </a:t>
                      </a:r>
                      <a:r>
                        <a:rPr kumimoji="0" lang="en-US" sz="1600" kern="1200" dirty="0" smtClean="0">
                          <a:solidFill>
                            <a:schemeClr val="tx1"/>
                          </a:solidFill>
                          <a:latin typeface="+mn-lt"/>
                          <a:ea typeface="+mn-ea"/>
                          <a:cs typeface="+mn-cs"/>
                        </a:rPr>
                        <a:t>in </a:t>
                      </a:r>
                      <a:r>
                        <a:rPr kumimoji="0" lang="en-US" sz="1600" kern="1200" dirty="0">
                          <a:solidFill>
                            <a:schemeClr val="tx1"/>
                          </a:solidFill>
                          <a:latin typeface="+mn-lt"/>
                          <a:ea typeface="+mn-ea"/>
                          <a:cs typeface="+mn-cs"/>
                        </a:rPr>
                        <a:t>the superior lateral wall of the right atrium near the opening of the superior vena cava.</a:t>
                      </a:r>
                    </a:p>
                    <a:p>
                      <a:pPr>
                        <a:lnSpc>
                          <a:spcPct val="90000"/>
                        </a:lnSpc>
                        <a:defRPr/>
                      </a:pPr>
                      <a:r>
                        <a:rPr kumimoji="0" lang="en-US" sz="1600" b="1" kern="1200" dirty="0">
                          <a:solidFill>
                            <a:schemeClr val="tx1"/>
                          </a:solidFill>
                          <a:latin typeface="+mn-lt"/>
                          <a:ea typeface="+mn-ea"/>
                          <a:cs typeface="+mn-cs"/>
                        </a:rPr>
                        <a:t>Functions:</a:t>
                      </a:r>
                      <a:r>
                        <a:rPr kumimoji="0" lang="en-US" sz="1600" b="1" kern="1200" baseline="0" dirty="0">
                          <a:solidFill>
                            <a:schemeClr val="tx1"/>
                          </a:solidFill>
                          <a:latin typeface="+mn-lt"/>
                          <a:ea typeface="+mn-ea"/>
                          <a:cs typeface="+mn-cs"/>
                        </a:rPr>
                        <a:t>  </a:t>
                      </a:r>
                      <a:r>
                        <a:rPr kumimoji="0" lang="en-US" sz="1600" kern="1200" dirty="0" smtClean="0">
                          <a:solidFill>
                            <a:srgbClr val="FF0000"/>
                          </a:solidFill>
                          <a:latin typeface="+mn-lt"/>
                          <a:ea typeface="+mn-ea"/>
                          <a:cs typeface="+mn-cs"/>
                        </a:rPr>
                        <a:t>Pacemaker </a:t>
                      </a:r>
                      <a:r>
                        <a:rPr kumimoji="0" lang="en-US" sz="1600" kern="1200" dirty="0">
                          <a:solidFill>
                            <a:srgbClr val="FF0000"/>
                          </a:solidFill>
                          <a:latin typeface="+mn-lt"/>
                          <a:ea typeface="+mn-ea"/>
                          <a:cs typeface="+mn-cs"/>
                        </a:rPr>
                        <a:t>of the heart</a:t>
                      </a:r>
                    </a:p>
                    <a:p>
                      <a:pPr marL="560070" lvl="3" indent="-285750">
                        <a:lnSpc>
                          <a:spcPct val="90000"/>
                        </a:lnSpc>
                        <a:buSzPct val="95000"/>
                        <a:buFont typeface="Arial" panose="020B0604020202020204" pitchFamily="34" charset="0"/>
                        <a:buChar char="•"/>
                        <a:defRPr/>
                      </a:pPr>
                      <a:r>
                        <a:rPr kumimoji="0" lang="en-US" sz="1600" kern="1200" dirty="0">
                          <a:solidFill>
                            <a:schemeClr val="tx1"/>
                          </a:solidFill>
                          <a:latin typeface="+mn-lt"/>
                          <a:ea typeface="+mn-ea"/>
                          <a:cs typeface="+mn-cs"/>
                        </a:rPr>
                        <a:t>Its rate of rhythmic discharge is greater than any other part in the </a:t>
                      </a:r>
                      <a:r>
                        <a:rPr kumimoji="0" lang="en-US" sz="1600" kern="1200" dirty="0" smtClean="0">
                          <a:solidFill>
                            <a:schemeClr val="tx1"/>
                          </a:solidFill>
                          <a:latin typeface="+mn-lt"/>
                          <a:ea typeface="+mn-ea"/>
                          <a:cs typeface="+mn-cs"/>
                        </a:rPr>
                        <a:t>heart.</a:t>
                      </a:r>
                      <a:endParaRPr kumimoji="0" lang="en-US" sz="1600" kern="1200" dirty="0">
                        <a:solidFill>
                          <a:schemeClr val="tx1"/>
                        </a:solidFill>
                        <a:latin typeface="+mn-lt"/>
                        <a:ea typeface="+mn-ea"/>
                        <a:cs typeface="+mn-cs"/>
                      </a:endParaRPr>
                    </a:p>
                    <a:p>
                      <a:pPr marL="560070" marR="0" lvl="3" indent="-285750" algn="l" defTabSz="914400" rtl="0" eaLnBrk="1" fontAlgn="auto" latinLnBrk="0" hangingPunct="1">
                        <a:lnSpc>
                          <a:spcPct val="90000"/>
                        </a:lnSpc>
                        <a:spcBef>
                          <a:spcPts val="0"/>
                        </a:spcBef>
                        <a:spcAft>
                          <a:spcPts val="0"/>
                        </a:spcAft>
                        <a:buClrTx/>
                        <a:buSzPct val="95000"/>
                        <a:buFont typeface="Arial" panose="020B0604020202020204" pitchFamily="34" charset="0"/>
                        <a:buChar char="•"/>
                        <a:tabLst/>
                        <a:defRPr/>
                      </a:pPr>
                      <a:r>
                        <a:rPr kumimoji="0" lang="en-US" sz="1600" kern="1200" dirty="0">
                          <a:solidFill>
                            <a:srgbClr val="FF0000"/>
                          </a:solidFill>
                          <a:latin typeface="+mn-lt"/>
                          <a:ea typeface="+mn-ea"/>
                          <a:cs typeface="+mn-cs"/>
                        </a:rPr>
                        <a:t>Highest frequency</a:t>
                      </a:r>
                      <a:r>
                        <a:rPr kumimoji="0" lang="en-US" sz="1600" kern="1200" dirty="0">
                          <a:solidFill>
                            <a:schemeClr val="bg1">
                              <a:lumMod val="50000"/>
                            </a:schemeClr>
                          </a:solidFill>
                          <a:latin typeface="+mn-lt"/>
                          <a:ea typeface="+mn-ea"/>
                          <a:cs typeface="+mn-cs"/>
                        </a:rPr>
                        <a:t> </a:t>
                      </a:r>
                      <a:r>
                        <a:rPr kumimoji="0" lang="en-US" sz="1600" kern="1200" dirty="0">
                          <a:solidFill>
                            <a:srgbClr val="DDE9EC">
                              <a:lumMod val="50000"/>
                            </a:srgbClr>
                          </a:solidFill>
                          <a:latin typeface="+mn-lt"/>
                          <a:ea typeface="+mn-ea"/>
                          <a:cs typeface="+mn-cs"/>
                        </a:rPr>
                        <a:t>compared to other conduction </a:t>
                      </a:r>
                      <a:r>
                        <a:rPr kumimoji="0" lang="en-US" sz="1600" kern="1200" dirty="0" smtClean="0">
                          <a:solidFill>
                            <a:srgbClr val="DDE9EC">
                              <a:lumMod val="50000"/>
                            </a:srgbClr>
                          </a:solidFill>
                          <a:latin typeface="+mn-lt"/>
                          <a:ea typeface="+mn-ea"/>
                          <a:cs typeface="+mn-cs"/>
                        </a:rPr>
                        <a:t>parts</a:t>
                      </a:r>
                      <a:r>
                        <a:rPr kumimoji="0" lang="en-US" sz="1600" kern="1200" baseline="0" dirty="0" smtClean="0">
                          <a:solidFill>
                            <a:srgbClr val="DDE9EC">
                              <a:lumMod val="50000"/>
                            </a:srgbClr>
                          </a:solidFill>
                          <a:latin typeface="+mn-lt"/>
                          <a:ea typeface="+mn-ea"/>
                          <a:cs typeface="+mn-cs"/>
                        </a:rPr>
                        <a:t> </a:t>
                      </a:r>
                      <a:r>
                        <a:rPr kumimoji="0" lang="en-US" sz="1600" kern="1200" dirty="0" smtClean="0">
                          <a:solidFill>
                            <a:schemeClr val="tx1"/>
                          </a:solidFill>
                          <a:latin typeface="+mn-lt"/>
                          <a:ea typeface="+mn-ea"/>
                          <a:cs typeface="+mn-cs"/>
                        </a:rPr>
                        <a:t>and suppresses other pacemaker.</a:t>
                      </a:r>
                    </a:p>
                    <a:p>
                      <a:pPr marL="560070" marR="0" lvl="3" indent="-285750" algn="l" defTabSz="914400" rtl="0" eaLnBrk="1" fontAlgn="auto" latinLnBrk="0" hangingPunct="1">
                        <a:lnSpc>
                          <a:spcPct val="90000"/>
                        </a:lnSpc>
                        <a:spcBef>
                          <a:spcPts val="0"/>
                        </a:spcBef>
                        <a:spcAft>
                          <a:spcPts val="0"/>
                        </a:spcAft>
                        <a:buClrTx/>
                        <a:buSzPct val="95000"/>
                        <a:buFont typeface="Arial" panose="020B0604020202020204" pitchFamily="34" charset="0"/>
                        <a:buChar char="•"/>
                        <a:tabLst/>
                        <a:defRPr/>
                      </a:pPr>
                      <a:r>
                        <a:rPr kumimoji="0" lang="en-US" sz="1600" kern="1200" dirty="0" smtClean="0">
                          <a:solidFill>
                            <a:srgbClr val="DDE9EC">
                              <a:lumMod val="50000"/>
                            </a:srgbClr>
                          </a:solidFill>
                          <a:latin typeface="+mn-lt"/>
                          <a:ea typeface="+mn-ea"/>
                          <a:cs typeface="+mn-cs"/>
                        </a:rPr>
                        <a:t> </a:t>
                      </a:r>
                      <a:r>
                        <a:rPr kumimoji="0" lang="en-US" sz="1600" b="0" kern="1200" dirty="0" smtClean="0">
                          <a:solidFill>
                            <a:prstClr val="white">
                              <a:lumMod val="65000"/>
                            </a:prstClr>
                          </a:solidFill>
                          <a:latin typeface="+mn-lt"/>
                          <a:ea typeface="+mn-ea"/>
                          <a:cs typeface="+mn-cs"/>
                        </a:rPr>
                        <a:t>[ </a:t>
                      </a:r>
                      <a:r>
                        <a:rPr kumimoji="0" lang="en-US" sz="1600" b="0" kern="1200" dirty="0">
                          <a:solidFill>
                            <a:prstClr val="white">
                              <a:lumMod val="65000"/>
                            </a:prstClr>
                          </a:solidFill>
                          <a:latin typeface="+mn-lt"/>
                          <a:ea typeface="+mn-ea"/>
                          <a:cs typeface="+mn-cs"/>
                        </a:rPr>
                        <a:t>Frequency </a:t>
                      </a:r>
                      <a:r>
                        <a:rPr kumimoji="0" lang="en-US" sz="1600" b="0" kern="1200" dirty="0" smtClean="0">
                          <a:solidFill>
                            <a:prstClr val="white">
                              <a:lumMod val="65000"/>
                            </a:prstClr>
                          </a:solidFill>
                          <a:latin typeface="+mn-lt"/>
                          <a:ea typeface="+mn-ea"/>
                          <a:cs typeface="+mn-cs"/>
                        </a:rPr>
                        <a:t>]: </a:t>
                      </a:r>
                      <a:r>
                        <a:rPr kumimoji="0" lang="en-US" sz="1600" b="0" kern="1200" dirty="0">
                          <a:solidFill>
                            <a:prstClr val="white">
                              <a:lumMod val="65000"/>
                            </a:prstClr>
                          </a:solidFill>
                          <a:latin typeface="+mn-lt"/>
                          <a:ea typeface="+mn-ea"/>
                          <a:cs typeface="+mn-cs"/>
                        </a:rPr>
                        <a:t>the number of heartbeats per </a:t>
                      </a:r>
                      <a:r>
                        <a:rPr kumimoji="0" lang="en-US" sz="1600" b="0" kern="1200" dirty="0" smtClean="0">
                          <a:solidFill>
                            <a:prstClr val="white">
                              <a:lumMod val="65000"/>
                            </a:prstClr>
                          </a:solidFill>
                          <a:latin typeface="+mn-lt"/>
                          <a:ea typeface="+mn-ea"/>
                          <a:cs typeface="+mn-cs"/>
                        </a:rPr>
                        <a:t>minute.</a:t>
                      </a:r>
                      <a:endParaRPr kumimoji="0" lang="en-US" sz="1600" b="0" kern="1200" dirty="0">
                        <a:solidFill>
                          <a:prstClr val="white">
                            <a:lumMod val="65000"/>
                          </a:prstClr>
                        </a:solidFill>
                        <a:latin typeface="+mn-lt"/>
                        <a:ea typeface="+mn-ea"/>
                        <a:cs typeface="+mn-cs"/>
                      </a:endParaRPr>
                    </a:p>
                    <a:p>
                      <a:pPr marL="300038" lvl="3" indent="-285750">
                        <a:lnSpc>
                          <a:spcPct val="90000"/>
                        </a:lnSpc>
                        <a:buSzPct val="95000"/>
                        <a:buFontTx/>
                        <a:buChar char="-"/>
                        <a:defRPr/>
                      </a:pPr>
                      <a:r>
                        <a:rPr kumimoji="0" lang="en-US" sz="1600" kern="1200" dirty="0" smtClean="0">
                          <a:solidFill>
                            <a:schemeClr val="tx1"/>
                          </a:solidFill>
                          <a:latin typeface="+mn-lt"/>
                          <a:ea typeface="+mn-ea"/>
                          <a:cs typeface="+mn-cs"/>
                        </a:rPr>
                        <a:t>SA</a:t>
                      </a:r>
                      <a:r>
                        <a:rPr kumimoji="0" lang="en-US" sz="1600" kern="1200" baseline="0" dirty="0" smtClean="0">
                          <a:solidFill>
                            <a:schemeClr val="tx1"/>
                          </a:solidFill>
                          <a:latin typeface="+mn-lt"/>
                          <a:ea typeface="+mn-ea"/>
                          <a:cs typeface="+mn-cs"/>
                        </a:rPr>
                        <a:t> </a:t>
                      </a:r>
                      <a:r>
                        <a:rPr kumimoji="0" lang="en-US" sz="1600" kern="1200" baseline="0" dirty="0">
                          <a:solidFill>
                            <a:schemeClr val="tx1"/>
                          </a:solidFill>
                          <a:latin typeface="+mn-lt"/>
                          <a:ea typeface="+mn-ea"/>
                          <a:cs typeface="+mn-cs"/>
                        </a:rPr>
                        <a:t>Node </a:t>
                      </a:r>
                      <a:r>
                        <a:rPr kumimoji="0" lang="en-US" sz="1600" kern="1200" dirty="0">
                          <a:solidFill>
                            <a:schemeClr val="tx1"/>
                          </a:solidFill>
                          <a:latin typeface="+mn-lt"/>
                          <a:ea typeface="+mn-ea"/>
                          <a:cs typeface="+mn-cs"/>
                        </a:rPr>
                        <a:t>Is capable of </a:t>
                      </a:r>
                      <a:r>
                        <a:rPr kumimoji="0" lang="en-US" sz="1600" kern="1200" dirty="0">
                          <a:solidFill>
                            <a:srgbClr val="FF0000"/>
                          </a:solidFill>
                          <a:latin typeface="+mn-lt"/>
                          <a:ea typeface="+mn-ea"/>
                          <a:cs typeface="+mn-cs"/>
                        </a:rPr>
                        <a:t>originating action potentials</a:t>
                      </a:r>
                      <a:r>
                        <a:rPr kumimoji="0" lang="en-US" sz="1600" kern="1200" dirty="0" smtClean="0">
                          <a:solidFill>
                            <a:srgbClr val="FF0000"/>
                          </a:solidFill>
                          <a:latin typeface="+mn-lt"/>
                          <a:ea typeface="+mn-ea"/>
                          <a:cs typeface="+mn-cs"/>
                        </a:rPr>
                        <a:t>.</a:t>
                      </a:r>
                      <a:endParaRPr kumimoji="0" lang="ar-SA" sz="1600" kern="1200" dirty="0" smtClean="0">
                        <a:solidFill>
                          <a:srgbClr val="FF0000"/>
                        </a:solidFill>
                        <a:latin typeface="+mn-lt"/>
                        <a:ea typeface="+mn-ea"/>
                        <a:cs typeface="+mn-cs"/>
                      </a:endParaRPr>
                    </a:p>
                    <a:p>
                      <a:pPr marL="300038" lvl="3" indent="-285750">
                        <a:lnSpc>
                          <a:spcPct val="90000"/>
                        </a:lnSpc>
                        <a:buSzPct val="95000"/>
                        <a:buFontTx/>
                        <a:buChar char="-"/>
                        <a:defRPr/>
                      </a:pPr>
                      <a:r>
                        <a:rPr kumimoji="0" lang="en-US" sz="1600" kern="1200" dirty="0" smtClean="0">
                          <a:solidFill>
                            <a:schemeClr val="tx2"/>
                          </a:solidFill>
                          <a:latin typeface="+mn-lt"/>
                          <a:ea typeface="+mn-ea"/>
                          <a:cs typeface="+mn-cs"/>
                        </a:rPr>
                        <a:t>The</a:t>
                      </a:r>
                      <a:r>
                        <a:rPr kumimoji="0" lang="en-US" sz="1600" kern="1200" baseline="0" dirty="0" smtClean="0">
                          <a:solidFill>
                            <a:schemeClr val="tx2"/>
                          </a:solidFill>
                          <a:latin typeface="+mn-lt"/>
                          <a:ea typeface="+mn-ea"/>
                          <a:cs typeface="+mn-cs"/>
                        </a:rPr>
                        <a:t> AP is characterized by:</a:t>
                      </a:r>
                      <a:r>
                        <a:rPr kumimoji="0" lang="en-US" sz="1600" kern="1200" baseline="0" dirty="0" smtClean="0">
                          <a:solidFill>
                            <a:schemeClr val="accent2">
                              <a:lumMod val="75000"/>
                            </a:schemeClr>
                          </a:solidFill>
                          <a:latin typeface="+mn-lt"/>
                          <a:ea typeface="+mn-ea"/>
                          <a:cs typeface="+mn-cs"/>
                        </a:rPr>
                        <a:t> </a:t>
                      </a:r>
                      <a:r>
                        <a:rPr kumimoji="0" lang="en-US" sz="1600" kern="1200" baseline="0" dirty="0" smtClean="0">
                          <a:solidFill>
                            <a:schemeClr val="tx1"/>
                          </a:solidFill>
                          <a:latin typeface="+mn-lt"/>
                          <a:ea typeface="+mn-ea"/>
                          <a:cs typeface="+mn-cs"/>
                        </a:rPr>
                        <a:t>diastolic depolarization</a:t>
                      </a:r>
                    </a:p>
                    <a:p>
                      <a:pPr marL="300038" lvl="3" indent="-285750">
                        <a:lnSpc>
                          <a:spcPct val="90000"/>
                        </a:lnSpc>
                        <a:buSzPct val="95000"/>
                        <a:buFontTx/>
                        <a:buChar char="-"/>
                        <a:defRPr/>
                      </a:pPr>
                      <a:r>
                        <a:rPr kumimoji="0" lang="en-US" sz="1600" kern="1200" baseline="0" dirty="0" smtClean="0">
                          <a:solidFill>
                            <a:schemeClr val="tx1"/>
                          </a:solidFill>
                          <a:latin typeface="+mn-lt"/>
                          <a:ea typeface="+mn-ea"/>
                          <a:cs typeface="+mn-cs"/>
                        </a:rPr>
                        <a:t>Slow depolarization of phase 4</a:t>
                      </a:r>
                      <a:endParaRPr kumimoji="0" lang="en-US" sz="1600" kern="1200" baseline="0" dirty="0">
                        <a:solidFill>
                          <a:schemeClr val="tx1"/>
                        </a:solidFill>
                        <a:latin typeface="+mn-lt"/>
                        <a:ea typeface="+mn-ea"/>
                        <a:cs typeface="+mn-cs"/>
                      </a:endParaRPr>
                    </a:p>
                    <a:p>
                      <a:pPr marL="300038" lvl="3" indent="-285750">
                        <a:lnSpc>
                          <a:spcPct val="90000"/>
                        </a:lnSpc>
                        <a:buSzPct val="95000"/>
                        <a:buFontTx/>
                        <a:buChar char="-"/>
                        <a:defRPr/>
                      </a:pPr>
                      <a:r>
                        <a:rPr kumimoji="0" lang="en-US" sz="1600" kern="1200" dirty="0" smtClean="0">
                          <a:solidFill>
                            <a:schemeClr val="tx1"/>
                          </a:solidFill>
                          <a:latin typeface="+mn-lt"/>
                          <a:ea typeface="+mn-ea"/>
                          <a:cs typeface="+mn-cs"/>
                        </a:rPr>
                        <a:t>The </a:t>
                      </a:r>
                      <a:r>
                        <a:rPr kumimoji="0" lang="en-US" sz="1600" kern="1200" dirty="0">
                          <a:solidFill>
                            <a:schemeClr val="tx1"/>
                          </a:solidFill>
                          <a:latin typeface="+mn-lt"/>
                          <a:ea typeface="+mn-ea"/>
                          <a:cs typeface="+mn-cs"/>
                        </a:rPr>
                        <a:t>impulses normally</a:t>
                      </a:r>
                      <a:r>
                        <a:rPr kumimoji="0" lang="en-US" sz="1600" kern="1200" baseline="0" dirty="0">
                          <a:solidFill>
                            <a:schemeClr val="tx1"/>
                          </a:solidFill>
                          <a:latin typeface="+mn-lt"/>
                          <a:ea typeface="+mn-ea"/>
                          <a:cs typeface="+mn-cs"/>
                        </a:rPr>
                        <a:t> arise in </a:t>
                      </a:r>
                      <a:r>
                        <a:rPr kumimoji="0" lang="en-US" sz="1600" kern="1200" baseline="0" dirty="0" smtClean="0">
                          <a:solidFill>
                            <a:schemeClr val="tx1"/>
                          </a:solidFill>
                          <a:latin typeface="+mn-lt"/>
                          <a:ea typeface="+mn-ea"/>
                          <a:cs typeface="+mn-cs"/>
                        </a:rPr>
                        <a:t>it.</a:t>
                      </a:r>
                    </a:p>
                    <a:p>
                      <a:pPr marL="300038" lvl="3" indent="-285750">
                        <a:lnSpc>
                          <a:spcPct val="90000"/>
                        </a:lnSpc>
                        <a:buSzPct val="95000"/>
                        <a:buFontTx/>
                        <a:buChar char="-"/>
                        <a:defRPr/>
                      </a:pPr>
                      <a:r>
                        <a:rPr kumimoji="0" lang="en-US" sz="1600" kern="1200" baseline="0" dirty="0" smtClean="0">
                          <a:solidFill>
                            <a:schemeClr val="tx1"/>
                          </a:solidFill>
                          <a:latin typeface="+mn-lt"/>
                          <a:ea typeface="+mn-ea"/>
                          <a:cs typeface="+mn-cs"/>
                        </a:rPr>
                        <a:t>It </a:t>
                      </a:r>
                      <a:r>
                        <a:rPr kumimoji="0" lang="en-US" sz="1600" kern="1200" baseline="0" dirty="0">
                          <a:solidFill>
                            <a:schemeClr val="tx1"/>
                          </a:solidFill>
                          <a:latin typeface="+mn-lt"/>
                          <a:ea typeface="+mn-ea"/>
                          <a:cs typeface="+mn-cs"/>
                        </a:rPr>
                        <a:t>controls </a:t>
                      </a:r>
                      <a:r>
                        <a:rPr kumimoji="0" lang="en-US" sz="1600" u="sng" kern="1200" baseline="0" dirty="0">
                          <a:solidFill>
                            <a:schemeClr val="tx1"/>
                          </a:solidFill>
                          <a:latin typeface="+mn-lt"/>
                          <a:ea typeface="+mn-ea"/>
                          <a:cs typeface="+mn-cs"/>
                        </a:rPr>
                        <a:t>excitation and conduction</a:t>
                      </a:r>
                      <a:r>
                        <a:rPr kumimoji="0" lang="en-US" sz="1600" kern="1200" baseline="0" dirty="0">
                          <a:solidFill>
                            <a:schemeClr val="tx1"/>
                          </a:solidFill>
                          <a:latin typeface="+mn-lt"/>
                          <a:ea typeface="+mn-ea"/>
                          <a:cs typeface="+mn-cs"/>
                        </a:rPr>
                        <a:t> in the heart</a:t>
                      </a:r>
                      <a:r>
                        <a:rPr kumimoji="0" lang="en-US" sz="1600" kern="1200" baseline="0" dirty="0" smtClean="0">
                          <a:solidFill>
                            <a:schemeClr val="tx1"/>
                          </a:solidFill>
                          <a:latin typeface="+mn-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90000"/>
                        </a:lnSpc>
                        <a:defRPr/>
                      </a:pPr>
                      <a:endParaRPr kumimoji="0" lang="en-US" sz="1800" kern="1200" dirty="0" smtClean="0">
                        <a:solidFill>
                          <a:schemeClr val="tx1"/>
                        </a:solidFill>
                        <a:latin typeface="+mn-lt"/>
                        <a:ea typeface="+mn-ea"/>
                        <a:cs typeface="+mn-cs"/>
                      </a:endParaRPr>
                    </a:p>
                    <a:p>
                      <a:pPr>
                        <a:lnSpc>
                          <a:spcPct val="90000"/>
                        </a:lnSpc>
                        <a:defRPr/>
                      </a:pPr>
                      <a:r>
                        <a:rPr kumimoji="0" lang="en-US" sz="1800" b="1" kern="1200" dirty="0" smtClean="0">
                          <a:solidFill>
                            <a:schemeClr val="tx1"/>
                          </a:solidFill>
                          <a:latin typeface="+mn-lt"/>
                          <a:ea typeface="+mn-ea"/>
                          <a:cs typeface="+mn-cs"/>
                        </a:rPr>
                        <a:t>Location: </a:t>
                      </a:r>
                      <a:r>
                        <a:rPr kumimoji="0" lang="en-US" sz="1800" kern="1200" dirty="0">
                          <a:solidFill>
                            <a:schemeClr val="tx1"/>
                          </a:solidFill>
                          <a:latin typeface="+mn-lt"/>
                          <a:ea typeface="+mn-ea"/>
                          <a:cs typeface="+mn-cs"/>
                        </a:rPr>
                        <a:t>in the posterior wall of the right atrium.</a:t>
                      </a:r>
                    </a:p>
                    <a:p>
                      <a:pPr>
                        <a:lnSpc>
                          <a:spcPct val="90000"/>
                        </a:lnSpc>
                        <a:defRPr/>
                      </a:pPr>
                      <a:endParaRPr kumimoji="0" lang="en-US" sz="1800" b="1" kern="1200" dirty="0">
                        <a:solidFill>
                          <a:schemeClr val="tx1"/>
                        </a:solidFill>
                        <a:latin typeface="+mn-lt"/>
                        <a:ea typeface="+mn-ea"/>
                        <a:cs typeface="+mn-cs"/>
                      </a:endParaRPr>
                    </a:p>
                    <a:p>
                      <a:pPr>
                        <a:lnSpc>
                          <a:spcPct val="90000"/>
                        </a:lnSpc>
                        <a:defRPr/>
                      </a:pPr>
                      <a:r>
                        <a:rPr kumimoji="0" lang="en-US" sz="1800" b="1" kern="1200" dirty="0" smtClean="0">
                          <a:solidFill>
                            <a:schemeClr val="tx1"/>
                          </a:solidFill>
                          <a:latin typeface="+mn-lt"/>
                          <a:ea typeface="+mn-ea"/>
                          <a:cs typeface="+mn-cs"/>
                        </a:rPr>
                        <a:t>Function:</a:t>
                      </a:r>
                      <a:r>
                        <a:rPr kumimoji="0" lang="en-US" sz="1800" b="1" kern="1200" baseline="0" dirty="0">
                          <a:solidFill>
                            <a:schemeClr val="tx1"/>
                          </a:solidFill>
                          <a:latin typeface="+mn-lt"/>
                          <a:ea typeface="+mn-ea"/>
                          <a:cs typeface="+mn-cs"/>
                        </a:rPr>
                        <a:t> </a:t>
                      </a:r>
                      <a:r>
                        <a:rPr kumimoji="0" lang="en-US" sz="1800" b="0" kern="1200" baseline="0" dirty="0" smtClean="0">
                          <a:solidFill>
                            <a:srgbClr val="FF0000"/>
                          </a:solidFill>
                          <a:latin typeface="+mn-lt"/>
                          <a:ea typeface="+mn-ea"/>
                          <a:cs typeface="+mn-cs"/>
                        </a:rPr>
                        <a:t>d</a:t>
                      </a:r>
                      <a:r>
                        <a:rPr kumimoji="0" lang="en-US" sz="1800" kern="1200" dirty="0" smtClean="0">
                          <a:solidFill>
                            <a:srgbClr val="FF0000"/>
                          </a:solidFill>
                          <a:latin typeface="+mn-lt"/>
                          <a:ea typeface="+mn-ea"/>
                          <a:cs typeface="+mn-cs"/>
                        </a:rPr>
                        <a:t>elay </a:t>
                      </a:r>
                      <a:r>
                        <a:rPr kumimoji="0" lang="en-US" sz="1800" kern="1200" dirty="0">
                          <a:solidFill>
                            <a:srgbClr val="FF0000"/>
                          </a:solidFill>
                          <a:latin typeface="+mn-lt"/>
                          <a:ea typeface="+mn-ea"/>
                          <a:cs typeface="+mn-cs"/>
                        </a:rPr>
                        <a:t>(stopping) in the conduction of impulses (</a:t>
                      </a:r>
                      <a:r>
                        <a:rPr kumimoji="0" lang="en-US" sz="1800" kern="1200" dirty="0">
                          <a:solidFill>
                            <a:schemeClr val="accent4"/>
                          </a:solidFill>
                          <a:latin typeface="+mn-lt"/>
                          <a:ea typeface="+mn-ea"/>
                          <a:cs typeface="+mn-cs"/>
                        </a:rPr>
                        <a:t>0.1</a:t>
                      </a:r>
                      <a:r>
                        <a:rPr kumimoji="0" lang="en-US" sz="1800" kern="1200" dirty="0">
                          <a:solidFill>
                            <a:srgbClr val="FF0000"/>
                          </a:solidFill>
                          <a:latin typeface="+mn-lt"/>
                          <a:ea typeface="+mn-ea"/>
                          <a:cs typeface="+mn-cs"/>
                        </a:rPr>
                        <a:t> sec).</a:t>
                      </a:r>
                    </a:p>
                    <a:p>
                      <a:pPr lvl="0">
                        <a:lnSpc>
                          <a:spcPct val="90000"/>
                        </a:lnSpc>
                        <a:defRPr/>
                      </a:pPr>
                      <a:r>
                        <a:rPr kumimoji="0" lang="en-US" sz="1800" kern="1200" dirty="0">
                          <a:solidFill>
                            <a:schemeClr val="tx1"/>
                          </a:solidFill>
                          <a:latin typeface="+mn-lt"/>
                          <a:ea typeface="+mn-ea"/>
                          <a:cs typeface="+mn-cs"/>
                        </a:rPr>
                        <a:t>  </a:t>
                      </a:r>
                      <a:endParaRPr kumimoji="0" lang="en-US" sz="1800" kern="1200" dirty="0" smtClean="0">
                        <a:solidFill>
                          <a:schemeClr val="tx1"/>
                        </a:solidFill>
                        <a:latin typeface="+mn-lt"/>
                        <a:ea typeface="+mn-ea"/>
                        <a:cs typeface="+mn-cs"/>
                      </a:endParaRPr>
                    </a:p>
                    <a:p>
                      <a:pPr lvl="0">
                        <a:lnSpc>
                          <a:spcPct val="90000"/>
                        </a:lnSpc>
                        <a:defRPr/>
                      </a:pPr>
                      <a:r>
                        <a:rPr kumimoji="0" lang="en-US" sz="1800" kern="1200" dirty="0" smtClean="0">
                          <a:solidFill>
                            <a:schemeClr val="tx1"/>
                          </a:solidFill>
                          <a:latin typeface="+mn-lt"/>
                          <a:ea typeface="+mn-ea"/>
                          <a:cs typeface="+mn-cs"/>
                        </a:rPr>
                        <a:t>This </a:t>
                      </a:r>
                      <a:r>
                        <a:rPr kumimoji="0" lang="en-US" sz="1800" kern="1200" dirty="0">
                          <a:solidFill>
                            <a:schemeClr val="tx1"/>
                          </a:solidFill>
                          <a:latin typeface="+mn-lt"/>
                          <a:ea typeface="+mn-ea"/>
                          <a:cs typeface="+mn-cs"/>
                        </a:rPr>
                        <a:t>allows time for the atria </a:t>
                      </a:r>
                      <a:r>
                        <a:rPr kumimoji="0" lang="en-US" sz="1800" kern="1200" dirty="0" smtClean="0">
                          <a:solidFill>
                            <a:schemeClr val="tx1"/>
                          </a:solidFill>
                          <a:latin typeface="+mn-lt"/>
                          <a:ea typeface="+mn-ea"/>
                          <a:cs typeface="+mn-cs"/>
                        </a:rPr>
                        <a:t>to empty </a:t>
                      </a:r>
                      <a:r>
                        <a:rPr kumimoji="0" lang="en-US" sz="1800" kern="1200" dirty="0">
                          <a:solidFill>
                            <a:schemeClr val="tx1"/>
                          </a:solidFill>
                          <a:latin typeface="+mn-lt"/>
                          <a:ea typeface="+mn-ea"/>
                          <a:cs typeface="+mn-cs"/>
                        </a:rPr>
                        <a:t>the blood into the</a:t>
                      </a:r>
                      <a:r>
                        <a:rPr kumimoji="0" lang="en-US" sz="1800" kern="1200" baseline="0" dirty="0">
                          <a:solidFill>
                            <a:schemeClr val="tx1"/>
                          </a:solidFill>
                          <a:latin typeface="+mn-lt"/>
                          <a:ea typeface="+mn-ea"/>
                          <a:cs typeface="+mn-cs"/>
                        </a:rPr>
                        <a:t> </a:t>
                      </a:r>
                      <a:r>
                        <a:rPr kumimoji="0" lang="en-US" sz="1800" kern="1200" dirty="0" smtClean="0">
                          <a:solidFill>
                            <a:schemeClr val="tx1"/>
                          </a:solidFill>
                          <a:latin typeface="+mn-lt"/>
                          <a:ea typeface="+mn-ea"/>
                          <a:cs typeface="+mn-cs"/>
                        </a:rPr>
                        <a:t>ventricles </a:t>
                      </a:r>
                      <a:r>
                        <a:rPr kumimoji="0" lang="en-US" sz="1800" kern="1200" dirty="0">
                          <a:solidFill>
                            <a:schemeClr val="tx1"/>
                          </a:solidFill>
                          <a:latin typeface="+mn-lt"/>
                          <a:ea typeface="+mn-ea"/>
                          <a:cs typeface="+mn-cs"/>
                        </a:rPr>
                        <a:t>before ventricular</a:t>
                      </a:r>
                      <a:r>
                        <a:rPr kumimoji="0" lang="en-US" sz="1800" kern="1200" baseline="0" dirty="0">
                          <a:solidFill>
                            <a:schemeClr val="tx1"/>
                          </a:solidFill>
                          <a:latin typeface="+mn-lt"/>
                          <a:ea typeface="+mn-ea"/>
                          <a:cs typeface="+mn-cs"/>
                        </a:rPr>
                        <a:t> </a:t>
                      </a:r>
                      <a:r>
                        <a:rPr kumimoji="0" lang="en-US" sz="1800" kern="1200" dirty="0" smtClean="0">
                          <a:solidFill>
                            <a:schemeClr val="tx1"/>
                          </a:solidFill>
                          <a:latin typeface="+mn-lt"/>
                          <a:ea typeface="+mn-ea"/>
                          <a:cs typeface="+mn-cs"/>
                        </a:rPr>
                        <a:t>contraction </a:t>
                      </a:r>
                      <a:r>
                        <a:rPr kumimoji="0" lang="en-US" sz="1800" kern="1200" dirty="0">
                          <a:solidFill>
                            <a:schemeClr val="tx1"/>
                          </a:solidFill>
                          <a:latin typeface="+mn-lt"/>
                          <a:ea typeface="+mn-ea"/>
                          <a:cs typeface="+mn-cs"/>
                        </a:rPr>
                        <a:t>begin. </a:t>
                      </a:r>
                      <a:r>
                        <a:rPr kumimoji="0" lang="en-US" sz="1800" kern="1200" dirty="0" smtClean="0">
                          <a:solidFill>
                            <a:srgbClr val="DDE9EC">
                              <a:lumMod val="50000"/>
                            </a:srgbClr>
                          </a:solidFill>
                          <a:latin typeface="+mn-lt"/>
                          <a:ea typeface="+mn-ea"/>
                          <a:cs typeface="+mn-cs"/>
                        </a:rPr>
                        <a:t>So </a:t>
                      </a:r>
                      <a:r>
                        <a:rPr kumimoji="0" lang="en-US" sz="1800" kern="1200" dirty="0">
                          <a:solidFill>
                            <a:srgbClr val="DDE9EC">
                              <a:lumMod val="50000"/>
                            </a:srgbClr>
                          </a:solidFill>
                          <a:latin typeface="+mn-lt"/>
                          <a:ea typeface="+mn-ea"/>
                          <a:cs typeface="+mn-cs"/>
                        </a:rPr>
                        <a:t>the atria contracts before the ventricle.</a:t>
                      </a:r>
                    </a:p>
                    <a:p>
                      <a:pPr lvl="0">
                        <a:lnSpc>
                          <a:spcPct val="90000"/>
                        </a:lnSpc>
                        <a:defRPr/>
                      </a:pPr>
                      <a:endParaRPr kumimoji="0" lang="en-US" sz="1800" kern="1200" dirty="0">
                        <a:solidFill>
                          <a:schemeClr val="bg1">
                            <a:lumMod val="50000"/>
                          </a:schemeClr>
                        </a:solidFill>
                        <a:latin typeface="+mn-lt"/>
                        <a:ea typeface="+mn-ea"/>
                        <a:cs typeface="+mn-cs"/>
                      </a:endParaRPr>
                    </a:p>
                    <a:p>
                      <a:pPr lvl="0">
                        <a:lnSpc>
                          <a:spcPct val="90000"/>
                        </a:lnSpc>
                        <a:defRPr/>
                      </a:pPr>
                      <a:r>
                        <a:rPr lang="en-US" sz="1800" b="0" kern="1200" dirty="0">
                          <a:solidFill>
                            <a:prstClr val="white">
                              <a:lumMod val="65000"/>
                            </a:prstClr>
                          </a:solidFill>
                          <a:latin typeface="+mn-lt"/>
                          <a:ea typeface="+mn-ea"/>
                          <a:cs typeface="+mn-cs"/>
                        </a:rPr>
                        <a:t>Now it enters the atrio ventricular bundle to the </a:t>
                      </a:r>
                      <a:r>
                        <a:rPr lang="en-US" sz="1800" b="0" kern="1200" dirty="0" err="1">
                          <a:solidFill>
                            <a:prstClr val="white">
                              <a:lumMod val="65000"/>
                            </a:prstClr>
                          </a:solidFill>
                          <a:latin typeface="+mn-lt"/>
                          <a:ea typeface="+mn-ea"/>
                          <a:cs typeface="+mn-cs"/>
                        </a:rPr>
                        <a:t>perkinje</a:t>
                      </a:r>
                      <a:r>
                        <a:rPr lang="en-US" sz="1800" b="0" kern="1200" dirty="0">
                          <a:solidFill>
                            <a:prstClr val="white">
                              <a:lumMod val="65000"/>
                            </a:prstClr>
                          </a:solidFill>
                          <a:latin typeface="+mn-lt"/>
                          <a:ea typeface="+mn-ea"/>
                          <a:cs typeface="+mn-cs"/>
                        </a:rPr>
                        <a:t> </a:t>
                      </a:r>
                      <a:r>
                        <a:rPr lang="en-US" sz="1800" b="0" kern="1200" dirty="0" smtClean="0">
                          <a:solidFill>
                            <a:prstClr val="white">
                              <a:lumMod val="65000"/>
                            </a:prstClr>
                          </a:solidFill>
                          <a:latin typeface="+mn-lt"/>
                          <a:ea typeface="+mn-ea"/>
                          <a:cs typeface="+mn-cs"/>
                        </a:rPr>
                        <a:t>fibers.</a:t>
                      </a:r>
                      <a:endParaRPr lang="en-US" sz="1800" b="0" kern="1200" dirty="0">
                        <a:solidFill>
                          <a:prstClr val="white">
                            <a:lumMod val="65000"/>
                          </a:prst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bl>
          </a:graphicData>
        </a:graphic>
      </p:graphicFrame>
      <p:sp>
        <p:nvSpPr>
          <p:cNvPr id="4" name="مستطيل مستدير الزوايا 3"/>
          <p:cNvSpPr/>
          <p:nvPr/>
        </p:nvSpPr>
        <p:spPr>
          <a:xfrm>
            <a:off x="1557907" y="6402874"/>
            <a:ext cx="9289032" cy="332656"/>
          </a:xfrm>
          <a:prstGeom prst="round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200" dirty="0" smtClean="0">
                <a:solidFill>
                  <a:prstClr val="white">
                    <a:lumMod val="65000"/>
                  </a:prstClr>
                </a:solidFill>
              </a:rPr>
              <a:t>What is </a:t>
            </a:r>
            <a:r>
              <a:rPr lang="en-US" sz="1200" dirty="0">
                <a:solidFill>
                  <a:prstClr val="white">
                    <a:lumMod val="65000"/>
                  </a:prstClr>
                </a:solidFill>
              </a:rPr>
              <a:t>a pacemaker? A pacemaker the part of an organ or of the body that controls any rhythmic physiological activity. Commonly being the sinus node in the human heart, and the resultant rhythm is a sinus rhythm. </a:t>
            </a:r>
          </a:p>
        </p:txBody>
      </p:sp>
      <p:sp>
        <p:nvSpPr>
          <p:cNvPr id="6" name="Rectangle 5"/>
          <p:cNvSpPr/>
          <p:nvPr/>
        </p:nvSpPr>
        <p:spPr>
          <a:xfrm>
            <a:off x="5590356" y="604749"/>
            <a:ext cx="2425664" cy="584775"/>
          </a:xfrm>
          <a:prstGeom prst="rect">
            <a:avLst/>
          </a:prstGeom>
        </p:spPr>
        <p:txBody>
          <a:bodyPr wrap="none">
            <a:spAutoFit/>
          </a:bodyPr>
          <a:lstStyle/>
          <a:p>
            <a:pPr>
              <a:defRPr/>
            </a:pPr>
            <a:r>
              <a:rPr lang="en-US" sz="3200" dirty="0" smtClean="0">
                <a:solidFill>
                  <a:srgbClr val="FF3300"/>
                </a:solidFill>
              </a:rPr>
              <a:t>Conductivity </a:t>
            </a:r>
            <a:endParaRPr lang="en-US" sz="3200" dirty="0"/>
          </a:p>
        </p:txBody>
      </p:sp>
    </p:spTree>
    <p:extLst>
      <p:ext uri="{BB962C8B-B14F-4D97-AF65-F5344CB8AC3E}">
        <p14:creationId xmlns:p14="http://schemas.microsoft.com/office/powerpoint/2010/main" val="20130252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60" y="116632"/>
            <a:ext cx="10969943" cy="990600"/>
          </a:xfrm>
        </p:spPr>
        <p:txBody>
          <a:bodyPr>
            <a:normAutofit/>
          </a:bodyPr>
          <a:lstStyle/>
          <a:p>
            <a:r>
              <a:rPr lang="en-US" sz="3200" dirty="0"/>
              <a:t>Conduction of I</a:t>
            </a:r>
            <a:r>
              <a:rPr lang="en-US" sz="3200" dirty="0" smtClean="0"/>
              <a:t>mpulses</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21</a:t>
            </a:fld>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731251261"/>
              </p:ext>
            </p:extLst>
          </p:nvPr>
        </p:nvGraphicFramePr>
        <p:xfrm>
          <a:off x="609460" y="1296343"/>
          <a:ext cx="6852966" cy="4364905"/>
        </p:xfrm>
        <a:graphic>
          <a:graphicData uri="http://schemas.openxmlformats.org/drawingml/2006/table">
            <a:tbl>
              <a:tblPr firstRow="1" bandRow="1">
                <a:tableStyleId>{5C22544A-7EE6-4342-B048-85BDC9FD1C3A}</a:tableStyleId>
              </a:tblPr>
              <a:tblGrid>
                <a:gridCol w="3426483">
                  <a:extLst>
                    <a:ext uri="{9D8B030D-6E8A-4147-A177-3AD203B41FA5}">
                      <a16:colId xmlns="" xmlns:a16="http://schemas.microsoft.com/office/drawing/2014/main" val="20000"/>
                    </a:ext>
                  </a:extLst>
                </a:gridCol>
                <a:gridCol w="3426483">
                  <a:extLst>
                    <a:ext uri="{9D8B030D-6E8A-4147-A177-3AD203B41FA5}">
                      <a16:colId xmlns="" xmlns:a16="http://schemas.microsoft.com/office/drawing/2014/main" val="20001"/>
                    </a:ext>
                  </a:extLst>
                </a:gridCol>
              </a:tblGrid>
              <a:tr h="50585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kern="1200" dirty="0">
                          <a:solidFill>
                            <a:schemeClr val="tx1"/>
                          </a:solidFill>
                          <a:latin typeface="+mn-lt"/>
                          <a:ea typeface="+mn-ea"/>
                          <a:cs typeface="+mn-cs"/>
                        </a:rPr>
                        <a:t>3.  The Purkinje system*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3859055">
                <a:tc>
                  <a:txBody>
                    <a:bodyPr/>
                    <a:lstStyle/>
                    <a:p>
                      <a:pPr algn="l" rtl="0">
                        <a:lnSpc>
                          <a:spcPct val="90000"/>
                        </a:lnSpc>
                      </a:pPr>
                      <a:r>
                        <a:rPr kumimoji="0" lang="en-US" sz="1800" b="1" kern="1200" dirty="0">
                          <a:solidFill>
                            <a:schemeClr val="tx1"/>
                          </a:solidFill>
                          <a:latin typeface="+mn-lt"/>
                          <a:ea typeface="+mn-ea"/>
                          <a:cs typeface="+mn-cs"/>
                        </a:rPr>
                        <a:t>Purkinje fibers </a:t>
                      </a:r>
                      <a:r>
                        <a:rPr kumimoji="0" lang="en-US" sz="1800" kern="1200" dirty="0">
                          <a:solidFill>
                            <a:schemeClr val="tx1"/>
                          </a:solidFill>
                          <a:latin typeface="+mn-lt"/>
                          <a:ea typeface="+mn-ea"/>
                          <a:cs typeface="+mn-cs"/>
                        </a:rPr>
                        <a:t>are very large fibers</a:t>
                      </a:r>
                      <a:r>
                        <a:rPr kumimoji="0" lang="en-US" sz="1800" kern="1200" dirty="0" smtClean="0">
                          <a:solidFill>
                            <a:schemeClr val="tx1"/>
                          </a:solidFill>
                          <a:latin typeface="+mn-lt"/>
                          <a:ea typeface="+mn-ea"/>
                          <a:cs typeface="+mn-cs"/>
                        </a:rPr>
                        <a:t>.</a:t>
                      </a:r>
                    </a:p>
                    <a:p>
                      <a:pPr algn="l" rtl="0">
                        <a:lnSpc>
                          <a:spcPct val="90000"/>
                        </a:lnSpc>
                      </a:pPr>
                      <a:endParaRPr kumimoji="0" lang="en-US" sz="1800" kern="1200" dirty="0">
                        <a:solidFill>
                          <a:schemeClr val="tx1"/>
                        </a:solidFill>
                        <a:latin typeface="+mn-lt"/>
                        <a:ea typeface="+mn-ea"/>
                        <a:cs typeface="+mn-cs"/>
                      </a:endParaRPr>
                    </a:p>
                    <a:p>
                      <a:pPr algn="l" rtl="0">
                        <a:lnSpc>
                          <a:spcPct val="90000"/>
                        </a:lnSpc>
                      </a:pPr>
                      <a:r>
                        <a:rPr kumimoji="0" lang="en-US" sz="1800" kern="1200" dirty="0">
                          <a:solidFill>
                            <a:schemeClr val="tx1"/>
                          </a:solidFill>
                          <a:latin typeface="+mn-lt"/>
                          <a:ea typeface="+mn-ea"/>
                          <a:cs typeface="+mn-cs"/>
                        </a:rPr>
                        <a:t>Transmit action potentials at a </a:t>
                      </a:r>
                      <a:r>
                        <a:rPr kumimoji="0" lang="en-US" sz="1800" kern="1200" dirty="0">
                          <a:solidFill>
                            <a:srgbClr val="FF0000"/>
                          </a:solidFill>
                          <a:latin typeface="+mn-lt"/>
                          <a:ea typeface="+mn-ea"/>
                          <a:cs typeface="+mn-cs"/>
                        </a:rPr>
                        <a:t>very high </a:t>
                      </a:r>
                      <a:r>
                        <a:rPr kumimoji="0" lang="en-US" sz="1800" kern="1200" dirty="0" smtClean="0">
                          <a:solidFill>
                            <a:srgbClr val="FF0000"/>
                          </a:solidFill>
                          <a:latin typeface="+mn-lt"/>
                          <a:ea typeface="+mn-ea"/>
                          <a:cs typeface="+mn-cs"/>
                        </a:rPr>
                        <a:t>velocity</a:t>
                      </a:r>
                      <a:r>
                        <a:rPr kumimoji="0" lang="en-US" sz="1800" kern="1200" baseline="0" dirty="0" smtClean="0">
                          <a:solidFill>
                            <a:srgbClr val="FF0000"/>
                          </a:solidFill>
                          <a:latin typeface="+mn-lt"/>
                          <a:ea typeface="+mn-ea"/>
                          <a:cs typeface="+mn-cs"/>
                        </a:rPr>
                        <a:t> </a:t>
                      </a:r>
                      <a:r>
                        <a:rPr kumimoji="0" lang="en-US" sz="1800" kern="1200" dirty="0" smtClean="0">
                          <a:solidFill>
                            <a:schemeClr val="tx1"/>
                          </a:solidFill>
                          <a:latin typeface="+mn-lt"/>
                          <a:ea typeface="+mn-ea"/>
                          <a:cs typeface="+mn-cs"/>
                        </a:rPr>
                        <a:t>(</a:t>
                      </a:r>
                      <a:r>
                        <a:rPr kumimoji="0" lang="en-US" sz="1800" kern="1200" dirty="0" smtClean="0">
                          <a:solidFill>
                            <a:schemeClr val="accent4"/>
                          </a:solidFill>
                          <a:latin typeface="+mn-lt"/>
                          <a:ea typeface="+mn-ea"/>
                          <a:cs typeface="+mn-cs"/>
                        </a:rPr>
                        <a:t>1.5</a:t>
                      </a:r>
                      <a:r>
                        <a:rPr kumimoji="0" lang="en-US" sz="1800" kern="1200" dirty="0" smtClean="0">
                          <a:solidFill>
                            <a:schemeClr val="tx1"/>
                          </a:solidFill>
                          <a:latin typeface="+mn-lt"/>
                          <a:ea typeface="+mn-ea"/>
                          <a:cs typeface="+mn-cs"/>
                        </a:rPr>
                        <a:t>-</a:t>
                      </a:r>
                      <a:r>
                        <a:rPr kumimoji="0" lang="en-US" sz="1800" kern="1200" dirty="0" smtClean="0">
                          <a:solidFill>
                            <a:schemeClr val="accent4"/>
                          </a:solidFill>
                          <a:latin typeface="+mn-lt"/>
                          <a:ea typeface="+mn-ea"/>
                          <a:cs typeface="+mn-cs"/>
                        </a:rPr>
                        <a:t>4.0 </a:t>
                      </a:r>
                      <a:r>
                        <a:rPr kumimoji="0" lang="en-US" sz="1800" kern="1200" dirty="0" smtClean="0">
                          <a:solidFill>
                            <a:schemeClr val="tx1"/>
                          </a:solidFill>
                          <a:latin typeface="+mn-lt"/>
                          <a:ea typeface="+mn-ea"/>
                          <a:cs typeface="+mn-cs"/>
                        </a:rPr>
                        <a:t>m/sec). </a:t>
                      </a:r>
                    </a:p>
                    <a:p>
                      <a:pPr algn="l" rtl="0">
                        <a:lnSpc>
                          <a:spcPct val="90000"/>
                        </a:lnSpc>
                      </a:pPr>
                      <a:endParaRPr kumimoji="0" lang="en-US" sz="1800" kern="1200" dirty="0" smtClean="0">
                        <a:solidFill>
                          <a:schemeClr val="tx1"/>
                        </a:solidFill>
                        <a:latin typeface="+mn-lt"/>
                        <a:ea typeface="+mn-ea"/>
                        <a:cs typeface="+mn-cs"/>
                      </a:endParaRPr>
                    </a:p>
                    <a:p>
                      <a:pPr algn="l" rtl="0">
                        <a:lnSpc>
                          <a:spcPct val="90000"/>
                        </a:lnSpc>
                      </a:pPr>
                      <a:r>
                        <a:rPr kumimoji="0" lang="en-US" sz="1800" kern="1200" dirty="0" smtClean="0">
                          <a:solidFill>
                            <a:srgbClr val="DDE9EC">
                              <a:lumMod val="50000"/>
                            </a:srgbClr>
                          </a:solidFill>
                          <a:latin typeface="+mn-lt"/>
                          <a:ea typeface="+mn-ea"/>
                          <a:cs typeface="+mn-cs"/>
                        </a:rPr>
                        <a:t>Highest </a:t>
                      </a:r>
                      <a:r>
                        <a:rPr kumimoji="0" lang="en-US" sz="1800" kern="1200" dirty="0">
                          <a:solidFill>
                            <a:srgbClr val="DDE9EC">
                              <a:lumMod val="50000"/>
                            </a:srgbClr>
                          </a:solidFill>
                          <a:latin typeface="+mn-lt"/>
                          <a:ea typeface="+mn-ea"/>
                          <a:cs typeface="+mn-cs"/>
                        </a:rPr>
                        <a:t>speed of conduction.</a:t>
                      </a:r>
                    </a:p>
                    <a:p>
                      <a:pPr marL="463550" lvl="1" indent="-231775">
                        <a:lnSpc>
                          <a:spcPct val="90000"/>
                        </a:lnSpc>
                        <a:buFont typeface="Arial" panose="020B0604020202020204" pitchFamily="34" charset="0"/>
                        <a:buChar char="•"/>
                      </a:pPr>
                      <a:r>
                        <a:rPr kumimoji="0" lang="en-US" sz="1800" kern="1200" dirty="0">
                          <a:solidFill>
                            <a:schemeClr val="tx1"/>
                          </a:solidFill>
                          <a:latin typeface="+mn-lt"/>
                          <a:ea typeface="+mn-ea"/>
                          <a:cs typeface="+mn-cs"/>
                        </a:rPr>
                        <a:t>Very high permeability of gap junctions</a:t>
                      </a:r>
                    </a:p>
                    <a:p>
                      <a:pPr marL="463550" lvl="1" indent="-231775">
                        <a:lnSpc>
                          <a:spcPct val="90000"/>
                        </a:lnSpc>
                        <a:buFont typeface="Arial" panose="020B0604020202020204" pitchFamily="34" charset="0"/>
                        <a:buChar char="•"/>
                      </a:pPr>
                      <a:r>
                        <a:rPr kumimoji="0" lang="en-US" sz="1800" kern="1200" dirty="0">
                          <a:solidFill>
                            <a:schemeClr val="tx1"/>
                          </a:solidFill>
                          <a:latin typeface="+mn-lt"/>
                          <a:ea typeface="+mn-ea"/>
                          <a:cs typeface="+mn-cs"/>
                          <a:sym typeface="Symbol"/>
                        </a:rPr>
                        <a:t> ions are transmitted easily from one cell to the next</a:t>
                      </a:r>
                    </a:p>
                    <a:p>
                      <a:pPr marL="463550" lvl="1" indent="-231775">
                        <a:lnSpc>
                          <a:spcPct val="90000"/>
                        </a:lnSpc>
                        <a:buFont typeface="Arial" panose="020B0604020202020204" pitchFamily="34" charset="0"/>
                        <a:buChar char="•"/>
                      </a:pPr>
                      <a:r>
                        <a:rPr kumimoji="0" lang="en-US" sz="1800" kern="1200" dirty="0">
                          <a:solidFill>
                            <a:schemeClr val="tx1"/>
                          </a:solidFill>
                          <a:latin typeface="+mn-lt"/>
                          <a:ea typeface="+mn-ea"/>
                          <a:cs typeface="+mn-cs"/>
                          <a:sym typeface="Symbol"/>
                        </a:rPr>
                        <a:t> enhance the velocity of transmission</a:t>
                      </a:r>
                    </a:p>
                    <a:p>
                      <a:pPr>
                        <a:lnSpc>
                          <a:spcPct val="90000"/>
                        </a:lnSpc>
                      </a:pPr>
                      <a:r>
                        <a:rPr kumimoji="0" lang="en-US" sz="1800" kern="1200" dirty="0">
                          <a:solidFill>
                            <a:srgbClr val="FF0000"/>
                          </a:solidFill>
                          <a:latin typeface="+mn-lt"/>
                          <a:ea typeface="+mn-ea"/>
                          <a:cs typeface="+mn-cs"/>
                          <a:sym typeface="Symbol"/>
                        </a:rPr>
                        <a:t>Ventricular muscle contract at almost the same time</a:t>
                      </a:r>
                      <a:r>
                        <a:rPr kumimoji="0" lang="en-US" sz="1800" kern="1200" dirty="0">
                          <a:solidFill>
                            <a:schemeClr val="dk1"/>
                          </a:solidFill>
                          <a:latin typeface="+mn-lt"/>
                          <a:ea typeface="+mn-ea"/>
                          <a:cs typeface="+mn-cs"/>
                          <a:sym typeface="Symbol"/>
                        </a:rPr>
                        <a:t>.</a:t>
                      </a:r>
                      <a:endParaRPr kumimoji="0" lang="en-US" sz="1800" kern="1200" dirty="0">
                        <a:solidFill>
                          <a:srgbClr val="FF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kumimoji="0" lang="en-US" sz="1800" b="1" kern="1200" dirty="0">
                          <a:solidFill>
                            <a:schemeClr val="tx1"/>
                          </a:solidFill>
                          <a:latin typeface="+mn-lt"/>
                          <a:ea typeface="+mn-ea"/>
                          <a:cs typeface="+mn-cs"/>
                        </a:rPr>
                        <a:t>The Purkinje System</a:t>
                      </a:r>
                    </a:p>
                    <a:p>
                      <a:pPr>
                        <a:buNone/>
                      </a:pPr>
                      <a:r>
                        <a:rPr kumimoji="0" lang="en-US" sz="1800" kern="1200" dirty="0">
                          <a:solidFill>
                            <a:schemeClr val="tx1"/>
                          </a:solidFill>
                          <a:latin typeface="+mn-lt"/>
                          <a:ea typeface="+mn-ea"/>
                          <a:cs typeface="+mn-cs"/>
                        </a:rPr>
                        <a:t>Penetrates atrioventricular </a:t>
                      </a:r>
                    </a:p>
                    <a:p>
                      <a:pPr>
                        <a:buNone/>
                      </a:pPr>
                      <a:r>
                        <a:rPr kumimoji="0" lang="en-US" sz="1800" kern="1200" dirty="0">
                          <a:solidFill>
                            <a:schemeClr val="tx1"/>
                          </a:solidFill>
                          <a:latin typeface="+mn-lt"/>
                          <a:ea typeface="+mn-ea"/>
                          <a:cs typeface="+mn-cs"/>
                        </a:rPr>
                        <a:t>fibrous tissue (AV Bundle)</a:t>
                      </a:r>
                    </a:p>
                    <a:p>
                      <a:pPr>
                        <a:buNone/>
                      </a:pPr>
                      <a:r>
                        <a:rPr kumimoji="0" lang="en-US" sz="1800" kern="1200" dirty="0">
                          <a:solidFill>
                            <a:schemeClr val="tx1"/>
                          </a:solidFill>
                          <a:latin typeface="+mn-lt"/>
                          <a:ea typeface="+mn-ea"/>
                          <a:cs typeface="+mn-cs"/>
                          <a:sym typeface="Symbol"/>
                        </a:rPr>
                        <a:t> divides into right and left </a:t>
                      </a:r>
                      <a:r>
                        <a:rPr kumimoji="0" lang="en-US" sz="1800" u="sng" kern="1200" dirty="0">
                          <a:solidFill>
                            <a:schemeClr val="tx1"/>
                          </a:solidFill>
                          <a:latin typeface="+mn-lt"/>
                          <a:ea typeface="+mn-ea"/>
                          <a:cs typeface="+mn-cs"/>
                          <a:sym typeface="Symbol"/>
                        </a:rPr>
                        <a:t>bundle branches </a:t>
                      </a:r>
                    </a:p>
                    <a:p>
                      <a:pPr>
                        <a:buNone/>
                      </a:pPr>
                      <a:r>
                        <a:rPr kumimoji="0" lang="en-US" sz="1800" kern="1200" dirty="0">
                          <a:solidFill>
                            <a:schemeClr val="tx1"/>
                          </a:solidFill>
                          <a:latin typeface="+mn-lt"/>
                          <a:ea typeface="+mn-ea"/>
                          <a:cs typeface="+mn-cs"/>
                          <a:sym typeface="Symbol"/>
                        </a:rPr>
                        <a:t> each branch spread toward the </a:t>
                      </a:r>
                      <a:r>
                        <a:rPr kumimoji="0" lang="en-US" sz="1800" u="sng" kern="1200" dirty="0">
                          <a:solidFill>
                            <a:schemeClr val="tx1"/>
                          </a:solidFill>
                          <a:latin typeface="+mn-lt"/>
                          <a:ea typeface="+mn-ea"/>
                          <a:cs typeface="+mn-cs"/>
                          <a:sym typeface="Symbol"/>
                        </a:rPr>
                        <a:t>apex of the heart </a:t>
                      </a:r>
                    </a:p>
                    <a:p>
                      <a:pPr>
                        <a:buNone/>
                      </a:pPr>
                      <a:r>
                        <a:rPr kumimoji="0" lang="en-US" sz="1800" kern="1200" dirty="0">
                          <a:solidFill>
                            <a:schemeClr val="tx1"/>
                          </a:solidFill>
                          <a:latin typeface="+mn-lt"/>
                          <a:ea typeface="+mn-ea"/>
                          <a:cs typeface="+mn-cs"/>
                          <a:sym typeface="Symbol"/>
                        </a:rPr>
                        <a:t> divide into </a:t>
                      </a:r>
                      <a:r>
                        <a:rPr kumimoji="0" lang="en-US" sz="1800" u="sng" strike="noStrike" kern="1200" dirty="0">
                          <a:solidFill>
                            <a:schemeClr val="tx1"/>
                          </a:solidFill>
                          <a:latin typeface="+mn-lt"/>
                          <a:ea typeface="+mn-ea"/>
                          <a:cs typeface="+mn-cs"/>
                          <a:sym typeface="Symbol"/>
                        </a:rPr>
                        <a:t>small branches </a:t>
                      </a:r>
                    </a:p>
                    <a:p>
                      <a:pPr>
                        <a:buNone/>
                      </a:pPr>
                      <a:r>
                        <a:rPr kumimoji="0" lang="en-US" sz="1800" kern="1200" dirty="0">
                          <a:solidFill>
                            <a:schemeClr val="tx1"/>
                          </a:solidFill>
                          <a:latin typeface="+mn-lt"/>
                          <a:ea typeface="+mn-ea"/>
                          <a:cs typeface="+mn-cs"/>
                          <a:sym typeface="Symbol"/>
                        </a:rPr>
                        <a:t> penetrate and become </a:t>
                      </a:r>
                      <a:r>
                        <a:rPr kumimoji="0" lang="en-US" sz="1800" u="sng" kern="1200" dirty="0">
                          <a:solidFill>
                            <a:schemeClr val="tx1"/>
                          </a:solidFill>
                          <a:latin typeface="+mn-lt"/>
                          <a:ea typeface="+mn-ea"/>
                          <a:cs typeface="+mn-cs"/>
                          <a:sym typeface="Symbol"/>
                        </a:rPr>
                        <a:t>continuous with cardiac muscle </a:t>
                      </a:r>
                      <a:r>
                        <a:rPr kumimoji="0" lang="en-US" sz="1800" u="sng" kern="1200" dirty="0" smtClean="0">
                          <a:solidFill>
                            <a:schemeClr val="tx1"/>
                          </a:solidFill>
                          <a:latin typeface="+mn-lt"/>
                          <a:ea typeface="+mn-ea"/>
                          <a:cs typeface="+mn-cs"/>
                          <a:sym typeface="Symbol"/>
                        </a:rPr>
                        <a:t>fibers</a:t>
                      </a:r>
                      <a:endParaRPr kumimoji="0" lang="en-US" sz="1800" u="sng" kern="1200" dirty="0">
                        <a:solidFill>
                          <a:schemeClr val="tx1"/>
                        </a:solidFill>
                        <a:latin typeface="+mn-lt"/>
                        <a:ea typeface="+mn-ea"/>
                        <a:cs typeface="+mn-cs"/>
                      </a:endParaRPr>
                    </a:p>
                    <a:p>
                      <a:pPr>
                        <a:lnSpc>
                          <a:spcPct val="90000"/>
                        </a:lnSpc>
                      </a:pPr>
                      <a:endParaRPr kumimoji="0" lang="en-US" sz="1800" kern="1200" dirty="0">
                        <a:solidFill>
                          <a:srgbClr val="FF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bl>
          </a:graphicData>
        </a:graphic>
      </p:graphicFrame>
      <p:pic>
        <p:nvPicPr>
          <p:cNvPr id="6" name="Picture 2" descr="http://www.studentconsult.com/common/showimage.cfm?mediaISBN=0721602401&amp;FigFile=S02401-010-f003.jpg&amp;size=fullsize"/>
          <p:cNvPicPr>
            <a:picLocks noChangeAspect="1" noChangeArrowheads="1"/>
          </p:cNvPicPr>
          <p:nvPr/>
        </p:nvPicPr>
        <p:blipFill>
          <a:blip r:embed="rId2" cstate="print"/>
          <a:srcRect/>
          <a:stretch>
            <a:fillRect/>
          </a:stretch>
        </p:blipFill>
        <p:spPr bwMode="auto">
          <a:xfrm>
            <a:off x="7750596" y="1290146"/>
            <a:ext cx="3972823" cy="4896544"/>
          </a:xfrm>
          <a:prstGeom prst="rect">
            <a:avLst/>
          </a:prstGeom>
          <a:noFill/>
          <a:ln>
            <a:noFill/>
          </a:ln>
        </p:spPr>
      </p:pic>
      <p:sp>
        <p:nvSpPr>
          <p:cNvPr id="4" name="مستطيل مستدير الزوايا 3"/>
          <p:cNvSpPr/>
          <p:nvPr/>
        </p:nvSpPr>
        <p:spPr>
          <a:xfrm>
            <a:off x="606561" y="5747924"/>
            <a:ext cx="6855865" cy="52175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smtClean="0">
                <a:solidFill>
                  <a:srgbClr val="5F5F5F"/>
                </a:solidFill>
              </a:rPr>
              <a:t>*</a:t>
            </a:r>
            <a:r>
              <a:rPr lang="en-US" sz="1200" dirty="0">
                <a:solidFill>
                  <a:prstClr val="white">
                    <a:lumMod val="65000"/>
                  </a:prstClr>
                </a:solidFill>
              </a:rPr>
              <a:t>T</a:t>
            </a:r>
            <a:r>
              <a:rPr lang="en-US" sz="1200" smtClean="0">
                <a:solidFill>
                  <a:prstClr val="white">
                    <a:lumMod val="65000"/>
                  </a:prstClr>
                </a:solidFill>
              </a:rPr>
              <a:t>hey </a:t>
            </a:r>
            <a:r>
              <a:rPr lang="en-US" sz="1200" dirty="0">
                <a:solidFill>
                  <a:prstClr val="white">
                    <a:lumMod val="65000"/>
                  </a:prstClr>
                </a:solidFill>
              </a:rPr>
              <a:t>are very large fibers, even larger than the normal ventricular muscle fibers, and they transmit action potentials at a velocity of 1.5 to 4.0 m/sec, a velocity about six times that in the usual ventricular muscle. </a:t>
            </a:r>
          </a:p>
        </p:txBody>
      </p:sp>
      <p:sp>
        <p:nvSpPr>
          <p:cNvPr id="8" name="TextBox 7"/>
          <p:cNvSpPr txBox="1"/>
          <p:nvPr/>
        </p:nvSpPr>
        <p:spPr>
          <a:xfrm>
            <a:off x="9497560" y="3266"/>
            <a:ext cx="2661320" cy="307777"/>
          </a:xfrm>
          <a:prstGeom prst="rect">
            <a:avLst/>
          </a:prstGeom>
          <a:solidFill>
            <a:srgbClr val="D8B3DC"/>
          </a:solidFill>
          <a:ln>
            <a:solidFill>
              <a:srgbClr val="A954AB"/>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a:t>
            </a:r>
            <a:r>
              <a:rPr lang="en-US" sz="1400" b="1" u="sng" dirty="0" smtClean="0"/>
              <a:t>FEMALES</a:t>
            </a:r>
            <a:r>
              <a:rPr lang="en-US" sz="1400" b="1" u="sng" dirty="0"/>
              <a:t>’ SLIDES </a:t>
            </a:r>
          </a:p>
        </p:txBody>
      </p:sp>
    </p:spTree>
    <p:extLst>
      <p:ext uri="{BB962C8B-B14F-4D97-AF65-F5344CB8AC3E}">
        <p14:creationId xmlns:p14="http://schemas.microsoft.com/office/powerpoint/2010/main" val="3758712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0396" y="2886908"/>
            <a:ext cx="5910577" cy="2886780"/>
          </a:xfrm>
          <a:prstGeom prst="rect">
            <a:avLst/>
          </a:prstGeom>
        </p:spPr>
      </p:pic>
      <p:pic>
        <p:nvPicPr>
          <p:cNvPr id="5" name="Picture 2" descr="http://www.studentconsult.com/common/showimage.cfm?mediaISBN=0721602401&amp;FigFile=S02401-010-f004.jpg&amp;size=fullsize"/>
          <p:cNvPicPr>
            <a:picLocks noChangeAspect="1" noChangeArrowheads="1"/>
          </p:cNvPicPr>
          <p:nvPr/>
        </p:nvPicPr>
        <p:blipFill>
          <a:blip r:embed="rId3" cstate="print"/>
          <a:srcRect/>
          <a:stretch>
            <a:fillRect/>
          </a:stretch>
        </p:blipFill>
        <p:spPr bwMode="auto">
          <a:xfrm>
            <a:off x="981845" y="2420888"/>
            <a:ext cx="4536504" cy="3587634"/>
          </a:xfrm>
          <a:prstGeom prst="rect">
            <a:avLst/>
          </a:prstGeom>
          <a:noFill/>
        </p:spPr>
      </p:pic>
      <p:sp>
        <p:nvSpPr>
          <p:cNvPr id="2" name="Title 1"/>
          <p:cNvSpPr>
            <a:spLocks noGrp="1"/>
          </p:cNvSpPr>
          <p:nvPr>
            <p:ph type="title"/>
          </p:nvPr>
        </p:nvSpPr>
        <p:spPr>
          <a:xfrm>
            <a:off x="554100" y="439790"/>
            <a:ext cx="11602289" cy="686680"/>
          </a:xfrm>
        </p:spPr>
        <p:txBody>
          <a:bodyPr>
            <a:noAutofit/>
          </a:bodyPr>
          <a:lstStyle/>
          <a:p>
            <a:r>
              <a:rPr lang="en-US" sz="3200" dirty="0"/>
              <a:t>Spread of the </a:t>
            </a:r>
            <a:r>
              <a:rPr lang="en-US" sz="3200" dirty="0" smtClean="0"/>
              <a:t>Cardiac </a:t>
            </a:r>
            <a:r>
              <a:rPr lang="en-US" sz="3200" dirty="0"/>
              <a:t>I</a:t>
            </a:r>
            <a:r>
              <a:rPr lang="en-US" sz="3200" dirty="0" smtClean="0"/>
              <a:t>mpulse through the </a:t>
            </a:r>
            <a:r>
              <a:rPr lang="en-US" sz="3200" dirty="0"/>
              <a:t>H</a:t>
            </a:r>
            <a:r>
              <a:rPr lang="en-US" sz="3200" dirty="0" smtClean="0"/>
              <a:t>eart</a:t>
            </a:r>
            <a:endParaRPr lang="en-US" sz="3200" dirty="0"/>
          </a:p>
        </p:txBody>
      </p:sp>
      <p:sp>
        <p:nvSpPr>
          <p:cNvPr id="3" name="Slide Number Placeholder 2"/>
          <p:cNvSpPr>
            <a:spLocks noGrp="1"/>
          </p:cNvSpPr>
          <p:nvPr>
            <p:ph type="sldNum" sz="quarter" idx="12"/>
          </p:nvPr>
        </p:nvSpPr>
        <p:spPr>
          <a:xfrm>
            <a:off x="925657" y="6398152"/>
            <a:ext cx="2124656" cy="253543"/>
          </a:xfrm>
        </p:spPr>
        <p:txBody>
          <a:bodyPr/>
          <a:lstStyle/>
          <a:p>
            <a:fld id="{4929A69E-7D8F-4515-9605-0315ABD4F316}" type="slidenum">
              <a:rPr lang="en-US" smtClean="0"/>
              <a:t>22</a:t>
            </a:fld>
            <a:endParaRPr lang="en-US" dirty="0"/>
          </a:p>
        </p:txBody>
      </p:sp>
      <p:sp>
        <p:nvSpPr>
          <p:cNvPr id="6" name="قوس متوسط أيمن 5"/>
          <p:cNvSpPr/>
          <p:nvPr/>
        </p:nvSpPr>
        <p:spPr>
          <a:xfrm rot="2509846">
            <a:off x="3067812" y="3558807"/>
            <a:ext cx="1664638" cy="2219087"/>
          </a:xfrm>
          <a:prstGeom prst="rightBracket">
            <a:avLst>
              <a:gd name="adj" fmla="val 42894"/>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dirty="0"/>
          </a:p>
        </p:txBody>
      </p:sp>
      <p:sp>
        <p:nvSpPr>
          <p:cNvPr id="7" name="مستطيل مستدير الزوايا 6"/>
          <p:cNvSpPr/>
          <p:nvPr/>
        </p:nvSpPr>
        <p:spPr>
          <a:xfrm>
            <a:off x="4800600" y="5016463"/>
            <a:ext cx="1149796" cy="67308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b="1" dirty="0">
                <a:solidFill>
                  <a:prstClr val="white">
                    <a:lumMod val="65000"/>
                  </a:prstClr>
                </a:solidFill>
              </a:rPr>
              <a:t>*Highest speed</a:t>
            </a:r>
          </a:p>
        </p:txBody>
      </p:sp>
      <p:sp>
        <p:nvSpPr>
          <p:cNvPr id="8" name="قوس متوسط أيسر 7"/>
          <p:cNvSpPr/>
          <p:nvPr/>
        </p:nvSpPr>
        <p:spPr>
          <a:xfrm rot="216103">
            <a:off x="1610761" y="3308776"/>
            <a:ext cx="754451" cy="1447554"/>
          </a:xfrm>
          <a:prstGeom prst="leftBracket">
            <a:avLst>
              <a:gd name="adj" fmla="val 50465"/>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dirty="0"/>
          </a:p>
        </p:txBody>
      </p:sp>
      <p:sp>
        <p:nvSpPr>
          <p:cNvPr id="9" name="مستطيل مستدير الزوايا 8"/>
          <p:cNvSpPr/>
          <p:nvPr/>
        </p:nvSpPr>
        <p:spPr>
          <a:xfrm>
            <a:off x="549796" y="2787351"/>
            <a:ext cx="1224137" cy="64164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b="1" dirty="0">
                <a:solidFill>
                  <a:prstClr val="white">
                    <a:lumMod val="65000"/>
                  </a:prstClr>
                </a:solidFill>
              </a:rPr>
              <a:t>*Highest frequency</a:t>
            </a:r>
          </a:p>
        </p:txBody>
      </p:sp>
      <p:sp>
        <p:nvSpPr>
          <p:cNvPr id="14" name="TextBox 13"/>
          <p:cNvSpPr txBox="1"/>
          <p:nvPr/>
        </p:nvSpPr>
        <p:spPr>
          <a:xfrm>
            <a:off x="1238810" y="1701443"/>
            <a:ext cx="2661320" cy="307777"/>
          </a:xfrm>
          <a:prstGeom prst="rect">
            <a:avLst/>
          </a:prstGeom>
          <a:solidFill>
            <a:srgbClr val="D8B3DC"/>
          </a:solidFill>
          <a:ln>
            <a:solidFill>
              <a:srgbClr val="A954AB"/>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a:t>
            </a:r>
            <a:r>
              <a:rPr lang="en-US" sz="1400" b="1" u="sng" dirty="0" smtClean="0"/>
              <a:t>FEMALES</a:t>
            </a:r>
            <a:r>
              <a:rPr lang="en-US" sz="1400" b="1" u="sng" dirty="0"/>
              <a:t>’ SLIDES </a:t>
            </a:r>
          </a:p>
        </p:txBody>
      </p:sp>
      <p:sp>
        <p:nvSpPr>
          <p:cNvPr id="15" name="TextBox 14"/>
          <p:cNvSpPr txBox="1"/>
          <p:nvPr/>
        </p:nvSpPr>
        <p:spPr>
          <a:xfrm>
            <a:off x="7966620" y="1701443"/>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18620128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gr1lf1209_b"/>
          <p:cNvPicPr>
            <a:picLocks noChangeAspect="1" noChangeArrowheads="1"/>
          </p:cNvPicPr>
          <p:nvPr/>
        </p:nvPicPr>
        <p:blipFill>
          <a:blip r:embed="rId3">
            <a:extLst>
              <a:ext uri="{28A0092B-C50C-407E-A947-70E740481C1C}">
                <a14:useLocalDpi xmlns:a14="http://schemas.microsoft.com/office/drawing/2010/main" val="0"/>
              </a:ext>
            </a:extLst>
          </a:blip>
          <a:srcRect l="15231" r="17905"/>
          <a:stretch>
            <a:fillRect/>
          </a:stretch>
        </p:blipFill>
        <p:spPr bwMode="auto">
          <a:xfrm>
            <a:off x="3160819" y="1198394"/>
            <a:ext cx="4691059" cy="5110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4929A69E-7D8F-4515-9605-0315ABD4F316}" type="slidenum">
              <a:rPr lang="en-US" smtClean="0">
                <a:solidFill>
                  <a:schemeClr val="tx1"/>
                </a:solidFill>
              </a:rPr>
              <a:t>23</a:t>
            </a:fld>
            <a:endParaRPr lang="en-US" dirty="0">
              <a:solidFill>
                <a:schemeClr val="tx1"/>
              </a:solidFill>
            </a:endParaRPr>
          </a:p>
        </p:txBody>
      </p:sp>
      <p:sp>
        <p:nvSpPr>
          <p:cNvPr id="11" name="Arc 8"/>
          <p:cNvSpPr>
            <a:spLocks/>
          </p:cNvSpPr>
          <p:nvPr/>
        </p:nvSpPr>
        <p:spPr bwMode="auto">
          <a:xfrm rot="5135589">
            <a:off x="6895971" y="3776722"/>
            <a:ext cx="885825" cy="403225"/>
          </a:xfrm>
          <a:custGeom>
            <a:avLst/>
            <a:gdLst>
              <a:gd name="T0" fmla="*/ 680404 w 21600"/>
              <a:gd name="T1" fmla="*/ 0 h 13831"/>
              <a:gd name="T2" fmla="*/ 885825 w 21600"/>
              <a:gd name="T3" fmla="*/ 403225 h 13831"/>
              <a:gd name="T4" fmla="*/ 0 w 21600"/>
              <a:gd name="T5" fmla="*/ 403225 h 13831"/>
              <a:gd name="T6" fmla="*/ 0 60000 65536"/>
              <a:gd name="T7" fmla="*/ 0 60000 65536"/>
              <a:gd name="T8" fmla="*/ 0 60000 65536"/>
              <a:gd name="T9" fmla="*/ 0 w 21600"/>
              <a:gd name="T10" fmla="*/ 0 h 13831"/>
              <a:gd name="T11" fmla="*/ 21600 w 21600"/>
              <a:gd name="T12" fmla="*/ 13831 h 13831"/>
            </a:gdLst>
            <a:ahLst/>
            <a:cxnLst>
              <a:cxn ang="T6">
                <a:pos x="T0" y="T1"/>
              </a:cxn>
              <a:cxn ang="T7">
                <a:pos x="T2" y="T3"/>
              </a:cxn>
              <a:cxn ang="T8">
                <a:pos x="T4" y="T5"/>
              </a:cxn>
            </a:cxnLst>
            <a:rect l="T9" t="T10" r="T11" b="T12"/>
            <a:pathLst>
              <a:path w="21600" h="13831" fill="none" extrusionOk="0">
                <a:moveTo>
                  <a:pt x="16591" y="-1"/>
                </a:moveTo>
                <a:cubicBezTo>
                  <a:pt x="19827" y="3882"/>
                  <a:pt x="21600" y="8776"/>
                  <a:pt x="21600" y="13831"/>
                </a:cubicBezTo>
              </a:path>
              <a:path w="21600" h="13831" stroke="0" extrusionOk="0">
                <a:moveTo>
                  <a:pt x="16591" y="-1"/>
                </a:moveTo>
                <a:cubicBezTo>
                  <a:pt x="19827" y="3882"/>
                  <a:pt x="21600" y="8776"/>
                  <a:pt x="21600" y="13831"/>
                </a:cubicBezTo>
                <a:lnTo>
                  <a:pt x="0" y="13831"/>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600" dirty="0"/>
          </a:p>
        </p:txBody>
      </p:sp>
      <p:sp>
        <p:nvSpPr>
          <p:cNvPr id="13" name="Text Box 10"/>
          <p:cNvSpPr txBox="1">
            <a:spLocks noChangeArrowheads="1"/>
          </p:cNvSpPr>
          <p:nvPr/>
        </p:nvSpPr>
        <p:spPr bwMode="auto">
          <a:xfrm>
            <a:off x="5972324" y="1254393"/>
            <a:ext cx="2653210" cy="319066"/>
          </a:xfrm>
          <a:prstGeom prst="rect">
            <a:avLst/>
          </a:prstGeom>
          <a:solidFill>
            <a:schemeClr val="accent2"/>
          </a:solidFill>
          <a:ln>
            <a:noFill/>
          </a:ln>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spcBef>
                <a:spcPct val="50000"/>
              </a:spcBef>
            </a:pPr>
            <a:r>
              <a:rPr lang="en-US" altLang="en-US" sz="1400" b="1" i="0" dirty="0">
                <a:latin typeface="+mn-lt"/>
              </a:rPr>
              <a:t>1.</a:t>
            </a:r>
            <a:r>
              <a:rPr lang="en-US" altLang="en-US" sz="1400" i="0" dirty="0">
                <a:latin typeface="+mn-lt"/>
              </a:rPr>
              <a:t> AP is generated in the SA node</a:t>
            </a:r>
          </a:p>
        </p:txBody>
      </p:sp>
      <p:sp>
        <p:nvSpPr>
          <p:cNvPr id="14" name="Text Box 11"/>
          <p:cNvSpPr txBox="1">
            <a:spLocks noChangeArrowheads="1"/>
          </p:cNvSpPr>
          <p:nvPr/>
        </p:nvSpPr>
        <p:spPr bwMode="auto">
          <a:xfrm>
            <a:off x="7928783" y="2076676"/>
            <a:ext cx="1967339" cy="1169551"/>
          </a:xfrm>
          <a:prstGeom prst="rect">
            <a:avLst/>
          </a:prstGeom>
          <a:solidFill>
            <a:schemeClr val="accent4"/>
          </a:solidFill>
          <a:ln>
            <a:noFill/>
          </a:ln>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spcBef>
                <a:spcPct val="50000"/>
              </a:spcBef>
            </a:pPr>
            <a:r>
              <a:rPr lang="en-US" altLang="en-US" sz="1400" b="1" i="0" dirty="0">
                <a:latin typeface="+mn-lt"/>
              </a:rPr>
              <a:t>2.</a:t>
            </a:r>
            <a:r>
              <a:rPr lang="en-US" altLang="en-US" sz="1400" i="0" dirty="0">
                <a:latin typeface="+mn-lt"/>
              </a:rPr>
              <a:t> AP is conducted through the atria.</a:t>
            </a:r>
          </a:p>
          <a:p>
            <a:pPr>
              <a:spcBef>
                <a:spcPct val="50000"/>
              </a:spcBef>
              <a:buFontTx/>
              <a:buChar char="-"/>
            </a:pPr>
            <a:r>
              <a:rPr lang="en-US" altLang="en-US" sz="1400" i="0" dirty="0" smtClean="0">
                <a:latin typeface="+mn-lt"/>
              </a:rPr>
              <a:t>Conduction Very </a:t>
            </a:r>
            <a:r>
              <a:rPr lang="en-US" altLang="en-US" sz="1400" i="0" dirty="0">
                <a:latin typeface="+mn-lt"/>
              </a:rPr>
              <a:t>rapid.</a:t>
            </a:r>
          </a:p>
          <a:p>
            <a:pPr>
              <a:spcBef>
                <a:spcPct val="50000"/>
              </a:spcBef>
              <a:buFontTx/>
              <a:buChar char="-"/>
            </a:pPr>
            <a:r>
              <a:rPr lang="en-US" altLang="en-US" sz="1400" i="0" dirty="0" smtClean="0">
                <a:latin typeface="+mn-lt"/>
              </a:rPr>
              <a:t>Atrial cells are large.</a:t>
            </a:r>
            <a:endParaRPr lang="en-US" altLang="en-US" sz="1400" i="0" dirty="0">
              <a:latin typeface="+mn-lt"/>
            </a:endParaRPr>
          </a:p>
        </p:txBody>
      </p:sp>
      <p:sp>
        <p:nvSpPr>
          <p:cNvPr id="16" name="Text Box 13"/>
          <p:cNvSpPr txBox="1">
            <a:spLocks noChangeArrowheads="1"/>
          </p:cNvSpPr>
          <p:nvPr/>
        </p:nvSpPr>
        <p:spPr bwMode="auto">
          <a:xfrm>
            <a:off x="5760631" y="3776765"/>
            <a:ext cx="814707" cy="584775"/>
          </a:xfrm>
          <a:prstGeom prst="rect">
            <a:avLst/>
          </a:prstGeom>
          <a:solidFill>
            <a:srgbClr val="FFBEE9"/>
          </a:solidFill>
          <a:ln>
            <a:noFill/>
          </a:ln>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spcBef>
                <a:spcPct val="50000"/>
              </a:spcBef>
            </a:pPr>
            <a:r>
              <a:rPr lang="en-US" altLang="en-US" sz="1600" i="0" dirty="0">
                <a:latin typeface="+mn-lt"/>
              </a:rPr>
              <a:t>Fibrous septum</a:t>
            </a:r>
          </a:p>
        </p:txBody>
      </p:sp>
      <p:sp>
        <p:nvSpPr>
          <p:cNvPr id="15" name="Text Box 12"/>
          <p:cNvSpPr txBox="1">
            <a:spLocks noChangeArrowheads="1"/>
          </p:cNvSpPr>
          <p:nvPr/>
        </p:nvSpPr>
        <p:spPr bwMode="auto">
          <a:xfrm>
            <a:off x="7966080" y="4124311"/>
            <a:ext cx="1729003" cy="738664"/>
          </a:xfrm>
          <a:prstGeom prst="rect">
            <a:avLst/>
          </a:prstGeom>
          <a:solidFill>
            <a:srgbClr val="FFBEE9"/>
          </a:solidFill>
          <a:ln>
            <a:noFill/>
          </a:ln>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1400" b="1" i="0" dirty="0">
                <a:latin typeface="+mn-lt"/>
              </a:rPr>
              <a:t>3. </a:t>
            </a:r>
            <a:r>
              <a:rPr lang="en-US" altLang="en-US" sz="1400" i="0" dirty="0">
                <a:latin typeface="+mn-lt"/>
              </a:rPr>
              <a:t>Conduction slows at the AV node.</a:t>
            </a:r>
          </a:p>
          <a:p>
            <a:r>
              <a:rPr lang="en-US" altLang="en-US" sz="1400" i="0" dirty="0">
                <a:latin typeface="+mn-lt"/>
              </a:rPr>
              <a:t>-Small cells</a:t>
            </a:r>
            <a:r>
              <a:rPr lang="en-US" altLang="en-US" sz="1400" i="0" dirty="0" smtClean="0">
                <a:latin typeface="+mn-lt"/>
              </a:rPr>
              <a:t>.</a:t>
            </a:r>
            <a:endParaRPr lang="en-US" altLang="en-US" sz="1400" i="0" dirty="0">
              <a:latin typeface="+mn-lt"/>
            </a:endParaRPr>
          </a:p>
        </p:txBody>
      </p:sp>
      <p:sp>
        <p:nvSpPr>
          <p:cNvPr id="17" name="Text Box 14"/>
          <p:cNvSpPr txBox="1">
            <a:spLocks noChangeArrowheads="1"/>
          </p:cNvSpPr>
          <p:nvPr/>
        </p:nvSpPr>
        <p:spPr bwMode="auto">
          <a:xfrm>
            <a:off x="6103538" y="5634165"/>
            <a:ext cx="3301883" cy="523220"/>
          </a:xfrm>
          <a:prstGeom prst="rect">
            <a:avLst/>
          </a:prstGeom>
          <a:solidFill>
            <a:schemeClr val="accent3"/>
          </a:solidFill>
          <a:ln>
            <a:noFill/>
          </a:ln>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spcBef>
                <a:spcPct val="50000"/>
              </a:spcBef>
            </a:pPr>
            <a:r>
              <a:rPr lang="en-US" altLang="en-US" sz="1400" b="1" i="0" dirty="0">
                <a:latin typeface="+mn-lt"/>
              </a:rPr>
              <a:t>4. </a:t>
            </a:r>
            <a:r>
              <a:rPr lang="en-US" altLang="en-US" sz="1400" i="0" dirty="0">
                <a:latin typeface="+mn-lt"/>
              </a:rPr>
              <a:t>AP travels rapidly through the bundle of His and bundle branches</a:t>
            </a:r>
          </a:p>
        </p:txBody>
      </p:sp>
      <p:sp>
        <p:nvSpPr>
          <p:cNvPr id="18" name="Text Box 15"/>
          <p:cNvSpPr txBox="1">
            <a:spLocks noChangeArrowheads="1"/>
          </p:cNvSpPr>
          <p:nvPr/>
        </p:nvSpPr>
        <p:spPr bwMode="auto">
          <a:xfrm>
            <a:off x="301981" y="3094000"/>
            <a:ext cx="309255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spcBef>
                <a:spcPct val="50000"/>
              </a:spcBef>
            </a:pPr>
            <a:endParaRPr lang="en-US" altLang="en-US" sz="1600" i="0" dirty="0" smtClean="0">
              <a:latin typeface="+mn-lt"/>
            </a:endParaRPr>
          </a:p>
          <a:p>
            <a:pPr>
              <a:spcBef>
                <a:spcPct val="50000"/>
              </a:spcBef>
            </a:pPr>
            <a:endParaRPr lang="en-US" altLang="en-US" sz="1600" i="0" dirty="0">
              <a:latin typeface="+mn-lt"/>
            </a:endParaRPr>
          </a:p>
        </p:txBody>
      </p:sp>
      <p:sp>
        <p:nvSpPr>
          <p:cNvPr id="19" name="Text Box 16"/>
          <p:cNvSpPr txBox="1">
            <a:spLocks noChangeArrowheads="1"/>
          </p:cNvSpPr>
          <p:nvPr/>
        </p:nvSpPr>
        <p:spPr bwMode="auto">
          <a:xfrm>
            <a:off x="4120256" y="3587475"/>
            <a:ext cx="1260774" cy="523220"/>
          </a:xfrm>
          <a:prstGeom prst="rect">
            <a:avLst/>
          </a:prstGeom>
          <a:solidFill>
            <a:srgbClr val="83D4FF"/>
          </a:solidFill>
          <a:ln>
            <a:noFill/>
          </a:ln>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a:spcBef>
                <a:spcPct val="50000"/>
              </a:spcBef>
            </a:pPr>
            <a:r>
              <a:rPr lang="en-US" altLang="en-US" sz="1400" i="0" dirty="0">
                <a:latin typeface="+mn-lt"/>
              </a:rPr>
              <a:t>Contraction (apex to top)</a:t>
            </a:r>
          </a:p>
        </p:txBody>
      </p:sp>
      <p:sp>
        <p:nvSpPr>
          <p:cNvPr id="20" name="Text Box 17"/>
          <p:cNvSpPr txBox="1">
            <a:spLocks noChangeArrowheads="1"/>
          </p:cNvSpPr>
          <p:nvPr/>
        </p:nvSpPr>
        <p:spPr bwMode="auto">
          <a:xfrm>
            <a:off x="2387163" y="2122927"/>
            <a:ext cx="773656" cy="307777"/>
          </a:xfrm>
          <a:prstGeom prst="rect">
            <a:avLst/>
          </a:prstGeom>
          <a:solidFill>
            <a:srgbClr val="E35E75"/>
          </a:solidFill>
          <a:ln>
            <a:noFill/>
          </a:ln>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spcBef>
                <a:spcPct val="50000"/>
              </a:spcBef>
            </a:pPr>
            <a:r>
              <a:rPr lang="en-US" altLang="en-US" sz="1400" b="1" i="0" dirty="0">
                <a:latin typeface="+mn-lt"/>
              </a:rPr>
              <a:t>6. </a:t>
            </a:r>
            <a:r>
              <a:rPr lang="en-US" altLang="en-US" sz="1400" i="0" dirty="0">
                <a:latin typeface="+mn-lt"/>
              </a:rPr>
              <a:t>Rest</a:t>
            </a:r>
          </a:p>
        </p:txBody>
      </p:sp>
      <p:sp>
        <p:nvSpPr>
          <p:cNvPr id="21" name="Rectangle 6"/>
          <p:cNvSpPr>
            <a:spLocks noChangeArrowheads="1"/>
          </p:cNvSpPr>
          <p:nvPr/>
        </p:nvSpPr>
        <p:spPr bwMode="auto">
          <a:xfrm>
            <a:off x="523265" y="260648"/>
            <a:ext cx="8739499" cy="741215"/>
          </a:xfrm>
          <a:prstGeom prst="rect">
            <a:avLst/>
          </a:prstGeom>
          <a:noFill/>
          <a:ln w="9525">
            <a:noFill/>
            <a:miter lim="800000"/>
            <a:headEnd/>
            <a:tailEnd/>
          </a:ln>
          <a:effectLst/>
        </p:spPr>
        <p:txBody>
          <a:bodyPr lIns="92075" tIns="46038" rIns="92075" bIns="46038" anchor="ctr"/>
          <a:lstStyle/>
          <a:p>
            <a:pPr>
              <a:defRPr/>
            </a:pPr>
            <a:r>
              <a:rPr lang="en-US" sz="3600" i="0" dirty="0" smtClean="0">
                <a:latin typeface="+mj-lt"/>
              </a:rPr>
              <a:t>Normal Conduction </a:t>
            </a:r>
            <a:r>
              <a:rPr lang="en-US" sz="3600" i="0" dirty="0">
                <a:latin typeface="+mj-lt"/>
              </a:rPr>
              <a:t>of the </a:t>
            </a:r>
            <a:r>
              <a:rPr lang="en-US" sz="3600" i="0" dirty="0" smtClean="0">
                <a:latin typeface="+mj-lt"/>
              </a:rPr>
              <a:t>Action </a:t>
            </a:r>
            <a:r>
              <a:rPr lang="en-US" sz="3600" dirty="0">
                <a:latin typeface="+mj-lt"/>
              </a:rPr>
              <a:t>P</a:t>
            </a:r>
            <a:r>
              <a:rPr lang="en-US" sz="3600" i="0" dirty="0" smtClean="0">
                <a:latin typeface="+mj-lt"/>
              </a:rPr>
              <a:t>otential in </a:t>
            </a:r>
            <a:r>
              <a:rPr lang="en-US" sz="3600" i="0" dirty="0">
                <a:latin typeface="+mj-lt"/>
              </a:rPr>
              <a:t>the </a:t>
            </a:r>
            <a:r>
              <a:rPr lang="en-US" sz="3600" dirty="0" smtClean="0">
                <a:latin typeface="+mj-lt"/>
              </a:rPr>
              <a:t>H</a:t>
            </a:r>
            <a:r>
              <a:rPr lang="en-US" sz="3600" i="0" dirty="0" smtClean="0">
                <a:latin typeface="+mj-lt"/>
              </a:rPr>
              <a:t>eart</a:t>
            </a:r>
            <a:endParaRPr lang="en-US" sz="3600" i="0" dirty="0">
              <a:latin typeface="+mj-lt"/>
            </a:endParaRPr>
          </a:p>
        </p:txBody>
      </p:sp>
      <p:sp>
        <p:nvSpPr>
          <p:cNvPr id="26" name="Text Box 12"/>
          <p:cNvSpPr txBox="1">
            <a:spLocks noChangeArrowheads="1"/>
          </p:cNvSpPr>
          <p:nvPr/>
        </p:nvSpPr>
        <p:spPr bwMode="auto">
          <a:xfrm>
            <a:off x="10265466" y="2464066"/>
            <a:ext cx="1754271" cy="3539430"/>
          </a:xfrm>
          <a:prstGeom prst="rect">
            <a:avLst/>
          </a:prstGeom>
          <a:solidFill>
            <a:srgbClr val="FFBEE9"/>
          </a:solidFill>
          <a:ln>
            <a:noFill/>
          </a:ln>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marL="0" lvl="1" indent="0"/>
            <a:r>
              <a:rPr lang="en-US" altLang="en-US" sz="1400" b="1" i="0" dirty="0">
                <a:latin typeface="+mn-lt"/>
              </a:rPr>
              <a:t>3. </a:t>
            </a:r>
            <a:endParaRPr lang="en-US" altLang="en-US" sz="1400" b="1" i="0" dirty="0" smtClean="0">
              <a:latin typeface="+mn-lt"/>
            </a:endParaRPr>
          </a:p>
          <a:p>
            <a:pPr marL="0" lvl="1" indent="0"/>
            <a:r>
              <a:rPr lang="en-US" altLang="en-US" sz="1400" b="1" i="0" dirty="0" smtClean="0">
                <a:latin typeface="+mn-lt"/>
              </a:rPr>
              <a:t>- </a:t>
            </a:r>
            <a:r>
              <a:rPr lang="en-US" altLang="en-US" sz="1400" i="0" dirty="0">
                <a:solidFill>
                  <a:srgbClr val="FF0000"/>
                </a:solidFill>
              </a:rPr>
              <a:t>W</a:t>
            </a:r>
            <a:r>
              <a:rPr lang="en-US" altLang="en-US" sz="1400" i="0" dirty="0" smtClean="0">
                <a:solidFill>
                  <a:srgbClr val="FF0000"/>
                </a:solidFill>
              </a:rPr>
              <a:t>hy </a:t>
            </a:r>
            <a:r>
              <a:rPr lang="en-US" altLang="en-US" sz="1400" i="0" dirty="0" smtClean="0">
                <a:latin typeface="+mn-lt"/>
              </a:rPr>
              <a:t>AV </a:t>
            </a:r>
            <a:r>
              <a:rPr lang="en-US" altLang="en-US" sz="1400" i="0" dirty="0">
                <a:latin typeface="+mn-lt"/>
              </a:rPr>
              <a:t>node </a:t>
            </a:r>
            <a:r>
              <a:rPr lang="en-US" altLang="en-US" sz="1400" i="0" dirty="0" smtClean="0">
                <a:latin typeface="+mn-lt"/>
              </a:rPr>
              <a:t> delays impulse  </a:t>
            </a:r>
            <a:r>
              <a:rPr lang="en-US" altLang="en-US" sz="1400" i="0" dirty="0">
                <a:latin typeface="+mn-lt"/>
              </a:rPr>
              <a:t>for 0.1 – 0.15 </a:t>
            </a:r>
            <a:r>
              <a:rPr lang="en-US" altLang="en-US" sz="1400" i="0" dirty="0" smtClean="0">
                <a:latin typeface="+mn-lt"/>
              </a:rPr>
              <a:t>seconds</a:t>
            </a:r>
            <a:r>
              <a:rPr lang="en-US" altLang="en-US" sz="1400" i="0" dirty="0" smtClean="0">
                <a:solidFill>
                  <a:srgbClr val="FF0000"/>
                </a:solidFill>
                <a:latin typeface="+mn-lt"/>
              </a:rPr>
              <a:t>?</a:t>
            </a:r>
          </a:p>
          <a:p>
            <a:pPr marL="0" lvl="1" indent="0"/>
            <a:r>
              <a:rPr lang="en-US" altLang="en-US" sz="1400" i="0" dirty="0" smtClean="0">
                <a:latin typeface="+mn-lt"/>
              </a:rPr>
              <a:t>to allow time for the </a:t>
            </a:r>
            <a:r>
              <a:rPr lang="en-US" sz="1400" i="0" dirty="0" smtClean="0">
                <a:latin typeface="+mn-lt"/>
                <a:cs typeface="Calibri" pitchFamily="34" charset="0"/>
              </a:rPr>
              <a:t>atria to empty the blood into the ventricles before ventricular contraction begin</a:t>
            </a:r>
          </a:p>
          <a:p>
            <a:pPr marL="0" lvl="1" indent="0"/>
            <a:r>
              <a:rPr lang="en-US" sz="1400" i="0" dirty="0" smtClean="0">
                <a:solidFill>
                  <a:srgbClr val="FF0000"/>
                </a:solidFill>
                <a:latin typeface="+mn-lt"/>
                <a:cs typeface="Calibri" pitchFamily="34" charset="0"/>
              </a:rPr>
              <a:t>- What</a:t>
            </a:r>
            <a:r>
              <a:rPr lang="en-US" sz="1400" i="0" dirty="0" smtClean="0">
                <a:latin typeface="+mn-lt"/>
                <a:cs typeface="Calibri" pitchFamily="34" charset="0"/>
              </a:rPr>
              <a:t> controls the AV node conductivity?</a:t>
            </a:r>
          </a:p>
          <a:p>
            <a:pPr marL="0" lvl="1" indent="0"/>
            <a:r>
              <a:rPr lang="en-US" sz="1400" i="0" dirty="0" smtClean="0">
                <a:latin typeface="+mn-lt"/>
                <a:cs typeface="Calibri" pitchFamily="34" charset="0"/>
              </a:rPr>
              <a:t>Sympathetic and parasympathetic stimulation </a:t>
            </a:r>
            <a:endParaRPr lang="en-US" sz="1400" i="0" dirty="0">
              <a:latin typeface="+mn-lt"/>
              <a:cs typeface="Calibri" pitchFamily="34" charset="0"/>
            </a:endParaRPr>
          </a:p>
        </p:txBody>
      </p:sp>
      <p:sp>
        <p:nvSpPr>
          <p:cNvPr id="28" name="Rectangle 3"/>
          <p:cNvSpPr txBox="1">
            <a:spLocks noChangeArrowheads="1"/>
          </p:cNvSpPr>
          <p:nvPr/>
        </p:nvSpPr>
        <p:spPr>
          <a:xfrm>
            <a:off x="271189" y="3835144"/>
            <a:ext cx="2889630" cy="2474176"/>
          </a:xfrm>
          <a:prstGeom prst="rect">
            <a:avLst/>
          </a:prstGeom>
          <a:solidFill>
            <a:srgbClr val="83D4FF"/>
          </a:solidFill>
        </p:spPr>
        <p:txBody>
          <a:bodyPr/>
          <a:lst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a:lstStyle>
          <a:p>
            <a:pPr marL="0" indent="0" eaLnBrk="1" hangingPunct="1">
              <a:buNone/>
            </a:pPr>
            <a:r>
              <a:rPr lang="en-US" altLang="en-US" sz="1400" b="1" dirty="0"/>
              <a:t>5. </a:t>
            </a:r>
            <a:r>
              <a:rPr lang="en-US" altLang="en-US" sz="1400" dirty="0"/>
              <a:t>AP spreads through the ventricles (bottom/apex to top)</a:t>
            </a:r>
          </a:p>
          <a:p>
            <a:pPr marL="0" indent="0" eaLnBrk="1" hangingPunct="1">
              <a:buNone/>
            </a:pPr>
            <a:r>
              <a:rPr lang="en-US" sz="1400" i="0" dirty="0" smtClean="0">
                <a:effectLst/>
                <a:cs typeface="Calibri" pitchFamily="34" charset="0"/>
              </a:rPr>
              <a:t>- Ventricular cells are electrically coupled through </a:t>
            </a:r>
            <a:r>
              <a:rPr lang="en-US" sz="1400" i="0" dirty="0" smtClean="0">
                <a:solidFill>
                  <a:srgbClr val="FF0000"/>
                </a:solidFill>
                <a:effectLst/>
                <a:cs typeface="Calibri" pitchFamily="34" charset="0"/>
              </a:rPr>
              <a:t>gap junctions</a:t>
            </a:r>
            <a:r>
              <a:rPr lang="en-US" sz="1400" i="0" dirty="0" smtClean="0">
                <a:effectLst/>
                <a:cs typeface="Calibri" pitchFamily="34" charset="0"/>
              </a:rPr>
              <a:t>. </a:t>
            </a:r>
            <a:endParaRPr lang="en-US" sz="1400" i="0" dirty="0">
              <a:effectLst/>
              <a:cs typeface="Calibri" pitchFamily="34" charset="0"/>
            </a:endParaRPr>
          </a:p>
          <a:p>
            <a:pPr eaLnBrk="1" hangingPunct="1">
              <a:buFont typeface="Wingdings" pitchFamily="2" charset="2"/>
              <a:buChar char="§"/>
            </a:pPr>
            <a:r>
              <a:rPr lang="en-US" sz="1400" i="0" dirty="0" smtClean="0">
                <a:effectLst/>
                <a:cs typeface="Calibri" pitchFamily="34" charset="0"/>
              </a:rPr>
              <a:t>Depolarization begins in Interventricular septum</a:t>
            </a:r>
          </a:p>
          <a:p>
            <a:pPr eaLnBrk="1" hangingPunct="1">
              <a:buFont typeface="Wingdings" pitchFamily="2" charset="2"/>
              <a:buChar char="§"/>
            </a:pPr>
            <a:r>
              <a:rPr lang="en-US" sz="1400" i="0" dirty="0" smtClean="0">
                <a:effectLst/>
                <a:cs typeface="Calibri" pitchFamily="34" charset="0"/>
              </a:rPr>
              <a:t>Spreads to right and left endocardial surfaces </a:t>
            </a:r>
            <a:endParaRPr lang="en-US" sz="1400" i="0" dirty="0">
              <a:effectLst/>
              <a:cs typeface="Calibri" pitchFamily="34" charset="0"/>
            </a:endParaRPr>
          </a:p>
          <a:p>
            <a:pPr eaLnBrk="1" hangingPunct="1">
              <a:buFont typeface="Wingdings" pitchFamily="2" charset="2"/>
              <a:buChar char="§"/>
            </a:pPr>
            <a:r>
              <a:rPr lang="en-US" sz="1400" i="0" dirty="0" smtClean="0">
                <a:effectLst/>
                <a:cs typeface="Calibri" pitchFamily="34" charset="0"/>
              </a:rPr>
              <a:t>Spreads from endocardium to epicardium</a:t>
            </a:r>
          </a:p>
          <a:p>
            <a:pPr marL="730250" indent="-730250" eaLnBrk="1" hangingPunct="1"/>
            <a:endParaRPr lang="en-US" sz="1400" i="0" dirty="0" smtClean="0">
              <a:effectLst/>
              <a:cs typeface="Calibri" pitchFamily="34" charset="0"/>
            </a:endParaRPr>
          </a:p>
        </p:txBody>
      </p:sp>
      <p:sp>
        <p:nvSpPr>
          <p:cNvPr id="27" name="TextBox 12"/>
          <p:cNvSpPr txBox="1"/>
          <p:nvPr/>
        </p:nvSpPr>
        <p:spPr>
          <a:xfrm>
            <a:off x="9729445" y="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
        <p:nvSpPr>
          <p:cNvPr id="4" name="Rectangle 3"/>
          <p:cNvSpPr/>
          <p:nvPr/>
        </p:nvSpPr>
        <p:spPr>
          <a:xfrm>
            <a:off x="2733520" y="6412292"/>
            <a:ext cx="9351224" cy="615553"/>
          </a:xfrm>
          <a:prstGeom prst="rect">
            <a:avLst/>
          </a:prstGeom>
        </p:spPr>
        <p:txBody>
          <a:bodyPr wrap="square">
            <a:spAutoFit/>
          </a:bodyPr>
          <a:lstStyle/>
          <a:p>
            <a:r>
              <a:rPr lang="en-GB" altLang="en-US" sz="1600" dirty="0">
                <a:solidFill>
                  <a:srgbClr val="DDE9EC">
                    <a:lumMod val="50000"/>
                  </a:srgbClr>
                </a:solidFill>
                <a:sym typeface="Wingdings"/>
              </a:rPr>
              <a:t>AV nodal </a:t>
            </a:r>
            <a:r>
              <a:rPr lang="en-GB" altLang="en-US" sz="1600" dirty="0" smtClean="0">
                <a:solidFill>
                  <a:srgbClr val="DDE9EC">
                    <a:lumMod val="50000"/>
                  </a:srgbClr>
                </a:solidFill>
                <a:sym typeface="Wingdings"/>
              </a:rPr>
              <a:t>delay’s </a:t>
            </a:r>
            <a:r>
              <a:rPr lang="en-GB" altLang="en-US" sz="1600" dirty="0">
                <a:solidFill>
                  <a:srgbClr val="DDE9EC">
                    <a:lumMod val="50000"/>
                  </a:srgbClr>
                </a:solidFill>
                <a:sym typeface="Wingdings"/>
              </a:rPr>
              <a:t>function is to keep ventricles in diastole while atria is in </a:t>
            </a:r>
            <a:r>
              <a:rPr lang="en-GB" altLang="en-US" sz="1600" dirty="0" smtClean="0">
                <a:solidFill>
                  <a:srgbClr val="DDE9EC">
                    <a:lumMod val="50000"/>
                  </a:srgbClr>
                </a:solidFill>
                <a:sym typeface="Wingdings"/>
              </a:rPr>
              <a:t>systole </a:t>
            </a:r>
            <a:endParaRPr lang="en-GB" altLang="en-US" sz="1600" dirty="0">
              <a:solidFill>
                <a:srgbClr val="DDE9EC">
                  <a:lumMod val="50000"/>
                </a:srgbClr>
              </a:solidFill>
              <a:sym typeface="Wingdings"/>
            </a:endParaRPr>
          </a:p>
          <a:p>
            <a:endParaRPr lang="en-US" sz="1800" dirty="0"/>
          </a:p>
        </p:txBody>
      </p:sp>
      <p:sp>
        <p:nvSpPr>
          <p:cNvPr id="6" name="Right Arrow 5"/>
          <p:cNvSpPr/>
          <p:nvPr/>
        </p:nvSpPr>
        <p:spPr>
          <a:xfrm>
            <a:off x="9804561" y="4510983"/>
            <a:ext cx="415567" cy="3581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c 7"/>
          <p:cNvSpPr>
            <a:spLocks/>
          </p:cNvSpPr>
          <p:nvPr/>
        </p:nvSpPr>
        <p:spPr bwMode="auto">
          <a:xfrm rot="5799261">
            <a:off x="6514920" y="3956350"/>
            <a:ext cx="914400" cy="431800"/>
          </a:xfrm>
          <a:custGeom>
            <a:avLst/>
            <a:gdLst>
              <a:gd name="T0" fmla="*/ 702352 w 21600"/>
              <a:gd name="T1" fmla="*/ 0 h 13831"/>
              <a:gd name="T2" fmla="*/ 914400 w 21600"/>
              <a:gd name="T3" fmla="*/ 431800 h 13831"/>
              <a:gd name="T4" fmla="*/ 0 w 21600"/>
              <a:gd name="T5" fmla="*/ 431800 h 13831"/>
              <a:gd name="T6" fmla="*/ 0 60000 65536"/>
              <a:gd name="T7" fmla="*/ 0 60000 65536"/>
              <a:gd name="T8" fmla="*/ 0 60000 65536"/>
              <a:gd name="T9" fmla="*/ 0 w 21600"/>
              <a:gd name="T10" fmla="*/ 0 h 13831"/>
              <a:gd name="T11" fmla="*/ 21600 w 21600"/>
              <a:gd name="T12" fmla="*/ 13831 h 13831"/>
            </a:gdLst>
            <a:ahLst/>
            <a:cxnLst>
              <a:cxn ang="T6">
                <a:pos x="T0" y="T1"/>
              </a:cxn>
              <a:cxn ang="T7">
                <a:pos x="T2" y="T3"/>
              </a:cxn>
              <a:cxn ang="T8">
                <a:pos x="T4" y="T5"/>
              </a:cxn>
            </a:cxnLst>
            <a:rect l="T9" t="T10" r="T11" b="T12"/>
            <a:pathLst>
              <a:path w="21600" h="13831" fill="none" extrusionOk="0">
                <a:moveTo>
                  <a:pt x="16591" y="-1"/>
                </a:moveTo>
                <a:cubicBezTo>
                  <a:pt x="19827" y="3882"/>
                  <a:pt x="21600" y="8776"/>
                  <a:pt x="21600" y="13831"/>
                </a:cubicBezTo>
              </a:path>
              <a:path w="21600" h="13831" stroke="0" extrusionOk="0">
                <a:moveTo>
                  <a:pt x="16591" y="-1"/>
                </a:moveTo>
                <a:cubicBezTo>
                  <a:pt x="19827" y="3882"/>
                  <a:pt x="21600" y="8776"/>
                  <a:pt x="21600" y="13831"/>
                </a:cubicBezTo>
                <a:lnTo>
                  <a:pt x="0" y="13831"/>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600" dirty="0"/>
          </a:p>
        </p:txBody>
      </p:sp>
      <p:sp>
        <p:nvSpPr>
          <p:cNvPr id="12" name="Line 9"/>
          <p:cNvSpPr>
            <a:spLocks noChangeShapeType="1"/>
          </p:cNvSpPr>
          <p:nvPr/>
        </p:nvSpPr>
        <p:spPr bwMode="auto">
          <a:xfrm>
            <a:off x="6553041" y="4221088"/>
            <a:ext cx="447897" cy="28989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600" dirty="0"/>
          </a:p>
        </p:txBody>
      </p:sp>
    </p:spTree>
    <p:extLst>
      <p:ext uri="{BB962C8B-B14F-4D97-AF65-F5344CB8AC3E}">
        <p14:creationId xmlns:p14="http://schemas.microsoft.com/office/powerpoint/2010/main" val="9328386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200" dirty="0"/>
              <a:t>Conduction V</a:t>
            </a:r>
            <a:r>
              <a:rPr lang="en-US" sz="3200" dirty="0" smtClean="0"/>
              <a:t>elocity </a:t>
            </a:r>
            <a:r>
              <a:rPr lang="en-US" sz="3200" dirty="0"/>
              <a:t>(CV) in heart</a:t>
            </a:r>
            <a:endParaRPr lang="ar-SA" sz="3200" dirty="0"/>
          </a:p>
        </p:txBody>
      </p:sp>
      <p:sp>
        <p:nvSpPr>
          <p:cNvPr id="3" name="عنصر نائب لرقم الشريحة 2"/>
          <p:cNvSpPr>
            <a:spLocks noGrp="1"/>
          </p:cNvSpPr>
          <p:nvPr>
            <p:ph type="sldNum" sz="quarter" idx="12"/>
          </p:nvPr>
        </p:nvSpPr>
        <p:spPr/>
        <p:txBody>
          <a:bodyPr/>
          <a:lstStyle/>
          <a:p>
            <a:fld id="{4929A69E-7D8F-4515-9605-0315ABD4F316}" type="slidenum">
              <a:rPr lang="en-US" smtClean="0"/>
              <a:t>24</a:t>
            </a:fld>
            <a:endParaRPr lang="en-US" dirty="0"/>
          </a:p>
        </p:txBody>
      </p:sp>
      <p:sp>
        <p:nvSpPr>
          <p:cNvPr id="4" name="عنصر نائب للمحتوى 3"/>
          <p:cNvSpPr>
            <a:spLocks noGrp="1"/>
          </p:cNvSpPr>
          <p:nvPr>
            <p:ph sz="quarter" idx="1"/>
          </p:nvPr>
        </p:nvSpPr>
        <p:spPr>
          <a:xfrm>
            <a:off x="609460" y="1221730"/>
            <a:ext cx="10969943" cy="5015582"/>
          </a:xfrm>
        </p:spPr>
        <p:txBody>
          <a:bodyPr>
            <a:normAutofit fontScale="70000" lnSpcReduction="20000"/>
          </a:bodyPr>
          <a:lstStyle/>
          <a:p>
            <a:pPr algn="just">
              <a:lnSpc>
                <a:spcPct val="120000"/>
              </a:lnSpc>
            </a:pPr>
            <a:r>
              <a:rPr lang="en-US" sz="2600" dirty="0"/>
              <a:t>CV </a:t>
            </a:r>
            <a:r>
              <a:rPr lang="en-US" sz="2600" u="sng" dirty="0"/>
              <a:t>depends</a:t>
            </a:r>
            <a:r>
              <a:rPr lang="en-US" sz="2600" dirty="0"/>
              <a:t> </a:t>
            </a:r>
            <a:r>
              <a:rPr lang="en-US" sz="2600" dirty="0" smtClean="0"/>
              <a:t>on: </a:t>
            </a:r>
            <a:r>
              <a:rPr lang="en-US" sz="2600" u="sng" dirty="0" smtClean="0"/>
              <a:t>current spread</a:t>
            </a:r>
            <a:r>
              <a:rPr lang="ar-SA" sz="2600" dirty="0" smtClean="0">
                <a:solidFill>
                  <a:schemeClr val="bg1">
                    <a:lumMod val="65000"/>
                  </a:schemeClr>
                </a:solidFill>
              </a:rPr>
              <a:t>(عبور التيار) </a:t>
            </a:r>
            <a:r>
              <a:rPr lang="en-US" sz="2600" dirty="0" smtClean="0"/>
              <a:t>, </a:t>
            </a:r>
            <a:r>
              <a:rPr lang="en-US" sz="2600" u="sng" dirty="0"/>
              <a:t>hence</a:t>
            </a:r>
            <a:r>
              <a:rPr lang="en-US" sz="2600" dirty="0" smtClean="0"/>
              <a:t>, </a:t>
            </a:r>
            <a:r>
              <a:rPr lang="en-US" sz="2600" u="sng" dirty="0"/>
              <a:t>diameter</a:t>
            </a:r>
            <a:r>
              <a:rPr lang="en-US" sz="2600" dirty="0"/>
              <a:t> and </a:t>
            </a:r>
            <a:r>
              <a:rPr lang="en-US" sz="2600" u="sng" dirty="0" smtClean="0"/>
              <a:t>number </a:t>
            </a:r>
            <a:r>
              <a:rPr lang="en-US" sz="2600" u="sng" dirty="0"/>
              <a:t>of gap junctions </a:t>
            </a:r>
            <a:r>
              <a:rPr lang="en-US" sz="2600" dirty="0"/>
              <a:t>between cells (larger diameter, more gap junctions → faster conduction).</a:t>
            </a:r>
          </a:p>
          <a:p>
            <a:pPr algn="just">
              <a:lnSpc>
                <a:spcPct val="120000"/>
              </a:lnSpc>
            </a:pPr>
            <a:r>
              <a:rPr lang="en-US" sz="2600" dirty="0"/>
              <a:t>Purkinje fibers: have </a:t>
            </a:r>
            <a:r>
              <a:rPr lang="en-US" sz="2600" b="1" dirty="0">
                <a:solidFill>
                  <a:srgbClr val="FF0000"/>
                </a:solidFill>
              </a:rPr>
              <a:t>very large diameter </a:t>
            </a:r>
            <a:r>
              <a:rPr lang="en-US" sz="2600" dirty="0"/>
              <a:t>and</a:t>
            </a:r>
            <a:r>
              <a:rPr lang="en-US" sz="2600" dirty="0">
                <a:solidFill>
                  <a:schemeClr val="tx2"/>
                </a:solidFill>
              </a:rPr>
              <a:t> </a:t>
            </a:r>
            <a:r>
              <a:rPr lang="en-US" sz="2600" b="1" dirty="0">
                <a:solidFill>
                  <a:srgbClr val="FF0000"/>
                </a:solidFill>
              </a:rPr>
              <a:t>more gap junctions</a:t>
            </a:r>
            <a:r>
              <a:rPr lang="en-US" sz="2600" dirty="0">
                <a:solidFill>
                  <a:schemeClr val="tx2"/>
                </a:solidFill>
              </a:rPr>
              <a:t> </a:t>
            </a:r>
            <a:r>
              <a:rPr lang="en-US" sz="2600" dirty="0"/>
              <a:t>with high permeability.</a:t>
            </a:r>
          </a:p>
          <a:p>
            <a:pPr algn="just">
              <a:lnSpc>
                <a:spcPct val="120000"/>
              </a:lnSpc>
            </a:pPr>
            <a:r>
              <a:rPr lang="en-US" sz="2600" dirty="0"/>
              <a:t>AV node and bundle (Bundle of His): have </a:t>
            </a:r>
            <a:r>
              <a:rPr lang="en-US" sz="2600" u="sng" dirty="0"/>
              <a:t>small diameter </a:t>
            </a:r>
            <a:r>
              <a:rPr lang="en-US" sz="2600" dirty="0"/>
              <a:t>and </a:t>
            </a:r>
            <a:r>
              <a:rPr lang="en-US" sz="2600" u="sng" dirty="0"/>
              <a:t>few gap junctions</a:t>
            </a:r>
            <a:r>
              <a:rPr lang="en-US" sz="2600" dirty="0"/>
              <a:t>.</a:t>
            </a:r>
          </a:p>
          <a:p>
            <a:pPr algn="just">
              <a:lnSpc>
                <a:spcPct val="120000"/>
              </a:lnSpc>
            </a:pPr>
            <a:r>
              <a:rPr lang="en-US" sz="2600" dirty="0"/>
              <a:t>Approximate CV</a:t>
            </a:r>
            <a:r>
              <a:rPr lang="en-US" sz="2600" dirty="0" smtClean="0"/>
              <a:t>:</a:t>
            </a:r>
          </a:p>
          <a:p>
            <a:pPr algn="just">
              <a:lnSpc>
                <a:spcPct val="120000"/>
              </a:lnSpc>
            </a:pPr>
            <a:endParaRPr lang="en-US" sz="2600" dirty="0"/>
          </a:p>
          <a:p>
            <a:pPr algn="just">
              <a:lnSpc>
                <a:spcPct val="120000"/>
              </a:lnSpc>
            </a:pPr>
            <a:endParaRPr lang="en-US" sz="2600" dirty="0" smtClean="0"/>
          </a:p>
          <a:p>
            <a:pPr algn="just">
              <a:lnSpc>
                <a:spcPct val="120000"/>
              </a:lnSpc>
            </a:pPr>
            <a:endParaRPr lang="en-US" sz="2600" dirty="0"/>
          </a:p>
          <a:p>
            <a:pPr algn="just">
              <a:lnSpc>
                <a:spcPct val="120000"/>
              </a:lnSpc>
            </a:pPr>
            <a:endParaRPr lang="en-US" sz="2600" dirty="0" smtClean="0"/>
          </a:p>
          <a:p>
            <a:pPr algn="just">
              <a:lnSpc>
                <a:spcPct val="120000"/>
              </a:lnSpc>
            </a:pPr>
            <a:endParaRPr lang="en-US" sz="2600" dirty="0"/>
          </a:p>
          <a:p>
            <a:pPr algn="just">
              <a:lnSpc>
                <a:spcPct val="120000"/>
              </a:lnSpc>
            </a:pPr>
            <a:endParaRPr lang="en-US" sz="2600" dirty="0" smtClean="0"/>
          </a:p>
          <a:p>
            <a:pPr algn="just">
              <a:lnSpc>
                <a:spcPct val="120000"/>
              </a:lnSpc>
            </a:pPr>
            <a:endParaRPr lang="en-US" sz="2600" dirty="0"/>
          </a:p>
          <a:p>
            <a:pPr algn="just">
              <a:lnSpc>
                <a:spcPct val="120000"/>
              </a:lnSpc>
            </a:pPr>
            <a:r>
              <a:rPr lang="en-US" sz="2600" dirty="0" smtClean="0">
                <a:solidFill>
                  <a:srgbClr val="FF0000"/>
                </a:solidFill>
              </a:rPr>
              <a:t>The </a:t>
            </a:r>
            <a:r>
              <a:rPr lang="en-US" sz="2600" b="1" dirty="0" smtClean="0">
                <a:solidFill>
                  <a:srgbClr val="FF0000"/>
                </a:solidFill>
              </a:rPr>
              <a:t>high conduction </a:t>
            </a:r>
            <a:r>
              <a:rPr lang="en-US" sz="2600" dirty="0" smtClean="0">
                <a:solidFill>
                  <a:srgbClr val="FF0000"/>
                </a:solidFill>
              </a:rPr>
              <a:t>velocity of Purkinje fibers is to </a:t>
            </a:r>
            <a:r>
              <a:rPr lang="en-US" sz="2600" u="sng" dirty="0" smtClean="0">
                <a:solidFill>
                  <a:srgbClr val="FF0000"/>
                </a:solidFill>
              </a:rPr>
              <a:t>ensure</a:t>
            </a:r>
            <a:r>
              <a:rPr lang="en-US" sz="2600" dirty="0" smtClean="0">
                <a:solidFill>
                  <a:srgbClr val="FF0000"/>
                </a:solidFill>
              </a:rPr>
              <a:t> that the ventricular </a:t>
            </a:r>
            <a:r>
              <a:rPr lang="en-US" sz="2600" dirty="0" err="1" smtClean="0">
                <a:solidFill>
                  <a:srgbClr val="FF0000"/>
                </a:solidFill>
              </a:rPr>
              <a:t>myocytes</a:t>
            </a:r>
            <a:r>
              <a:rPr lang="en-US" sz="2600" dirty="0" smtClean="0">
                <a:solidFill>
                  <a:srgbClr val="FF0000"/>
                </a:solidFill>
              </a:rPr>
              <a:t> contract at almost the same time.</a:t>
            </a:r>
            <a:endParaRPr lang="en-US" sz="2600" dirty="0">
              <a:solidFill>
                <a:srgbClr val="FF0000"/>
              </a:solidFill>
            </a:endParaRPr>
          </a:p>
        </p:txBody>
      </p:sp>
      <p:sp>
        <p:nvSpPr>
          <p:cNvPr id="5" name="TextBox 12"/>
          <p:cNvSpPr txBox="1"/>
          <p:nvPr/>
        </p:nvSpPr>
        <p:spPr>
          <a:xfrm>
            <a:off x="9738692" y="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graphicFrame>
        <p:nvGraphicFramePr>
          <p:cNvPr id="6" name="Table 5"/>
          <p:cNvGraphicFramePr>
            <a:graphicFrameLocks noGrp="1"/>
          </p:cNvGraphicFramePr>
          <p:nvPr>
            <p:extLst>
              <p:ext uri="{D42A27DB-BD31-4B8C-83A1-F6EECF244321}">
                <p14:modId xmlns:p14="http://schemas.microsoft.com/office/powerpoint/2010/main" val="137891973"/>
              </p:ext>
            </p:extLst>
          </p:nvPr>
        </p:nvGraphicFramePr>
        <p:xfrm>
          <a:off x="981844" y="3068960"/>
          <a:ext cx="6861919" cy="2225040"/>
        </p:xfrm>
        <a:graphic>
          <a:graphicData uri="http://schemas.openxmlformats.org/drawingml/2006/table">
            <a:tbl>
              <a:tblPr firstRow="1" bandRow="1">
                <a:tableStyleId>{5940675A-B579-460E-94D1-54222C63F5DA}</a:tableStyleId>
              </a:tblPr>
              <a:tblGrid>
                <a:gridCol w="2146123"/>
                <a:gridCol w="4715796"/>
              </a:tblGrid>
              <a:tr h="370840">
                <a:tc>
                  <a:txBody>
                    <a:bodyPr/>
                    <a:lstStyle/>
                    <a:p>
                      <a:r>
                        <a:rPr lang="en-US" sz="1800" dirty="0" smtClean="0"/>
                        <a:t>SA node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accent4">
                              <a:lumMod val="75000"/>
                            </a:schemeClr>
                          </a:solidFill>
                        </a:rPr>
                        <a:t>0.05 m/sec</a:t>
                      </a:r>
                      <a:endParaRPr lang="en-US" sz="1800" b="1" dirty="0" smtClean="0">
                        <a:solidFill>
                          <a:schemeClr val="accent4">
                            <a:lumMod val="75000"/>
                          </a:schemeClr>
                        </a:solidFill>
                      </a:endParaRPr>
                    </a:p>
                  </a:txBody>
                  <a:tcPr/>
                </a:tc>
              </a:tr>
              <a:tr h="370840">
                <a:tc>
                  <a:txBody>
                    <a:bodyPr/>
                    <a:lstStyle/>
                    <a:p>
                      <a:r>
                        <a:rPr lang="en-US" sz="1800" dirty="0" smtClean="0"/>
                        <a:t>Atria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accent4">
                              <a:lumMod val="75000"/>
                            </a:schemeClr>
                          </a:solidFill>
                        </a:rPr>
                        <a:t>0.3m/sec </a:t>
                      </a:r>
                      <a:r>
                        <a:rPr lang="en-US" sz="1800" dirty="0" smtClean="0">
                          <a:solidFill>
                            <a:schemeClr val="tx1"/>
                          </a:solidFill>
                        </a:rPr>
                        <a:t>(</a:t>
                      </a:r>
                      <a:r>
                        <a:rPr lang="en-US" sz="1800" dirty="0" err="1" smtClean="0">
                          <a:solidFill>
                            <a:schemeClr val="tx1"/>
                          </a:solidFill>
                        </a:rPr>
                        <a:t>internodal</a:t>
                      </a:r>
                      <a:r>
                        <a:rPr lang="en-US" sz="1800" dirty="0" smtClean="0">
                          <a:solidFill>
                            <a:schemeClr val="tx1"/>
                          </a:solidFill>
                        </a:rPr>
                        <a:t> pathway</a:t>
                      </a:r>
                      <a:r>
                        <a:rPr lang="en-US" sz="1800" baseline="0" dirty="0" smtClean="0">
                          <a:solidFill>
                            <a:schemeClr val="tx1"/>
                          </a:solidFill>
                        </a:rPr>
                        <a:t> </a:t>
                      </a:r>
                      <a:r>
                        <a:rPr lang="en-US" sz="1800" dirty="0" smtClean="0">
                          <a:solidFill>
                            <a:schemeClr val="tx1"/>
                          </a:solidFill>
                        </a:rPr>
                        <a:t>1.0m/sec)</a:t>
                      </a:r>
                      <a:endParaRPr lang="en-US" sz="1800" b="1" dirty="0" smtClean="0">
                        <a:solidFill>
                          <a:schemeClr val="tx1"/>
                        </a:solidFill>
                      </a:endParaRPr>
                    </a:p>
                  </a:txBody>
                  <a:tcPr/>
                </a:tc>
              </a:tr>
              <a:tr h="370840">
                <a:tc>
                  <a:txBody>
                    <a:bodyPr/>
                    <a:lstStyle/>
                    <a:p>
                      <a:r>
                        <a:rPr lang="en-US" sz="1800" dirty="0" smtClean="0"/>
                        <a:t>AV node</a:t>
                      </a:r>
                      <a:endParaRPr lang="en-US" dirty="0"/>
                    </a:p>
                  </a:txBody>
                  <a:tcPr/>
                </a:tc>
                <a:tc>
                  <a:txBody>
                    <a:bodyPr/>
                    <a:lstStyle/>
                    <a:p>
                      <a:r>
                        <a:rPr lang="en-US" sz="1800" dirty="0" smtClean="0">
                          <a:solidFill>
                            <a:schemeClr val="accent4">
                              <a:lumMod val="75000"/>
                            </a:schemeClr>
                          </a:solidFill>
                        </a:rPr>
                        <a:t>0.05m/sec</a:t>
                      </a:r>
                      <a:endParaRPr lang="en-US" dirty="0">
                        <a:solidFill>
                          <a:schemeClr val="accent4">
                            <a:lumMod val="75000"/>
                          </a:schemeClr>
                        </a:solidFill>
                      </a:endParaRPr>
                    </a:p>
                  </a:txBody>
                  <a:tcPr/>
                </a:tc>
              </a:tr>
              <a:tr h="370840">
                <a:tc>
                  <a:txBody>
                    <a:bodyPr/>
                    <a:lstStyle/>
                    <a:p>
                      <a:r>
                        <a:rPr lang="en-US" sz="1800" dirty="0" smtClean="0"/>
                        <a:t>Bundle of His </a:t>
                      </a:r>
                      <a:endParaRPr lang="en-US" dirty="0"/>
                    </a:p>
                  </a:txBody>
                  <a:tcPr/>
                </a:tc>
                <a:tc>
                  <a:txBody>
                    <a:bodyPr/>
                    <a:lstStyle/>
                    <a:p>
                      <a:r>
                        <a:rPr lang="en-US" sz="1800" dirty="0" smtClean="0">
                          <a:solidFill>
                            <a:schemeClr val="accent4">
                              <a:lumMod val="75000"/>
                            </a:schemeClr>
                          </a:solidFill>
                        </a:rPr>
                        <a:t>1 m/sec</a:t>
                      </a:r>
                      <a:endParaRPr lang="en-US" dirty="0">
                        <a:solidFill>
                          <a:schemeClr val="accent4">
                            <a:lumMod val="75000"/>
                          </a:schemeClr>
                        </a:solidFill>
                      </a:endParaRPr>
                    </a:p>
                  </a:txBody>
                  <a:tcPr/>
                </a:tc>
              </a:tr>
              <a:tr h="370840">
                <a:tc>
                  <a:txBody>
                    <a:bodyPr/>
                    <a:lstStyle/>
                    <a:p>
                      <a:r>
                        <a:rPr lang="en-US" sz="1800" dirty="0" smtClean="0"/>
                        <a:t>Purkinje system</a:t>
                      </a:r>
                      <a:endParaRPr lang="en-US" dirty="0"/>
                    </a:p>
                  </a:txBody>
                  <a:tcPr/>
                </a:tc>
                <a:tc>
                  <a:txBody>
                    <a:bodyPr/>
                    <a:lstStyle/>
                    <a:p>
                      <a:r>
                        <a:rPr lang="en-US" sz="1800" dirty="0" smtClean="0">
                          <a:solidFill>
                            <a:schemeClr val="accent4">
                              <a:lumMod val="75000"/>
                            </a:schemeClr>
                          </a:solidFill>
                        </a:rPr>
                        <a:t>4 m/sec</a:t>
                      </a:r>
                      <a:endParaRPr lang="en-US" dirty="0">
                        <a:solidFill>
                          <a:schemeClr val="accent4">
                            <a:lumMod val="75000"/>
                          </a:schemeClr>
                        </a:solidFill>
                      </a:endParaRPr>
                    </a:p>
                  </a:txBody>
                  <a:tcPr/>
                </a:tc>
              </a:tr>
              <a:tr h="370840">
                <a:tc>
                  <a:txBody>
                    <a:bodyPr/>
                    <a:lstStyle/>
                    <a:p>
                      <a:r>
                        <a:rPr lang="en-US" sz="1800" dirty="0" smtClean="0"/>
                        <a:t>Ventricular muscle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accent4">
                              <a:lumMod val="75000"/>
                            </a:schemeClr>
                          </a:solidFill>
                        </a:rPr>
                        <a:t>1 m/sec</a:t>
                      </a:r>
                    </a:p>
                  </a:txBody>
                  <a:tcPr/>
                </a:tc>
              </a:tr>
            </a:tbl>
          </a:graphicData>
        </a:graphic>
      </p:graphicFrame>
      <p:grpSp>
        <p:nvGrpSpPr>
          <p:cNvPr id="7" name="Group 6"/>
          <p:cNvGrpSpPr/>
          <p:nvPr/>
        </p:nvGrpSpPr>
        <p:grpSpPr>
          <a:xfrm>
            <a:off x="7922518" y="3065692"/>
            <a:ext cx="3749026" cy="2228307"/>
            <a:chOff x="6776379" y="1599354"/>
            <a:chExt cx="4723655" cy="4817339"/>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379" y="1599354"/>
              <a:ext cx="4723655" cy="4817339"/>
            </a:xfrm>
            <a:prstGeom prst="rect">
              <a:avLst/>
            </a:prstGeom>
          </p:spPr>
        </p:pic>
        <p:sp>
          <p:nvSpPr>
            <p:cNvPr id="9" name="Rectangle 8"/>
            <p:cNvSpPr/>
            <p:nvPr/>
          </p:nvSpPr>
          <p:spPr>
            <a:xfrm>
              <a:off x="9296659" y="1599354"/>
              <a:ext cx="2203375" cy="1577856"/>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TextBox 9"/>
          <p:cNvSpPr txBox="1"/>
          <p:nvPr/>
        </p:nvSpPr>
        <p:spPr>
          <a:xfrm>
            <a:off x="7921097" y="3065693"/>
            <a:ext cx="1969637" cy="461665"/>
          </a:xfrm>
          <a:prstGeom prst="rect">
            <a:avLst/>
          </a:prstGeom>
          <a:noFill/>
        </p:spPr>
        <p:txBody>
          <a:bodyPr wrap="square" rtlCol="0">
            <a:spAutoFit/>
          </a:bodyPr>
          <a:lstStyle/>
          <a:p>
            <a:r>
              <a:rPr lang="en-US" sz="1200" dirty="0" smtClean="0">
                <a:solidFill>
                  <a:schemeClr val="bg1">
                    <a:lumMod val="65000"/>
                  </a:schemeClr>
                </a:solidFill>
              </a:rPr>
              <a:t>Notice how the SAN is the fastest:</a:t>
            </a:r>
            <a:endParaRPr lang="en-GB" sz="1200" dirty="0">
              <a:solidFill>
                <a:schemeClr val="bg1">
                  <a:lumMod val="65000"/>
                </a:schemeClr>
              </a:solidFill>
            </a:endParaRPr>
          </a:p>
        </p:txBody>
      </p:sp>
    </p:spTree>
    <p:extLst>
      <p:ext uri="{BB962C8B-B14F-4D97-AF65-F5344CB8AC3E}">
        <p14:creationId xmlns:p14="http://schemas.microsoft.com/office/powerpoint/2010/main" val="23056919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Abnormal </a:t>
            </a:r>
            <a:r>
              <a:rPr lang="en-GB" sz="3200" dirty="0" smtClean="0"/>
              <a:t>Pacemakers (Ectopic         Pacemakers)</a:t>
            </a:r>
            <a:endParaRPr lang="ar-SA"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25</a:t>
            </a:fld>
            <a:endParaRPr lang="en-US" dirty="0"/>
          </a:p>
        </p:txBody>
      </p:sp>
      <p:sp>
        <p:nvSpPr>
          <p:cNvPr id="8" name="Rounded Rectangle 7"/>
          <p:cNvSpPr/>
          <p:nvPr/>
        </p:nvSpPr>
        <p:spPr>
          <a:xfrm>
            <a:off x="6566359" y="1268589"/>
            <a:ext cx="5328592" cy="2910623"/>
          </a:xfrm>
          <a:prstGeom prst="roundRect">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rtlCol="1" anchor="ctr"/>
          <a:lstStyle/>
          <a:p>
            <a:r>
              <a:rPr lang="en-GB" sz="1800" b="1" dirty="0" smtClean="0"/>
              <a:t>Example</a:t>
            </a:r>
            <a:r>
              <a:rPr lang="en-GB" sz="1800" dirty="0"/>
              <a:t>: </a:t>
            </a:r>
          </a:p>
          <a:p>
            <a:r>
              <a:rPr lang="en-GB" sz="1800" dirty="0"/>
              <a:t>A- V node </a:t>
            </a:r>
            <a:r>
              <a:rPr lang="en-GB" sz="1800" dirty="0">
                <a:solidFill>
                  <a:schemeClr val="bg1">
                    <a:lumMod val="50000"/>
                  </a:schemeClr>
                </a:solidFill>
              </a:rPr>
              <a:t>(atrioventricular node) </a:t>
            </a:r>
            <a:r>
              <a:rPr lang="en-GB" sz="1800" dirty="0">
                <a:solidFill>
                  <a:schemeClr val="tx1"/>
                </a:solidFill>
              </a:rPr>
              <a:t>block:</a:t>
            </a:r>
          </a:p>
          <a:p>
            <a:pPr algn="ctr"/>
            <a:r>
              <a:rPr lang="en-GB" sz="1800" dirty="0">
                <a:solidFill>
                  <a:schemeClr val="tx1"/>
                </a:solidFill>
              </a:rPr>
              <a:t>The cardiac impulse fails to pass from atria into the ventricles </a:t>
            </a:r>
          </a:p>
          <a:p>
            <a:pPr algn="ctr"/>
            <a:endParaRPr lang="en-GB" sz="1800" dirty="0">
              <a:solidFill>
                <a:schemeClr val="tx1"/>
              </a:solidFill>
            </a:endParaRPr>
          </a:p>
          <a:p>
            <a:pPr algn="ctr"/>
            <a:r>
              <a:rPr lang="en-GB" sz="1800" dirty="0">
                <a:solidFill>
                  <a:schemeClr val="tx1"/>
                </a:solidFill>
              </a:rPr>
              <a:t>The atria continues to beat at the normal rate of rhythm of the S-A node</a:t>
            </a:r>
          </a:p>
          <a:p>
            <a:pPr algn="ctr"/>
            <a:endParaRPr lang="en-GB" sz="1800" dirty="0">
              <a:solidFill>
                <a:schemeClr val="tx1"/>
              </a:solidFill>
            </a:endParaRPr>
          </a:p>
          <a:p>
            <a:pPr algn="ctr"/>
            <a:r>
              <a:rPr lang="en-GB" sz="1800" dirty="0">
                <a:solidFill>
                  <a:schemeClr val="tx1"/>
                </a:solidFill>
              </a:rPr>
              <a:t>A new pacemaker develops in the Purkinje system with new rate</a:t>
            </a:r>
            <a:r>
              <a:rPr lang="en-GB" sz="1800" dirty="0" smtClean="0">
                <a:solidFill>
                  <a:schemeClr val="tx1"/>
                </a:solidFill>
              </a:rPr>
              <a:t>.(ventricular escape)</a:t>
            </a:r>
            <a:endParaRPr lang="ar-SA" sz="1800" dirty="0">
              <a:solidFill>
                <a:schemeClr val="tx1"/>
              </a:solidFill>
            </a:endParaRPr>
          </a:p>
        </p:txBody>
      </p:sp>
      <p:sp>
        <p:nvSpPr>
          <p:cNvPr id="9" name="Down Arrow 8"/>
          <p:cNvSpPr/>
          <p:nvPr/>
        </p:nvSpPr>
        <p:spPr>
          <a:xfrm>
            <a:off x="9132380" y="2473678"/>
            <a:ext cx="253965" cy="2981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0" name="Down Arrow 9"/>
          <p:cNvSpPr/>
          <p:nvPr/>
        </p:nvSpPr>
        <p:spPr>
          <a:xfrm>
            <a:off x="9074966" y="3284984"/>
            <a:ext cx="311379"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aphicFrame>
        <p:nvGraphicFramePr>
          <p:cNvPr id="4" name="Diagram 3"/>
          <p:cNvGraphicFramePr/>
          <p:nvPr>
            <p:extLst>
              <p:ext uri="{D42A27DB-BD31-4B8C-83A1-F6EECF244321}">
                <p14:modId xmlns:p14="http://schemas.microsoft.com/office/powerpoint/2010/main" val="1541961316"/>
              </p:ext>
            </p:extLst>
          </p:nvPr>
        </p:nvGraphicFramePr>
        <p:xfrm>
          <a:off x="-449602" y="2723901"/>
          <a:ext cx="7814368" cy="3662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609460" y="1268480"/>
            <a:ext cx="5256584" cy="1200329"/>
          </a:xfrm>
          <a:prstGeom prst="rect">
            <a:avLst/>
          </a:prstGeom>
        </p:spPr>
        <p:txBody>
          <a:bodyPr wrap="square">
            <a:spAutoFit/>
          </a:bodyPr>
          <a:lstStyle/>
          <a:p>
            <a:r>
              <a:rPr lang="en-GB" sz="1800" b="1" dirty="0" smtClean="0">
                <a:cs typeface="Calibri" pitchFamily="34" charset="0"/>
              </a:rPr>
              <a:t>Ectopic beat: </a:t>
            </a:r>
            <a:r>
              <a:rPr lang="en-GB" sz="1800" dirty="0" smtClean="0">
                <a:cs typeface="Calibri" pitchFamily="34" charset="0"/>
              </a:rPr>
              <a:t>A </a:t>
            </a:r>
            <a:r>
              <a:rPr lang="en-GB" sz="1800" dirty="0">
                <a:cs typeface="Calibri" pitchFamily="34" charset="0"/>
              </a:rPr>
              <a:t>beat generated outside the </a:t>
            </a:r>
            <a:r>
              <a:rPr lang="en-GB" sz="1800" dirty="0" smtClean="0">
                <a:cs typeface="Calibri" pitchFamily="34" charset="0"/>
              </a:rPr>
              <a:t>normal pacemaker (S-A node). </a:t>
            </a:r>
          </a:p>
          <a:p>
            <a:r>
              <a:rPr lang="en-GB" sz="1800" b="1" dirty="0" smtClean="0">
                <a:cs typeface="Calibri" pitchFamily="34" charset="0"/>
              </a:rPr>
              <a:t>Ectopic </a:t>
            </a:r>
            <a:r>
              <a:rPr lang="en-GB" sz="1800" b="1" dirty="0">
                <a:cs typeface="Calibri" pitchFamily="34" charset="0"/>
              </a:rPr>
              <a:t>focus (foci pl.) or </a:t>
            </a:r>
            <a:r>
              <a:rPr lang="en-GB" sz="1800" b="1" dirty="0" smtClean="0">
                <a:cs typeface="Calibri" pitchFamily="34" charset="0"/>
              </a:rPr>
              <a:t>Ectopic </a:t>
            </a:r>
            <a:r>
              <a:rPr lang="en-GB" sz="1800" b="1" dirty="0">
                <a:cs typeface="Calibri" pitchFamily="34" charset="0"/>
              </a:rPr>
              <a:t>pacemaker. </a:t>
            </a:r>
            <a:r>
              <a:rPr lang="en-GB" sz="1800" dirty="0" smtClean="0">
                <a:cs typeface="Calibri" pitchFamily="34" charset="0"/>
              </a:rPr>
              <a:t>The </a:t>
            </a:r>
            <a:r>
              <a:rPr lang="en-GB" sz="1800" dirty="0">
                <a:cs typeface="Calibri" pitchFamily="34" charset="0"/>
              </a:rPr>
              <a:t>site that generates an ectopic </a:t>
            </a:r>
            <a:r>
              <a:rPr lang="en-GB" sz="1800" dirty="0" smtClean="0">
                <a:cs typeface="Calibri" pitchFamily="34" charset="0"/>
              </a:rPr>
              <a:t>beat.</a:t>
            </a:r>
            <a:endParaRPr lang="en-GB" sz="1600" dirty="0"/>
          </a:p>
        </p:txBody>
      </p:sp>
      <p:cxnSp>
        <p:nvCxnSpPr>
          <p:cNvPr id="11" name="Straight Arrow Connector 10"/>
          <p:cNvCxnSpPr/>
          <p:nvPr/>
        </p:nvCxnSpPr>
        <p:spPr>
          <a:xfrm flipV="1">
            <a:off x="5734372" y="4239736"/>
            <a:ext cx="1318219" cy="1349504"/>
          </a:xfrm>
          <a:prstGeom prst="straightConnector1">
            <a:avLst/>
          </a:prstGeom>
          <a:ln w="120650">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364766" y="4682870"/>
            <a:ext cx="3770206" cy="92333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1800" b="1" dirty="0" smtClean="0"/>
              <a:t>In AV block:</a:t>
            </a:r>
          </a:p>
          <a:p>
            <a:pPr algn="just"/>
            <a:r>
              <a:rPr lang="en-US" sz="1800" dirty="0" smtClean="0"/>
              <a:t>Atria still have SA node as pace maker</a:t>
            </a:r>
          </a:p>
          <a:p>
            <a:pPr algn="just"/>
            <a:r>
              <a:rPr lang="en-US" sz="1800" dirty="0" smtClean="0"/>
              <a:t>Ventricles develop new pacemaker  </a:t>
            </a:r>
          </a:p>
        </p:txBody>
      </p:sp>
      <p:sp>
        <p:nvSpPr>
          <p:cNvPr id="6" name="TextBox 5"/>
          <p:cNvSpPr txBox="1"/>
          <p:nvPr/>
        </p:nvSpPr>
        <p:spPr>
          <a:xfrm>
            <a:off x="6904586" y="740854"/>
            <a:ext cx="1244571" cy="307777"/>
          </a:xfrm>
          <a:prstGeom prst="rect">
            <a:avLst/>
          </a:prstGeom>
          <a:noFill/>
        </p:spPr>
        <p:txBody>
          <a:bodyPr wrap="square" rtlCol="0">
            <a:spAutoFit/>
          </a:bodyPr>
          <a:lstStyle/>
          <a:p>
            <a:r>
              <a:rPr lang="en-US" sz="1400" dirty="0" smtClean="0">
                <a:solidFill>
                  <a:schemeClr val="bg1">
                    <a:lumMod val="65000"/>
                  </a:schemeClr>
                </a:solidFill>
              </a:rPr>
              <a:t>-out of place- </a:t>
            </a:r>
            <a:endParaRPr lang="en-US" sz="1400" dirty="0">
              <a:solidFill>
                <a:schemeClr val="bg1">
                  <a:lumMod val="65000"/>
                </a:schemeClr>
              </a:solidFill>
            </a:endParaRPr>
          </a:p>
        </p:txBody>
      </p:sp>
    </p:spTree>
    <p:extLst>
      <p:ext uri="{BB962C8B-B14F-4D97-AF65-F5344CB8AC3E}">
        <p14:creationId xmlns:p14="http://schemas.microsoft.com/office/powerpoint/2010/main" val="26849304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756" y="152399"/>
            <a:ext cx="12829768" cy="990600"/>
          </a:xfrm>
        </p:spPr>
        <p:txBody>
          <a:bodyPr>
            <a:noAutofit/>
          </a:bodyPr>
          <a:lstStyle/>
          <a:p>
            <a:r>
              <a:rPr lang="en-GB" sz="2400" dirty="0"/>
              <a:t>Control of the heart Rhythmicity and impulse conduction by the cardiac nerves</a:t>
            </a:r>
            <a:endParaRPr lang="ar-SA" sz="2400" dirty="0"/>
          </a:p>
        </p:txBody>
      </p:sp>
      <p:sp>
        <p:nvSpPr>
          <p:cNvPr id="3" name="Slide Number Placeholder 2"/>
          <p:cNvSpPr>
            <a:spLocks noGrp="1"/>
          </p:cNvSpPr>
          <p:nvPr>
            <p:ph type="sldNum" sz="quarter" idx="12"/>
          </p:nvPr>
        </p:nvSpPr>
        <p:spPr/>
        <p:txBody>
          <a:bodyPr/>
          <a:lstStyle/>
          <a:p>
            <a:fld id="{4929A69E-7D8F-4515-9605-0315ABD4F316}" type="slidenum">
              <a:rPr lang="en-US" smtClean="0"/>
              <a:t>26</a:t>
            </a:fld>
            <a:endParaRPr lang="en-US" dirty="0"/>
          </a:p>
        </p:txBody>
      </p:sp>
      <p:sp>
        <p:nvSpPr>
          <p:cNvPr id="4" name="Content Placeholder 3"/>
          <p:cNvSpPr>
            <a:spLocks noGrp="1"/>
          </p:cNvSpPr>
          <p:nvPr>
            <p:ph sz="quarter" idx="1"/>
          </p:nvPr>
        </p:nvSpPr>
        <p:spPr>
          <a:xfrm>
            <a:off x="549796" y="1268760"/>
            <a:ext cx="10969943" cy="722707"/>
          </a:xfrm>
        </p:spPr>
        <p:txBody>
          <a:bodyPr/>
          <a:lstStyle/>
          <a:p>
            <a:pPr marL="0" defTabSz="914363"/>
            <a:r>
              <a:rPr lang="en-GB" sz="2000" dirty="0"/>
              <a:t>The heart is supplied with both sympathetic and parasympathetic nerves </a:t>
            </a:r>
            <a:r>
              <a:rPr lang="en-GB" sz="2000" dirty="0">
                <a:solidFill>
                  <a:srgbClr val="DDE9EC">
                    <a:lumMod val="50000"/>
                  </a:srgbClr>
                </a:solidFill>
              </a:rPr>
              <a:t>(which are controlled by cardiac center in the </a:t>
            </a:r>
            <a:r>
              <a:rPr lang="en-GB" sz="2000" u="sng" dirty="0">
                <a:solidFill>
                  <a:srgbClr val="DDE9EC">
                    <a:lumMod val="50000"/>
                  </a:srgbClr>
                </a:solidFill>
              </a:rPr>
              <a:t>medulla oblongata</a:t>
            </a:r>
            <a:r>
              <a:rPr lang="en-GB" sz="2000" dirty="0">
                <a:solidFill>
                  <a:srgbClr val="DDE9EC">
                    <a:lumMod val="50000"/>
                  </a:srgbClr>
                </a:solidFill>
              </a:rPr>
              <a:t>)</a:t>
            </a:r>
            <a:r>
              <a:rPr lang="en-GB" sz="1600" dirty="0">
                <a:solidFill>
                  <a:srgbClr val="DDE9EC">
                    <a:lumMod val="50000"/>
                  </a:srgbClr>
                </a:solidFill>
              </a:rPr>
              <a:t>.</a:t>
            </a:r>
          </a:p>
          <a:p>
            <a:endParaRPr lang="en-GB" dirty="0"/>
          </a:p>
          <a:p>
            <a:endParaRPr lang="ar-SA" dirty="0"/>
          </a:p>
        </p:txBody>
      </p:sp>
      <p:graphicFrame>
        <p:nvGraphicFramePr>
          <p:cNvPr id="5" name="Diagram 4"/>
          <p:cNvGraphicFramePr/>
          <p:nvPr>
            <p:extLst>
              <p:ext uri="{D42A27DB-BD31-4B8C-83A1-F6EECF244321}">
                <p14:modId xmlns:p14="http://schemas.microsoft.com/office/powerpoint/2010/main" val="780342768"/>
              </p:ext>
            </p:extLst>
          </p:nvPr>
        </p:nvGraphicFramePr>
        <p:xfrm>
          <a:off x="333772" y="1684152"/>
          <a:ext cx="7765843" cy="5129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http://www.studentconsult.com/common/showimage.cfm?mediaISBN=0721602401&amp;FigFile=S02401-009-f010.jpg&amp;size=fullsize"/>
          <p:cNvPicPr>
            <a:picLocks noChangeAspect="1" noChangeArrowheads="1"/>
          </p:cNvPicPr>
          <p:nvPr/>
        </p:nvPicPr>
        <p:blipFill>
          <a:blip r:embed="rId8" cstate="print"/>
          <a:srcRect/>
          <a:stretch>
            <a:fillRect/>
          </a:stretch>
        </p:blipFill>
        <p:spPr bwMode="auto">
          <a:xfrm>
            <a:off x="7955129" y="2124145"/>
            <a:ext cx="3744416" cy="3024336"/>
          </a:xfrm>
          <a:prstGeom prst="rect">
            <a:avLst/>
          </a:prstGeom>
          <a:noFill/>
          <a:ln>
            <a:noFill/>
          </a:ln>
        </p:spPr>
      </p:pic>
      <p:sp>
        <p:nvSpPr>
          <p:cNvPr id="7" name="Rectangle 6"/>
          <p:cNvSpPr/>
          <p:nvPr/>
        </p:nvSpPr>
        <p:spPr>
          <a:xfrm>
            <a:off x="981844" y="5148481"/>
            <a:ext cx="3477543" cy="584775"/>
          </a:xfrm>
          <a:prstGeom prst="rect">
            <a:avLst/>
          </a:prstGeom>
        </p:spPr>
        <p:txBody>
          <a:bodyPr wrap="square">
            <a:spAutoFit/>
          </a:bodyPr>
          <a:lstStyle/>
          <a:p>
            <a:pPr algn="ctr"/>
            <a:r>
              <a:rPr lang="en-US" altLang="en-US" sz="1600" dirty="0">
                <a:solidFill>
                  <a:srgbClr val="DDE9EC">
                    <a:lumMod val="50000"/>
                  </a:srgbClr>
                </a:solidFill>
                <a:sym typeface="Wingdings"/>
              </a:rPr>
              <a:t>atria + ventricles + blood vessels + smooth muscles of blood vessels</a:t>
            </a:r>
            <a:endParaRPr lang="en-US" altLang="en-US" sz="1600" dirty="0">
              <a:solidFill>
                <a:srgbClr val="DDE9EC">
                  <a:lumMod val="50000"/>
                </a:srgbClr>
              </a:solidFill>
            </a:endParaRPr>
          </a:p>
        </p:txBody>
      </p:sp>
      <p:sp>
        <p:nvSpPr>
          <p:cNvPr id="9" name="TextBox 15"/>
          <p:cNvSpPr txBox="1"/>
          <p:nvPr/>
        </p:nvSpPr>
        <p:spPr>
          <a:xfrm>
            <a:off x="7919885" y="5471259"/>
            <a:ext cx="3759367" cy="461665"/>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200" b="1" u="sng" dirty="0">
                <a:hlinkClick r:id="rId9"/>
              </a:rPr>
              <a:t>Video of </a:t>
            </a:r>
            <a:r>
              <a:rPr lang="en-US" sz="1200" b="1" u="sng" dirty="0" smtClean="0">
                <a:hlinkClick r:id="rId9"/>
              </a:rPr>
              <a:t>(Autonomic Innervation of the Heart)</a:t>
            </a:r>
            <a:endParaRPr lang="en-US" sz="1200" b="1" u="sng" dirty="0">
              <a:hlinkClick r:id="rId9"/>
            </a:endParaRPr>
          </a:p>
          <a:p>
            <a:pPr algn="ctr"/>
            <a:r>
              <a:rPr lang="en-US" sz="1200" b="1" u="sng" dirty="0">
                <a:hlinkClick r:id="rId9"/>
              </a:rPr>
              <a:t> Duration: </a:t>
            </a:r>
            <a:r>
              <a:rPr lang="en-US" sz="1200" b="1" u="sng" dirty="0" smtClean="0">
                <a:hlinkClick r:id="rId9"/>
              </a:rPr>
              <a:t>(4 mins)</a:t>
            </a:r>
            <a:endParaRPr lang="en-US" sz="1200" b="1" u="sng" dirty="0">
              <a:hlinkClick r:id="rId10"/>
            </a:endParaRPr>
          </a:p>
        </p:txBody>
      </p:sp>
    </p:spTree>
    <p:extLst>
      <p:ext uri="{BB962C8B-B14F-4D97-AF65-F5344CB8AC3E}">
        <p14:creationId xmlns:p14="http://schemas.microsoft.com/office/powerpoint/2010/main" val="37657003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27</a:t>
            </a:fld>
            <a:endParaRPr lang="en-US" dirty="0"/>
          </a:p>
        </p:txBody>
      </p:sp>
      <p:sp>
        <p:nvSpPr>
          <p:cNvPr id="2" name="مستطيل مستدير الزوايا 1"/>
          <p:cNvSpPr/>
          <p:nvPr/>
        </p:nvSpPr>
        <p:spPr>
          <a:xfrm>
            <a:off x="585415" y="5253382"/>
            <a:ext cx="10993809" cy="1046784"/>
          </a:xfrm>
          <a:prstGeom prst="roundRect">
            <a:avLst/>
          </a:prstGeom>
          <a:solidFill>
            <a:schemeClr val="accent2">
              <a:lumMod val="20000"/>
              <a:lumOff val="80000"/>
            </a:schemeClr>
          </a:solidFill>
          <a:ln>
            <a:solidFill>
              <a:schemeClr val="accent2"/>
            </a:solidFill>
          </a:ln>
        </p:spPr>
        <p:style>
          <a:lnRef idx="1">
            <a:schemeClr val="accent4"/>
          </a:lnRef>
          <a:fillRef idx="2">
            <a:schemeClr val="accent4"/>
          </a:fillRef>
          <a:effectRef idx="1">
            <a:schemeClr val="accent4"/>
          </a:effectRef>
          <a:fontRef idx="minor">
            <a:schemeClr val="dk1"/>
          </a:fontRef>
        </p:style>
        <p:txBody>
          <a:bodyPr rtlCol="0" anchor="ctr"/>
          <a:lstStyle/>
          <a:p>
            <a:pPr marL="285750" indent="-285750">
              <a:buFont typeface="Wingdings" panose="05000000000000000000" pitchFamily="2" charset="2"/>
              <a:buChar char="§"/>
            </a:pPr>
            <a:r>
              <a:rPr lang="en-US" sz="1400" dirty="0">
                <a:solidFill>
                  <a:prstClr val="white">
                    <a:lumMod val="65000"/>
                  </a:prstClr>
                </a:solidFill>
              </a:rPr>
              <a:t>Parasympathetic stimulation has no effect on the force of contraction because it does not supply the ventricles . The sympathetic stimulation has a crucial effect on the contraction because it </a:t>
            </a:r>
            <a:r>
              <a:rPr lang="en-US" sz="1400" dirty="0" smtClean="0">
                <a:solidFill>
                  <a:prstClr val="white">
                    <a:lumMod val="65000"/>
                  </a:prstClr>
                </a:solidFill>
              </a:rPr>
              <a:t>supplies </a:t>
            </a:r>
            <a:r>
              <a:rPr lang="en-US" sz="1400" dirty="0">
                <a:solidFill>
                  <a:prstClr val="white">
                    <a:lumMod val="65000"/>
                  </a:prstClr>
                </a:solidFill>
              </a:rPr>
              <a:t>the </a:t>
            </a:r>
            <a:r>
              <a:rPr lang="en-US" sz="1400" dirty="0" smtClean="0">
                <a:solidFill>
                  <a:prstClr val="white">
                    <a:lumMod val="65000"/>
                  </a:prstClr>
                </a:solidFill>
              </a:rPr>
              <a:t>ventricles.</a:t>
            </a:r>
            <a:endParaRPr lang="en-US" sz="1400" dirty="0">
              <a:solidFill>
                <a:prstClr val="white">
                  <a:lumMod val="65000"/>
                </a:prstClr>
              </a:solidFill>
            </a:endParaRPr>
          </a:p>
          <a:p>
            <a:pPr marL="285750" indent="-285750">
              <a:buFont typeface="Wingdings" panose="05000000000000000000" pitchFamily="2" charset="2"/>
              <a:buChar char="§"/>
            </a:pPr>
            <a:r>
              <a:rPr lang="en-US" sz="1400" dirty="0" smtClean="0">
                <a:solidFill>
                  <a:prstClr val="white">
                    <a:lumMod val="65000"/>
                  </a:prstClr>
                </a:solidFill>
              </a:rPr>
              <a:t>In </a:t>
            </a:r>
            <a:r>
              <a:rPr lang="en-US" sz="1400" dirty="0">
                <a:solidFill>
                  <a:prstClr val="white">
                    <a:lumMod val="65000"/>
                  </a:prstClr>
                </a:solidFill>
              </a:rPr>
              <a:t>strong stimulation of </a:t>
            </a:r>
            <a:r>
              <a:rPr lang="en-US" sz="1400" dirty="0" err="1">
                <a:solidFill>
                  <a:prstClr val="white">
                    <a:lumMod val="65000"/>
                  </a:prstClr>
                </a:solidFill>
              </a:rPr>
              <a:t>vagi</a:t>
            </a:r>
            <a:r>
              <a:rPr lang="en-US" sz="1400" dirty="0">
                <a:solidFill>
                  <a:prstClr val="white">
                    <a:lumMod val="65000"/>
                  </a:prstClr>
                </a:solidFill>
              </a:rPr>
              <a:t> </a:t>
            </a:r>
            <a:r>
              <a:rPr lang="en-US" sz="1400" dirty="0" smtClean="0">
                <a:solidFill>
                  <a:prstClr val="white">
                    <a:lumMod val="65000"/>
                  </a:prstClr>
                </a:solidFill>
              </a:rPr>
              <a:t>(</a:t>
            </a:r>
            <a:r>
              <a:rPr lang="en-US" sz="1400" dirty="0" err="1" smtClean="0">
                <a:solidFill>
                  <a:prstClr val="white">
                    <a:lumMod val="65000"/>
                  </a:prstClr>
                </a:solidFill>
              </a:rPr>
              <a:t>vagus</a:t>
            </a:r>
            <a:r>
              <a:rPr lang="en-US" sz="1400" dirty="0" smtClean="0">
                <a:solidFill>
                  <a:prstClr val="white">
                    <a:lumMod val="65000"/>
                  </a:prstClr>
                </a:solidFill>
              </a:rPr>
              <a:t> nerve, vagal stimulation) the </a:t>
            </a:r>
            <a:r>
              <a:rPr lang="en-US" sz="1400" dirty="0">
                <a:solidFill>
                  <a:prstClr val="white">
                    <a:lumMod val="65000"/>
                  </a:prstClr>
                </a:solidFill>
              </a:rPr>
              <a:t>ventricles may stop beating for 5-20 sec, but then some small area in the purkinje fibers develop a rhythm of its own and causes ventricular contraction at 15-20 beats per minute , that’s called VENTICULAR ESCAPE.</a:t>
            </a:r>
          </a:p>
        </p:txBody>
      </p:sp>
      <p:graphicFrame>
        <p:nvGraphicFramePr>
          <p:cNvPr id="16" name="Content Placeholder 4"/>
          <p:cNvGraphicFramePr>
            <a:graphicFrameLocks noGrp="1"/>
          </p:cNvGraphicFramePr>
          <p:nvPr>
            <p:ph sz="quarter" idx="1"/>
            <p:extLst>
              <p:ext uri="{D42A27DB-BD31-4B8C-83A1-F6EECF244321}">
                <p14:modId xmlns:p14="http://schemas.microsoft.com/office/powerpoint/2010/main" val="748159388"/>
              </p:ext>
            </p:extLst>
          </p:nvPr>
        </p:nvGraphicFramePr>
        <p:xfrm>
          <a:off x="609599" y="1196753"/>
          <a:ext cx="10969626" cy="4032448"/>
        </p:xfrm>
        <a:graphic>
          <a:graphicData uri="http://schemas.openxmlformats.org/drawingml/2006/table">
            <a:tbl>
              <a:tblPr rtl="1" firstRow="1" bandRow="1">
                <a:tableStyleId>{72833802-FEF1-4C79-8D5D-14CF1EAF98D9}</a:tableStyleId>
              </a:tblPr>
              <a:tblGrid>
                <a:gridCol w="5484813">
                  <a:extLst>
                    <a:ext uri="{9D8B030D-6E8A-4147-A177-3AD203B41FA5}">
                      <a16:colId xmlns="" xmlns:a16="http://schemas.microsoft.com/office/drawing/2014/main" val="20000"/>
                    </a:ext>
                  </a:extLst>
                </a:gridCol>
                <a:gridCol w="5484813">
                  <a:extLst>
                    <a:ext uri="{9D8B030D-6E8A-4147-A177-3AD203B41FA5}">
                      <a16:colId xmlns="" xmlns:a16="http://schemas.microsoft.com/office/drawing/2014/main" val="20001"/>
                    </a:ext>
                  </a:extLst>
                </a:gridCol>
              </a:tblGrid>
              <a:tr h="844465">
                <a:tc>
                  <a:txBody>
                    <a:bodyPr/>
                    <a:lstStyle/>
                    <a:p>
                      <a:pPr rtl="1"/>
                      <a:r>
                        <a:rPr lang="en-GB" sz="2000" dirty="0"/>
                        <a:t>Sympathetic</a:t>
                      </a:r>
                      <a:r>
                        <a:rPr lang="en-GB" sz="2000" baseline="0" dirty="0"/>
                        <a:t> Stimulation of the heart </a:t>
                      </a:r>
                      <a:endParaRPr lang="ar-SA" sz="2000" dirty="0"/>
                    </a:p>
                  </a:txBody>
                  <a:tcPr/>
                </a:tc>
                <a:tc>
                  <a:txBody>
                    <a:bodyPr/>
                    <a:lstStyle/>
                    <a:p>
                      <a:pPr rtl="1"/>
                      <a:r>
                        <a:rPr lang="en-GB" sz="2000" dirty="0"/>
                        <a:t> Para</a:t>
                      </a:r>
                      <a:r>
                        <a:rPr lang="en-GB" sz="2000" baseline="0" dirty="0"/>
                        <a:t>sympathetic (</a:t>
                      </a:r>
                      <a:r>
                        <a:rPr lang="en-GB" sz="2000" baseline="0" dirty="0" smtClean="0"/>
                        <a:t>vagal) </a:t>
                      </a:r>
                      <a:r>
                        <a:rPr lang="en-GB" sz="2000" baseline="0" dirty="0"/>
                        <a:t>stimulation of the heart</a:t>
                      </a:r>
                      <a:endParaRPr lang="ar-SA" sz="2000" dirty="0"/>
                    </a:p>
                  </a:txBody>
                  <a:tcPr/>
                </a:tc>
                <a:extLst>
                  <a:ext uri="{0D108BD9-81ED-4DB2-BD59-A6C34878D82A}">
                    <a16:rowId xmlns="" xmlns:a16="http://schemas.microsoft.com/office/drawing/2014/main" val="10000"/>
                  </a:ext>
                </a:extLst>
              </a:tr>
              <a:tr h="3187983">
                <a:tc>
                  <a:txBody>
                    <a:bodyPr/>
                    <a:lstStyle/>
                    <a:p>
                      <a:pPr marL="285750" indent="-285750" algn="l" rtl="0">
                        <a:buFont typeface="Arial" panose="020B0604020202020204" pitchFamily="34" charset="0"/>
                        <a:buChar char="•"/>
                      </a:pPr>
                      <a:r>
                        <a:rPr lang="en-GB" sz="1800" dirty="0"/>
                        <a:t>Rate of rhythm of the S-A node</a:t>
                      </a:r>
                      <a:r>
                        <a:rPr lang="en-GB" sz="1800" baseline="0" dirty="0"/>
                        <a:t> (   </a:t>
                      </a:r>
                      <a:r>
                        <a:rPr kumimoji="0" lang="en-GB" sz="1800" kern="1200" dirty="0"/>
                        <a:t>heart rate</a:t>
                      </a:r>
                      <a:r>
                        <a:rPr lang="en-GB" sz="1800" baseline="0" dirty="0"/>
                        <a:t>).</a:t>
                      </a:r>
                    </a:p>
                    <a:p>
                      <a:pPr marL="285750" indent="-285750" algn="l" rtl="0">
                        <a:buFont typeface="Arial" panose="020B0604020202020204" pitchFamily="34" charset="0"/>
                        <a:buChar char="•"/>
                      </a:pPr>
                      <a:r>
                        <a:rPr lang="en-GB" sz="1800" dirty="0" smtClean="0"/>
                        <a:t>Transmission</a:t>
                      </a:r>
                      <a:r>
                        <a:rPr lang="en-GB" sz="1800" baseline="0" dirty="0" smtClean="0"/>
                        <a:t> (conduction) </a:t>
                      </a:r>
                      <a:r>
                        <a:rPr lang="en-GB" sz="1800" baseline="0" dirty="0"/>
                        <a:t>of the impulses to the A-V node.</a:t>
                      </a:r>
                    </a:p>
                    <a:p>
                      <a:pPr marL="285750" indent="-285750" algn="l" rtl="0">
                        <a:buFont typeface="Arial" panose="020B0604020202020204" pitchFamily="34" charset="0"/>
                        <a:buChar char="•"/>
                      </a:pPr>
                      <a:r>
                        <a:rPr lang="en-GB" sz="1800" baseline="0" dirty="0" smtClean="0"/>
                        <a:t>Force </a:t>
                      </a:r>
                      <a:r>
                        <a:rPr lang="en-GB" sz="1800" baseline="0" dirty="0"/>
                        <a:t>of </a:t>
                      </a:r>
                      <a:r>
                        <a:rPr kumimoji="0" lang="en-GB" sz="1800" kern="1200" dirty="0"/>
                        <a:t>contraction</a:t>
                      </a:r>
                      <a:r>
                        <a:rPr lang="en-GB" sz="1800" baseline="0" dirty="0"/>
                        <a:t> </a:t>
                      </a:r>
                      <a:r>
                        <a:rPr lang="en-GB" sz="1800" baseline="0" dirty="0" smtClean="0"/>
                        <a:t>(</a:t>
                      </a:r>
                      <a:r>
                        <a:rPr lang="en-GB" sz="1800" baseline="0" dirty="0" smtClean="0">
                          <a:solidFill>
                            <a:schemeClr val="bg1">
                              <a:lumMod val="65000"/>
                            </a:schemeClr>
                          </a:solidFill>
                        </a:rPr>
                        <a:t>+ </a:t>
                      </a:r>
                      <a:r>
                        <a:rPr lang="en-GB" sz="1800" baseline="0" dirty="0" err="1" smtClean="0">
                          <a:solidFill>
                            <a:schemeClr val="bg1">
                              <a:lumMod val="65000"/>
                            </a:schemeClr>
                          </a:solidFill>
                        </a:rPr>
                        <a:t>ionotropic</a:t>
                      </a:r>
                      <a:r>
                        <a:rPr lang="en-GB" sz="1800" baseline="0" dirty="0" smtClean="0"/>
                        <a:t>).</a:t>
                      </a:r>
                      <a:endParaRPr lang="ar-SA" sz="1800" dirty="0"/>
                    </a:p>
                  </a:txBody>
                  <a:tcPr/>
                </a:tc>
                <a:tc>
                  <a:txBody>
                    <a:bodyPr/>
                    <a:lstStyle/>
                    <a:p>
                      <a:pPr marL="285750" indent="-285750" algn="l" rtl="0">
                        <a:buFont typeface="Arial" panose="020B0604020202020204" pitchFamily="34" charset="0"/>
                        <a:buChar char="•"/>
                      </a:pPr>
                      <a:r>
                        <a:rPr lang="en-GB" sz="1800" dirty="0"/>
                        <a:t> </a:t>
                      </a:r>
                      <a:r>
                        <a:rPr lang="en-GB" sz="1800" dirty="0" smtClean="0"/>
                        <a:t>Rate</a:t>
                      </a:r>
                      <a:r>
                        <a:rPr lang="en-GB" sz="1800" baseline="0" dirty="0" smtClean="0"/>
                        <a:t> </a:t>
                      </a:r>
                      <a:r>
                        <a:rPr lang="en-GB" sz="1800" baseline="0" dirty="0"/>
                        <a:t>of rhythm of the S-A node (    </a:t>
                      </a:r>
                      <a:r>
                        <a:rPr kumimoji="0" lang="en-GB" sz="1800" kern="1200" dirty="0">
                          <a:solidFill>
                            <a:schemeClr val="bg1">
                              <a:lumMod val="65000"/>
                            </a:schemeClr>
                          </a:solidFill>
                        </a:rPr>
                        <a:t>heart rate </a:t>
                      </a:r>
                      <a:r>
                        <a:rPr lang="en-GB" sz="1800" baseline="0" dirty="0"/>
                        <a:t>).</a:t>
                      </a:r>
                    </a:p>
                    <a:p>
                      <a:pPr marL="285750" indent="-285750" algn="l" rtl="0">
                        <a:buFont typeface="Arial" panose="020B0604020202020204" pitchFamily="34" charset="0"/>
                        <a:buChar char="•"/>
                      </a:pPr>
                      <a:r>
                        <a:rPr lang="en-GB" sz="1800" dirty="0"/>
                        <a:t> </a:t>
                      </a:r>
                      <a:r>
                        <a:rPr lang="en-GB" sz="1800" dirty="0" smtClean="0"/>
                        <a:t>Transmission (conduction) </a:t>
                      </a:r>
                      <a:r>
                        <a:rPr lang="en-GB" sz="1800" baseline="0" dirty="0" smtClean="0"/>
                        <a:t> </a:t>
                      </a:r>
                      <a:r>
                        <a:rPr lang="en-GB" sz="1800" baseline="0" dirty="0"/>
                        <a:t>of impulses to the A-V node.</a:t>
                      </a:r>
                    </a:p>
                    <a:p>
                      <a:pPr marL="285750" indent="-285750" algn="l" rtl="0">
                        <a:buFont typeface="Arial" panose="020B0604020202020204" pitchFamily="34" charset="0"/>
                        <a:buChar char="•"/>
                      </a:pPr>
                      <a:endParaRPr lang="en-GB" sz="1800" baseline="0" dirty="0"/>
                    </a:p>
                    <a:p>
                      <a:pPr marL="0" indent="0" algn="l" rtl="0">
                        <a:buFont typeface="Arial" panose="020B0604020202020204" pitchFamily="34" charset="0"/>
                        <a:buNone/>
                      </a:pPr>
                      <a:r>
                        <a:rPr lang="en-GB" sz="1800" u="sng" baseline="0" dirty="0">
                          <a:solidFill>
                            <a:schemeClr val="tx1"/>
                          </a:solidFill>
                        </a:rPr>
                        <a:t>Strong</a:t>
                      </a:r>
                      <a:r>
                        <a:rPr lang="en-GB" sz="1800" baseline="0" dirty="0">
                          <a:solidFill>
                            <a:schemeClr val="tx1"/>
                          </a:solidFill>
                        </a:rPr>
                        <a:t> stimulation of the vagi:</a:t>
                      </a:r>
                    </a:p>
                    <a:p>
                      <a:pPr marL="342900" indent="-342900" algn="l" rtl="0">
                        <a:buFont typeface="Arial" panose="020B0604020202020204" pitchFamily="34" charset="0"/>
                        <a:buChar char="•"/>
                      </a:pPr>
                      <a:r>
                        <a:rPr lang="en-GB" sz="1800" baseline="0" dirty="0"/>
                        <a:t>Stop </a:t>
                      </a:r>
                      <a:r>
                        <a:rPr lang="en-GB" sz="1800" baseline="0" dirty="0" smtClean="0"/>
                        <a:t>the </a:t>
                      </a:r>
                      <a:r>
                        <a:rPr lang="en-GB" sz="1800" baseline="0" dirty="0"/>
                        <a:t>rhythmical </a:t>
                      </a:r>
                      <a:r>
                        <a:rPr lang="en-GB" sz="1800" baseline="0" dirty="0" smtClean="0"/>
                        <a:t>excitation completely by </a:t>
                      </a:r>
                      <a:r>
                        <a:rPr lang="en-GB" sz="1800" baseline="0" dirty="0"/>
                        <a:t>the S-A node.</a:t>
                      </a:r>
                    </a:p>
                    <a:p>
                      <a:pPr marL="342900" indent="-342900" algn="l" rtl="0">
                        <a:buFont typeface="Arial" panose="020B0604020202020204" pitchFamily="34" charset="0"/>
                        <a:buChar char="•"/>
                      </a:pPr>
                      <a:r>
                        <a:rPr lang="en-GB" sz="1800" baseline="0" dirty="0"/>
                        <a:t>Block </a:t>
                      </a:r>
                      <a:r>
                        <a:rPr lang="en-GB" sz="1800" baseline="0" dirty="0" smtClean="0"/>
                        <a:t>transmission </a:t>
                      </a:r>
                      <a:r>
                        <a:rPr lang="en-GB" sz="1800" baseline="0" dirty="0"/>
                        <a:t>of cardiac </a:t>
                      </a:r>
                      <a:r>
                        <a:rPr lang="en-GB" sz="1800" baseline="0" dirty="0" smtClean="0"/>
                        <a:t>impulses completely </a:t>
                      </a:r>
                      <a:r>
                        <a:rPr lang="en-GB" sz="1800" baseline="0" dirty="0"/>
                        <a:t>from the atria to the ventricle.</a:t>
                      </a:r>
                    </a:p>
                    <a:p>
                      <a:pPr marL="342900" indent="-342900" algn="l" rtl="0">
                        <a:buFont typeface="Arial" panose="020B0604020202020204" pitchFamily="34" charset="0"/>
                        <a:buChar char="•"/>
                      </a:pPr>
                      <a:r>
                        <a:rPr lang="en-GB" sz="1800" b="1" baseline="0" dirty="0">
                          <a:solidFill>
                            <a:srgbClr val="FF0000"/>
                          </a:solidFill>
                        </a:rPr>
                        <a:t>Ventricular Escape: </a:t>
                      </a:r>
                      <a:r>
                        <a:rPr lang="en-GB" sz="1800" baseline="0" dirty="0"/>
                        <a:t>some point in the Purkinje fibers develops a rhythm of its own.</a:t>
                      </a:r>
                      <a:endParaRPr lang="ar-SA" sz="1800" dirty="0"/>
                    </a:p>
                  </a:txBody>
                  <a:tcPr/>
                </a:tc>
                <a:extLst>
                  <a:ext uri="{0D108BD9-81ED-4DB2-BD59-A6C34878D82A}">
                    <a16:rowId xmlns="" xmlns:a16="http://schemas.microsoft.com/office/drawing/2014/main" val="10001"/>
                  </a:ext>
                </a:extLst>
              </a:tr>
            </a:tbl>
          </a:graphicData>
        </a:graphic>
      </p:graphicFrame>
      <p:cxnSp>
        <p:nvCxnSpPr>
          <p:cNvPr id="17" name="Straight Arrow Connector 16"/>
          <p:cNvCxnSpPr/>
          <p:nvPr/>
        </p:nvCxnSpPr>
        <p:spPr>
          <a:xfrm>
            <a:off x="909836" y="2441569"/>
            <a:ext cx="0" cy="21602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222204" y="2139825"/>
            <a:ext cx="0" cy="21602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6366508" y="2081529"/>
            <a:ext cx="0" cy="27432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9622804" y="2109149"/>
            <a:ext cx="0" cy="26041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6363010" y="2441569"/>
            <a:ext cx="0" cy="21602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6387428" y="2924944"/>
            <a:ext cx="0" cy="21602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5106997" y="4797152"/>
            <a:ext cx="2856872" cy="400110"/>
          </a:xfrm>
          <a:prstGeom prst="rect">
            <a:avLst/>
          </a:prstGeom>
        </p:spPr>
        <p:txBody>
          <a:bodyPr wrap="none">
            <a:spAutoFit/>
          </a:bodyPr>
          <a:lstStyle/>
          <a:p>
            <a:r>
              <a:rPr lang="ar-SA" altLang="en-US" dirty="0">
                <a:sym typeface="Wingdings"/>
              </a:rPr>
              <a:t>الفنتركل هربت من تاثير الفايقس </a:t>
            </a:r>
            <a:endParaRPr lang="en-US" altLang="en-US" dirty="0"/>
          </a:p>
        </p:txBody>
      </p:sp>
      <p:sp>
        <p:nvSpPr>
          <p:cNvPr id="25" name="Right Arrow 24"/>
          <p:cNvSpPr/>
          <p:nvPr/>
        </p:nvSpPr>
        <p:spPr>
          <a:xfrm>
            <a:off x="4438228" y="4876609"/>
            <a:ext cx="648072" cy="2252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Arrow Connector 25"/>
          <p:cNvCxnSpPr/>
          <p:nvPr/>
        </p:nvCxnSpPr>
        <p:spPr>
          <a:xfrm>
            <a:off x="909836" y="2153537"/>
            <a:ext cx="0" cy="21602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Title 1"/>
          <p:cNvSpPr>
            <a:spLocks noGrp="1"/>
          </p:cNvSpPr>
          <p:nvPr>
            <p:ph type="title"/>
          </p:nvPr>
        </p:nvSpPr>
        <p:spPr>
          <a:xfrm>
            <a:off x="609460" y="152400"/>
            <a:ext cx="10969943" cy="990600"/>
          </a:xfrm>
        </p:spPr>
        <p:txBody>
          <a:bodyPr>
            <a:normAutofit/>
          </a:bodyPr>
          <a:lstStyle/>
          <a:p>
            <a:r>
              <a:rPr lang="en-GB" sz="3200" dirty="0" smtClean="0"/>
              <a:t>Cont.</a:t>
            </a:r>
            <a:endParaRPr lang="ar-SA" sz="3200" dirty="0"/>
          </a:p>
        </p:txBody>
      </p:sp>
    </p:spTree>
    <p:extLst>
      <p:ext uri="{BB962C8B-B14F-4D97-AF65-F5344CB8AC3E}">
        <p14:creationId xmlns:p14="http://schemas.microsoft.com/office/powerpoint/2010/main" val="23713729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270" y="3789040"/>
            <a:ext cx="10969943" cy="990600"/>
          </a:xfrm>
        </p:spPr>
        <p:txBody>
          <a:bodyPr>
            <a:normAutofit fontScale="90000"/>
          </a:bodyPr>
          <a:lstStyle/>
          <a:p>
            <a:pPr algn="ctr"/>
            <a:r>
              <a:rPr lang="en-US" sz="2700" dirty="0" smtClean="0">
                <a:solidFill>
                  <a:schemeClr val="bg2">
                    <a:lumMod val="50000"/>
                  </a:schemeClr>
                </a:solidFill>
                <a:hlinkClick r:id="rId2"/>
              </a:rPr>
              <a:t>Link to Editing File </a:t>
            </a:r>
            <a:r>
              <a:rPr lang="en-US" sz="2000" b="1" dirty="0" smtClean="0">
                <a:solidFill>
                  <a:schemeClr val="bg2">
                    <a:lumMod val="50000"/>
                  </a:schemeClr>
                </a:solidFill>
                <a:hlinkClick r:id="rId2"/>
              </a:rPr>
              <a:t/>
            </a:r>
            <a:br>
              <a:rPr lang="en-US" sz="2000" b="1" dirty="0" smtClean="0">
                <a:solidFill>
                  <a:schemeClr val="bg2">
                    <a:lumMod val="50000"/>
                  </a:schemeClr>
                </a:solidFill>
                <a:hlinkClick r:id="rId2"/>
              </a:rPr>
            </a:br>
            <a:r>
              <a:rPr lang="en-US" sz="2000" dirty="0" smtClean="0"/>
              <a:t>(Please be sure to check this file frequently for any edits or updates on all of our lectures.) </a:t>
            </a:r>
            <a:endParaRPr lang="en-US" sz="2000" dirty="0"/>
          </a:p>
        </p:txBody>
      </p:sp>
      <p:sp>
        <p:nvSpPr>
          <p:cNvPr id="4" name="Slide Number Placeholder 3"/>
          <p:cNvSpPr>
            <a:spLocks noGrp="1"/>
          </p:cNvSpPr>
          <p:nvPr>
            <p:ph type="sldNum" sz="quarter" idx="12"/>
          </p:nvPr>
        </p:nvSpPr>
        <p:spPr/>
        <p:txBody>
          <a:bodyPr/>
          <a:lstStyle/>
          <a:p>
            <a:fld id="{4929A69E-7D8F-4515-9605-0315ABD4F316}" type="slidenum">
              <a:rPr lang="en-US" smtClean="0">
                <a:solidFill>
                  <a:srgbClr val="464653"/>
                </a:solidFill>
              </a:rPr>
              <a:pPr/>
              <a:t>28</a:t>
            </a:fld>
            <a:endParaRPr lang="en-US" dirty="0">
              <a:solidFill>
                <a:srgbClr val="464653"/>
              </a:solidFill>
            </a:endParaRPr>
          </a:p>
        </p:txBody>
      </p:sp>
      <p:sp>
        <p:nvSpPr>
          <p:cNvPr id="5" name="TextBox 4"/>
          <p:cNvSpPr txBox="1"/>
          <p:nvPr/>
        </p:nvSpPr>
        <p:spPr>
          <a:xfrm>
            <a:off x="551240" y="5445241"/>
            <a:ext cx="7055340" cy="830997"/>
          </a:xfrm>
          <a:prstGeom prst="rect">
            <a:avLst/>
          </a:prstGeom>
          <a:noFill/>
        </p:spPr>
        <p:txBody>
          <a:bodyPr wrap="square" rtlCol="0">
            <a:spAutoFit/>
          </a:bodyPr>
          <a:lstStyle/>
          <a:p>
            <a:pPr defTabSz="914400"/>
            <a:r>
              <a:rPr lang="en-US" sz="1600" u="sng" dirty="0">
                <a:solidFill>
                  <a:srgbClr val="464653"/>
                </a:solidFill>
              </a:rPr>
              <a:t>References: </a:t>
            </a:r>
          </a:p>
          <a:p>
            <a:pPr marL="285750" indent="-285750" defTabSz="914400">
              <a:buFont typeface="Arial" panose="020B0604020202020204" pitchFamily="34" charset="0"/>
              <a:buChar char="•"/>
            </a:pPr>
            <a:r>
              <a:rPr lang="en-US" sz="1600" dirty="0">
                <a:solidFill>
                  <a:srgbClr val="464653"/>
                </a:solidFill>
              </a:rPr>
              <a:t>Girls’ and boys’ slides.</a:t>
            </a:r>
          </a:p>
          <a:p>
            <a:pPr marL="285750" indent="-285750" defTabSz="914400">
              <a:buFont typeface="Arial" panose="020B0604020202020204" pitchFamily="34" charset="0"/>
              <a:buChar char="•"/>
            </a:pPr>
            <a:r>
              <a:rPr lang="en-US" sz="1600" dirty="0">
                <a:solidFill>
                  <a:srgbClr val="464653"/>
                </a:solidFill>
              </a:rPr>
              <a:t>Guyton and Hall Textbook of Medical Physiology (Thirteenth Edition.)</a:t>
            </a:r>
          </a:p>
        </p:txBody>
      </p:sp>
      <p:cxnSp>
        <p:nvCxnSpPr>
          <p:cNvPr id="7" name="Straight Connector 6"/>
          <p:cNvCxnSpPr/>
          <p:nvPr/>
        </p:nvCxnSpPr>
        <p:spPr>
          <a:xfrm>
            <a:off x="2782907" y="3212976"/>
            <a:ext cx="6526348"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609449" y="152400"/>
            <a:ext cx="10969943" cy="9906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defTabSz="914400"/>
            <a:r>
              <a:rPr lang="en-US" sz="3600" dirty="0" smtClean="0">
                <a:solidFill>
                  <a:srgbClr val="464653"/>
                </a:solidFill>
              </a:rPr>
              <a:t>Quiz</a:t>
            </a:r>
            <a:endParaRPr lang="en-US" sz="3600" dirty="0">
              <a:solidFill>
                <a:srgbClr val="464653"/>
              </a:solidFill>
            </a:endParaRPr>
          </a:p>
        </p:txBody>
      </p:sp>
      <p:sp>
        <p:nvSpPr>
          <p:cNvPr id="11" name="Content Placeholder 2"/>
          <p:cNvSpPr>
            <a:spLocks noGrp="1"/>
          </p:cNvSpPr>
          <p:nvPr>
            <p:ph sz="quarter" idx="1"/>
          </p:nvPr>
        </p:nvSpPr>
        <p:spPr>
          <a:xfrm>
            <a:off x="603638" y="2060848"/>
            <a:ext cx="10969943" cy="553616"/>
          </a:xfrm>
        </p:spPr>
        <p:txBody>
          <a:bodyPr>
            <a:noAutofit/>
          </a:bodyPr>
          <a:lstStyle/>
          <a:p>
            <a:r>
              <a:rPr lang="en-US" sz="2400" dirty="0">
                <a:hlinkClick r:id="rId3"/>
              </a:rPr>
              <a:t>https://www.onlineexambuilder.com/cardiac-electrical-activity/exam-136804</a:t>
            </a:r>
            <a:endParaRPr lang="en-US" sz="2200" dirty="0">
              <a:latin typeface="+mj-lt"/>
            </a:endParaRPr>
          </a:p>
        </p:txBody>
      </p:sp>
    </p:spTree>
    <p:extLst>
      <p:ext uri="{BB962C8B-B14F-4D97-AF65-F5344CB8AC3E}">
        <p14:creationId xmlns:p14="http://schemas.microsoft.com/office/powerpoint/2010/main" val="749390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911" y="94105"/>
            <a:ext cx="8227457" cy="990600"/>
          </a:xfrm>
        </p:spPr>
        <p:txBody>
          <a:bodyPr>
            <a:normAutofit/>
          </a:bodyPr>
          <a:lstStyle/>
          <a:p>
            <a:pPr algn="ctr"/>
            <a:r>
              <a:rPr lang="en-US" sz="4000" b="1" dirty="0">
                <a:solidFill>
                  <a:schemeClr val="bg2">
                    <a:lumMod val="50000"/>
                  </a:schemeClr>
                </a:solidFill>
              </a:rPr>
              <a:t>Thank you! </a:t>
            </a:r>
          </a:p>
        </p:txBody>
      </p:sp>
      <p:sp>
        <p:nvSpPr>
          <p:cNvPr id="5" name="Content Placeholder 2"/>
          <p:cNvSpPr txBox="1">
            <a:spLocks/>
          </p:cNvSpPr>
          <p:nvPr/>
        </p:nvSpPr>
        <p:spPr>
          <a:xfrm>
            <a:off x="8326079" y="4385090"/>
            <a:ext cx="3167527" cy="170821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80000"/>
              </a:lnSpc>
              <a:buFont typeface="Arial" panose="020B0604020202020204" pitchFamily="34" charset="0"/>
              <a:buNone/>
            </a:pPr>
            <a:r>
              <a:rPr lang="en-US" sz="2000" b="1" dirty="0">
                <a:solidFill>
                  <a:srgbClr val="DDE9EC">
                    <a:lumMod val="50000"/>
                  </a:srgbClr>
                </a:solidFill>
              </a:rPr>
              <a:t>Contact us:</a:t>
            </a:r>
          </a:p>
          <a:p>
            <a:pPr marL="0" indent="0">
              <a:buFont typeface="Arial" panose="020B0604020202020204" pitchFamily="34" charset="0"/>
              <a:buNone/>
            </a:pPr>
            <a:r>
              <a:rPr lang="en-US" sz="1800" dirty="0">
                <a:solidFill>
                  <a:srgbClr val="DDE9EC">
                    <a:lumMod val="75000"/>
                  </a:srgbClr>
                </a:solidFill>
                <a:hlinkClick r:id="rId3"/>
              </a:rPr>
              <a:t>Physiology436@gmail.com</a:t>
            </a:r>
            <a:r>
              <a:rPr lang="en-US" sz="1800" dirty="0">
                <a:solidFill>
                  <a:srgbClr val="DDE9EC">
                    <a:lumMod val="75000"/>
                  </a:srgbClr>
                </a:solidFill>
              </a:rPr>
              <a:t> </a:t>
            </a:r>
          </a:p>
          <a:p>
            <a:pPr marL="0" indent="0">
              <a:buFont typeface="Arial" panose="020B0604020202020204" pitchFamily="34" charset="0"/>
              <a:buNone/>
            </a:pPr>
            <a:r>
              <a:rPr lang="en-US" sz="1800" dirty="0">
                <a:solidFill>
                  <a:srgbClr val="DDE9EC">
                    <a:lumMod val="75000"/>
                  </a:srgbClr>
                </a:solidFill>
              </a:rPr>
              <a:t>@Physiology436</a:t>
            </a:r>
          </a:p>
          <a:p>
            <a:pPr marL="0" indent="0">
              <a:buFont typeface="Arial" panose="020B0604020202020204" pitchFamily="34" charset="0"/>
              <a:buNone/>
            </a:pPr>
            <a:endParaRPr lang="en-US" sz="2600" b="1" dirty="0">
              <a:solidFill>
                <a:srgbClr val="DDE9EC">
                  <a:lumMod val="75000"/>
                </a:srgbClr>
              </a:solidFill>
            </a:endParaRPr>
          </a:p>
          <a:p>
            <a:pPr marL="0" indent="0">
              <a:buFont typeface="Arial" panose="020B0604020202020204" pitchFamily="34" charset="0"/>
              <a:buNone/>
            </a:pPr>
            <a:endParaRPr lang="en-US" sz="2600" b="1" dirty="0">
              <a:solidFill>
                <a:srgbClr val="DDE9EC">
                  <a:lumMod val="75000"/>
                </a:srgbClr>
              </a:solidFill>
            </a:endParaRPr>
          </a:p>
          <a:p>
            <a:pPr marL="0" indent="0">
              <a:buFont typeface="Arial" panose="020B0604020202020204" pitchFamily="34" charset="0"/>
              <a:buNone/>
            </a:pPr>
            <a:endParaRPr lang="en-US" sz="2600" b="1" dirty="0">
              <a:solidFill>
                <a:srgbClr val="DDE9EC">
                  <a:lumMod val="75000"/>
                </a:srgbClr>
              </a:solidFill>
            </a:endParaRPr>
          </a:p>
          <a:p>
            <a:pPr marL="0" indent="0">
              <a:buFont typeface="Arial" panose="020B0604020202020204" pitchFamily="34" charset="0"/>
              <a:buNone/>
            </a:pPr>
            <a:endParaRPr lang="en-US" sz="1800" dirty="0">
              <a:solidFill>
                <a:srgbClr val="DDE9EC">
                  <a:lumMod val="75000"/>
                </a:srgbClr>
              </a:solidFill>
            </a:endParaRPr>
          </a:p>
          <a:p>
            <a:pPr marL="0" indent="0">
              <a:buFont typeface="Arial" panose="020B0604020202020204" pitchFamily="34" charset="0"/>
              <a:buNone/>
            </a:pPr>
            <a:endParaRPr lang="en-US" dirty="0">
              <a:solidFill>
                <a:srgbClr val="DDE9EC">
                  <a:lumMod val="75000"/>
                </a:srgbClr>
              </a:solidFill>
            </a:endParaRPr>
          </a:p>
        </p:txBody>
      </p:sp>
      <p:sp>
        <p:nvSpPr>
          <p:cNvPr id="6" name="Rectangle 5"/>
          <p:cNvSpPr/>
          <p:nvPr/>
        </p:nvSpPr>
        <p:spPr>
          <a:xfrm>
            <a:off x="605388" y="2451761"/>
            <a:ext cx="4491855" cy="523220"/>
          </a:xfrm>
          <a:prstGeom prst="rect">
            <a:avLst/>
          </a:prstGeom>
        </p:spPr>
        <p:txBody>
          <a:bodyPr wrap="none">
            <a:spAutoFit/>
          </a:bodyPr>
          <a:lstStyle/>
          <a:p>
            <a:pPr defTabSz="914400">
              <a:spcBef>
                <a:spcPct val="20000"/>
              </a:spcBef>
            </a:pPr>
            <a:r>
              <a:rPr lang="en-US" sz="2800" b="1" dirty="0">
                <a:solidFill>
                  <a:srgbClr val="DDE9EC">
                    <a:lumMod val="50000"/>
                  </a:srgbClr>
                </a:solidFill>
              </a:rPr>
              <a:t>The Physiology 436 Team:</a:t>
            </a:r>
          </a:p>
        </p:txBody>
      </p:sp>
      <p:sp>
        <p:nvSpPr>
          <p:cNvPr id="8" name="Content Placeholder 2"/>
          <p:cNvSpPr txBox="1">
            <a:spLocks/>
          </p:cNvSpPr>
          <p:nvPr/>
        </p:nvSpPr>
        <p:spPr>
          <a:xfrm>
            <a:off x="8326079" y="3200769"/>
            <a:ext cx="2232829" cy="1149971"/>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900" b="1" dirty="0">
                <a:solidFill>
                  <a:srgbClr val="DDE9EC">
                    <a:lumMod val="50000"/>
                  </a:srgbClr>
                </a:solidFill>
              </a:rPr>
              <a:t>Team Leaders: </a:t>
            </a:r>
          </a:p>
          <a:p>
            <a:pPr marL="0" indent="0">
              <a:buFont typeface="Arial" panose="020B0604020202020204" pitchFamily="34" charset="0"/>
              <a:buNone/>
            </a:pPr>
            <a:r>
              <a:rPr lang="en-US" sz="2600" dirty="0">
                <a:solidFill>
                  <a:srgbClr val="DDE9EC">
                    <a:lumMod val="75000"/>
                  </a:srgbClr>
                </a:solidFill>
              </a:rPr>
              <a:t>Qaiss  Almuhaideb </a:t>
            </a:r>
          </a:p>
          <a:p>
            <a:pPr marL="0" indent="0">
              <a:buFont typeface="Arial" panose="020B0604020202020204" pitchFamily="34" charset="0"/>
              <a:buNone/>
            </a:pPr>
            <a:r>
              <a:rPr lang="en-US" sz="2600" dirty="0">
                <a:solidFill>
                  <a:srgbClr val="DDE9EC">
                    <a:lumMod val="75000"/>
                  </a:srgbClr>
                </a:solidFill>
              </a:rPr>
              <a:t>Lulwah Alshiha  </a:t>
            </a:r>
          </a:p>
          <a:p>
            <a:pPr marL="0" indent="0">
              <a:buFont typeface="Arial" panose="020B0604020202020204" pitchFamily="34" charset="0"/>
              <a:buNone/>
            </a:pPr>
            <a:endParaRPr lang="en-US" sz="1800" dirty="0">
              <a:solidFill>
                <a:srgbClr val="DDE9EC">
                  <a:lumMod val="75000"/>
                </a:srgbClr>
              </a:solidFill>
            </a:endParaRPr>
          </a:p>
          <a:p>
            <a:pPr marL="0" indent="0">
              <a:buFont typeface="Arial" panose="020B0604020202020204" pitchFamily="34" charset="0"/>
              <a:buNone/>
            </a:pPr>
            <a:endParaRPr lang="en-US" dirty="0">
              <a:solidFill>
                <a:srgbClr val="DDE9EC">
                  <a:lumMod val="75000"/>
                </a:srgbClr>
              </a:solidFill>
            </a:endParaRPr>
          </a:p>
        </p:txBody>
      </p:sp>
      <p:sp>
        <p:nvSpPr>
          <p:cNvPr id="10" name="Slide Number Placeholder 9"/>
          <p:cNvSpPr>
            <a:spLocks noGrp="1"/>
          </p:cNvSpPr>
          <p:nvPr>
            <p:ph type="sldNum" sz="quarter" idx="12"/>
          </p:nvPr>
        </p:nvSpPr>
        <p:spPr/>
        <p:txBody>
          <a:bodyPr/>
          <a:lstStyle/>
          <a:p>
            <a:fld id="{4929A69E-7D8F-4515-9605-0315ABD4F316}" type="slidenum">
              <a:rPr lang="en-US" smtClean="0">
                <a:solidFill>
                  <a:srgbClr val="464653"/>
                </a:solidFill>
              </a:rPr>
              <a:pPr/>
              <a:t>29</a:t>
            </a:fld>
            <a:endParaRPr lang="en-US" dirty="0">
              <a:solidFill>
                <a:srgbClr val="464653"/>
              </a:solidFill>
            </a:endParaRPr>
          </a:p>
        </p:txBody>
      </p:sp>
      <p:sp>
        <p:nvSpPr>
          <p:cNvPr id="12" name="Rectangle 11"/>
          <p:cNvSpPr/>
          <p:nvPr/>
        </p:nvSpPr>
        <p:spPr>
          <a:xfrm>
            <a:off x="2063019" y="1735769"/>
            <a:ext cx="8227457" cy="369332"/>
          </a:xfrm>
          <a:prstGeom prst="rect">
            <a:avLst/>
          </a:prstGeom>
        </p:spPr>
        <p:txBody>
          <a:bodyPr wrap="square">
            <a:spAutoFit/>
          </a:bodyPr>
          <a:lstStyle/>
          <a:p>
            <a:pPr algn="ctr" defTabSz="914400"/>
            <a:r>
              <a:rPr lang="ar-SA" sz="1800" dirty="0">
                <a:solidFill>
                  <a:srgbClr val="DDE9EC">
                    <a:lumMod val="75000"/>
                  </a:srgbClr>
                </a:solidFill>
                <a:latin typeface="ArialMT" charset="0"/>
              </a:rPr>
              <a:t>اعمل لترسم بسمة، اعمل لتمسح دمعة، اعمل و أنت تعلم أن الله لا يضيع أجر من أحسن عملا.</a:t>
            </a:r>
            <a:endParaRPr lang="en-US" sz="1800" dirty="0">
              <a:solidFill>
                <a:srgbClr val="DDE9EC">
                  <a:lumMod val="75000"/>
                </a:srgbClr>
              </a:solidFill>
            </a:endParaRPr>
          </a:p>
        </p:txBody>
      </p:sp>
      <p:sp>
        <p:nvSpPr>
          <p:cNvPr id="14" name="Rectangle 13"/>
          <p:cNvSpPr/>
          <p:nvPr/>
        </p:nvSpPr>
        <p:spPr>
          <a:xfrm>
            <a:off x="2998071" y="3200772"/>
            <a:ext cx="2879569" cy="878179"/>
          </a:xfrm>
          <a:prstGeom prst="rect">
            <a:avLst/>
          </a:prstGeom>
        </p:spPr>
        <p:txBody>
          <a:bodyPr wrap="square" lIns="101590" tIns="50795" rIns="101590" bIns="50795">
            <a:spAutoFit/>
          </a:bodyPr>
          <a:lstStyle/>
          <a:p>
            <a:pPr fontAlgn="t">
              <a:lnSpc>
                <a:spcPct val="80000"/>
              </a:lnSpc>
              <a:spcBef>
                <a:spcPct val="20000"/>
              </a:spcBef>
            </a:pPr>
            <a:r>
              <a:rPr lang="en-US" sz="1800" dirty="0">
                <a:solidFill>
                  <a:srgbClr val="DDE9EC">
                    <a:lumMod val="75000"/>
                  </a:srgbClr>
                </a:solidFill>
              </a:rPr>
              <a:t>Male Members:</a:t>
            </a:r>
          </a:p>
          <a:p>
            <a:pPr fontAlgn="t">
              <a:lnSpc>
                <a:spcPct val="80000"/>
              </a:lnSpc>
              <a:spcBef>
                <a:spcPct val="20000"/>
              </a:spcBef>
            </a:pPr>
            <a:r>
              <a:rPr lang="en-US" sz="1800" dirty="0" smtClean="0">
                <a:solidFill>
                  <a:srgbClr val="DDE9EC">
                    <a:lumMod val="75000"/>
                  </a:srgbClr>
                </a:solidFill>
              </a:rPr>
              <a:t>Muhammad Al </a:t>
            </a:r>
            <a:r>
              <a:rPr lang="en-US" sz="1800" dirty="0" err="1" smtClean="0">
                <a:solidFill>
                  <a:srgbClr val="DDE9EC">
                    <a:lumMod val="75000"/>
                  </a:srgbClr>
                </a:solidFill>
              </a:rPr>
              <a:t>ayed</a:t>
            </a:r>
            <a:endParaRPr lang="en-US" sz="1800" dirty="0">
              <a:solidFill>
                <a:srgbClr val="DDE9EC">
                  <a:lumMod val="75000"/>
                </a:srgbClr>
              </a:solidFill>
            </a:endParaRPr>
          </a:p>
          <a:p>
            <a:pPr fontAlgn="t">
              <a:lnSpc>
                <a:spcPct val="80000"/>
              </a:lnSpc>
              <a:spcBef>
                <a:spcPct val="20000"/>
              </a:spcBef>
            </a:pPr>
            <a:r>
              <a:rPr lang="en-US" sz="1800" dirty="0" smtClean="0">
                <a:solidFill>
                  <a:srgbClr val="DDE9EC">
                    <a:lumMod val="75000"/>
                  </a:srgbClr>
                </a:solidFill>
              </a:rPr>
              <a:t>Nasser Abu </a:t>
            </a:r>
            <a:r>
              <a:rPr lang="en-US" sz="1800" dirty="0" err="1" smtClean="0">
                <a:solidFill>
                  <a:srgbClr val="DDE9EC">
                    <a:lumMod val="75000"/>
                  </a:srgbClr>
                </a:solidFill>
              </a:rPr>
              <a:t>dujeen</a:t>
            </a:r>
            <a:endParaRPr lang="en-US" sz="1800" dirty="0">
              <a:solidFill>
                <a:srgbClr val="DDE9EC">
                  <a:lumMod val="75000"/>
                </a:srgbClr>
              </a:solidFill>
            </a:endParaRPr>
          </a:p>
        </p:txBody>
      </p:sp>
      <p:sp>
        <p:nvSpPr>
          <p:cNvPr id="15" name="Rectangle 8"/>
          <p:cNvSpPr/>
          <p:nvPr/>
        </p:nvSpPr>
        <p:spPr>
          <a:xfrm>
            <a:off x="765824" y="3198579"/>
            <a:ext cx="2879569" cy="1986175"/>
          </a:xfrm>
          <a:prstGeom prst="rect">
            <a:avLst/>
          </a:prstGeom>
        </p:spPr>
        <p:txBody>
          <a:bodyPr wrap="square" lIns="101590" tIns="50795" rIns="101590" bIns="50795">
            <a:spAutoFit/>
          </a:bodyPr>
          <a:lstStyle/>
          <a:p>
            <a:pPr fontAlgn="t">
              <a:lnSpc>
                <a:spcPct val="80000"/>
              </a:lnSpc>
              <a:spcBef>
                <a:spcPct val="20000"/>
              </a:spcBef>
            </a:pPr>
            <a:r>
              <a:rPr lang="en-US" sz="1800" dirty="0">
                <a:solidFill>
                  <a:srgbClr val="DDE9EC">
                    <a:lumMod val="75000"/>
                  </a:srgbClr>
                </a:solidFill>
              </a:rPr>
              <a:t>Female Members:</a:t>
            </a:r>
          </a:p>
          <a:p>
            <a:pPr fontAlgn="t">
              <a:lnSpc>
                <a:spcPct val="80000"/>
              </a:lnSpc>
              <a:spcBef>
                <a:spcPct val="20000"/>
              </a:spcBef>
            </a:pPr>
            <a:r>
              <a:rPr lang="en-US" sz="1800" dirty="0">
                <a:solidFill>
                  <a:srgbClr val="DDE9EC">
                    <a:lumMod val="75000"/>
                  </a:srgbClr>
                </a:solidFill>
              </a:rPr>
              <a:t>Rana Barasain</a:t>
            </a:r>
          </a:p>
          <a:p>
            <a:pPr fontAlgn="t">
              <a:lnSpc>
                <a:spcPct val="80000"/>
              </a:lnSpc>
              <a:spcBef>
                <a:spcPct val="20000"/>
              </a:spcBef>
            </a:pPr>
            <a:r>
              <a:rPr lang="en-US" sz="1800" dirty="0">
                <a:solidFill>
                  <a:srgbClr val="DDE9EC">
                    <a:lumMod val="75000"/>
                  </a:srgbClr>
                </a:solidFill>
              </a:rPr>
              <a:t>Ashwaq Almajed</a:t>
            </a:r>
          </a:p>
          <a:p>
            <a:pPr fontAlgn="t">
              <a:lnSpc>
                <a:spcPct val="80000"/>
              </a:lnSpc>
              <a:spcBef>
                <a:spcPct val="20000"/>
              </a:spcBef>
            </a:pPr>
            <a:r>
              <a:rPr lang="en-US" sz="1800" dirty="0">
                <a:solidFill>
                  <a:srgbClr val="DDE9EC">
                    <a:lumMod val="75000"/>
                  </a:srgbClr>
                </a:solidFill>
              </a:rPr>
              <a:t>Amal </a:t>
            </a:r>
            <a:r>
              <a:rPr lang="en-US" sz="1800" dirty="0" err="1" smtClean="0">
                <a:solidFill>
                  <a:srgbClr val="DDE9EC">
                    <a:lumMod val="75000"/>
                  </a:srgbClr>
                </a:solidFill>
              </a:rPr>
              <a:t>AlQarni</a:t>
            </a:r>
            <a:endParaRPr lang="en-US" sz="1800" dirty="0" smtClean="0">
              <a:solidFill>
                <a:srgbClr val="DDE9EC">
                  <a:lumMod val="75000"/>
                </a:srgbClr>
              </a:solidFill>
            </a:endParaRPr>
          </a:p>
          <a:p>
            <a:pPr fontAlgn="t">
              <a:lnSpc>
                <a:spcPct val="80000"/>
              </a:lnSpc>
              <a:spcBef>
                <a:spcPct val="20000"/>
              </a:spcBef>
            </a:pPr>
            <a:r>
              <a:rPr lang="en-US" sz="1800" dirty="0" err="1" smtClean="0">
                <a:solidFill>
                  <a:srgbClr val="DDE9EC">
                    <a:lumMod val="75000"/>
                  </a:srgbClr>
                </a:solidFill>
              </a:rPr>
              <a:t>Jawaher</a:t>
            </a:r>
            <a:r>
              <a:rPr lang="en-US" sz="1800" dirty="0" smtClean="0">
                <a:solidFill>
                  <a:srgbClr val="DDE9EC">
                    <a:lumMod val="75000"/>
                  </a:srgbClr>
                </a:solidFill>
              </a:rPr>
              <a:t> </a:t>
            </a:r>
            <a:r>
              <a:rPr lang="en-US" sz="1800" dirty="0" err="1" smtClean="0">
                <a:solidFill>
                  <a:srgbClr val="DDE9EC">
                    <a:lumMod val="75000"/>
                  </a:srgbClr>
                </a:solidFill>
              </a:rPr>
              <a:t>Abanumy</a:t>
            </a:r>
            <a:endParaRPr lang="en-US" sz="1800" dirty="0" smtClean="0">
              <a:solidFill>
                <a:srgbClr val="DDE9EC">
                  <a:lumMod val="75000"/>
                </a:srgbClr>
              </a:solidFill>
            </a:endParaRPr>
          </a:p>
          <a:p>
            <a:pPr fontAlgn="t">
              <a:lnSpc>
                <a:spcPct val="80000"/>
              </a:lnSpc>
              <a:spcBef>
                <a:spcPct val="20000"/>
              </a:spcBef>
            </a:pPr>
            <a:r>
              <a:rPr lang="en-US" sz="1800" dirty="0" err="1" smtClean="0">
                <a:solidFill>
                  <a:srgbClr val="DDE9EC">
                    <a:lumMod val="75000"/>
                  </a:srgbClr>
                </a:solidFill>
              </a:rPr>
              <a:t>Hayfaa</a:t>
            </a:r>
            <a:r>
              <a:rPr lang="en-US" sz="1800" dirty="0" smtClean="0">
                <a:solidFill>
                  <a:srgbClr val="DDE9EC">
                    <a:lumMod val="75000"/>
                  </a:srgbClr>
                </a:solidFill>
              </a:rPr>
              <a:t> </a:t>
            </a:r>
            <a:r>
              <a:rPr lang="en-US" sz="1800" dirty="0" err="1" smtClean="0">
                <a:solidFill>
                  <a:srgbClr val="DDE9EC">
                    <a:lumMod val="75000"/>
                  </a:srgbClr>
                </a:solidFill>
              </a:rPr>
              <a:t>alshaalan</a:t>
            </a:r>
            <a:endParaRPr lang="en-US" sz="1800" dirty="0" smtClean="0">
              <a:solidFill>
                <a:srgbClr val="DDE9EC">
                  <a:lumMod val="75000"/>
                </a:srgbClr>
              </a:solidFill>
            </a:endParaRPr>
          </a:p>
          <a:p>
            <a:pPr fontAlgn="t">
              <a:lnSpc>
                <a:spcPct val="80000"/>
              </a:lnSpc>
              <a:spcBef>
                <a:spcPct val="20000"/>
              </a:spcBef>
            </a:pPr>
            <a:r>
              <a:rPr lang="en-US" sz="1800" dirty="0" smtClean="0">
                <a:solidFill>
                  <a:srgbClr val="DDE9EC">
                    <a:lumMod val="75000"/>
                  </a:srgbClr>
                </a:solidFill>
              </a:rPr>
              <a:t>Lina </a:t>
            </a:r>
            <a:r>
              <a:rPr lang="en-US" sz="1800" dirty="0" err="1" smtClean="0">
                <a:solidFill>
                  <a:srgbClr val="DDE9EC">
                    <a:lumMod val="75000"/>
                  </a:srgbClr>
                </a:solidFill>
              </a:rPr>
              <a:t>alwakeel</a:t>
            </a:r>
            <a:endParaRPr lang="en-US" sz="1800" dirty="0">
              <a:solidFill>
                <a:srgbClr val="DDE9EC">
                  <a:lumMod val="75000"/>
                </a:srgbClr>
              </a:solidFill>
            </a:endParaRPr>
          </a:p>
        </p:txBody>
      </p:sp>
    </p:spTree>
    <p:extLst>
      <p:ext uri="{BB962C8B-B14F-4D97-AF65-F5344CB8AC3E}">
        <p14:creationId xmlns:p14="http://schemas.microsoft.com/office/powerpoint/2010/main" val="22849404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043" y="127858"/>
            <a:ext cx="10969943" cy="990600"/>
          </a:xfrm>
        </p:spPr>
        <p:txBody>
          <a:bodyPr>
            <a:noAutofit/>
          </a:bodyPr>
          <a:lstStyle/>
          <a:p>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dirty="0"/>
              <a:t>How </a:t>
            </a:r>
            <a:r>
              <a:rPr lang="en-US" sz="2800" dirty="0" smtClean="0"/>
              <a:t>the </a:t>
            </a:r>
            <a:r>
              <a:rPr lang="en-US" sz="2800" dirty="0"/>
              <a:t>H</a:t>
            </a:r>
            <a:r>
              <a:rPr lang="en-US" sz="2800" dirty="0" smtClean="0"/>
              <a:t>eart Performs its Function as the Central </a:t>
            </a:r>
            <a:br>
              <a:rPr lang="en-US" sz="2800" dirty="0" smtClean="0"/>
            </a:br>
            <a:r>
              <a:rPr lang="en-US" sz="2800" dirty="0" smtClean="0"/>
              <a:t>Pump </a:t>
            </a:r>
            <a:r>
              <a:rPr lang="en-US" sz="2800" dirty="0"/>
              <a:t>of </a:t>
            </a:r>
            <a:r>
              <a:rPr lang="en-US" sz="2800" dirty="0" smtClean="0"/>
              <a:t>The </a:t>
            </a:r>
            <a:r>
              <a:rPr lang="en-US" sz="2800" dirty="0"/>
              <a:t>CVS </a:t>
            </a:r>
            <a:r>
              <a:rPr lang="en-US" sz="1800" dirty="0" smtClean="0">
                <a:solidFill>
                  <a:schemeClr val="bg1">
                    <a:lumMod val="65000"/>
                  </a:schemeClr>
                </a:solidFill>
              </a:rPr>
              <a:t>(Recall lecture 1)</a:t>
            </a:r>
            <a:endParaRPr lang="ar-SA" sz="2800" dirty="0">
              <a:solidFill>
                <a:schemeClr val="bg1">
                  <a:lumMod val="65000"/>
                </a:schemeClr>
              </a:solidFill>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3</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8668" y="1327211"/>
            <a:ext cx="3417493" cy="4766086"/>
          </a:xfrm>
          <a:prstGeom prst="rect">
            <a:avLst/>
          </a:prstGeom>
          <a:scene3d>
            <a:camera prst="orthographicFront"/>
            <a:lightRig rig="threePt" dir="t"/>
          </a:scene3d>
          <a:sp3d>
            <a:bevelT/>
            <a:bevelB/>
          </a:sp3d>
        </p:spPr>
      </p:pic>
      <p:sp>
        <p:nvSpPr>
          <p:cNvPr id="16" name="Rectangle 15"/>
          <p:cNvSpPr/>
          <p:nvPr/>
        </p:nvSpPr>
        <p:spPr>
          <a:xfrm>
            <a:off x="550768" y="1569572"/>
            <a:ext cx="7437983" cy="2823908"/>
          </a:xfrm>
          <a:prstGeom prst="rect">
            <a:avLst/>
          </a:prstGeom>
          <a:no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20000"/>
              </a:spcBef>
              <a:buClr>
                <a:srgbClr val="FFFF00"/>
              </a:buClr>
              <a:buSzPct val="75000"/>
              <a:defRPr/>
            </a:pPr>
            <a:r>
              <a:rPr lang="en-US" b="1" dirty="0" smtClean="0">
                <a:solidFill>
                  <a:schemeClr val="tx1"/>
                </a:solidFill>
                <a:cs typeface="Calibri" pitchFamily="34" charset="0"/>
              </a:rPr>
              <a:t>The 2 main </a:t>
            </a:r>
            <a:r>
              <a:rPr lang="en-US" b="1" dirty="0">
                <a:solidFill>
                  <a:schemeClr val="tx1"/>
                </a:solidFill>
                <a:cs typeface="Calibri" pitchFamily="34" charset="0"/>
              </a:rPr>
              <a:t>types of cells in the </a:t>
            </a:r>
            <a:r>
              <a:rPr lang="en-US" b="1" dirty="0" smtClean="0">
                <a:solidFill>
                  <a:schemeClr val="tx1"/>
                </a:solidFill>
                <a:cs typeface="Calibri" pitchFamily="34" charset="0"/>
              </a:rPr>
              <a:t>heart:</a:t>
            </a:r>
          </a:p>
          <a:p>
            <a:pPr marL="342900" indent="-342900" algn="just">
              <a:spcBef>
                <a:spcPct val="20000"/>
              </a:spcBef>
              <a:buClr>
                <a:schemeClr val="accent1"/>
              </a:buClr>
              <a:buSzPct val="100000"/>
              <a:buFont typeface="+mj-lt"/>
              <a:buAutoNum type="arabicPeriod"/>
              <a:defRPr/>
            </a:pPr>
            <a:r>
              <a:rPr lang="en-US" sz="1800" dirty="0" smtClean="0">
                <a:solidFill>
                  <a:schemeClr val="tx1"/>
                </a:solidFill>
                <a:cs typeface="Calibri" pitchFamily="34" charset="0"/>
              </a:rPr>
              <a:t>Cells </a:t>
            </a:r>
            <a:r>
              <a:rPr lang="en-US" sz="1800" dirty="0">
                <a:solidFill>
                  <a:schemeClr val="tx1"/>
                </a:solidFill>
                <a:cs typeface="Calibri" pitchFamily="34" charset="0"/>
              </a:rPr>
              <a:t>of the specialized conduction </a:t>
            </a:r>
            <a:r>
              <a:rPr lang="en-US" sz="1800" dirty="0" smtClean="0">
                <a:solidFill>
                  <a:schemeClr val="tx1"/>
                </a:solidFill>
                <a:cs typeface="Calibri" pitchFamily="34" charset="0"/>
              </a:rPr>
              <a:t>system: non-contractile </a:t>
            </a:r>
            <a:r>
              <a:rPr lang="en-US" sz="1800" dirty="0">
                <a:solidFill>
                  <a:schemeClr val="tx1"/>
                </a:solidFill>
                <a:cs typeface="Calibri" pitchFamily="34" charset="0"/>
              </a:rPr>
              <a:t>cardiac </a:t>
            </a:r>
            <a:r>
              <a:rPr lang="en-US" sz="1800" dirty="0" smtClean="0">
                <a:solidFill>
                  <a:schemeClr val="tx1"/>
                </a:solidFill>
                <a:cs typeface="Calibri" pitchFamily="34" charset="0"/>
              </a:rPr>
              <a:t>cells </a:t>
            </a:r>
            <a:r>
              <a:rPr lang="en-US" sz="1800" dirty="0" smtClean="0">
                <a:solidFill>
                  <a:schemeClr val="bg1">
                    <a:lumMod val="65000"/>
                  </a:schemeClr>
                </a:solidFill>
                <a:cs typeface="Calibri" pitchFamily="34" charset="0"/>
              </a:rPr>
              <a:t>(but they initiate action potential by: </a:t>
            </a:r>
            <a:r>
              <a:rPr lang="en-US" sz="1800" dirty="0" smtClean="0">
                <a:solidFill>
                  <a:schemeClr val="bg1">
                    <a:lumMod val="65000"/>
                  </a:schemeClr>
                </a:solidFill>
              </a:rPr>
              <a:t>constitute </a:t>
            </a:r>
            <a:r>
              <a:rPr lang="en-US" sz="1800" dirty="0">
                <a:solidFill>
                  <a:schemeClr val="bg1">
                    <a:lumMod val="65000"/>
                  </a:schemeClr>
                </a:solidFill>
              </a:rPr>
              <a:t>the tissue of SAN, the atrial </a:t>
            </a:r>
            <a:r>
              <a:rPr lang="en-US" sz="1800" dirty="0" err="1">
                <a:solidFill>
                  <a:schemeClr val="bg1">
                    <a:lumMod val="65000"/>
                  </a:schemeClr>
                </a:solidFill>
              </a:rPr>
              <a:t>internodal</a:t>
            </a:r>
            <a:r>
              <a:rPr lang="en-US" sz="1800" dirty="0">
                <a:solidFill>
                  <a:schemeClr val="bg1">
                    <a:lumMod val="65000"/>
                  </a:schemeClr>
                </a:solidFill>
              </a:rPr>
              <a:t> tract, </a:t>
            </a:r>
            <a:r>
              <a:rPr lang="en-US" sz="1800" dirty="0" smtClean="0">
                <a:solidFill>
                  <a:schemeClr val="bg1">
                    <a:lumMod val="65000"/>
                  </a:schemeClr>
                </a:solidFill>
              </a:rPr>
              <a:t> AVN, </a:t>
            </a:r>
            <a:r>
              <a:rPr lang="en-US" sz="1800" dirty="0">
                <a:solidFill>
                  <a:schemeClr val="bg1">
                    <a:lumMod val="65000"/>
                  </a:schemeClr>
                </a:solidFill>
              </a:rPr>
              <a:t>the bundle of His, and the </a:t>
            </a:r>
            <a:r>
              <a:rPr lang="en-US" sz="1800" dirty="0" err="1">
                <a:solidFill>
                  <a:schemeClr val="bg1">
                    <a:lumMod val="65000"/>
                  </a:schemeClr>
                </a:solidFill>
              </a:rPr>
              <a:t>purkinje</a:t>
            </a:r>
            <a:r>
              <a:rPr lang="en-US" sz="1800" dirty="0">
                <a:solidFill>
                  <a:schemeClr val="bg1">
                    <a:lumMod val="65000"/>
                  </a:schemeClr>
                </a:solidFill>
              </a:rPr>
              <a:t> </a:t>
            </a:r>
            <a:r>
              <a:rPr lang="en-US" sz="1800" dirty="0" smtClean="0">
                <a:solidFill>
                  <a:schemeClr val="bg1">
                    <a:lumMod val="65000"/>
                  </a:schemeClr>
                </a:solidFill>
              </a:rPr>
              <a:t>system) -they are called </a:t>
            </a:r>
            <a:r>
              <a:rPr lang="en-US" sz="1800" dirty="0" err="1" smtClean="0">
                <a:solidFill>
                  <a:schemeClr val="bg1">
                    <a:lumMod val="65000"/>
                  </a:schemeClr>
                </a:solidFill>
              </a:rPr>
              <a:t>autorhythmic</a:t>
            </a:r>
            <a:r>
              <a:rPr lang="en-US" sz="1800" dirty="0" smtClean="0">
                <a:solidFill>
                  <a:schemeClr val="bg1">
                    <a:lumMod val="65000"/>
                  </a:schemeClr>
                </a:solidFill>
              </a:rPr>
              <a:t> cells- we will talk about it in slide #5</a:t>
            </a:r>
          </a:p>
          <a:p>
            <a:pPr marL="342900" indent="-342900" algn="just">
              <a:spcBef>
                <a:spcPct val="20000"/>
              </a:spcBef>
              <a:buClr>
                <a:schemeClr val="accent1"/>
              </a:buClr>
              <a:buSzPct val="100000"/>
              <a:buFont typeface="+mj-lt"/>
              <a:buAutoNum type="arabicPeriod"/>
              <a:defRPr/>
            </a:pPr>
            <a:endParaRPr lang="en-US" sz="1800" dirty="0" smtClean="0">
              <a:solidFill>
                <a:schemeClr val="bg1">
                  <a:lumMod val="50000"/>
                </a:schemeClr>
              </a:solidFill>
              <a:cs typeface="Calibri" pitchFamily="34" charset="0"/>
            </a:endParaRPr>
          </a:p>
          <a:p>
            <a:pPr marL="342900" indent="-342900" algn="just">
              <a:spcBef>
                <a:spcPct val="20000"/>
              </a:spcBef>
              <a:buClr>
                <a:schemeClr val="accent1"/>
              </a:buClr>
              <a:buSzPct val="100000"/>
              <a:buFont typeface="+mj-lt"/>
              <a:buAutoNum type="arabicPeriod"/>
              <a:defRPr/>
            </a:pPr>
            <a:r>
              <a:rPr lang="en-US" sz="1800" dirty="0" smtClean="0">
                <a:solidFill>
                  <a:schemeClr val="tx1"/>
                </a:solidFill>
                <a:cs typeface="Calibri" pitchFamily="34" charset="0"/>
              </a:rPr>
              <a:t>Contractile cells (</a:t>
            </a:r>
            <a:r>
              <a:rPr lang="en-US" sz="1800" dirty="0" err="1" smtClean="0">
                <a:solidFill>
                  <a:srgbClr val="C00000"/>
                </a:solidFill>
                <a:cs typeface="Calibri" pitchFamily="34" charset="0"/>
              </a:rPr>
              <a:t>myocytes</a:t>
            </a:r>
            <a:r>
              <a:rPr lang="en-US" sz="1800" dirty="0" smtClean="0">
                <a:solidFill>
                  <a:schemeClr val="tx1"/>
                </a:solidFill>
                <a:cs typeface="Calibri" pitchFamily="34" charset="0"/>
              </a:rPr>
              <a:t>; working cells) </a:t>
            </a:r>
            <a:r>
              <a:rPr lang="en-US" sz="1600" dirty="0" smtClean="0">
                <a:solidFill>
                  <a:schemeClr val="bg1">
                    <a:lumMod val="65000"/>
                  </a:schemeClr>
                </a:solidFill>
                <a:cs typeface="Calibri" pitchFamily="34" charset="0"/>
              </a:rPr>
              <a:t>(contract - don’t initiate their own action potential)</a:t>
            </a:r>
            <a:endParaRPr lang="en-US" sz="1600" dirty="0">
              <a:solidFill>
                <a:schemeClr val="bg1">
                  <a:lumMod val="65000"/>
                </a:schemeClr>
              </a:solidFill>
              <a:cs typeface="Calibri" pitchFamily="34" charset="0"/>
            </a:endParaRPr>
          </a:p>
        </p:txBody>
      </p:sp>
      <p:sp>
        <p:nvSpPr>
          <p:cNvPr id="17" name="TextBox 16"/>
          <p:cNvSpPr txBox="1"/>
          <p:nvPr/>
        </p:nvSpPr>
        <p:spPr>
          <a:xfrm>
            <a:off x="9740553" y="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
        <p:nvSpPr>
          <p:cNvPr id="18" name="Rectangle 17"/>
          <p:cNvSpPr/>
          <p:nvPr/>
        </p:nvSpPr>
        <p:spPr>
          <a:xfrm>
            <a:off x="550768" y="4566408"/>
            <a:ext cx="7437983" cy="1338828"/>
          </a:xfrm>
          <a:prstGeom prst="rect">
            <a:avLst/>
          </a:prstGeom>
          <a:ln w="38100">
            <a:noFill/>
          </a:ln>
        </p:spPr>
        <p:style>
          <a:lnRef idx="2">
            <a:schemeClr val="dk1"/>
          </a:lnRef>
          <a:fillRef idx="1">
            <a:schemeClr val="lt1"/>
          </a:fillRef>
          <a:effectRef idx="0">
            <a:schemeClr val="dk1"/>
          </a:effectRef>
          <a:fontRef idx="minor">
            <a:schemeClr val="dk1"/>
          </a:fontRef>
        </p:style>
        <p:txBody>
          <a:bodyPr wrap="square">
            <a:spAutoFit/>
          </a:bodyPr>
          <a:lstStyle/>
          <a:p>
            <a:pPr algn="just">
              <a:spcBef>
                <a:spcPct val="50000"/>
              </a:spcBef>
            </a:pPr>
            <a:r>
              <a:rPr lang="en-US" sz="1800" b="1" dirty="0">
                <a:solidFill>
                  <a:schemeClr val="tx1"/>
                </a:solidFill>
                <a:cs typeface="Calibri" pitchFamily="34" charset="0"/>
              </a:rPr>
              <a:t>P</a:t>
            </a:r>
            <a:r>
              <a:rPr lang="en-US" sz="1800" b="1" dirty="0" smtClean="0">
                <a:solidFill>
                  <a:schemeClr val="tx1"/>
                </a:solidFill>
                <a:cs typeface="Calibri" pitchFamily="34" charset="0"/>
              </a:rPr>
              <a:t>rimary </a:t>
            </a:r>
            <a:r>
              <a:rPr lang="en-US" sz="1800" b="1" dirty="0">
                <a:solidFill>
                  <a:schemeClr val="tx1"/>
                </a:solidFill>
                <a:cs typeface="Calibri" pitchFamily="34" charset="0"/>
              </a:rPr>
              <a:t>difference  between </a:t>
            </a:r>
            <a:r>
              <a:rPr lang="en-US" sz="1800" b="1" dirty="0" smtClean="0">
                <a:solidFill>
                  <a:schemeClr val="tx1"/>
                </a:solidFill>
                <a:cs typeface="Calibri" pitchFamily="34" charset="0"/>
              </a:rPr>
              <a:t>these 2 cells </a:t>
            </a:r>
            <a:r>
              <a:rPr lang="en-US" sz="1800" dirty="0" smtClean="0">
                <a:solidFill>
                  <a:schemeClr val="tx1"/>
                </a:solidFill>
                <a:cs typeface="Calibri" pitchFamily="34" charset="0"/>
              </a:rPr>
              <a:t>(the </a:t>
            </a:r>
            <a:r>
              <a:rPr lang="en-US" sz="1800" dirty="0">
                <a:solidFill>
                  <a:schemeClr val="tx1"/>
                </a:solidFill>
                <a:cs typeface="Calibri" pitchFamily="34" charset="0"/>
              </a:rPr>
              <a:t>specialized conduction </a:t>
            </a:r>
            <a:r>
              <a:rPr lang="en-US" sz="1800" dirty="0" smtClean="0">
                <a:solidFill>
                  <a:schemeClr val="tx1"/>
                </a:solidFill>
                <a:cs typeface="Calibri" pitchFamily="34" charset="0"/>
              </a:rPr>
              <a:t>system cells </a:t>
            </a:r>
            <a:r>
              <a:rPr lang="en-US" sz="1800" dirty="0">
                <a:solidFill>
                  <a:schemeClr val="tx1"/>
                </a:solidFill>
                <a:cs typeface="Calibri" pitchFamily="34" charset="0"/>
              </a:rPr>
              <a:t>and the </a:t>
            </a:r>
            <a:r>
              <a:rPr lang="en-US" sz="1800" dirty="0" err="1" smtClean="0">
                <a:solidFill>
                  <a:schemeClr val="tx1"/>
                </a:solidFill>
                <a:cs typeface="Calibri" pitchFamily="34" charset="0"/>
              </a:rPr>
              <a:t>myocytes</a:t>
            </a:r>
            <a:r>
              <a:rPr lang="en-US" sz="1800" dirty="0" smtClean="0">
                <a:solidFill>
                  <a:schemeClr val="tx1"/>
                </a:solidFill>
                <a:cs typeface="Calibri" pitchFamily="34" charset="0"/>
              </a:rPr>
              <a:t>):</a:t>
            </a:r>
          </a:p>
          <a:p>
            <a:pPr algn="just">
              <a:spcBef>
                <a:spcPct val="50000"/>
              </a:spcBef>
            </a:pPr>
            <a:r>
              <a:rPr lang="en-US" sz="1800" dirty="0" smtClean="0">
                <a:solidFill>
                  <a:schemeClr val="tx1"/>
                </a:solidFill>
                <a:cs typeface="Calibri" pitchFamily="34" charset="0"/>
              </a:rPr>
              <a:t>Is the</a:t>
            </a:r>
            <a:r>
              <a:rPr lang="en-US" sz="1800" dirty="0" smtClean="0">
                <a:solidFill>
                  <a:schemeClr val="accent2">
                    <a:lumMod val="75000"/>
                  </a:schemeClr>
                </a:solidFill>
                <a:cs typeface="Calibri" pitchFamily="34" charset="0"/>
              </a:rPr>
              <a:t> </a:t>
            </a:r>
            <a:r>
              <a:rPr lang="en-US" sz="1800" dirty="0" smtClean="0">
                <a:solidFill>
                  <a:srgbClr val="C00000"/>
                </a:solidFill>
                <a:cs typeface="Calibri" pitchFamily="34" charset="0"/>
              </a:rPr>
              <a:t>absence </a:t>
            </a:r>
            <a:r>
              <a:rPr lang="en-US" sz="1800" dirty="0">
                <a:solidFill>
                  <a:srgbClr val="C00000"/>
                </a:solidFill>
                <a:cs typeface="Calibri" pitchFamily="34" charset="0"/>
              </a:rPr>
              <a:t>of </a:t>
            </a:r>
            <a:r>
              <a:rPr lang="en-US" sz="1800" dirty="0" smtClean="0">
                <a:solidFill>
                  <a:srgbClr val="C00000"/>
                </a:solidFill>
                <a:cs typeface="Calibri" pitchFamily="34" charset="0"/>
              </a:rPr>
              <a:t>myofibrils in specialized </a:t>
            </a:r>
            <a:r>
              <a:rPr lang="en-US" sz="1800" dirty="0">
                <a:solidFill>
                  <a:srgbClr val="C00000"/>
                </a:solidFill>
                <a:cs typeface="Calibri" pitchFamily="34" charset="0"/>
              </a:rPr>
              <a:t>conduction </a:t>
            </a:r>
            <a:r>
              <a:rPr lang="en-US" sz="1800" dirty="0" smtClean="0">
                <a:solidFill>
                  <a:srgbClr val="C00000"/>
                </a:solidFill>
                <a:cs typeface="Calibri" pitchFamily="34" charset="0"/>
              </a:rPr>
              <a:t>system cells;</a:t>
            </a:r>
            <a:r>
              <a:rPr lang="en-US" sz="1800" dirty="0" smtClean="0">
                <a:cs typeface="Calibri" pitchFamily="34" charset="0"/>
              </a:rPr>
              <a:t> </a:t>
            </a:r>
            <a:r>
              <a:rPr lang="en-US" sz="1800" dirty="0">
                <a:cs typeface="Calibri" pitchFamily="34" charset="0"/>
              </a:rPr>
              <a:t>thus, little or no contraction is </a:t>
            </a:r>
            <a:r>
              <a:rPr lang="en-US" sz="1800" dirty="0" smtClean="0">
                <a:cs typeface="Calibri" pitchFamily="34" charset="0"/>
              </a:rPr>
              <a:t>seen. </a:t>
            </a:r>
            <a:endParaRPr lang="en-US" sz="1800" dirty="0">
              <a:solidFill>
                <a:schemeClr val="tx1">
                  <a:lumMod val="50000"/>
                  <a:lumOff val="50000"/>
                </a:schemeClr>
              </a:solidFill>
              <a:cs typeface="Calibri" pitchFamily="34" charset="0"/>
            </a:endParaRPr>
          </a:p>
        </p:txBody>
      </p:sp>
    </p:spTree>
    <p:extLst>
      <p:ext uri="{BB962C8B-B14F-4D97-AF65-F5344CB8AC3E}">
        <p14:creationId xmlns:p14="http://schemas.microsoft.com/office/powerpoint/2010/main" val="30699591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Essential Heart Properties for its Functioning as the Central Pump of the CVS </a:t>
            </a:r>
            <a:endParaRPr lang="en-US" sz="2800" dirty="0"/>
          </a:p>
        </p:txBody>
      </p:sp>
      <p:sp>
        <p:nvSpPr>
          <p:cNvPr id="3" name="Slide Number Placeholder 2"/>
          <p:cNvSpPr>
            <a:spLocks noGrp="1"/>
          </p:cNvSpPr>
          <p:nvPr>
            <p:ph type="sldNum" sz="quarter" idx="12"/>
          </p:nvPr>
        </p:nvSpPr>
        <p:spPr/>
        <p:txBody>
          <a:bodyPr/>
          <a:lstStyle/>
          <a:p>
            <a:fld id="{4929A69E-7D8F-4515-9605-0315ABD4F316}" type="slidenum">
              <a:rPr lang="en-US" smtClean="0"/>
              <a:t>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86480929"/>
              </p:ext>
            </p:extLst>
          </p:nvPr>
        </p:nvGraphicFramePr>
        <p:xfrm>
          <a:off x="713064" y="1291123"/>
          <a:ext cx="10762734" cy="4370125"/>
        </p:xfrm>
        <a:graphic>
          <a:graphicData uri="http://schemas.openxmlformats.org/drawingml/2006/table">
            <a:tbl>
              <a:tblPr firstRow="1" bandRow="1">
                <a:tableStyleId>{0E3FDE45-AF77-4B5C-9715-49D594BDF05E}</a:tableStyleId>
              </a:tblPr>
              <a:tblGrid>
                <a:gridCol w="2541201"/>
                <a:gridCol w="2232486"/>
                <a:gridCol w="5989047"/>
              </a:tblGrid>
              <a:tr h="856755">
                <a:tc rowSpan="3">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endParaRPr lang="en-US" sz="1800" u="sng" dirty="0" smtClean="0"/>
                    </a:p>
                    <a:p>
                      <a:pPr marL="0" marR="0" lvl="1" indent="0" algn="ctr" defTabSz="914400" rtl="0" eaLnBrk="1" fontAlgn="auto" latinLnBrk="0" hangingPunct="1">
                        <a:lnSpc>
                          <a:spcPct val="100000"/>
                        </a:lnSpc>
                        <a:spcBef>
                          <a:spcPts val="0"/>
                        </a:spcBef>
                        <a:spcAft>
                          <a:spcPts val="0"/>
                        </a:spcAft>
                        <a:buClrTx/>
                        <a:buSzTx/>
                        <a:buFontTx/>
                        <a:buNone/>
                        <a:tabLst/>
                        <a:defRPr/>
                      </a:pPr>
                      <a:endParaRPr lang="en-US" sz="1800" u="sng" dirty="0" smtClean="0"/>
                    </a:p>
                    <a:p>
                      <a:pPr marL="0" marR="0" lvl="1" indent="0" algn="ctr" defTabSz="914400" rtl="0" eaLnBrk="1" fontAlgn="auto" latinLnBrk="0" hangingPunct="1">
                        <a:lnSpc>
                          <a:spcPct val="100000"/>
                        </a:lnSpc>
                        <a:spcBef>
                          <a:spcPts val="0"/>
                        </a:spcBef>
                        <a:spcAft>
                          <a:spcPts val="0"/>
                        </a:spcAft>
                        <a:buClrTx/>
                        <a:buSzTx/>
                        <a:buFontTx/>
                        <a:buNone/>
                        <a:tabLst/>
                        <a:defRPr/>
                      </a:pPr>
                      <a:endParaRPr lang="en-US" sz="1800" u="sng" dirty="0" smtClean="0"/>
                    </a:p>
                    <a:p>
                      <a:pPr marL="0" marR="0" lvl="1" indent="0" algn="ctr" defTabSz="914400" rtl="0" eaLnBrk="1" fontAlgn="auto" latinLnBrk="0" hangingPunct="1">
                        <a:lnSpc>
                          <a:spcPct val="100000"/>
                        </a:lnSpc>
                        <a:spcBef>
                          <a:spcPts val="0"/>
                        </a:spcBef>
                        <a:spcAft>
                          <a:spcPts val="0"/>
                        </a:spcAft>
                        <a:buClrTx/>
                        <a:buSzTx/>
                        <a:buFontTx/>
                        <a:buNone/>
                        <a:tabLst/>
                        <a:defRPr/>
                      </a:pPr>
                      <a:endParaRPr lang="en-US" sz="1800" u="sng" dirty="0" smtClean="0"/>
                    </a:p>
                    <a:p>
                      <a:pPr marL="0" marR="0" lvl="1" indent="0" algn="ctr" defTabSz="914400" rtl="0" eaLnBrk="1" fontAlgn="auto" latinLnBrk="0" hangingPunct="1">
                        <a:lnSpc>
                          <a:spcPct val="100000"/>
                        </a:lnSpc>
                        <a:spcBef>
                          <a:spcPts val="0"/>
                        </a:spcBef>
                        <a:spcAft>
                          <a:spcPts val="0"/>
                        </a:spcAft>
                        <a:buClrTx/>
                        <a:buSzTx/>
                        <a:buFontTx/>
                        <a:buNone/>
                        <a:tabLst/>
                        <a:defRPr/>
                      </a:pPr>
                      <a:r>
                        <a:rPr lang="en-US" sz="1800" u="sng" dirty="0" smtClean="0"/>
                        <a:t>Electrophysiological</a:t>
                      </a:r>
                      <a:r>
                        <a:rPr lang="en-US" sz="1800" dirty="0" smtClean="0"/>
                        <a:t> properties of the heart</a:t>
                      </a:r>
                      <a:r>
                        <a:rPr lang="en-US" sz="1800" baseline="0" dirty="0" smtClean="0"/>
                        <a:t> </a:t>
                      </a:r>
                      <a:endParaRPr lang="ar-BH" sz="1800" b="1" dirty="0" smtClean="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1-</a:t>
                      </a:r>
                      <a:r>
                        <a:rPr lang="en-US" sz="1800" baseline="0" dirty="0" smtClean="0"/>
                        <a:t> </a:t>
                      </a:r>
                      <a:r>
                        <a:rPr lang="en-US" sz="1800" dirty="0" err="1" smtClean="0"/>
                        <a:t>Autorhythmicity</a:t>
                      </a:r>
                      <a:r>
                        <a:rPr lang="en-US" sz="1800" dirty="0" smtClean="0"/>
                        <a:t> </a:t>
                      </a:r>
                      <a:r>
                        <a:rPr lang="en-US" sz="1600" dirty="0" smtClean="0"/>
                        <a:t>(automaticity and rhythmicity)</a:t>
                      </a:r>
                      <a:endParaRPr lang="ar-BH" sz="1600" dirty="0" smtClean="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 Generating rhythmical electrical impulses (cardiac impulse) independent of any extrinsic stimulation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 Impulse</a:t>
                      </a:r>
                      <a:r>
                        <a:rPr lang="en-US" sz="1800" baseline="0" dirty="0" smtClean="0"/>
                        <a:t> g</a:t>
                      </a:r>
                      <a:r>
                        <a:rPr lang="en-US" sz="1800" dirty="0" smtClean="0"/>
                        <a:t>enerate</a:t>
                      </a:r>
                      <a:r>
                        <a:rPr lang="en-US" sz="1800" baseline="0" dirty="0" smtClean="0"/>
                        <a:t> </a:t>
                      </a:r>
                      <a:r>
                        <a:rPr lang="en-US" sz="1800" dirty="0" smtClean="0"/>
                        <a:t>in SA node </a:t>
                      </a:r>
                      <a:r>
                        <a:rPr lang="en-US" sz="1600" dirty="0" smtClean="0">
                          <a:solidFill>
                            <a:schemeClr val="bg1">
                              <a:lumMod val="65000"/>
                            </a:schemeClr>
                          </a:solidFill>
                        </a:rPr>
                        <a:t>(pacemaker</a:t>
                      </a:r>
                      <a:r>
                        <a:rPr lang="en-US" sz="1600" baseline="0" dirty="0" smtClean="0">
                          <a:solidFill>
                            <a:schemeClr val="bg1">
                              <a:lumMod val="65000"/>
                            </a:schemeClr>
                          </a:solidFill>
                        </a:rPr>
                        <a:t> of the heart</a:t>
                      </a:r>
                      <a:r>
                        <a:rPr lang="en-US" sz="1600" dirty="0" smtClean="0">
                          <a:solidFill>
                            <a:schemeClr val="bg1">
                              <a:lumMod val="65000"/>
                            </a:schemeClr>
                          </a:solidFill>
                        </a:rPr>
                        <a:t>).</a:t>
                      </a:r>
                    </a:p>
                  </a:txBody>
                  <a:tcPr/>
                </a:tc>
              </a:tr>
              <a:tr h="1078285">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2- Conductivity</a:t>
                      </a:r>
                      <a:endParaRPr lang="ar-BH" sz="1800" b="1" dirty="0" smtClean="0"/>
                    </a:p>
                    <a:p>
                      <a:endParaRPr lang="en-US" sz="18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-The</a:t>
                      </a:r>
                      <a:r>
                        <a:rPr lang="en-US" sz="1800" baseline="0" dirty="0" smtClean="0"/>
                        <a:t> </a:t>
                      </a:r>
                      <a:r>
                        <a:rPr lang="en-US" sz="1800" dirty="0" smtClean="0"/>
                        <a:t>conduction system specialized cells of the heart carry cardiac impulses </a:t>
                      </a:r>
                      <a:r>
                        <a:rPr lang="en-US" sz="1800" u="sng" dirty="0" smtClean="0"/>
                        <a:t>rapidly</a:t>
                      </a:r>
                      <a:r>
                        <a:rPr lang="en-US" sz="1800" dirty="0" smtClean="0"/>
                        <a:t> to the </a:t>
                      </a:r>
                      <a:r>
                        <a:rPr lang="en-US" sz="1800" dirty="0" err="1" smtClean="0"/>
                        <a:t>myocytes</a:t>
                      </a:r>
                      <a:r>
                        <a:rPr lang="en-US" sz="1800" dirty="0" smtClean="0"/>
                        <a:t> in the atria, and after a pause, to the </a:t>
                      </a:r>
                      <a:r>
                        <a:rPr lang="en-US" sz="1800" dirty="0" err="1" smtClean="0"/>
                        <a:t>myocytes</a:t>
                      </a:r>
                      <a:r>
                        <a:rPr lang="en-US" sz="1800" dirty="0" smtClean="0"/>
                        <a:t> in the ventricles.</a:t>
                      </a:r>
                    </a:p>
                  </a:txBody>
                  <a:tcPr/>
                </a:tc>
              </a:tr>
              <a:tr h="572393">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3- Excitability</a:t>
                      </a:r>
                    </a:p>
                    <a:p>
                      <a:endParaRPr lang="en-US" sz="1800" b="1" dirty="0"/>
                    </a:p>
                  </a:txBody>
                  <a:tcPr/>
                </a:tc>
                <a:tc>
                  <a:txBody>
                    <a:bodyPr/>
                    <a:lstStyle/>
                    <a:p>
                      <a:endParaRPr lang="en-US" sz="1800"/>
                    </a:p>
                  </a:txBody>
                  <a:tcPr/>
                </a:tc>
              </a:tr>
              <a:tr h="1078285">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sz="1800" b="1" u="sng" dirty="0" smtClean="0"/>
                        <a:t>Mechanical</a:t>
                      </a:r>
                      <a:r>
                        <a:rPr lang="en-US" sz="1800" b="1" dirty="0" smtClean="0"/>
                        <a:t> property of the heart (mechanical response to excitation)</a:t>
                      </a:r>
                      <a:endParaRPr lang="ar-BH" sz="1800" b="1" dirty="0" smtClean="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4- Contractility</a:t>
                      </a:r>
                    </a:p>
                    <a:p>
                      <a:endParaRPr lang="en-US" sz="1800" b="1" dirty="0"/>
                    </a:p>
                  </a:txBody>
                  <a:tcPr/>
                </a:tc>
                <a:tc>
                  <a:txBody>
                    <a:bodyPr/>
                    <a:lstStyle/>
                    <a:p>
                      <a:r>
                        <a:rPr lang="en-US" sz="1800" dirty="0" smtClean="0"/>
                        <a:t>The atria contract about one sixth (1/6) of a second ahead (before) of ventricular contraction. (Why?) </a:t>
                      </a:r>
                    </a:p>
                    <a:p>
                      <a:r>
                        <a:rPr lang="en-US" sz="1800" dirty="0" smtClean="0"/>
                        <a:t>To allow filling of the ventricles before they pump the blood into the circulation </a:t>
                      </a:r>
                      <a:r>
                        <a:rPr lang="en-US" sz="1800" dirty="0" smtClean="0">
                          <a:solidFill>
                            <a:schemeClr val="bg1">
                              <a:lumMod val="65000"/>
                            </a:schemeClr>
                          </a:solidFill>
                        </a:rPr>
                        <a:t>(AV NODE) (if they contract</a:t>
                      </a:r>
                      <a:r>
                        <a:rPr lang="en-US" sz="1800" baseline="0" dirty="0" smtClean="0">
                          <a:solidFill>
                            <a:schemeClr val="bg1">
                              <a:lumMod val="65000"/>
                            </a:schemeClr>
                          </a:solidFill>
                        </a:rPr>
                        <a:t> simultaneously the ventricles will not fill adequately and will pump less blood than needed and air</a:t>
                      </a:r>
                      <a:r>
                        <a:rPr lang="en-US" sz="1800" dirty="0" smtClean="0">
                          <a:solidFill>
                            <a:schemeClr val="bg1">
                              <a:lumMod val="65000"/>
                            </a:schemeClr>
                          </a:solidFill>
                        </a:rPr>
                        <a:t>)</a:t>
                      </a:r>
                    </a:p>
                  </a:txBody>
                  <a:tcPr/>
                </a:tc>
              </a:tr>
            </a:tbl>
          </a:graphicData>
        </a:graphic>
      </p:graphicFrame>
      <p:sp>
        <p:nvSpPr>
          <p:cNvPr id="4" name="Rectangle 3"/>
          <p:cNvSpPr/>
          <p:nvPr/>
        </p:nvSpPr>
        <p:spPr>
          <a:xfrm>
            <a:off x="713065" y="5724545"/>
            <a:ext cx="10762734" cy="584775"/>
          </a:xfrm>
          <a:prstGeom prst="rect">
            <a:avLst/>
          </a:prstGeom>
        </p:spPr>
        <p:txBody>
          <a:bodyPr wrap="square">
            <a:spAutoFit/>
          </a:bodyPr>
          <a:lstStyle/>
          <a:p>
            <a:pPr algn="just"/>
            <a:r>
              <a:rPr lang="en-US" sz="1600" dirty="0">
                <a:solidFill>
                  <a:schemeClr val="bg1">
                    <a:lumMod val="65000"/>
                  </a:schemeClr>
                </a:solidFill>
              </a:rPr>
              <a:t>Another special importance of the system is that it allows all portions of the ventricles to contract simultaneously, which is essential for the most effective pressure generation in the ventricular chambers</a:t>
            </a:r>
            <a:r>
              <a:rPr lang="en-US" sz="1100" dirty="0">
                <a:solidFill>
                  <a:schemeClr val="bg1">
                    <a:lumMod val="65000"/>
                  </a:schemeClr>
                </a:solidFill>
              </a:rPr>
              <a:t>. </a:t>
            </a:r>
            <a:r>
              <a:rPr lang="en-US" sz="1400" dirty="0">
                <a:solidFill>
                  <a:schemeClr val="bg1">
                    <a:lumMod val="65000"/>
                  </a:schemeClr>
                </a:solidFill>
              </a:rPr>
              <a:t>(On slide #24)</a:t>
            </a:r>
          </a:p>
        </p:txBody>
      </p:sp>
    </p:spTree>
    <p:extLst>
      <p:ext uri="{BB962C8B-B14F-4D97-AF65-F5344CB8AC3E}">
        <p14:creationId xmlns:p14="http://schemas.microsoft.com/office/powerpoint/2010/main" val="14837394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60" y="64081"/>
            <a:ext cx="11112454" cy="990600"/>
          </a:xfrm>
        </p:spPr>
        <p:txBody>
          <a:bodyPr>
            <a:normAutofit/>
          </a:bodyPr>
          <a:lstStyle/>
          <a:p>
            <a:r>
              <a:rPr lang="en-US" sz="2400" dirty="0"/>
              <a:t>The </a:t>
            </a:r>
            <a:r>
              <a:rPr lang="en-US" sz="2400" dirty="0" smtClean="0"/>
              <a:t>Specialized </a:t>
            </a:r>
            <a:r>
              <a:rPr lang="en-US" sz="2400" dirty="0"/>
              <a:t>Excitatory and Conductive System of the Heart</a:t>
            </a:r>
          </a:p>
        </p:txBody>
      </p:sp>
      <p:sp>
        <p:nvSpPr>
          <p:cNvPr id="3" name="Slide Number Placeholder 2"/>
          <p:cNvSpPr>
            <a:spLocks noGrp="1"/>
          </p:cNvSpPr>
          <p:nvPr>
            <p:ph type="sldNum" sz="quarter" idx="12"/>
          </p:nvPr>
        </p:nvSpPr>
        <p:spPr/>
        <p:txBody>
          <a:bodyPr/>
          <a:lstStyle/>
          <a:p>
            <a:fld id="{4929A69E-7D8F-4515-9605-0315ABD4F316}" type="slidenum">
              <a:rPr lang="en-US" smtClean="0"/>
              <a:t>5</a:t>
            </a:fld>
            <a:endParaRPr lang="en-US" dirty="0"/>
          </a:p>
        </p:txBody>
      </p:sp>
      <p:pic>
        <p:nvPicPr>
          <p:cNvPr id="5" name="Picture 4" descr="D:\SCContent\0721602401\graphics\fullsize\S02401-010-f001.jpg"/>
          <p:cNvPicPr>
            <a:picLocks noChangeAspect="1" noChangeArrowheads="1"/>
          </p:cNvPicPr>
          <p:nvPr/>
        </p:nvPicPr>
        <p:blipFill>
          <a:blip r:embed="rId2" cstate="print"/>
          <a:srcRect/>
          <a:stretch>
            <a:fillRect/>
          </a:stretch>
        </p:blipFill>
        <p:spPr bwMode="auto">
          <a:xfrm>
            <a:off x="7330816" y="1500880"/>
            <a:ext cx="4391098" cy="3562064"/>
          </a:xfrm>
          <a:prstGeom prst="rect">
            <a:avLst/>
          </a:prstGeom>
          <a:noFill/>
          <a:ln w="9525">
            <a:noFill/>
            <a:miter lim="800000"/>
            <a:headEnd/>
            <a:tailEnd/>
          </a:ln>
        </p:spPr>
      </p:pic>
      <p:sp>
        <p:nvSpPr>
          <p:cNvPr id="6" name="TextBox 5"/>
          <p:cNvSpPr txBox="1"/>
          <p:nvPr/>
        </p:nvSpPr>
        <p:spPr>
          <a:xfrm>
            <a:off x="10427139" y="3006650"/>
            <a:ext cx="1728213" cy="338554"/>
          </a:xfrm>
          <a:prstGeom prst="rect">
            <a:avLst/>
          </a:prstGeom>
          <a:noFill/>
        </p:spPr>
        <p:txBody>
          <a:bodyPr wrap="square" rtlCol="0">
            <a:spAutoFit/>
          </a:bodyPr>
          <a:lstStyle/>
          <a:p>
            <a:pPr algn="ctr"/>
            <a:r>
              <a:rPr lang="en-US" sz="1600" dirty="0">
                <a:solidFill>
                  <a:srgbClr val="FF0000"/>
                </a:solidFill>
              </a:rPr>
              <a:t>Bundle of his</a:t>
            </a:r>
          </a:p>
        </p:txBody>
      </p:sp>
      <p:sp>
        <p:nvSpPr>
          <p:cNvPr id="9" name="TextBox 15"/>
          <p:cNvSpPr txBox="1"/>
          <p:nvPr/>
        </p:nvSpPr>
        <p:spPr>
          <a:xfrm>
            <a:off x="8667354" y="5392710"/>
            <a:ext cx="1718022" cy="461665"/>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200" b="1" u="sng" dirty="0">
                <a:hlinkClick r:id="rId3"/>
              </a:rPr>
              <a:t>Video of (SA Node)</a:t>
            </a:r>
          </a:p>
          <a:p>
            <a:pPr algn="ctr"/>
            <a:r>
              <a:rPr lang="en-US" sz="1200" b="1" u="sng" dirty="0">
                <a:hlinkClick r:id="rId3"/>
              </a:rPr>
              <a:t> Duration: (</a:t>
            </a:r>
            <a:r>
              <a:rPr lang="en-US" sz="1200" b="1" u="sng" dirty="0" smtClean="0">
                <a:hlinkClick r:id="rId3"/>
              </a:rPr>
              <a:t>0,59 secs)</a:t>
            </a:r>
            <a:endParaRPr lang="en-US" sz="1200" b="1" u="sng" dirty="0">
              <a:hlinkClick r:id="rId3"/>
            </a:endParaRPr>
          </a:p>
        </p:txBody>
      </p:sp>
      <p:sp>
        <p:nvSpPr>
          <p:cNvPr id="11" name="Rectangle 10"/>
          <p:cNvSpPr/>
          <p:nvPr/>
        </p:nvSpPr>
        <p:spPr>
          <a:xfrm>
            <a:off x="708091" y="1312266"/>
            <a:ext cx="6656680" cy="3788877"/>
          </a:xfrm>
          <a:prstGeom prst="rect">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buSzPct val="80000"/>
            </a:pPr>
            <a:r>
              <a:rPr lang="en-US" b="1" dirty="0">
                <a:solidFill>
                  <a:schemeClr val="tx1"/>
                </a:solidFill>
              </a:rPr>
              <a:t>The cells of the specialized conductive system are found in:</a:t>
            </a:r>
          </a:p>
          <a:p>
            <a:pPr marL="342900" indent="-342900">
              <a:lnSpc>
                <a:spcPct val="110000"/>
              </a:lnSpc>
              <a:buSzPct val="80000"/>
              <a:buFont typeface="Arial" charset="0"/>
              <a:buChar char="•"/>
            </a:pPr>
            <a:r>
              <a:rPr lang="en-US" dirty="0">
                <a:solidFill>
                  <a:schemeClr val="tx1"/>
                </a:solidFill>
              </a:rPr>
              <a:t>The sinoatrial (S-A node): </a:t>
            </a:r>
            <a:r>
              <a:rPr lang="en-US" dirty="0">
                <a:solidFill>
                  <a:schemeClr val="bg1">
                    <a:lumMod val="65000"/>
                  </a:schemeClr>
                </a:solidFill>
              </a:rPr>
              <a:t>in right atrium</a:t>
            </a:r>
          </a:p>
          <a:p>
            <a:pPr marL="342900" indent="-342900">
              <a:lnSpc>
                <a:spcPct val="110000"/>
              </a:lnSpc>
              <a:buSzPct val="80000"/>
              <a:buFont typeface="Arial" charset="0"/>
              <a:buChar char="•"/>
            </a:pPr>
            <a:r>
              <a:rPr lang="en-US" dirty="0">
                <a:solidFill>
                  <a:schemeClr val="tx1"/>
                </a:solidFill>
              </a:rPr>
              <a:t>Bachmann’s Bundle (</a:t>
            </a:r>
            <a:r>
              <a:rPr lang="en-US" dirty="0" err="1">
                <a:solidFill>
                  <a:schemeClr val="tx1"/>
                </a:solidFill>
              </a:rPr>
              <a:t>interatrial</a:t>
            </a:r>
            <a:r>
              <a:rPr lang="en-US" dirty="0">
                <a:solidFill>
                  <a:schemeClr val="tx1"/>
                </a:solidFill>
              </a:rPr>
              <a:t> bundle)</a:t>
            </a:r>
          </a:p>
          <a:p>
            <a:pPr marL="342900" indent="-342900">
              <a:lnSpc>
                <a:spcPct val="110000"/>
              </a:lnSpc>
              <a:buSzPct val="80000"/>
              <a:buFont typeface="Arial" charset="0"/>
              <a:buChar char="•"/>
            </a:pPr>
            <a:r>
              <a:rPr lang="en-US" dirty="0">
                <a:solidFill>
                  <a:schemeClr val="tx1"/>
                </a:solidFill>
              </a:rPr>
              <a:t>The </a:t>
            </a:r>
            <a:r>
              <a:rPr lang="en-US" dirty="0" err="1">
                <a:solidFill>
                  <a:schemeClr val="tx1"/>
                </a:solidFill>
              </a:rPr>
              <a:t>internodal</a:t>
            </a:r>
            <a:r>
              <a:rPr lang="en-US" dirty="0">
                <a:solidFill>
                  <a:schemeClr val="tx1"/>
                </a:solidFill>
              </a:rPr>
              <a:t> pathway (anterior, </a:t>
            </a:r>
            <a:r>
              <a:rPr lang="en-US" dirty="0" smtClean="0">
                <a:solidFill>
                  <a:schemeClr val="tx1"/>
                </a:solidFill>
              </a:rPr>
              <a:t>middle, </a:t>
            </a:r>
            <a:r>
              <a:rPr lang="en-US" dirty="0">
                <a:solidFill>
                  <a:schemeClr val="tx1"/>
                </a:solidFill>
              </a:rPr>
              <a:t>and posterior)</a:t>
            </a:r>
          </a:p>
          <a:p>
            <a:pPr marL="342900" indent="-342900">
              <a:lnSpc>
                <a:spcPct val="110000"/>
              </a:lnSpc>
              <a:buSzPct val="80000"/>
              <a:buFont typeface="Arial" charset="0"/>
              <a:buChar char="•"/>
            </a:pPr>
            <a:r>
              <a:rPr lang="en-US" dirty="0">
                <a:solidFill>
                  <a:schemeClr val="tx1"/>
                </a:solidFill>
              </a:rPr>
              <a:t>The atrioventricular (A-V node): </a:t>
            </a:r>
            <a:r>
              <a:rPr lang="en-US" dirty="0">
                <a:solidFill>
                  <a:schemeClr val="bg1">
                    <a:lumMod val="65000"/>
                  </a:schemeClr>
                </a:solidFill>
              </a:rPr>
              <a:t>between right atria and </a:t>
            </a:r>
            <a:r>
              <a:rPr lang="en-US" dirty="0" smtClean="0">
                <a:solidFill>
                  <a:schemeClr val="bg1">
                    <a:lumMod val="65000"/>
                  </a:schemeClr>
                </a:solidFill>
              </a:rPr>
              <a:t>ventricle</a:t>
            </a:r>
            <a:endParaRPr lang="en-US" dirty="0">
              <a:solidFill>
                <a:schemeClr val="bg1">
                  <a:lumMod val="65000"/>
                </a:schemeClr>
              </a:solidFill>
            </a:endParaRPr>
          </a:p>
          <a:p>
            <a:pPr marL="342900" indent="-342900">
              <a:lnSpc>
                <a:spcPct val="110000"/>
              </a:lnSpc>
              <a:buSzPct val="80000"/>
              <a:buFont typeface="Arial" charset="0"/>
              <a:buChar char="•"/>
            </a:pPr>
            <a:r>
              <a:rPr lang="en-US" dirty="0">
                <a:solidFill>
                  <a:schemeClr val="tx1"/>
                </a:solidFill>
              </a:rPr>
              <a:t>The atrioventricular bundle </a:t>
            </a:r>
            <a:r>
              <a:rPr lang="en-US" dirty="0">
                <a:solidFill>
                  <a:srgbClr val="FF0000"/>
                </a:solidFill>
              </a:rPr>
              <a:t>(Bundle of His)</a:t>
            </a:r>
          </a:p>
          <a:p>
            <a:pPr marL="342900" indent="-342900">
              <a:lnSpc>
                <a:spcPct val="110000"/>
              </a:lnSpc>
              <a:buSzPct val="80000"/>
              <a:buFont typeface="Arial" charset="0"/>
              <a:buChar char="•"/>
            </a:pPr>
            <a:r>
              <a:rPr lang="en-US" dirty="0">
                <a:solidFill>
                  <a:schemeClr val="tx1"/>
                </a:solidFill>
              </a:rPr>
              <a:t>Left and right bundle branches</a:t>
            </a:r>
          </a:p>
          <a:p>
            <a:pPr marL="342900" indent="-342900">
              <a:lnSpc>
                <a:spcPct val="110000"/>
              </a:lnSpc>
              <a:buSzPct val="80000"/>
              <a:buFont typeface="Arial" charset="0"/>
              <a:buChar char="•"/>
            </a:pPr>
            <a:r>
              <a:rPr lang="en-US" dirty="0">
                <a:solidFill>
                  <a:schemeClr val="tx1"/>
                </a:solidFill>
              </a:rPr>
              <a:t>Purkinje fibers: </a:t>
            </a:r>
            <a:r>
              <a:rPr lang="en-US" dirty="0">
                <a:solidFill>
                  <a:schemeClr val="bg1">
                    <a:lumMod val="65000"/>
                  </a:schemeClr>
                </a:solidFill>
              </a:rPr>
              <a:t>transports signals to all cells</a:t>
            </a:r>
          </a:p>
        </p:txBody>
      </p:sp>
      <p:sp>
        <p:nvSpPr>
          <p:cNvPr id="7" name="TextBox 6"/>
          <p:cNvSpPr txBox="1"/>
          <p:nvPr/>
        </p:nvSpPr>
        <p:spPr>
          <a:xfrm>
            <a:off x="609460" y="5146489"/>
            <a:ext cx="7501176" cy="707886"/>
          </a:xfrm>
          <a:prstGeom prst="rect">
            <a:avLst/>
          </a:prstGeom>
          <a:noFill/>
        </p:spPr>
        <p:txBody>
          <a:bodyPr wrap="square" rtlCol="0">
            <a:spAutoFit/>
          </a:bodyPr>
          <a:lstStyle/>
          <a:p>
            <a:r>
              <a:rPr lang="en-US" dirty="0" smtClean="0">
                <a:solidFill>
                  <a:srgbClr val="FF0000"/>
                </a:solidFill>
              </a:rPr>
              <a:t>Remember! </a:t>
            </a:r>
          </a:p>
          <a:p>
            <a:r>
              <a:rPr lang="en-US" dirty="0" smtClean="0"/>
              <a:t>They do not have m</a:t>
            </a:r>
            <a:r>
              <a:rPr lang="en-US" dirty="0" smtClean="0">
                <a:cs typeface="Calibri" pitchFamily="34" charset="0"/>
              </a:rPr>
              <a:t>yofibrils </a:t>
            </a:r>
            <a:r>
              <a:rPr lang="en-US" dirty="0" smtClean="0">
                <a:solidFill>
                  <a:schemeClr val="tx1">
                    <a:lumMod val="50000"/>
                    <a:lumOff val="50000"/>
                  </a:schemeClr>
                </a:solidFill>
                <a:cs typeface="Calibri" pitchFamily="34" charset="0"/>
              </a:rPr>
              <a:t>(actin &amp; myosin)</a:t>
            </a:r>
            <a:r>
              <a:rPr lang="en-US" dirty="0" smtClean="0">
                <a:cs typeface="Calibri" pitchFamily="34" charset="0"/>
              </a:rPr>
              <a:t> so they will not contract. </a:t>
            </a:r>
            <a:endParaRPr lang="en-US" dirty="0"/>
          </a:p>
        </p:txBody>
      </p:sp>
    </p:spTree>
    <p:extLst>
      <p:ext uri="{BB962C8B-B14F-4D97-AF65-F5344CB8AC3E}">
        <p14:creationId xmlns:p14="http://schemas.microsoft.com/office/powerpoint/2010/main" val="20648132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564185" y="3957096"/>
            <a:ext cx="4993614" cy="1849120"/>
          </a:xfrm>
          <a:prstGeom prst="rect">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charset="0"/>
              <a:buChar char="•"/>
            </a:pPr>
            <a:r>
              <a:rPr lang="en-GB" altLang="en-US" sz="1600" dirty="0" smtClean="0">
                <a:solidFill>
                  <a:srgbClr val="DDE9EC">
                    <a:lumMod val="50000"/>
                  </a:srgbClr>
                </a:solidFill>
              </a:rPr>
              <a:t>In </a:t>
            </a:r>
            <a:r>
              <a:rPr lang="en-GB" altLang="en-US" sz="1600" dirty="0">
                <a:solidFill>
                  <a:srgbClr val="DDE9EC">
                    <a:lumMod val="50000"/>
                  </a:srgbClr>
                </a:solidFill>
              </a:rPr>
              <a:t>resting </a:t>
            </a:r>
            <a:r>
              <a:rPr lang="en-GB" altLang="en-US" sz="1600" dirty="0" smtClean="0">
                <a:solidFill>
                  <a:srgbClr val="DDE9EC">
                    <a:lumMod val="50000"/>
                  </a:srgbClr>
                </a:solidFill>
              </a:rPr>
              <a:t>conditions: </a:t>
            </a:r>
            <a:r>
              <a:rPr lang="en-GB" altLang="en-US" sz="1600" dirty="0">
                <a:solidFill>
                  <a:srgbClr val="DDE9EC">
                    <a:lumMod val="50000"/>
                  </a:srgbClr>
                </a:solidFill>
              </a:rPr>
              <a:t>membrane is permeable to K</a:t>
            </a:r>
            <a:r>
              <a:rPr lang="en-US" altLang="en-US" sz="1600" baseline="30000" dirty="0">
                <a:solidFill>
                  <a:schemeClr val="accent1"/>
                </a:solidFill>
              </a:rPr>
              <a:t>+</a:t>
            </a:r>
            <a:r>
              <a:rPr lang="en-GB" altLang="en-US" sz="1600" dirty="0">
                <a:solidFill>
                  <a:srgbClr val="DDE9EC">
                    <a:lumMod val="50000"/>
                  </a:srgbClr>
                </a:solidFill>
              </a:rPr>
              <a:t> </a:t>
            </a:r>
            <a:r>
              <a:rPr lang="en-GB" altLang="en-US" sz="1600" dirty="0" smtClean="0">
                <a:solidFill>
                  <a:srgbClr val="DDE9EC">
                    <a:lumMod val="50000"/>
                  </a:srgbClr>
                </a:solidFill>
              </a:rPr>
              <a:t>only.</a:t>
            </a:r>
            <a:endParaRPr lang="en-GB" altLang="en-US" sz="1600" dirty="0">
              <a:solidFill>
                <a:srgbClr val="DDE9EC">
                  <a:lumMod val="50000"/>
                </a:srgbClr>
              </a:solidFill>
            </a:endParaRPr>
          </a:p>
          <a:p>
            <a:pPr marL="285750" indent="-285750" algn="just">
              <a:buFont typeface="Arial" charset="0"/>
              <a:buChar char="•"/>
            </a:pPr>
            <a:r>
              <a:rPr lang="en-GB" altLang="en-US" sz="1600" dirty="0">
                <a:solidFill>
                  <a:srgbClr val="DDE9EC">
                    <a:lumMod val="50000"/>
                  </a:srgbClr>
                </a:solidFill>
              </a:rPr>
              <a:t>K</a:t>
            </a:r>
            <a:r>
              <a:rPr lang="en-US" altLang="en-US" sz="1600" baseline="30000" dirty="0">
                <a:solidFill>
                  <a:schemeClr val="accent1"/>
                </a:solidFill>
              </a:rPr>
              <a:t>+</a:t>
            </a:r>
            <a:r>
              <a:rPr lang="en-GB" altLang="en-US" sz="1600" dirty="0">
                <a:solidFill>
                  <a:srgbClr val="DDE9EC">
                    <a:lumMod val="50000"/>
                  </a:srgbClr>
                </a:solidFill>
              </a:rPr>
              <a:t> diffuses out of cell (efflux) down </a:t>
            </a:r>
            <a:r>
              <a:rPr lang="en-GB" altLang="en-US" sz="1600" dirty="0" smtClean="0">
                <a:solidFill>
                  <a:srgbClr val="DDE9EC">
                    <a:lumMod val="50000"/>
                  </a:srgbClr>
                </a:solidFill>
              </a:rPr>
              <a:t>a concentration gradient.</a:t>
            </a:r>
            <a:endParaRPr lang="en-GB" altLang="en-US" sz="1600" dirty="0">
              <a:solidFill>
                <a:srgbClr val="DDE9EC">
                  <a:lumMod val="50000"/>
                </a:srgbClr>
              </a:solidFill>
            </a:endParaRPr>
          </a:p>
          <a:p>
            <a:pPr marL="285750" indent="-285750" algn="just">
              <a:buFont typeface="Arial" charset="0"/>
              <a:buChar char="•"/>
            </a:pPr>
            <a:r>
              <a:rPr lang="en-GB" altLang="en-US" sz="1600" dirty="0">
                <a:solidFill>
                  <a:srgbClr val="DDE9EC">
                    <a:lumMod val="50000"/>
                  </a:srgbClr>
                </a:solidFill>
              </a:rPr>
              <a:t>Negatively charged ions (phosphate and proteins) </a:t>
            </a:r>
            <a:r>
              <a:rPr lang="en-GB" altLang="en-US" sz="1600" dirty="0" smtClean="0">
                <a:solidFill>
                  <a:srgbClr val="DDE9EC">
                    <a:lumMod val="50000"/>
                  </a:srgbClr>
                </a:solidFill>
              </a:rPr>
              <a:t>cannot </a:t>
            </a:r>
            <a:r>
              <a:rPr lang="en-GB" altLang="en-US" sz="1600" dirty="0">
                <a:solidFill>
                  <a:srgbClr val="DDE9EC">
                    <a:lumMod val="50000"/>
                  </a:srgbClr>
                </a:solidFill>
              </a:rPr>
              <a:t>leave cell creating negative intracellular charge </a:t>
            </a:r>
          </a:p>
          <a:p>
            <a:pPr marL="285750" indent="-285750" algn="just">
              <a:buFont typeface="Arial" charset="0"/>
              <a:buChar char="•"/>
            </a:pPr>
            <a:r>
              <a:rPr lang="en-GB" altLang="en-US" sz="1600" dirty="0">
                <a:solidFill>
                  <a:srgbClr val="C00000"/>
                </a:solidFill>
              </a:rPr>
              <a:t>RMP is due to K</a:t>
            </a:r>
            <a:r>
              <a:rPr lang="en-US" altLang="en-US" sz="1600" baseline="30000" dirty="0">
                <a:solidFill>
                  <a:srgbClr val="C00000"/>
                </a:solidFill>
              </a:rPr>
              <a:t>+</a:t>
            </a:r>
            <a:r>
              <a:rPr lang="en-GB" altLang="en-US" sz="1600" dirty="0">
                <a:solidFill>
                  <a:srgbClr val="C00000"/>
                </a:solidFill>
              </a:rPr>
              <a:t> efflux </a:t>
            </a:r>
          </a:p>
        </p:txBody>
      </p:sp>
      <p:sp>
        <p:nvSpPr>
          <p:cNvPr id="3" name="Slide Number Placeholder 2"/>
          <p:cNvSpPr>
            <a:spLocks noGrp="1"/>
          </p:cNvSpPr>
          <p:nvPr>
            <p:ph type="sldNum" sz="quarter" idx="12"/>
          </p:nvPr>
        </p:nvSpPr>
        <p:spPr/>
        <p:txBody>
          <a:bodyPr/>
          <a:lstStyle/>
          <a:p>
            <a:fld id="{4929A69E-7D8F-4515-9605-0315ABD4F316}" type="slidenum">
              <a:rPr lang="en-US" smtClean="0"/>
              <a:t>6</a:t>
            </a:fld>
            <a:endParaRPr lang="en-US" dirty="0"/>
          </a:p>
        </p:txBody>
      </p:sp>
      <p:sp>
        <p:nvSpPr>
          <p:cNvPr id="4" name="Content Placeholder 3"/>
          <p:cNvSpPr>
            <a:spLocks noGrp="1"/>
          </p:cNvSpPr>
          <p:nvPr>
            <p:ph sz="quarter" idx="1"/>
          </p:nvPr>
        </p:nvSpPr>
        <p:spPr>
          <a:xfrm>
            <a:off x="587856" y="1245672"/>
            <a:ext cx="10969943" cy="2599519"/>
          </a:xfrm>
        </p:spPr>
        <p:txBody>
          <a:bodyPr>
            <a:normAutofit/>
          </a:bodyPr>
          <a:lstStyle/>
          <a:p>
            <a:pPr algn="just">
              <a:buSzPct val="100000"/>
            </a:pPr>
            <a:r>
              <a:rPr lang="en-US" sz="1600" b="1" dirty="0" smtClean="0"/>
              <a:t>Resting </a:t>
            </a:r>
            <a:r>
              <a:rPr lang="en-US" sz="1600" b="1" dirty="0"/>
              <a:t>membrane </a:t>
            </a:r>
            <a:r>
              <a:rPr lang="en-US" sz="1600" b="1" dirty="0" smtClean="0"/>
              <a:t>potential: </a:t>
            </a:r>
            <a:r>
              <a:rPr lang="en-US" sz="1600" dirty="0" smtClean="0">
                <a:latin typeface="Gill Sans MT"/>
              </a:rPr>
              <a:t>is an intracellular potential of the resting </a:t>
            </a:r>
            <a:r>
              <a:rPr lang="en-US" sz="1600" dirty="0" err="1" smtClean="0">
                <a:latin typeface="Gill Sans MT"/>
              </a:rPr>
              <a:t>myocyte</a:t>
            </a:r>
            <a:r>
              <a:rPr lang="en-US" sz="1600" dirty="0" smtClean="0">
                <a:latin typeface="Gill Sans MT"/>
              </a:rPr>
              <a:t> and is found to be </a:t>
            </a:r>
            <a:r>
              <a:rPr lang="en-US" sz="1600" dirty="0" smtClean="0">
                <a:solidFill>
                  <a:schemeClr val="accent4"/>
                </a:solidFill>
                <a:latin typeface="Gill Sans MT"/>
              </a:rPr>
              <a:t>–80 </a:t>
            </a:r>
            <a:r>
              <a:rPr lang="en-US" sz="1600" dirty="0">
                <a:latin typeface="Gill Sans MT"/>
              </a:rPr>
              <a:t>mV to </a:t>
            </a:r>
            <a:r>
              <a:rPr lang="en-US" sz="1600" dirty="0">
                <a:solidFill>
                  <a:schemeClr val="accent4"/>
                </a:solidFill>
                <a:latin typeface="Gill Sans MT"/>
              </a:rPr>
              <a:t>–90 </a:t>
            </a:r>
            <a:r>
              <a:rPr lang="en-US" sz="1600" dirty="0">
                <a:latin typeface="Gill Sans MT"/>
              </a:rPr>
              <a:t>mV </a:t>
            </a:r>
            <a:r>
              <a:rPr lang="en-US" sz="1600" dirty="0" smtClean="0">
                <a:latin typeface="Gill Sans MT"/>
              </a:rPr>
              <a:t>(</a:t>
            </a:r>
            <a:r>
              <a:rPr lang="en-US" sz="1600" dirty="0" smtClean="0">
                <a:solidFill>
                  <a:schemeClr val="accent4"/>
                </a:solidFill>
                <a:latin typeface="Gill Sans MT"/>
              </a:rPr>
              <a:t>80</a:t>
            </a:r>
            <a:r>
              <a:rPr lang="en-US" sz="1600" dirty="0" smtClean="0">
                <a:latin typeface="Gill Sans MT"/>
              </a:rPr>
              <a:t> to </a:t>
            </a:r>
            <a:r>
              <a:rPr lang="en-US" sz="1600" dirty="0" smtClean="0">
                <a:solidFill>
                  <a:schemeClr val="accent4"/>
                </a:solidFill>
                <a:latin typeface="Gill Sans MT"/>
              </a:rPr>
              <a:t>90</a:t>
            </a:r>
            <a:r>
              <a:rPr lang="en-US" sz="1600" dirty="0" smtClean="0">
                <a:latin typeface="Gill Sans MT"/>
              </a:rPr>
              <a:t> </a:t>
            </a:r>
            <a:r>
              <a:rPr lang="en-US" sz="1600" dirty="0">
                <a:latin typeface="Gill Sans MT"/>
              </a:rPr>
              <a:t>mV lower than the extra cellular potential</a:t>
            </a:r>
            <a:r>
              <a:rPr lang="en-US" sz="1600" dirty="0" smtClean="0">
                <a:latin typeface="Gill Sans MT"/>
              </a:rPr>
              <a:t>). </a:t>
            </a:r>
          </a:p>
          <a:p>
            <a:pPr algn="just">
              <a:buSzPct val="100000"/>
            </a:pPr>
            <a:r>
              <a:rPr lang="en-US" sz="1600" b="1" dirty="0" smtClean="0">
                <a:latin typeface="Gill Sans MT"/>
              </a:rPr>
              <a:t>In atrial and ventricular cells: </a:t>
            </a:r>
            <a:r>
              <a:rPr lang="en-US" sz="1600" dirty="0" smtClean="0">
                <a:latin typeface="Gill Sans MT"/>
              </a:rPr>
              <a:t>this RMP is stable until external stimulation (excitation) is applied.</a:t>
            </a:r>
          </a:p>
          <a:p>
            <a:pPr algn="just">
              <a:buSzTx/>
              <a:defRPr/>
            </a:pPr>
            <a:r>
              <a:rPr lang="en-US" sz="1600" b="1" dirty="0" smtClean="0">
                <a:latin typeface="Gill Sans MT"/>
              </a:rPr>
              <a:t>In </a:t>
            </a:r>
            <a:r>
              <a:rPr lang="en-US" sz="1600" b="1" dirty="0" err="1" smtClean="0">
                <a:latin typeface="Gill Sans MT"/>
              </a:rPr>
              <a:t>sino</a:t>
            </a:r>
            <a:r>
              <a:rPr lang="en-US" sz="1600" b="1" dirty="0" smtClean="0">
                <a:latin typeface="Gill Sans MT"/>
              </a:rPr>
              <a:t>-atrial node cells</a:t>
            </a:r>
            <a:r>
              <a:rPr lang="en-US" sz="1600" dirty="0" smtClean="0">
                <a:latin typeface="Gill Sans MT"/>
              </a:rPr>
              <a:t> </a:t>
            </a:r>
            <a:r>
              <a:rPr lang="en-US" sz="1400" dirty="0" smtClean="0">
                <a:latin typeface="Gill Sans MT"/>
              </a:rPr>
              <a:t>(in particular)</a:t>
            </a:r>
            <a:r>
              <a:rPr lang="en-US" sz="1600" dirty="0" smtClean="0">
                <a:latin typeface="Gill Sans MT"/>
              </a:rPr>
              <a:t> </a:t>
            </a:r>
            <a:r>
              <a:rPr lang="en-US" sz="1600" b="1" dirty="0" smtClean="0">
                <a:latin typeface="Gill Sans MT"/>
              </a:rPr>
              <a:t>and many conduction fibers: </a:t>
            </a:r>
            <a:r>
              <a:rPr lang="en-US" sz="1600" dirty="0" smtClean="0">
                <a:latin typeface="Gill Sans MT"/>
              </a:rPr>
              <a:t>the RMP is not stable, drifting towards zero at times.</a:t>
            </a:r>
          </a:p>
          <a:p>
            <a:pPr marL="0" indent="0" algn="just">
              <a:buSzTx/>
              <a:buNone/>
              <a:defRPr/>
            </a:pPr>
            <a:r>
              <a:rPr lang="en-US" sz="1600" dirty="0" smtClean="0">
                <a:solidFill>
                  <a:srgbClr val="528693"/>
                </a:solidFill>
                <a:latin typeface="Gill Sans MT"/>
              </a:rPr>
              <a:t>(this is because the SAN is never at rest as it doesn’t require a stimulus)</a:t>
            </a:r>
          </a:p>
          <a:p>
            <a:pPr algn="just">
              <a:buSzTx/>
              <a:defRPr/>
            </a:pPr>
            <a:r>
              <a:rPr lang="en-US" sz="1600" b="1" dirty="0" smtClean="0">
                <a:latin typeface="Gill Sans MT"/>
              </a:rPr>
              <a:t>Electrical </a:t>
            </a:r>
            <a:r>
              <a:rPr lang="en-US" sz="1600" b="1" dirty="0">
                <a:latin typeface="Gill Sans MT"/>
              </a:rPr>
              <a:t>potentials arise from:</a:t>
            </a:r>
          </a:p>
          <a:p>
            <a:pPr marL="761969" lvl="1" indent="-457200" algn="just">
              <a:buClr>
                <a:schemeClr val="accent1"/>
              </a:buClr>
              <a:buFont typeface="+mj-lt"/>
              <a:buAutoNum type="arabicPeriod"/>
              <a:defRPr/>
            </a:pPr>
            <a:r>
              <a:rPr lang="en-US" sz="1600" dirty="0">
                <a:solidFill>
                  <a:schemeClr val="tx1"/>
                </a:solidFill>
                <a:latin typeface="Gill Sans MT"/>
              </a:rPr>
              <a:t>Differences in the concentrations of ions across the membrane.</a:t>
            </a:r>
          </a:p>
          <a:p>
            <a:pPr marL="761969" lvl="1" indent="-457200" algn="just">
              <a:buClr>
                <a:schemeClr val="accent1"/>
              </a:buClr>
              <a:buFont typeface="+mj-lt"/>
              <a:buAutoNum type="arabicPeriod"/>
              <a:defRPr/>
            </a:pPr>
            <a:r>
              <a:rPr lang="en-US" sz="1600" dirty="0">
                <a:solidFill>
                  <a:schemeClr val="tx1"/>
                </a:solidFill>
                <a:latin typeface="Gill Sans MT"/>
              </a:rPr>
              <a:t>The presence of selective ion-conducting channels spanning the membrane, namely K</a:t>
            </a:r>
            <a:r>
              <a:rPr lang="en-US" sz="1600" baseline="30000" dirty="0">
                <a:solidFill>
                  <a:schemeClr val="tx1"/>
                </a:solidFill>
                <a:latin typeface="Gill Sans MT"/>
              </a:rPr>
              <a:t>+</a:t>
            </a:r>
            <a:r>
              <a:rPr lang="en-US" sz="1600" dirty="0">
                <a:solidFill>
                  <a:schemeClr val="tx1"/>
                </a:solidFill>
                <a:latin typeface="Gill Sans MT"/>
              </a:rPr>
              <a:t>, Na</a:t>
            </a:r>
            <a:r>
              <a:rPr lang="en-US" sz="1600" baseline="30000" dirty="0">
                <a:solidFill>
                  <a:schemeClr val="tx1"/>
                </a:solidFill>
                <a:latin typeface="Gill Sans MT"/>
              </a:rPr>
              <a:t>+</a:t>
            </a:r>
            <a:r>
              <a:rPr lang="en-US" sz="1600" dirty="0">
                <a:solidFill>
                  <a:schemeClr val="tx1"/>
                </a:solidFill>
                <a:latin typeface="Gill Sans MT"/>
              </a:rPr>
              <a:t>, and Ca</a:t>
            </a:r>
            <a:r>
              <a:rPr lang="en-US" sz="1600" baseline="30000" dirty="0">
                <a:solidFill>
                  <a:schemeClr val="tx1"/>
                </a:solidFill>
                <a:latin typeface="Gill Sans MT"/>
              </a:rPr>
              <a:t>2+</a:t>
            </a:r>
            <a:r>
              <a:rPr lang="en-US" sz="1600" dirty="0">
                <a:solidFill>
                  <a:schemeClr val="tx1"/>
                </a:solidFill>
                <a:latin typeface="Gill Sans MT"/>
              </a:rPr>
              <a:t>.</a:t>
            </a:r>
          </a:p>
          <a:p>
            <a:pPr algn="just"/>
            <a:endParaRPr lang="en-US" sz="1600" dirty="0"/>
          </a:p>
        </p:txBody>
      </p:sp>
      <p:graphicFrame>
        <p:nvGraphicFramePr>
          <p:cNvPr id="5" name="Table 4"/>
          <p:cNvGraphicFramePr>
            <a:graphicFrameLocks noGrp="1"/>
          </p:cNvGraphicFramePr>
          <p:nvPr>
            <p:extLst>
              <p:ext uri="{D42A27DB-BD31-4B8C-83A1-F6EECF244321}">
                <p14:modId xmlns:p14="http://schemas.microsoft.com/office/powerpoint/2010/main" val="2016979897"/>
              </p:ext>
            </p:extLst>
          </p:nvPr>
        </p:nvGraphicFramePr>
        <p:xfrm>
          <a:off x="587856" y="3957096"/>
          <a:ext cx="5146516" cy="1849120"/>
        </p:xfrm>
        <a:graphic>
          <a:graphicData uri="http://schemas.openxmlformats.org/drawingml/2006/table">
            <a:tbl>
              <a:tblPr firstRow="1" bandRow="1">
                <a:tableStyleId>{21E4AEA4-8DFA-4A89-87EB-49C32662AFE0}</a:tableStyleId>
              </a:tblPr>
              <a:tblGrid>
                <a:gridCol w="2554228"/>
                <a:gridCol w="2592288"/>
              </a:tblGrid>
              <a:tr h="197356">
                <a:tc gridSpan="2">
                  <a:txBody>
                    <a:bodyPr/>
                    <a:lstStyle/>
                    <a:p>
                      <a:pPr algn="ctr"/>
                      <a:r>
                        <a:rPr lang="en-US" dirty="0" smtClean="0"/>
                        <a:t>Resting Ventricular</a:t>
                      </a:r>
                      <a:r>
                        <a:rPr lang="en-US" baseline="0" dirty="0" smtClean="0"/>
                        <a:t> Myocytes</a:t>
                      </a:r>
                      <a:endParaRPr lang="en-US" dirty="0"/>
                    </a:p>
                  </a:txBody>
                  <a:tcPr/>
                </a:tc>
                <a:tc hMerge="1">
                  <a:txBody>
                    <a:bodyPr/>
                    <a:lstStyle/>
                    <a:p>
                      <a:endParaRPr lang="en-US" dirty="0"/>
                    </a:p>
                  </a:txBody>
                  <a:tcPr/>
                </a:tc>
              </a:tr>
              <a:tr h="370840">
                <a:tc>
                  <a:txBody>
                    <a:bodyPr/>
                    <a:lstStyle/>
                    <a:p>
                      <a:pPr algn="ctr"/>
                      <a:r>
                        <a:rPr lang="en-US" sz="1400" b="1" i="1" dirty="0" smtClean="0"/>
                        <a:t>Intracellular concentration</a:t>
                      </a:r>
                      <a:r>
                        <a:rPr lang="en-US" sz="1400" b="1" i="1" baseline="0" dirty="0" smtClean="0"/>
                        <a:t> </a:t>
                      </a:r>
                      <a:endParaRPr lang="en-US" sz="1400" b="1" i="1" dirty="0"/>
                    </a:p>
                  </a:txBody>
                  <a:tcPr/>
                </a:tc>
                <a:tc>
                  <a:txBody>
                    <a:bodyPr/>
                    <a:lstStyle/>
                    <a:p>
                      <a:pPr algn="ctr"/>
                      <a:r>
                        <a:rPr lang="en-US" sz="1400" b="1" i="1" dirty="0" smtClean="0"/>
                        <a:t>Extracellular concentration </a:t>
                      </a:r>
                      <a:endParaRPr lang="en-US" sz="1400" b="1" i="1" dirty="0"/>
                    </a:p>
                  </a:txBody>
                  <a:tcPr/>
                </a:tc>
              </a:tr>
              <a:tr h="370840">
                <a:tc>
                  <a:txBody>
                    <a:bodyPr/>
                    <a:lstStyle/>
                    <a:p>
                      <a:r>
                        <a:rPr lang="en-US" dirty="0" smtClean="0"/>
                        <a:t>Na+:</a:t>
                      </a:r>
                      <a:r>
                        <a:rPr lang="en-US" baseline="0" dirty="0" smtClean="0"/>
                        <a:t> </a:t>
                      </a:r>
                      <a:r>
                        <a:rPr lang="en-US" baseline="0" dirty="0" smtClean="0">
                          <a:solidFill>
                            <a:schemeClr val="accent4">
                              <a:lumMod val="75000"/>
                            </a:schemeClr>
                          </a:solidFill>
                        </a:rPr>
                        <a:t>10</a:t>
                      </a:r>
                      <a:r>
                        <a:rPr lang="en-US" baseline="0" dirty="0" smtClean="0"/>
                        <a:t> mM/L</a:t>
                      </a:r>
                      <a:endParaRPr lang="en-US" dirty="0"/>
                    </a:p>
                  </a:txBody>
                  <a:tcPr/>
                </a:tc>
                <a:tc>
                  <a:txBody>
                    <a:bodyPr/>
                    <a:lstStyle/>
                    <a:p>
                      <a:r>
                        <a:rPr lang="en-US" dirty="0" smtClean="0"/>
                        <a:t>Na+: </a:t>
                      </a:r>
                      <a:r>
                        <a:rPr lang="en-US" dirty="0" smtClean="0">
                          <a:solidFill>
                            <a:schemeClr val="accent4">
                              <a:lumMod val="75000"/>
                            </a:schemeClr>
                          </a:solidFill>
                        </a:rPr>
                        <a:t>140</a:t>
                      </a:r>
                      <a:r>
                        <a:rPr lang="en-US" dirty="0" smtClean="0"/>
                        <a:t> mM/L</a:t>
                      </a:r>
                      <a:endParaRPr lang="en-US" dirty="0"/>
                    </a:p>
                  </a:txBody>
                  <a:tcPr/>
                </a:tc>
              </a:tr>
              <a:tr h="370840">
                <a:tc>
                  <a:txBody>
                    <a:bodyPr/>
                    <a:lstStyle/>
                    <a:p>
                      <a:r>
                        <a:rPr lang="en-US" dirty="0" smtClean="0"/>
                        <a:t>K+:</a:t>
                      </a:r>
                      <a:r>
                        <a:rPr lang="en-US" baseline="0" dirty="0" smtClean="0"/>
                        <a:t> </a:t>
                      </a:r>
                      <a:r>
                        <a:rPr lang="en-US" baseline="0" dirty="0" smtClean="0">
                          <a:solidFill>
                            <a:schemeClr val="accent4">
                              <a:lumMod val="75000"/>
                            </a:schemeClr>
                          </a:solidFill>
                        </a:rPr>
                        <a:t>140</a:t>
                      </a:r>
                      <a:r>
                        <a:rPr lang="en-US" baseline="0" dirty="0" smtClean="0"/>
                        <a:t> mM/L</a:t>
                      </a:r>
                      <a:endParaRPr lang="en-US" dirty="0"/>
                    </a:p>
                  </a:txBody>
                  <a:tcPr/>
                </a:tc>
                <a:tc>
                  <a:txBody>
                    <a:bodyPr/>
                    <a:lstStyle/>
                    <a:p>
                      <a:r>
                        <a:rPr lang="en-US" dirty="0" smtClean="0"/>
                        <a:t>K+: </a:t>
                      </a:r>
                      <a:r>
                        <a:rPr lang="en-US" dirty="0" smtClean="0">
                          <a:solidFill>
                            <a:schemeClr val="accent4">
                              <a:lumMod val="75000"/>
                            </a:schemeClr>
                          </a:solidFill>
                        </a:rPr>
                        <a:t>4</a:t>
                      </a:r>
                      <a:r>
                        <a:rPr lang="en-US" dirty="0" smtClean="0"/>
                        <a:t> mM/L</a:t>
                      </a:r>
                      <a:endParaRPr lang="en-US" dirty="0"/>
                    </a:p>
                  </a:txBody>
                  <a:tcPr/>
                </a:tc>
              </a:tr>
              <a:tr h="370840">
                <a:tc>
                  <a:txBody>
                    <a:bodyPr/>
                    <a:lstStyle/>
                    <a:p>
                      <a:r>
                        <a:rPr lang="en-US" dirty="0" smtClean="0"/>
                        <a:t>Ca++: </a:t>
                      </a:r>
                      <a:r>
                        <a:rPr lang="en-US" dirty="0" smtClean="0">
                          <a:solidFill>
                            <a:schemeClr val="accent4">
                              <a:lumMod val="75000"/>
                            </a:schemeClr>
                          </a:solidFill>
                        </a:rPr>
                        <a:t>0.0001</a:t>
                      </a:r>
                      <a:r>
                        <a:rPr lang="en-US" baseline="0" dirty="0" smtClean="0"/>
                        <a:t> mM/L</a:t>
                      </a:r>
                      <a:endParaRPr lang="en-US" dirty="0"/>
                    </a:p>
                  </a:txBody>
                  <a:tcPr/>
                </a:tc>
                <a:tc>
                  <a:txBody>
                    <a:bodyPr/>
                    <a:lstStyle/>
                    <a:p>
                      <a:r>
                        <a:rPr lang="en-US" dirty="0" smtClean="0"/>
                        <a:t>Ca++: </a:t>
                      </a:r>
                      <a:r>
                        <a:rPr lang="en-US" dirty="0" smtClean="0">
                          <a:solidFill>
                            <a:schemeClr val="accent4">
                              <a:lumMod val="75000"/>
                            </a:schemeClr>
                          </a:solidFill>
                        </a:rPr>
                        <a:t>1.2</a:t>
                      </a:r>
                      <a:r>
                        <a:rPr lang="en-US" dirty="0" smtClean="0"/>
                        <a:t> mM/L</a:t>
                      </a:r>
                      <a:endParaRPr lang="en-US" dirty="0"/>
                    </a:p>
                  </a:txBody>
                  <a:tcPr/>
                </a:tc>
              </a:tr>
            </a:tbl>
          </a:graphicData>
        </a:graphic>
      </p:graphicFrame>
      <p:sp>
        <p:nvSpPr>
          <p:cNvPr id="7" name="Text Box 19"/>
          <p:cNvSpPr txBox="1">
            <a:spLocks noChangeArrowheads="1"/>
          </p:cNvSpPr>
          <p:nvPr/>
        </p:nvSpPr>
        <p:spPr bwMode="auto">
          <a:xfrm>
            <a:off x="587856" y="5918120"/>
            <a:ext cx="111058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a:spcBef>
                <a:spcPct val="50000"/>
              </a:spcBef>
            </a:pPr>
            <a:r>
              <a:rPr lang="en-US" altLang="en-US" sz="1800" i="0" dirty="0">
                <a:latin typeface="+mn-lt"/>
              </a:rPr>
              <a:t>Ion pumps and exchangers establish differences in ions concentration across the cell membrane.</a:t>
            </a:r>
          </a:p>
        </p:txBody>
      </p:sp>
      <p:sp>
        <p:nvSpPr>
          <p:cNvPr id="8" name="TextBox 7"/>
          <p:cNvSpPr txBox="1"/>
          <p:nvPr/>
        </p:nvSpPr>
        <p:spPr>
          <a:xfrm>
            <a:off x="9740553" y="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
        <p:nvSpPr>
          <p:cNvPr id="11" name="Title 1"/>
          <p:cNvSpPr txBox="1">
            <a:spLocks/>
          </p:cNvSpPr>
          <p:nvPr/>
        </p:nvSpPr>
        <p:spPr>
          <a:xfrm>
            <a:off x="587857" y="127536"/>
            <a:ext cx="10969943" cy="990600"/>
          </a:xfrm>
          <a:prstGeom prst="rect">
            <a:avLst/>
          </a:prstGeom>
        </p:spPr>
        <p:txBody>
          <a:bodyPr vert="horz" lIns="101590" tIns="50795" rIns="101590" bIns="50795" anchor="b" anchorCtr="0">
            <a:normAutofit/>
          </a:bodyPr>
          <a:lstStyle>
            <a:lvl1pPr algn="l" rtl="0" eaLnBrk="1" latinLnBrk="0" hangingPunct="1">
              <a:spcBef>
                <a:spcPct val="0"/>
              </a:spcBef>
              <a:buNone/>
              <a:defRPr kumimoji="0" sz="3600" kern="1200">
                <a:solidFill>
                  <a:schemeClr val="tx2"/>
                </a:solidFill>
                <a:latin typeface="+mj-lt"/>
                <a:ea typeface="+mj-ea"/>
                <a:cs typeface="+mj-cs"/>
              </a:defRPr>
            </a:lvl1pPr>
          </a:lstStyle>
          <a:p>
            <a:pPr defTabSz="914400"/>
            <a:r>
              <a:rPr lang="en-US" sz="3200" dirty="0" smtClean="0"/>
              <a:t>Resting Membrane Potential (RMP)  </a:t>
            </a:r>
            <a:endParaRPr lang="en-US" sz="3200" dirty="0"/>
          </a:p>
        </p:txBody>
      </p:sp>
    </p:spTree>
    <p:extLst>
      <p:ext uri="{BB962C8B-B14F-4D97-AF65-F5344CB8AC3E}">
        <p14:creationId xmlns:p14="http://schemas.microsoft.com/office/powerpoint/2010/main" val="3298356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271" y="132293"/>
            <a:ext cx="10969943" cy="990600"/>
          </a:xfrm>
        </p:spPr>
        <p:txBody>
          <a:bodyPr>
            <a:normAutofit/>
          </a:bodyPr>
          <a:lstStyle/>
          <a:p>
            <a:r>
              <a:rPr lang="en-US" sz="3200" dirty="0" smtClean="0"/>
              <a:t>Potassium Equilibrium Potential</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7</a:t>
            </a:fld>
            <a:endParaRPr lang="en-US" dirty="0"/>
          </a:p>
        </p:txBody>
      </p:sp>
      <p:sp>
        <p:nvSpPr>
          <p:cNvPr id="4" name="Content Placeholder 3"/>
          <p:cNvSpPr>
            <a:spLocks noGrp="1"/>
          </p:cNvSpPr>
          <p:nvPr>
            <p:ph sz="quarter" idx="1"/>
          </p:nvPr>
        </p:nvSpPr>
        <p:spPr>
          <a:xfrm>
            <a:off x="612271" y="1696993"/>
            <a:ext cx="10942550" cy="4842237"/>
          </a:xfr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noAutofit/>
          </a:bodyPr>
          <a:lstStyle/>
          <a:p>
            <a:pPr algn="just"/>
            <a:r>
              <a:rPr lang="en-US" sz="1800" b="1" dirty="0" smtClean="0">
                <a:solidFill>
                  <a:srgbClr val="C00000"/>
                </a:solidFill>
              </a:rPr>
              <a:t>Potassium :</a:t>
            </a:r>
            <a:r>
              <a:rPr lang="en-US" sz="1800" dirty="0" smtClean="0">
                <a:solidFill>
                  <a:srgbClr val="C00000"/>
                </a:solidFill>
              </a:rPr>
              <a:t> </a:t>
            </a:r>
            <a:r>
              <a:rPr lang="en-US" sz="1800" dirty="0">
                <a:solidFill>
                  <a:schemeClr val="tx1"/>
                </a:solidFill>
              </a:rPr>
              <a:t>is the generator of the resting membrane potential</a:t>
            </a:r>
            <a:r>
              <a:rPr lang="en-US" sz="1800" dirty="0"/>
              <a:t>. </a:t>
            </a:r>
          </a:p>
          <a:p>
            <a:pPr algn="just"/>
            <a:r>
              <a:rPr lang="en-GB" altLang="en-US" sz="1800" dirty="0">
                <a:solidFill>
                  <a:srgbClr val="DDE9EC">
                    <a:lumMod val="50000"/>
                  </a:srgbClr>
                </a:solidFill>
              </a:rPr>
              <a:t>In resting conditions : membrane is permeable to K</a:t>
            </a:r>
            <a:r>
              <a:rPr lang="en-US" altLang="en-US" sz="1800" baseline="30000" dirty="0">
                <a:solidFill>
                  <a:schemeClr val="accent1"/>
                </a:solidFill>
              </a:rPr>
              <a:t>+</a:t>
            </a:r>
            <a:r>
              <a:rPr lang="en-GB" altLang="en-US" sz="1800" dirty="0">
                <a:solidFill>
                  <a:srgbClr val="DDE9EC">
                    <a:lumMod val="50000"/>
                  </a:srgbClr>
                </a:solidFill>
              </a:rPr>
              <a:t> only. </a:t>
            </a:r>
          </a:p>
          <a:p>
            <a:pPr algn="just"/>
            <a:r>
              <a:rPr lang="en-US" sz="1800" dirty="0">
                <a:solidFill>
                  <a:schemeClr val="tx1"/>
                </a:solidFill>
              </a:rPr>
              <a:t>Intracellular concentration of K</a:t>
            </a:r>
            <a:r>
              <a:rPr lang="en-US" altLang="en-US" sz="1800" baseline="30000" dirty="0">
                <a:solidFill>
                  <a:schemeClr val="tx1"/>
                </a:solidFill>
              </a:rPr>
              <a:t>+</a:t>
            </a:r>
            <a:r>
              <a:rPr lang="en-US" sz="1800" dirty="0">
                <a:solidFill>
                  <a:schemeClr val="tx1"/>
                </a:solidFill>
              </a:rPr>
              <a:t> is</a:t>
            </a:r>
            <a:r>
              <a:rPr lang="en-US" sz="1800" dirty="0"/>
              <a:t> </a:t>
            </a:r>
            <a:r>
              <a:rPr lang="en-US" sz="1800" dirty="0">
                <a:solidFill>
                  <a:schemeClr val="accent4"/>
                </a:solidFill>
              </a:rPr>
              <a:t>140</a:t>
            </a:r>
            <a:r>
              <a:rPr lang="en-US" sz="1800" dirty="0"/>
              <a:t> </a:t>
            </a:r>
            <a:r>
              <a:rPr lang="en-US" sz="1800" dirty="0">
                <a:solidFill>
                  <a:schemeClr val="tx1"/>
                </a:solidFill>
              </a:rPr>
              <a:t>and extracellular concentration is </a:t>
            </a:r>
            <a:r>
              <a:rPr lang="en-US" sz="1800" dirty="0">
                <a:solidFill>
                  <a:schemeClr val="accent4"/>
                </a:solidFill>
              </a:rPr>
              <a:t>4</a:t>
            </a:r>
            <a:r>
              <a:rPr lang="en-US" sz="1800" dirty="0"/>
              <a:t> </a:t>
            </a:r>
            <a:r>
              <a:rPr lang="en-US" sz="1800" dirty="0">
                <a:solidFill>
                  <a:schemeClr val="tx1"/>
                </a:solidFill>
                <a:sym typeface="Wingdings"/>
              </a:rPr>
              <a:t></a:t>
            </a:r>
            <a:r>
              <a:rPr lang="en-US" sz="1800" dirty="0">
                <a:solidFill>
                  <a:schemeClr val="tx1"/>
                </a:solidFill>
              </a:rPr>
              <a:t> efflux of K</a:t>
            </a:r>
            <a:r>
              <a:rPr lang="en-US" altLang="en-US" sz="1800" baseline="30000" dirty="0">
                <a:solidFill>
                  <a:schemeClr val="tx1"/>
                </a:solidFill>
              </a:rPr>
              <a:t>+</a:t>
            </a:r>
            <a:r>
              <a:rPr lang="en-US" sz="1800" dirty="0">
                <a:solidFill>
                  <a:schemeClr val="tx1"/>
                </a:solidFill>
              </a:rPr>
              <a:t> down concentration gradient. </a:t>
            </a:r>
          </a:p>
          <a:p>
            <a:pPr algn="just"/>
            <a:r>
              <a:rPr lang="en-US" sz="1800" dirty="0">
                <a:solidFill>
                  <a:schemeClr val="tx1"/>
                </a:solidFill>
              </a:rPr>
              <a:t>This causes the </a:t>
            </a:r>
            <a:r>
              <a:rPr lang="en-US" sz="1800" u="sng" dirty="0">
                <a:solidFill>
                  <a:schemeClr val="tx1"/>
                </a:solidFill>
              </a:rPr>
              <a:t>intracellular charge to be</a:t>
            </a:r>
            <a:r>
              <a:rPr lang="en-US" sz="1800" u="sng" dirty="0">
                <a:solidFill>
                  <a:srgbClr val="C00000"/>
                </a:solidFill>
              </a:rPr>
              <a:t> negative </a:t>
            </a:r>
            <a:r>
              <a:rPr lang="en-US" sz="1800" dirty="0">
                <a:solidFill>
                  <a:schemeClr val="tx1"/>
                </a:solidFill>
              </a:rPr>
              <a:t>due to :</a:t>
            </a:r>
          </a:p>
          <a:p>
            <a:pPr marL="761969" lvl="1" indent="-457200" algn="just">
              <a:buFont typeface="+mj-lt"/>
              <a:buAutoNum type="arabicPeriod"/>
            </a:pPr>
            <a:r>
              <a:rPr lang="en-US" sz="1600" dirty="0">
                <a:solidFill>
                  <a:schemeClr val="tx1"/>
                </a:solidFill>
              </a:rPr>
              <a:t>K</a:t>
            </a:r>
            <a:r>
              <a:rPr lang="en-US" altLang="en-US" sz="1600" baseline="30000" dirty="0">
                <a:solidFill>
                  <a:schemeClr val="tx1"/>
                </a:solidFill>
              </a:rPr>
              <a:t>+</a:t>
            </a:r>
            <a:r>
              <a:rPr lang="en-US" sz="1600" dirty="0">
                <a:solidFill>
                  <a:schemeClr val="tx1"/>
                </a:solidFill>
              </a:rPr>
              <a:t> efflux </a:t>
            </a:r>
          </a:p>
          <a:p>
            <a:pPr marL="761969" lvl="1" indent="-457200" algn="just">
              <a:buFont typeface="+mj-lt"/>
              <a:buAutoNum type="arabicPeriod"/>
            </a:pPr>
            <a:r>
              <a:rPr lang="en-US" sz="1600" dirty="0">
                <a:solidFill>
                  <a:schemeClr val="tx1"/>
                </a:solidFill>
              </a:rPr>
              <a:t>n</a:t>
            </a:r>
            <a:r>
              <a:rPr lang="en-US" altLang="en-US" sz="1600" dirty="0">
                <a:solidFill>
                  <a:schemeClr val="tx1"/>
                </a:solidFill>
              </a:rPr>
              <a:t>egative intracellular ions (mainly organic phosphates and intracellular proteins) not being able to  accompany the K</a:t>
            </a:r>
            <a:r>
              <a:rPr lang="en-US" altLang="en-US" sz="1600" baseline="30000" dirty="0">
                <a:solidFill>
                  <a:schemeClr val="tx1"/>
                </a:solidFill>
              </a:rPr>
              <a:t>+</a:t>
            </a:r>
            <a:r>
              <a:rPr lang="en-US" altLang="en-US" sz="1600" dirty="0">
                <a:solidFill>
                  <a:schemeClr val="tx1"/>
                </a:solidFill>
              </a:rPr>
              <a:t> ions.</a:t>
            </a:r>
          </a:p>
          <a:p>
            <a:pPr algn="just"/>
            <a:r>
              <a:rPr lang="en-US" sz="1800" dirty="0">
                <a:solidFill>
                  <a:schemeClr val="bg1">
                    <a:lumMod val="65000"/>
                  </a:schemeClr>
                </a:solidFill>
              </a:rPr>
              <a:t> As potassium is being diffused out of the cell, a point is reached where</a:t>
            </a:r>
            <a:r>
              <a:rPr lang="en-US" sz="1800" dirty="0">
                <a:solidFill>
                  <a:schemeClr val="tx1"/>
                </a:solidFill>
              </a:rPr>
              <a:t> </a:t>
            </a:r>
            <a:r>
              <a:rPr lang="en-GB" altLang="en-US" sz="1800" dirty="0">
                <a:solidFill>
                  <a:srgbClr val="DDE9EC">
                    <a:lumMod val="50000"/>
                  </a:srgbClr>
                </a:solidFill>
              </a:rPr>
              <a:t>The number of K</a:t>
            </a:r>
            <a:r>
              <a:rPr lang="en-US" altLang="en-US" sz="1800" baseline="30000" dirty="0">
                <a:solidFill>
                  <a:schemeClr val="accent1"/>
                </a:solidFill>
              </a:rPr>
              <a:t>+</a:t>
            </a:r>
            <a:r>
              <a:rPr lang="en-GB" altLang="en-US" sz="1800" dirty="0">
                <a:solidFill>
                  <a:srgbClr val="DDE9EC">
                    <a:lumMod val="50000"/>
                  </a:srgbClr>
                </a:solidFill>
              </a:rPr>
              <a:t> ions diffusing out of cell down concentration gradient = number of K</a:t>
            </a:r>
            <a:r>
              <a:rPr lang="en-US" altLang="en-US" sz="1800" baseline="30000" dirty="0">
                <a:solidFill>
                  <a:schemeClr val="accent1"/>
                </a:solidFill>
              </a:rPr>
              <a:t>+</a:t>
            </a:r>
            <a:r>
              <a:rPr lang="en-GB" altLang="en-US" sz="1800" dirty="0">
                <a:solidFill>
                  <a:srgbClr val="DDE9EC">
                    <a:lumMod val="50000"/>
                  </a:srgbClr>
                </a:solidFill>
              </a:rPr>
              <a:t> ions pulled into cell by the negative intracellular charge. This point is called ”</a:t>
            </a:r>
            <a:r>
              <a:rPr lang="en-GB" altLang="en-US" sz="1800" dirty="0">
                <a:solidFill>
                  <a:srgbClr val="C00000"/>
                </a:solidFill>
              </a:rPr>
              <a:t>potassium equilibrium </a:t>
            </a:r>
            <a:r>
              <a:rPr lang="en-GB" altLang="en-US" sz="1800" dirty="0" smtClean="0">
                <a:solidFill>
                  <a:srgbClr val="C00000"/>
                </a:solidFill>
              </a:rPr>
              <a:t>potential*”. </a:t>
            </a:r>
          </a:p>
          <a:p>
            <a:pPr algn="just"/>
            <a:r>
              <a:rPr lang="en-GB" altLang="en-US" sz="1800" dirty="0" smtClean="0">
                <a:solidFill>
                  <a:schemeClr val="bg1">
                    <a:lumMod val="75000"/>
                  </a:schemeClr>
                </a:solidFill>
              </a:rPr>
              <a:t>*Extra explanation:</a:t>
            </a:r>
            <a:r>
              <a:rPr lang="en-US" sz="1400" dirty="0" smtClean="0">
                <a:solidFill>
                  <a:schemeClr val="bg1">
                    <a:lumMod val="75000"/>
                  </a:schemeClr>
                </a:solidFill>
              </a:rPr>
              <a:t> </a:t>
            </a:r>
            <a:r>
              <a:rPr lang="ar-SA" sz="1400" dirty="0" smtClean="0">
                <a:solidFill>
                  <a:schemeClr val="bg1">
                    <a:lumMod val="75000"/>
                  </a:schemeClr>
                </a:solidFill>
              </a:rPr>
              <a:t>في </a:t>
            </a:r>
            <a:r>
              <a:rPr lang="ar-SA" sz="1400" dirty="0">
                <a:solidFill>
                  <a:schemeClr val="bg1">
                    <a:lumMod val="75000"/>
                  </a:schemeClr>
                </a:solidFill>
              </a:rPr>
              <a:t>وضع الراحة، تسمح الخلية فقط بمرور ايون واحد في الخلية وهذا الايون هو البوتاسيوم. زي ما نعرف انه تركيز البوتاسيوم أعلى جوا الخلية فهذا بيخلي البوتاسيوم (الي شحنته موجبة) يطلع برى الخلية. الحين صارت الشحنة الداخلية للخلية سالبة لأن البوتاسيوم طلع ولأن جوا الخلية بروتينات وفوسفات شحنتهم سالبة. والشحنة الخارجية للخلية موجبة لان البوتاسيوم طلع ولان أصلا في تركيز عالي من الصوديوم مرة(موجب الشحنة).</a:t>
            </a:r>
          </a:p>
          <a:p>
            <a:pPr marL="0" indent="0" algn="just">
              <a:buNone/>
            </a:pPr>
            <a:r>
              <a:rPr lang="ar-SA" sz="1400" dirty="0">
                <a:solidFill>
                  <a:schemeClr val="bg1">
                    <a:lumMod val="75000"/>
                  </a:schemeClr>
                </a:solidFill>
              </a:rPr>
              <a:t>طيب الحين الي جوا سالب والي برا موجب والبوتاسيوم لسا قاعد يطلع لان في فرق في التركيز بس في جزء من البوتاسيوم قاعد يدخل لأن البوتاسيوم موجب وداخل الخلية سالب.</a:t>
            </a:r>
          </a:p>
          <a:p>
            <a:pPr marL="0" indent="0" algn="just">
              <a:buNone/>
            </a:pPr>
            <a:r>
              <a:rPr lang="ar-SA" sz="1400" dirty="0">
                <a:solidFill>
                  <a:schemeClr val="bg1">
                    <a:lumMod val="75000"/>
                  </a:schemeClr>
                </a:solidFill>
              </a:rPr>
              <a:t>فالنقطة الي يصير فيها كمية البوتاسيوم الي يطلع نفس كمية الي يدخل نسميها </a:t>
            </a:r>
            <a:r>
              <a:rPr lang="en-US" sz="1400" dirty="0" smtClean="0">
                <a:solidFill>
                  <a:schemeClr val="bg1">
                    <a:lumMod val="75000"/>
                  </a:schemeClr>
                </a:solidFill>
              </a:rPr>
              <a:t> Potassium </a:t>
            </a:r>
            <a:r>
              <a:rPr lang="en-US" sz="1400" dirty="0">
                <a:solidFill>
                  <a:schemeClr val="bg1">
                    <a:lumMod val="75000"/>
                  </a:schemeClr>
                </a:solidFill>
              </a:rPr>
              <a:t>equilibrium potential. </a:t>
            </a:r>
          </a:p>
          <a:p>
            <a:pPr algn="just"/>
            <a:endParaRPr lang="en-GB" altLang="en-US" sz="1800" dirty="0">
              <a:solidFill>
                <a:srgbClr val="C00000"/>
              </a:solidFill>
            </a:endParaRPr>
          </a:p>
          <a:p>
            <a:pPr algn="just"/>
            <a:endParaRPr lang="en-GB" altLang="en-US" sz="1800" dirty="0">
              <a:solidFill>
                <a:srgbClr val="DDE9EC">
                  <a:lumMod val="50000"/>
                </a:srgbClr>
              </a:solidFill>
            </a:endParaRPr>
          </a:p>
        </p:txBody>
      </p:sp>
      <p:sp>
        <p:nvSpPr>
          <p:cNvPr id="8" name="TextBox 7"/>
          <p:cNvSpPr txBox="1"/>
          <p:nvPr/>
        </p:nvSpPr>
        <p:spPr>
          <a:xfrm>
            <a:off x="9726988" y="-21595"/>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6219606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8</a:t>
            </a:fld>
            <a:endParaRPr lang="en-US" dirty="0"/>
          </a:p>
        </p:txBody>
      </p:sp>
      <p:sp>
        <p:nvSpPr>
          <p:cNvPr id="7" name="Rectangle 9"/>
          <p:cNvSpPr>
            <a:spLocks noChangeArrowheads="1"/>
          </p:cNvSpPr>
          <p:nvPr/>
        </p:nvSpPr>
        <p:spPr bwMode="auto">
          <a:xfrm>
            <a:off x="477720" y="476672"/>
            <a:ext cx="4968552" cy="643766"/>
          </a:xfrm>
          <a:prstGeom prst="rect">
            <a:avLst/>
          </a:prstGeom>
          <a:noFill/>
          <a:ln w="12700">
            <a:noFill/>
            <a:miter lim="800000"/>
            <a:headEnd/>
            <a:tailEnd/>
          </a:ln>
          <a:effectLst/>
        </p:spPr>
        <p:txBody>
          <a:bodyPr wrap="square" lIns="90488" tIns="44450" rIns="90488" bIns="44450">
            <a:spAutoFit/>
          </a:bodyPr>
          <a:lstStyle/>
          <a:p>
            <a:pPr>
              <a:defRPr/>
            </a:pPr>
            <a:r>
              <a:rPr lang="en-GB" sz="3600" i="0" dirty="0">
                <a:solidFill>
                  <a:schemeClr val="tx2"/>
                </a:solidFill>
                <a:latin typeface="+mj-lt"/>
                <a:cs typeface="Arial" charset="0"/>
              </a:rPr>
              <a:t>The Nernst </a:t>
            </a:r>
            <a:r>
              <a:rPr lang="en-GB" sz="3600" dirty="0">
                <a:solidFill>
                  <a:schemeClr val="tx2"/>
                </a:solidFill>
                <a:latin typeface="+mj-lt"/>
                <a:cs typeface="Arial" charset="0"/>
              </a:rPr>
              <a:t>E</a:t>
            </a:r>
            <a:r>
              <a:rPr lang="en-GB" sz="3600" i="0" dirty="0" smtClean="0">
                <a:solidFill>
                  <a:schemeClr val="tx2"/>
                </a:solidFill>
                <a:latin typeface="+mj-lt"/>
                <a:cs typeface="Arial" charset="0"/>
              </a:rPr>
              <a:t>quation </a:t>
            </a:r>
            <a:endParaRPr lang="en-GB" sz="3600" i="0" dirty="0">
              <a:solidFill>
                <a:schemeClr val="tx2"/>
              </a:solidFill>
              <a:latin typeface="+mj-lt"/>
              <a:cs typeface="Arial" charset="0"/>
            </a:endParaRPr>
          </a:p>
        </p:txBody>
      </p:sp>
      <p:sp>
        <p:nvSpPr>
          <p:cNvPr id="8" name="Rectangle 10"/>
          <p:cNvSpPr>
            <a:spLocks noChangeArrowheads="1"/>
          </p:cNvSpPr>
          <p:nvPr/>
        </p:nvSpPr>
        <p:spPr bwMode="auto">
          <a:xfrm>
            <a:off x="477720" y="1167135"/>
            <a:ext cx="116503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i="0" dirty="0" smtClean="0">
                <a:latin typeface="+mn-lt"/>
                <a:cs typeface="Arial" panose="020B0604020202020204" pitchFamily="34" charset="0"/>
              </a:rPr>
              <a:t>It describes: </a:t>
            </a:r>
            <a:r>
              <a:rPr lang="en-US" altLang="en-US" sz="2400" i="0" dirty="0">
                <a:latin typeface="+mn-lt"/>
                <a:cs typeface="Arial" panose="020B0604020202020204" pitchFamily="34" charset="0"/>
              </a:rPr>
              <a:t>the balance of electrical and chemical forces across a cell membrane</a:t>
            </a:r>
          </a:p>
        </p:txBody>
      </p:sp>
      <p:grpSp>
        <p:nvGrpSpPr>
          <p:cNvPr id="4" name="Group 3"/>
          <p:cNvGrpSpPr/>
          <p:nvPr/>
        </p:nvGrpSpPr>
        <p:grpSpPr>
          <a:xfrm>
            <a:off x="538521" y="2105091"/>
            <a:ext cx="5247676" cy="819853"/>
            <a:chOff x="4817902" y="280136"/>
            <a:chExt cx="5247676" cy="819853"/>
          </a:xfrm>
        </p:grpSpPr>
        <p:sp>
          <p:nvSpPr>
            <p:cNvPr id="9" name="Rectangle 8"/>
            <p:cNvSpPr>
              <a:spLocks noChangeArrowheads="1"/>
            </p:cNvSpPr>
            <p:nvPr/>
          </p:nvSpPr>
          <p:spPr bwMode="auto">
            <a:xfrm>
              <a:off x="4817902" y="457949"/>
              <a:ext cx="1921296"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GB" altLang="en-US" sz="2000" dirty="0">
                  <a:solidFill>
                    <a:srgbClr val="C76B9B"/>
                  </a:solidFill>
                  <a:latin typeface="+mn-lt"/>
                </a:rPr>
                <a:t>Em = 61.5 log10 </a:t>
              </a:r>
            </a:p>
          </p:txBody>
        </p:sp>
        <p:sp>
          <p:nvSpPr>
            <p:cNvPr id="10" name="Rectangle 9"/>
            <p:cNvSpPr>
              <a:spLocks noChangeArrowheads="1"/>
            </p:cNvSpPr>
            <p:nvPr/>
          </p:nvSpPr>
          <p:spPr bwMode="auto">
            <a:xfrm>
              <a:off x="6818688" y="280136"/>
              <a:ext cx="636394"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GB" altLang="en-US" sz="2000" dirty="0">
                  <a:solidFill>
                    <a:srgbClr val="C76B9B"/>
                  </a:solidFill>
                  <a:latin typeface="+mn-lt"/>
                </a:rPr>
                <a:t>[X]e</a:t>
              </a:r>
            </a:p>
          </p:txBody>
        </p:sp>
        <p:sp>
          <p:nvSpPr>
            <p:cNvPr id="11" name="Rectangle 10"/>
            <p:cNvSpPr>
              <a:spLocks noChangeArrowheads="1"/>
            </p:cNvSpPr>
            <p:nvPr/>
          </p:nvSpPr>
          <p:spPr bwMode="auto">
            <a:xfrm>
              <a:off x="6793985" y="702444"/>
              <a:ext cx="572274"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GB" altLang="en-US" sz="2000" dirty="0">
                  <a:solidFill>
                    <a:srgbClr val="C76B9B"/>
                  </a:solidFill>
                  <a:latin typeface="+mn-lt"/>
                </a:rPr>
                <a:t>[X]i</a:t>
              </a:r>
            </a:p>
          </p:txBody>
        </p:sp>
        <p:sp>
          <p:nvSpPr>
            <p:cNvPr id="12" name="Line 11"/>
            <p:cNvSpPr>
              <a:spLocks noChangeShapeType="1"/>
            </p:cNvSpPr>
            <p:nvPr/>
          </p:nvSpPr>
          <p:spPr bwMode="auto">
            <a:xfrm>
              <a:off x="6793985" y="677681"/>
              <a:ext cx="685800" cy="0"/>
            </a:xfrm>
            <a:prstGeom prst="line">
              <a:avLst/>
            </a:prstGeom>
            <a:ln>
              <a:headEnd/>
              <a:tailEnd/>
            </a:ln>
            <a:extLst/>
          </p:spPr>
          <p:style>
            <a:lnRef idx="1">
              <a:schemeClr val="accent5"/>
            </a:lnRef>
            <a:fillRef idx="0">
              <a:schemeClr val="accent5"/>
            </a:fillRef>
            <a:effectRef idx="0">
              <a:schemeClr val="accent5"/>
            </a:effectRef>
            <a:fontRef idx="minor">
              <a:schemeClr val="tx1"/>
            </a:fontRef>
          </p:style>
          <p:txBody>
            <a:bodyPr/>
            <a:lstStyle/>
            <a:p>
              <a:endParaRPr lang="en-US" dirty="0">
                <a:latin typeface="Calibri" panose="020F0502020204030204" pitchFamily="34" charset="0"/>
              </a:endParaRPr>
            </a:p>
          </p:txBody>
        </p:sp>
        <p:sp>
          <p:nvSpPr>
            <p:cNvPr id="13" name="Rectangle 12"/>
            <p:cNvSpPr>
              <a:spLocks noChangeArrowheads="1"/>
            </p:cNvSpPr>
            <p:nvPr/>
          </p:nvSpPr>
          <p:spPr bwMode="auto">
            <a:xfrm>
              <a:off x="7601778" y="385973"/>
              <a:ext cx="2463800" cy="58221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GB" altLang="en-US" sz="1600" dirty="0">
                  <a:latin typeface="+mn-lt"/>
                </a:rPr>
                <a:t>Note the subscript ‘e’ is usually replaced by ‘o’.</a:t>
              </a:r>
            </a:p>
          </p:txBody>
        </p:sp>
      </p:grpSp>
      <p:sp>
        <p:nvSpPr>
          <p:cNvPr id="14" name="TextBox 13"/>
          <p:cNvSpPr txBox="1"/>
          <p:nvPr/>
        </p:nvSpPr>
        <p:spPr>
          <a:xfrm>
            <a:off x="9740553" y="-568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grpSp>
        <p:nvGrpSpPr>
          <p:cNvPr id="23" name="Group 22"/>
          <p:cNvGrpSpPr/>
          <p:nvPr/>
        </p:nvGrpSpPr>
        <p:grpSpPr>
          <a:xfrm>
            <a:off x="555987" y="3186080"/>
            <a:ext cx="4148415" cy="3025246"/>
            <a:chOff x="277431" y="3135931"/>
            <a:chExt cx="4148415" cy="3025432"/>
          </a:xfrm>
        </p:grpSpPr>
        <p:sp>
          <p:nvSpPr>
            <p:cNvPr id="2" name="Rectangle 1"/>
            <p:cNvSpPr/>
            <p:nvPr/>
          </p:nvSpPr>
          <p:spPr>
            <a:xfrm>
              <a:off x="277431" y="3135931"/>
              <a:ext cx="4148415" cy="3025432"/>
            </a:xfrm>
            <a:prstGeom prst="rect">
              <a:avLst/>
            </a:prstGeom>
            <a:solidFill>
              <a:schemeClr val="accent2">
                <a:alpha val="1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412647" y="3135931"/>
              <a:ext cx="3877985" cy="3016210"/>
            </a:xfrm>
            <a:prstGeom prst="rect">
              <a:avLst/>
            </a:prstGeom>
            <a:noFill/>
          </p:spPr>
          <p:txBody>
            <a:bodyPr wrap="none" rtlCol="0">
              <a:spAutoFit/>
            </a:bodyPr>
            <a:lstStyle/>
            <a:p>
              <a:r>
                <a:rPr lang="en-US" sz="1800" dirty="0" smtClean="0"/>
                <a:t>According to Nernst equation:</a:t>
              </a:r>
            </a:p>
            <a:p>
              <a:endParaRPr lang="en-GB" altLang="en-US" sz="1000" dirty="0" smtClean="0">
                <a:cs typeface="Calibri" pitchFamily="34" charset="0"/>
              </a:endParaRPr>
            </a:p>
            <a:p>
              <a:r>
                <a:rPr lang="en-GB" altLang="en-US" sz="1800" dirty="0" smtClean="0">
                  <a:cs typeface="Calibri" pitchFamily="34" charset="0"/>
                </a:rPr>
                <a:t>Membrane permeable to potassium:</a:t>
              </a:r>
            </a:p>
            <a:p>
              <a:pPr marL="342900" indent="-342900">
                <a:buFont typeface="Arial" charset="0"/>
                <a:buChar char="•"/>
              </a:pPr>
              <a:r>
                <a:rPr lang="en-GB" altLang="en-US" sz="1800" dirty="0" smtClean="0">
                  <a:cs typeface="Calibri" pitchFamily="34" charset="0"/>
                </a:rPr>
                <a:t>E</a:t>
              </a:r>
              <a:r>
                <a:rPr lang="en-GB" altLang="en-US" sz="1800" baseline="-25000" dirty="0" smtClean="0">
                  <a:cs typeface="Calibri" pitchFamily="34" charset="0"/>
                </a:rPr>
                <a:t>K</a:t>
              </a:r>
              <a:r>
                <a:rPr lang="en-GB" altLang="en-US" sz="1800" dirty="0" smtClean="0">
                  <a:cs typeface="Calibri" pitchFamily="34" charset="0"/>
                </a:rPr>
                <a:t> = 61.5 log</a:t>
              </a:r>
              <a:r>
                <a:rPr lang="en-GB" altLang="en-US" sz="1800" baseline="-25000" dirty="0" smtClean="0">
                  <a:cs typeface="Calibri" pitchFamily="34" charset="0"/>
                </a:rPr>
                <a:t>10</a:t>
              </a:r>
              <a:r>
                <a:rPr lang="en-GB" altLang="en-US" sz="1800" dirty="0" smtClean="0">
                  <a:cs typeface="Calibri" pitchFamily="34" charset="0"/>
                </a:rPr>
                <a:t>   4</a:t>
              </a:r>
            </a:p>
            <a:p>
              <a:r>
                <a:rPr lang="en-GB" altLang="en-US" sz="1800" dirty="0" smtClean="0">
                  <a:cs typeface="Calibri" pitchFamily="34" charset="0"/>
                </a:rPr>
                <a:t>		140</a:t>
              </a:r>
            </a:p>
            <a:p>
              <a:r>
                <a:rPr lang="en-GB" altLang="en-US" sz="1800" dirty="0" smtClean="0">
                  <a:cs typeface="Calibri" pitchFamily="34" charset="0"/>
                </a:rPr>
                <a:t>     </a:t>
              </a:r>
              <a:r>
                <a:rPr lang="en-GB" altLang="en-US" sz="1800" dirty="0" smtClean="0">
                  <a:solidFill>
                    <a:srgbClr val="C00000"/>
                  </a:solidFill>
                  <a:cs typeface="Calibri" pitchFamily="34" charset="0"/>
                </a:rPr>
                <a:t>= -95 mV</a:t>
              </a:r>
            </a:p>
            <a:p>
              <a:endParaRPr lang="en-GB" altLang="en-US" sz="1800" dirty="0" smtClean="0">
                <a:cs typeface="Calibri" pitchFamily="34" charset="0"/>
              </a:endParaRPr>
            </a:p>
            <a:p>
              <a:r>
                <a:rPr lang="en-GB" altLang="en-US" sz="1800" dirty="0" smtClean="0">
                  <a:cs typeface="Calibri" pitchFamily="34" charset="0"/>
                </a:rPr>
                <a:t>Membrane permeable to sodium:</a:t>
              </a:r>
            </a:p>
            <a:p>
              <a:pPr marL="342900" indent="-342900">
                <a:buFont typeface="Arial" charset="0"/>
                <a:buChar char="•"/>
              </a:pPr>
              <a:r>
                <a:rPr lang="en-GB" altLang="en-US" sz="1800" dirty="0" err="1" smtClean="0">
                  <a:cs typeface="Calibri" pitchFamily="34" charset="0"/>
                </a:rPr>
                <a:t>E</a:t>
              </a:r>
              <a:r>
                <a:rPr lang="en-GB" altLang="en-US" sz="1800" baseline="-25000" dirty="0" err="1" smtClean="0">
                  <a:cs typeface="Calibri" pitchFamily="34" charset="0"/>
                </a:rPr>
                <a:t>Na</a:t>
              </a:r>
              <a:r>
                <a:rPr lang="en-GB" altLang="en-US" sz="1800" dirty="0" smtClean="0">
                  <a:cs typeface="Calibri" pitchFamily="34" charset="0"/>
                </a:rPr>
                <a:t> = 61.5 log</a:t>
              </a:r>
              <a:r>
                <a:rPr lang="en-GB" altLang="en-US" sz="1800" baseline="-25000" dirty="0" smtClean="0">
                  <a:cs typeface="Calibri" pitchFamily="34" charset="0"/>
                </a:rPr>
                <a:t>10</a:t>
              </a:r>
              <a:r>
                <a:rPr lang="en-GB" altLang="en-US" sz="1800" dirty="0" smtClean="0">
                  <a:cs typeface="Calibri" pitchFamily="34" charset="0"/>
                </a:rPr>
                <a:t> 140</a:t>
              </a:r>
            </a:p>
            <a:p>
              <a:r>
                <a:rPr lang="en-GB" altLang="en-US" sz="1800" dirty="0" smtClean="0">
                  <a:cs typeface="Calibri" pitchFamily="34" charset="0"/>
                </a:rPr>
                <a:t>		 10</a:t>
              </a:r>
            </a:p>
            <a:p>
              <a:r>
                <a:rPr lang="en-GB" altLang="en-US" sz="1800" dirty="0" smtClean="0">
                  <a:solidFill>
                    <a:srgbClr val="C00000"/>
                  </a:solidFill>
                  <a:cs typeface="Calibri" pitchFamily="34" charset="0"/>
                </a:rPr>
                <a:t>     = +71 mV</a:t>
              </a:r>
            </a:p>
          </p:txBody>
        </p:sp>
        <p:sp>
          <p:nvSpPr>
            <p:cNvPr id="15" name="Line 13"/>
            <p:cNvSpPr>
              <a:spLocks noChangeShapeType="1"/>
            </p:cNvSpPr>
            <p:nvPr/>
          </p:nvSpPr>
          <p:spPr bwMode="auto">
            <a:xfrm>
              <a:off x="2459817" y="4149080"/>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 name="Line 13"/>
            <p:cNvSpPr>
              <a:spLocks noChangeShapeType="1"/>
            </p:cNvSpPr>
            <p:nvPr/>
          </p:nvSpPr>
          <p:spPr bwMode="auto">
            <a:xfrm>
              <a:off x="2514604" y="5517232"/>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4048" y="3017074"/>
            <a:ext cx="6607696" cy="1380074"/>
          </a:xfrm>
          <a:prstGeom prst="rect">
            <a:avLst/>
          </a:prstGeom>
          <a:effectLst/>
          <a:scene3d>
            <a:camera prst="orthographicFront"/>
            <a:lightRig rig="threePt" dir="t"/>
          </a:scene3d>
          <a:sp3d>
            <a:bevelT/>
            <a:bevelB/>
          </a:sp3d>
        </p:spPr>
      </p:pic>
      <p:sp>
        <p:nvSpPr>
          <p:cNvPr id="19" name="Rectangle 18"/>
          <p:cNvSpPr/>
          <p:nvPr/>
        </p:nvSpPr>
        <p:spPr>
          <a:xfrm>
            <a:off x="5075024" y="4390653"/>
            <a:ext cx="6623712" cy="1846659"/>
          </a:xfrm>
          <a:prstGeom prst="rect">
            <a:avLst/>
          </a:prstGeom>
        </p:spPr>
        <p:txBody>
          <a:bodyPr wrap="square">
            <a:spAutoFit/>
          </a:bodyPr>
          <a:lstStyle/>
          <a:p>
            <a:pPr marL="285750" indent="-285750">
              <a:buFont typeface="Arial" charset="0"/>
              <a:buChar char="•"/>
            </a:pPr>
            <a:r>
              <a:rPr lang="en-GB" altLang="en-US" sz="1600" dirty="0">
                <a:solidFill>
                  <a:schemeClr val="accent2">
                    <a:lumMod val="75000"/>
                  </a:schemeClr>
                </a:solidFill>
                <a:cs typeface="Calibri" pitchFamily="34" charset="0"/>
              </a:rPr>
              <a:t>E</a:t>
            </a:r>
            <a:r>
              <a:rPr lang="en-GB" altLang="en-US" sz="1600" baseline="-25000" dirty="0">
                <a:solidFill>
                  <a:schemeClr val="accent2">
                    <a:lumMod val="75000"/>
                  </a:schemeClr>
                </a:solidFill>
                <a:cs typeface="Calibri" pitchFamily="34" charset="0"/>
              </a:rPr>
              <a:t>K</a:t>
            </a:r>
            <a:r>
              <a:rPr lang="en-GB" altLang="en-US" sz="1600" dirty="0" smtClean="0">
                <a:solidFill>
                  <a:srgbClr val="DDE9EC">
                    <a:lumMod val="50000"/>
                  </a:srgbClr>
                </a:solidFill>
              </a:rPr>
              <a:t> to K+ = </a:t>
            </a:r>
            <a:r>
              <a:rPr lang="en-GB" altLang="en-US" sz="1600" dirty="0">
                <a:solidFill>
                  <a:srgbClr val="DDE9EC">
                    <a:lumMod val="50000"/>
                  </a:srgbClr>
                </a:solidFill>
              </a:rPr>
              <a:t>-95 </a:t>
            </a:r>
            <a:r>
              <a:rPr lang="en-GB" altLang="en-US" sz="1600" dirty="0" smtClean="0">
                <a:solidFill>
                  <a:srgbClr val="DDE9EC">
                    <a:lumMod val="50000"/>
                  </a:srgbClr>
                </a:solidFill>
              </a:rPr>
              <a:t>mV</a:t>
            </a:r>
          </a:p>
          <a:p>
            <a:pPr marL="285750" indent="-285750">
              <a:buFont typeface="Arial" charset="0"/>
              <a:buChar char="•"/>
            </a:pPr>
            <a:r>
              <a:rPr lang="en-GB" altLang="en-US" sz="1600" dirty="0" smtClean="0">
                <a:solidFill>
                  <a:srgbClr val="DDE9EC">
                    <a:lumMod val="50000"/>
                  </a:srgbClr>
                </a:solidFill>
              </a:rPr>
              <a:t>RMP = -90 mV</a:t>
            </a:r>
          </a:p>
          <a:p>
            <a:pPr marL="285750" indent="-285750">
              <a:buFont typeface="Arial" charset="0"/>
              <a:buChar char="•"/>
            </a:pPr>
            <a:r>
              <a:rPr lang="en-US" altLang="en-US" sz="1600" dirty="0" smtClean="0">
                <a:solidFill>
                  <a:srgbClr val="DDE9EC">
                    <a:lumMod val="50000"/>
                  </a:srgbClr>
                </a:solidFill>
              </a:rPr>
              <a:t>We can conclude from the values that the RMP is mainly due to </a:t>
            </a:r>
            <a:r>
              <a:rPr lang="en-US" altLang="en-US" sz="1600" dirty="0" smtClean="0">
                <a:solidFill>
                  <a:srgbClr val="FF0000"/>
                </a:solidFill>
              </a:rPr>
              <a:t>potassium efflux</a:t>
            </a:r>
            <a:r>
              <a:rPr lang="en-US" altLang="en-US" sz="1600" dirty="0" smtClean="0">
                <a:solidFill>
                  <a:srgbClr val="DDE9EC">
                    <a:lumMod val="50000"/>
                  </a:srgbClr>
                </a:solidFill>
              </a:rPr>
              <a:t> and not sodium influx. </a:t>
            </a:r>
          </a:p>
          <a:p>
            <a:pPr marL="285750" indent="-285750">
              <a:buFont typeface="Arial" charset="0"/>
              <a:buChar char="•"/>
            </a:pPr>
            <a:r>
              <a:rPr lang="en-US" altLang="en-US" sz="1600" b="1" dirty="0" smtClean="0"/>
              <a:t>But </a:t>
            </a:r>
            <a:r>
              <a:rPr lang="en-US" altLang="en-US" sz="1600" b="1" dirty="0" err="1" smtClean="0"/>
              <a:t>i</a:t>
            </a:r>
            <a:r>
              <a:rPr lang="en-GB" altLang="en-US" sz="1600" b="1" dirty="0" smtClean="0"/>
              <a:t>f </a:t>
            </a:r>
            <a:r>
              <a:rPr lang="en-GB" altLang="en-US" sz="1600" b="1" dirty="0"/>
              <a:t>RMP is caused by K efflux, why aren</a:t>
            </a:r>
            <a:r>
              <a:rPr lang="fr-FR" altLang="en-US" sz="1600" b="1" dirty="0"/>
              <a:t>’</a:t>
            </a:r>
            <a:r>
              <a:rPr lang="en-GB" altLang="en-US" sz="1600" b="1" dirty="0"/>
              <a:t>t they equal? </a:t>
            </a:r>
          </a:p>
          <a:p>
            <a:pPr lvl="1"/>
            <a:r>
              <a:rPr lang="en-GB" altLang="en-US" sz="1600" dirty="0" smtClean="0"/>
              <a:t>RMP </a:t>
            </a:r>
            <a:r>
              <a:rPr lang="en-GB" altLang="en-US" sz="1600" dirty="0"/>
              <a:t>increased because small amounts of Na diffused into </a:t>
            </a:r>
            <a:r>
              <a:rPr lang="en-GB" altLang="en-US" sz="1600" dirty="0" smtClean="0"/>
              <a:t>cell. </a:t>
            </a:r>
            <a:r>
              <a:rPr lang="en-GB" altLang="en-US" sz="1600" dirty="0"/>
              <a:t>The diffusion of Na is called </a:t>
            </a:r>
            <a:r>
              <a:rPr lang="en-GB" altLang="en-US" sz="1600" dirty="0">
                <a:solidFill>
                  <a:srgbClr val="FF0000"/>
                </a:solidFill>
              </a:rPr>
              <a:t>background currents</a:t>
            </a:r>
          </a:p>
        </p:txBody>
      </p:sp>
      <p:sp>
        <p:nvSpPr>
          <p:cNvPr id="20" name="Rectangle 19"/>
          <p:cNvSpPr/>
          <p:nvPr/>
        </p:nvSpPr>
        <p:spPr>
          <a:xfrm>
            <a:off x="477720" y="1602951"/>
            <a:ext cx="9164321" cy="400110"/>
          </a:xfrm>
          <a:prstGeom prst="rect">
            <a:avLst/>
          </a:prstGeom>
        </p:spPr>
        <p:txBody>
          <a:bodyPr wrap="square">
            <a:spAutoFit/>
          </a:bodyPr>
          <a:lstStyle/>
          <a:p>
            <a:r>
              <a:rPr lang="en-US" altLang="en-US" dirty="0" smtClean="0">
                <a:solidFill>
                  <a:srgbClr val="DDE9EC">
                    <a:lumMod val="50000"/>
                  </a:srgbClr>
                </a:solidFill>
              </a:rPr>
              <a:t>We can use Nernst equation to calculate the </a:t>
            </a:r>
            <a:r>
              <a:rPr lang="en-US" altLang="en-US" u="sng" dirty="0" smtClean="0">
                <a:solidFill>
                  <a:srgbClr val="DDE9EC">
                    <a:lumMod val="50000"/>
                  </a:srgbClr>
                </a:solidFill>
              </a:rPr>
              <a:t>Potassium Equilibrium Potential</a:t>
            </a:r>
            <a:endParaRPr lang="en-GB" altLang="en-US" u="sng" dirty="0">
              <a:solidFill>
                <a:srgbClr val="DDE9EC">
                  <a:lumMod val="50000"/>
                </a:srgbClr>
              </a:solidFill>
            </a:endParaRPr>
          </a:p>
        </p:txBody>
      </p:sp>
      <p:sp>
        <p:nvSpPr>
          <p:cNvPr id="6" name="TextBox 5"/>
          <p:cNvSpPr txBox="1"/>
          <p:nvPr/>
        </p:nvSpPr>
        <p:spPr>
          <a:xfrm>
            <a:off x="5908191" y="2087136"/>
            <a:ext cx="5287357" cy="830997"/>
          </a:xfrm>
          <a:prstGeom prst="rect">
            <a:avLst/>
          </a:prstGeom>
          <a:noFill/>
        </p:spPr>
        <p:txBody>
          <a:bodyPr wrap="square" rtlCol="0">
            <a:spAutoFit/>
          </a:bodyPr>
          <a:lstStyle/>
          <a:p>
            <a:r>
              <a:rPr lang="en-US" sz="1600" dirty="0" err="1" smtClean="0">
                <a:solidFill>
                  <a:srgbClr val="528693"/>
                </a:solidFill>
              </a:rPr>
              <a:t>Em</a:t>
            </a:r>
            <a:r>
              <a:rPr lang="en-US" sz="1600" dirty="0" smtClean="0">
                <a:solidFill>
                  <a:srgbClr val="528693"/>
                </a:solidFill>
              </a:rPr>
              <a:t> = (equilibrium potential for particular ion)</a:t>
            </a:r>
          </a:p>
          <a:p>
            <a:r>
              <a:rPr lang="en-GB" altLang="en-US" sz="1600" dirty="0">
                <a:solidFill>
                  <a:srgbClr val="528693"/>
                </a:solidFill>
              </a:rPr>
              <a:t>[</a:t>
            </a:r>
            <a:r>
              <a:rPr lang="en-GB" altLang="en-US" sz="1600" dirty="0" smtClean="0">
                <a:solidFill>
                  <a:srgbClr val="528693"/>
                </a:solidFill>
              </a:rPr>
              <a:t>X]e = concentration of ion in ECF</a:t>
            </a:r>
            <a:endParaRPr lang="en-GB" altLang="en-US" sz="1600" dirty="0">
              <a:solidFill>
                <a:srgbClr val="528693"/>
              </a:solidFill>
            </a:endParaRPr>
          </a:p>
          <a:p>
            <a:r>
              <a:rPr lang="en-GB" altLang="en-US" sz="1600" dirty="0">
                <a:solidFill>
                  <a:srgbClr val="528693"/>
                </a:solidFill>
              </a:rPr>
              <a:t>[</a:t>
            </a:r>
            <a:r>
              <a:rPr lang="en-GB" altLang="en-US" sz="1600" dirty="0" smtClean="0">
                <a:solidFill>
                  <a:srgbClr val="528693"/>
                </a:solidFill>
              </a:rPr>
              <a:t>X]</a:t>
            </a:r>
            <a:r>
              <a:rPr lang="en-GB" altLang="en-US" sz="1600" dirty="0" err="1" smtClean="0">
                <a:solidFill>
                  <a:srgbClr val="528693"/>
                </a:solidFill>
              </a:rPr>
              <a:t>i</a:t>
            </a:r>
            <a:r>
              <a:rPr lang="en-GB" altLang="en-US" sz="1600" dirty="0" smtClean="0">
                <a:solidFill>
                  <a:srgbClr val="528693"/>
                </a:solidFill>
              </a:rPr>
              <a:t> = concentration of ion in ICF</a:t>
            </a:r>
            <a:endParaRPr lang="en-GB" altLang="en-US" sz="1600" dirty="0">
              <a:solidFill>
                <a:srgbClr val="528693"/>
              </a:solidFill>
            </a:endParaRPr>
          </a:p>
        </p:txBody>
      </p:sp>
    </p:spTree>
    <p:extLst>
      <p:ext uri="{BB962C8B-B14F-4D97-AF65-F5344CB8AC3E}">
        <p14:creationId xmlns:p14="http://schemas.microsoft.com/office/powerpoint/2010/main" val="18888614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406" y="88186"/>
            <a:ext cx="10969943" cy="990600"/>
          </a:xfrm>
        </p:spPr>
        <p:txBody>
          <a:bodyPr/>
          <a:lstStyle/>
          <a:p>
            <a:r>
              <a:rPr lang="en-US" dirty="0" smtClean="0"/>
              <a:t>Cardiac Action Potentials: </a:t>
            </a:r>
            <a:endParaRPr lang="en-US" dirty="0"/>
          </a:p>
        </p:txBody>
      </p:sp>
      <p:sp>
        <p:nvSpPr>
          <p:cNvPr id="3" name="Slide Number Placeholder 2"/>
          <p:cNvSpPr>
            <a:spLocks noGrp="1"/>
          </p:cNvSpPr>
          <p:nvPr>
            <p:ph type="sldNum" sz="quarter" idx="12"/>
          </p:nvPr>
        </p:nvSpPr>
        <p:spPr/>
        <p:txBody>
          <a:bodyPr/>
          <a:lstStyle/>
          <a:p>
            <a:fld id="{4929A69E-7D8F-4515-9605-0315ABD4F316}" type="slidenum">
              <a:rPr lang="en-US" smtClean="0"/>
              <a:t>9</a:t>
            </a:fld>
            <a:endParaRPr lang="en-US" dirty="0"/>
          </a:p>
        </p:txBody>
      </p:sp>
      <p:grpSp>
        <p:nvGrpSpPr>
          <p:cNvPr id="14" name="Group 13"/>
          <p:cNvGrpSpPr/>
          <p:nvPr/>
        </p:nvGrpSpPr>
        <p:grpSpPr>
          <a:xfrm>
            <a:off x="-3617850" y="1293559"/>
            <a:ext cx="9159045" cy="4848017"/>
            <a:chOff x="440214" y="178068"/>
            <a:chExt cx="12812930" cy="2137528"/>
          </a:xfrm>
          <a:noFill/>
        </p:grpSpPr>
        <p:sp>
          <p:nvSpPr>
            <p:cNvPr id="13" name="Rectangle 12"/>
            <p:cNvSpPr/>
            <p:nvPr/>
          </p:nvSpPr>
          <p:spPr>
            <a:xfrm>
              <a:off x="6643828" y="178068"/>
              <a:ext cx="6609316" cy="2137528"/>
            </a:xfrm>
            <a:prstGeom prst="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7338" indent="-287338" defTabSz="914400">
                <a:buSzTx/>
                <a:buFont typeface="Arial" charset="0"/>
                <a:buChar char="•"/>
                <a:defRPr/>
              </a:pPr>
              <a:r>
                <a:rPr lang="en-US" dirty="0">
                  <a:solidFill>
                    <a:srgbClr val="FF0000"/>
                  </a:solidFill>
                </a:rPr>
                <a:t>Excitability : </a:t>
              </a:r>
              <a:r>
                <a:rPr lang="en-US" dirty="0">
                  <a:solidFill>
                    <a:schemeClr val="tx1"/>
                  </a:solidFill>
                </a:rPr>
                <a:t>is the electrical response to excitation (stimulation).</a:t>
              </a:r>
            </a:p>
            <a:p>
              <a:pPr marL="287338" indent="-287338" defTabSz="914400">
                <a:buSzTx/>
                <a:buFont typeface="Arial" charset="0"/>
                <a:buChar char="•"/>
                <a:defRPr/>
              </a:pPr>
              <a:endParaRPr lang="en-US" dirty="0">
                <a:solidFill>
                  <a:schemeClr val="tx1"/>
                </a:solidFill>
              </a:endParaRPr>
            </a:p>
            <a:p>
              <a:pPr marL="287338" indent="-287338" defTabSz="914400">
                <a:buSzTx/>
                <a:buFont typeface="Arial" charset="0"/>
                <a:buChar char="•"/>
                <a:defRPr/>
              </a:pPr>
              <a:r>
                <a:rPr lang="en-US" dirty="0">
                  <a:solidFill>
                    <a:schemeClr val="tx1"/>
                  </a:solidFill>
                </a:rPr>
                <a:t>When an excitable tissue is excited, it responds by generating </a:t>
              </a:r>
              <a:r>
                <a:rPr lang="en-US" dirty="0">
                  <a:solidFill>
                    <a:srgbClr val="FF0000"/>
                  </a:solidFill>
                </a:rPr>
                <a:t>action potentials</a:t>
              </a:r>
              <a:r>
                <a:rPr lang="en-US" dirty="0" smtClean="0">
                  <a:solidFill>
                    <a:srgbClr val="FF0000"/>
                  </a:solidFill>
                </a:rPr>
                <a:t>.</a:t>
              </a:r>
            </a:p>
            <a:p>
              <a:pPr marL="287338" indent="-287338" defTabSz="914400">
                <a:buSzTx/>
                <a:buFont typeface="Arial" charset="0"/>
                <a:buChar char="•"/>
                <a:defRPr/>
              </a:pPr>
              <a:endParaRPr lang="en-US" dirty="0">
                <a:solidFill>
                  <a:srgbClr val="FF0000"/>
                </a:solidFill>
              </a:endParaRPr>
            </a:p>
            <a:p>
              <a:pPr marL="287338" indent="-287338" defTabSz="914400">
                <a:buSzTx/>
                <a:buFont typeface="Arial" charset="0"/>
                <a:buChar char="•"/>
                <a:defRPr/>
              </a:pPr>
              <a:r>
                <a:rPr lang="en-US" dirty="0">
                  <a:solidFill>
                    <a:schemeClr val="tx1"/>
                  </a:solidFill>
                </a:rPr>
                <a:t>Cardiac action potentials can be broadly classified into two types, </a:t>
              </a:r>
              <a:r>
                <a:rPr lang="en-US" dirty="0" smtClean="0">
                  <a:solidFill>
                    <a:schemeClr val="tx1"/>
                  </a:solidFill>
                </a:rPr>
                <a:t>termed:</a:t>
              </a:r>
            </a:p>
            <a:p>
              <a:pPr marL="342900" indent="-342900" defTabSz="914400">
                <a:buSzTx/>
                <a:buFont typeface="+mj-lt"/>
                <a:buAutoNum type="arabicPeriod"/>
                <a:defRPr/>
              </a:pPr>
              <a:r>
                <a:rPr lang="en-US" b="1" dirty="0" smtClean="0">
                  <a:solidFill>
                    <a:schemeClr val="tx1"/>
                  </a:solidFill>
                </a:rPr>
                <a:t>Fast-response.</a:t>
              </a:r>
              <a:r>
                <a:rPr lang="en-US" dirty="0" smtClean="0">
                  <a:solidFill>
                    <a:schemeClr val="tx1"/>
                  </a:solidFill>
                </a:rPr>
                <a:t> </a:t>
              </a:r>
            </a:p>
            <a:p>
              <a:pPr marL="342900" indent="-342900" defTabSz="914400">
                <a:buSzTx/>
                <a:buFont typeface="+mj-lt"/>
                <a:buAutoNum type="arabicPeriod"/>
                <a:defRPr/>
              </a:pPr>
              <a:r>
                <a:rPr lang="en-US" b="1" dirty="0" smtClean="0">
                  <a:solidFill>
                    <a:schemeClr val="tx1"/>
                  </a:solidFill>
                </a:rPr>
                <a:t>Slow-response </a:t>
              </a:r>
              <a:r>
                <a:rPr lang="en-US" b="1" dirty="0">
                  <a:solidFill>
                    <a:schemeClr val="tx1"/>
                  </a:solidFill>
                </a:rPr>
                <a:t>potentials</a:t>
              </a:r>
              <a:r>
                <a:rPr lang="en-US" dirty="0">
                  <a:solidFill>
                    <a:schemeClr val="tx1"/>
                  </a:solidFill>
                </a:rPr>
                <a:t>.</a:t>
              </a:r>
            </a:p>
            <a:p>
              <a:pPr algn="ctr"/>
              <a:endParaRPr lang="en-US" dirty="0">
                <a:solidFill>
                  <a:schemeClr val="tx1"/>
                </a:solidFill>
              </a:endParaRPr>
            </a:p>
          </p:txBody>
        </p:sp>
        <p:sp>
          <p:nvSpPr>
            <p:cNvPr id="7" name="Rectangle 6"/>
            <p:cNvSpPr/>
            <p:nvPr/>
          </p:nvSpPr>
          <p:spPr>
            <a:xfrm>
              <a:off x="440214" y="1340768"/>
              <a:ext cx="6839440" cy="384721"/>
            </a:xfrm>
            <a:prstGeom prst="rect">
              <a:avLst/>
            </a:prstGeom>
            <a:grpFill/>
            <a:ln>
              <a:noFill/>
            </a:ln>
          </p:spPr>
          <p:txBody>
            <a:bodyPr wrap="square">
              <a:spAutoFit/>
            </a:bodyPr>
            <a:lstStyle/>
            <a:p>
              <a:pPr marL="287338" indent="-287338" defTabSz="914400">
                <a:buSzTx/>
                <a:buFont typeface="Arial" charset="0"/>
                <a:buChar char="•"/>
                <a:defRPr/>
              </a:pPr>
              <a:endParaRPr lang="en-US" sz="1900" dirty="0" smtClean="0"/>
            </a:p>
          </p:txBody>
        </p:sp>
      </p:grpSp>
      <p:sp>
        <p:nvSpPr>
          <p:cNvPr id="8" name="Rectangle 2"/>
          <p:cNvSpPr txBox="1">
            <a:spLocks noChangeArrowheads="1"/>
          </p:cNvSpPr>
          <p:nvPr/>
        </p:nvSpPr>
        <p:spPr>
          <a:xfrm>
            <a:off x="6256241" y="469952"/>
            <a:ext cx="2381079" cy="612878"/>
          </a:xfrm>
          <a:prstGeom prst="rect">
            <a:avLst/>
          </a:prstGeom>
        </p:spPr>
        <p:txBody>
          <a:bodyPr vert="horz" lIns="101590" tIns="50795" rIns="101590" bIns="50795" anchor="b" anchorCtr="0">
            <a:normAutofit lnSpcReduction="10000"/>
          </a:bodyPr>
          <a:lstStyle>
            <a:lvl1pPr algn="l" rtl="0" eaLnBrk="1" latinLnBrk="0" hangingPunct="1">
              <a:spcBef>
                <a:spcPct val="0"/>
              </a:spcBef>
              <a:buNone/>
              <a:defRPr kumimoji="0" sz="3600" kern="1200">
                <a:solidFill>
                  <a:schemeClr val="tx2"/>
                </a:solidFill>
                <a:latin typeface="+mj-lt"/>
                <a:ea typeface="+mj-ea"/>
                <a:cs typeface="+mj-cs"/>
              </a:defRPr>
            </a:lvl1pPr>
          </a:lstStyle>
          <a:p>
            <a:pPr defTabSz="914400">
              <a:defRPr/>
            </a:pPr>
            <a:r>
              <a:rPr lang="en-US" b="1" dirty="0" smtClean="0">
                <a:solidFill>
                  <a:srgbClr val="FF3300"/>
                </a:solidFill>
                <a:latin typeface="Calibri" panose="020F0502020204030204" pitchFamily="34" charset="0"/>
              </a:rPr>
              <a:t> Excitability</a:t>
            </a:r>
            <a:endParaRPr lang="en-US" b="1" dirty="0" smtClean="0">
              <a:latin typeface="Calibri" panose="020F0502020204030204" pitchFamily="34" charset="0"/>
            </a:endParaRPr>
          </a:p>
        </p:txBody>
      </p:sp>
      <p:sp>
        <p:nvSpPr>
          <p:cNvPr id="9" name="TextBox 8"/>
          <p:cNvSpPr txBox="1"/>
          <p:nvPr/>
        </p:nvSpPr>
        <p:spPr>
          <a:xfrm>
            <a:off x="9720201" y="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pic>
        <p:nvPicPr>
          <p:cNvPr id="11" name="Picture 2" descr="Image result for action potential from different parts of the he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35377" y="1365191"/>
            <a:ext cx="5856562" cy="4704752"/>
          </a:xfrm>
          <a:prstGeom prst="rect">
            <a:avLst/>
          </a:prstGeom>
          <a:noFill/>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1558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2_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9494</TotalTime>
  <Words>3962</Words>
  <Application>Microsoft Macintosh PowerPoint</Application>
  <PresentationFormat>Custom</PresentationFormat>
  <Paragraphs>530</Paragraphs>
  <Slides>29</Slides>
  <Notes>6</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29</vt:i4>
      </vt:variant>
    </vt:vector>
  </HeadingPairs>
  <TitlesOfParts>
    <vt:vector size="47" baseType="lpstr">
      <vt:lpstr>Arabic Typesetting</vt:lpstr>
      <vt:lpstr>Arial</vt:lpstr>
      <vt:lpstr>Arial Black</vt:lpstr>
      <vt:lpstr>ArialMT</vt:lpstr>
      <vt:lpstr>Bookman Old Style</vt:lpstr>
      <vt:lpstr>Calibri</vt:lpstr>
      <vt:lpstr>Courier New</vt:lpstr>
      <vt:lpstr>Gill Sans MT</vt:lpstr>
      <vt:lpstr>Malgun Gothic Semilight</vt:lpstr>
      <vt:lpstr>Monotype Sorts</vt:lpstr>
      <vt:lpstr>Sylfaen</vt:lpstr>
      <vt:lpstr>Symbol</vt:lpstr>
      <vt:lpstr>Times New Roman</vt:lpstr>
      <vt:lpstr>Trebuchet MS</vt:lpstr>
      <vt:lpstr>Wingdings</vt:lpstr>
      <vt:lpstr>Wingdings 3</vt:lpstr>
      <vt:lpstr>Origin</vt:lpstr>
      <vt:lpstr>2_Origin</vt:lpstr>
      <vt:lpstr>Cardiac Electrical Activity</vt:lpstr>
      <vt:lpstr>Objectives</vt:lpstr>
      <vt:lpstr>    How the Heart Performs its Function as the Central  Pump of The CVS (Recall lecture 1)</vt:lpstr>
      <vt:lpstr>Essential Heart Properties for its Functioning as the Central Pump of the CVS </vt:lpstr>
      <vt:lpstr>The Specialized Excitatory and Conductive System of the Heart</vt:lpstr>
      <vt:lpstr>PowerPoint Presentation</vt:lpstr>
      <vt:lpstr>Potassium Equilibrium Potential</vt:lpstr>
      <vt:lpstr>PowerPoint Presentation</vt:lpstr>
      <vt:lpstr>Cardiac Action Potentials: </vt:lpstr>
      <vt:lpstr>Action Potentials from Different Areas of the Heart (This slide is an explanation for the next slide)</vt:lpstr>
      <vt:lpstr>Major Differences Between Fast-Response and Slow-Response Action Potentials</vt:lpstr>
      <vt:lpstr>Fast-Response Action Potential</vt:lpstr>
      <vt:lpstr>Fast-Response Action Potential</vt:lpstr>
      <vt:lpstr>PowerPoint Presentation</vt:lpstr>
      <vt:lpstr>PowerPoint Presentation</vt:lpstr>
      <vt:lpstr>Pacemaker Potential</vt:lpstr>
      <vt:lpstr>Refractory Period</vt:lpstr>
      <vt:lpstr>PowerPoint Presentation</vt:lpstr>
      <vt:lpstr>PowerPoint Presentation</vt:lpstr>
      <vt:lpstr>Conduction of Impulses:</vt:lpstr>
      <vt:lpstr>Conduction of Impulses</vt:lpstr>
      <vt:lpstr>Spread of the Cardiac Impulse through the Heart</vt:lpstr>
      <vt:lpstr>PowerPoint Presentation</vt:lpstr>
      <vt:lpstr>Conduction Velocity (CV) in heart</vt:lpstr>
      <vt:lpstr>Abnormal Pacemakers (Ectopic         Pacemakers)</vt:lpstr>
      <vt:lpstr>Control of the heart Rhythmicity and impulse conduction by the cardiac nerves</vt:lpstr>
      <vt:lpstr>Cont.</vt:lpstr>
      <vt:lpstr>Link to Editing File  (Please be sure to check this file frequently for any edits or updates on all of our lectures.) </vt:lpstr>
      <vt:lpstr>Thank you! </vt:lpstr>
    </vt:vector>
  </TitlesOfParts>
  <Company>Hewlett-Packard</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Levels of Organisation</dc:title>
  <dc:creator>Maha Saja</dc:creator>
  <cp:lastModifiedBy>sh.a.13@outlook.com</cp:lastModifiedBy>
  <cp:revision>960</cp:revision>
  <cp:lastPrinted>2017-03-22T03:32:52Z</cp:lastPrinted>
  <dcterms:created xsi:type="dcterms:W3CDTF">2016-09-07T16:15:34Z</dcterms:created>
  <dcterms:modified xsi:type="dcterms:W3CDTF">2017-03-22T03:32:59Z</dcterms:modified>
</cp:coreProperties>
</file>